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  <p:sldMasterId id="2147483666" r:id="rId2"/>
    <p:sldMasterId id="2147483698" r:id="rId3"/>
  </p:sldMasterIdLst>
  <p:notesMasterIdLst>
    <p:notesMasterId r:id="rId49"/>
  </p:notesMasterIdLst>
  <p:handoutMasterIdLst>
    <p:handoutMasterId r:id="rId50"/>
  </p:handoutMasterIdLst>
  <p:sldIdLst>
    <p:sldId id="259" r:id="rId4"/>
    <p:sldId id="300" r:id="rId5"/>
    <p:sldId id="414" r:id="rId6"/>
    <p:sldId id="346" r:id="rId7"/>
    <p:sldId id="351" r:id="rId8"/>
    <p:sldId id="352" r:id="rId9"/>
    <p:sldId id="353" r:id="rId10"/>
    <p:sldId id="354" r:id="rId11"/>
    <p:sldId id="355" r:id="rId12"/>
    <p:sldId id="390" r:id="rId13"/>
    <p:sldId id="357" r:id="rId14"/>
    <p:sldId id="418" r:id="rId15"/>
    <p:sldId id="362" r:id="rId16"/>
    <p:sldId id="377" r:id="rId17"/>
    <p:sldId id="392" r:id="rId18"/>
    <p:sldId id="379" r:id="rId19"/>
    <p:sldId id="380" r:id="rId20"/>
    <p:sldId id="381" r:id="rId21"/>
    <p:sldId id="382" r:id="rId22"/>
    <p:sldId id="383" r:id="rId23"/>
    <p:sldId id="393" r:id="rId24"/>
    <p:sldId id="403" r:id="rId25"/>
    <p:sldId id="386" r:id="rId26"/>
    <p:sldId id="398" r:id="rId27"/>
    <p:sldId id="399" r:id="rId28"/>
    <p:sldId id="401" r:id="rId29"/>
    <p:sldId id="400" r:id="rId30"/>
    <p:sldId id="394" r:id="rId31"/>
    <p:sldId id="396" r:id="rId32"/>
    <p:sldId id="402" r:id="rId33"/>
    <p:sldId id="387" r:id="rId34"/>
    <p:sldId id="397" r:id="rId35"/>
    <p:sldId id="388" r:id="rId36"/>
    <p:sldId id="405" r:id="rId37"/>
    <p:sldId id="404" r:id="rId38"/>
    <p:sldId id="406" r:id="rId39"/>
    <p:sldId id="407" r:id="rId40"/>
    <p:sldId id="411" r:id="rId41"/>
    <p:sldId id="408" r:id="rId42"/>
    <p:sldId id="412" r:id="rId43"/>
    <p:sldId id="409" r:id="rId44"/>
    <p:sldId id="415" r:id="rId45"/>
    <p:sldId id="416" r:id="rId46"/>
    <p:sldId id="395" r:id="rId47"/>
    <p:sldId id="417" r:id="rId48"/>
  </p:sldIdLst>
  <p:sldSz cx="9144000" cy="6858000" type="screen4x3"/>
  <p:notesSz cx="7099300" cy="10234613"/>
  <p:custDataLst>
    <p:tags r:id="rId51"/>
  </p:custDataLst>
  <p:defaultTextStyle>
    <a:defPPr>
      <a:defRPr lang="en-US"/>
    </a:defPPr>
    <a:lvl1pPr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umimoji="1" sz="4000" b="1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umimoji="1" sz="4000" b="1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umimoji="1" sz="4000" b="1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umimoji="1" sz="4000" b="1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BFFD2"/>
    <a:srgbClr val="8CF4F2"/>
    <a:srgbClr val="003366"/>
    <a:srgbClr val="008080"/>
    <a:srgbClr val="333399"/>
    <a:srgbClr val="666699"/>
    <a:srgbClr val="6600FF"/>
    <a:srgbClr val="4D4D4D"/>
    <a:srgbClr val="FF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30" autoAdjust="0"/>
    <p:restoredTop sz="95317" autoAdjust="0"/>
  </p:normalViewPr>
  <p:slideViewPr>
    <p:cSldViewPr>
      <p:cViewPr>
        <p:scale>
          <a:sx n="75" d="100"/>
          <a:sy n="75" d="100"/>
        </p:scale>
        <p:origin x="-1128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124" y="-96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tags" Target="tags/tag1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5" rIns="91432" bIns="45715" numCol="1" anchor="t" anchorCtr="0" compatLnSpc="1">
            <a:prstTxWarp prst="textNoShape">
              <a:avLst/>
            </a:prstTxWarp>
          </a:bodyPr>
          <a:lstStyle>
            <a:lvl1pPr defTabSz="912813">
              <a:lnSpc>
                <a:spcPct val="100000"/>
              </a:lnSpc>
              <a:defRPr sz="1100" b="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5" rIns="91432" bIns="45715" numCol="1" anchor="t" anchorCtr="0" compatLnSpc="1">
            <a:prstTxWarp prst="textNoShape">
              <a:avLst/>
            </a:prstTxWarp>
          </a:bodyPr>
          <a:lstStyle>
            <a:lvl1pPr algn="r" defTabSz="912813">
              <a:lnSpc>
                <a:spcPct val="100000"/>
              </a:lnSpc>
              <a:defRPr sz="1100" b="0">
                <a:solidFill>
                  <a:schemeClr val="tx1"/>
                </a:solidFill>
              </a:defRPr>
            </a:lvl1pPr>
          </a:lstStyle>
          <a:p>
            <a:fld id="{9AF7B13A-08E7-42F5-897B-EF850FB46F71}" type="datetime1">
              <a:rPr lang="en-US"/>
              <a:pPr/>
              <a:t>07-Jan-11</a:t>
            </a:fld>
            <a:endParaRPr lang="bg-BG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5618163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5" rIns="91432" bIns="45715" numCol="1" anchor="b" anchorCtr="0" compatLnSpc="1">
            <a:prstTxWarp prst="textNoShape">
              <a:avLst/>
            </a:prstTxWarp>
          </a:bodyPr>
          <a:lstStyle>
            <a:lvl1pPr defTabSz="912813">
              <a:lnSpc>
                <a:spcPct val="100000"/>
              </a:lnSpc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bg-BG"/>
              <a:t>(c) 2008 National Academy for Software Development - http://academy.devbg.org. All rights reserved. Unauthorized copying or re-distribution is strictly prohibited.(c) 2005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02338" y="9721850"/>
            <a:ext cx="10953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5" rIns="91432" bIns="45715" numCol="1" anchor="b" anchorCtr="0" compatLnSpc="1">
            <a:prstTxWarp prst="textNoShape">
              <a:avLst/>
            </a:prstTxWarp>
          </a:bodyPr>
          <a:lstStyle>
            <a:lvl1pPr algn="r" defTabSz="912813">
              <a:lnSpc>
                <a:spcPct val="100000"/>
              </a:lnSpc>
              <a:defRPr sz="1100" b="0">
                <a:solidFill>
                  <a:schemeClr val="tx1"/>
                </a:solidFill>
              </a:defRPr>
            </a:lvl1pPr>
          </a:lstStyle>
          <a:p>
            <a:fld id="{FA491453-48BB-4E19-A046-BA0679F6ED6B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0461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0633" tIns="0" rIns="20633" bIns="0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defRPr sz="1100" b="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*</a:t>
            </a:r>
            <a:endParaRPr lang="en-US" sz="13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0633" tIns="0" rIns="20633" bIns="0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100" b="0" i="1">
                <a:solidFill>
                  <a:schemeClr val="tx1"/>
                </a:solidFill>
              </a:defRPr>
            </a:lvl1pPr>
          </a:lstStyle>
          <a:p>
            <a:fld id="{07C29AE6-455B-4A24-87A3-4E60319EDD58}" type="datetime1">
              <a:rPr lang="en-US"/>
              <a:pPr/>
              <a:t>07-Jan-11</a:t>
            </a:fld>
            <a:r>
              <a:rPr lang="en-US" dirty="0"/>
              <a:t>07/16/96</a:t>
            </a:r>
            <a:endParaRPr lang="en-US" sz="1300" dirty="0"/>
          </a:p>
        </p:txBody>
      </p:sp>
      <p:sp>
        <p:nvSpPr>
          <p:cNvPr id="4710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727" tIns="49864" rIns="99727" bIns="498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569595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0633" tIns="0" rIns="20633" bIns="0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defRPr sz="1100" b="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(c) 2008 National Academy for Software Development - http://academy.devbg.org. All rights reserved. Unauthorized copying or re-distribution is strictly prohibited.(c) 2005 National Academy for Software Development - http://academy.devbg.org. All rights reserved. Unauthorized copying or re-distribution is strictly prohibited.*</a:t>
            </a:r>
            <a:endParaRPr lang="en-US" sz="130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6138" y="9723438"/>
            <a:ext cx="1173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0633" tIns="0" rIns="20633" bIns="0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100" b="0" i="1">
                <a:solidFill>
                  <a:schemeClr val="tx1"/>
                </a:solidFill>
              </a:defRPr>
            </a:lvl1pPr>
          </a:lstStyle>
          <a:p>
            <a:fld id="{D66D4351-3AE0-4EF0-8892-A3D631255806}" type="slidenum">
              <a:rPr lang="en-US"/>
              <a:pPr/>
              <a:t>‹#›</a:t>
            </a:fld>
            <a:r>
              <a:rPr lang="en-US" dirty="0"/>
              <a:t>##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55670419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C5DF44C6-163B-488E-A22B-589A494647B3}" type="datetime1">
              <a:rPr lang="en-US" sz="1100" b="0">
                <a:solidFill>
                  <a:schemeClr val="tx1"/>
                </a:solidFill>
              </a:rPr>
              <a:pPr/>
              <a:t>07-Jan-11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DD71F87D-7094-41B5-95C9-7A5C92C2DB47}" type="slidenum">
              <a:rPr lang="en-US" sz="1100" b="0">
                <a:solidFill>
                  <a:schemeClr val="tx1"/>
                </a:solidFill>
              </a:rPr>
              <a:pPr/>
              <a:t>1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07-Jan-11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13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bg-BG" sz="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</a:p>
          <a:p>
            <a:pPr>
              <a:lnSpc>
                <a:spcPct val="80000"/>
              </a:lnSpc>
            </a:pPr>
            <a:r>
              <a:rPr lang="bg-BG" sz="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Създаване на потребителски контроли</a:t>
            </a:r>
          </a:p>
          <a:p>
            <a:pPr>
              <a:lnSpc>
                <a:spcPct val="80000"/>
              </a:lnSpc>
            </a:pPr>
            <a:r>
              <a:rPr lang="en-US" sz="800" dirty="0" smtClean="0"/>
              <a:t>HTML </a:t>
            </a:r>
            <a:r>
              <a:rPr lang="bg-BG" sz="800" smtClean="0"/>
              <a:t>и уеб сървър контролите предлагат лесен начин за преизползване на функционалност</a:t>
            </a:r>
            <a:r>
              <a:rPr lang="en-US" sz="800" dirty="0" smtClean="0"/>
              <a:t>. </a:t>
            </a:r>
            <a:r>
              <a:rPr lang="bg-BG" sz="800" smtClean="0"/>
              <a:t>Добавя се един таг към страницата и </a:t>
            </a:r>
            <a:r>
              <a:rPr lang="en-US" sz="800" dirty="0" smtClean="0"/>
              <a:t>UI </a:t>
            </a:r>
            <a:r>
              <a:rPr lang="bg-BG" sz="800" smtClean="0"/>
              <a:t>компонент се създава</a:t>
            </a:r>
            <a:r>
              <a:rPr lang="en-US" sz="800" dirty="0" smtClean="0"/>
              <a:t>. </a:t>
            </a:r>
            <a:r>
              <a:rPr lang="bg-BG" sz="800" smtClean="0"/>
              <a:t>Точно това може да се направи с потребителски дефинираните контроли.</a:t>
            </a:r>
          </a:p>
          <a:p>
            <a:pPr>
              <a:lnSpc>
                <a:spcPct val="80000"/>
              </a:lnSpc>
            </a:pPr>
            <a:endParaRPr lang="bg-BG" sz="800" smtClean="0"/>
          </a:p>
          <a:p>
            <a:pPr>
              <a:lnSpc>
                <a:spcPct val="80000"/>
              </a:lnSpc>
            </a:pPr>
            <a:r>
              <a:rPr lang="bg-BG" sz="800" b="1" smtClean="0"/>
              <a:t>Потребителски контроли</a:t>
            </a:r>
            <a:endParaRPr lang="en-US" sz="800" b="1" dirty="0" smtClean="0"/>
          </a:p>
          <a:p>
            <a:pPr>
              <a:lnSpc>
                <a:spcPct val="80000"/>
              </a:lnSpc>
            </a:pPr>
            <a:r>
              <a:rPr lang="bg-BG" sz="800" smtClean="0"/>
              <a:t>Потребителски дефинирана контрола е </a:t>
            </a:r>
            <a:r>
              <a:rPr lang="en-US" sz="800" dirty="0" smtClean="0"/>
              <a:t>ASP.NET </a:t>
            </a:r>
            <a:r>
              <a:rPr lang="bg-BG" sz="800" smtClean="0"/>
              <a:t>форма, която може да се вгради в друга </a:t>
            </a:r>
            <a:r>
              <a:rPr lang="en-US" sz="800" dirty="0" smtClean="0"/>
              <a:t>ASP.NET </a:t>
            </a:r>
            <a:r>
              <a:rPr lang="bg-BG" sz="800" smtClean="0"/>
              <a:t>уеб форма </a:t>
            </a:r>
            <a:r>
              <a:rPr lang="en-US" sz="800" dirty="0" smtClean="0"/>
              <a:t>. </a:t>
            </a:r>
            <a:r>
              <a:rPr lang="bg-BG" sz="800" smtClean="0"/>
              <a:t>Потребителски контроли са сървърни компоненти, които предлагат потребителски интерфейс (</a:t>
            </a:r>
            <a:r>
              <a:rPr lang="en-US" sz="800" dirty="0" smtClean="0"/>
              <a:t>UI</a:t>
            </a:r>
            <a:r>
              <a:rPr lang="bg-BG" sz="800" smtClean="0"/>
              <a:t>) и функционалност към него</a:t>
            </a:r>
            <a:r>
              <a:rPr lang="en-US" sz="800" dirty="0" smtClean="0"/>
              <a:t>. </a:t>
            </a:r>
            <a:r>
              <a:rPr lang="bg-BG" sz="800" smtClean="0"/>
              <a:t>Потребителските контроли могат да се споделят между страниците на едно и също приложение. Има начини да се споделят и между различни приложения.</a:t>
            </a:r>
            <a:endParaRPr lang="en-US" sz="800" b="1" dirty="0" smtClean="0"/>
          </a:p>
          <a:p>
            <a:pPr>
              <a:lnSpc>
                <a:spcPct val="80000"/>
              </a:lnSpc>
            </a:pPr>
            <a:endParaRPr lang="en-US" sz="800" dirty="0" smtClean="0"/>
          </a:p>
          <a:p>
            <a:pPr>
              <a:lnSpc>
                <a:spcPct val="80000"/>
              </a:lnSpc>
            </a:pPr>
            <a:r>
              <a:rPr lang="bg-BG" sz="800" b="1" u="sng" smtClean="0"/>
              <a:t>Не могат да бъдат гледани директно от браузър</a:t>
            </a:r>
            <a:r>
              <a:rPr lang="en-US" sz="800" b="1" u="sng" dirty="0" smtClean="0"/>
              <a:t> </a:t>
            </a:r>
            <a:r>
              <a:rPr lang="bg-BG" sz="800" b="1" u="sng" smtClean="0"/>
              <a:t>(Не могат да бъдат изпълнявани директно)</a:t>
            </a:r>
            <a:endParaRPr lang="en-US" sz="800" b="1" u="sng" dirty="0" smtClean="0"/>
          </a:p>
          <a:p>
            <a:pPr>
              <a:lnSpc>
                <a:spcPct val="80000"/>
              </a:lnSpc>
            </a:pPr>
            <a:r>
              <a:rPr lang="bg-BG" sz="800" smtClean="0"/>
              <a:t>За разлика от уеб формите потребителските контроли не могат да се извикват самостоятелно. Те трябва да бъдат включени в уеб форма, за да работят. </a:t>
            </a:r>
            <a:r>
              <a:rPr lang="en-US" sz="800" dirty="0" smtClean="0"/>
              <a:t>Microsoft .NET Framework </a:t>
            </a:r>
            <a:r>
              <a:rPr lang="bg-BG" sz="800" smtClean="0"/>
              <a:t>не позволява файлове с разширение </a:t>
            </a:r>
            <a:r>
              <a:rPr lang="en-US" sz="800" dirty="0" smtClean="0"/>
              <a:t>.</a:t>
            </a:r>
            <a:r>
              <a:rPr lang="en-US" sz="800" noProof="1" smtClean="0"/>
              <a:t>ascx </a:t>
            </a:r>
            <a:r>
              <a:rPr lang="bg-BG" sz="800" smtClean="0"/>
              <a:t>(потребителски дефинирани контроли) да се извикват от потребители</a:t>
            </a:r>
            <a:r>
              <a:rPr lang="en-US" sz="800" dirty="0" smtClean="0"/>
              <a:t>. </a:t>
            </a:r>
            <a:r>
              <a:rPr lang="bg-BG" sz="800" smtClean="0"/>
              <a:t>Това е предпазна мярка, която защитава от директно извикване на потребителски дефинирани контроли</a:t>
            </a:r>
            <a:r>
              <a:rPr lang="en-US" sz="8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800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bg-BG" sz="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</a:p>
          <a:p>
            <a:pPr>
              <a:lnSpc>
                <a:spcPct val="80000"/>
              </a:lnSpc>
            </a:pPr>
            <a:r>
              <a:rPr lang="bg-BG" sz="800" b="1" dirty="0" smtClean="0"/>
              <a:t>Съставни части на потребителски дефинирана контрола</a:t>
            </a:r>
            <a:endParaRPr lang="en-US" sz="800" b="1" dirty="0" smtClean="0"/>
          </a:p>
          <a:p>
            <a:pPr>
              <a:lnSpc>
                <a:spcPct val="80000"/>
              </a:lnSpc>
            </a:pPr>
            <a:r>
              <a:rPr lang="bg-BG" sz="800" dirty="0" smtClean="0"/>
              <a:t>Потребителски дефинираните контроли се състоят от </a:t>
            </a:r>
            <a:r>
              <a:rPr lang="en-US" sz="800" dirty="0" smtClean="0"/>
              <a:t>HTML </a:t>
            </a:r>
            <a:r>
              <a:rPr lang="bg-BG" sz="800" dirty="0" smtClean="0"/>
              <a:t>и код. Тъй като те се използват в уеб форми, не съдържат </a:t>
            </a:r>
            <a:r>
              <a:rPr lang="en-US" sz="800" dirty="0" smtClean="0"/>
              <a:t>&lt;HEAD&gt;, &lt;BODY&gt;</a:t>
            </a:r>
            <a:r>
              <a:rPr lang="bg-BG" sz="800" dirty="0" smtClean="0"/>
              <a:t> и </a:t>
            </a:r>
            <a:r>
              <a:rPr lang="en-US" sz="800" dirty="0" smtClean="0"/>
              <a:t>&lt;FORM&gt; HTML </a:t>
            </a:r>
            <a:r>
              <a:rPr lang="bg-BG" sz="800" dirty="0" smtClean="0"/>
              <a:t>тагове</a:t>
            </a:r>
            <a:r>
              <a:rPr lang="en-US" sz="800" dirty="0" smtClean="0"/>
              <a:t>.</a:t>
            </a:r>
            <a:r>
              <a:rPr lang="bg-BG" sz="800" dirty="0" smtClean="0"/>
              <a:t> Тези тагове се съдържат в уеб формата, която използва потребителски дефинираната контрола.</a:t>
            </a:r>
            <a:endParaRPr lang="en-US" sz="800" dirty="0" smtClean="0"/>
          </a:p>
          <a:p>
            <a:pPr>
              <a:lnSpc>
                <a:spcPct val="80000"/>
              </a:lnSpc>
            </a:pPr>
            <a:r>
              <a:rPr lang="bg-BG" sz="800" dirty="0" smtClean="0"/>
              <a:t>Когато такава контрола се добави в уеб форма, тя участва в жизнения цикъл на уеб формата</a:t>
            </a:r>
            <a:r>
              <a:rPr lang="en-US" sz="800" dirty="0" smtClean="0"/>
              <a:t>. </a:t>
            </a:r>
            <a:r>
              <a:rPr lang="bg-BG" sz="800" dirty="0" smtClean="0"/>
              <a:t>Заради това че потребителски дефинираната контрола всъщност е </a:t>
            </a:r>
            <a:r>
              <a:rPr lang="en-US" sz="800" dirty="0" smtClean="0"/>
              <a:t>ASP.NET </a:t>
            </a:r>
            <a:r>
              <a:rPr lang="bg-BG" sz="800" dirty="0" smtClean="0"/>
              <a:t>страница, тя има собствена логика. Например контролата може да се грижи за собствена </a:t>
            </a:r>
            <a:r>
              <a:rPr lang="en-US" sz="800" noProof="1" smtClean="0"/>
              <a:t>Page_Load(…) </a:t>
            </a:r>
            <a:r>
              <a:rPr lang="bg-BG" sz="800" dirty="0" smtClean="0"/>
              <a:t>процедура за събития</a:t>
            </a:r>
            <a:r>
              <a:rPr lang="en-US" sz="8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800" dirty="0" smtClean="0"/>
          </a:p>
          <a:p>
            <a:pPr>
              <a:lnSpc>
                <a:spcPct val="80000"/>
              </a:lnSpc>
            </a:pPr>
            <a:r>
              <a:rPr lang="bg-BG" sz="800" b="1" dirty="0" smtClean="0"/>
              <a:t>Не са </a:t>
            </a:r>
            <a:r>
              <a:rPr lang="en-US" sz="800" b="1" dirty="0" smtClean="0"/>
              <a:t>custom server controls</a:t>
            </a:r>
          </a:p>
          <a:p>
            <a:pPr>
              <a:lnSpc>
                <a:spcPct val="80000"/>
              </a:lnSpc>
            </a:pPr>
            <a:r>
              <a:rPr lang="bg-BG" sz="800" dirty="0" smtClean="0"/>
              <a:t>Потребителските контроли</a:t>
            </a:r>
            <a:r>
              <a:rPr lang="en-US" sz="800" dirty="0" smtClean="0"/>
              <a:t> (user controls)</a:t>
            </a:r>
            <a:r>
              <a:rPr lang="bg-BG" sz="800" dirty="0" smtClean="0"/>
              <a:t> са различни от нестандартните (потребителски дефинирани) сървърни контроли</a:t>
            </a:r>
            <a:r>
              <a:rPr lang="en-US" sz="800" dirty="0" smtClean="0"/>
              <a:t> (custom server controls).</a:t>
            </a:r>
            <a:r>
              <a:rPr lang="bg-BG" sz="800" dirty="0" smtClean="0"/>
              <a:t> На вторите ще се спрем по-нататък.</a:t>
            </a:r>
            <a:endParaRPr lang="en-US" sz="800" b="1" dirty="0" smtClean="0"/>
          </a:p>
          <a:p>
            <a:pPr>
              <a:lnSpc>
                <a:spcPct val="80000"/>
              </a:lnSpc>
            </a:pPr>
            <a:endParaRPr lang="en-US" sz="800" dirty="0" smtClean="0"/>
          </a:p>
          <a:p>
            <a:pPr>
              <a:lnSpc>
                <a:spcPct val="80000"/>
              </a:lnSpc>
            </a:pPr>
            <a:r>
              <a:rPr lang="bg-BG" sz="800" b="1" dirty="0" smtClean="0"/>
              <a:t>Асоциираните </a:t>
            </a:r>
            <a:r>
              <a:rPr lang="en-US" sz="800" b="1" dirty="0" smtClean="0"/>
              <a:t>code-behind </a:t>
            </a:r>
            <a:r>
              <a:rPr lang="bg-BG" sz="800" b="1" dirty="0" smtClean="0"/>
              <a:t>класове</a:t>
            </a:r>
            <a:endParaRPr lang="en-US" sz="800" b="1" dirty="0" smtClean="0"/>
          </a:p>
          <a:p>
            <a:pPr>
              <a:lnSpc>
                <a:spcPct val="80000"/>
              </a:lnSpc>
            </a:pPr>
            <a:r>
              <a:rPr lang="bg-BG" sz="800" dirty="0" smtClean="0"/>
              <a:t>Също както </a:t>
            </a:r>
            <a:r>
              <a:rPr lang="bg-BG" sz="800" noProof="1" smtClean="0"/>
              <a:t>уеб</a:t>
            </a:r>
            <a:r>
              <a:rPr lang="en-US" sz="800" dirty="0" smtClean="0"/>
              <a:t> </a:t>
            </a:r>
            <a:r>
              <a:rPr lang="bg-BG" sz="800" dirty="0" smtClean="0"/>
              <a:t>формите имат </a:t>
            </a:r>
            <a:r>
              <a:rPr lang="en-US" sz="800" dirty="0" smtClean="0"/>
              <a:t>code-behind </a:t>
            </a:r>
            <a:r>
              <a:rPr lang="bg-BG" sz="800" dirty="0" smtClean="0"/>
              <a:t>класове, така и потребителските контроли имат асоциирани </a:t>
            </a:r>
            <a:r>
              <a:rPr lang="en-US" sz="800" dirty="0" smtClean="0"/>
              <a:t>code-behind </a:t>
            </a:r>
            <a:r>
              <a:rPr lang="bg-BG" sz="800" dirty="0" smtClean="0"/>
              <a:t>класове</a:t>
            </a:r>
            <a:r>
              <a:rPr lang="en-US" sz="800" dirty="0" smtClean="0"/>
              <a:t>. </a:t>
            </a:r>
            <a:r>
              <a:rPr lang="bg-BG" sz="800" dirty="0" smtClean="0"/>
              <a:t>При </a:t>
            </a:r>
            <a:r>
              <a:rPr lang="bg-BG" sz="800" noProof="1" smtClean="0"/>
              <a:t>уеб</a:t>
            </a:r>
            <a:r>
              <a:rPr lang="en-US" sz="800" dirty="0" smtClean="0"/>
              <a:t> </a:t>
            </a:r>
            <a:r>
              <a:rPr lang="bg-BG" sz="800" dirty="0" smtClean="0"/>
              <a:t>формите се използва директивата </a:t>
            </a:r>
            <a:r>
              <a:rPr lang="en-US" sz="800" dirty="0" smtClean="0"/>
              <a:t>@Page, </a:t>
            </a:r>
            <a:r>
              <a:rPr lang="bg-BG" sz="800" dirty="0" smtClean="0"/>
              <a:t>при потребителските контроли се използва директивата </a:t>
            </a:r>
            <a:r>
              <a:rPr lang="en-US" sz="800" dirty="0" smtClean="0"/>
              <a:t>@Control</a:t>
            </a:r>
            <a:r>
              <a:rPr lang="bg-BG" sz="800" dirty="0" smtClean="0"/>
              <a:t>.</a:t>
            </a:r>
            <a:endParaRPr lang="en-US" sz="800" dirty="0" smtClean="0"/>
          </a:p>
          <a:p>
            <a:pPr>
              <a:lnSpc>
                <a:spcPct val="80000"/>
              </a:lnSpc>
            </a:pPr>
            <a:endParaRPr lang="en-US" sz="800" dirty="0" smtClean="0"/>
          </a:p>
          <a:p>
            <a:pPr>
              <a:lnSpc>
                <a:spcPct val="80000"/>
              </a:lnSpc>
            </a:pPr>
            <a:r>
              <a:rPr lang="bg-BG" sz="800" dirty="0" smtClean="0"/>
              <a:t>Директивата </a:t>
            </a:r>
            <a:r>
              <a:rPr lang="en-US" sz="800" dirty="0" smtClean="0"/>
              <a:t>@Control </a:t>
            </a:r>
            <a:r>
              <a:rPr lang="bg-BG" sz="800" dirty="0" smtClean="0"/>
              <a:t>може да се използва само с потребителски контроли и може да се среща само веднъж за </a:t>
            </a:r>
            <a:r>
              <a:rPr lang="en-US" sz="800" dirty="0" smtClean="0"/>
              <a:t>.</a:t>
            </a:r>
            <a:r>
              <a:rPr lang="en-US" sz="800" noProof="1" smtClean="0"/>
              <a:t>ascx </a:t>
            </a:r>
            <a:r>
              <a:rPr lang="bg-BG" sz="800" dirty="0" smtClean="0"/>
              <a:t>файл.</a:t>
            </a:r>
          </a:p>
          <a:p>
            <a:pPr>
              <a:lnSpc>
                <a:spcPct val="80000"/>
              </a:lnSpc>
            </a:pPr>
            <a:r>
              <a:rPr lang="bg-BG" sz="800" dirty="0" smtClean="0"/>
              <a:t>Например </a:t>
            </a:r>
          </a:p>
          <a:p>
            <a:pPr>
              <a:lnSpc>
                <a:spcPct val="80000"/>
              </a:lnSpc>
            </a:pPr>
            <a:r>
              <a:rPr lang="en-US" sz="800" noProof="1" smtClean="0"/>
              <a:t>&lt;%@ Control Language="c#" Codebehind="WebUserControl1.ascx.cs" Inherits="test.WebUserControl1" %&gt;</a:t>
            </a:r>
          </a:p>
          <a:p>
            <a:pPr>
              <a:lnSpc>
                <a:spcPct val="80000"/>
              </a:lnSpc>
            </a:pPr>
            <a:endParaRPr lang="en-US" sz="800" dirty="0" smtClean="0"/>
          </a:p>
          <a:p>
            <a:pPr>
              <a:lnSpc>
                <a:spcPct val="80000"/>
              </a:lnSpc>
            </a:pPr>
            <a:r>
              <a:rPr lang="bg-BG" sz="800" b="1" dirty="0" smtClean="0"/>
              <a:t>Атрибути на директивата </a:t>
            </a:r>
            <a:r>
              <a:rPr lang="en-US" sz="800" b="1" dirty="0" smtClean="0"/>
              <a:t>@Control</a:t>
            </a:r>
          </a:p>
          <a:p>
            <a:pPr>
              <a:lnSpc>
                <a:spcPct val="80000"/>
              </a:lnSpc>
            </a:pPr>
            <a:r>
              <a:rPr lang="bg-BG" sz="800" dirty="0" smtClean="0"/>
              <a:t>Директивата </a:t>
            </a:r>
            <a:r>
              <a:rPr lang="en-US" sz="800" dirty="0" smtClean="0"/>
              <a:t>@Control </a:t>
            </a:r>
            <a:r>
              <a:rPr lang="bg-BG" sz="800" dirty="0" smtClean="0"/>
              <a:t>поддържа същите атрибути като </a:t>
            </a:r>
            <a:r>
              <a:rPr lang="en-US" sz="800" dirty="0" smtClean="0"/>
              <a:t>@Page</a:t>
            </a:r>
            <a:r>
              <a:rPr lang="bg-BG" sz="800" dirty="0" smtClean="0"/>
              <a:t> с изключение на атрибутите </a:t>
            </a:r>
            <a:r>
              <a:rPr lang="en-US" sz="800" noProof="1" smtClean="0"/>
              <a:t>AspCompat</a:t>
            </a:r>
            <a:r>
              <a:rPr lang="en-US" sz="800" dirty="0" smtClean="0"/>
              <a:t> </a:t>
            </a:r>
            <a:r>
              <a:rPr lang="bg-BG" sz="800" dirty="0" smtClean="0"/>
              <a:t>и </a:t>
            </a:r>
            <a:r>
              <a:rPr lang="en-US" sz="800" dirty="0" smtClean="0"/>
              <a:t>Trace. </a:t>
            </a:r>
            <a:r>
              <a:rPr lang="bg-BG" sz="800" dirty="0" smtClean="0"/>
              <a:t>Поради факта, че </a:t>
            </a:r>
            <a:r>
              <a:rPr lang="en-US" sz="800" dirty="0" smtClean="0"/>
              <a:t>@Control </a:t>
            </a:r>
            <a:r>
              <a:rPr lang="bg-BG" sz="800" dirty="0" smtClean="0"/>
              <a:t>не използва атрибута </a:t>
            </a:r>
            <a:r>
              <a:rPr lang="en-US" sz="800" dirty="0" smtClean="0"/>
              <a:t>Trace</a:t>
            </a:r>
            <a:r>
              <a:rPr lang="bg-BG" sz="800" dirty="0" smtClean="0"/>
              <a:t>, той трябва да се включи в</a:t>
            </a:r>
            <a:r>
              <a:rPr lang="en-US" sz="800" dirty="0" smtClean="0"/>
              <a:t> @Page</a:t>
            </a:r>
            <a:r>
              <a:rPr lang="bg-BG" sz="800" dirty="0" smtClean="0"/>
              <a:t>, за да може да се следи страницата (или потребителската контрола).</a:t>
            </a:r>
          </a:p>
          <a:p>
            <a:pPr>
              <a:lnSpc>
                <a:spcPct val="80000"/>
              </a:lnSpc>
            </a:pPr>
            <a:endParaRPr lang="bg-BG" sz="800" dirty="0" smtClean="0"/>
          </a:p>
          <a:p>
            <a:pPr>
              <a:lnSpc>
                <a:spcPct val="80000"/>
              </a:lnSpc>
            </a:pPr>
            <a:r>
              <a:rPr lang="bg-BG" sz="800" b="1" dirty="0" smtClean="0"/>
              <a:t>Потребителски срещу сървърни контроли</a:t>
            </a:r>
          </a:p>
          <a:p>
            <a:pPr>
              <a:lnSpc>
                <a:spcPct val="80000"/>
              </a:lnSpc>
            </a:pPr>
            <a:r>
              <a:rPr lang="bg-BG" sz="800" dirty="0" smtClean="0"/>
              <a:t>Потребителските контроли не са същите като уеб сървърните контроли. </a:t>
            </a:r>
            <a:r>
              <a:rPr lang="en-US" sz="800" dirty="0" smtClean="0"/>
              <a:t>Web server </a:t>
            </a:r>
            <a:r>
              <a:rPr lang="bg-BG" sz="800" dirty="0" smtClean="0"/>
              <a:t>контролите включват освен обикновени контроли като бутони и текстови кутии, така и специфични като контролата </a:t>
            </a:r>
            <a:r>
              <a:rPr lang="en-US" sz="800" dirty="0" smtClean="0"/>
              <a:t>calendar</a:t>
            </a:r>
            <a:r>
              <a:rPr lang="bg-BG" sz="800" dirty="0" smtClean="0"/>
              <a:t>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bg-BG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Бележки на автора:</a:t>
            </a:r>
          </a:p>
          <a:p>
            <a:pPr>
              <a:lnSpc>
                <a:spcPct val="80000"/>
              </a:lnSpc>
            </a:pPr>
            <a:r>
              <a:rPr lang="bg-BG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Предимства при използването на потребителски контроли</a:t>
            </a:r>
          </a:p>
          <a:p>
            <a:pPr>
              <a:lnSpc>
                <a:spcPct val="80000"/>
              </a:lnSpc>
            </a:pPr>
            <a:r>
              <a:rPr lang="ru-RU" sz="1000" u="sng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Самостоятелни</a:t>
            </a:r>
            <a:r>
              <a:rPr lang="ru-R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- потребителските контроли са самостоятелни и предоставят отделни пространства от имена (namespaces) за променливите. Така не се получават колизии със съществуващи методи и свойства на страницата, която ползва потребителската контрола.</a:t>
            </a:r>
          </a:p>
          <a:p>
            <a:pPr>
              <a:lnSpc>
                <a:spcPct val="80000"/>
              </a:lnSpc>
            </a:pPr>
            <a:r>
              <a:rPr lang="ru-RU" sz="1000" u="sng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Преизползваеми</a:t>
            </a:r>
            <a:r>
              <a:rPr lang="ru-R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- потребителските контроли могат да се </a:t>
            </a:r>
            <a:r>
              <a:rPr lang="bg-BG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използват</a:t>
            </a:r>
            <a:r>
              <a:rPr lang="ru-R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повече от веднъж на една страница, без да създават конфликти за свойства и методи.</a:t>
            </a:r>
          </a:p>
          <a:p>
            <a:pPr>
              <a:lnSpc>
                <a:spcPct val="80000"/>
              </a:lnSpc>
            </a:pPr>
            <a:r>
              <a:rPr lang="ru-RU" sz="1000" u="sng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Езиково неутрални</a:t>
            </a:r>
            <a:r>
              <a:rPr lang="ru-R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- могат да бъдат написани на различен програмен език от използвания в страницата, която ги ползва.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Бележки на автора:</a:t>
            </a:r>
          </a:p>
          <a:p>
            <a:r>
              <a:rPr lang="ru-RU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Споделяне на потребителски контроли</a:t>
            </a:r>
          </a:p>
          <a:p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Потребителските контроли могат да се споделят между всички страници на </a:t>
            </a:r>
            <a:r>
              <a:rPr lang="bg-BG" sz="1000" dirty="0" smtClean="0"/>
              <a:t>уеб </a:t>
            </a:r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приложението. Не могат да се споделят между различни </a:t>
            </a:r>
            <a:r>
              <a:rPr lang="bg-BG" sz="1000" dirty="0" smtClean="0"/>
              <a:t>уеб </a:t>
            </a:r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приложения (като изключим </a:t>
            </a:r>
            <a:r>
              <a:rPr lang="en-US" sz="1000" noProof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copy&amp;paste</a:t>
            </a:r>
            <a:r>
              <a:rPr lang="en-US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"технологията" </a:t>
            </a:r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 )</a:t>
            </a:r>
            <a:r>
              <a:rPr lang="en-US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Друг подход е да се създаде </a:t>
            </a:r>
            <a:r>
              <a:rPr lang="en-US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Web custom </a:t>
            </a:r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контрола</a:t>
            </a:r>
            <a:r>
              <a:rPr lang="en-US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Създаването на такава е много по-трудоемко, защото за разлика от потребителските контроли всичко се пише на ръка.</a:t>
            </a:r>
          </a:p>
          <a:p>
            <a:endParaRPr lang="bg-BG" sz="1000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bg-BG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Бележки на автора:</a:t>
            </a: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bg-BG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Използване на потребителски контроли</a:t>
            </a:r>
          </a:p>
          <a:p>
            <a:pPr>
              <a:lnSpc>
                <a:spcPct val="90000"/>
              </a:lnSpc>
            </a:pPr>
            <a:r>
              <a:rPr lang="bg-BG" sz="800" dirty="0" smtClean="0"/>
              <a:t>Потребителската контрола може да се постави във всяка </a:t>
            </a:r>
            <a:r>
              <a:rPr lang="en-US" sz="800" dirty="0" smtClean="0"/>
              <a:t>ASP.NET </a:t>
            </a:r>
            <a:r>
              <a:rPr lang="bg-BG" sz="900" dirty="0" smtClean="0"/>
              <a:t>уеб</a:t>
            </a:r>
            <a:r>
              <a:rPr lang="en-US" sz="800" dirty="0" smtClean="0"/>
              <a:t> </a:t>
            </a:r>
            <a:r>
              <a:rPr lang="bg-BG" sz="800" dirty="0" smtClean="0"/>
              <a:t>форма</a:t>
            </a:r>
            <a:r>
              <a:rPr lang="en-US" sz="800" dirty="0" smtClean="0"/>
              <a:t>. </a:t>
            </a:r>
            <a:r>
              <a:rPr lang="bg-BG" sz="800" dirty="0" smtClean="0"/>
              <a:t>Формата, която добавя контролата, се нарича домакин </a:t>
            </a:r>
            <a:r>
              <a:rPr lang="bg-BG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</a:t>
            </a: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host)</a:t>
            </a:r>
            <a:r>
              <a:rPr lang="bg-BG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. Формата добавя контролата, като използва директивата </a:t>
            </a: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@Register</a:t>
            </a:r>
            <a:r>
              <a:rPr lang="bg-BG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.</a:t>
            </a: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bg-BG" sz="800" dirty="0" smtClean="0"/>
              <a:t>Тагът се използва стандартно.</a:t>
            </a:r>
          </a:p>
          <a:p>
            <a:pPr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bg-BG" sz="800" b="1" dirty="0" smtClean="0"/>
              <a:t>Синтаксис на </a:t>
            </a:r>
            <a:r>
              <a:rPr lang="en-US" sz="800" b="1" dirty="0" smtClean="0"/>
              <a:t>@Register</a:t>
            </a:r>
          </a:p>
          <a:p>
            <a:pPr>
              <a:lnSpc>
                <a:spcPct val="90000"/>
              </a:lnSpc>
            </a:pPr>
            <a:r>
              <a:rPr lang="bg-BG" sz="800" dirty="0" smtClean="0"/>
              <a:t>Примерно използване:</a:t>
            </a:r>
          </a:p>
          <a:p>
            <a:pPr>
              <a:lnSpc>
                <a:spcPct val="90000"/>
              </a:lnSpc>
            </a:pPr>
            <a:endParaRPr lang="bg-BG" sz="800" dirty="0" smtClean="0"/>
          </a:p>
          <a:p>
            <a:pPr>
              <a:lnSpc>
                <a:spcPct val="90000"/>
              </a:lnSpc>
            </a:pPr>
            <a:r>
              <a:rPr lang="en-US" sz="800" noProof="1" smtClean="0"/>
              <a:t>&lt;%@ Register TagPrefix="demo" TagName="validNum" Src="numberbox.ascx" %&gt;</a:t>
            </a:r>
          </a:p>
          <a:p>
            <a:pPr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bg-BG" sz="800" dirty="0" smtClean="0"/>
              <a:t>Атрибутът </a:t>
            </a:r>
            <a:r>
              <a:rPr lang="en-US" sz="800" noProof="1" smtClean="0"/>
              <a:t>TagPrefix</a:t>
            </a:r>
            <a:r>
              <a:rPr lang="en-US" sz="800" dirty="0" smtClean="0"/>
              <a:t> </a:t>
            </a:r>
            <a:r>
              <a:rPr lang="bg-BG" sz="800" dirty="0" smtClean="0"/>
              <a:t>указва уникално пространство от имена (</a:t>
            </a:r>
            <a:r>
              <a:rPr lang="en-US" sz="800" dirty="0" smtClean="0"/>
              <a:t>namespace</a:t>
            </a:r>
            <a:r>
              <a:rPr lang="bg-BG" sz="800" dirty="0" smtClean="0"/>
              <a:t>) за потребителската контрола, за да няма колизии, ако същата контрола се използва повторно</a:t>
            </a:r>
            <a:r>
              <a:rPr lang="en-US" sz="800" dirty="0" smtClean="0"/>
              <a:t>. </a:t>
            </a:r>
            <a:r>
              <a:rPr lang="bg-BG" sz="800" dirty="0" smtClean="0"/>
              <a:t>Атрибутът </a:t>
            </a:r>
            <a:r>
              <a:rPr lang="en-US" sz="800" noProof="1" smtClean="0"/>
              <a:t>TagName </a:t>
            </a:r>
            <a:r>
              <a:rPr lang="en-US" sz="800" dirty="0" smtClean="0"/>
              <a:t>e</a:t>
            </a:r>
            <a:r>
              <a:rPr lang="bg-BG" sz="800" dirty="0" smtClean="0"/>
              <a:t> име на инстанцията на контролата. Атрибутът </a:t>
            </a:r>
            <a:r>
              <a:rPr lang="en-US" sz="800" noProof="1" smtClean="0"/>
              <a:t>Src</a:t>
            </a:r>
            <a:r>
              <a:rPr lang="bg-BG" sz="800" dirty="0" smtClean="0"/>
              <a:t> е виртуален път до файла на контролата.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455EE2AC-426A-4D75-BC48-A587D8E9D93A}" type="datetime1">
              <a:rPr lang="en-US" sz="1100" b="0">
                <a:solidFill>
                  <a:schemeClr val="tx1"/>
                </a:solidFill>
              </a:rPr>
              <a:pPr/>
              <a:t>07-Jan-11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629D9040-C245-4927-B84A-B724D0C410D5}" type="slidenum">
              <a:rPr lang="en-US" sz="1100" b="0">
                <a:solidFill>
                  <a:schemeClr val="tx1"/>
                </a:solidFill>
              </a:rPr>
              <a:pPr/>
              <a:t>2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100" b="0" i="1" dirty="0">
                <a:solidFill>
                  <a:schemeClr val="tx1"/>
                </a:solidFill>
              </a:rPr>
              <a:t>*</a:t>
            </a:r>
            <a:endParaRPr lang="en-US" sz="1300" b="0" dirty="0">
              <a:solidFill>
                <a:schemeClr val="tx1"/>
              </a:solidFill>
            </a:endParaRPr>
          </a:p>
        </p:txBody>
      </p:sp>
      <p:sp>
        <p:nvSpPr>
          <p:cNvPr id="138243" name="Rectangle 3"/>
          <p:cNvSpPr txBox="1">
            <a:spLocks noGrp="1" noChangeArrowheads="1"/>
          </p:cNvSpPr>
          <p:nvPr/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fld id="{3A7F3044-9B4B-4C07-8F16-5B530BAA8EE1}" type="datetime1">
              <a:rPr lang="en-US" sz="1100" b="0" i="1">
                <a:solidFill>
                  <a:schemeClr val="tx1"/>
                </a:solidFill>
              </a:rPr>
              <a:pPr algn="r">
                <a:lnSpc>
                  <a:spcPct val="100000"/>
                </a:lnSpc>
              </a:pPr>
              <a:t>07-Jan-11</a:t>
            </a:fld>
            <a:r>
              <a:rPr lang="en-US" sz="1100" b="0" i="1" dirty="0">
                <a:solidFill>
                  <a:schemeClr val="tx1"/>
                </a:solidFill>
              </a:rPr>
              <a:t>07/16/96</a:t>
            </a:r>
            <a:endParaRPr lang="en-US" sz="1300" b="0" dirty="0">
              <a:solidFill>
                <a:schemeClr val="tx1"/>
              </a:solidFill>
            </a:endParaRPr>
          </a:p>
        </p:txBody>
      </p:sp>
      <p:sp>
        <p:nvSpPr>
          <p:cNvPr id="138244" name="Rectangle 6"/>
          <p:cNvSpPr txBox="1">
            <a:spLocks noGrp="1" noChangeArrowheads="1"/>
          </p:cNvSpPr>
          <p:nvPr/>
        </p:nvSpPr>
        <p:spPr bwMode="auto">
          <a:xfrm>
            <a:off x="0" y="9723438"/>
            <a:ext cx="569595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 anchor="b"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100" b="0" i="1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dirty="0">
              <a:solidFill>
                <a:schemeClr val="tx1"/>
              </a:solidFill>
            </a:endParaRPr>
          </a:p>
        </p:txBody>
      </p:sp>
      <p:sp>
        <p:nvSpPr>
          <p:cNvPr id="138245" name="Rectangle 7"/>
          <p:cNvSpPr txBox="1">
            <a:spLocks noGrp="1" noChangeArrowheads="1"/>
          </p:cNvSpPr>
          <p:nvPr/>
        </p:nvSpPr>
        <p:spPr bwMode="auto">
          <a:xfrm>
            <a:off x="5926138" y="9723438"/>
            <a:ext cx="1173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 anchor="b"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fld id="{D55B8CDC-FF84-4857-8B63-8057BDC81EA9}" type="slidenum">
              <a:rPr lang="en-US" sz="1100" b="0" i="1">
                <a:solidFill>
                  <a:schemeClr val="tx1"/>
                </a:solidFill>
              </a:rPr>
              <a:pPr algn="r">
                <a:lnSpc>
                  <a:spcPct val="100000"/>
                </a:lnSpc>
              </a:pPr>
              <a:t>3</a:t>
            </a:fld>
            <a:r>
              <a:rPr lang="en-US" sz="1100" b="0" i="1" dirty="0">
                <a:solidFill>
                  <a:schemeClr val="tx1"/>
                </a:solidFill>
              </a:rPr>
              <a:t>##</a:t>
            </a:r>
            <a:endParaRPr lang="en-US" sz="1300" b="0" dirty="0">
              <a:solidFill>
                <a:schemeClr val="tx1"/>
              </a:solidFill>
            </a:endParaRPr>
          </a:p>
        </p:txBody>
      </p:sp>
      <p:sp>
        <p:nvSpPr>
          <p:cNvPr id="138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9750" y="5110163"/>
            <a:ext cx="3671888" cy="927100"/>
          </a:xfrm>
          <a:effectLst/>
        </p:spPr>
        <p:txBody>
          <a:bodyPr lIns="0" tIns="0" rIns="0" bIns="0">
            <a:spAutoFit/>
          </a:bodyPr>
          <a:lstStyle>
            <a:lvl1pPr marL="0" indent="0" algn="ctr">
              <a:buFontTx/>
              <a:buNone/>
              <a:defRPr sz="2800">
                <a:solidFill>
                  <a:srgbClr val="000000"/>
                </a:solidFill>
              </a:defRPr>
            </a:lvl1pPr>
          </a:lstStyle>
          <a:p>
            <a:r>
              <a:rPr lang="bg-BG"/>
              <a:t>Click to add subtitle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690688" y="2755900"/>
            <a:ext cx="5761037" cy="517525"/>
          </a:xfrm>
          <a:effectLst/>
        </p:spPr>
        <p:txBody>
          <a:bodyPr lIns="0" tIns="0" rIns="0" bIns="0" anchor="b">
            <a:spAutoFit/>
          </a:bodyPr>
          <a:lstStyle>
            <a:lvl1pPr algn="ctr">
              <a:lnSpc>
                <a:spcPct val="95000"/>
              </a:lnSpc>
              <a:defRPr sz="4400"/>
            </a:lvl1pPr>
          </a:lstStyle>
          <a:p>
            <a:r>
              <a:rPr lang="bg-BG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4037123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7579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5613" y="71438"/>
            <a:ext cx="2159000" cy="6526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71438"/>
            <a:ext cx="6329363" cy="6526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1036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3292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68413"/>
            <a:ext cx="4171950" cy="2587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8438"/>
            <a:ext cx="4171950" cy="2589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3224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9750" y="5110163"/>
            <a:ext cx="3671888" cy="9271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0" indent="0" algn="ctr">
              <a:buFontTx/>
              <a:buNone/>
              <a:defRPr sz="2800">
                <a:solidFill>
                  <a:srgbClr val="000000"/>
                </a:solidFill>
              </a:defRPr>
            </a:lvl1pPr>
          </a:lstStyle>
          <a:p>
            <a:pPr lvl="0"/>
            <a:r>
              <a:rPr lang="bg-BG" noProof="0" smtClean="0"/>
              <a:t>Click to add subtitle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1690688" y="2755900"/>
            <a:ext cx="5761037" cy="517525"/>
          </a:xfrm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95000"/>
              </a:lnSpc>
              <a:defRPr sz="4400"/>
            </a:lvl1pPr>
          </a:lstStyle>
          <a:p>
            <a:pPr lvl="0"/>
            <a:r>
              <a:rPr lang="bg-BG" noProof="0" smtClean="0"/>
              <a:t>Click to add title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2618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11445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17195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0902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644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2255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81859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7923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599533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805409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1715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5613" y="71438"/>
            <a:ext cx="2159000" cy="6526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71438"/>
            <a:ext cx="6329363" cy="6526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9848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8030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17195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4314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6644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5193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329522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042679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986543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  <a:endParaRPr lang="bg-BG" smtClean="0"/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411413" y="71438"/>
            <a:ext cx="6553200" cy="90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  <a:endParaRPr lang="bg-BG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3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8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6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3292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  <a:endParaRPr lang="bg-BG" smtClean="0"/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411413" y="71438"/>
            <a:ext cx="6553200" cy="9096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  <a:endParaRPr lang="bg-BG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3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8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6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8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3.png"/><Relationship Id="rId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8.png"/><Relationship Id="rId4" Type="http://schemas.microsoft.com/office/2007/relationships/hdphoto" Target="../media/hdphoto5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9.pn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User Controls, Master Pages and Navigation</a:t>
            </a:r>
            <a:endParaRPr lang="bg-BG" dirty="0" smtClean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51520" y="3240880"/>
            <a:ext cx="8435280" cy="569120"/>
          </a:xfrm>
        </p:spPr>
        <p:txBody>
          <a:bodyPr/>
          <a:lstStyle/>
          <a:p>
            <a:r>
              <a:rPr lang="en-US" dirty="0" smtClean="0"/>
              <a:t>Master Pages, User Controls, Site Maps, Localization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5224047"/>
            <a:ext cx="2458616" cy="509209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335850"/>
          </a:xfrm>
        </p:spPr>
        <p:txBody>
          <a:bodyPr/>
          <a:lstStyle/>
          <a:p>
            <a:pPr marL="0" indent="0"/>
            <a:r>
              <a:rPr lang="en-US" dirty="0"/>
              <a:t>Telerik Corporation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www.telerik.com</a:t>
            </a:r>
            <a:endParaRPr lang="en-US" dirty="0"/>
          </a:p>
        </p:txBody>
      </p:sp>
      <p:pic>
        <p:nvPicPr>
          <p:cNvPr id="168962" name="Picture 2" descr="http://t0.gstatic.com/images?q=tbn:xsUQaMiPZjN5EM:http://mechka.com/wp-content/uploads/2009/06/%D0%BC%D0%B5%D1%82%D0%B5%D0%BE%D1%80%D0%B8%D1%82-%D1%83%D0%B4%D1%80%D1%8F-%D0%B7%D0%B5%D0%BC%D1%8F%D1%82%D0%B0.jpg&amp;t=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4581128"/>
            <a:ext cx="3293343" cy="1738883"/>
          </a:xfrm>
          <a:prstGeom prst="roundRect">
            <a:avLst>
              <a:gd name="adj" fmla="val 5238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916832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Master Pages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271511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39" b="100000" l="9961" r="898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31466">
            <a:off x="5844160" y="3261000"/>
            <a:ext cx="2570806" cy="2570806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599489">
            <a:off x="719628" y="3175287"/>
            <a:ext cx="2738487" cy="2660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138336"/>
            <a:ext cx="5783560" cy="914400"/>
          </a:xfrm>
        </p:spPr>
        <p:txBody>
          <a:bodyPr/>
          <a:lstStyle/>
          <a:p>
            <a:r>
              <a:rPr lang="en-US" dirty="0" smtClean="0"/>
              <a:t>Master and</a:t>
            </a:r>
            <a:r>
              <a:rPr lang="bg-BG" dirty="0" smtClean="0"/>
              <a:t> </a:t>
            </a:r>
            <a:r>
              <a:rPr lang="en-US" dirty="0" smtClean="0"/>
              <a:t>Content Pages –</a:t>
            </a:r>
            <a:r>
              <a:rPr lang="bg-BG" dirty="0" smtClean="0"/>
              <a:t> </a:t>
            </a:r>
            <a:r>
              <a:rPr lang="en-US" dirty="0" smtClean="0"/>
              <a:t>Advanced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96752"/>
            <a:ext cx="8686800" cy="550884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EBFFD2"/>
                </a:solidFill>
              </a:rPr>
              <a:t>We can change the</a:t>
            </a:r>
            <a:r>
              <a:rPr lang="bg-BG" dirty="0">
                <a:solidFill>
                  <a:srgbClr val="EBFFD2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Master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Page</a:t>
            </a:r>
            <a:r>
              <a:rPr lang="en-US" dirty="0" smtClean="0">
                <a:solidFill>
                  <a:srgbClr val="EBFFD2"/>
                </a:solidFill>
              </a:rPr>
              <a:t> at runtime </a:t>
            </a:r>
            <a:r>
              <a:rPr lang="en-US" dirty="0">
                <a:solidFill>
                  <a:srgbClr val="EBFFD2"/>
                </a:solidFill>
              </a:rPr>
              <a:t>in the code-behind</a:t>
            </a:r>
            <a:endParaRPr lang="bg-BG" dirty="0">
              <a:solidFill>
                <a:srgbClr val="EBFFD2"/>
              </a:solidFill>
            </a:endParaRPr>
          </a:p>
          <a:p>
            <a:pPr>
              <a:lnSpc>
                <a:spcPct val="110000"/>
              </a:lnSpc>
            </a:pPr>
            <a:endParaRPr lang="en-US" dirty="0" smtClean="0">
              <a:solidFill>
                <a:srgbClr val="EBFFD2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EBFFD2"/>
                </a:solidFill>
              </a:rPr>
              <a:t>We </a:t>
            </a:r>
            <a:r>
              <a:rPr lang="en-US" dirty="0">
                <a:solidFill>
                  <a:srgbClr val="EBFFD2"/>
                </a:solidFill>
              </a:rPr>
              <a:t>can also select the</a:t>
            </a:r>
            <a:r>
              <a:rPr lang="bg-BG" dirty="0">
                <a:solidFill>
                  <a:srgbClr val="EBFFD2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Master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Page</a:t>
            </a:r>
            <a:r>
              <a:rPr lang="en-US" dirty="0" smtClean="0">
                <a:solidFill>
                  <a:srgbClr val="EBFFD2"/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according to the browser </a:t>
            </a:r>
            <a:r>
              <a:rPr lang="en-US" dirty="0" smtClean="0">
                <a:solidFill>
                  <a:srgbClr val="EBFFD2"/>
                </a:solidFill>
              </a:rPr>
              <a:t>type</a:t>
            </a:r>
            <a:endParaRPr lang="bg-BG" dirty="0">
              <a:solidFill>
                <a:srgbClr val="EBFFD2"/>
              </a:solidFill>
            </a:endParaRPr>
          </a:p>
        </p:txBody>
      </p:sp>
      <p:sp>
        <p:nvSpPr>
          <p:cNvPr id="542724" name="Rectangle 4"/>
          <p:cNvSpPr>
            <a:spLocks noChangeArrowheads="1"/>
          </p:cNvSpPr>
          <p:nvPr/>
        </p:nvSpPr>
        <p:spPr bwMode="auto">
          <a:xfrm>
            <a:off x="611560" y="2516821"/>
            <a:ext cx="7920880" cy="4081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Page.MasterPageFile = "~/SiteLayout.master";</a:t>
            </a:r>
          </a:p>
        </p:txBody>
      </p:sp>
      <p:sp>
        <p:nvSpPr>
          <p:cNvPr id="542725" name="Rectangle 5"/>
          <p:cNvSpPr>
            <a:spLocks noChangeArrowheads="1"/>
          </p:cNvSpPr>
          <p:nvPr/>
        </p:nvSpPr>
        <p:spPr bwMode="auto">
          <a:xfrm>
            <a:off x="611561" y="4429561"/>
            <a:ext cx="792087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Page Language="C#"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ie:MasterPageFile="~/IESiteLayout.master</a:t>
            </a:r>
            <a:r>
              <a:rPr lang="en-US" sz="2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mozilla:MasterPageFile="~/FFSiteLayout.master</a:t>
            </a:r>
            <a:r>
              <a:rPr lang="en-US" sz="2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%&gt;</a:t>
            </a:r>
            <a:endParaRPr lang="en-US" sz="20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Master Pages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08720"/>
            <a:ext cx="8735888" cy="2782300"/>
          </a:xfr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Master pages </a:t>
            </a:r>
            <a:r>
              <a:rPr lang="en-US" sz="3000" dirty="0"/>
              <a:t>can be nested</a:t>
            </a:r>
            <a:r>
              <a:rPr lang="en-US" sz="3000" dirty="0" smtClean="0"/>
              <a:t>, </a:t>
            </a:r>
            <a:r>
              <a:rPr lang="en-US" sz="3000" dirty="0"/>
              <a:t>with one master page referencing another as its </a:t>
            </a:r>
            <a:r>
              <a:rPr lang="en-US" sz="3000" dirty="0" smtClean="0"/>
              <a:t>master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Master Pages </a:t>
            </a:r>
            <a:r>
              <a:rPr lang="en-US" sz="2800" dirty="0"/>
              <a:t>allow </a:t>
            </a:r>
            <a:r>
              <a:rPr lang="en-US" sz="2800" dirty="0" smtClean="0"/>
              <a:t>creating </a:t>
            </a:r>
            <a:r>
              <a:rPr lang="en-US" sz="2800" dirty="0"/>
              <a:t>componentized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Master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Pages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A child master page has the file name extension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.master</a:t>
            </a:r>
            <a:r>
              <a:rPr lang="en-US" sz="2800" dirty="0"/>
              <a:t>, as </a:t>
            </a:r>
            <a:r>
              <a:rPr lang="en-US" sz="2800" dirty="0" smtClean="0"/>
              <a:t>any </a:t>
            </a:r>
            <a:r>
              <a:rPr lang="en-US" sz="2800" dirty="0"/>
              <a:t>master </a:t>
            </a:r>
            <a:r>
              <a:rPr lang="en-US" sz="2800" dirty="0" smtClean="0"/>
              <a:t>page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3530" y="3790781"/>
            <a:ext cx="849694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 @Master Language="C#" %&gt;    </a:t>
            </a:r>
            <a:r>
              <a:rPr lang="en-US" sz="2000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Parent Master Page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&lt;asp:ContentPlaceHolder ID="MainContent" runat="server" /&gt;</a:t>
            </a:r>
            <a:endParaRPr lang="en-US" sz="2000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0458" y="4658360"/>
            <a:ext cx="849694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 @Master Language="C#" MasterPageFile="~/Parent.master"%&gt;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&lt;asp:Content ID="Menu" ContentPlaceholderID="MainContent"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runat="server"&gt;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&lt;asp:ContentPlaceHolder ID="LeftMenu" runat="server" /&gt;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&lt;asp:ContentPlaceHolder ID="TopMenu" runat="server" /&gt;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&lt;/asp:Content&gt;                  </a:t>
            </a:r>
            <a:r>
              <a:rPr lang="en-US" sz="2000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Child Master Page</a:t>
            </a:r>
            <a:endParaRPr lang="en-US" sz="2000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99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340768"/>
            <a:ext cx="7924800" cy="169391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ASP.NET </a:t>
            </a:r>
            <a:br>
              <a:rPr lang="en-US" dirty="0" smtClean="0"/>
            </a:br>
            <a:r>
              <a:rPr lang="en-US" dirty="0" smtClean="0"/>
              <a:t>User Controls</a:t>
            </a:r>
            <a:endParaRPr lang="bg-BG" dirty="0" smtClean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73412" y="3316198"/>
            <a:ext cx="3598788" cy="2705090"/>
          </a:xfrm>
          <a:prstGeom prst="roundRect">
            <a:avLst>
              <a:gd name="adj" fmla="val 6433"/>
            </a:avLst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Controls</a:t>
            </a:r>
            <a:endParaRPr lang="bg-BG" dirty="0" smtClean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2575" lvl="1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User controls </a:t>
            </a:r>
            <a:r>
              <a:rPr lang="en-US" sz="3200" dirty="0" smtClean="0"/>
              <a:t>are reusable UI components used in ASP.NET Web Forms applications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User controls derive </a:t>
            </a:r>
            <a:r>
              <a:rPr lang="en-US" dirty="0" smtClean="0"/>
              <a:t>from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TemplateControl 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Similar to a Web form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Have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 smtClean="0"/>
              <a:t> and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CodeBehind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Allow developers to create their own controls with own UI and custom behavior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000" dirty="0" smtClean="0"/>
              <a:t>User Controls (2)</a:t>
            </a:r>
            <a:endParaRPr lang="bg-BG" sz="4000" dirty="0" smtClean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To add a</a:t>
            </a:r>
            <a:r>
              <a:rPr lang="bg-BG" dirty="0" smtClean="0"/>
              <a:t> </a:t>
            </a:r>
            <a:r>
              <a:rPr lang="en-US" dirty="0" smtClean="0"/>
              <a:t>User Control</a:t>
            </a:r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2" r="17345" b="42380"/>
          <a:stretch/>
        </p:blipFill>
        <p:spPr bwMode="auto">
          <a:xfrm>
            <a:off x="4716016" y="3789040"/>
            <a:ext cx="3680112" cy="2616659"/>
          </a:xfrm>
          <a:prstGeom prst="roundRect">
            <a:avLst>
              <a:gd name="adj" fmla="val 501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1864530"/>
            <a:ext cx="4643437" cy="2547937"/>
          </a:xfrm>
          <a:prstGeom prst="roundRect">
            <a:avLst>
              <a:gd name="adj" fmla="val 2711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4283968" y="3356992"/>
            <a:ext cx="899021" cy="1740377"/>
          </a:xfrm>
          <a:prstGeom prst="straightConnector1">
            <a:avLst/>
          </a:prstGeom>
          <a:ln w="38100">
            <a:solidFill>
              <a:schemeClr val="bg1"/>
            </a:solidFill>
            <a:headEnd type="arrow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ffectLst/>
              </a:rPr>
              <a:t>User Controls (3)</a:t>
            </a:r>
            <a:endParaRPr lang="bg-BG" sz="1800" dirty="0" smtClean="0">
              <a:effectLst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Control</a:t>
            </a:r>
            <a:r>
              <a:rPr lang="en-US" dirty="0" smtClean="0"/>
              <a:t>:</a:t>
            </a:r>
            <a:endParaRPr lang="bg-BG" dirty="0" smtClean="0"/>
          </a:p>
          <a:p>
            <a:pPr marL="862012" lvl="1" indent="-457200">
              <a:lnSpc>
                <a:spcPct val="100000"/>
              </a:lnSpc>
            </a:pPr>
            <a:r>
              <a:rPr lang="en-US" dirty="0" smtClean="0"/>
              <a:t>An</a:t>
            </a:r>
            <a:r>
              <a:rPr lang="bg-BG" dirty="0" smtClean="0"/>
              <a:t> </a:t>
            </a:r>
            <a:r>
              <a:rPr lang="en-US" dirty="0" smtClean="0"/>
              <a:t>ASP.NET page that can be nested in another</a:t>
            </a:r>
            <a:r>
              <a:rPr lang="bg-BG" dirty="0" smtClean="0"/>
              <a:t> </a:t>
            </a:r>
            <a:r>
              <a:rPr lang="en-US" dirty="0" smtClean="0"/>
              <a:t>ASP.NET page</a:t>
            </a:r>
            <a:endParaRPr lang="bg-BG" dirty="0" smtClean="0"/>
          </a:p>
          <a:p>
            <a:pPr marL="862012" lvl="1" indent="-457200">
              <a:lnSpc>
                <a:spcPct val="100000"/>
              </a:lnSpc>
            </a:pPr>
            <a:r>
              <a:rPr lang="en-US" dirty="0" smtClean="0"/>
              <a:t>A server component which offers a user interface and attached logics</a:t>
            </a:r>
            <a:endParaRPr lang="bg-BG" dirty="0" smtClean="0"/>
          </a:p>
          <a:p>
            <a:pPr marL="862012" lvl="1" indent="-457200">
              <a:lnSpc>
                <a:spcPct val="100000"/>
              </a:lnSpc>
            </a:pPr>
            <a:r>
              <a:rPr lang="en-US" dirty="0" smtClean="0"/>
              <a:t>Can be shared by the pages of an application</a:t>
            </a:r>
            <a:endParaRPr lang="bg-BG" dirty="0" smtClean="0"/>
          </a:p>
          <a:p>
            <a:pPr marL="862012" lvl="1" indent="-457200">
              <a:lnSpc>
                <a:spcPct val="100000"/>
              </a:lnSpc>
            </a:pPr>
            <a:r>
              <a:rPr lang="en-US" dirty="0" smtClean="0"/>
              <a:t>Cannot be viewed directly in a browser</a:t>
            </a:r>
            <a:endParaRPr lang="ru-RU" dirty="0" smtClean="0"/>
          </a:p>
          <a:p>
            <a:pPr marL="862012" lvl="1" indent="-457200">
              <a:lnSpc>
                <a:spcPct val="100000"/>
              </a:lnSpc>
            </a:pPr>
            <a:r>
              <a:rPr lang="en-US" dirty="0" smtClean="0"/>
              <a:t>Has a</a:t>
            </a:r>
            <a:r>
              <a:rPr lang="bg-BG" dirty="0" smtClean="0"/>
              <a:t> </a:t>
            </a:r>
            <a:r>
              <a:rPr lang="en-US" dirty="0" smtClean="0"/>
              <a:t>code-behind class</a:t>
            </a:r>
            <a:endParaRPr lang="bg-BG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ffectLst/>
              </a:rPr>
              <a:t>User Controls (4)</a:t>
            </a:r>
            <a:endParaRPr lang="bg-BG" sz="1800" dirty="0" smtClean="0">
              <a:effectLst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285750">
              <a:lnSpc>
                <a:spcPct val="100000"/>
              </a:lnSpc>
              <a:tabLst>
                <a:tab pos="347663" algn="l"/>
              </a:tabLst>
            </a:pPr>
            <a:r>
              <a:rPr lang="en-US" dirty="0"/>
              <a:t>Differs from custom server </a:t>
            </a:r>
            <a:r>
              <a:rPr lang="en-US" dirty="0" smtClean="0"/>
              <a:t>controls</a:t>
            </a:r>
          </a:p>
          <a:p>
            <a:pPr marL="571500" lvl="1" indent="-228600">
              <a:lnSpc>
                <a:spcPct val="100000"/>
              </a:lnSpc>
              <a:tabLst>
                <a:tab pos="347663" algn="l"/>
              </a:tabLst>
            </a:pPr>
            <a:r>
              <a:rPr lang="en-US" dirty="0" smtClean="0"/>
              <a:t>Custom </a:t>
            </a:r>
            <a:r>
              <a:rPr lang="en-US" dirty="0"/>
              <a:t>controls are advanced and beyond </a:t>
            </a:r>
            <a:r>
              <a:rPr lang="en-US" dirty="0" smtClean="0"/>
              <a:t>the scope </a:t>
            </a:r>
            <a:r>
              <a:rPr lang="en-US" dirty="0"/>
              <a:t>of the course </a:t>
            </a:r>
            <a:endParaRPr lang="bg-BG" dirty="0"/>
          </a:p>
          <a:p>
            <a:pPr marL="342900" indent="-285750">
              <a:lnSpc>
                <a:spcPct val="100000"/>
              </a:lnSpc>
              <a:tabLst>
                <a:tab pos="347663" algn="l"/>
              </a:tabLst>
            </a:pPr>
            <a:r>
              <a:rPr lang="en-US" dirty="0"/>
              <a:t>Consists of</a:t>
            </a:r>
            <a:r>
              <a:rPr lang="ru-RU" dirty="0"/>
              <a:t> HTML </a:t>
            </a:r>
            <a:r>
              <a:rPr lang="en-US" dirty="0"/>
              <a:t>and code</a:t>
            </a:r>
            <a:endParaRPr lang="ru-RU" dirty="0"/>
          </a:p>
          <a:p>
            <a:pPr marL="342900" indent="-285750">
              <a:lnSpc>
                <a:spcPct val="100000"/>
              </a:lnSpc>
              <a:tabLst>
                <a:tab pos="347663" algn="l"/>
              </a:tabLst>
            </a:pPr>
            <a:r>
              <a:rPr lang="en-US" dirty="0"/>
              <a:t>Doesn’t contain</a:t>
            </a:r>
            <a:r>
              <a:rPr lang="bg-BG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&lt;form&gt;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HTML tags</a:t>
            </a:r>
            <a:endParaRPr lang="bg-BG" dirty="0"/>
          </a:p>
          <a:p>
            <a:pPr marL="342900" indent="-285750">
              <a:lnSpc>
                <a:spcPct val="100000"/>
              </a:lnSpc>
              <a:tabLst>
                <a:tab pos="347663" algn="l"/>
              </a:tabLst>
            </a:pPr>
            <a:r>
              <a:rPr lang="en-US" dirty="0"/>
              <a:t>Uses </a:t>
            </a:r>
            <a:r>
              <a:rPr lang="ru-RU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@Control</a:t>
            </a:r>
            <a:r>
              <a:rPr lang="ru-RU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instead of</a:t>
            </a:r>
            <a:r>
              <a:rPr lang="ru-RU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Page</a:t>
            </a:r>
            <a:endParaRPr lang="ru-RU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ffectLst/>
              </a:rPr>
              <a:t>User Controls – Advantages</a:t>
            </a:r>
            <a:endParaRPr lang="bg-BG" dirty="0" smtClean="0">
              <a:effectLst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7606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Independent</a:t>
            </a:r>
            <a:endParaRPr lang="ru-RU" dirty="0" smtClean="0"/>
          </a:p>
          <a:p>
            <a:pPr marL="1003300" lvl="1" indent="-457200">
              <a:lnSpc>
                <a:spcPct val="90000"/>
              </a:lnSpc>
              <a:tabLst>
                <a:tab pos="0" algn="l"/>
              </a:tabLst>
            </a:pPr>
            <a:r>
              <a:rPr lang="en-US" dirty="0"/>
              <a:t>Use separate</a:t>
            </a:r>
            <a:r>
              <a:rPr lang="ru-RU" dirty="0"/>
              <a:t> namespaces </a:t>
            </a:r>
            <a:r>
              <a:rPr lang="en-US" dirty="0"/>
              <a:t>for the </a:t>
            </a:r>
            <a:r>
              <a:rPr lang="en-US" dirty="0" smtClean="0"/>
              <a:t>variables</a:t>
            </a:r>
          </a:p>
          <a:p>
            <a:pPr marL="1003300" lvl="1" indent="-457200">
              <a:lnSpc>
                <a:spcPct val="90000"/>
              </a:lnSpc>
              <a:tabLst>
                <a:tab pos="0" algn="l"/>
              </a:tabLst>
            </a:pPr>
            <a:r>
              <a:rPr lang="en-US" dirty="0" smtClean="0"/>
              <a:t>Avoid </a:t>
            </a:r>
            <a:r>
              <a:rPr lang="en-US" dirty="0"/>
              <a:t>name collisions with the names of methods and properties of the </a:t>
            </a:r>
            <a:r>
              <a:rPr lang="en-US" dirty="0" smtClean="0"/>
              <a:t>page</a:t>
            </a:r>
          </a:p>
          <a:p>
            <a:pPr marL="655637" indent="-457200">
              <a:lnSpc>
                <a:spcPct val="90000"/>
              </a:lnSpc>
              <a:tabLst>
                <a:tab pos="0" algn="l"/>
              </a:tabLst>
            </a:pPr>
            <a:r>
              <a:rPr lang="en-US" dirty="0" smtClean="0"/>
              <a:t>Reusable</a:t>
            </a:r>
          </a:p>
          <a:p>
            <a:pPr marL="1003300" lvl="1" indent="-457200">
              <a:lnSpc>
                <a:spcPct val="90000"/>
              </a:lnSpc>
              <a:tabLst>
                <a:tab pos="0" algn="l"/>
              </a:tabLst>
            </a:pPr>
            <a:r>
              <a:rPr lang="en-US" dirty="0" smtClean="0"/>
              <a:t>User </a:t>
            </a:r>
            <a:r>
              <a:rPr lang="en-US" dirty="0"/>
              <a:t>controls can be used more than once on a single page</a:t>
            </a:r>
            <a:r>
              <a:rPr lang="ru-RU" dirty="0"/>
              <a:t> </a:t>
            </a:r>
            <a:endParaRPr lang="en-US" dirty="0" smtClean="0"/>
          </a:p>
          <a:p>
            <a:pPr marL="1295400" lvl="2" indent="-457200">
              <a:lnSpc>
                <a:spcPct val="90000"/>
              </a:lnSpc>
              <a:tabLst>
                <a:tab pos="0" algn="l"/>
              </a:tabLst>
            </a:pPr>
            <a:r>
              <a:rPr lang="en-US" dirty="0" smtClean="0"/>
              <a:t>No </a:t>
            </a:r>
            <a:r>
              <a:rPr lang="en-US" dirty="0"/>
              <a:t>conflicts with properties and </a:t>
            </a:r>
            <a:r>
              <a:rPr lang="en-US" dirty="0" smtClean="0"/>
              <a:t>methods</a:t>
            </a:r>
          </a:p>
          <a:p>
            <a:pPr marL="655637" indent="-457200">
              <a:lnSpc>
                <a:spcPct val="90000"/>
              </a:lnSpc>
              <a:tabLst>
                <a:tab pos="0" algn="l"/>
              </a:tabLst>
            </a:pPr>
            <a:r>
              <a:rPr lang="en-US" dirty="0" smtClean="0"/>
              <a:t>Language neutrality</a:t>
            </a:r>
          </a:p>
          <a:p>
            <a:pPr marL="1003300" lvl="1" indent="-457200">
              <a:lnSpc>
                <a:spcPct val="90000"/>
              </a:lnSpc>
              <a:tabLst>
                <a:tab pos="0" algn="l"/>
              </a:tabLst>
            </a:pPr>
            <a:r>
              <a:rPr lang="en-US" dirty="0" smtClean="0"/>
              <a:t>User </a:t>
            </a:r>
            <a:r>
              <a:rPr lang="en-US" dirty="0"/>
              <a:t>controls can be written in a language different of the one used in the page</a:t>
            </a: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ffectLst/>
              </a:rPr>
              <a:t>Sharing of User Controls</a:t>
            </a:r>
            <a:endParaRPr lang="bg-BG" dirty="0" smtClean="0">
              <a:effectLst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User controls can be used throughout an application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Cannot be shared between two Web applications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Except by the</a:t>
            </a:r>
            <a:r>
              <a:rPr lang="bg-BG" dirty="0" smtClean="0"/>
              <a:t> </a:t>
            </a:r>
            <a:r>
              <a:rPr lang="en-US" noProof="1" smtClean="0"/>
              <a:t>copy&amp;paste</a:t>
            </a:r>
            <a:r>
              <a:rPr lang="en-US" dirty="0" smtClean="0"/>
              <a:t> "approach</a:t>
            </a:r>
            <a:r>
              <a:rPr lang="bg-BG" dirty="0" smtClean="0"/>
              <a:t>" </a:t>
            </a:r>
            <a:r>
              <a:rPr lang="bg-BG" dirty="0" smtClean="0">
                <a:sym typeface="Wingdings" pitchFamily="2" charset="2"/>
              </a:rPr>
              <a:t>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Another approach is to create a</a:t>
            </a:r>
            <a:r>
              <a:rPr lang="bg-BG" dirty="0" smtClean="0"/>
              <a:t> </a:t>
            </a:r>
            <a:r>
              <a:rPr lang="en-US" dirty="0" smtClean="0"/>
              <a:t>Web custom control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Everything is manually written</a:t>
            </a:r>
            <a:endParaRPr lang="bg-BG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r>
              <a:rPr lang="bg-BG" dirty="0" smtClean="0"/>
              <a:t> 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idx="1"/>
          </p:nvPr>
        </p:nvSpPr>
        <p:spPr>
          <a:xfrm>
            <a:off x="323528" y="1412776"/>
            <a:ext cx="8591872" cy="5292824"/>
          </a:xfrm>
        </p:spPr>
        <p:txBody>
          <a:bodyPr/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Master Pages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User Controls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Navigation Controls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Localization</a:t>
            </a:r>
            <a:endParaRPr lang="bg-BG" dirty="0" smtClean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9580" y1="56031" x2="9580" y2="560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96136" y="4077072"/>
            <a:ext cx="2750332" cy="237591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4168" y="1563915"/>
            <a:ext cx="2016224" cy="240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ffectLst/>
              </a:rPr>
              <a:t>Using User Controls</a:t>
            </a:r>
            <a:endParaRPr lang="bg-BG" dirty="0" smtClean="0">
              <a:effectLst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638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3087" indent="-457200">
              <a:lnSpc>
                <a:spcPct val="100000"/>
              </a:lnSpc>
              <a:tabLst>
                <a:tab pos="509588" algn="l"/>
              </a:tabLst>
            </a:pPr>
            <a:r>
              <a:rPr lang="en-US" dirty="0"/>
              <a:t>A </a:t>
            </a:r>
            <a:r>
              <a:rPr lang="en-US" dirty="0" smtClean="0"/>
              <a:t>user control </a:t>
            </a:r>
            <a:r>
              <a:rPr lang="en-US" dirty="0"/>
              <a:t>can be added to each</a:t>
            </a:r>
            <a:r>
              <a:rPr lang="bg-BG" dirty="0"/>
              <a:t> </a:t>
            </a:r>
            <a:r>
              <a:rPr lang="en-US" dirty="0" smtClean="0"/>
              <a:t>ASP.NET Web form</a:t>
            </a:r>
            <a:endParaRPr lang="bg-BG" dirty="0"/>
          </a:p>
          <a:p>
            <a:pPr marL="573087" indent="-457200">
              <a:lnSpc>
                <a:spcPct val="100000"/>
              </a:lnSpc>
              <a:tabLst>
                <a:tab pos="509588" algn="l"/>
              </a:tabLst>
            </a:pPr>
            <a:r>
              <a:rPr lang="en-US" dirty="0"/>
              <a:t>The form is called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host</a:t>
            </a:r>
            <a:r>
              <a:rPr lang="en-US" dirty="0" smtClean="0"/>
              <a:t>"</a:t>
            </a:r>
            <a:endParaRPr lang="bg-BG" dirty="0"/>
          </a:p>
          <a:p>
            <a:pPr marL="573087" indent="-457200">
              <a:lnSpc>
                <a:spcPct val="100000"/>
              </a:lnSpc>
              <a:tabLst>
                <a:tab pos="509588" algn="l"/>
              </a:tabLst>
            </a:pPr>
            <a:r>
              <a:rPr lang="en-US" dirty="0"/>
              <a:t>The form adds the control by using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@Register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directive</a:t>
            </a:r>
            <a:endParaRPr lang="bg-BG" dirty="0"/>
          </a:p>
          <a:p>
            <a:pPr marL="573087" indent="-457200">
              <a:lnSpc>
                <a:spcPct val="100000"/>
              </a:lnSpc>
              <a:tabLst>
                <a:tab pos="509588" algn="l"/>
              </a:tabLst>
            </a:pPr>
            <a:endParaRPr lang="en-US" dirty="0" smtClean="0"/>
          </a:p>
          <a:p>
            <a:pPr marL="401637" indent="-285750">
              <a:lnSpc>
                <a:spcPct val="100000"/>
              </a:lnSpc>
              <a:tabLst>
                <a:tab pos="509588" algn="l"/>
              </a:tabLst>
            </a:pPr>
            <a:endParaRPr lang="bg-BG" sz="1600" dirty="0"/>
          </a:p>
          <a:p>
            <a:pPr marL="573087" indent="-457200">
              <a:lnSpc>
                <a:spcPct val="100000"/>
              </a:lnSpc>
              <a:tabLst>
                <a:tab pos="509588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TagName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defines the name used by tags </a:t>
            </a:r>
            <a:r>
              <a:rPr lang="en-US" dirty="0" smtClean="0"/>
              <a:t>that will </a:t>
            </a:r>
            <a:r>
              <a:rPr lang="en-US" dirty="0"/>
              <a:t>insert an instance of the control</a:t>
            </a:r>
            <a:endParaRPr lang="bg-BG" dirty="0"/>
          </a:p>
          <a:p>
            <a:pPr marL="573087" indent="-457200">
              <a:lnSpc>
                <a:spcPct val="100000"/>
              </a:lnSpc>
              <a:tabLst>
                <a:tab pos="509588" algn="l"/>
              </a:tabLst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is the path to the </a:t>
            </a:r>
            <a:r>
              <a:rPr lang="en-US" dirty="0" smtClean="0"/>
              <a:t>user </a:t>
            </a:r>
            <a:r>
              <a:rPr lang="en-US" dirty="0"/>
              <a:t>control</a:t>
            </a:r>
            <a:endParaRPr lang="bg-BG" dirty="0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827584" y="4075202"/>
            <a:ext cx="7488832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Register TagPrefix="demo" TagName</a:t>
            </a: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="SomeN</a:t>
            </a:r>
            <a:r>
              <a:rPr lang="en-US" sz="2000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en-US" sz="2000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Src="NumberBox.ascx</a:t>
            </a:r>
            <a:r>
              <a:rPr lang="en-US" sz="2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"%&gt;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2856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User Controls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285913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568" y="2751633"/>
            <a:ext cx="2016224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451633">
            <a:off x="5446084" y="3671821"/>
            <a:ext cx="2883209" cy="186476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16138" y="1772816"/>
            <a:ext cx="49688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Site Navigation</a:t>
            </a:r>
            <a:endParaRPr lang="bg-BG" dirty="0"/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731196">
            <a:off x="827584" y="3511747"/>
            <a:ext cx="2952328" cy="1877681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235439">
            <a:off x="4536453" y="3862908"/>
            <a:ext cx="4031140" cy="1104900"/>
          </a:xfrm>
          <a:prstGeom prst="roundRect">
            <a:avLst>
              <a:gd name="adj" fmla="val 715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Site Navigation</a:t>
            </a:r>
            <a:endParaRPr lang="bg-BG" dirty="0" smtClean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Site maps and navigation controls provide an easy way to create navigation in ASP.NET</a:t>
            </a:r>
          </a:p>
          <a:p>
            <a:pPr marL="625475" lvl="1" indent="-277813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Site Map</a:t>
            </a:r>
          </a:p>
          <a:p>
            <a:pPr marL="914400" lvl="2" indent="-288925">
              <a:lnSpc>
                <a:spcPct val="100000"/>
              </a:lnSpc>
            </a:pPr>
            <a:r>
              <a:rPr lang="en-US" dirty="0" smtClean="0"/>
              <a:t>Describes the logical structure of a site </a:t>
            </a:r>
          </a:p>
          <a:p>
            <a:pPr marL="914400" lvl="2" indent="-288925">
              <a:lnSpc>
                <a:spcPct val="100000"/>
              </a:lnSpc>
            </a:pPr>
            <a:r>
              <a:rPr lang="en-US" dirty="0" smtClean="0"/>
              <a:t>Built in support for XML Site Map</a:t>
            </a:r>
          </a:p>
          <a:p>
            <a:pPr marL="625475" lvl="1" indent="-277813">
              <a:lnSpc>
                <a:spcPct val="100000"/>
              </a:lnSpc>
            </a:pPr>
            <a:r>
              <a:rPr lang="en-US" dirty="0" smtClean="0"/>
              <a:t>Object model </a:t>
            </a:r>
          </a:p>
          <a:p>
            <a:pPr marL="914400" lvl="2" indent="-288925">
              <a:lnSpc>
                <a:spcPct val="100000"/>
              </a:lnSpc>
            </a:pPr>
            <a:r>
              <a:rPr lang="en-US" dirty="0" smtClean="0"/>
              <a:t>Programming API for accessing the Site Map</a:t>
            </a:r>
          </a:p>
          <a:p>
            <a:pPr marL="625475" lvl="1" indent="-277813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SiteMapDataSource </a:t>
            </a:r>
          </a:p>
          <a:p>
            <a:pPr marL="914400" lvl="2" indent="-288925">
              <a:lnSpc>
                <a:spcPct val="100000"/>
              </a:lnSpc>
            </a:pPr>
            <a:r>
              <a:rPr lang="en-US" dirty="0" smtClean="0"/>
              <a:t>Used for data binding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What is Site Map?</a:t>
            </a:r>
            <a:endParaRPr lang="bg-BG" dirty="0" smtClean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347663" indent="-290513">
              <a:lnSpc>
                <a:spcPct val="110000"/>
              </a:lnSpc>
              <a:tabLst>
                <a:tab pos="404813" algn="l"/>
              </a:tabLs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Site Map</a:t>
            </a:r>
            <a:r>
              <a:rPr lang="en-US" dirty="0" smtClean="0"/>
              <a:t> – a way to describe and store the logical structure of the site</a:t>
            </a:r>
          </a:p>
          <a:p>
            <a:pPr marL="695326" lvl="1" indent="-290513">
              <a:lnSpc>
                <a:spcPct val="110000"/>
              </a:lnSpc>
              <a:tabLst>
                <a:tab pos="404813" algn="l"/>
              </a:tabLst>
            </a:pPr>
            <a:r>
              <a:rPr lang="en-US" dirty="0" smtClean="0"/>
              <a:t>A tree-like data structure</a:t>
            </a:r>
          </a:p>
          <a:p>
            <a:pPr marL="347663" indent="-290513">
              <a:lnSpc>
                <a:spcPct val="110000"/>
              </a:lnSpc>
              <a:tabLst>
                <a:tab pos="404813" algn="l"/>
              </a:tabLst>
            </a:pPr>
            <a:r>
              <a:rPr lang="en-US" dirty="0" smtClean="0"/>
              <a:t>Visual Studio supports Site Maps stored in XML files</a:t>
            </a:r>
          </a:p>
          <a:p>
            <a:pPr marL="347663" indent="-290513">
              <a:lnSpc>
                <a:spcPct val="110000"/>
              </a:lnSpc>
              <a:tabLst>
                <a:tab pos="404813" algn="l"/>
              </a:tabLst>
            </a:pPr>
            <a:r>
              <a:rPr lang="en-US" dirty="0" smtClean="0"/>
              <a:t>To use another storage mechanism you must use a custom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SiteMapProvider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XML Site Map</a:t>
            </a:r>
            <a:endParaRPr lang="bg-BG" dirty="0" smtClean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Create an XML file named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Web.sitemap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in the application root</a:t>
            </a:r>
          </a:p>
          <a:p>
            <a:pPr marL="561975" lvl="1" indent="-214313">
              <a:lnSpc>
                <a:spcPct val="100000"/>
              </a:lnSpc>
            </a:pPr>
            <a:r>
              <a:rPr lang="en-US" dirty="0" smtClean="0"/>
              <a:t>Automatically detected by the default ASP.NET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SiteMapProvider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Add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siteMapNode</a:t>
            </a:r>
            <a:r>
              <a:rPr lang="en-US" dirty="0" smtClean="0"/>
              <a:t> element for each page in your Web site</a:t>
            </a:r>
          </a:p>
          <a:p>
            <a:pPr marL="561975" lvl="1" indent="-214313">
              <a:lnSpc>
                <a:spcPct val="100000"/>
              </a:lnSpc>
            </a:pPr>
            <a:r>
              <a:rPr lang="en-US" dirty="0" smtClean="0"/>
              <a:t>Nest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siteMapNode</a:t>
            </a:r>
            <a:r>
              <a:rPr lang="bg-BG" dirty="0" smtClean="0"/>
              <a:t> element</a:t>
            </a:r>
            <a:r>
              <a:rPr lang="en-US" dirty="0" smtClean="0"/>
              <a:t>s to create a hierarchy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Should have only one root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siteMapNode </a:t>
            </a:r>
            <a:r>
              <a:rPr lang="bg-BG" dirty="0" smtClean="0"/>
              <a:t>element 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39752" y="188640"/>
            <a:ext cx="6553200" cy="1054100"/>
          </a:xfrm>
          <a:prstGeom prst="rect">
            <a:avLst/>
          </a:prstGeo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XMLS</a:t>
            </a:r>
            <a:r>
              <a:rPr lang="bg-BG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iteMap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Provider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– 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Example</a:t>
            </a:r>
            <a:endParaRPr lang="bg-BG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</a:endParaRP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640704" y="1866304"/>
            <a:ext cx="781972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&lt;siteMap&gt;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&lt;siteMapNode title="Home" description="Home"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url</a:t>
            </a: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="~/Default.aspx" /&gt;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&lt;siteMapNode title="Products" description=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Our products" url="~/Products.aspx"&gt;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&lt;siteMapNode title="Hardware" description=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"Hardwarechoices" url="~/Hardware.aspx" /&gt;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&lt;siteMapNode title="Software" description=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"Software choices" url="~/Software.aspx" /&gt;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&lt;/siteMapNode&gt;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&lt;/siteMap&gt;</a:t>
            </a:r>
            <a:endParaRPr lang="en-US" sz="2200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bg-BG" dirty="0">
                <a:cs typeface="Consolas" pitchFamily="49" charset="0"/>
              </a:rPr>
              <a:t>siteMapNode</a:t>
            </a:r>
            <a:r>
              <a:rPr lang="en-US" dirty="0"/>
              <a:t> Attributes</a:t>
            </a:r>
            <a:endParaRPr lang="bg-BG" dirty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a friendly name of the node (page)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Description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used as a tool tip description in Site Map controls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the URL of the page</a:t>
            </a:r>
          </a:p>
          <a:p>
            <a:pPr marL="682625" lvl="1" indent="-277813">
              <a:lnSpc>
                <a:spcPct val="110000"/>
              </a:lnSpc>
            </a:pPr>
            <a:r>
              <a:rPr lang="en-US" dirty="0" smtClean="0"/>
              <a:t>Usually starting with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~/</a:t>
            </a:r>
            <a:r>
              <a:rPr lang="en-US" dirty="0" smtClean="0"/>
              <a:t>" meaning the application root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effectLst/>
              </a:rPr>
              <a:t>Site</a:t>
            </a:r>
            <a:r>
              <a:rPr lang="en-US" dirty="0" smtClean="0"/>
              <a:t> </a:t>
            </a:r>
            <a:r>
              <a:rPr lang="en-US" dirty="0">
                <a:effectLst/>
              </a:rPr>
              <a:t>Navigation</a:t>
            </a:r>
            <a:r>
              <a:rPr lang="en-US" dirty="0" smtClean="0"/>
              <a:t> (2)</a:t>
            </a:r>
            <a:endParaRPr lang="bg-BG" dirty="0" smtClean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74576"/>
            <a:ext cx="8686800" cy="535076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Site Map Controls </a:t>
            </a:r>
          </a:p>
          <a:p>
            <a:pPr marL="1087437" lvl="1" indent="-457200"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Menu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087437" lvl="1" indent="-457200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TreeView</a:t>
            </a:r>
          </a:p>
          <a:p>
            <a:pPr marL="1087437" lvl="1" indent="-457200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SiteMapPath</a:t>
            </a:r>
            <a:endParaRPr lang="en-US" noProof="1" smtClean="0"/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37762" y="3718210"/>
            <a:ext cx="1919737" cy="2636549"/>
          </a:xfrm>
          <a:prstGeom prst="roundRect">
            <a:avLst>
              <a:gd name="adj" fmla="val 660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976936"/>
            <a:ext cx="2783858" cy="942566"/>
          </a:xfrm>
          <a:prstGeom prst="roundRect">
            <a:avLst>
              <a:gd name="adj" fmla="val 660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604" y="1147444"/>
            <a:ext cx="3362325" cy="1800225"/>
          </a:xfrm>
          <a:prstGeom prst="roundRect">
            <a:avLst>
              <a:gd name="adj" fmla="val 660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2339752" y="2024608"/>
            <a:ext cx="2088232" cy="144016"/>
          </a:xfrm>
          <a:prstGeom prst="straightConnector1">
            <a:avLst/>
          </a:prstGeom>
          <a:ln w="34925">
            <a:solidFill>
              <a:schemeClr val="accent5">
                <a:lumMod val="20000"/>
                <a:lumOff val="80000"/>
              </a:schemeClr>
            </a:solidFill>
            <a:bevel/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1511660" y="4292860"/>
            <a:ext cx="936104" cy="1588"/>
          </a:xfrm>
          <a:prstGeom prst="straightConnector1">
            <a:avLst/>
          </a:prstGeom>
          <a:ln w="34925">
            <a:solidFill>
              <a:schemeClr val="accent5">
                <a:lumMod val="20000"/>
                <a:lumOff val="80000"/>
              </a:schemeClr>
            </a:solidFill>
            <a:bevel/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203848" y="2888704"/>
            <a:ext cx="1728192" cy="673906"/>
          </a:xfrm>
          <a:prstGeom prst="straightConnector1">
            <a:avLst/>
          </a:prstGeom>
          <a:ln w="34925">
            <a:solidFill>
              <a:schemeClr val="accent5">
                <a:lumMod val="20000"/>
                <a:lumOff val="80000"/>
              </a:schemeClr>
            </a:solidFill>
            <a:bevel/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11760" y="116632"/>
            <a:ext cx="6553200" cy="90963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 smtClean="0">
                <a:effectLst/>
              </a:rPr>
              <a:t>Site Navigation (3)</a:t>
            </a:r>
            <a:endParaRPr lang="bg-BG" sz="4000" dirty="0" smtClean="0">
              <a:effectLst/>
            </a:endParaRPr>
          </a:p>
        </p:txBody>
      </p:sp>
      <p:graphicFrame>
        <p:nvGraphicFramePr>
          <p:cNvPr id="112643" name="Object 8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20150649"/>
              </p:ext>
            </p:extLst>
          </p:nvPr>
        </p:nvGraphicFramePr>
        <p:xfrm>
          <a:off x="688032" y="1916832"/>
          <a:ext cx="7772400" cy="356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7" name="Visio" r:id="rId4" imgW="7819200" imgH="3590098" progId="Visio.Drawing.11">
                  <p:embed/>
                </p:oleObj>
              </mc:Choice>
              <mc:Fallback>
                <p:oleObj name="Visio" r:id="rId4" imgW="7819200" imgH="3590098" progId="Visio.Drawing.11">
                  <p:embed/>
                  <p:pic>
                    <p:nvPicPr>
                      <p:cNvPr id="0" name="Picture 8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032" y="1916832"/>
                        <a:ext cx="7772400" cy="3568700"/>
                      </a:xfrm>
                      <a:prstGeom prst="rect">
                        <a:avLst/>
                      </a:prstGeom>
                      <a:solidFill>
                        <a:srgbClr val="0000FF">
                          <a:alpha val="41176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44144" y="3260245"/>
            <a:ext cx="3892352" cy="744819"/>
          </a:xfr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400" dirty="0" smtClean="0"/>
              <a:t>Master Pages</a:t>
            </a:r>
            <a:endParaRPr lang="bg-BG" sz="4400" dirty="0" smtClean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24128" y="4437112"/>
            <a:ext cx="2717578" cy="1703938"/>
          </a:xfrm>
          <a:prstGeom prst="roundRect">
            <a:avLst>
              <a:gd name="adj" fmla="val 607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66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1335" y1="11071" x2="31335" y2="11071"/>
                        <a14:foregroundMark x1="35422" y1="12857" x2="35967" y2="12500"/>
                        <a14:foregroundMark x1="11989" y1="10357" x2="93733" y2="11429"/>
                        <a14:foregroundMark x1="8992" y1="6786" x2="8992" y2="6786"/>
                        <a14:foregroundMark x1="14441" y1="49286" x2="14441" y2="49286"/>
                        <a14:foregroundMark x1="8174" y1="29286" x2="9537" y2="68571"/>
                        <a14:foregroundMark x1="35150" y1="38571" x2="89918" y2="66786"/>
                        <a14:foregroundMark x1="86921" y1="35000" x2="34877" y2="70000"/>
                        <a14:foregroundMark x1="41689" y1="50000" x2="77929" y2="50714"/>
                        <a14:foregroundMark x1="92371" y1="92143" x2="13351" y2="92857"/>
                        <a14:backgroundMark x1="545" y1="20000" x2="545" y2="2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990"/>
          <a:stretch/>
        </p:blipFill>
        <p:spPr bwMode="auto">
          <a:xfrm>
            <a:off x="5427229" y="508805"/>
            <a:ext cx="3042070" cy="23441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6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97108"/>
            <a:ext cx="4680520" cy="3240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67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69027">
            <a:off x="670725" y="5217025"/>
            <a:ext cx="4574491" cy="68438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Relaxed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Menu Control</a:t>
            </a:r>
            <a:endParaRPr lang="bg-BG" dirty="0" smtClean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&lt;asp:Menu&gt;</a:t>
            </a:r>
            <a:r>
              <a:rPr lang="en-US" dirty="0" smtClean="0"/>
              <a:t> is a fully functional menu</a:t>
            </a:r>
            <a:endParaRPr lang="bg-BG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We can change every visual aspect of the control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Images</a:t>
            </a:r>
            <a:r>
              <a:rPr lang="bg-BG" dirty="0" smtClean="0"/>
              <a:t>, </a:t>
            </a:r>
            <a:r>
              <a:rPr lang="en-US" dirty="0" smtClean="0"/>
              <a:t>effects</a:t>
            </a:r>
            <a:r>
              <a:rPr lang="bg-BG" dirty="0" smtClean="0"/>
              <a:t>, </a:t>
            </a:r>
            <a:r>
              <a:rPr lang="en-US" dirty="0" smtClean="0"/>
              <a:t>direction…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Two modes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dirty="0" smtClean="0"/>
              <a:t> – all of the menu nodes are visible</a:t>
            </a:r>
            <a:r>
              <a:rPr lang="bg-BG" dirty="0" smtClean="0"/>
              <a:t> 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Dynamic</a:t>
            </a:r>
            <a:r>
              <a:rPr lang="en-US" dirty="0" smtClean="0"/>
              <a:t> – the menu nodes are visible only when the mouse pointer is over some of the </a:t>
            </a:r>
            <a:r>
              <a:rPr lang="bg-BG" dirty="0" smtClean="0"/>
              <a:t> </a:t>
            </a: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MenuItem</a:t>
            </a:r>
            <a:r>
              <a:rPr kumimoji="0" lang="en-US" dirty="0" smtClean="0"/>
              <a:t>-s</a:t>
            </a:r>
            <a:r>
              <a:rPr lang="en-US" dirty="0" smtClean="0"/>
              <a:t> </a:t>
            </a:r>
            <a:endParaRPr kumimoji="0" lang="en-US" dirty="0" smtClean="0">
              <a:latin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Menu Control (2)</a:t>
            </a:r>
            <a:endParaRPr lang="bg-BG" dirty="0" smtClean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796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StaticDisplayLevels</a:t>
            </a:r>
          </a:p>
          <a:p>
            <a:pPr marL="457200" lvl="1" indent="-228600">
              <a:lnSpc>
                <a:spcPct val="110000"/>
              </a:lnSpc>
            </a:pPr>
            <a:r>
              <a:rPr kumimoji="0" lang="en-US" dirty="0" smtClean="0"/>
              <a:t>The number of statically displayed levels starting from the root</a:t>
            </a:r>
          </a:p>
          <a:p>
            <a:pPr>
              <a:lnSpc>
                <a:spcPct val="110000"/>
              </a:lnSpc>
            </a:pPr>
            <a:r>
              <a:rPr kumimoji="0"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MaximumDynamicDisplay</a:t>
            </a:r>
          </a:p>
          <a:p>
            <a:pPr marL="457200" lvl="1" indent="-228600">
              <a:lnSpc>
                <a:spcPct val="110000"/>
              </a:lnSpc>
            </a:pPr>
            <a:r>
              <a:rPr kumimoji="0" lang="en-US" dirty="0" smtClean="0"/>
              <a:t>The number of dynamically displayed levels after the last of the static ones</a:t>
            </a:r>
            <a:endParaRPr lang="en-US" dirty="0" smtClean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/>
              <a:t>Element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onclick()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/>
              <a:t>event</a:t>
            </a:r>
          </a:p>
          <a:p>
            <a:pPr marL="457200" lvl="1" indent="-228600">
              <a:lnSpc>
                <a:spcPct val="110000"/>
              </a:lnSpc>
            </a:pPr>
            <a:r>
              <a:rPr lang="en-US" dirty="0" smtClean="0"/>
              <a:t>Navigation to another page</a:t>
            </a:r>
          </a:p>
          <a:p>
            <a:pPr marL="457200" lvl="1" indent="-228600">
              <a:lnSpc>
                <a:spcPct val="110000"/>
              </a:lnSpc>
            </a:pPr>
            <a:r>
              <a:rPr lang="en-US" dirty="0" smtClean="0"/>
              <a:t>Postback to the same page</a:t>
            </a:r>
            <a:endParaRPr lang="bg-BG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TreeView control</a:t>
            </a:r>
            <a:endParaRPr lang="bg-B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760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TreeView</a:t>
            </a:r>
            <a:r>
              <a:rPr lang="en-US" dirty="0" smtClean="0"/>
              <a:t> is a control used to display data in a hierarchical view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Supports settings for various images and visual adjustments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Supports navigation and</a:t>
            </a:r>
            <a:r>
              <a:rPr lang="bg-BG" dirty="0" smtClean="0"/>
              <a:t> </a:t>
            </a:r>
            <a:r>
              <a:rPr lang="en-US" dirty="0" smtClean="0"/>
              <a:t>postback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can create nodes at design time or through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can fill the nodes on demand</a:t>
            </a:r>
            <a:r>
              <a:rPr lang="bg-BG" dirty="0" smtClean="0"/>
              <a:t> </a:t>
            </a:r>
            <a:r>
              <a:rPr lang="en-US" dirty="0" smtClean="0"/>
              <a:t>(when there is lots of data)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Used together with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SiteMapDataSource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SiteMapPath Control</a:t>
            </a:r>
            <a:endParaRPr lang="bg-BG" dirty="0" smtClean="0"/>
          </a:p>
        </p:txBody>
      </p:sp>
      <p:sp>
        <p:nvSpPr>
          <p:cNvPr id="552963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Allows the user to see where he is in the site hierarchy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Displayed in a straightforward fashion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We can set</a:t>
            </a:r>
            <a:r>
              <a:rPr lang="bg-BG" dirty="0" smtClean="0"/>
              <a:t>:</a:t>
            </a:r>
            <a:endParaRPr lang="en-US" dirty="0" smtClean="0"/>
          </a:p>
          <a:p>
            <a:pPr marL="571500" lvl="1" indent="-228600">
              <a:lnSpc>
                <a:spcPct val="100000"/>
              </a:lnSpc>
            </a:pP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PathDirection</a:t>
            </a:r>
            <a:r>
              <a:rPr kumimoji="0"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bg-BG" dirty="0" smtClean="0">
                <a:latin typeface="+mj-lt"/>
              </a:rPr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RootToCurrent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CurrentToRoot</a:t>
            </a:r>
          </a:p>
          <a:p>
            <a:pPr marL="571500" lvl="1" indent="-228600">
              <a:lnSpc>
                <a:spcPct val="100000"/>
              </a:lnSpc>
            </a:pP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PathSeparator</a:t>
            </a:r>
            <a:r>
              <a:rPr kumimoji="0"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bg-BG" dirty="0" smtClean="0">
                <a:latin typeface="+mj-lt"/>
              </a:rPr>
              <a:t>– </a:t>
            </a:r>
            <a:r>
              <a:rPr lang="en-US" dirty="0" smtClean="0">
                <a:latin typeface="+mj-lt"/>
              </a:rPr>
              <a:t>a separator between the levels in the hierarchy</a:t>
            </a:r>
          </a:p>
          <a:p>
            <a:pPr marL="571500" lvl="1" indent="-228600">
              <a:lnSpc>
                <a:spcPct val="100000"/>
              </a:lnSpc>
            </a:pP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ParentLevelsDisplayed</a:t>
            </a:r>
            <a:r>
              <a:rPr kumimoji="0"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bg-BG" dirty="0" smtClean="0">
                <a:latin typeface="+mj-lt"/>
              </a:rPr>
              <a:t>– </a:t>
            </a:r>
            <a:r>
              <a:rPr lang="en-US" dirty="0" smtClean="0">
                <a:latin typeface="+mj-lt"/>
              </a:rPr>
              <a:t>how many parent elements to display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SiteMapDataSource</a:t>
            </a:r>
            <a:endParaRPr lang="bg-B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SiteMapPath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has integrated support for Site Map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When displaying Site Map information in any of them you 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SiteMapDataSource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object is used</a:t>
            </a:r>
          </a:p>
          <a:p>
            <a:pPr marL="628650" lvl="1" indent="-457200">
              <a:lnSpc>
                <a:spcPct val="110000"/>
              </a:lnSpc>
            </a:pPr>
            <a:r>
              <a:rPr lang="en-US" dirty="0" smtClean="0"/>
              <a:t>First drop one on the page</a:t>
            </a:r>
          </a:p>
          <a:p>
            <a:pPr marL="628650" lvl="1" indent="-457200">
              <a:lnSpc>
                <a:spcPct val="110000"/>
              </a:lnSpc>
            </a:pPr>
            <a:r>
              <a:rPr lang="en-US" dirty="0" smtClean="0"/>
              <a:t>Set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DataSourceID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property of the bound control to point to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SiteMapDataSource 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68760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Navigation Controls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21398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2906311" y="2646417"/>
            <a:ext cx="3259369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3728" y="1340768"/>
            <a:ext cx="49688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Localization</a:t>
            </a:r>
            <a:endParaRPr lang="bg-BG" dirty="0"/>
          </a:p>
        </p:txBody>
      </p:sp>
      <p:pic>
        <p:nvPicPr>
          <p:cNvPr id="1208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54768">
            <a:off x="2777981" y="2568605"/>
            <a:ext cx="3467186" cy="348073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What is Localization?</a:t>
            </a:r>
            <a:endParaRPr lang="bg-BG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Localization means to display </a:t>
            </a:r>
            <a:r>
              <a:rPr lang="en-US" dirty="0" smtClean="0"/>
              <a:t>the Web </a:t>
            </a:r>
            <a:r>
              <a:rPr lang="en-US" dirty="0"/>
              <a:t>site in a different way when a different culture is used</a:t>
            </a:r>
          </a:p>
          <a:p>
            <a:pPr>
              <a:lnSpc>
                <a:spcPct val="100000"/>
              </a:lnSpc>
            </a:pPr>
            <a:r>
              <a:rPr lang="en-US" dirty="0"/>
              <a:t>ASP.NET supports localization through resource files</a:t>
            </a:r>
          </a:p>
          <a:p>
            <a:pPr marL="342900" lvl="1" indent="292100">
              <a:lnSpc>
                <a:spcPct val="100000"/>
              </a:lnSpc>
            </a:pPr>
            <a:r>
              <a:rPr lang="en-US" dirty="0"/>
              <a:t>They have 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.resx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/>
              <a:t>extension</a:t>
            </a:r>
          </a:p>
          <a:p>
            <a:pPr marL="342900" lvl="1" indent="292100">
              <a:lnSpc>
                <a:spcPct val="100000"/>
              </a:lnSpc>
            </a:pPr>
            <a:r>
              <a:rPr lang="en-US" dirty="0" smtClean="0"/>
              <a:t>Can be edited with Visual Studio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Two ways of localization</a:t>
            </a:r>
          </a:p>
          <a:p>
            <a:pPr marL="342900" lvl="1" indent="292100">
              <a:lnSpc>
                <a:spcPct val="100000"/>
              </a:lnSpc>
            </a:pPr>
            <a:r>
              <a:rPr lang="en-US" dirty="0" smtClean="0"/>
              <a:t>Implicit</a:t>
            </a:r>
            <a:endParaRPr lang="en-US" dirty="0"/>
          </a:p>
          <a:p>
            <a:pPr marL="342900" lvl="1" indent="292100">
              <a:lnSpc>
                <a:spcPct val="100000"/>
              </a:lnSpc>
            </a:pPr>
            <a:r>
              <a:rPr lang="en-US" dirty="0"/>
              <a:t>Explicit </a:t>
            </a: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Resource Files</a:t>
            </a:r>
            <a:endParaRPr lang="bg-BG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Resource files </a:t>
            </a:r>
            <a:r>
              <a:rPr lang="en-US" dirty="0"/>
              <a:t>are a collection of name-value pairs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edit them through </a:t>
            </a:r>
            <a:r>
              <a:rPr lang="en-US" dirty="0" smtClean="0"/>
              <a:t>Visual Studio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Create a separate file for each culture you want supported</a:t>
            </a:r>
          </a:p>
          <a:p>
            <a:pPr lvl="1" indent="-274638">
              <a:lnSpc>
                <a:spcPct val="100000"/>
              </a:lnSpc>
            </a:pPr>
            <a:r>
              <a:rPr lang="en-US" dirty="0"/>
              <a:t>Each resource file should include the locale in its name before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.resx</a:t>
            </a:r>
          </a:p>
          <a:p>
            <a:pPr lvl="1" indent="-274638">
              <a:lnSpc>
                <a:spcPct val="100000"/>
              </a:lnSpc>
            </a:pPr>
            <a:r>
              <a:rPr lang="en-US" dirty="0"/>
              <a:t>ASP.NET automatically picks the resource file corresponding to the UI culture of the user</a:t>
            </a: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Implicit Localization</a:t>
            </a:r>
            <a:endParaRPr lang="bg-BG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Implicit localization uses a set of resource files for each page</a:t>
            </a:r>
          </a:p>
          <a:p>
            <a:pPr>
              <a:lnSpc>
                <a:spcPct val="100000"/>
              </a:lnSpc>
            </a:pPr>
            <a:r>
              <a:rPr lang="en-US" dirty="0"/>
              <a:t>Each file name should be:</a:t>
            </a:r>
          </a:p>
          <a:p>
            <a:pPr marL="571500" lvl="1" indent="-279400">
              <a:lnSpc>
                <a:spcPct val="100000"/>
              </a:lnSpc>
            </a:pPr>
            <a:r>
              <a:rPr lang="en-US" dirty="0"/>
              <a:t>The name of the page +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.localecode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+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resx</a:t>
            </a:r>
          </a:p>
          <a:p>
            <a:pPr marL="571500" lvl="1" indent="-279400"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Default.aspx.bg-bg.resx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names in the resource file correspond to </a:t>
            </a:r>
            <a:r>
              <a:rPr lang="en-US" dirty="0" smtClean="0"/>
              <a:t>the properties </a:t>
            </a:r>
            <a:r>
              <a:rPr lang="en-US" dirty="0"/>
              <a:t>of controls on the page</a:t>
            </a:r>
          </a:p>
          <a:p>
            <a:pPr marL="571500" lvl="1" indent="-279400">
              <a:lnSpc>
                <a:spcPct val="100000"/>
              </a:lnSpc>
            </a:pPr>
            <a:r>
              <a:rPr lang="en-US" dirty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LabelPrice.Text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482" name="Picture 26" descr="devb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28606" y="1052513"/>
            <a:ext cx="5064344" cy="542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2029970" y="1052514"/>
            <a:ext cx="6358454" cy="5426074"/>
            <a:chOff x="1113" y="709"/>
            <a:chExt cx="3944" cy="3418"/>
          </a:xfrm>
        </p:grpSpPr>
        <p:grpSp>
          <p:nvGrpSpPr>
            <p:cNvPr id="18456" name="Group 8"/>
            <p:cNvGrpSpPr>
              <a:grpSpLocks/>
            </p:cNvGrpSpPr>
            <p:nvPr/>
          </p:nvGrpSpPr>
          <p:grpSpPr bwMode="auto">
            <a:xfrm>
              <a:off x="1113" y="709"/>
              <a:ext cx="3132" cy="3418"/>
              <a:chOff x="746" y="663"/>
              <a:chExt cx="3132" cy="3418"/>
            </a:xfrm>
          </p:grpSpPr>
          <p:pic>
            <p:nvPicPr>
              <p:cNvPr id="18458" name="Picture 4" descr="devb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" y="663"/>
                <a:ext cx="3132" cy="3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1463" name="Rectangle 7"/>
              <p:cNvSpPr>
                <a:spLocks noChangeArrowheads="1"/>
              </p:cNvSpPr>
              <p:nvPr/>
            </p:nvSpPr>
            <p:spPr bwMode="auto">
              <a:xfrm>
                <a:off x="793" y="1752"/>
                <a:ext cx="3040" cy="2177"/>
              </a:xfrm>
              <a:prstGeom prst="rect">
                <a:avLst/>
              </a:prstGeom>
              <a:solidFill>
                <a:srgbClr val="C0C0C0">
                  <a:alpha val="60001"/>
                </a:srgbClr>
              </a:soli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8457" name="AutoShape 27"/>
            <p:cNvSpPr>
              <a:spLocks noChangeArrowheads="1"/>
            </p:cNvSpPr>
            <p:nvPr/>
          </p:nvSpPr>
          <p:spPr bwMode="auto">
            <a:xfrm>
              <a:off x="4289" y="1207"/>
              <a:ext cx="768" cy="624"/>
            </a:xfrm>
            <a:prstGeom prst="leftArrow">
              <a:avLst>
                <a:gd name="adj1" fmla="val 50000"/>
                <a:gd name="adj2" fmla="val 30769"/>
              </a:avLst>
            </a:prstGeom>
            <a:solidFill>
              <a:srgbClr val="C0C0C0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0" dirty="0">
                  <a:solidFill>
                    <a:schemeClr val="bg2"/>
                  </a:solidFill>
                </a:rPr>
                <a:t>Header</a:t>
              </a:r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04072" y="1050926"/>
            <a:ext cx="6488877" cy="5427662"/>
            <a:chOff x="226" y="709"/>
            <a:chExt cx="4021" cy="3418"/>
          </a:xfrm>
        </p:grpSpPr>
        <p:grpSp>
          <p:nvGrpSpPr>
            <p:cNvPr id="18450" name="Group 14"/>
            <p:cNvGrpSpPr>
              <a:grpSpLocks/>
            </p:cNvGrpSpPr>
            <p:nvPr/>
          </p:nvGrpSpPr>
          <p:grpSpPr bwMode="auto">
            <a:xfrm>
              <a:off x="1115" y="709"/>
              <a:ext cx="3132" cy="3418"/>
              <a:chOff x="2018" y="663"/>
              <a:chExt cx="3132" cy="3418"/>
            </a:xfrm>
          </p:grpSpPr>
          <p:pic>
            <p:nvPicPr>
              <p:cNvPr id="18452" name="Picture 10" descr="devb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8" y="663"/>
                <a:ext cx="3132" cy="3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1467" name="Rectangle 11"/>
              <p:cNvSpPr>
                <a:spLocks noChangeArrowheads="1"/>
              </p:cNvSpPr>
              <p:nvPr/>
            </p:nvSpPr>
            <p:spPr bwMode="auto">
              <a:xfrm>
                <a:off x="2835" y="1752"/>
                <a:ext cx="2313" cy="1996"/>
              </a:xfrm>
              <a:prstGeom prst="rect">
                <a:avLst/>
              </a:prstGeom>
              <a:solidFill>
                <a:srgbClr val="C0C0C0">
                  <a:alpha val="60001"/>
                </a:srgbClr>
              </a:soli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1468" name="Rectangle 12"/>
              <p:cNvSpPr>
                <a:spLocks noChangeArrowheads="1"/>
              </p:cNvSpPr>
              <p:nvPr/>
            </p:nvSpPr>
            <p:spPr bwMode="auto">
              <a:xfrm>
                <a:off x="2018" y="3748"/>
                <a:ext cx="3130" cy="181"/>
              </a:xfrm>
              <a:prstGeom prst="rect">
                <a:avLst/>
              </a:prstGeom>
              <a:solidFill>
                <a:srgbClr val="C0C0C0">
                  <a:alpha val="60001"/>
                </a:srgbClr>
              </a:soli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1469" name="Rectangle 13"/>
              <p:cNvSpPr>
                <a:spLocks noChangeArrowheads="1"/>
              </p:cNvSpPr>
              <p:nvPr/>
            </p:nvSpPr>
            <p:spPr bwMode="auto">
              <a:xfrm>
                <a:off x="2064" y="1207"/>
                <a:ext cx="3085" cy="545"/>
              </a:xfrm>
              <a:prstGeom prst="rect">
                <a:avLst/>
              </a:prstGeom>
              <a:solidFill>
                <a:srgbClr val="C0C0C0">
                  <a:alpha val="60001"/>
                </a:srgbClr>
              </a:soli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31490" name="AutoShape 34"/>
            <p:cNvSpPr>
              <a:spLocks noChangeArrowheads="1"/>
            </p:cNvSpPr>
            <p:nvPr/>
          </p:nvSpPr>
          <p:spPr bwMode="auto">
            <a:xfrm rot="-2149806">
              <a:off x="226" y="2250"/>
              <a:ext cx="930" cy="681"/>
            </a:xfrm>
            <a:prstGeom prst="rightArrow">
              <a:avLst>
                <a:gd name="adj1" fmla="val 61833"/>
                <a:gd name="adj2" fmla="val 44788"/>
              </a:avLst>
            </a:prstGeom>
            <a:solidFill>
              <a:srgbClr val="C0C0C0"/>
            </a:solidFill>
            <a:ln w="12700" algn="ctr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defRPr/>
              </a:pPr>
              <a:r>
                <a:rPr kumimoji="0" lang="en-US" sz="1800" b="0" dirty="0">
                  <a:solidFill>
                    <a:schemeClr val="bg2"/>
                  </a:solidFill>
                </a:rPr>
                <a:t>Navigation</a:t>
              </a:r>
              <a:endParaRPr lang="bg-BG" sz="180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2054943" y="1062138"/>
            <a:ext cx="6261473" cy="5416449"/>
            <a:chOff x="1113" y="709"/>
            <a:chExt cx="3893" cy="3418"/>
          </a:xfrm>
        </p:grpSpPr>
        <p:grpSp>
          <p:nvGrpSpPr>
            <p:cNvPr id="18444" name="Group 20"/>
            <p:cNvGrpSpPr>
              <a:grpSpLocks/>
            </p:cNvGrpSpPr>
            <p:nvPr/>
          </p:nvGrpSpPr>
          <p:grpSpPr bwMode="auto">
            <a:xfrm>
              <a:off x="1113" y="709"/>
              <a:ext cx="3132" cy="3418"/>
              <a:chOff x="1428" y="663"/>
              <a:chExt cx="3132" cy="3418"/>
            </a:xfrm>
          </p:grpSpPr>
          <p:pic>
            <p:nvPicPr>
              <p:cNvPr id="18446" name="Picture 16" descr="devb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28" y="663"/>
                <a:ext cx="3132" cy="3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1473" name="Rectangle 17"/>
              <p:cNvSpPr>
                <a:spLocks noChangeArrowheads="1"/>
              </p:cNvSpPr>
              <p:nvPr/>
            </p:nvSpPr>
            <p:spPr bwMode="auto">
              <a:xfrm>
                <a:off x="1474" y="1752"/>
                <a:ext cx="771" cy="1996"/>
              </a:xfrm>
              <a:prstGeom prst="rect">
                <a:avLst/>
              </a:prstGeom>
              <a:solidFill>
                <a:srgbClr val="C0C0C0">
                  <a:alpha val="60001"/>
                </a:srgbClr>
              </a:soli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1474" name="Rectangle 18"/>
              <p:cNvSpPr>
                <a:spLocks noChangeArrowheads="1"/>
              </p:cNvSpPr>
              <p:nvPr/>
            </p:nvSpPr>
            <p:spPr bwMode="auto">
              <a:xfrm>
                <a:off x="1428" y="3748"/>
                <a:ext cx="3130" cy="181"/>
              </a:xfrm>
              <a:prstGeom prst="rect">
                <a:avLst/>
              </a:prstGeom>
              <a:solidFill>
                <a:srgbClr val="C0C0C0">
                  <a:alpha val="60001"/>
                </a:srgbClr>
              </a:soli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1475" name="Rectangle 19"/>
              <p:cNvSpPr>
                <a:spLocks noChangeArrowheads="1"/>
              </p:cNvSpPr>
              <p:nvPr/>
            </p:nvSpPr>
            <p:spPr bwMode="auto">
              <a:xfrm>
                <a:off x="1474" y="1207"/>
                <a:ext cx="3085" cy="545"/>
              </a:xfrm>
              <a:prstGeom prst="rect">
                <a:avLst/>
              </a:prstGeom>
              <a:solidFill>
                <a:srgbClr val="C0C0C0">
                  <a:alpha val="60001"/>
                </a:srgbClr>
              </a:soli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8445" name="AutoShape 29"/>
            <p:cNvSpPr>
              <a:spLocks noChangeArrowheads="1"/>
            </p:cNvSpPr>
            <p:nvPr/>
          </p:nvSpPr>
          <p:spPr bwMode="auto">
            <a:xfrm>
              <a:off x="4286" y="2347"/>
              <a:ext cx="720" cy="720"/>
            </a:xfrm>
            <a:prstGeom prst="left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0" dirty="0">
                  <a:solidFill>
                    <a:schemeClr val="bg2"/>
                  </a:solidFill>
                </a:rPr>
                <a:t>Content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2029970" y="1062138"/>
            <a:ext cx="6142430" cy="5535214"/>
            <a:chOff x="724" y="562"/>
            <a:chExt cx="3970" cy="3492"/>
          </a:xfrm>
        </p:grpSpPr>
        <p:grpSp>
          <p:nvGrpSpPr>
            <p:cNvPr id="18440" name="Group 25"/>
            <p:cNvGrpSpPr>
              <a:grpSpLocks/>
            </p:cNvGrpSpPr>
            <p:nvPr/>
          </p:nvGrpSpPr>
          <p:grpSpPr bwMode="auto">
            <a:xfrm>
              <a:off x="724" y="562"/>
              <a:ext cx="3250" cy="3418"/>
              <a:chOff x="1366" y="754"/>
              <a:chExt cx="3250" cy="3418"/>
            </a:xfrm>
          </p:grpSpPr>
          <p:sp>
            <p:nvSpPr>
              <p:cNvPr id="531479" name="Rectangle 23"/>
              <p:cNvSpPr>
                <a:spLocks noChangeArrowheads="1"/>
              </p:cNvSpPr>
              <p:nvPr/>
            </p:nvSpPr>
            <p:spPr bwMode="auto">
              <a:xfrm>
                <a:off x="1366" y="1298"/>
                <a:ext cx="3230" cy="2540"/>
              </a:xfrm>
              <a:prstGeom prst="rect">
                <a:avLst/>
              </a:prstGeom>
              <a:solidFill>
                <a:srgbClr val="C0C0C0">
                  <a:alpha val="60001"/>
                </a:srgbClr>
              </a:soli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pic>
            <p:nvPicPr>
              <p:cNvPr id="18442" name="Picture 22" descr="devb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6" y="754"/>
                <a:ext cx="3250" cy="3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441" name="AutoShape 30"/>
            <p:cNvSpPr>
              <a:spLocks noChangeArrowheads="1"/>
            </p:cNvSpPr>
            <p:nvPr/>
          </p:nvSpPr>
          <p:spPr bwMode="auto">
            <a:xfrm>
              <a:off x="3974" y="3430"/>
              <a:ext cx="720" cy="624"/>
            </a:xfrm>
            <a:prstGeom prst="leftArrow">
              <a:avLst>
                <a:gd name="adj1" fmla="val 50000"/>
                <a:gd name="adj2" fmla="val 28846"/>
              </a:avLst>
            </a:prstGeom>
            <a:solidFill>
              <a:srgbClr val="C0C0C0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0" dirty="0">
                  <a:solidFill>
                    <a:schemeClr val="bg2"/>
                  </a:solidFill>
                </a:rPr>
                <a:t>Footer</a:t>
              </a:r>
            </a:p>
          </p:txBody>
        </p:sp>
      </p:grp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and</a:t>
            </a:r>
            <a:r>
              <a:rPr lang="bg-BG" dirty="0" smtClean="0"/>
              <a:t> </a:t>
            </a:r>
            <a:r>
              <a:rPr lang="en-US" dirty="0" smtClean="0"/>
              <a:t>Content Pages</a:t>
            </a:r>
            <a:endParaRPr lang="bg-BG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Implicit Localization (2)</a:t>
            </a:r>
            <a:endParaRPr lang="bg-BG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724872"/>
          </a:xfrm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Implicit </a:t>
            </a:r>
            <a:r>
              <a:rPr lang="en-US" dirty="0"/>
              <a:t>localization automatically sets the properties of controls on the page that are present in the resource </a:t>
            </a:r>
            <a:r>
              <a:rPr lang="en-US" dirty="0" smtClean="0"/>
              <a:t>file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values are the settings for that property we want applied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US" dirty="0"/>
              <a:t>We can create a resource file </a:t>
            </a:r>
            <a:r>
              <a:rPr lang="en-US" dirty="0" smtClean="0"/>
              <a:t>for ASP.NET page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[Tools]</a:t>
            </a:r>
            <a:r>
              <a:rPr lang="en-US" dirty="0" smtClean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[Generate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Local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Resource]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ym typeface="Wingdings" pitchFamily="2" charset="2"/>
              </a:rPr>
              <a:t>After that we copy and rename the file for each culture and change its values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1560" y="3441194"/>
            <a:ext cx="792088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&lt;asp:Label runat="server" ID="lblHelloWorld"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Text="Hello" meta:resourcekey="lblHelloWorld" /&gt;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Explicit Localization</a:t>
            </a:r>
            <a:endParaRPr lang="bg-BG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 explicit localization we can use only a set of resource files for the whole application</a:t>
            </a:r>
          </a:p>
          <a:p>
            <a:pPr>
              <a:lnSpc>
                <a:spcPct val="110000"/>
              </a:lnSpc>
            </a:pPr>
            <a:r>
              <a:rPr lang="en-US" dirty="0"/>
              <a:t>We set bindings to names in the resource files manually</a:t>
            </a:r>
          </a:p>
          <a:p>
            <a:pPr marL="450850" lvl="1" indent="-222250">
              <a:lnSpc>
                <a:spcPct val="110000"/>
              </a:lnSpc>
            </a:pPr>
            <a:r>
              <a:rPr lang="en-US" dirty="0"/>
              <a:t>Use the expression property of controls 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5536" y="4437112"/>
            <a:ext cx="835292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&lt;asp:Label runat="server" ID="lblHelloWorld"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Text="&lt;%$ Resources:lblHelloWorld.Text %&gt;"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Font-Names="&lt;%$ Resources:lblHelloWorld.Font-Names %&gt;" 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ForeColor</a:t>
            </a: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="&lt;%$ Resources:lblHelloWorld.ForeColor %&gt;" /&gt;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2856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Implicit Localization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2931888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21862" name="Picture 6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374" r="533" b="8772"/>
          <a:stretch/>
        </p:blipFill>
        <p:spPr bwMode="auto">
          <a:xfrm rot="20557418">
            <a:off x="5231157" y="4038951"/>
            <a:ext cx="2519386" cy="1423687"/>
          </a:xfrm>
          <a:prstGeom prst="roundRect">
            <a:avLst>
              <a:gd name="adj" fmla="val 925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864" name="Picture 8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108020">
            <a:off x="683568" y="3523680"/>
            <a:ext cx="2540084" cy="207677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152400"/>
            <a:ext cx="7232104" cy="879084"/>
          </a:xfrm>
        </p:spPr>
        <p:txBody>
          <a:bodyPr/>
          <a:lstStyle/>
          <a:p>
            <a:r>
              <a:rPr lang="en-US" dirty="0"/>
              <a:t>User </a:t>
            </a:r>
            <a:r>
              <a:rPr lang="en-US" dirty="0" smtClean="0"/>
              <a:t>Controls and Master Pages</a:t>
            </a:r>
            <a:endParaRPr lang="bg-BG" dirty="0"/>
          </a:p>
        </p:txBody>
      </p:sp>
      <p:pic>
        <p:nvPicPr>
          <p:cNvPr id="8194" name="Picture 2" descr="http://blog.telenav.com/photos/uncategorized/2008/10/31/question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912222" y="4224144"/>
            <a:ext cx="3336178" cy="21766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4" name="TextBox 3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2555524" flipH="1">
            <a:off x="7466866" y="4689009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sp>
        <p:nvSpPr>
          <p:cNvPr id="12" name="TextBox 11"/>
          <p:cNvSpPr txBox="1"/>
          <p:nvPr/>
        </p:nvSpPr>
        <p:spPr>
          <a:xfrm rot="12627025" flipH="1">
            <a:off x="21931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186146" flipH="1">
            <a:off x="6797432" y="4485007"/>
            <a:ext cx="499379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3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763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ffectLst/>
              </a:rPr>
              <a:t>Exercises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7968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>
                <a:effectLst/>
              </a:rPr>
              <a:t>Implement a simple Web application using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Master Pages</a:t>
            </a:r>
            <a:r>
              <a:rPr lang="en-US" sz="2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. The application should be like a user profile – separate pages for Profile, Friends, Additional Info, etc. Add a site map (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Web.sitemap</a:t>
            </a:r>
            <a:r>
              <a:rPr lang="en-US" sz="2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), site path and navigation menu in the master page.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effectLst/>
            </a:endParaRP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>
                <a:effectLst/>
              </a:rPr>
              <a:t>Create a user control that visualizes a menu of links</a:t>
            </a:r>
            <a:r>
              <a:rPr lang="bg-BG" sz="2800" dirty="0" smtClean="0">
                <a:effectLst/>
              </a:rPr>
              <a:t>. </a:t>
            </a:r>
            <a:r>
              <a:rPr lang="en-US" sz="2800" dirty="0" smtClean="0">
                <a:effectLst/>
              </a:rPr>
              <a:t>The control should have a property to initialize the menu links (a list of items, each containing a title and URL)</a:t>
            </a:r>
            <a:r>
              <a:rPr lang="bg-BG" sz="2800" dirty="0" smtClean="0">
                <a:effectLst/>
              </a:rPr>
              <a:t>. </a:t>
            </a:r>
            <a:r>
              <a:rPr lang="en-US" sz="2800" dirty="0" smtClean="0">
                <a:effectLst/>
              </a:rPr>
              <a:t>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DataList</a:t>
            </a:r>
            <a:r>
              <a:rPr lang="en-US" sz="2800" dirty="0" smtClean="0">
                <a:effectLst/>
              </a:rPr>
              <a:t> and data binding to visualize the menu links. Implement a property to change the font and the font color</a:t>
            </a:r>
            <a:r>
              <a:rPr lang="bg-BG" sz="2800" dirty="0" smtClean="0">
                <a:effectLst/>
              </a:rPr>
              <a:t>. </a:t>
            </a:r>
            <a:r>
              <a:rPr lang="en-US" sz="2800" dirty="0" smtClean="0">
                <a:effectLst/>
              </a:rPr>
              <a:t>Don’t use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Menu</a:t>
            </a:r>
            <a:r>
              <a:rPr lang="en-US" sz="2800" dirty="0" smtClean="0">
                <a:effectLst/>
              </a:rPr>
              <a:t> control!</a:t>
            </a: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Add to the previous application the possibility to view the Web application in Bulgarian and in English.</a:t>
            </a:r>
            <a:endParaRPr lang="en-US" sz="2800" dirty="0" smtClean="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ffectLst/>
              </a:rPr>
              <a:t>Exercises (2)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5600" indent="-355600">
              <a:lnSpc>
                <a:spcPct val="100000"/>
              </a:lnSpc>
              <a:buFont typeface="+mj-lt"/>
              <a:buAutoNum type="arabicPeriod" startAt="4"/>
              <a:tabLst/>
            </a:pPr>
            <a:r>
              <a:rPr lang="en-US" sz="2800" dirty="0" smtClean="0">
                <a:effectLst/>
              </a:rPr>
              <a:t>Create a Web application with two-levels of site navigation.</a:t>
            </a:r>
          </a:p>
        </p:txBody>
      </p:sp>
    </p:spTree>
    <p:extLst>
      <p:ext uri="{BB962C8B-B14F-4D97-AF65-F5344CB8AC3E}">
        <p14:creationId xmlns:p14="http://schemas.microsoft.com/office/powerpoint/2010/main" val="57520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38336"/>
            <a:ext cx="7086600" cy="914400"/>
          </a:xfrm>
        </p:spPr>
        <p:txBody>
          <a:bodyPr/>
          <a:lstStyle/>
          <a:p>
            <a:r>
              <a:rPr lang="en-US" dirty="0" smtClean="0"/>
              <a:t>Why Use Master and</a:t>
            </a:r>
            <a:r>
              <a:rPr lang="bg-BG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Content Pages</a:t>
            </a:r>
            <a:r>
              <a:rPr lang="bg-BG" dirty="0" smtClean="0"/>
              <a:t>?</a:t>
            </a:r>
            <a:endParaRPr lang="en-US" dirty="0" smtClean="0"/>
          </a:p>
        </p:txBody>
      </p:sp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>
          <a:xfrm>
            <a:off x="205680" y="1268760"/>
            <a:ext cx="8686800" cy="5292824"/>
          </a:xfrm>
        </p:spPr>
        <p:txBody>
          <a:bodyPr/>
          <a:lstStyle/>
          <a:p>
            <a:pPr marL="358775" indent="-358775">
              <a:lnSpc>
                <a:spcPct val="110000"/>
              </a:lnSpc>
              <a:tabLst/>
            </a:pPr>
            <a:r>
              <a:rPr lang="en-US" dirty="0" smtClean="0"/>
              <a:t>The structure of the site is repeated over most of its pages</a:t>
            </a:r>
            <a:endParaRPr lang="bg-BG" dirty="0" smtClean="0"/>
          </a:p>
          <a:p>
            <a:pPr marL="358775" indent="-358775">
              <a:lnSpc>
                <a:spcPct val="110000"/>
              </a:lnSpc>
              <a:tabLst/>
            </a:pPr>
            <a:r>
              <a:rPr lang="en-US" dirty="0" smtClean="0"/>
              <a:t>Common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Look &amp; Feel</a:t>
            </a:r>
          </a:p>
          <a:p>
            <a:pPr marL="358775" indent="-358775">
              <a:lnSpc>
                <a:spcPct val="110000"/>
              </a:lnSpc>
              <a:tabLst/>
            </a:pPr>
            <a:r>
              <a:rPr lang="en-US" dirty="0" smtClean="0"/>
              <a:t>To avoid the repeating (and copying) of</a:t>
            </a:r>
            <a:r>
              <a:rPr lang="bg-BG" dirty="0" smtClean="0"/>
              <a:t> </a:t>
            </a:r>
            <a:r>
              <a:rPr lang="en-US" dirty="0" smtClean="0"/>
              <a:t>HTML code and the logics behind it</a:t>
            </a:r>
            <a:endParaRPr lang="bg-BG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Pages – Characteristics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04813" indent="-404813">
              <a:lnSpc>
                <a:spcPct val="110000"/>
              </a:lnSpc>
              <a:tabLst>
                <a:tab pos="347663" algn="l"/>
              </a:tabLst>
            </a:pPr>
            <a:r>
              <a:rPr lang="en-US" dirty="0" smtClean="0"/>
              <a:t>Provide reusable user interface</a:t>
            </a:r>
          </a:p>
          <a:p>
            <a:pPr marL="404813" indent="-404813">
              <a:lnSpc>
                <a:spcPct val="110000"/>
              </a:lnSpc>
              <a:tabLst>
                <a:tab pos="347663" algn="l"/>
              </a:tabLst>
            </a:pPr>
            <a:r>
              <a:rPr lang="en-US" dirty="0" smtClean="0"/>
              <a:t>Allow creating a consistent layout for the pages in your application </a:t>
            </a:r>
          </a:p>
          <a:p>
            <a:pPr marL="404813" indent="-404813">
              <a:lnSpc>
                <a:spcPct val="110000"/>
              </a:lnSpc>
              <a:tabLst>
                <a:tab pos="347663" algn="l"/>
              </a:tabLst>
            </a:pPr>
            <a:r>
              <a:rPr lang="en-US" dirty="0" smtClean="0"/>
              <a:t>Can be set either at the design or programmatically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Pages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2736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Master Pages</a:t>
            </a:r>
            <a:r>
              <a:rPr lang="en-US" dirty="0" smtClean="0"/>
              <a:t> start with the </a:t>
            </a: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@Master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/>
              <a:t>directive </a:t>
            </a:r>
          </a:p>
          <a:p>
            <a:pPr marL="803275" lvl="1" indent="-355600">
              <a:lnSpc>
                <a:spcPct val="110000"/>
              </a:lnSpc>
            </a:pPr>
            <a:r>
              <a:rPr lang="en-US" dirty="0" smtClean="0"/>
              <a:t>Almost the same attributes as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@Page </a:t>
            </a:r>
            <a:r>
              <a:rPr kumimoji="0" lang="en-US" dirty="0" smtClean="0"/>
              <a:t>directive</a:t>
            </a:r>
            <a:endParaRPr kumimoji="0" lang="en-US" dirty="0" smtClean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Master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Pages </a:t>
            </a:r>
            <a:r>
              <a:rPr lang="en-US" dirty="0" smtClean="0"/>
              <a:t>can contain</a:t>
            </a:r>
            <a:r>
              <a:rPr lang="bg-BG" dirty="0" smtClean="0"/>
              <a:t>:</a:t>
            </a:r>
            <a:endParaRPr lang="en-US" dirty="0" smtClean="0"/>
          </a:p>
          <a:p>
            <a:pPr marL="803275" lvl="1" indent="-355600">
              <a:lnSpc>
                <a:spcPct val="110000"/>
              </a:lnSpc>
            </a:pPr>
            <a:r>
              <a:rPr lang="en-US" dirty="0" smtClean="0"/>
              <a:t>Markup for the page</a:t>
            </a:r>
            <a:r>
              <a:rPr lang="bg-BG" dirty="0" smtClean="0"/>
              <a:t> </a:t>
            </a:r>
            <a:r>
              <a:rPr lang="bg-BG" dirty="0"/>
              <a:t>(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>
                <a:cs typeface="Consolas" pitchFamily="49" charset="0"/>
              </a:rPr>
              <a:t>,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cs typeface="Consolas" pitchFamily="49" charset="0"/>
              </a:rPr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…</a:t>
            </a:r>
            <a:r>
              <a:rPr lang="bg-BG" dirty="0" smtClean="0"/>
              <a:t>)</a:t>
            </a:r>
            <a:endParaRPr lang="en-US" dirty="0" smtClean="0"/>
          </a:p>
          <a:p>
            <a:pPr marL="803275" lvl="1" indent="-355600">
              <a:lnSpc>
                <a:spcPct val="110000"/>
              </a:lnSpc>
            </a:pPr>
            <a:r>
              <a:rPr lang="en-US" dirty="0" smtClean="0"/>
              <a:t>Standard contents</a:t>
            </a:r>
            <a:r>
              <a:rPr lang="bg-BG" dirty="0" smtClean="0"/>
              <a:t>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</a:t>
            </a:r>
            <a:r>
              <a:rPr lang="en-US" dirty="0" smtClean="0"/>
              <a:t> controls</a:t>
            </a:r>
            <a:r>
              <a:rPr lang="bg-BG" dirty="0" smtClean="0"/>
              <a:t>)</a:t>
            </a:r>
            <a:endParaRPr lang="en-US" dirty="0" smtClean="0"/>
          </a:p>
          <a:p>
            <a:pPr marL="803275" lvl="1" indent="-355600">
              <a:lnSpc>
                <a:spcPct val="110000"/>
              </a:lnSpc>
            </a:pP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&lt;asp:ContentPlaceHolder&gt;</a:t>
            </a:r>
            <a:r>
              <a:rPr lang="bg-BG" i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controls which can be replaced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ontent Pages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Content Pages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 Pages </a:t>
            </a:r>
            <a:r>
              <a:rPr lang="en-US" sz="3000" dirty="0" smtClean="0"/>
              <a:t>derive the entire content and logic from their master page</a:t>
            </a:r>
          </a:p>
          <a:p>
            <a:pPr marL="342900" indent="-342900">
              <a:lnSpc>
                <a:spcPct val="100000"/>
              </a:lnSpc>
            </a:pPr>
            <a:r>
              <a:rPr lang="en-US" sz="3000" dirty="0" smtClean="0"/>
              <a:t>Use the </a:t>
            </a:r>
            <a:r>
              <a:rPr kumimoji="0"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@Page</a:t>
            </a:r>
            <a:r>
              <a:rPr kumimoji="0" lang="en-US" sz="3000" dirty="0" smtClean="0"/>
              <a:t> directive with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MasterPageFile</a:t>
            </a:r>
            <a:r>
              <a:rPr kumimoji="0" lang="en-US" sz="3000" dirty="0" smtClean="0"/>
              <a:t> attribute pointing to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kumimoji="0"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aster Page</a:t>
            </a:r>
            <a:endParaRPr kumimoji="0"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urier New" pitchFamily="49" charset="0"/>
            </a:endParaRPr>
          </a:p>
          <a:p>
            <a:pPr marL="690563" lvl="1" indent="-342900">
              <a:lnSpc>
                <a:spcPct val="100000"/>
              </a:lnSpc>
            </a:pPr>
            <a:r>
              <a:rPr lang="en-US" sz="2800" dirty="0" smtClean="0"/>
              <a:t>Replace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&lt;asp:ContentPlaceHolder&gt;</a:t>
            </a:r>
            <a:r>
              <a:rPr lang="en-US" sz="2800" dirty="0" smtClean="0"/>
              <a:t> from the master page by using</a:t>
            </a:r>
            <a:r>
              <a:rPr lang="bg-BG" sz="2800" dirty="0" smtClean="0"/>
              <a:t> </a:t>
            </a:r>
            <a:r>
              <a:rPr lang="en-US" sz="2800" dirty="0" smtClean="0"/>
              <a:t>the </a:t>
            </a:r>
            <a:r>
              <a:rPr kumimoji="0"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&lt;asp:Content&gt;</a:t>
            </a:r>
            <a:r>
              <a:rPr kumimoji="0" lang="en-US" sz="2800" noProof="1" smtClean="0">
                <a:cs typeface="Consolas" pitchFamily="49" charset="0"/>
              </a:rPr>
              <a:t> </a:t>
            </a:r>
            <a:r>
              <a:rPr kumimoji="0" lang="en-US" sz="2800" dirty="0" smtClean="0">
                <a:cs typeface="Consolas" pitchFamily="49" charset="0"/>
              </a:rPr>
              <a:t>control</a:t>
            </a:r>
            <a:endParaRPr kumimoji="0" lang="bg-BG" sz="2800" dirty="0" smtClean="0">
              <a:latin typeface="Consolas" pitchFamily="49" charset="0"/>
              <a:cs typeface="Consolas" pitchFamily="49" charset="0"/>
            </a:endParaRPr>
          </a:p>
          <a:p>
            <a:pPr marL="800100" lvl="1" indent="-393700">
              <a:lnSpc>
                <a:spcPct val="100000"/>
              </a:lnSpc>
            </a:pPr>
            <a:r>
              <a:rPr lang="en-US" sz="2800" dirty="0" smtClean="0"/>
              <a:t>Set the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ContentPlaceHolderID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kumimoji="0" lang="en-US" sz="2800" dirty="0" smtClean="0"/>
              <a:t>property </a:t>
            </a:r>
          </a:p>
          <a:p>
            <a:pPr marL="1028700" lvl="2" indent="-228600">
              <a:lnSpc>
                <a:spcPct val="100000"/>
              </a:lnSpc>
            </a:pPr>
            <a:r>
              <a:rPr kumimoji="0" lang="en-US" dirty="0" smtClean="0"/>
              <a:t>Points to</a:t>
            </a:r>
            <a:r>
              <a:rPr lang="bg-BG" dirty="0" smtClean="0"/>
              <a:t> </a:t>
            </a: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ContentPlaceHolder</a:t>
            </a:r>
            <a:r>
              <a:rPr lang="bg-BG" dirty="0" smtClean="0"/>
              <a:t> </a:t>
            </a:r>
            <a:r>
              <a:rPr lang="en-US" dirty="0" smtClean="0"/>
              <a:t>from the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Master Page</a:t>
            </a:r>
            <a:r>
              <a:rPr lang="en-US" dirty="0" smtClean="0"/>
              <a:t> which content we want to replace</a:t>
            </a:r>
            <a:endParaRPr lang="bg-BG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791" name="Rectangle 119"/>
          <p:cNvSpPr>
            <a:spLocks noChangeArrowheads="1"/>
          </p:cNvSpPr>
          <p:nvPr/>
        </p:nvSpPr>
        <p:spPr bwMode="auto">
          <a:xfrm>
            <a:off x="444117" y="1855974"/>
            <a:ext cx="3623827" cy="4730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</a:t>
            </a:r>
            <a:r>
              <a:rPr lang="en-US" sz="1800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Master </a:t>
            </a:r>
            <a:r>
              <a:rPr lang="en-US" sz="18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</a:t>
            </a:r>
            <a:endParaRPr lang="bg-BG" sz="18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210344"/>
            <a:ext cx="5783560" cy="914400"/>
          </a:xfrm>
        </p:spPr>
        <p:txBody>
          <a:bodyPr/>
          <a:lstStyle/>
          <a:p>
            <a:r>
              <a:rPr lang="en-US" sz="4000" dirty="0" smtClean="0"/>
              <a:t>Master and</a:t>
            </a:r>
            <a:r>
              <a:rPr lang="bg-BG" sz="4000" dirty="0" smtClean="0"/>
              <a:t> </a:t>
            </a:r>
            <a:r>
              <a:rPr lang="en-US" sz="4000" dirty="0" smtClean="0"/>
              <a:t>Content Pages – </a:t>
            </a:r>
            <a:r>
              <a:rPr lang="bg-BG" sz="4000" dirty="0" smtClean="0"/>
              <a:t> </a:t>
            </a:r>
            <a:r>
              <a:rPr lang="en-US" sz="4000" dirty="0" smtClean="0"/>
              <a:t>Mechanics</a:t>
            </a:r>
          </a:p>
        </p:txBody>
      </p:sp>
      <p:sp>
        <p:nvSpPr>
          <p:cNvPr id="540737" name="Rectangle 65"/>
          <p:cNvSpPr>
            <a:spLocks noChangeArrowheads="1"/>
          </p:cNvSpPr>
          <p:nvPr/>
        </p:nvSpPr>
        <p:spPr bwMode="auto">
          <a:xfrm>
            <a:off x="327089" y="1354298"/>
            <a:ext cx="2971800" cy="501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447675" indent="-447675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defRPr/>
            </a:pPr>
            <a:r>
              <a:rPr kumimoji="0"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Site.master</a:t>
            </a:r>
            <a:endParaRPr kumimoji="0" lang="en-US" sz="2800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742" name="Rectangle 70"/>
          <p:cNvSpPr>
            <a:spLocks noChangeArrowheads="1"/>
          </p:cNvSpPr>
          <p:nvPr/>
        </p:nvSpPr>
        <p:spPr bwMode="auto">
          <a:xfrm>
            <a:off x="4057592" y="1340768"/>
            <a:ext cx="4834888" cy="501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marL="447675" indent="-447675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</a:pPr>
            <a:r>
              <a:rPr kumimoji="0"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Default.aspx</a:t>
            </a:r>
            <a:r>
              <a:rPr kumimoji="0"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kumimoji="0"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(content page)</a:t>
            </a:r>
          </a:p>
        </p:txBody>
      </p:sp>
      <p:sp>
        <p:nvSpPr>
          <p:cNvPr id="540802" name="Rectangle 130"/>
          <p:cNvSpPr>
            <a:spLocks noChangeArrowheads="1"/>
          </p:cNvSpPr>
          <p:nvPr/>
        </p:nvSpPr>
        <p:spPr bwMode="auto">
          <a:xfrm>
            <a:off x="4304853" y="1855974"/>
            <a:ext cx="4299595" cy="4730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Page MasterPageFile=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"~/Site.master" %&gt;</a:t>
            </a:r>
            <a:endParaRPr lang="en-US" sz="1800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803" name="Rectangle 131"/>
          <p:cNvSpPr>
            <a:spLocks noChangeArrowheads="1"/>
          </p:cNvSpPr>
          <p:nvPr/>
        </p:nvSpPr>
        <p:spPr bwMode="auto">
          <a:xfrm>
            <a:off x="4495281" y="3645024"/>
            <a:ext cx="3893143" cy="21852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&lt;asp:Content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ContentPlaceHolderID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"MainContent"&gt;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Here we put the contents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with which we want to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replace the default ones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&lt;/asp:content&gt;</a:t>
            </a:r>
            <a:endParaRPr lang="en-US" sz="1800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804" name="Rectangle 132"/>
          <p:cNvSpPr>
            <a:spLocks noChangeArrowheads="1"/>
          </p:cNvSpPr>
          <p:nvPr/>
        </p:nvSpPr>
        <p:spPr bwMode="auto">
          <a:xfrm>
            <a:off x="570225" y="3645024"/>
            <a:ext cx="3353703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&lt;asp:ContentPlaceHolder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ID="MainContent"&gt;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Here we put the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default content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&lt;/asp:ContentPlaceHolder&gt;</a:t>
            </a:r>
            <a:endParaRPr lang="en-US" sz="1800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805" name="Rectangle 133"/>
          <p:cNvSpPr>
            <a:spLocks noChangeArrowheads="1"/>
          </p:cNvSpPr>
          <p:nvPr/>
        </p:nvSpPr>
        <p:spPr bwMode="auto">
          <a:xfrm>
            <a:off x="1264970" y="6021288"/>
            <a:ext cx="2016125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</a:t>
            </a:r>
            <a:endParaRPr lang="bg-BG" sz="18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806" name="Rectangle 134"/>
          <p:cNvSpPr>
            <a:spLocks noChangeArrowheads="1"/>
          </p:cNvSpPr>
          <p:nvPr/>
        </p:nvSpPr>
        <p:spPr bwMode="auto">
          <a:xfrm>
            <a:off x="1259632" y="2636912"/>
            <a:ext cx="2016125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</a:t>
            </a:r>
            <a:endParaRPr lang="bg-BG" sz="18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807" name="Rectangle 135"/>
          <p:cNvSpPr>
            <a:spLocks noChangeArrowheads="1"/>
          </p:cNvSpPr>
          <p:nvPr/>
        </p:nvSpPr>
        <p:spPr bwMode="auto">
          <a:xfrm>
            <a:off x="1259632" y="3068960"/>
            <a:ext cx="2016125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Navigation</a:t>
            </a:r>
            <a:endParaRPr lang="bg-BG" sz="18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59852E-6 L 0.4724 -0.005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408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1" y="-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5408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5408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5408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6.75301E-7 L 0.4724 -0.0050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408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1" y="-25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5408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5408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5408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031E-6 L 0.47257 0.0053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408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28" y="25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5408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5408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5408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348 L 0.46146 0.0037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408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2" dur="2000"/>
                                        <p:tgtEl>
                                          <p:spTgt spid="540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804" grpId="0" animBg="1"/>
      <p:bldP spid="540805" grpId="0" animBg="1"/>
      <p:bldP spid="540806" grpId="0" animBg="1"/>
      <p:bldP spid="54080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True"/>
  <p:tag name="HOTSPOTTYPE" val="DefinedInNavigator"/>
  <p:tag name="BRANCHTO" val="262"/>
</p:tagLst>
</file>

<file path=ppt/theme/theme1.xml><?xml version="1.0" encoding="utf-8"?>
<a:theme xmlns:a="http://schemas.openxmlformats.org/drawingml/2006/main" name="BASD">
  <a:themeElements>
    <a:clrScheme name="">
      <a:dk1>
        <a:srgbClr val="000000"/>
      </a:dk1>
      <a:lt1>
        <a:srgbClr val="DDECFF"/>
      </a:lt1>
      <a:dk2>
        <a:srgbClr val="0066FF"/>
      </a:dk2>
      <a:lt2>
        <a:srgbClr val="FFFFFF"/>
      </a:lt2>
      <a:accent1>
        <a:srgbClr val="D60093"/>
      </a:accent1>
      <a:accent2>
        <a:srgbClr val="FFFF66"/>
      </a:accent2>
      <a:accent3>
        <a:srgbClr val="EBF4FF"/>
      </a:accent3>
      <a:accent4>
        <a:srgbClr val="000000"/>
      </a:accent4>
      <a:accent5>
        <a:srgbClr val="E8AAC8"/>
      </a:accent5>
      <a:accent6>
        <a:srgbClr val="E7E75C"/>
      </a:accent6>
      <a:hlink>
        <a:srgbClr val="0000B0"/>
      </a:hlink>
      <a:folHlink>
        <a:srgbClr val="0000AC"/>
      </a:folHlink>
    </a:clrScheme>
    <a:fontScheme name="BAS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rgbClr val="FFFFFF"/>
          </a:outerShdw>
        </a:effec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40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rgbClr val="FFFFFF"/>
          </a:outerShdw>
        </a:effec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40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BASD 1">
        <a:dk1>
          <a:srgbClr val="000000"/>
        </a:dk1>
        <a:lt1>
          <a:srgbClr val="FFFFFF"/>
        </a:lt1>
        <a:dk2>
          <a:srgbClr val="996633"/>
        </a:dk2>
        <a:lt2>
          <a:srgbClr val="FF9900"/>
        </a:lt2>
        <a:accent1>
          <a:srgbClr val="D60093"/>
        </a:accent1>
        <a:accent2>
          <a:srgbClr val="FFFF66"/>
        </a:accent2>
        <a:accent3>
          <a:srgbClr val="CAB8AD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D 2">
        <a:dk1>
          <a:srgbClr val="FFFFCC"/>
        </a:dk1>
        <a:lt1>
          <a:srgbClr val="FFFFFF"/>
        </a:lt1>
        <a:dk2>
          <a:srgbClr val="FFFFCC"/>
        </a:dk2>
        <a:lt2>
          <a:srgbClr val="996600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DADADA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D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4">
        <a:dk1>
          <a:srgbClr val="000000"/>
        </a:dk1>
        <a:lt1>
          <a:srgbClr val="FFFFFF"/>
        </a:lt1>
        <a:dk2>
          <a:srgbClr val="990066"/>
        </a:dk2>
        <a:lt2>
          <a:srgbClr val="008080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D 5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FFFF00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6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CCECFF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7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000000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8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4D4D4D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9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808080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0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33CC33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000000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33CC33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000000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2">
        <a:dk1>
          <a:srgbClr val="FFFFFF"/>
        </a:dk1>
        <a:lt1>
          <a:srgbClr val="FFFFFF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FF"/>
        </a:accent3>
        <a:accent4>
          <a:srgbClr val="DADADA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3">
        <a:dk1>
          <a:srgbClr val="FFFFCC"/>
        </a:dk1>
        <a:lt1>
          <a:srgbClr val="FFFFFF"/>
        </a:lt1>
        <a:dk2>
          <a:srgbClr val="000000"/>
        </a:dk2>
        <a:lt2>
          <a:srgbClr val="996600"/>
        </a:lt2>
        <a:accent1>
          <a:srgbClr val="FFCC00"/>
        </a:accent1>
        <a:accent2>
          <a:srgbClr val="6666FF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D 14">
        <a:dk1>
          <a:srgbClr val="000000"/>
        </a:dk1>
        <a:lt1>
          <a:srgbClr val="000000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000066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00005C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00005C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6">
        <a:dk1>
          <a:srgbClr val="000000"/>
        </a:dk1>
        <a:lt1>
          <a:srgbClr val="00CC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000066"/>
        </a:accent2>
        <a:accent3>
          <a:srgbClr val="AAE2FF"/>
        </a:accent3>
        <a:accent4>
          <a:srgbClr val="000000"/>
        </a:accent4>
        <a:accent5>
          <a:srgbClr val="FFE2AA"/>
        </a:accent5>
        <a:accent6>
          <a:srgbClr val="00005C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ASD">
  <a:themeElements>
    <a:clrScheme name="">
      <a:dk1>
        <a:srgbClr val="000000"/>
      </a:dk1>
      <a:lt1>
        <a:srgbClr val="DDECFF"/>
      </a:lt1>
      <a:dk2>
        <a:srgbClr val="0066FF"/>
      </a:dk2>
      <a:lt2>
        <a:srgbClr val="FFFFFF"/>
      </a:lt2>
      <a:accent1>
        <a:srgbClr val="D60093"/>
      </a:accent1>
      <a:accent2>
        <a:srgbClr val="FFFF66"/>
      </a:accent2>
      <a:accent3>
        <a:srgbClr val="EBF4FF"/>
      </a:accent3>
      <a:accent4>
        <a:srgbClr val="000000"/>
      </a:accent4>
      <a:accent5>
        <a:srgbClr val="E8AAC8"/>
      </a:accent5>
      <a:accent6>
        <a:srgbClr val="E7E75C"/>
      </a:accent6>
      <a:hlink>
        <a:srgbClr val="0000B0"/>
      </a:hlink>
      <a:folHlink>
        <a:srgbClr val="0000AC"/>
      </a:folHlink>
    </a:clrScheme>
    <a:fontScheme name="2_BAS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BASD 1">
        <a:dk1>
          <a:srgbClr val="000000"/>
        </a:dk1>
        <a:lt1>
          <a:srgbClr val="FFFFFF"/>
        </a:lt1>
        <a:dk2>
          <a:srgbClr val="996633"/>
        </a:dk2>
        <a:lt2>
          <a:srgbClr val="FF9900"/>
        </a:lt2>
        <a:accent1>
          <a:srgbClr val="D60093"/>
        </a:accent1>
        <a:accent2>
          <a:srgbClr val="FFFF66"/>
        </a:accent2>
        <a:accent3>
          <a:srgbClr val="CAB8AD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ASD 2">
        <a:dk1>
          <a:srgbClr val="FFFFCC"/>
        </a:dk1>
        <a:lt1>
          <a:srgbClr val="FFFFFF"/>
        </a:lt1>
        <a:dk2>
          <a:srgbClr val="FFFFCC"/>
        </a:dk2>
        <a:lt2>
          <a:srgbClr val="996600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DADADA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ASD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ASD 4">
        <a:dk1>
          <a:srgbClr val="000000"/>
        </a:dk1>
        <a:lt1>
          <a:srgbClr val="FFFFFF"/>
        </a:lt1>
        <a:dk2>
          <a:srgbClr val="990066"/>
        </a:dk2>
        <a:lt2>
          <a:srgbClr val="008080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ASD 5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FFFF00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ASD 6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CCECFF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ASD 7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000000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ASD 8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4D4D4D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ASD 9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808080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ASD 10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33CC33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000000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ASD 1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33CC33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000000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ASD 12">
        <a:dk1>
          <a:srgbClr val="FFFFFF"/>
        </a:dk1>
        <a:lt1>
          <a:srgbClr val="FFFFFF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FF"/>
        </a:accent3>
        <a:accent4>
          <a:srgbClr val="DADADA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ASD 13">
        <a:dk1>
          <a:srgbClr val="FFFFCC"/>
        </a:dk1>
        <a:lt1>
          <a:srgbClr val="FFFFFF"/>
        </a:lt1>
        <a:dk2>
          <a:srgbClr val="000000"/>
        </a:dk2>
        <a:lt2>
          <a:srgbClr val="996600"/>
        </a:lt2>
        <a:accent1>
          <a:srgbClr val="FFCC00"/>
        </a:accent1>
        <a:accent2>
          <a:srgbClr val="6666FF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ASD 14">
        <a:dk1>
          <a:srgbClr val="000000"/>
        </a:dk1>
        <a:lt1>
          <a:srgbClr val="000000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000066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00005C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ASD 1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00005C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ASD 16">
        <a:dk1>
          <a:srgbClr val="000000"/>
        </a:dk1>
        <a:lt1>
          <a:srgbClr val="00CC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000066"/>
        </a:accent2>
        <a:accent3>
          <a:srgbClr val="AAE2FF"/>
        </a:accent3>
        <a:accent4>
          <a:srgbClr val="000000"/>
        </a:accent4>
        <a:accent5>
          <a:srgbClr val="FFE2AA"/>
        </a:accent5>
        <a:accent6>
          <a:srgbClr val="00005C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lerik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seminar5</Template>
  <TotalTime>17774</TotalTime>
  <Words>2637</Words>
  <Application>Microsoft Office PowerPoint</Application>
  <PresentationFormat>On-screen Show (4:3)</PresentationFormat>
  <Paragraphs>332</Paragraphs>
  <Slides>45</Slides>
  <Notes>43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BASD</vt:lpstr>
      <vt:lpstr>2_BASD</vt:lpstr>
      <vt:lpstr>Telerik Theme</vt:lpstr>
      <vt:lpstr>Visio</vt:lpstr>
      <vt:lpstr>User Controls, Master Pages and Navigation</vt:lpstr>
      <vt:lpstr>Table of Contents </vt:lpstr>
      <vt:lpstr>Master Pages</vt:lpstr>
      <vt:lpstr>Master and Content Pages</vt:lpstr>
      <vt:lpstr>Why Use Master and  Content Pages?</vt:lpstr>
      <vt:lpstr>Master Pages – Characteristics</vt:lpstr>
      <vt:lpstr>Master Pages</vt:lpstr>
      <vt:lpstr>Content Pages</vt:lpstr>
      <vt:lpstr>Master and Content Pages –  Mechanics</vt:lpstr>
      <vt:lpstr>Using Master Pages</vt:lpstr>
      <vt:lpstr>Master and Content Pages – Advanced</vt:lpstr>
      <vt:lpstr>Nested Master Pages</vt:lpstr>
      <vt:lpstr>ASP.NET  User Controls</vt:lpstr>
      <vt:lpstr>User Controls</vt:lpstr>
      <vt:lpstr>User Controls (2)</vt:lpstr>
      <vt:lpstr>User Controls (3)</vt:lpstr>
      <vt:lpstr>User Controls (4)</vt:lpstr>
      <vt:lpstr>User Controls – Advantages</vt:lpstr>
      <vt:lpstr>Sharing of User Controls</vt:lpstr>
      <vt:lpstr>Using User Controls</vt:lpstr>
      <vt:lpstr>User Controls</vt:lpstr>
      <vt:lpstr>Site Navigation</vt:lpstr>
      <vt:lpstr>Site Navigation</vt:lpstr>
      <vt:lpstr>What is Site Map?</vt:lpstr>
      <vt:lpstr>XML Site Map</vt:lpstr>
      <vt:lpstr>XMLSiteMapProvider –  Example</vt:lpstr>
      <vt:lpstr>siteMapNode Attributes</vt:lpstr>
      <vt:lpstr>Site Navigation (2)</vt:lpstr>
      <vt:lpstr>Site Navigation (3)</vt:lpstr>
      <vt:lpstr>Menu Control</vt:lpstr>
      <vt:lpstr>Menu Control (2)</vt:lpstr>
      <vt:lpstr>TreeView control</vt:lpstr>
      <vt:lpstr>SiteMapPath Control</vt:lpstr>
      <vt:lpstr>SiteMapDataSource</vt:lpstr>
      <vt:lpstr>Navigation Controls</vt:lpstr>
      <vt:lpstr>Localization</vt:lpstr>
      <vt:lpstr>What is Localization?</vt:lpstr>
      <vt:lpstr>Resource Files</vt:lpstr>
      <vt:lpstr>Implicit Localization</vt:lpstr>
      <vt:lpstr>Implicit Localization (2)</vt:lpstr>
      <vt:lpstr>Explicit Localization</vt:lpstr>
      <vt:lpstr>Implicit Localization</vt:lpstr>
      <vt:lpstr>User Controls and Master Pages</vt:lpstr>
      <vt:lpstr>Exercises</vt:lpstr>
      <vt:lpstr>Exercises (2)</vt:lpstr>
    </vt:vector>
  </TitlesOfParts>
  <Company>National Academy for Software Development - http://academy.devbg.org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Academy for Software Development</dc:title>
  <dc:creator>NASD</dc:creator>
  <cp:lastModifiedBy>Svetlin Nakov</cp:lastModifiedBy>
  <cp:revision>454</cp:revision>
  <dcterms:created xsi:type="dcterms:W3CDTF">2003-11-24T23:05:59Z</dcterms:created>
  <dcterms:modified xsi:type="dcterms:W3CDTF">2011-01-07T15:44:55Z</dcterms:modified>
</cp:coreProperties>
</file>