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408" r:id="rId34"/>
    <p:sldId id="409" r:id="rId35"/>
    <p:sldId id="410" r:id="rId36"/>
    <p:sldId id="414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7" r:id="rId53"/>
    <p:sldId id="401" r:id="rId54"/>
    <p:sldId id="402" r:id="rId55"/>
    <p:sldId id="403" r:id="rId56"/>
    <p:sldId id="411" r:id="rId57"/>
    <p:sldId id="412" r:id="rId58"/>
    <p:sldId id="413" r:id="rId5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100" d="100"/>
          <a:sy n="100" d="100"/>
        </p:scale>
        <p:origin x="-1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12/16/2009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12/16/2009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print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 = uint.Parse(Console.ReadLine());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divider == 0)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7602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if(n == 1)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58074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60987"/>
          </a:xfrm>
        </p:spPr>
        <p:txBody>
          <a:bodyPr/>
          <a:lstStyle/>
          <a:p>
            <a:pPr marL="355600" indent="-355600">
              <a:lnSpc>
                <a:spcPts val="4800"/>
              </a:lnSpc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ts val="4800"/>
              </a:lnSpc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ts val="48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ts val="48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ts val="48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ts val="48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ts val="48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9050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414010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n;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num;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m);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</a:t>
            </a:r>
            <a:r>
              <a:rPr lang="en-US" noProof="1"/>
              <a:t>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print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/>
            <a:r>
              <a:rPr lang="en-US" dirty="0" smtClean="0"/>
              <a:t>Like it is out of the loop, before it</a:t>
            </a:r>
            <a:endParaRPr lang="en-US" dirty="0"/>
          </a:p>
          <a:p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1743075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71875" y="1271429"/>
            <a:ext cx="13049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735262"/>
          </a:xfrm>
        </p:spPr>
        <p:txBody>
          <a:bodyPr/>
          <a:lstStyle/>
          <a:p>
            <a:r>
              <a:rPr lang="en-US" dirty="0" smtClean="0"/>
              <a:t>Executed at </a:t>
            </a:r>
            <a:r>
              <a:rPr lang="en-US" smtClean="0"/>
              <a:t>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0; num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05400" y="1447800"/>
            <a:ext cx="838199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</a:t>
            </a:r>
            <a:r>
              <a:rPr lang="en-US" dirty="0" smtClean="0"/>
              <a:t>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460837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n^m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 + result);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/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/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/>
            <a:r>
              <a:rPr lang="en-US" dirty="0" smtClean="0"/>
              <a:t>May execute a code block </a:t>
            </a:r>
            <a:r>
              <a:rPr lang="en-US" dirty="0" smtClean="0"/>
              <a:t>for each member of a collection</a:t>
            </a:r>
            <a:endParaRPr kumimoji="0" lang="en-US" dirty="0"/>
          </a:p>
          <a:p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print"/>
          <a:srcRect l="1429" r="2857"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2286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352800"/>
            <a:ext cx="7561263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% 7 == 0)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continue;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i;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ts val="3400"/>
              </a:lnSpc>
              <a:spcBef>
                <a:spcPts val="42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ts val="3400"/>
              </a:lnSpc>
              <a:spcBef>
                <a:spcPct val="30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Monday", "Tuesday", 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Friday", "Saturday", "Sunday" };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day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 l="26829" r="14634" b="9589"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/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308212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2514600"/>
          </a:xfrm>
        </p:spPr>
        <p:txBody>
          <a:bodyPr/>
          <a:lstStyle/>
          <a:p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94958"/>
            <a:ext cx="7632700" cy="26058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for(int col = 1; col &lt;= row; col++)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col);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587738"/>
            <a:ext cx="7634287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 = n; num &lt;= m; num++)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% divider == 0)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goto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goto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79838" y="4067487"/>
            <a:ext cx="3017837" cy="1404937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39975" y="4772337"/>
            <a:ext cx="3708400" cy="1371600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43774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and most frequently used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728820">
            <a:off x="7055964" y="4693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366458" y="3976058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80050"/>
          </a:xfrm>
        </p:spPr>
        <p:txBody>
          <a:bodyPr/>
          <a:lstStyle/>
          <a:p>
            <a:pPr marL="447675" indent="-447675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9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(1&lt;N&lt;K).</a:t>
            </a:r>
          </a:p>
          <a:p>
            <a:pPr marL="447675" indent="-447675">
              <a:lnSpc>
                <a:spcPct val="9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7675" indent="-447675">
              <a:lnSpc>
                <a:spcPts val="3400"/>
              </a:lnSpc>
              <a:spcBef>
                <a:spcPts val="300"/>
              </a:spcBef>
              <a:buFontTx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447675" indent="-447675">
              <a:lnSpc>
                <a:spcPts val="3400"/>
              </a:lnSpc>
              <a:spcBef>
                <a:spcPts val="300"/>
              </a:spcBef>
              <a:buFontTx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</a:t>
            </a:r>
            <a:r>
              <a:rPr lang="bg-BG" sz="2800" dirty="0" err="1" smtClean="0"/>
              <a:t>1</a:t>
            </a:r>
            <a:r>
              <a:rPr lang="bg-BG" sz="2800" dirty="0" smtClean="0"/>
              <a:t>, 2, 3, 5, 8, 13, 21, 34, 55, 89, 144, 233, 377, </a:t>
            </a:r>
            <a:r>
              <a:rPr lang="bg-BG" sz="2800" dirty="0" smtClean="0"/>
              <a:t>…</a:t>
            </a:r>
            <a:endParaRPr lang="en-US" sz="2800" dirty="0" smtClean="0"/>
          </a:p>
          <a:p>
            <a:pPr marL="447675" indent="-447675">
              <a:lnSpc>
                <a:spcPts val="3400"/>
              </a:lnSpc>
              <a:spcBef>
                <a:spcPts val="300"/>
              </a:spcBef>
              <a:buFontTx/>
              <a:buAutoNum type="arabicPeriod" startAt="6"/>
              <a:tabLst/>
            </a:pPr>
            <a:r>
              <a:rPr lang="en-US" sz="2800" dirty="0" smtClean="0"/>
              <a:t>Each member of the Fibonacci sequence (except the first two) is a sum of the previous two members.</a:t>
            </a:r>
          </a:p>
          <a:p>
            <a:pPr marL="447675" indent="-447675">
              <a:lnSpc>
                <a:spcPts val="3400"/>
              </a:lnSpc>
              <a:spcBef>
                <a:spcPts val="300"/>
              </a:spcBef>
              <a:buFontTx/>
              <a:buAutoNum type="arabicPeriod" startAt="6"/>
              <a:tabLst/>
            </a:pPr>
            <a:r>
              <a:rPr lang="en-US" sz="2800" dirty="0" smtClean="0"/>
              <a:t>Write a program that calculates the greatest common divisor (GCD) of given two numbers. Use the Euclidean </a:t>
            </a:r>
            <a:r>
              <a:rPr lang="en-US" sz="2800" dirty="0" smtClean="0"/>
              <a:t>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ts val="3600"/>
              </a:lnSpc>
              <a:buFont typeface="+mj-lt"/>
              <a:buAutoNum type="arabicPeriod" startAt="10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ts val="3600"/>
              </a:lnSpc>
              <a:buFontTx/>
              <a:buAutoNum type="arabicPeriod" startAt="10"/>
            </a:pPr>
            <a:endParaRPr lang="en-US" sz="2800" dirty="0"/>
          </a:p>
          <a:p>
            <a:pPr marL="627063" indent="-627063">
              <a:lnSpc>
                <a:spcPts val="36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ts val="3600"/>
              </a:lnSpc>
              <a:buFontTx/>
              <a:buNone/>
              <a:tabLst/>
            </a:pPr>
            <a:r>
              <a:rPr lang="en-US" sz="2800" dirty="0"/>
              <a:t>	Write 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ts val="36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11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542925" indent="-542925">
              <a:lnSpc>
                <a:spcPts val="3600"/>
              </a:lnSpc>
              <a:buFontTx/>
              <a:buNone/>
              <a:tabLst/>
            </a:pPr>
            <a:endParaRPr lang="en-US" sz="2800" dirty="0"/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print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800"/>
              </a:lnSpc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800"/>
              </a:lnSpc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64839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07568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  <a:tabLst/>
            </a:pPr>
            <a:r>
              <a:rPr lang="en-US" sz="2800" dirty="0" smtClean="0"/>
              <a:t>* Write </a:t>
            </a:r>
            <a:r>
              <a:rPr lang="en-US" sz="2800" dirty="0" smtClean="0"/>
              <a:t>a program that calculates for given N how many trailing zeros present at the end of the number N!. Examples:</a:t>
            </a:r>
          </a:p>
          <a:p>
            <a:pPr marL="714375" indent="-714375"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714375" indent="-714375"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447675" indent="-447675"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</a:t>
            </a:r>
            <a:r>
              <a:rPr lang="en-US" sz="2800" dirty="0" smtClean="0"/>
              <a:t>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4"/>
            </a:pPr>
            <a:r>
              <a:rPr lang="en-US" sz="2800" dirty="0" smtClean="0"/>
              <a:t>* Write </a:t>
            </a:r>
            <a:r>
              <a:rPr lang="en-US" sz="2800" dirty="0" smtClean="0"/>
              <a:t>a program that reads a positive integer number N (N &lt; 20) from console and outputs in the console the numbers 1 ... N numbers arranged as a spiral</a:t>
            </a:r>
            <a:r>
              <a:rPr lang="en-US" sz="2800" dirty="0" smtClean="0"/>
              <a:t>.</a:t>
            </a:r>
          </a:p>
          <a:p>
            <a:pPr marL="514350" indent="-514350">
              <a:buNone/>
            </a:pPr>
            <a:r>
              <a:rPr lang="en-US" sz="2800" dirty="0" smtClean="0"/>
              <a:t>		Example </a:t>
            </a:r>
            <a:r>
              <a:rPr lang="en-US" sz="2800" dirty="0" smtClean="0"/>
              <a:t>for N =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075688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22952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 n)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num);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8571</TotalTime>
  <Words>2539</Words>
  <Application>Microsoft Office PowerPoint</Application>
  <PresentationFormat>On-screen Show (4:3)</PresentationFormat>
  <Paragraphs>498</Paragraphs>
  <Slides>58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Svetlin Nakov</dc:creator>
  <cp:lastModifiedBy>nakov</cp:lastModifiedBy>
  <cp:revision>512</cp:revision>
  <dcterms:created xsi:type="dcterms:W3CDTF">2007-12-08T16:03:35Z</dcterms:created>
  <dcterms:modified xsi:type="dcterms:W3CDTF">2009-12-16T19:02:15Z</dcterms:modified>
</cp:coreProperties>
</file>