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handoutMasterIdLst>
    <p:handoutMasterId r:id="rId51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79" r:id="rId11"/>
    <p:sldId id="330" r:id="rId12"/>
    <p:sldId id="331" r:id="rId13"/>
    <p:sldId id="335" r:id="rId14"/>
    <p:sldId id="38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82" r:id="rId27"/>
    <p:sldId id="383" r:id="rId28"/>
    <p:sldId id="384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81" r:id="rId41"/>
    <p:sldId id="368" r:id="rId42"/>
    <p:sldId id="370" r:id="rId43"/>
    <p:sldId id="378" r:id="rId44"/>
    <p:sldId id="371" r:id="rId45"/>
    <p:sldId id="372" r:id="rId46"/>
    <p:sldId id="374" r:id="rId47"/>
    <p:sldId id="376" r:id="rId48"/>
    <p:sldId id="375" r:id="rId4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101010"/>
    <a:srgbClr val="111111"/>
    <a:srgbClr val="0F0F0F"/>
    <a:srgbClr val="FFFFFF"/>
    <a:srgbClr val="E8FFC8"/>
    <a:srgbClr val="FAF7C8"/>
    <a:srgbClr val="FAF8C8"/>
    <a:srgbClr val="F5FFC2"/>
    <a:srgbClr val="EBFF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>
        <p:scale>
          <a:sx n="95" d="100"/>
          <a:sy n="95" d="100"/>
        </p:scale>
        <p:origin x="-270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1/11/2010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236FC-7460-47B5-8E5C-2AF21A4EC5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E1BCC-A206-4C63-A6D2-1CD4D7278DD8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AA9F8-CCF5-4E25-AD2C-8F006C88416B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50EBD-32F7-4C9C-8BCB-C281C3A399FB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50EBD-32F7-4C9C-8BCB-C281C3A399FB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4BBA5-FEC1-4CA1-88AB-9BF3C730A38C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A1299-F055-4DC7-82A5-76191A4D0277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72624-484E-4601-9E8A-6AA48CB11F9F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98A618-929C-404A-86C7-6B369336850D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E93A6-FA01-421A-9A1A-9D030E5B8DE9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64494-E13B-4300-AA68-72227FFCA00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134350" cy="569120"/>
          </a:xfrm>
        </p:spPr>
        <p:txBody>
          <a:bodyPr/>
          <a:lstStyle/>
          <a:p>
            <a:r>
              <a:rPr lang="en-US" dirty="0" smtClean="0"/>
              <a:t>Subroutines in </a:t>
            </a:r>
            <a:r>
              <a:rPr lang="en-US" smtClean="0"/>
              <a:t>Computer Programming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15362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3" cstate="print">
            <a:lum bright="10000" contrast="20000"/>
          </a:blip>
          <a:srcRect/>
          <a:stretch>
            <a:fillRect/>
          </a:stretch>
        </p:blipFill>
        <p:spPr bwMode="auto">
          <a:xfrm>
            <a:off x="4267200" y="4495800"/>
            <a:ext cx="4363496" cy="1848896"/>
          </a:xfrm>
          <a:prstGeom prst="roundRect">
            <a:avLst>
              <a:gd name="adj" fmla="val 12080"/>
            </a:avLst>
          </a:prstGeom>
          <a:noFill/>
          <a:effectLst>
            <a:softEdge rad="31750"/>
          </a:effectLst>
        </p:spPr>
      </p:pic>
      <p:pic>
        <p:nvPicPr>
          <p:cNvPr id="15364" name="Picture 4" descr="http://blogs.aspect.com/wp-content/uploads/2009/09/Building-Blocks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0643">
            <a:off x="990600" y="457200"/>
            <a:ext cx="2895600" cy="2162175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dirty="0" smtClean="0"/>
              <a:t>Calling Methods</a:t>
            </a:r>
            <a:endParaRPr lang="en-US" dirty="0"/>
          </a:p>
        </p:txBody>
      </p:sp>
      <p:pic>
        <p:nvPicPr>
          <p:cNvPr id="31746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200400"/>
            <a:ext cx="4267200" cy="2362200"/>
          </a:xfrm>
          <a:prstGeom prst="roundRect">
            <a:avLst>
              <a:gd name="adj" fmla="val 8159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call a method, simply </a:t>
            </a:r>
            <a:r>
              <a:rPr lang="en-US" dirty="0" smtClean="0"/>
              <a:t>use: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method’s name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Parentheses </a:t>
            </a:r>
            <a:r>
              <a:rPr lang="en-US" dirty="0"/>
              <a:t>(don’t forget them!)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will execute the code in the method’s </a:t>
            </a:r>
            <a:r>
              <a:rPr lang="en-US" dirty="0" smtClean="0"/>
              <a:t>body and will result in printing the following:</a:t>
            </a:r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Methods (2)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method can be called from:</a:t>
            </a:r>
          </a:p>
          <a:p>
            <a:pPr lvl="1"/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Main()</a:t>
            </a:r>
            <a:r>
              <a:rPr lang="en-US" dirty="0"/>
              <a:t> method</a:t>
            </a:r>
          </a:p>
          <a:p>
            <a:pPr lvl="1">
              <a:spcBef>
                <a:spcPct val="30000"/>
              </a:spcBef>
            </a:pPr>
            <a:endParaRPr lang="en-US" dirty="0"/>
          </a:p>
          <a:p>
            <a:pPr lvl="1">
              <a:spcBef>
                <a:spcPct val="30000"/>
              </a:spcBef>
            </a:pPr>
            <a:endParaRPr lang="en-US" dirty="0"/>
          </a:p>
          <a:p>
            <a:pPr lvl="1"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Any </a:t>
            </a:r>
            <a:r>
              <a:rPr lang="en-US" dirty="0"/>
              <a:t>other method</a:t>
            </a:r>
          </a:p>
          <a:p>
            <a:pPr lvl="1"/>
            <a:r>
              <a:rPr lang="en-US" dirty="0"/>
              <a:t>Itself </a:t>
            </a:r>
            <a:r>
              <a:rPr lang="en-US" dirty="0" smtClean="0"/>
              <a:t>(process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898525" y="2514600"/>
            <a:ext cx="7345363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PrintLogo();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7825" name="Picture 1" descr="C:\Trash\rock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447800"/>
            <a:ext cx="21336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3886200"/>
            <a:ext cx="5321302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Calling Methods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5569549"/>
            <a:ext cx="748192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6802" name="Picture 2" descr="http://heasarc.gsfc.nasa.gov/Images/spartan/sts51g_launch.gif"/>
          <p:cNvPicPr>
            <a:picLocks noChangeAspect="1" noChangeArrowheads="1"/>
          </p:cNvPicPr>
          <p:nvPr/>
        </p:nvPicPr>
        <p:blipFill>
          <a:blip r:embed="rId3" cstate="print">
            <a:lum bright="10000" contrast="20000"/>
          </a:blip>
          <a:srcRect/>
          <a:stretch>
            <a:fillRect/>
          </a:stretch>
        </p:blipFill>
        <p:spPr bwMode="auto">
          <a:xfrm>
            <a:off x="4943715" y="1066800"/>
            <a:ext cx="2828685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6804" name="Picture 4" descr="http://msnbcmedia2.msn.com/j/msnbc/Components/Photo_StoryLevel/071204/071204_shuttle_vlg6p.wide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066800"/>
            <a:ext cx="283845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126224"/>
            <a:ext cx="7454902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Methods with Parameters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2209800"/>
            <a:ext cx="74819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Passing Parameters and Returning Values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5604" name="Picture 4" descr="http://www.chemistry-software.com/images/data/datan/datan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5543">
            <a:off x="1589098" y="2743915"/>
            <a:ext cx="5884924" cy="3539297"/>
          </a:xfrm>
          <a:prstGeom prst="rect">
            <a:avLst/>
          </a:prstGeom>
          <a:noFill/>
          <a:effectLst/>
          <a:scene3d>
            <a:camera prst="perspectiveRelaxedModerately">
              <a:rot lat="19527276" lon="730227" rev="21181647"/>
            </a:camera>
            <a:lightRig rig="soft" dir="t"/>
          </a:scene3d>
          <a:sp3d prstMaterial="matte"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Parameters</a:t>
            </a:r>
            <a:endParaRPr lang="bg-BG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To pass </a:t>
            </a:r>
            <a:r>
              <a:rPr lang="en-US" dirty="0" smtClean="0"/>
              <a:t>information </a:t>
            </a:r>
            <a:r>
              <a:rPr lang="en-US" dirty="0"/>
              <a:t>to a method, you can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</a:t>
            </a:r>
            <a:r>
              <a:rPr lang="en-US" dirty="0" smtClean="0"/>
              <a:t>(also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dirty="0"/>
              <a:t>You can pass zero or several </a:t>
            </a:r>
            <a:r>
              <a:rPr lang="en-US" dirty="0" smtClean="0"/>
              <a:t>input values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/>
              <a:t>You can pass values of different </a:t>
            </a:r>
            <a:r>
              <a:rPr lang="en-US" dirty="0" smtClean="0"/>
              <a:t>types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Each parameter has name and type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Parameters are assigned to particular values when the method is called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Parameters can change </a:t>
            </a:r>
            <a:r>
              <a:rPr lang="en-US" dirty="0"/>
              <a:t>the </a:t>
            </a:r>
            <a:r>
              <a:rPr lang="en-US" dirty="0" smtClean="0"/>
              <a:t>method behavior depending on the passed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19600"/>
            <a:ext cx="8496300" cy="20891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Method’s behavior depends on its parameters</a:t>
            </a:r>
          </a:p>
          <a:p>
            <a:pPr>
              <a:lnSpc>
                <a:spcPct val="85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, etc.</a:t>
            </a:r>
          </a:p>
          <a:p>
            <a:pPr lvl="1">
              <a:lnSpc>
                <a:spcPct val="85000"/>
              </a:lnSpc>
            </a:pPr>
            <a:r>
              <a:rPr lang="en-US" sz="2800" dirty="0"/>
              <a:t>arrays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double[]</a:t>
            </a:r>
            <a:r>
              <a:rPr lang="en-US" sz="2800" dirty="0"/>
              <a:t>, etc.)</a:t>
            </a:r>
            <a:endParaRPr lang="bg-BG" sz="2800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844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Console.WriteLine("Positive");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Console.WriteLine("Negative");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Console.WriteLine("Zero");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219200"/>
            <a:ext cx="1943100" cy="1295400"/>
          </a:xfrm>
          <a:prstGeom prst="roundRect">
            <a:avLst>
              <a:gd name="adj" fmla="val 9686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Methods can have as many parameters as needed: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The following </a:t>
            </a:r>
            <a:r>
              <a:rPr lang="en-US" dirty="0"/>
              <a:t>syntax is </a:t>
            </a:r>
            <a:r>
              <a:rPr lang="en-US" dirty="0" smtClean="0"/>
              <a:t>not valid</a:t>
            </a:r>
            <a:r>
              <a:rPr lang="en-US" dirty="0"/>
              <a:t>:</a:t>
            </a: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438400"/>
            <a:ext cx="7847012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float number2)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max = number1;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611188" y="5812145"/>
            <a:ext cx="7847012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number2)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Methods</a:t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To call a method and pass values to its parameters: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the </a:t>
            </a:r>
            <a:r>
              <a:rPr lang="en-US" dirty="0"/>
              <a:t>method’s name, followed by a list of expressions for each parameter</a:t>
            </a:r>
          </a:p>
          <a:p>
            <a:pPr>
              <a:lnSpc>
                <a:spcPts val="36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14800"/>
            <a:ext cx="7561263" cy="2222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PrintSign(-5);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PrintMax(100, 200);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81000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Calling Methods</a:t>
            </a:r>
            <a:br>
              <a:rPr lang="en-US" dirty="0" smtClean="0"/>
            </a:br>
            <a:r>
              <a:rPr lang="en-US" dirty="0" smtClean="0"/>
              <a:t>with Parameters (2)</a:t>
            </a:r>
            <a:endParaRPr lang="bg-BG" dirty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Expressions must be of the same type </a:t>
            </a:r>
            <a:r>
              <a:rPr lang="en-US" dirty="0" smtClean="0"/>
              <a:t>as method’s </a:t>
            </a:r>
            <a:r>
              <a:rPr lang="en-US" dirty="0"/>
              <a:t>parameters (or compatible)</a:t>
            </a:r>
          </a:p>
          <a:p>
            <a:pPr lvl="1">
              <a:lnSpc>
                <a:spcPts val="4000"/>
              </a:lnSpc>
            </a:pPr>
            <a:r>
              <a:rPr lang="en-US" dirty="0"/>
              <a:t>If the method requires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expression, you can pass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instead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ts val="4000"/>
              </a:lnSpc>
            </a:pPr>
            <a:r>
              <a:rPr lang="en-US" dirty="0"/>
              <a:t>Use the same order like in method declaration</a:t>
            </a:r>
          </a:p>
          <a:p>
            <a:pPr>
              <a:lnSpc>
                <a:spcPts val="4000"/>
              </a:lnSpc>
            </a:pPr>
            <a:r>
              <a:rPr lang="en-US" dirty="0"/>
              <a:t>For methods with no parameters do not forget the parentheses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53085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Using Methods</a:t>
            </a:r>
          </a:p>
          <a:p>
            <a:pPr marL="712788" lvl="1" indent="-350838">
              <a:lnSpc>
                <a:spcPts val="3600"/>
              </a:lnSpc>
            </a:pPr>
            <a:r>
              <a:rPr lang="en-US" dirty="0"/>
              <a:t>What is a Method? Why to Use </a:t>
            </a:r>
            <a:r>
              <a:rPr lang="en-US" dirty="0" smtClean="0"/>
              <a:t>Methods?</a:t>
            </a:r>
            <a:endParaRPr lang="en-US" dirty="0"/>
          </a:p>
          <a:p>
            <a:pPr marL="712788" lvl="1" indent="-350838">
              <a:lnSpc>
                <a:spcPts val="3600"/>
              </a:lnSpc>
            </a:pPr>
            <a:r>
              <a:rPr lang="en-US" dirty="0"/>
              <a:t>Declaring and Creating Methods</a:t>
            </a:r>
          </a:p>
          <a:p>
            <a:pPr marL="712788" lvl="1" indent="-350838">
              <a:lnSpc>
                <a:spcPts val="3600"/>
              </a:lnSpc>
            </a:pPr>
            <a:r>
              <a:rPr lang="en-US" dirty="0" smtClean="0"/>
              <a:t>Calling </a:t>
            </a:r>
            <a:r>
              <a:rPr lang="en-US" dirty="0"/>
              <a:t>Methods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Methods </a:t>
            </a:r>
            <a:r>
              <a:rPr lang="en-US" dirty="0"/>
              <a:t>with Parameters</a:t>
            </a:r>
          </a:p>
          <a:p>
            <a:pPr marL="712788" lvl="1" indent="-350838">
              <a:lnSpc>
                <a:spcPts val="3600"/>
              </a:lnSpc>
            </a:pPr>
            <a:r>
              <a:rPr lang="en-US" dirty="0"/>
              <a:t>Passing Parameters</a:t>
            </a:r>
          </a:p>
          <a:p>
            <a:pPr marL="712788" lvl="1" indent="-350838">
              <a:lnSpc>
                <a:spcPts val="3600"/>
              </a:lnSpc>
            </a:pPr>
            <a:r>
              <a:rPr lang="en-US" dirty="0"/>
              <a:t>Returning Values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Best </a:t>
            </a:r>
            <a:r>
              <a:rPr lang="en-US" dirty="0"/>
              <a:t>Practices</a:t>
            </a:r>
            <a:endParaRPr lang="bg-BG" dirty="0"/>
          </a:p>
        </p:txBody>
      </p:sp>
      <p:pic>
        <p:nvPicPr>
          <p:cNvPr id="14338" name="Picture 2" descr="http://nextlevelworkshop.com/assets/images/books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657600"/>
            <a:ext cx="2244558" cy="27813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1057275" y="3926574"/>
            <a:ext cx="3730626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73062" y="2209800"/>
            <a:ext cx="5113338" cy="1473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Methods With Parameters</a:t>
            </a:r>
            <a:endParaRPr lang="bg-BG" dirty="0"/>
          </a:p>
        </p:txBody>
      </p:sp>
      <p:pic>
        <p:nvPicPr>
          <p:cNvPr id="69634" name="Picture 2" descr="http://craneuniverse.com/building&amp;tower-crane-s.jpg"/>
          <p:cNvPicPr>
            <a:picLocks noChangeAspect="1" noChangeArrowheads="1"/>
          </p:cNvPicPr>
          <p:nvPr/>
        </p:nvPicPr>
        <p:blipFill>
          <a:blip r:embed="rId3" cstate="print">
            <a:lum bright="10000" contrast="30000"/>
          </a:blip>
          <a:srcRect/>
          <a:stretch>
            <a:fillRect/>
          </a:stretch>
        </p:blipFill>
        <p:spPr bwMode="auto">
          <a:xfrm>
            <a:off x="5741670" y="2057400"/>
            <a:ext cx="2935605" cy="4381500"/>
          </a:xfrm>
          <a:prstGeom prst="roundRect">
            <a:avLst>
              <a:gd name="adj" fmla="val 722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Methods Parameters – Example</a:t>
            </a:r>
            <a:endParaRPr lang="bg-BG" sz="3800" dirty="0"/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631825" y="1168598"/>
            <a:ext cx="7902575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&gt;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number {0}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number {0}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number {0}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zero.", number);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PrintMax(float number1,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number2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number1;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(number2 &gt; number1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ChangeArrowheads="1"/>
          </p:cNvSpPr>
          <p:nvPr/>
        </p:nvSpPr>
        <p:spPr bwMode="auto">
          <a:xfrm>
            <a:off x="1277937" y="27559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7898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Method Parameters</a:t>
            </a:r>
            <a:endParaRPr lang="bg-BG" dirty="0"/>
          </a:p>
        </p:txBody>
      </p:sp>
      <p:pic>
        <p:nvPicPr>
          <p:cNvPr id="66562" name="Picture 2" descr="http://www.propertyoz.com.au/library/construction_cra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657600"/>
            <a:ext cx="3838576" cy="2362200"/>
          </a:xfrm>
          <a:prstGeom prst="roundRect">
            <a:avLst>
              <a:gd name="adj" fmla="val 8159"/>
            </a:avLst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Months – Example</a:t>
            </a:r>
            <a:endParaRPr lang="bg-BG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569325" cy="5329238"/>
          </a:xfrm>
        </p:spPr>
        <p:txBody>
          <a:bodyPr/>
          <a:lstStyle/>
          <a:p>
            <a:r>
              <a:rPr lang="en-US" dirty="0"/>
              <a:t>Display the period between two months in a user-friendly way</a:t>
            </a:r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609600" y="2347913"/>
            <a:ext cx="7924799" cy="4024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MonthsExample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SayMonth(int month)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monthNames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string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January", "February", "March",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"April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"May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June", "July",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August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September", "October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"November", "December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Console.Write(monthNames[month-1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algn="r"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i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600" b="1" i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Months – Example (2)</a:t>
            </a:r>
            <a:endParaRPr lang="bg-BG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09600" y="1219200"/>
            <a:ext cx="7848600" cy="5069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SayPeriod(int startMonth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endMonth)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period = endMonth - startMonth;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(period &lt; 0)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period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period + 12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From December to January the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period is 1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month, not -11!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("There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 {0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months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period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SayMonth(startMonth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to 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SayMonth(endMonth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1517649" y="2955024"/>
            <a:ext cx="252095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9536" y="1988149"/>
            <a:ext cx="2811464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Months</a:t>
            </a:r>
            <a:endParaRPr lang="bg-BG" dirty="0"/>
          </a:p>
        </p:txBody>
      </p:sp>
      <p:pic>
        <p:nvPicPr>
          <p:cNvPr id="62466" name="Picture 2" descr="http://www.cwuce.org/wine-education/images/calendar%20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71219">
            <a:off x="4858157" y="2724557"/>
            <a:ext cx="3533775" cy="3533775"/>
          </a:xfrm>
          <a:prstGeom prst="roundRect">
            <a:avLst>
              <a:gd name="adj" fmla="val 5009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Triangle – Example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program </a:t>
            </a:r>
            <a:r>
              <a:rPr lang="en-US" dirty="0" smtClean="0"/>
              <a:t>for printing </a:t>
            </a:r>
            <a:r>
              <a:rPr lang="en-US" dirty="0"/>
              <a:t>triangles as shown below: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1	1 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n=5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2 3 4 5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  n=6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2 3 4 5 6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 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Printing Triangle – Example</a:t>
            </a:r>
            <a:endParaRPr lang="bg-BG" sz="3600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92150" y="1089884"/>
            <a:ext cx="7766050" cy="52604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ts val="23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&lt;= 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n-1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&gt;=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PrintLine(int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end)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start; i &lt;= 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{0}",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38155">
            <a:off x="457200" y="4607267"/>
            <a:ext cx="8229600" cy="685800"/>
          </a:xfrm>
        </p:spPr>
        <p:txBody>
          <a:bodyPr/>
          <a:lstStyle/>
          <a:p>
            <a:r>
              <a:rPr lang="en-US" dirty="0" smtClean="0"/>
              <a:t>Printing Triangle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38155">
            <a:off x="457200" y="5333546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6626" name="Picture 2" descr="http://media.log-in.ru/i/triang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8528" y="832598"/>
            <a:ext cx="2633472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628" name="Picture 4" descr="http://www.legobilliards.com.cn/pool_table_product/Triangles/TR0411A-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3460" y="1670798"/>
            <a:ext cx="307994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24000"/>
            <a:ext cx="5113337" cy="1473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Returning Values From Methods</a:t>
            </a:r>
            <a:endParaRPr lang="bg-BG" dirty="0"/>
          </a:p>
        </p:txBody>
      </p:sp>
      <p:pic>
        <p:nvPicPr>
          <p:cNvPr id="60418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810000"/>
            <a:ext cx="4953000" cy="2362200"/>
          </a:xfrm>
          <a:prstGeom prst="roundRect">
            <a:avLst>
              <a:gd name="adj" fmla="val 20574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/>
              <a:t> 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Can take parameters and return a value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/>
              <a:t>Methods allow programmers to construct large programs from simple pieces</a:t>
            </a:r>
          </a:p>
          <a:p>
            <a:pPr>
              <a:lnSpc>
                <a:spcPts val="4000"/>
              </a:lnSpc>
            </a:pPr>
            <a:r>
              <a:rPr lang="en-US" dirty="0"/>
              <a:t>Methods are 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procedures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subroutines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Returning </a:t>
            </a:r>
            <a:r>
              <a:rPr lang="en-US" sz="3800" dirty="0" smtClean="0"/>
              <a:t>Values From </a:t>
            </a:r>
            <a:r>
              <a:rPr lang="en-US" sz="3800" dirty="0"/>
              <a:t>Methods</a:t>
            </a:r>
            <a:endParaRPr lang="bg-BG" sz="38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method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dirty="0"/>
              <a:t> a value to its caller</a:t>
            </a:r>
          </a:p>
          <a:p>
            <a:r>
              <a:rPr lang="en-US" dirty="0"/>
              <a:t>Returned value:</a:t>
            </a:r>
          </a:p>
          <a:p>
            <a:pPr lvl="1"/>
            <a:r>
              <a:rPr lang="en-US" dirty="0"/>
              <a:t>Can be assigned to a variable:</a:t>
            </a:r>
          </a:p>
          <a:p>
            <a:pPr lvl="1"/>
            <a:endParaRPr lang="en-US" dirty="0"/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Can be used in </a:t>
            </a:r>
            <a:r>
              <a:rPr lang="en-US" dirty="0" smtClean="0"/>
              <a:t>expressions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passed to another method:</a:t>
            </a: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042988" y="2971800"/>
            <a:ext cx="69850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Console.ReadLine() returns a string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1042988" y="4507468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1042988" y="5845175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152400"/>
            <a:ext cx="5029200" cy="914400"/>
          </a:xfrm>
        </p:spPr>
        <p:txBody>
          <a:bodyPr/>
          <a:lstStyle/>
          <a:p>
            <a:r>
              <a:rPr lang="en-US" dirty="0" smtClean="0"/>
              <a:t>Defining Methods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/>
              <a:t>Instead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, specify the type of data </a:t>
            </a:r>
            <a:r>
              <a:rPr lang="en-US" sz="3000" dirty="0" smtClean="0"/>
              <a:t>to </a:t>
            </a:r>
            <a:r>
              <a:rPr lang="en-US" sz="3000" dirty="0"/>
              <a:t>return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  <a:spcBef>
                <a:spcPts val="2400"/>
              </a:spcBef>
            </a:pPr>
            <a:r>
              <a:rPr lang="en-US" sz="3000" dirty="0" smtClean="0"/>
              <a:t>Methods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</a:t>
            </a:r>
            <a:r>
              <a:rPr lang="en-US" sz="3000" dirty="0"/>
              <a:t>array, etc.)</a:t>
            </a:r>
          </a:p>
          <a:p>
            <a:pPr>
              <a:lnSpc>
                <a:spcPts val="36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 methods do not return anything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The combination of method's name, parameters and return value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 signature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result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755650" y="1876961"/>
            <a:ext cx="76327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Multiply(int firstNum, int secondNum)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/>
            <a:r>
              <a:rPr lang="en-US" dirty="0" smtClean="0"/>
              <a:t>Immediately terminates </a:t>
            </a:r>
            <a:r>
              <a:rPr lang="en-US" dirty="0"/>
              <a:t>method’s execution</a:t>
            </a:r>
          </a:p>
          <a:p>
            <a:pPr lvl="1"/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  <a:p>
            <a:r>
              <a:rPr lang="en-US" dirty="0"/>
              <a:t>To terminate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method, </a:t>
            </a:r>
            <a:r>
              <a:rPr lang="en-US" dirty="0" smtClean="0"/>
              <a:t>use just: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Return can be used several </a:t>
            </a:r>
            <a:r>
              <a:rPr lang="en-US" dirty="0"/>
              <a:t>times in a method </a:t>
            </a:r>
            <a:r>
              <a:rPr lang="en-US" dirty="0" smtClean="0"/>
              <a:t>body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9530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1258888" y="31311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49450" y="1557337"/>
            <a:ext cx="5113338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Returning Values From Methods</a:t>
            </a:r>
            <a:endParaRPr lang="bg-BG"/>
          </a:p>
        </p:txBody>
      </p:sp>
      <p:pic>
        <p:nvPicPr>
          <p:cNvPr id="55298" name="Picture 2" descr="http://www.medymm.com.tr/english/hizmetler_foto.asp?id=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9592" y="3886200"/>
            <a:ext cx="3276600" cy="2375535"/>
          </a:xfrm>
          <a:prstGeom prst="roundRect">
            <a:avLst>
              <a:gd name="adj" fmla="val 12302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dirty="0"/>
              <a:t>Temperature Conversion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/>
              <a:t>Convert temperature from Fahrenheit to Celsius:</a:t>
            </a:r>
            <a:endParaRPr lang="bg-BG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693737" y="2347913"/>
            <a:ext cx="7764463" cy="4075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celsius;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Fahrenheit: 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t = Double.Parse(Console.ReadLine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FahrenheitToCelsius(t);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Celsius: {0}", t);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ChangeArrowheads="1"/>
          </p:cNvSpPr>
          <p:nvPr/>
        </p:nvSpPr>
        <p:spPr bwMode="auto">
          <a:xfrm>
            <a:off x="1325544" y="2826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6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61988" y="1676400"/>
            <a:ext cx="7796212" cy="914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Temperature Conversion</a:t>
            </a:r>
            <a:endParaRPr lang="bg-BG" dirty="0"/>
          </a:p>
        </p:txBody>
      </p:sp>
      <p:pic>
        <p:nvPicPr>
          <p:cNvPr id="52226" name="Picture 2" descr="http://www.ntnu.no/gemini/2007-05/bilder/kn_termometer.jpg"/>
          <p:cNvPicPr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 rot="21306392">
            <a:off x="6143968" y="3578433"/>
            <a:ext cx="1935724" cy="2993920"/>
          </a:xfrm>
          <a:prstGeom prst="rect">
            <a:avLst/>
          </a:prstGeom>
          <a:noFill/>
          <a:scene3d>
            <a:camera prst="perspectiveContrastingRightFacing" fov="6900000">
              <a:rot lat="2400000" lon="1727264" rev="600000"/>
            </a:camera>
            <a:lightRig rig="threePt" dir="t"/>
          </a:scene3d>
          <a:sp3d/>
        </p:spPr>
      </p:pic>
      <p:pic>
        <p:nvPicPr>
          <p:cNvPr id="52228" name="Picture 4" descr="http://www.srfsnosk8.no/img/2007/termomete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-10000"/>
          </a:blip>
          <a:srcRect/>
          <a:stretch>
            <a:fillRect/>
          </a:stretch>
        </p:blipFill>
        <p:spPr bwMode="auto">
          <a:xfrm rot="21249141">
            <a:off x="1070839" y="3309573"/>
            <a:ext cx="1904014" cy="3028950"/>
          </a:xfrm>
          <a:prstGeom prst="rect">
            <a:avLst/>
          </a:prstGeom>
          <a:noFill/>
          <a:scene3d>
            <a:camera prst="orthographicFront">
              <a:rot lat="0" lon="9599965" rev="0"/>
            </a:camera>
            <a:lightRig rig="threePt" dir="t"/>
          </a:scene3d>
        </p:spPr>
      </p:pic>
      <p:pic>
        <p:nvPicPr>
          <p:cNvPr id="52230" name="Picture 6" descr="http://www.erikfaergemann.dk/images/Paasp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0000"/>
          </a:blip>
          <a:srcRect/>
          <a:stretch>
            <a:fillRect/>
          </a:stretch>
        </p:blipFill>
        <p:spPr bwMode="auto">
          <a:xfrm rot="249574">
            <a:off x="3562710" y="4164416"/>
            <a:ext cx="1645474" cy="1645474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Numbers – Example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if all numbers in a sequence are positive:</a:t>
            </a:r>
            <a:endParaRPr lang="bg-BG" dirty="0"/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755650" y="2551113"/>
            <a:ext cx="7632700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bool ArePositive(int[] sequence)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number in sequence)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(number &lt;= 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false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178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3200" y="4114800"/>
            <a:ext cx="3270250" cy="1962150"/>
          </a:xfrm>
          <a:prstGeom prst="roundRect">
            <a:avLst>
              <a:gd name="adj" fmla="val 796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758825" y="2292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9388" y="1431925"/>
            <a:ext cx="5113337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Positive Numbers</a:t>
            </a:r>
            <a:endParaRPr lang="bg-BG" dirty="0"/>
          </a:p>
        </p:txBody>
      </p:sp>
      <p:pic>
        <p:nvPicPr>
          <p:cNvPr id="49154" name="Picture 2" descr="http://www.moneymanagement.com.au/Uploads/PressReleases/money/Images-20090409/bluenumbersngrap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4640" y="3429000"/>
            <a:ext cx="7025960" cy="2895600"/>
          </a:xfrm>
          <a:prstGeom prst="roundRect">
            <a:avLst>
              <a:gd name="adj" fmla="val 1215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Validation – Example</a:t>
            </a:r>
            <a:endParaRPr lang="bg-BG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dirty="0" smtClean="0"/>
              <a:t>Validating </a:t>
            </a:r>
            <a:r>
              <a:rPr lang="en-US"/>
              <a:t>input </a:t>
            </a:r>
            <a:r>
              <a:rPr lang="en-US" smtClean="0"/>
              <a:t>data:</a:t>
            </a:r>
            <a:endParaRPr lang="bg-BG" dirty="0"/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612775" y="1935296"/>
            <a:ext cx="7920038" cy="4313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ValidatingDemo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Console.WriteLine("What time is it?");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Console.Write("Hours: ");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hours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Console.Write("Minutes: ");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minutes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(The example continues on the next slide)</a:t>
            </a:r>
            <a:endParaRPr lang="en-US" sz="18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Validation – Example</a:t>
            </a:r>
            <a:endParaRPr lang="bg-BG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11188" y="1143000"/>
            <a:ext cx="7921625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isValidTime =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ValidateHours(hours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ValidateMinutes(minutes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(isValidTime)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("It is {0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}:{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hours, minutes);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Console.WriteLine("Incorrect time!");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bool ValidateMinutes(int minutes)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result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(minutes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(minutes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bool ValidateHours(int hours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...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to Use </a:t>
            </a:r>
            <a:r>
              <a:rPr lang="en-US" dirty="0"/>
              <a:t>Methods?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manageable programming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Split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Better </a:t>
            </a:r>
            <a:r>
              <a:rPr lang="en-US" dirty="0"/>
              <a:t>organization of the program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code readability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code understandability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Avoiding </a:t>
            </a:r>
            <a:r>
              <a:rPr lang="en-US" dirty="0"/>
              <a:t>repeating </a:t>
            </a:r>
            <a:r>
              <a:rPr lang="en-US" dirty="0" smtClean="0"/>
              <a:t>code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Improve code maintainability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en-US" dirty="0"/>
              <a:t>Code 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methods several times</a:t>
            </a:r>
            <a:endParaRPr lang="bg-BG" dirty="0"/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3962400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xenlights.com/images/SoftwareValid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27125"/>
            <a:ext cx="4724400" cy="2699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3111501" y="5469624"/>
            <a:ext cx="510857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6263" y="4632325"/>
            <a:ext cx="5113337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 Validation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r>
              <a:rPr lang="en-US" dirty="0"/>
              <a:t>Each method should perform a single,</a:t>
            </a:r>
            <a:br>
              <a:rPr lang="en-US" dirty="0"/>
            </a:br>
            <a:r>
              <a:rPr lang="en-US" dirty="0"/>
              <a:t> well-defined task</a:t>
            </a:r>
          </a:p>
          <a:p>
            <a:r>
              <a:rPr lang="en-US" dirty="0"/>
              <a:t>Method’s name should describe that </a:t>
            </a:r>
            <a:br>
              <a:rPr lang="en-US" dirty="0"/>
            </a:br>
            <a:r>
              <a:rPr lang="en-US" dirty="0"/>
              <a:t>task </a:t>
            </a:r>
            <a:r>
              <a:rPr lang="en-US" dirty="0" smtClean="0"/>
              <a:t>in a clear and non-ambiguous way</a:t>
            </a:r>
            <a:endParaRPr lang="en-US" dirty="0"/>
          </a:p>
          <a:p>
            <a:pPr lvl="1"/>
            <a:r>
              <a:rPr lang="en-US" dirty="0"/>
              <a:t>Good </a:t>
            </a: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CalculatePrice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ReadName</a:t>
            </a:r>
          </a:p>
          <a:p>
            <a:pPr lvl="1"/>
            <a:r>
              <a:rPr lang="en-US" dirty="0" smtClean="0"/>
              <a:t>Bad examples: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g1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Process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C# methods </a:t>
            </a:r>
            <a:r>
              <a:rPr lang="en-US" dirty="0" smtClean="0"/>
              <a:t>should start </a:t>
            </a:r>
            <a:r>
              <a:rPr lang="en-US" dirty="0"/>
              <a:t>with capital </a:t>
            </a:r>
            <a:r>
              <a:rPr lang="en-US" dirty="0" smtClean="0"/>
              <a:t>letter</a:t>
            </a:r>
          </a:p>
          <a:p>
            <a:r>
              <a:rPr lang="en-US" dirty="0" smtClean="0"/>
              <a:t>Avoid methods longer than one screen</a:t>
            </a:r>
          </a:p>
          <a:p>
            <a:pPr lvl="1"/>
            <a:r>
              <a:rPr lang="en-US" dirty="0" smtClean="0"/>
              <a:t>Split them to several shorter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2438" indent="-452438">
              <a:tabLst/>
            </a:pPr>
            <a:r>
              <a:rPr lang="en-US" dirty="0"/>
              <a:t>Break large </a:t>
            </a:r>
            <a:r>
              <a:rPr lang="en-US" dirty="0" smtClean="0"/>
              <a:t>programs into </a:t>
            </a:r>
            <a:r>
              <a:rPr lang="en-US" dirty="0"/>
              <a:t>simple methods that solve small </a:t>
            </a:r>
            <a:r>
              <a:rPr lang="en-US" dirty="0" smtClean="0"/>
              <a:t>sub-problems</a:t>
            </a:r>
            <a:endParaRPr lang="en-US" dirty="0"/>
          </a:p>
          <a:p>
            <a:pPr marL="452438" indent="-452438">
              <a:tabLst/>
            </a:pPr>
            <a:r>
              <a:rPr lang="en-US" dirty="0" smtClean="0"/>
              <a:t>Methods consist of declaration and body</a:t>
            </a:r>
          </a:p>
          <a:p>
            <a:pPr marL="452438" indent="-452438">
              <a:tabLst/>
            </a:pPr>
            <a:r>
              <a:rPr lang="en-US" dirty="0" smtClean="0"/>
              <a:t>Methods are invoked by their name</a:t>
            </a:r>
            <a:endParaRPr lang="en-US" dirty="0"/>
          </a:p>
          <a:p>
            <a:pPr marL="452438" indent="-452438">
              <a:tabLst/>
            </a:pPr>
            <a:r>
              <a:rPr lang="en-US" dirty="0"/>
              <a:t>Methods can </a:t>
            </a:r>
            <a:r>
              <a:rPr lang="en-US" dirty="0" smtClean="0"/>
              <a:t>accept parameters</a:t>
            </a:r>
          </a:p>
          <a:p>
            <a:pPr marL="800101" lvl="1" indent="-452438"/>
            <a:r>
              <a:rPr lang="en-US" dirty="0" smtClean="0"/>
              <a:t>Parameters take actual values when calling a method</a:t>
            </a:r>
            <a:endParaRPr lang="en-US" dirty="0"/>
          </a:p>
          <a:p>
            <a:pPr marL="452438" indent="-452438">
              <a:tabLst/>
            </a:pPr>
            <a:r>
              <a:rPr lang="en-US" dirty="0"/>
              <a:t>Methods can </a:t>
            </a:r>
            <a:r>
              <a:rPr lang="en-US" dirty="0" smtClean="0"/>
              <a:t>return a value </a:t>
            </a:r>
            <a:r>
              <a:rPr lang="en-US" dirty="0"/>
              <a:t>or </a:t>
            </a:r>
            <a:r>
              <a:rPr lang="en-US" dirty="0" smtClean="0"/>
              <a:t>nothing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198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4648200"/>
            <a:ext cx="2057400" cy="20574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8673645" flipH="1">
            <a:off x="1057013" y="4289642"/>
            <a:ext cx="1806220" cy="212034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lum bright="10000"/>
          </a:blip>
          <a:srcRect/>
          <a:stretch>
            <a:fillRect/>
          </a:stretch>
        </p:blipFill>
        <p:spPr bwMode="auto">
          <a:xfrm rot="18780386" flipH="1" flipV="1">
            <a:off x="2629853" y="420053"/>
            <a:ext cx="2032399" cy="2032399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/>
              <a:t>Write a method that asks the user for his name and prints “Hello, &lt;name&gt;” (for example, “Hello, Peter!”). Write a program to test this method.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GetMax()</a:t>
            </a:r>
            <a:r>
              <a:rPr lang="en-US" sz="2800" dirty="0" smtClean="0"/>
              <a:t> </a:t>
            </a:r>
            <a:r>
              <a:rPr lang="en-US" sz="2800" dirty="0"/>
              <a:t>with two parameters that returns the bigger of two integers. Write a program that reads 3 integers from the console and prints the biggest of them using 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GetMax()</a:t>
            </a:r>
            <a:r>
              <a:rPr lang="en-US" sz="2800" noProof="1" smtClean="0"/>
              <a:t>.</a:t>
            </a:r>
            <a:endParaRPr lang="en-US" sz="2800" noProof="1"/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method that returns the last digit of </a:t>
            </a:r>
            <a:r>
              <a:rPr lang="en-US" sz="2800" dirty="0" smtClean="0"/>
              <a:t>given integer </a:t>
            </a:r>
            <a:r>
              <a:rPr lang="en-US" sz="2800" dirty="0"/>
              <a:t>as an English word. Examples: 512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"two", </a:t>
            </a:r>
            <a:r>
              <a:rPr lang="en-US" sz="2800" dirty="0">
                <a:sym typeface="Wingdings" pitchFamily="2" charset="2"/>
              </a:rPr>
              <a:t>1024  </a:t>
            </a:r>
            <a:r>
              <a:rPr lang="en-US" sz="2800" dirty="0" smtClean="0">
                <a:sym typeface="Wingdings" pitchFamily="2" charset="2"/>
              </a:rPr>
              <a:t>"four", 12309  "nine".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buFontTx/>
              <a:buAutoNum type="arabicPeriod" startAt="4"/>
            </a:pPr>
            <a:r>
              <a:rPr lang="en-US" sz="2800" dirty="0"/>
              <a:t>Write a method that counts how many times given number appears in given array. Write a test program to check if the method is </a:t>
            </a:r>
            <a:r>
              <a:rPr lang="en-US" sz="2800" dirty="0" smtClean="0"/>
              <a:t>working correctly.</a:t>
            </a:r>
            <a:endParaRPr lang="en-US" sz="2800" dirty="0"/>
          </a:p>
          <a:p>
            <a:pPr marL="450850" indent="-450850">
              <a:buFontTx/>
              <a:buAutoNum type="arabicPeriod" startAt="4"/>
            </a:pPr>
            <a:r>
              <a:rPr lang="en-US" sz="2800" dirty="0"/>
              <a:t>Write a method that checks if the element at given position in </a:t>
            </a:r>
            <a:r>
              <a:rPr lang="en-US" sz="2800" dirty="0" smtClean="0"/>
              <a:t>given array </a:t>
            </a:r>
            <a:r>
              <a:rPr lang="en-US" sz="2800" dirty="0"/>
              <a:t>of integers is bigger than its two </a:t>
            </a:r>
            <a:r>
              <a:rPr lang="en-US" sz="2800" dirty="0" smtClean="0"/>
              <a:t>neighbors (when such exist).</a:t>
            </a:r>
            <a:endParaRPr lang="en-US" sz="2800" dirty="0"/>
          </a:p>
          <a:p>
            <a:pPr marL="450850" indent="-450850">
              <a:buFontTx/>
              <a:buAutoNum type="arabicPeriod" startAt="4"/>
            </a:pPr>
            <a:r>
              <a:rPr lang="en-US" sz="2800" dirty="0"/>
              <a:t>Write a method that returns the index of the first element in array that is bigger than its neighbors, or -1, if there’s no such element.</a:t>
            </a:r>
          </a:p>
          <a:p>
            <a:pPr marL="900113" lvl="1" indent="-269875"/>
            <a:r>
              <a:rPr lang="en-US" sz="2600" dirty="0"/>
              <a:t>Use the method from the previous exercise.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452438" indent="-452438">
              <a:lnSpc>
                <a:spcPts val="3700"/>
              </a:lnSpc>
              <a:buFont typeface="+mj-lt"/>
              <a:buAutoNum type="arabicPeriod" startAt="7"/>
            </a:pPr>
            <a:r>
              <a:rPr lang="en-US" sz="2800" dirty="0"/>
              <a:t>Write a method that reverses the digits of given decimal number. Example: 256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652</a:t>
            </a:r>
            <a:endParaRPr lang="en-US" sz="2800" dirty="0">
              <a:sym typeface="Wingdings" pitchFamily="2" charset="2"/>
            </a:endParaRPr>
          </a:p>
          <a:p>
            <a:pPr marL="452438" indent="-452438">
              <a:lnSpc>
                <a:spcPts val="3700"/>
              </a:lnSpc>
              <a:buFontTx/>
              <a:buAutoNum type="arabicPeriod" startAt="7"/>
            </a:pPr>
            <a:r>
              <a:rPr lang="en-US" sz="2800" dirty="0"/>
              <a:t>Write a method that adds two positive integer numbers represented as arrays of digits (each array element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arr[i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dirty="0"/>
              <a:t> contains a </a:t>
            </a:r>
            <a:r>
              <a:rPr lang="en-US" sz="2800" dirty="0" smtClean="0"/>
              <a:t>digit; </a:t>
            </a:r>
            <a:r>
              <a:rPr lang="en-US" sz="2800" dirty="0"/>
              <a:t>the </a:t>
            </a:r>
            <a:r>
              <a:rPr lang="en-US" sz="2800" dirty="0" smtClean="0"/>
              <a:t>last digit is kept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arr[0]</a:t>
            </a:r>
            <a:r>
              <a:rPr lang="en-US" sz="2800" dirty="0" smtClean="0"/>
              <a:t>). </a:t>
            </a:r>
            <a:r>
              <a:rPr lang="en-US" sz="2800" dirty="0"/>
              <a:t>Each of the </a:t>
            </a:r>
            <a:r>
              <a:rPr lang="en-US" sz="2800" dirty="0" smtClean="0"/>
              <a:t>numbers that will be added could have </a:t>
            </a:r>
            <a:r>
              <a:rPr lang="en-US" sz="2800" dirty="0"/>
              <a:t>up to 10 000 digits</a:t>
            </a:r>
            <a:r>
              <a:rPr lang="en-US" sz="2800" dirty="0" smtClean="0"/>
              <a:t>.</a:t>
            </a:r>
          </a:p>
          <a:p>
            <a:pPr marL="452438" indent="-452438">
              <a:lnSpc>
                <a:spcPts val="3700"/>
              </a:lnSpc>
              <a:buFontTx/>
              <a:buAutoNum type="arabicPeriod" startAt="7"/>
            </a:pPr>
            <a:r>
              <a:rPr lang="en-US" sz="2800" dirty="0" smtClean="0"/>
              <a:t>Write a method that return the maximal element in a portion of array of integers starting at given index. Using it write another method that sorts an array in ascending / descending order.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US" sz="2800" dirty="0" smtClean="0"/>
              <a:t>Write a program to calculate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n!</a:t>
            </a:r>
            <a:r>
              <a:rPr lang="en-US" sz="2800" dirty="0" smtClean="0"/>
              <a:t> for each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in the range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[1..100]</a:t>
            </a:r>
            <a:r>
              <a:rPr lang="en-US" sz="2800" dirty="0" smtClean="0"/>
              <a:t>. Hint: Implement first a method that multiplies a number represented as array of digits by given integer number. </a:t>
            </a:r>
          </a:p>
          <a:p>
            <a:pPr marL="514350" indent="-514350">
              <a:buFontTx/>
              <a:buAutoNum type="arabicPeriod" startAt="10"/>
            </a:pPr>
            <a:r>
              <a:rPr lang="en-US" sz="2800" dirty="0" smtClean="0"/>
              <a:t>Write </a:t>
            </a:r>
            <a:r>
              <a:rPr lang="en-US" sz="2800" dirty="0"/>
              <a:t>a method that adds two </a:t>
            </a:r>
            <a:r>
              <a:rPr lang="en-US" sz="2800" dirty="0" smtClean="0"/>
              <a:t>polynomials. Represent </a:t>
            </a:r>
            <a:r>
              <a:rPr lang="en-US" sz="2800" dirty="0"/>
              <a:t>them as arrays of their </a:t>
            </a:r>
            <a:r>
              <a:rPr lang="en-US" sz="2800" dirty="0" smtClean="0"/>
              <a:t>coefficients as in the example below:</a:t>
            </a:r>
            <a:endParaRPr lang="en-US" sz="2800" dirty="0"/>
          </a:p>
          <a:p>
            <a:pPr marL="514350" indent="-514350">
              <a:buFontTx/>
              <a:buNone/>
            </a:pPr>
            <a:r>
              <a:rPr lang="en-US" sz="2800" i="1" dirty="0"/>
              <a:t>		</a:t>
            </a:r>
            <a:r>
              <a:rPr lang="en-US" sz="2800" i="1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+ 5 = 1</a:t>
            </a:r>
            <a:r>
              <a:rPr lang="en-US" sz="2800" i="1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+ 0</a:t>
            </a:r>
            <a:r>
              <a:rPr lang="en-US" sz="2800" i="1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 </a:t>
            </a:r>
            <a:r>
              <a:rPr lang="en-US" sz="2800" dirty="0" smtClean="0">
                <a:sym typeface="Wingdings" pitchFamily="2" charset="2"/>
              </a:rPr>
              <a:t>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sz="2800" dirty="0" smtClean="0"/>
              <a:t>Extend the program to support also subtraction and multiplication of </a:t>
            </a:r>
            <a:r>
              <a:rPr lang="en-US" sz="2800" dirty="0" err="1" smtClean="0"/>
              <a:t>polynomilas</a:t>
            </a:r>
            <a:r>
              <a:rPr lang="en-US" sz="2800" dirty="0" smtClean="0"/>
              <a:t>.</a:t>
            </a:r>
          </a:p>
        </p:txBody>
      </p:sp>
      <p:graphicFrame>
        <p:nvGraphicFramePr>
          <p:cNvPr id="8" name="Group 134"/>
          <p:cNvGraphicFramePr>
            <a:graphicFrameLocks/>
          </p:cNvGraphicFramePr>
          <p:nvPr/>
        </p:nvGraphicFramePr>
        <p:xfrm>
          <a:off x="5480536" y="4760976"/>
          <a:ext cx="1241425" cy="496824"/>
        </p:xfrm>
        <a:graphic>
          <a:graphicData uri="http://schemas.openxmlformats.org/drawingml/2006/table">
            <a:tbl>
              <a:tblPr/>
              <a:tblGrid>
                <a:gridCol w="430530"/>
                <a:gridCol w="430530"/>
                <a:gridCol w="380365"/>
              </a:tblGrid>
              <a:tr h="1323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ts val="2900"/>
              </a:lnSpc>
              <a:buFont typeface="+mj-lt"/>
              <a:buAutoNum type="arabicPeriod" startAt="13"/>
            </a:pPr>
            <a:r>
              <a:rPr lang="en-US" sz="2800" dirty="0"/>
              <a:t>Write a program that can solve these tasks:</a:t>
            </a:r>
          </a:p>
          <a:p>
            <a:pPr marL="906463" lvl="1" indent="-276225">
              <a:lnSpc>
                <a:spcPts val="2900"/>
              </a:lnSpc>
            </a:pPr>
            <a:r>
              <a:rPr lang="en-US" sz="2500" dirty="0"/>
              <a:t>Reverses the digits of a number</a:t>
            </a:r>
          </a:p>
          <a:p>
            <a:pPr marL="906463" lvl="1" indent="-276225">
              <a:lnSpc>
                <a:spcPts val="2900"/>
              </a:lnSpc>
            </a:pPr>
            <a:r>
              <a:rPr lang="en-US" sz="2500" dirty="0"/>
              <a:t>Calculates the average of a </a:t>
            </a:r>
            <a:r>
              <a:rPr lang="en-US" sz="2500" dirty="0" smtClean="0"/>
              <a:t>sequence of integers</a:t>
            </a:r>
            <a:endParaRPr lang="en-US" sz="2500" dirty="0"/>
          </a:p>
          <a:p>
            <a:pPr marL="906463" lvl="1" indent="-276225">
              <a:lnSpc>
                <a:spcPts val="2900"/>
              </a:lnSpc>
            </a:pPr>
            <a:r>
              <a:rPr lang="en-US" sz="2500" dirty="0"/>
              <a:t>Solves a linear equation </a:t>
            </a:r>
            <a:r>
              <a:rPr lang="en-US" sz="25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5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* </a:t>
            </a:r>
            <a:r>
              <a:rPr lang="en-US" sz="25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5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+ </a:t>
            </a:r>
            <a:r>
              <a:rPr lang="en-US" sz="25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5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= 0</a:t>
            </a:r>
          </a:p>
          <a:p>
            <a:pPr marL="457200" indent="-457200">
              <a:lnSpc>
                <a:spcPts val="2900"/>
              </a:lnSpc>
              <a:buFontTx/>
              <a:buNone/>
            </a:pPr>
            <a:r>
              <a:rPr lang="en-US" sz="2800" dirty="0" smtClean="0"/>
              <a:t>		Create </a:t>
            </a:r>
            <a:r>
              <a:rPr lang="en-US" sz="2800" dirty="0"/>
              <a:t>appropriate methods.</a:t>
            </a:r>
          </a:p>
          <a:p>
            <a:pPr marL="457200" indent="-457200">
              <a:lnSpc>
                <a:spcPts val="2900"/>
              </a:lnSpc>
              <a:buFontTx/>
              <a:buNone/>
            </a:pPr>
            <a:r>
              <a:rPr lang="en-US" sz="2800" dirty="0" smtClean="0"/>
              <a:t>		Provide </a:t>
            </a:r>
            <a:r>
              <a:rPr lang="en-US" sz="2800" dirty="0"/>
              <a:t>a simple text-based menu for the user to choose which task to solve.</a:t>
            </a:r>
          </a:p>
          <a:p>
            <a:pPr marL="457200" indent="-457200">
              <a:lnSpc>
                <a:spcPts val="2900"/>
              </a:lnSpc>
              <a:buFontTx/>
              <a:buNone/>
            </a:pPr>
            <a:r>
              <a:rPr lang="en-US" sz="2800" dirty="0" smtClean="0"/>
              <a:t>		Validate </a:t>
            </a:r>
            <a:r>
              <a:rPr lang="en-US" sz="2800" dirty="0"/>
              <a:t>the input data:</a:t>
            </a:r>
          </a:p>
          <a:p>
            <a:pPr marL="906463" lvl="1" indent="-276225">
              <a:lnSpc>
                <a:spcPts val="2900"/>
              </a:lnSpc>
            </a:pPr>
            <a:r>
              <a:rPr lang="en-US" sz="2500" dirty="0"/>
              <a:t>The decimal number should be non-negative</a:t>
            </a:r>
          </a:p>
          <a:p>
            <a:pPr marL="906463" lvl="1" indent="-276225">
              <a:lnSpc>
                <a:spcPts val="2900"/>
              </a:lnSpc>
            </a:pPr>
            <a:r>
              <a:rPr lang="en-US" sz="2500" dirty="0"/>
              <a:t>The sequence should not be empty</a:t>
            </a:r>
          </a:p>
          <a:p>
            <a:pPr marL="906463" lvl="1" indent="-276225">
              <a:lnSpc>
                <a:spcPts val="2900"/>
              </a:lnSpc>
            </a:pPr>
            <a:r>
              <a:rPr lang="en-US" sz="25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500" dirty="0"/>
              <a:t> should not be equal to </a:t>
            </a:r>
            <a:r>
              <a:rPr lang="en-US" sz="25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1920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3860800"/>
            <a:ext cx="539908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Methods</a:t>
            </a:r>
            <a:endParaRPr lang="en-US" dirty="0"/>
          </a:p>
        </p:txBody>
      </p:sp>
      <p:pic>
        <p:nvPicPr>
          <p:cNvPr id="9220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4" cstate="print"/>
          <a:srcRect t="20000"/>
          <a:stretch>
            <a:fillRect/>
          </a:stretch>
        </p:blipFill>
        <p:spPr bwMode="auto">
          <a:xfrm>
            <a:off x="1524000" y="121920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Declaring and </a:t>
            </a:r>
            <a:r>
              <a:rPr lang="en-US" sz="3800" dirty="0" smtClean="0"/>
              <a:t>Creating Methods</a:t>
            </a:r>
            <a:endParaRPr lang="en-US" sz="3800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500438"/>
            <a:ext cx="8424862" cy="3024187"/>
          </a:xfrm>
        </p:spPr>
        <p:txBody>
          <a:bodyPr/>
          <a:lstStyle/>
          <a:p>
            <a:r>
              <a:rPr lang="en-US" dirty="0"/>
              <a:t>Each method 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</a:p>
          <a:p>
            <a:pPr lvl="1"/>
            <a:r>
              <a:rPr lang="en-US" dirty="0"/>
              <a:t>It is used to call the method</a:t>
            </a:r>
          </a:p>
          <a:p>
            <a:pPr lvl="1"/>
            <a:r>
              <a:rPr lang="en-US" dirty="0"/>
              <a:t>Describes its purpose</a:t>
            </a: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68350" y="1295400"/>
            <a:ext cx="76136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800600" y="990600"/>
            <a:ext cx="1524000" cy="953453"/>
          </a:xfrm>
          <a:prstGeom prst="wedgeRoundRectCallout">
            <a:avLst>
              <a:gd name="adj1" fmla="val -115877"/>
              <a:gd name="adj2" fmla="val 937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name</a:t>
            </a:r>
          </a:p>
        </p:txBody>
      </p:sp>
      <p:pic>
        <p:nvPicPr>
          <p:cNvPr id="7170" name="Picture 2" descr="http://jazeng.com/image.php?filename=1252042292img5.jpg&amp;width=2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5257800"/>
            <a:ext cx="2047875" cy="1143000"/>
          </a:xfrm>
          <a:prstGeom prst="rect">
            <a:avLst/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dirty="0" smtClean="0"/>
              <a:t>Creating Methods </a:t>
            </a:r>
            <a:r>
              <a:rPr lang="en-US" sz="3600" dirty="0"/>
              <a:t>(2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357563"/>
            <a:ext cx="8424863" cy="3240087"/>
          </a:xfrm>
        </p:spPr>
        <p:txBody>
          <a:bodyPr/>
          <a:lstStyle/>
          <a:p>
            <a:r>
              <a:rPr lang="en-US" dirty="0"/>
              <a:t>Methods declared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/>
              <a:t> can be called by any other method (static or not)</a:t>
            </a:r>
          </a:p>
          <a:p>
            <a:pPr lvl="1"/>
            <a:r>
              <a:rPr lang="en-US" dirty="0"/>
              <a:t>This will be discussed later in details</a:t>
            </a:r>
          </a:p>
          <a:p>
            <a:r>
              <a:rPr lang="en-US" dirty="0"/>
              <a:t>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means that the method does not return any result</a:t>
            </a:r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692150" y="1219200"/>
            <a:ext cx="7689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Console.WriteLine("Telerik Corp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2" name="Rectangle 6"/>
          <p:cNvSpPr>
            <a:spLocks noChangeArrowheads="1"/>
          </p:cNvSpPr>
          <p:nvPr/>
        </p:nvSpPr>
        <p:spPr bwMode="auto">
          <a:xfrm>
            <a:off x="685800" y="1388904"/>
            <a:ext cx="77724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Console.WriteLine("Telerik Corp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dirty="0" smtClean="0"/>
              <a:t>Creating Methods (3)</a:t>
            </a:r>
            <a:endParaRPr lang="en-US" sz="3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3850" y="3657600"/>
            <a:ext cx="8424863" cy="29400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Each method has a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body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 contains the programming code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Surrounded by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239000" y="1295400"/>
            <a:ext cx="1524000" cy="953453"/>
          </a:xfrm>
          <a:prstGeom prst="wedgeRoundRectCallout">
            <a:avLst>
              <a:gd name="adj1" fmla="val -80273"/>
              <a:gd name="adj2" fmla="val 441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body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553200" y="2057400"/>
            <a:ext cx="228600" cy="914400"/>
          </a:xfrm>
          <a:prstGeom prst="rightBrac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www.niehs.nih.gov/health/topics/agents/endocrine/images/body-organ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12349"/>
              </a:clrFrom>
              <a:clrTo>
                <a:srgbClr val="012349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467600" y="4724400"/>
            <a:ext cx="1295400" cy="1729359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685800" y="1066800"/>
            <a:ext cx="7772400" cy="4242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MethodExample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PrintLogo()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("Telerik Corp.");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...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dirty="0" smtClean="0"/>
              <a:t>Creating Methods (4)</a:t>
            </a:r>
            <a:endParaRPr lang="en-US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5486400"/>
            <a:ext cx="8424863" cy="11112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are always declared inside a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</a:p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also a method like all others</a:t>
            </a:r>
            <a:endParaRPr lang="en-US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images.paraorkut.com/img/pics/images/c/construction_workers-131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952500"/>
            <a:ext cx="1790700" cy="1790700"/>
          </a:xfrm>
          <a:prstGeom prst="roundRect">
            <a:avLst>
              <a:gd name="adj" fmla="val 7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17801</TotalTime>
  <Words>2614</Words>
  <Application>Microsoft Office PowerPoint</Application>
  <PresentationFormat>On-screen Show (4:3)</PresentationFormat>
  <Paragraphs>488</Paragraphs>
  <Slides>48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Telerik Master Template</vt:lpstr>
      <vt:lpstr>Methods</vt:lpstr>
      <vt:lpstr>Table of Contents</vt:lpstr>
      <vt:lpstr>What is a Method?</vt:lpstr>
      <vt:lpstr>Why to Use Methods?</vt:lpstr>
      <vt:lpstr>Declaring and Creating Methods</vt:lpstr>
      <vt:lpstr>Declaring and Creating Methods</vt:lpstr>
      <vt:lpstr>Declaring and Creating Methods (2)</vt:lpstr>
      <vt:lpstr>Declaring and Creating Methods (3)</vt:lpstr>
      <vt:lpstr>Declaring and Creating Methods (4)</vt:lpstr>
      <vt:lpstr>Calling Methods</vt:lpstr>
      <vt:lpstr>Calling Methods</vt:lpstr>
      <vt:lpstr>Calling Methods (2)</vt:lpstr>
      <vt:lpstr>Declaring and Calling Methods</vt:lpstr>
      <vt:lpstr>Methods with Parameters</vt:lpstr>
      <vt:lpstr>Method Parameters</vt:lpstr>
      <vt:lpstr>Defining and Using  Method Parameters</vt:lpstr>
      <vt:lpstr>Defining and Using  Method Parameters (2)</vt:lpstr>
      <vt:lpstr>Calling Methods with Parameters</vt:lpstr>
      <vt:lpstr>Calling Methods with Parameters (2)</vt:lpstr>
      <vt:lpstr>Using Methods With Parameters</vt:lpstr>
      <vt:lpstr>Methods Parameters – Example</vt:lpstr>
      <vt:lpstr>Method Parameters</vt:lpstr>
      <vt:lpstr>Months – Example</vt:lpstr>
      <vt:lpstr>Months – Example (2)</vt:lpstr>
      <vt:lpstr>Months</vt:lpstr>
      <vt:lpstr>Printing Triangle – Example</vt:lpstr>
      <vt:lpstr>Printing Triangle – Example</vt:lpstr>
      <vt:lpstr>Printing Triangle</vt:lpstr>
      <vt:lpstr>Returning Values From Methods</vt:lpstr>
      <vt:lpstr>Returning Values From Methods</vt:lpstr>
      <vt:lpstr>Defining Methods That Return a Value</vt:lpstr>
      <vt:lpstr>The return Statement</vt:lpstr>
      <vt:lpstr>Returning Values From Methods</vt:lpstr>
      <vt:lpstr>Temperature Conversion – Example</vt:lpstr>
      <vt:lpstr>Temperature Conversion</vt:lpstr>
      <vt:lpstr>Positive Numbers – Example</vt:lpstr>
      <vt:lpstr>Positive Numbers</vt:lpstr>
      <vt:lpstr>Data Validation – Example</vt:lpstr>
      <vt:lpstr>Data Validation – Example</vt:lpstr>
      <vt:lpstr>Data Validation</vt:lpstr>
      <vt:lpstr>Methods – Best Practices</vt:lpstr>
      <vt:lpstr>Summary</vt:lpstr>
      <vt:lpstr>Methods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Svetlin Nakov</dc:creator>
  <cp:lastModifiedBy>nakov</cp:lastModifiedBy>
  <cp:revision>879</cp:revision>
  <dcterms:created xsi:type="dcterms:W3CDTF">2007-12-08T16:03:35Z</dcterms:created>
  <dcterms:modified xsi:type="dcterms:W3CDTF">2010-01-11T15:52:36Z</dcterms:modified>
</cp:coreProperties>
</file>