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8" r:id="rId2"/>
  </p:sldMasterIdLst>
  <p:notesMasterIdLst>
    <p:notesMasterId r:id="rId66"/>
  </p:notesMasterIdLst>
  <p:handoutMasterIdLst>
    <p:handoutMasterId r:id="rId67"/>
  </p:handoutMasterIdLst>
  <p:sldIdLst>
    <p:sldId id="321" r:id="rId3"/>
    <p:sldId id="322" r:id="rId4"/>
    <p:sldId id="323" r:id="rId5"/>
    <p:sldId id="324" r:id="rId6"/>
    <p:sldId id="401" r:id="rId7"/>
    <p:sldId id="402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403" r:id="rId33"/>
    <p:sldId id="404" r:id="rId34"/>
    <p:sldId id="349" r:id="rId35"/>
    <p:sldId id="350" r:id="rId36"/>
    <p:sldId id="405" r:id="rId37"/>
    <p:sldId id="406" r:id="rId38"/>
    <p:sldId id="351" r:id="rId39"/>
    <p:sldId id="352" r:id="rId40"/>
    <p:sldId id="407" r:id="rId41"/>
    <p:sldId id="408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4" r:id="rId53"/>
    <p:sldId id="365" r:id="rId54"/>
    <p:sldId id="366" r:id="rId55"/>
    <p:sldId id="367" r:id="rId56"/>
    <p:sldId id="398" r:id="rId57"/>
    <p:sldId id="368" r:id="rId58"/>
    <p:sldId id="369" r:id="rId59"/>
    <p:sldId id="370" r:id="rId60"/>
    <p:sldId id="409" r:id="rId61"/>
    <p:sldId id="393" r:id="rId62"/>
    <p:sldId id="394" r:id="rId63"/>
    <p:sldId id="395" r:id="rId64"/>
    <p:sldId id="410" r:id="rId6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D2"/>
    <a:srgbClr val="F5FFC2"/>
    <a:srgbClr val="E8FFC8"/>
    <a:srgbClr val="FAF7C8"/>
    <a:srgbClr val="FAF8C8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 autoAdjust="0"/>
  </p:normalViewPr>
  <p:slideViewPr>
    <p:cSldViewPr>
      <p:cViewPr>
        <p:scale>
          <a:sx n="90" d="100"/>
          <a:sy n="90" d="100"/>
        </p:scale>
        <p:origin x="-56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5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14CDE-5867-4D39-B4CA-5354AA1EFE9E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2EF50-3D93-45D2-B423-013AFB83E7D2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 noProof="1">
                <a:latin typeface="Courier New" pitchFamily="49" charset="0"/>
              </a:rPr>
              <a:t>DataBind</a:t>
            </a:r>
            <a:r>
              <a:rPr lang="bg-BG" b="1" dirty="0">
                <a:latin typeface="Courier New" pitchFamily="49" charset="0"/>
              </a:rPr>
              <a:t>(…)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 noProof="1"/>
              <a:t>DataBind</a:t>
            </a:r>
            <a:r>
              <a:rPr lang="bg-BG" b="1" dirty="0"/>
              <a:t>(…) </a:t>
            </a:r>
            <a:r>
              <a:rPr lang="bg-BG" dirty="0"/>
              <a:t>е метод на </a:t>
            </a:r>
            <a:r>
              <a:rPr lang="en-US" b="1" noProof="1"/>
              <a:t>Page</a:t>
            </a:r>
            <a:r>
              <a:rPr lang="bg-BG" dirty="0"/>
              <a:t> и на всички сървър контроли. Когато се извика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на родителската контрола, той се извиква каскадно и на всички контроли в родителската. Извикването на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на вградения обект </a:t>
            </a:r>
            <a:r>
              <a:rPr lang="en-US" b="1" dirty="0"/>
              <a:t>Page</a:t>
            </a:r>
            <a:r>
              <a:rPr lang="bg-BG" dirty="0"/>
              <a:t> ( </a:t>
            </a:r>
            <a:r>
              <a:rPr lang="en-US" noProof="1"/>
              <a:t>Page.DataBind(</a:t>
            </a:r>
            <a:r>
              <a:rPr lang="bg-BG" dirty="0"/>
              <a:t>…</a:t>
            </a:r>
            <a:r>
              <a:rPr lang="bg-BG" noProof="1"/>
              <a:t>) или по-просто DataBind(</a:t>
            </a:r>
            <a:r>
              <a:rPr lang="bg-BG" dirty="0"/>
              <a:t>…</a:t>
            </a:r>
            <a:r>
              <a:rPr lang="bg-BG" noProof="1"/>
              <a:t>)</a:t>
            </a:r>
            <a:r>
              <a:rPr lang="bg-BG" dirty="0"/>
              <a:t> ), предизвиква оценяването на всички изрази (&lt;%#... %&gt;) за свързване с данни. Най-често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 се извиква от </a:t>
            </a:r>
            <a:r>
              <a:rPr lang="en-US" b="1" noProof="1"/>
              <a:t>Page_Load</a:t>
            </a:r>
            <a:r>
              <a:rPr lang="bg-BG" dirty="0"/>
              <a:t> събитието:</a:t>
            </a:r>
          </a:p>
          <a:p>
            <a:endParaRPr lang="bg-BG" dirty="0"/>
          </a:p>
          <a:p>
            <a:r>
              <a:rPr lang="en-US" noProof="1"/>
              <a:t>void Page_Load(Object sender, EventArgs e)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          Page.DataBind();</a:t>
            </a:r>
          </a:p>
          <a:p>
            <a:r>
              <a:rPr lang="en-US" noProof="1"/>
              <a:t>}</a:t>
            </a:r>
            <a:endParaRPr lang="en-US" dirty="0"/>
          </a:p>
          <a:p>
            <a:endParaRPr lang="en-US" dirty="0"/>
          </a:p>
          <a:p>
            <a:r>
              <a:rPr lang="bg-BG" dirty="0"/>
              <a:t>Може да се използва почти навсякъде в декларативната част на .</a:t>
            </a:r>
            <a:r>
              <a:rPr lang="en-US" noProof="1"/>
              <a:t>aspx </a:t>
            </a:r>
            <a:r>
              <a:rPr lang="bg-BG" dirty="0"/>
              <a:t>страница стига да се връща подходящият тип данни.</a:t>
            </a:r>
            <a:r>
              <a:rPr lang="en-US" dirty="0"/>
              <a:t> </a:t>
            </a:r>
            <a:r>
              <a:rPr lang="bg-BG" dirty="0"/>
              <a:t>Понякога се налага кастинг.</a:t>
            </a:r>
            <a:endParaRPr lang="bg-BG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7E94-4C08-4A4A-B136-087C9DFAD94A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/>
              <a:t>Свързване на контроли</a:t>
            </a: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Свързване на контроли</a:t>
            </a:r>
            <a:r>
              <a:rPr lang="en-US"/>
              <a:t> (Control linking</a:t>
            </a:r>
            <a:r>
              <a:rPr lang="bg-BG"/>
              <a:t>) позволява една контрола да достъпва данните на друга</a:t>
            </a:r>
            <a:r>
              <a:rPr lang="en-US"/>
              <a:t>. </a:t>
            </a:r>
            <a:r>
              <a:rPr lang="bg-BG"/>
              <a:t>Ето синтаксисът, с който това става възможно:</a:t>
            </a:r>
          </a:p>
          <a:p>
            <a:endParaRPr lang="bg-BG"/>
          </a:p>
          <a:p>
            <a:r>
              <a:rPr lang="en-US" noProof="1"/>
              <a:t>&lt;form runat="server"&gt;</a:t>
            </a:r>
          </a:p>
          <a:p>
            <a:r>
              <a:rPr lang="en-US" noProof="1"/>
              <a:t>  &lt;asp:DropDownList id="lstOccupation"</a:t>
            </a:r>
          </a:p>
          <a:p>
            <a:r>
              <a:rPr lang="en-US" noProof="1"/>
              <a:t>    autoPostBack="true" runat="server"&gt;</a:t>
            </a:r>
          </a:p>
          <a:p>
            <a:r>
              <a:rPr lang="en-US" noProof="1"/>
              <a:t>    &lt;asp:ListItem&gt;Program Manager&lt;/asp:ListItem&gt;</a:t>
            </a:r>
          </a:p>
          <a:p>
            <a:r>
              <a:rPr lang="en-US" noProof="1"/>
              <a:t>    &lt;asp:ListItem&gt;Tester&lt;/asp:ListItem&gt;</a:t>
            </a:r>
          </a:p>
          <a:p>
            <a:r>
              <a:rPr lang="en-US" noProof="1"/>
              <a:t>    &lt;asp:ListItem&gt;User Assistance&lt;/asp:ListItem&gt;</a:t>
            </a:r>
          </a:p>
          <a:p>
            <a:r>
              <a:rPr lang="en-US" noProof="1"/>
              <a:t>  &lt;/asp:DropDownList&gt;</a:t>
            </a:r>
          </a:p>
          <a:p>
            <a:r>
              <a:rPr lang="en-US" noProof="1"/>
              <a:t>  &lt;p&gt;You selected: &lt;asp:Label id="lblSelectedValue" </a:t>
            </a:r>
          </a:p>
          <a:p>
            <a:r>
              <a:rPr lang="en-US" noProof="1"/>
              <a:t>    Text="&lt;%# lstOccupation.SelectedItem.Text %&gt;"</a:t>
            </a:r>
          </a:p>
          <a:p>
            <a:r>
              <a:rPr lang="en-US" noProof="1"/>
              <a:t>    runat="server" /&gt;</a:t>
            </a:r>
          </a:p>
          <a:p>
            <a:r>
              <a:rPr lang="en-US" noProof="1"/>
              <a:t>  &lt;/p&gt;</a:t>
            </a:r>
          </a:p>
          <a:p>
            <a:r>
              <a:rPr lang="en-US" noProof="1"/>
              <a:t>&lt;/form&gt;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65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74307-40B1-4454-8157-58AD2685FB01}" type="slidenum">
              <a:rPr lang="en-US"/>
              <a:pPr/>
              <a:t>42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Гъвкавост</a:t>
            </a:r>
          </a:p>
          <a:p>
            <a:r>
              <a:rPr lang="bg-BG" dirty="0"/>
              <a:t>Ако просто искате да изплюете данните на страницата и се опитате да го направите със </a:t>
            </a:r>
            <a:r>
              <a:rPr lang="en-US" noProof="1"/>
              <a:t>DataGrid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noProof="1"/>
              <a:t>DataList</a:t>
            </a:r>
            <a:r>
              <a:rPr lang="bg-BG" dirty="0"/>
              <a:t> няма да успеете. </a:t>
            </a:r>
            <a:r>
              <a:rPr lang="en-US" dirty="0"/>
              <a:t> </a:t>
            </a:r>
            <a:r>
              <a:rPr lang="bg-BG" dirty="0"/>
              <a:t>Те използват </a:t>
            </a:r>
            <a:r>
              <a:rPr lang="en-US" dirty="0"/>
              <a:t>HTML </a:t>
            </a:r>
            <a:r>
              <a:rPr lang="bg-BG" dirty="0"/>
              <a:t>таблици (&lt;</a:t>
            </a:r>
            <a:r>
              <a:rPr lang="en-US" dirty="0"/>
              <a:t>table&gt;</a:t>
            </a:r>
            <a:r>
              <a:rPr lang="bg-BG" dirty="0"/>
              <a:t>). Един прост списък (</a:t>
            </a:r>
            <a:r>
              <a:rPr lang="en-US" noProof="1"/>
              <a:t>&lt;ul&gt;</a:t>
            </a:r>
            <a:r>
              <a:rPr lang="en-US" dirty="0"/>
              <a:t>, </a:t>
            </a:r>
            <a:r>
              <a:rPr lang="en-US" noProof="1"/>
              <a:t>&lt;ol&gt;</a:t>
            </a:r>
            <a:r>
              <a:rPr lang="en-US" dirty="0"/>
              <a:t>) </a:t>
            </a:r>
            <a:r>
              <a:rPr lang="bg-BG" dirty="0"/>
              <a:t>би бил невъзможен с тези обекти. Разбира се това може да стане програмно с </a:t>
            </a:r>
            <a:r>
              <a:rPr lang="en-US" dirty="0"/>
              <a:t>for </a:t>
            </a:r>
            <a:r>
              <a:rPr lang="bg-BG" dirty="0"/>
              <a:t>цикъл и преплетени код и </a:t>
            </a:r>
            <a:r>
              <a:rPr lang="en-US" dirty="0"/>
              <a:t>HTML </a:t>
            </a:r>
            <a:r>
              <a:rPr lang="bg-BG" dirty="0"/>
              <a:t>в страницата, което определено не е добра идея заради четимостта.</a:t>
            </a:r>
          </a:p>
          <a:p>
            <a:r>
              <a:rPr lang="en-US" dirty="0"/>
              <a:t>Repeater</a:t>
            </a:r>
            <a:r>
              <a:rPr lang="bg-BG" dirty="0"/>
              <a:t> контролата е най-гъвкавата от трите, защото вие сами си пишете </a:t>
            </a:r>
            <a:r>
              <a:rPr lang="en-US" dirty="0"/>
              <a:t>HTML </a:t>
            </a:r>
            <a:r>
              <a:rPr lang="bg-BG" dirty="0"/>
              <a:t>кода за визуализация. Ако логиката не е прекалено сложна и не искате да редактирате данните, но пък искате да направите нещо нестандартно, като същевременно искате да запазите кода четим, решението е </a:t>
            </a:r>
            <a:r>
              <a:rPr lang="en-US" dirty="0"/>
              <a:t>Repeater.</a:t>
            </a:r>
            <a:endParaRPr lang="bg-BG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547CB-7180-4228-96E9-D1F558308002}" type="slidenum">
              <a:rPr lang="en-US"/>
              <a:pPr/>
              <a:t>43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spcBef>
                <a:spcPct val="0"/>
              </a:spcBef>
            </a:pPr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Шаблон</a:t>
            </a:r>
          </a:p>
          <a:p>
            <a:pPr>
              <a:spcBef>
                <a:spcPct val="0"/>
              </a:spcBef>
            </a:pPr>
            <a:r>
              <a:rPr lang="bg-B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Repeater </a:t>
            </a:r>
            <a:r>
              <a:rPr lang="bg-B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имате различни шаблони за работа. Указвате шаблон за начало, за всеки елемент, за край. Имате и шаблони за разделител между елементите, както и алтернативен шаблон, който последователно се променя през 1 стъпка.</a:t>
            </a:r>
          </a:p>
          <a:p>
            <a:pPr>
              <a:spcBef>
                <a:spcPct val="0"/>
              </a:spcBef>
            </a:pPr>
            <a:r>
              <a:rPr lang="bg-BG" dirty="0"/>
              <a:t>Във всеки шаблон можете да сложите </a:t>
            </a:r>
            <a:r>
              <a:rPr lang="en-US" dirty="0"/>
              <a:t>HTML </a:t>
            </a:r>
            <a:r>
              <a:rPr lang="bg-BG" dirty="0"/>
              <a:t>код, както и да укажете къде стоят данните (ако има такива във съответния шаблон).</a:t>
            </a:r>
          </a:p>
          <a:p>
            <a:pPr>
              <a:spcBef>
                <a:spcPct val="0"/>
              </a:spcBef>
            </a:pPr>
            <a:endParaRPr lang="bg-B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43A79-1D64-466E-941F-56F2D1290A29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http://www.c-sharpcorner.com/Code/2003/June/DataGridHyperLinkColumn.asp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bg-BG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&lt;asp:DataGrid id="DataGrid1" AutoGenerateColumns="False" runat="server"&gt;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&lt;Columns&gt;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&lt;asp:TemplateColumn HeaderText="Link"&gt;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&lt;ItemTemplate&gt;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&lt;asp:HyperLink Runat =server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NavigateUrl ='&lt;%#GetURL(DataBinder.Eval(Container.DataItem, "Link"))%&gt;' 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&lt;%#DataBinder.Eval(Container.DataItem, "Link")%&gt;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&lt;/asp:HyperLink&gt;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&lt;/ItemTemplate&gt;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	&lt;/asp:TemplateColumn&gt;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&lt;/asp:DataGrid&gt;</a:t>
            </a:r>
            <a:r>
              <a:rPr lang="en-US" noProof="1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B5066-B9F5-4111-98D7-BA3921AB4762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изброяване на всеки ред от базата. Елементите на всеки ред се отделят със запетая. Всеки ред от базата от данни е на нов ред (</a:t>
            </a:r>
            <a:r>
              <a:rPr lang="en-US" noProof="1"/>
              <a:t>&lt;br /&gt;</a:t>
            </a:r>
            <a:r>
              <a:rPr lang="en-US"/>
              <a:t>).</a:t>
            </a:r>
            <a:endParaRPr 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Съдържание - Контроли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FA32F-4BCB-46CF-800F-96497D385AB9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списък и хипервръзки.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9306B-70FC-4237-856F-5F286C8F7662}" type="slidenum">
              <a:rPr lang="en-US"/>
              <a:pPr/>
              <a:t>54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/>
              <a:t>Пример със използване на картинки. </a:t>
            </a:r>
          </a:p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E497-F787-4389-9CC5-78B497936D51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pPr>
              <a:lnSpc>
                <a:spcPct val="85000"/>
              </a:lnSpc>
            </a:pPr>
            <a:r>
              <a:rPr lang="bg-BG" b="1" dirty="0"/>
              <a:t>Контроли за показване на данни</a:t>
            </a:r>
          </a:p>
          <a:p>
            <a:pPr>
              <a:lnSpc>
                <a:spcPct val="85000"/>
              </a:lnSpc>
            </a:pPr>
            <a:r>
              <a:rPr lang="bg-BG" dirty="0"/>
              <a:t>Контролите, които се свързват с източник на данни, се наричат </a:t>
            </a:r>
            <a:r>
              <a:rPr lang="en-US" dirty="0">
                <a:solidFill>
                  <a:schemeClr val="tx2"/>
                </a:solidFill>
              </a:rPr>
              <a:t>list-bound controls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Checkbox</a:t>
            </a:r>
            <a:r>
              <a:rPr lang="en-US" dirty="0">
                <a:latin typeface="Courier New" pitchFamily="49" charset="0"/>
              </a:rPr>
              <a:t>L</a:t>
            </a:r>
            <a:r>
              <a:rPr lang="en-US" noProof="1">
                <a:latin typeface="Courier New" pitchFamily="49" charset="0"/>
              </a:rPr>
              <a:t>ist, DropDownList, ListBox, RadioButtonList, 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DataList</a:t>
            </a:r>
            <a:r>
              <a:rPr lang="bg-BG" dirty="0"/>
              <a:t> – показва данните в предефиниран шаблон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DataGrid</a:t>
            </a:r>
            <a:r>
              <a:rPr lang="en-US" dirty="0"/>
              <a:t> – </a:t>
            </a:r>
            <a:r>
              <a:rPr lang="bg-BG" dirty="0"/>
              <a:t>сложна контрола, ще бъде обсъден по-нататък</a:t>
            </a:r>
          </a:p>
          <a:p>
            <a:pPr>
              <a:lnSpc>
                <a:spcPct val="85000"/>
              </a:lnSpc>
            </a:pPr>
            <a:r>
              <a:rPr lang="en-US" noProof="1">
                <a:latin typeface="Courier New" pitchFamily="49" charset="0"/>
              </a:rPr>
              <a:t>Repeater</a:t>
            </a:r>
            <a:r>
              <a:rPr lang="bg-BG" dirty="0"/>
              <a:t> – показва данните в шаблон, дефиниран от програмиста</a:t>
            </a:r>
            <a:endParaRPr lang="bg-BG" noProof="1"/>
          </a:p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D29E4-12F4-4B05-9F9C-1D9E7A503952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b="1" dirty="0"/>
              <a:t>Къде се случва свързването</a:t>
            </a:r>
          </a:p>
          <a:p>
            <a:r>
              <a:rPr lang="bg-BG" dirty="0"/>
              <a:t>Най-често в </a:t>
            </a:r>
            <a:r>
              <a:rPr lang="en-US" noProof="1">
                <a:latin typeface="Courier New" pitchFamily="49" charset="0"/>
              </a:rPr>
              <a:t>Page_Load</a:t>
            </a:r>
            <a:r>
              <a:rPr lang="en-US" dirty="0"/>
              <a:t> </a:t>
            </a:r>
            <a:r>
              <a:rPr lang="bg-BG" dirty="0"/>
              <a:t>метода</a:t>
            </a:r>
          </a:p>
          <a:p>
            <a:pPr lvl="1"/>
            <a:r>
              <a:rPr lang="bg-BG" dirty="0"/>
              <a:t>-Само ако формата не е в режим </a:t>
            </a:r>
            <a:r>
              <a:rPr lang="en-US" noProof="1">
                <a:latin typeface="Courier New" pitchFamily="49" charset="0"/>
              </a:rPr>
              <a:t>PostBack</a:t>
            </a:r>
            <a:endParaRPr lang="bg-BG" dirty="0"/>
          </a:p>
          <a:p>
            <a:r>
              <a:rPr lang="bg-BG" dirty="0"/>
              <a:t>При натискане на бутон (при събитие)</a:t>
            </a:r>
          </a:p>
          <a:p>
            <a:r>
              <a:rPr lang="bg-BG" dirty="0"/>
              <a:t>Данните са били изтеглени предварително. </a:t>
            </a:r>
          </a:p>
          <a:p>
            <a:r>
              <a:rPr lang="bg-BG" dirty="0"/>
              <a:t>    -Свързването се случва при събитие</a:t>
            </a:r>
          </a:p>
          <a:p>
            <a:r>
              <a:rPr lang="bg-BG" dirty="0"/>
              <a:t>Данните са статични</a:t>
            </a:r>
          </a:p>
          <a:p>
            <a:pPr lvl="1"/>
            <a:r>
              <a:rPr lang="bg-BG" dirty="0"/>
              <a:t>-Свързването става при създаване на контролата</a:t>
            </a:r>
          </a:p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E102B-58A6-44B2-91E1-E9125C6C8A6B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Общи свойства на контролите за показване на данни</a:t>
            </a:r>
          </a:p>
          <a:p>
            <a:r>
              <a:rPr lang="bg-BG" sz="900" dirty="0"/>
              <a:t>За връзка към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, List-bound </a:t>
            </a:r>
            <a:r>
              <a:rPr lang="bg-BG" sz="900" dirty="0"/>
              <a:t>контролите</a:t>
            </a:r>
            <a:r>
              <a:rPr lang="en-US" sz="900" dirty="0"/>
              <a:t> </a:t>
            </a:r>
            <a:r>
              <a:rPr lang="bg-BG" sz="900" dirty="0"/>
              <a:t>използват свойствата: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DataSource</a:t>
            </a:r>
            <a:r>
              <a:rPr lang="en-US" sz="900" dirty="0"/>
              <a:t> – </a:t>
            </a:r>
            <a:r>
              <a:rPr lang="bg-BG" sz="900" dirty="0"/>
              <a:t>указва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bg-BG" sz="900" dirty="0"/>
              <a:t>обекта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DataMember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</a:t>
            </a:r>
            <a:r>
              <a:rPr lang="en-US" sz="900" noProof="1">
                <a:latin typeface="Courier New" pitchFamily="49" charset="0"/>
              </a:rPr>
              <a:t>DataTable</a:t>
            </a:r>
            <a:r>
              <a:rPr lang="en-US" sz="900" dirty="0"/>
              <a:t> </a:t>
            </a:r>
            <a:r>
              <a:rPr lang="bg-BG" sz="900" dirty="0"/>
              <a:t>обекта в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 </a:t>
            </a:r>
            <a:r>
              <a:rPr lang="bg-BG" sz="900" dirty="0"/>
              <a:t>обекта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DataTextField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се показва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DataValueField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е стойността на полето</a:t>
            </a:r>
          </a:p>
          <a:p>
            <a:r>
              <a:rPr lang="bg-BG" sz="900" dirty="0"/>
              <a:t>Последните две са само за  </a:t>
            </a:r>
            <a:r>
              <a:rPr lang="en-US" sz="900" noProof="1">
                <a:latin typeface="Courier New" pitchFamily="49" charset="0"/>
              </a:rPr>
              <a:t>ListBox, DropDownList, CheckBoxList </a:t>
            </a:r>
            <a:r>
              <a:rPr lang="bg-BG" sz="900" dirty="0"/>
              <a:t>и </a:t>
            </a:r>
            <a:r>
              <a:rPr lang="en-US" sz="900" noProof="1">
                <a:latin typeface="Courier New" pitchFamily="49" charset="0"/>
              </a:rPr>
              <a:t>RadioButtonList</a:t>
            </a:r>
          </a:p>
          <a:p>
            <a:endParaRPr lang="bg-BG" sz="3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65C6-FF98-4F10-98DD-6EFC9D7180B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bg-BG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Общи свойства на контролите за показване на данни</a:t>
            </a:r>
          </a:p>
          <a:p>
            <a:r>
              <a:rPr lang="bg-BG" sz="900" dirty="0"/>
              <a:t>За връзка към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, List-bound </a:t>
            </a:r>
            <a:r>
              <a:rPr lang="bg-BG" sz="900" dirty="0"/>
              <a:t>контролите</a:t>
            </a:r>
            <a:r>
              <a:rPr lang="en-US" sz="900" dirty="0"/>
              <a:t> </a:t>
            </a:r>
            <a:r>
              <a:rPr lang="bg-BG" sz="900" dirty="0"/>
              <a:t>използват свойствата: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DataSource</a:t>
            </a:r>
            <a:r>
              <a:rPr lang="en-US" sz="900" dirty="0"/>
              <a:t> – </a:t>
            </a:r>
            <a:r>
              <a:rPr lang="bg-BG" sz="900" dirty="0"/>
              <a:t>указва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>
                <a:latin typeface="Courier New" pitchFamily="49" charset="0"/>
              </a:rPr>
              <a:t> </a:t>
            </a:r>
            <a:r>
              <a:rPr lang="bg-BG" sz="900" dirty="0"/>
              <a:t>обекта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DataMember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</a:t>
            </a:r>
            <a:r>
              <a:rPr lang="en-US" sz="900" noProof="1">
                <a:latin typeface="Courier New" pitchFamily="49" charset="0"/>
              </a:rPr>
              <a:t>DataTable</a:t>
            </a:r>
            <a:r>
              <a:rPr lang="en-US" sz="900" dirty="0"/>
              <a:t> </a:t>
            </a:r>
            <a:r>
              <a:rPr lang="bg-BG" sz="900" dirty="0"/>
              <a:t>обекта в </a:t>
            </a:r>
            <a:r>
              <a:rPr lang="en-US" sz="900" noProof="1">
                <a:latin typeface="Courier New" pitchFamily="49" charset="0"/>
              </a:rPr>
              <a:t>DataSet</a:t>
            </a:r>
            <a:r>
              <a:rPr lang="en-US" sz="900" dirty="0"/>
              <a:t> </a:t>
            </a:r>
            <a:r>
              <a:rPr lang="bg-BG" sz="900" dirty="0"/>
              <a:t>обекта</a:t>
            </a:r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DataTextField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се показва</a:t>
            </a:r>
            <a:endParaRPr lang="en-US" sz="900" dirty="0"/>
          </a:p>
          <a:p>
            <a:r>
              <a:rPr lang="en-US" sz="900" noProof="1">
                <a:solidFill>
                  <a:schemeClr val="tx2"/>
                </a:solidFill>
                <a:latin typeface="Courier New" pitchFamily="49" charset="0"/>
              </a:rPr>
              <a:t>DataValueField</a:t>
            </a:r>
            <a:r>
              <a:rPr lang="bg-BG" sz="900" dirty="0">
                <a:latin typeface="Courier New" pitchFamily="49" charset="0"/>
              </a:rPr>
              <a:t> </a:t>
            </a:r>
            <a:r>
              <a:rPr lang="bg-BG" sz="900" dirty="0"/>
              <a:t>– указва колоната, която ще е стойността на полето</a:t>
            </a:r>
          </a:p>
          <a:p>
            <a:r>
              <a:rPr lang="bg-BG" sz="900" dirty="0"/>
              <a:t>Последните две са само за  </a:t>
            </a:r>
            <a:r>
              <a:rPr lang="en-US" sz="900" noProof="1">
                <a:latin typeface="Courier New" pitchFamily="49" charset="0"/>
              </a:rPr>
              <a:t>ListBox, DropDownList, CheckBoxList </a:t>
            </a:r>
            <a:r>
              <a:rPr lang="bg-BG" sz="900" dirty="0"/>
              <a:t>и </a:t>
            </a:r>
            <a:r>
              <a:rPr lang="en-US" sz="900" noProof="1">
                <a:latin typeface="Courier New" pitchFamily="49" charset="0"/>
              </a:rPr>
              <a:t>RadioButtonList</a:t>
            </a:r>
          </a:p>
          <a:p>
            <a:endParaRPr lang="bg-BG" sz="30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8BC-6562-44E0-B081-73102DE46F91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Свързване с данни (</a:t>
            </a:r>
            <a:r>
              <a:rPr lang="en-US" b="1" noProof="1"/>
              <a:t>DataBinding</a:t>
            </a:r>
            <a:r>
              <a:rPr lang="en-US" b="1" dirty="0"/>
              <a:t>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ASP.NET предлага нов декларативен синтаксис за свързване с данни (</a:t>
            </a:r>
            <a:r>
              <a:rPr lang="en-US" dirty="0"/>
              <a:t>data binding</a:t>
            </a:r>
            <a:r>
              <a:rPr lang="bg-BG" dirty="0"/>
              <a:t>). Този изключително гъвкав синтаксис позволява свързването не само с бази от данни, но и със свойства, колекции, изрази, дори резултати от методи. Ето примери:</a:t>
            </a:r>
          </a:p>
          <a:p>
            <a:r>
              <a:rPr lang="bg-BG" dirty="0"/>
              <a:t>Със свойство</a:t>
            </a:r>
            <a:r>
              <a:rPr lang="bg-BG" b="1" dirty="0"/>
              <a:t>		</a:t>
            </a:r>
            <a:r>
              <a:rPr lang="en-US" b="1" noProof="1"/>
              <a:t>Customer: &lt;%# custID %&gt;</a:t>
            </a:r>
          </a:p>
          <a:p>
            <a:r>
              <a:rPr lang="bg-BG" dirty="0"/>
              <a:t>С колекция</a:t>
            </a:r>
            <a:r>
              <a:rPr lang="bg-BG" b="1" dirty="0"/>
              <a:t>			</a:t>
            </a:r>
            <a:r>
              <a:rPr lang="en-US" b="1" noProof="1"/>
              <a:t>Orders: &lt;asp:ListBox id="List1" datasource='&lt;%# myArray %&gt;' runat="server"&gt;</a:t>
            </a:r>
          </a:p>
          <a:p>
            <a:r>
              <a:rPr lang="bg-BG" dirty="0"/>
              <a:t>С израз</a:t>
            </a:r>
            <a:r>
              <a:rPr lang="en-US" b="1" dirty="0"/>
              <a:t>			</a:t>
            </a:r>
            <a:r>
              <a:rPr lang="en-US" b="1" noProof="1"/>
              <a:t>Contact: &lt;%# ( customer.First Name + " " + customer.LastName ) %&gt;</a:t>
            </a:r>
          </a:p>
          <a:p>
            <a:r>
              <a:rPr lang="bg-BG" dirty="0"/>
              <a:t>С резултат от метод</a:t>
            </a:r>
            <a:r>
              <a:rPr lang="bg-BG" b="1" dirty="0"/>
              <a:t>	</a:t>
            </a:r>
            <a:r>
              <a:rPr lang="en-US" b="1" noProof="1"/>
              <a:t>Outstanding Balance: &lt;%# GetBalance(custID) %&gt;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B3EA2-9C4C-4914-8FF5-E20BB0BC7B1B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Свързване с данни (</a:t>
            </a:r>
            <a:r>
              <a:rPr lang="en-US" b="1" noProof="1"/>
              <a:t>DataBinding</a:t>
            </a:r>
            <a:r>
              <a:rPr lang="en-US" b="1" dirty="0"/>
              <a:t>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ASP.NET предлага нов декларативен синтаксис за свързване с данни (</a:t>
            </a:r>
            <a:r>
              <a:rPr lang="en-US" dirty="0"/>
              <a:t>data binding</a:t>
            </a:r>
            <a:r>
              <a:rPr lang="bg-BG" dirty="0"/>
              <a:t>). Този изключително гъвкав синтаксис позволява свързването не само с бази от данни, но и със свойства, колекции, изрази, дори резултати от методи. Ето примери:</a:t>
            </a:r>
          </a:p>
          <a:p>
            <a:r>
              <a:rPr lang="bg-BG" dirty="0"/>
              <a:t>Със свойство</a:t>
            </a:r>
            <a:r>
              <a:rPr lang="bg-BG" b="1" dirty="0"/>
              <a:t>		</a:t>
            </a:r>
            <a:r>
              <a:rPr lang="en-US" b="1" noProof="1"/>
              <a:t>Customer: &lt;%# custID %&gt;</a:t>
            </a:r>
          </a:p>
          <a:p>
            <a:r>
              <a:rPr lang="bg-BG" dirty="0"/>
              <a:t>С колекция</a:t>
            </a:r>
            <a:r>
              <a:rPr lang="bg-BG" b="1" dirty="0"/>
              <a:t>			</a:t>
            </a:r>
            <a:r>
              <a:rPr lang="en-US" b="1" noProof="1"/>
              <a:t>Orders: &lt;asp:ListBox id="List1" datasource='&lt;%# myArray %&gt;' runat="server"&gt;</a:t>
            </a:r>
          </a:p>
          <a:p>
            <a:r>
              <a:rPr lang="bg-BG" dirty="0"/>
              <a:t>С израз</a:t>
            </a:r>
            <a:r>
              <a:rPr lang="en-US" b="1" dirty="0"/>
              <a:t>			</a:t>
            </a:r>
            <a:r>
              <a:rPr lang="en-US" b="1" noProof="1"/>
              <a:t>Contact: &lt;%# ( customer.First Name + " " + customer.LastName ) %&gt;</a:t>
            </a:r>
          </a:p>
          <a:p>
            <a:r>
              <a:rPr lang="bg-BG" dirty="0"/>
              <a:t>С резултат от метод</a:t>
            </a:r>
            <a:r>
              <a:rPr lang="bg-BG" b="1" dirty="0"/>
              <a:t>	</a:t>
            </a:r>
            <a:r>
              <a:rPr lang="en-US" b="1" noProof="1"/>
              <a:t>Outstanding Balance: &lt;%# GetBalance(custID) %&gt;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0B102-A680-4036-B943-16D1316C7387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 dirty="0"/>
              <a:t>Как работи </a:t>
            </a:r>
            <a:r>
              <a:rPr lang="en-US" b="1" noProof="1">
                <a:latin typeface="Courier New" pitchFamily="49" charset="0"/>
              </a:rPr>
              <a:t>DataBind</a:t>
            </a:r>
            <a:r>
              <a:rPr lang="bg-BG" b="1" dirty="0">
                <a:latin typeface="Courier New" pitchFamily="49" charset="0"/>
              </a:rPr>
              <a:t>(…)</a:t>
            </a:r>
            <a:endParaRPr lang="bg-BG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dirty="0"/>
              <a:t>Въпреки че изглежда подобен на </a:t>
            </a:r>
            <a:r>
              <a:rPr lang="en-US" b="1" noProof="1"/>
              <a:t>&lt;%=Response.Write …%&gt;</a:t>
            </a:r>
            <a:r>
              <a:rPr lang="bg-BG" dirty="0"/>
              <a:t>, неговото поведение е различно. Докато </a:t>
            </a:r>
            <a:r>
              <a:rPr lang="en-US" b="1" noProof="1"/>
              <a:t>Response.Write</a:t>
            </a:r>
            <a:r>
              <a:rPr lang="bg-BG" dirty="0"/>
              <a:t> се оценява (изчислява) когато страницата се компилира, ASP.NET-</a:t>
            </a:r>
            <a:r>
              <a:rPr lang="bg-BG" noProof="1"/>
              <a:t>ския</a:t>
            </a:r>
            <a:r>
              <a:rPr lang="bg-BG" dirty="0"/>
              <a:t> синтаксис за свързване с данни се оценява при извикването на метода </a:t>
            </a:r>
            <a:r>
              <a:rPr lang="en-US" b="1" noProof="1"/>
              <a:t>DataBind</a:t>
            </a:r>
            <a:r>
              <a:rPr lang="bg-BG" b="1" dirty="0"/>
              <a:t>(…)</a:t>
            </a:r>
            <a:r>
              <a:rPr lang="bg-BG" dirty="0"/>
              <a:t>. Ако методът не се извика, цялото </a:t>
            </a:r>
            <a:r>
              <a:rPr lang="en-US" dirty="0">
                <a:latin typeface="Courier New" pitchFamily="49" charset="0"/>
              </a:rPr>
              <a:t>&lt;%#...   %&gt;</a:t>
            </a:r>
            <a:r>
              <a:rPr lang="en-US" dirty="0"/>
              <a:t> </a:t>
            </a:r>
            <a:r>
              <a:rPr lang="bg-BG" dirty="0"/>
              <a:t>просто не се извежда.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263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3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hangingPunct="0">
              <a:spcBef>
                <a:spcPct val="2000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2264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7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CC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95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istsvalley.com/images/icon-packs/data-icons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2"/>
          <a:stretch/>
        </p:blipFill>
        <p:spPr bwMode="auto">
          <a:xfrm rot="21384605">
            <a:off x="870729" y="1297767"/>
            <a:ext cx="1479059" cy="1434574"/>
          </a:xfrm>
          <a:prstGeom prst="roundRect">
            <a:avLst>
              <a:gd name="adj" fmla="val 9776"/>
            </a:avLst>
          </a:prstGeom>
          <a:noFill/>
          <a:ln w="19050">
            <a:solidFill>
              <a:schemeClr val="bg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266" y="2819772"/>
            <a:ext cx="7859533" cy="956560"/>
          </a:xfrm>
        </p:spPr>
        <p:txBody>
          <a:bodyPr/>
          <a:lstStyle/>
          <a:p>
            <a:r>
              <a:rPr lang="en-US" smtClean="0"/>
              <a:t>ASP.NET </a:t>
            </a:r>
            <a:r>
              <a:rPr lang="en-US" dirty="0" smtClean="0"/>
              <a:t>Data Binding</a:t>
            </a:r>
            <a:endParaRPr lang="bg-BG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92333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www.telerik.com</a:t>
            </a:r>
            <a:endParaRPr lang="en-US" dirty="0"/>
          </a:p>
        </p:txBody>
      </p:sp>
      <p:pic>
        <p:nvPicPr>
          <p:cNvPr id="109570" name="Picture 2" descr="http://wpfwonderland.files.wordpress.com/2008/10/chain1-thumb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497450"/>
            <a:ext cx="3581400" cy="1898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9572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3378507">
            <a:off x="2028183" y="455535"/>
            <a:ext cx="1911350" cy="1911350"/>
          </a:xfrm>
          <a:prstGeom prst="rect">
            <a:avLst/>
          </a:prstGeom>
          <a:noFill/>
        </p:spPr>
      </p:pic>
      <p:pic>
        <p:nvPicPr>
          <p:cNvPr id="3" name="Picture 4" descr="http://www.bestechvideos.com/thumbnails/0001/0500/9eo4eteg72u4sus349huwy25jv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353062">
            <a:off x="4800802" y="622188"/>
            <a:ext cx="3888001" cy="1977341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To connect a List-bound controls to a data source </a:t>
            </a:r>
            <a:r>
              <a:rPr lang="en-US" noProof="1" smtClean="0"/>
              <a:t>use </a:t>
            </a:r>
            <a:r>
              <a:rPr lang="en-US" noProof="1"/>
              <a:t>the properties: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noProof="1"/>
              <a:t> – sets the data source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  <a:r>
              <a:rPr lang="en-US" noProof="1"/>
              <a:t> – optionally indicates the object inside the data source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</a:t>
            </a:r>
            <a:r>
              <a:rPr lang="en-US" noProof="1"/>
              <a:t>in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noProof="1"/>
              <a:t>)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  <a:r>
              <a:rPr lang="en-US" noProof="1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r>
              <a:rPr lang="en-US" dirty="0" smtClean="0"/>
              <a:t>) have </a:t>
            </a:r>
            <a:r>
              <a:rPr lang="en-US" dirty="0"/>
              <a:t>additional </a:t>
            </a:r>
            <a:r>
              <a:rPr lang="en-US" dirty="0" smtClean="0"/>
              <a:t>common properties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bg-BG" dirty="0"/>
              <a:t> – </a:t>
            </a:r>
            <a:r>
              <a:rPr lang="en-US" dirty="0"/>
              <a:t>sets the column (property)</a:t>
            </a:r>
            <a:r>
              <a:rPr lang="bg-BG" dirty="0"/>
              <a:t> </a:t>
            </a:r>
            <a:r>
              <a:rPr lang="en-US" dirty="0"/>
              <a:t>which will be </a:t>
            </a:r>
            <a:r>
              <a:rPr lang="en-US" dirty="0" smtClean="0"/>
              <a:t>displayed on the page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CustomerName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sets the column that will provide the </a:t>
            </a:r>
            <a:r>
              <a:rPr lang="en-US" dirty="0" smtClean="0"/>
              <a:t>value </a:t>
            </a:r>
            <a:r>
              <a:rPr lang="en-US" dirty="0"/>
              <a:t>for the </a:t>
            </a:r>
            <a:r>
              <a:rPr lang="en-US" dirty="0" smtClean="0"/>
              <a:t>control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5257800"/>
            <a:ext cx="6248400" cy="685800"/>
          </a:xfrm>
        </p:spPr>
        <p:txBody>
          <a:bodyPr/>
          <a:lstStyle/>
          <a:p>
            <a:r>
              <a:rPr lang="en-US" dirty="0" smtClean="0"/>
              <a:t>ASP.NET List Controls</a:t>
            </a:r>
            <a:endParaRPr lang="bg-BG" dirty="0" smtClean="0"/>
          </a:p>
        </p:txBody>
      </p:sp>
      <p:pic>
        <p:nvPicPr>
          <p:cNvPr id="94210" name="Picture 2" descr="http://www.autismgenome.org/information_links/Li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657"/>
            <a:ext cx="3971926" cy="2977702"/>
          </a:xfrm>
          <a:prstGeom prst="roundRect">
            <a:avLst>
              <a:gd name="adj" fmla="val 559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teknolojilabs.com/resimler/asp.n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429000" cy="2571750"/>
          </a:xfrm>
          <a:prstGeom prst="roundRect">
            <a:avLst>
              <a:gd name="adj" fmla="val 4574"/>
            </a:avLst>
          </a:prstGeom>
          <a:noFill/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159">
            <a:off x="5056496" y="2907521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 smtClean="0"/>
              <a:t>Abstract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ListControl</a:t>
            </a:r>
            <a:r>
              <a:rPr lang="en-US" noProof="1" smtClean="0"/>
              <a:t> is base class for all list controls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60" y="1790203"/>
            <a:ext cx="643491" cy="112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24" y="2590800"/>
            <a:ext cx="1752600" cy="8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119795"/>
            <a:ext cx="1104900" cy="11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633332" y="2472734"/>
            <a:ext cx="969335" cy="118067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36335" y="3119795"/>
            <a:ext cx="935665" cy="12313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6335" y="3708274"/>
            <a:ext cx="3079011" cy="20163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64" y="3991308"/>
            <a:ext cx="1023274" cy="128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636335" y="4566906"/>
            <a:ext cx="1316665" cy="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46" y="5130503"/>
            <a:ext cx="991043" cy="13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4252526" y="5259794"/>
            <a:ext cx="2300674" cy="53140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 (2)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Common</a:t>
            </a:r>
            <a:r>
              <a:rPr lang="en-US" noProof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noProof="1" smtClean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 smtClean="0"/>
              <a:t> – for declarative data binding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en-US" noProof="1"/>
              <a:t> – </a:t>
            </a:r>
            <a:r>
              <a:rPr lang="en-US" noProof="1" smtClean="0"/>
              <a:t>field to display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DataTextFormatString</a:t>
            </a:r>
            <a:r>
              <a:rPr lang="en-US" noProof="1"/>
              <a:t> – </a:t>
            </a:r>
            <a:r>
              <a:rPr lang="en-US" noProof="1" smtClean="0"/>
              <a:t>field display format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en-US" noProof="1"/>
              <a:t> – </a:t>
            </a:r>
            <a:r>
              <a:rPr lang="en-US" noProof="1" smtClean="0"/>
              <a:t>field to take as result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r>
              <a:rPr lang="en-US" noProof="1"/>
              <a:t> – </a:t>
            </a:r>
            <a:r>
              <a:rPr lang="en-US" noProof="1" smtClean="0"/>
              <a:t>forces postback on user click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noProof="1"/>
              <a:t> – </a:t>
            </a:r>
            <a:r>
              <a:rPr lang="en-US" noProof="1" smtClean="0"/>
              <a:t>contains the list items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Common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SelectedIndexChanged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BulletedList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BulletedList</a:t>
            </a:r>
            <a:r>
              <a:rPr lang="en-US" dirty="0" smtClean="0"/>
              <a:t> d</a:t>
            </a:r>
            <a:r>
              <a:rPr lang="en-US" noProof="1" smtClean="0"/>
              <a:t>isplays data in the form of a list of bullets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rgbClr val="EBFFD2"/>
                </a:solidFill>
              </a:rPr>
              <a:t>Ordered or unordered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BulletStyle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Circle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LowerRoman…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BulletImageUrl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DisplayMode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FirstBulletNumber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CheckBoxList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</a:t>
            </a:r>
            <a:r>
              <a:rPr lang="en-US" noProof="1" smtClean="0"/>
              <a:t>data as a list of check boxes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RadioButtonList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data </a:t>
            </a:r>
            <a:r>
              <a:rPr lang="en-US" noProof="1" smtClean="0"/>
              <a:t>as a list of</a:t>
            </a:r>
            <a:r>
              <a:rPr lang="bg-BG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</a:t>
            </a:r>
            <a:r>
              <a:rPr lang="en-US" noProof="1" smtClean="0"/>
              <a:t> controls</a:t>
            </a:r>
            <a:endParaRPr lang="bg-BG" noProof="1" smtClean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noProof="1" smtClean="0">
                <a:solidFill>
                  <a:srgbClr val="EBFFD2"/>
                </a:solidFill>
              </a:rPr>
              <a:t> property to access its elements </a:t>
            </a:r>
            <a:endParaRPr lang="bg-BG" noProof="1" smtClean="0">
              <a:solidFill>
                <a:srgbClr val="EBFFD2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DropDownList &amp; ListBox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 smtClean="0"/>
              <a:t> – 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ComboBox</a:t>
            </a:r>
            <a:r>
              <a:rPr lang="en-US" noProof="1" smtClean="0"/>
              <a:t> in Windows Forms</a:t>
            </a:r>
          </a:p>
          <a:p>
            <a:pPr lvl="1">
              <a:lnSpc>
                <a:spcPct val="100000"/>
              </a:lnSpc>
            </a:pPr>
            <a:r>
              <a:rPr lang="en-US" sz="3200" noProof="1" smtClean="0"/>
              <a:t>Allows to choose among a list of items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– similar to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control in Windows Forms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Rows</a:t>
            </a:r>
            <a:r>
              <a:rPr lang="en-US" noProof="1" smtClean="0"/>
              <a:t> – the number of rows displayed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SelectionMode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57301"/>
            <a:ext cx="38100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1"/>
            <a:ext cx="7162800" cy="685800"/>
          </a:xfrm>
        </p:spPr>
        <p:txBody>
          <a:bodyPr/>
          <a:lstStyle/>
          <a:p>
            <a:r>
              <a:rPr lang="en-US" dirty="0" smtClean="0"/>
              <a:t>ASP.NET List Controls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6030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mg.verycd.com/posts/0701/post-378454-11677139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" b="6977"/>
          <a:stretch/>
        </p:blipFill>
        <p:spPr bwMode="auto">
          <a:xfrm>
            <a:off x="1905000" y="914401"/>
            <a:ext cx="1455817" cy="1258187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eknolojilabs.com/resimler/asp.ne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0" b="18644"/>
          <a:stretch/>
        </p:blipFill>
        <p:spPr bwMode="auto">
          <a:xfrm>
            <a:off x="5277790" y="3352801"/>
            <a:ext cx="1961210" cy="1066800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/>
              <a:t>How Data Binding Works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/>
              <a:t>List </a:t>
            </a:r>
            <a:r>
              <a:rPr lang="en-US" dirty="0" smtClean="0"/>
              <a:t>Controls: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 smtClean="0"/>
              <a:t>Binding ASP.NET Controls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/>
              <a:t>Complex Data-Bound Controls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/>
              <a:t>Templates,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262252"/>
            <a:ext cx="2552700" cy="155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66801"/>
            <a:ext cx="3810000" cy="308610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7170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4838" y="1452562"/>
            <a:ext cx="3086101" cy="2314577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7172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023">
            <a:off x="3006354" y="2609762"/>
            <a:ext cx="1550582" cy="1162936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0"/>
            <a:ext cx="7315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Declarative Data Binding in the ASP.NET Controls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Declarative Data Binding </a:t>
            </a:r>
            <a:r>
              <a:rPr lang="en-US" sz="3800" dirty="0"/>
              <a:t>Syntax</a:t>
            </a:r>
            <a:endParaRPr lang="bg-BG" sz="38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ASP.NET </a:t>
            </a:r>
            <a:r>
              <a:rPr lang="en-US" dirty="0"/>
              <a:t>offers declarative syntax for </a:t>
            </a:r>
            <a:r>
              <a:rPr lang="en-US" dirty="0" smtClean="0"/>
              <a:t>data-binding</a:t>
            </a:r>
          </a:p>
          <a:p>
            <a:pPr>
              <a:lnSpc>
                <a:spcPct val="11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Evaluated 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 smtClean="0"/>
              <a:t>item (i.e. record /</a:t>
            </a:r>
            <a:r>
              <a:rPr lang="en-US" dirty="0" smtClean="0"/>
              <a:t> </a:t>
            </a:r>
            <a:r>
              <a:rPr lang="en-US" dirty="0"/>
              <a:t>row) in the data </a:t>
            </a:r>
            <a:r>
              <a:rPr lang="en-US" dirty="0" smtClean="0"/>
              <a:t>source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Data-Binding </a:t>
            </a:r>
            <a:r>
              <a:rPr lang="en-US" sz="3900" dirty="0"/>
              <a:t>Syntax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62000" y="1371600"/>
            <a:ext cx="76200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custID 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collection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&lt;asp:ListBox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ID="ListBoxCountries"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DataSource="&lt;%#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myArray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an expression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(customer.FirstName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customer.LastName)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the output of a method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Balance: &lt;%# GetBalance(custID) %&gt;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+mn-lt"/>
              </a:rPr>
              <a:t>How</a:t>
            </a:r>
            <a:r>
              <a:rPr lang="bg-BG" sz="3800" dirty="0">
                <a:latin typeface="+mn-lt"/>
              </a:rPr>
              <a:t> </a:t>
            </a:r>
            <a:r>
              <a:rPr lang="en-US" sz="3800" noProof="1" smtClean="0">
                <a:latin typeface="+mn-lt"/>
                <a:cs typeface="Consolas" pitchFamily="49" charset="0"/>
              </a:rPr>
              <a:t>Declarative Binding </a:t>
            </a:r>
            <a:r>
              <a:rPr lang="en-US" sz="3800" dirty="0" smtClean="0">
                <a:latin typeface="+mn-lt"/>
              </a:rPr>
              <a:t>Works?</a:t>
            </a:r>
            <a:endParaRPr lang="bg-BG" sz="3800" dirty="0">
              <a:latin typeface="+mn-lt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Although </a:t>
            </a:r>
            <a:r>
              <a:rPr lang="en-US" dirty="0" smtClean="0"/>
              <a:t>declarative binding is similar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 Response.Write()%&gt;</a:t>
            </a:r>
            <a:r>
              <a:rPr lang="bg-BG" dirty="0" smtClean="0"/>
              <a:t> </a:t>
            </a:r>
            <a:r>
              <a:rPr lang="en-US" dirty="0"/>
              <a:t>its behavior is different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Response.Write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evaluated (calculated) when the page is compiled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The </a:t>
            </a:r>
            <a:r>
              <a:rPr lang="en-US" dirty="0" smtClean="0"/>
              <a:t>declarative binding syntax </a:t>
            </a:r>
            <a:r>
              <a:rPr lang="en-US" dirty="0"/>
              <a:t>is evaluated 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DataBind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/>
              <a:t>is called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(…)</a:t>
            </a:r>
            <a:r>
              <a:rPr lang="en-US" dirty="0" smtClean="0"/>
              <a:t> </a:t>
            </a:r>
            <a:r>
              <a:rPr lang="en-US" dirty="0"/>
              <a:t>is never </a:t>
            </a:r>
            <a:r>
              <a:rPr lang="en-US" dirty="0" smtClean="0"/>
              <a:t>called, </a:t>
            </a:r>
            <a:r>
              <a:rPr lang="en-US" dirty="0"/>
              <a:t>the expression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%&gt;</a:t>
            </a:r>
            <a:r>
              <a:rPr lang="en-US" dirty="0"/>
              <a:t> is not </a:t>
            </a:r>
            <a:r>
              <a:rPr lang="en-US" dirty="0" smtClean="0"/>
              <a:t>displayed</a:t>
            </a:r>
            <a:endParaRPr lang="bg-BG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During the evaluation of declarative binding, the current data item is accessible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DataBind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Method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bg-BG" dirty="0"/>
              <a:t> </a:t>
            </a:r>
            <a:r>
              <a:rPr lang="en-US" dirty="0"/>
              <a:t>and all server controls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b="0" dirty="0"/>
              <a:t> </a:t>
            </a:r>
            <a:r>
              <a:rPr lang="en-US" dirty="0" smtClean="0"/>
              <a:t>method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a cascading order for all controls</a:t>
            </a:r>
            <a:r>
              <a:rPr lang="bg-BG" dirty="0"/>
              <a:t> </a:t>
            </a:r>
            <a:r>
              <a:rPr lang="en-US" dirty="0"/>
              <a:t>in the parent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Evaluates all </a:t>
            </a:r>
            <a:r>
              <a:rPr lang="en-US" dirty="0"/>
              <a:t>the</a:t>
            </a:r>
            <a:r>
              <a:rPr lang="bg-BG" dirty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…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%&gt;</a:t>
            </a:r>
            <a:r>
              <a:rPr lang="bg-BG" dirty="0" smtClean="0"/>
              <a:t> </a:t>
            </a:r>
            <a:r>
              <a:rPr lang="en-US" dirty="0"/>
              <a:t>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most cases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_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</a:t>
            </a:r>
            <a:r>
              <a:rPr lang="en-US" dirty="0"/>
              <a:t> event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901700" y="5077361"/>
            <a:ext cx="73279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Page.DataBind();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Binding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762000" y="1352550"/>
            <a:ext cx="7620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 id="lstOccupation"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&lt;asp:ListItem&gt;Manager&lt;/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&lt;asp:ListItem&gt;Developer&lt;/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&lt;asp:ListItem&gt;Tester&lt;/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="lblSelectedValue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Text="&lt;%#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lstOccupation.SelectedItem.Text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/>
              <a:t>Declarative Binding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4754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815802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://www.eszra.com/Landscapes/Escaping%20Dark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03188"/>
            <a:ext cx="4574878" cy="3111612"/>
          </a:xfrm>
          <a:prstGeom prst="roundRect">
            <a:avLst>
              <a:gd name="adj" fmla="val 444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702175"/>
            <a:ext cx="7056438" cy="147002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Complex</a:t>
            </a:r>
            <a:r>
              <a:rPr lang="en-US" dirty="0"/>
              <a:t> Data-Bound Controls</a:t>
            </a:r>
            <a:endParaRPr lang="bg-B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Complex</a:t>
            </a:r>
            <a:r>
              <a:rPr lang="bg-BG" dirty="0"/>
              <a:t> </a:t>
            </a:r>
            <a:r>
              <a:rPr lang="en-US" dirty="0"/>
              <a:t>DataBound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Displays a list of records as a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templates for header, body, items, …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Visualizes the details of a record</a:t>
            </a:r>
            <a:r>
              <a:rPr lang="bg-BG" dirty="0" smtClean="0"/>
              <a:t> </a:t>
            </a:r>
            <a:r>
              <a:rPr lang="en-US" dirty="0" smtClean="0"/>
              <a:t>(fields)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paging</a:t>
            </a:r>
            <a:r>
              <a:rPr lang="bg-BG" dirty="0" smtClean="0"/>
              <a:t>, </a:t>
            </a:r>
            <a:r>
              <a:rPr lang="en-US" dirty="0" smtClean="0"/>
              <a:t>header / footer,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support templates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dirty="0" smtClean="0"/>
              <a:t> but supports templates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GridView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 displays tabular data a HTML table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Consists of columns, header and footer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Columns can be auto-generated according to the data source or can be set explicitly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Supports paging, sorting, selecting, editing and deleting</a:t>
            </a:r>
            <a:endParaRPr lang="bg-BG" dirty="0" smtClean="0"/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Easy to adjust the appearance and to personalize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www.joe-ks.com/archives_jun2004/WorkMonday.jpg"/>
          <p:cNvPicPr>
            <a:picLocks noChangeAspect="1" noChangeArrowheads="1"/>
          </p:cNvPicPr>
          <p:nvPr/>
        </p:nvPicPr>
        <p:blipFill>
          <a:blip r:embed="rId2"/>
          <a:srcRect b="12384"/>
          <a:stretch>
            <a:fillRect/>
          </a:stretch>
        </p:blipFill>
        <p:spPr bwMode="auto">
          <a:xfrm>
            <a:off x="1957718" y="1143000"/>
            <a:ext cx="5205082" cy="2943224"/>
          </a:xfrm>
          <a:prstGeom prst="roundRect">
            <a:avLst>
              <a:gd name="adj" fmla="val 36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4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648200"/>
            <a:ext cx="57912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</a:t>
            </a:r>
            <a:r>
              <a:rPr lang="en-US" dirty="0"/>
              <a:t> Data Binding </a:t>
            </a:r>
            <a:r>
              <a:rPr lang="en-US" dirty="0" smtClean="0"/>
              <a:t>Works in ASP.NET?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GridView Columns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/>
              <a:t>Set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AutoGenerateColumns</a:t>
            </a:r>
            <a:r>
              <a:rPr lang="en-US" sz="3000" noProof="1" smtClean="0"/>
              <a:t>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noProof="1" smtClean="0"/>
              <a:t> to customize the columns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bg-BG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412523"/>
              </p:ext>
            </p:extLst>
          </p:nvPr>
        </p:nvGraphicFramePr>
        <p:xfrm>
          <a:off x="533400" y="1981200"/>
          <a:ext cx="8077200" cy="4510008"/>
        </p:xfrm>
        <a:graphic>
          <a:graphicData uri="http://schemas.openxmlformats.org/drawingml/2006/table">
            <a:tbl>
              <a:tblPr/>
              <a:tblGrid>
                <a:gridCol w="2362200"/>
                <a:gridCol w="57150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Name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Description</a:t>
                      </a:r>
                      <a:endParaRPr lang="en-US" sz="2400" b="1" noProof="1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BoundField</a:t>
                      </a:r>
                      <a:endParaRPr lang="en-US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text column – data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ButtonField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buttons (Button, ImageButton or Link)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CheckBox (boolean data)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CommandField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for the commands (edit, delete)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HyperLinkField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links in it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ImageField</a:t>
                      </a:r>
                      <a:endParaRPr lang="bg-BG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an image. The URL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TemplateField</a:t>
                      </a:r>
                      <a:endParaRPr lang="en-US" sz="2200" b="1" kern="1200" noProof="0" dirty="0" smtClean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based on an HTML template 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43000"/>
            <a:ext cx="774404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AutoGenerateColumns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="False"&gt;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DataField="FirstName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DataField="LastName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DataField="Phone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="Phone"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DataField="EMail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="E-Mail"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asp:CheckBoxField DataField="IsSenior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="Senior?"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</p:spTree>
    <p:extLst>
      <p:ext uri="{BB962C8B-B14F-4D97-AF65-F5344CB8AC3E}">
        <p14:creationId xmlns:p14="http://schemas.microsoft.com/office/powerpoint/2010/main" val="220259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263908"/>
            <a:ext cx="777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List&lt;Customer&gt; customers = new List&lt;Customer&gt;()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Customer() { FirstName = "Svetlin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"Nakov",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"svetlin@nakov.com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 = "0894 77 22 53", IsSenior=true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Customer() { FirstName = "Bai",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"Ivan", Email = "bai.ivan@gmail.com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Phone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"0899 555 444"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this.GridViewCustomers.DataSource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this.GridViewCustomers.DataBind();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87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11836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GridView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64236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9634" name="Picture 2" descr="http://www.f-lohmueller.de/pov/grid17_.jpg"/>
          <p:cNvPicPr>
            <a:picLocks noChangeAspect="1" noChangeArrowheads="1"/>
          </p:cNvPicPr>
          <p:nvPr/>
        </p:nvPicPr>
        <p:blipFill>
          <a:blip r:embed="rId2"/>
          <a:srcRect b="4000"/>
          <a:stretch>
            <a:fillRect/>
          </a:stretch>
        </p:blipFill>
        <p:spPr bwMode="auto">
          <a:xfrm>
            <a:off x="6019800" y="3947160"/>
            <a:ext cx="24765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DetailsView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Displays a single record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used along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Supports paging, inserting, updating, deleting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Uses the same fields as</a:t>
            </a:r>
            <a:r>
              <a:rPr lang="bg-BG" dirty="0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&lt;Fields&gt;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</a:rPr>
              <a:t>element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Easy to change the appearance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DetailsView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06299"/>
            <a:ext cx="774404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&lt;asp:DetailsView ID="DetailsViewCustomer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AutoGenerateRows="True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AllowPaging="True"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onpageindexchanging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asp:DetailsView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EventArgs 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this.DetailsViewCustomer.DataSource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DetailsViewPageEventArgs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this.DetailsViewCustomer.PageIndex = e.NewPageIndex;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this.DetailsViewCustomer.DataSource =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03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40268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DetailsView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9266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89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FormView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Templated version of</a:t>
            </a:r>
            <a:r>
              <a:rPr lang="bg-BG" dirty="0" smtClean="0"/>
              <a:t> </a:t>
            </a:r>
            <a:r>
              <a:rPr lang="en-US" dirty="0" smtClean="0"/>
              <a:t>DetailsView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use predefined view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Requires the developer to define the</a:t>
            </a:r>
            <a:r>
              <a:rPr lang="bg-BG" dirty="0" smtClean="0"/>
              <a:t> </a:t>
            </a:r>
            <a:r>
              <a:rPr lang="en-US" dirty="0" smtClean="0"/>
              <a:t>view by using templates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have commands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It has mode (edit, insert, …)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can use many controls for the templates</a:t>
            </a:r>
            <a:r>
              <a:rPr lang="bg-BG" dirty="0" smtClean="0"/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  <a:r>
              <a:rPr lang="en-US" dirty="0" smtClean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+mj-lt"/>
                <a:ea typeface="+mj-ea"/>
                <a:cs typeface="+mj-cs"/>
              </a:rPr>
              <a:t>FormView (2)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You are responsible to define all the templates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ItemTemplate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Eval()</a:t>
            </a:r>
            <a:r>
              <a:rPr lang="en-US" noProof="1" smtClean="0"/>
              <a:t> method to accomplish a read-only binding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Bind()</a:t>
            </a:r>
            <a:r>
              <a:rPr lang="en-US" noProof="1" smtClean="0"/>
              <a:t> method for a real 2-way binding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FormView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198941"/>
            <a:ext cx="7924800" cy="50494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&lt;asp:FormView ID="FormViewCustomer" runat="server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AllowPaging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onpageindexchanging=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FormViewCustomer_PageIndexChanging"&gt;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&lt;h3&gt;&lt;%# Eval("FirstName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+ "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Eval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&lt;/asp:FormView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this.FormViewCustomer.DataSource = this.customers;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8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Binding?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dirty="0" smtClean="0"/>
              <a:t>in ASP.NET is the process </a:t>
            </a:r>
            <a:r>
              <a:rPr lang="en-US" dirty="0"/>
              <a:t>of filling data into a </a:t>
            </a:r>
            <a:r>
              <a:rPr lang="en-US" dirty="0" smtClean="0"/>
              <a:t>control </a:t>
            </a:r>
            <a:r>
              <a:rPr lang="en-US" dirty="0"/>
              <a:t>from a data source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Controls </a:t>
            </a:r>
            <a:r>
              <a:rPr lang="en-US" dirty="0" smtClean="0"/>
              <a:t>supporting </a:t>
            </a:r>
            <a:r>
              <a:rPr lang="en-US" dirty="0"/>
              <a:t>data binding have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bind a control we have to set the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 and to call the method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after that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Binding is usually done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Page_Load()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402680"/>
            <a:ext cx="6553200" cy="1371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Using </a:t>
            </a:r>
            <a:r>
              <a:rPr lang="en-US" noProof="1" smtClean="0"/>
              <a:t>FormView without DataSource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39266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09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TreeView Control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marL="450850" indent="-4508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</a:t>
            </a:r>
            <a:r>
              <a:rPr lang="en-US" dirty="0"/>
              <a:t>fully functional control used to display hierarchical data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Allows multiple visual adjustments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Node images, fold and expand images, connecting lines, checkboxes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Supports navigation and</a:t>
            </a:r>
            <a:r>
              <a:rPr lang="bg-BG" dirty="0"/>
              <a:t> </a:t>
            </a:r>
            <a:r>
              <a:rPr lang="en-US" dirty="0"/>
              <a:t>postback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You can create nodes declaratively or in code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We can fill nodes dynamically from the server when needed</a:t>
            </a:r>
            <a:r>
              <a:rPr lang="bg-BG" dirty="0"/>
              <a:t> </a:t>
            </a:r>
            <a:r>
              <a:rPr lang="en-US" dirty="0"/>
              <a:t>(when the data is too much)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bg-BG" dirty="0"/>
              <a:t> </a:t>
            </a:r>
            <a:r>
              <a:rPr lang="en-US" dirty="0"/>
              <a:t>doesn’t give full control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</a:t>
            </a:r>
            <a:r>
              <a:rPr lang="bg-BG" dirty="0"/>
              <a:t> </a:t>
            </a:r>
            <a:r>
              <a:rPr lang="en-US" dirty="0"/>
              <a:t>HTML tables</a:t>
            </a:r>
            <a:r>
              <a:rPr lang="bg-BG" dirty="0"/>
              <a:t> </a:t>
            </a:r>
            <a:r>
              <a:rPr lang="bg-BG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&lt;table&gt;</a:t>
            </a:r>
            <a:r>
              <a:rPr lang="bg-BG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</a:t>
            </a:r>
            <a:r>
              <a:rPr lang="en-US" dirty="0"/>
              <a:t>control is the most flexible </a:t>
            </a:r>
            <a:r>
              <a:rPr lang="en-US" dirty="0" smtClean="0"/>
              <a:t>control to show a sequence of data rows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write the</a:t>
            </a:r>
            <a:r>
              <a:rPr lang="bg-BG" dirty="0"/>
              <a:t> </a:t>
            </a:r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visualization code yourself</a:t>
            </a:r>
          </a:p>
          <a:p>
            <a:pPr>
              <a:lnSpc>
                <a:spcPct val="110000"/>
              </a:lnSpc>
            </a:pPr>
            <a:r>
              <a:rPr lang="en-US" dirty="0"/>
              <a:t>Useful when you want to implement a </a:t>
            </a:r>
            <a:r>
              <a:rPr lang="en-US" dirty="0" smtClean="0"/>
              <a:t>non-standard </a:t>
            </a:r>
            <a:r>
              <a:rPr lang="en-US" dirty="0"/>
              <a:t>visualization of read-only </a:t>
            </a:r>
            <a:r>
              <a:rPr lang="en-US" dirty="0" smtClean="0"/>
              <a:t>data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output code is </a:t>
            </a:r>
            <a:r>
              <a:rPr lang="en-US" dirty="0" smtClean="0"/>
              <a:t>easy-to-read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</a:t>
            </a:r>
            <a:r>
              <a:rPr lang="bg-BG" dirty="0" smtClean="0"/>
              <a:t>: </a:t>
            </a: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smtClean="0"/>
              <a:t>It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07235" name="Picture 3" descr="repeater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8175" y="4665257"/>
            <a:ext cx="2786063" cy="1800225"/>
          </a:xfrm>
          <a:prstGeom prst="rect">
            <a:avLst/>
          </a:prstGeom>
          <a:noFill/>
        </p:spPr>
      </p:pic>
      <p:pic>
        <p:nvPicPr>
          <p:cNvPr id="607236" name="Picture 4" descr="repeater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066800"/>
            <a:ext cx="1819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7" name="Picture 5" descr="repeat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1104901"/>
            <a:ext cx="3581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8" name="Picture 6" descr="repeater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2352233"/>
            <a:ext cx="4200525" cy="2114550"/>
          </a:xfrm>
          <a:prstGeom prst="rect">
            <a:avLst/>
          </a:prstGeom>
          <a:noFill/>
        </p:spPr>
      </p:pic>
      <p:pic>
        <p:nvPicPr>
          <p:cNvPr id="607239" name="Picture 7" descr="repeater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905376"/>
            <a:ext cx="4343400" cy="1533525"/>
          </a:xfrm>
          <a:prstGeom prst="rect">
            <a:avLst/>
          </a:prstGeom>
          <a:noFill/>
        </p:spPr>
      </p:pic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2593976" y="1498601"/>
            <a:ext cx="546100" cy="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 flipH="1">
            <a:off x="4041775" y="1965326"/>
            <a:ext cx="0" cy="3143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2" name="Line 10"/>
          <p:cNvSpPr>
            <a:spLocks noChangeShapeType="1"/>
          </p:cNvSpPr>
          <p:nvPr/>
        </p:nvSpPr>
        <p:spPr bwMode="auto">
          <a:xfrm>
            <a:off x="2773363" y="4486276"/>
            <a:ext cx="0" cy="3651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3" name="Line 11"/>
          <p:cNvSpPr>
            <a:spLocks noChangeShapeType="1"/>
          </p:cNvSpPr>
          <p:nvPr/>
        </p:nvSpPr>
        <p:spPr bwMode="auto">
          <a:xfrm flipV="1">
            <a:off x="5105400" y="5672137"/>
            <a:ext cx="536575" cy="1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2"/>
            <a:ext cx="7924800" cy="2514598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Templates, </a:t>
            </a:r>
            <a:r>
              <a:rPr lang="en-US" dirty="0" smtClean="0"/>
              <a:t>Container.DataItem</a:t>
            </a:r>
            <a:r>
              <a:rPr lang="en-US" dirty="0"/>
              <a:t> and DataBinder.Eval()</a:t>
            </a:r>
            <a:endParaRPr lang="bg-BG" dirty="0"/>
          </a:p>
        </p:txBody>
      </p:sp>
      <p:pic>
        <p:nvPicPr>
          <p:cNvPr id="60418" name="Picture 2" descr="http://www.easy-child-crafts.com/images/kit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1762126" cy="1734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0" name="Picture 4" descr="http://www.brasilcargoservice.com.br/container20d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1838324" cy="1188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2" name="Picture 6" descr="http://www.bloomington.k12.mn.us/departments/technology/media/5StarR_Research/Grades6-8/images/5Evaluate_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4571998"/>
            <a:ext cx="1828800" cy="18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dirty="0" smtClean="0"/>
              <a:t> offer  </a:t>
            </a:r>
            <a:r>
              <a:rPr lang="en-US" dirty="0"/>
              <a:t>rich customization capabilities by utilizing </a:t>
            </a:r>
            <a:r>
              <a:rPr lang="en-US" dirty="0" smtClean="0"/>
              <a:t>templates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templates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Provide a way to display </a:t>
            </a:r>
            <a:r>
              <a:rPr lang="en-US" dirty="0" smtClean="0"/>
              <a:t>data in highly-customizable fashion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Provide a way to format the appearance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DataRowView</a:t>
            </a:r>
            <a:r>
              <a:rPr lang="en-US" dirty="0"/>
              <a:t> element is accessible through </a:t>
            </a: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 smtClean="0"/>
              <a:t> </a:t>
            </a:r>
            <a:r>
              <a:rPr lang="en-US" dirty="0"/>
              <a:t>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(2)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&lt;AlternatingItemTemplate&gt;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&lt;FooterTemplate&gt;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/>
              <a:t>Example:</a:t>
            </a:r>
            <a:endParaRPr lang="en-US" sz="2800" noProof="1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6388" y="1264654"/>
            <a:ext cx="2397124" cy="2469146"/>
          </a:xfrm>
          <a:prstGeom prst="rect">
            <a:avLst/>
          </a:prstGeom>
          <a:noFill/>
        </p:spPr>
      </p:pic>
      <p:sp>
        <p:nvSpPr>
          <p:cNvPr id="542725" name="Line 5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>
            <a:off x="3870250" y="1477926"/>
            <a:ext cx="2232837" cy="53162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>
            <a:off x="3505200" y="1981200"/>
            <a:ext cx="2597888" cy="49619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638801" y="2499227"/>
            <a:ext cx="464287" cy="2069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3880884" y="3019647"/>
            <a:ext cx="2222204" cy="435934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750888" y="4267200"/>
            <a:ext cx="7631112" cy="210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&lt;AlternatingItemTemplate&gt;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style="background: #8888FF"&gt;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 Eval("ItemName")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 Eval("Price", "{0:c}")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&lt;/AlternatingItemTemplate&gt;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Current Item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offers two methods to get each separate item from a collection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Array</a:t>
            </a:r>
            <a:r>
              <a:rPr lang="en-US" dirty="0"/>
              <a:t>, …) to which a control is bound: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 lvl="2">
              <a:lnSpc>
                <a:spcPct val="110000"/>
              </a:lnSpc>
            </a:pPr>
            <a:r>
              <a:rPr lang="bg-BG" dirty="0" smtClean="0"/>
              <a:t>Т</a:t>
            </a:r>
            <a:r>
              <a:rPr lang="en-US" dirty="0" smtClean="0"/>
              <a:t>he standard</a:t>
            </a:r>
            <a:r>
              <a:rPr lang="bg-BG" dirty="0" smtClean="0"/>
              <a:t>, </a:t>
            </a:r>
            <a:r>
              <a:rPr lang="en-US" dirty="0" smtClean="0"/>
              <a:t>preferred </a:t>
            </a:r>
            <a:r>
              <a:rPr lang="en-US" dirty="0"/>
              <a:t>way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static method using reflection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Slower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Container.DataItem</a:t>
            </a:r>
            <a:endParaRPr lang="bg-BG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dirty="0" smtClean="0"/>
              <a:t> provides access </a:t>
            </a:r>
            <a:r>
              <a:rPr lang="en-US" dirty="0"/>
              <a:t>to the currently </a:t>
            </a:r>
            <a:r>
              <a:rPr lang="en-US" dirty="0" smtClean="0"/>
              <a:t>bound item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It must be explicitly cast to the type of the item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Otherwise it is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The current item is of type: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DataRowView</a:t>
            </a:r>
            <a:r>
              <a:rPr lang="en-US" dirty="0"/>
              <a:t> if the </a:t>
            </a:r>
            <a:r>
              <a:rPr lang="en-US" noProof="1"/>
              <a:t>datasource</a:t>
            </a:r>
            <a:r>
              <a:rPr lang="en-US" dirty="0"/>
              <a:t> is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instance of a type if the control is bound to a collection of the given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DataBinder and </a:t>
            </a:r>
            <a:r>
              <a:rPr lang="en-US" noProof="1" smtClean="0"/>
              <a:t>DataBinder.Eval()</a:t>
            </a:r>
            <a:endParaRPr lang="en-US" noProof="1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is a class aimed at the Rapid Application Developers (RAD)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Provides means to easily access the current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DataItem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DataBinder.Eval()</a:t>
            </a:r>
            <a:r>
              <a:rPr lang="en-US" dirty="0" smtClean="0"/>
              <a:t> – evaluates late-bound</a:t>
            </a:r>
            <a:r>
              <a:rPr lang="bg-BG" dirty="0" smtClean="0"/>
              <a:t> </a:t>
            </a:r>
            <a:r>
              <a:rPr lang="en-US" dirty="0" smtClean="0"/>
              <a:t>data-binding expressions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</a:t>
            </a:r>
            <a:r>
              <a:rPr lang="bg-BG" dirty="0"/>
              <a:t>ptionally formats the result as 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31838" y="5638800"/>
            <a:ext cx="772636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bject container,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expression, string format)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– </a:t>
            </a: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645384"/>
            <a:ext cx="7924800" cy="1323439"/>
          </a:xfrm>
        </p:spPr>
        <p:txBody>
          <a:bodyPr/>
          <a:lstStyle/>
          <a:p>
            <a:r>
              <a:rPr lang="en-US" noProof="1" smtClean="0"/>
              <a:t>&lt;asp:DropDownList ID="DropDownYesNo" runat="server"&gt;</a:t>
            </a:r>
          </a:p>
          <a:p>
            <a:r>
              <a:rPr lang="en-US" noProof="1" smtClean="0"/>
              <a:t>  &lt;asp:ListItem&gt;Yes&lt;/asp:ListItem&gt;</a:t>
            </a:r>
          </a:p>
          <a:p>
            <a:r>
              <a:rPr lang="en-US" noProof="1" smtClean="0"/>
              <a:t>  &lt;asp:ListItem&gt;No&lt;/asp:ListItem&gt;</a:t>
            </a:r>
          </a:p>
          <a:p>
            <a:r>
              <a:rPr lang="en-US" noProof="1" smtClean="0"/>
              <a:t>&lt;/asp:DropDownList&gt;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392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static list control with items: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30728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data-bound list control:</a:t>
            </a:r>
            <a:endParaRPr lang="en-US" sz="32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9600" y="3819862"/>
            <a:ext cx="7924800" cy="26571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&lt;asp:ListBox ID="ListBoxTowns" runat="server"&gt;</a:t>
            </a:r>
          </a:p>
          <a:p>
            <a:r>
              <a:rPr lang="en-US" noProof="1" smtClean="0"/>
              <a:t>&lt;/asp:ListBox&gt;</a:t>
            </a:r>
          </a:p>
          <a:p>
            <a:r>
              <a:rPr lang="en-US" noProof="1" smtClean="0"/>
              <a:t>…</a:t>
            </a:r>
          </a:p>
          <a:p>
            <a:r>
              <a:rPr lang="en-US" noProof="1" smtClean="0"/>
              <a:t>protected void Page_Load(object sender, EventArgs e)</a:t>
            </a:r>
          </a:p>
          <a:p>
            <a:r>
              <a:rPr lang="en-US" noProof="1" smtClean="0"/>
              <a:t>{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  string[] towns = { "Sofia", "Plovdiv", "Varna" };</a:t>
            </a:r>
          </a:p>
          <a:p>
            <a:r>
              <a:rPr lang="en-US" noProof="1" smtClean="0"/>
              <a:t>  this.ListBoxTowns.DataSource = towns;</a:t>
            </a:r>
          </a:p>
          <a:p>
            <a:r>
              <a:rPr lang="en-US" noProof="1" smtClean="0"/>
              <a:t>  this.ListBoxTowns.DataBind();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616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itchFamily="49" charset="0"/>
              </a:rPr>
              <a:t>DataBinder.Eval()</a:t>
            </a:r>
            <a:r>
              <a:rPr lang="en-US" dirty="0" smtClean="0"/>
              <a:t> – Parameters</a:t>
            </a:r>
            <a:endParaRPr lang="bg-BG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</a:t>
            </a:r>
            <a:r>
              <a:rPr lang="en-US" dirty="0"/>
              <a:t> </a:t>
            </a:r>
            <a:r>
              <a:rPr lang="en-US" dirty="0" smtClean="0"/>
              <a:t>– t</a:t>
            </a:r>
            <a:r>
              <a:rPr lang="bg-BG" dirty="0"/>
              <a:t>he object reference against which the expression is evaluated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Usually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</a:t>
            </a:r>
            <a:r>
              <a:rPr lang="en-US" dirty="0"/>
              <a:t> – the path to a public property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Format</a:t>
            </a:r>
            <a:r>
              <a:rPr lang="en-US" dirty="0"/>
              <a:t> (optional) – a formatting string to apply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also use  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string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expression, 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string</a:t>
            </a:r>
            <a:r>
              <a:rPr kumimoji="0"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kumimoji="0"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format)</a:t>
            </a:r>
            <a:r>
              <a:rPr kumimoji="0" lang="bg-BG" dirty="0" smtClean="0"/>
              <a:t> </a:t>
            </a:r>
            <a:endParaRPr kumimoji="0" lang="en-US" dirty="0"/>
          </a:p>
          <a:p>
            <a:pPr lvl="1">
              <a:lnSpc>
                <a:spcPct val="100000"/>
              </a:lnSpc>
            </a:pPr>
            <a:r>
              <a:rPr kumimoji="0" lang="en-US" dirty="0"/>
              <a:t>It assumes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dirty="0"/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/>
              <a:t>DataBinder.Eval() vs. Container.DataItem vs. Eval()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74688" y="1752600"/>
            <a:ext cx="7783512" cy="3795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String.Format("{0:c}",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Container.DataItem)["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DataBinder.Eval(Container.DataItem,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Eval("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685800" y="1066800"/>
            <a:ext cx="7772402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"Id")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"URL")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"Image")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asp:Repeater&gt;</a:t>
            </a:r>
          </a:p>
        </p:txBody>
      </p:sp>
      <p:pic>
        <p:nvPicPr>
          <p:cNvPr id="616452" name="Picture 4" descr="repeater1"/>
          <p:cNvPicPr>
            <a:picLocks noChangeAspect="1" noChangeArrowheads="1"/>
          </p:cNvPicPr>
          <p:nvPr/>
        </p:nvPicPr>
        <p:blipFill rotWithShape="1">
          <a:blip r:embed="rId3"/>
          <a:srcRect t="9410" b="5715"/>
          <a:stretch/>
        </p:blipFill>
        <p:spPr bwMode="auto">
          <a:xfrm>
            <a:off x="2133600" y="3810000"/>
            <a:ext cx="6491288" cy="244548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(2)</a:t>
            </a:r>
            <a:r>
              <a:rPr lang="bg-BG" dirty="0"/>
              <a:t> 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457200" y="1296988"/>
            <a:ext cx="822960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="RepeaterSitesUL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Container.DataItem,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 DataBinder.Eval(Container.DataItem,"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618500" name="Picture 4" descr="repeater2"/>
          <p:cNvPicPr>
            <a:picLocks noChangeAspect="1" noChangeArrowheads="1"/>
          </p:cNvPicPr>
          <p:nvPr/>
        </p:nvPicPr>
        <p:blipFill rotWithShape="1">
          <a:blip r:embed="rId3"/>
          <a:srcRect l="5317" t="7299" r="39367"/>
          <a:stretch/>
        </p:blipFill>
        <p:spPr bwMode="auto">
          <a:xfrm>
            <a:off x="4648200" y="4800600"/>
            <a:ext cx="3668232" cy="1147873"/>
          </a:xfrm>
          <a:prstGeom prst="roundRect">
            <a:avLst>
              <a:gd name="adj" fmla="val 5551"/>
            </a:avLst>
          </a:prstGeom>
          <a:noFill/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(3)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614364" y="1296988"/>
            <a:ext cx="792003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="RepeaterSitesImage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href="&lt;%# DataBinder.Eval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Container.DataItem,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URL") 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ImageUrl")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0" alt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DataBinder.Eval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%&gt;"/&gt;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620548" name="Picture 4" descr="repeater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9283" y="3962400"/>
            <a:ext cx="3350419" cy="22591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295400"/>
            <a:ext cx="5334000" cy="1447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Repeater</a:t>
            </a:r>
            <a:r>
              <a:rPr lang="en-US" dirty="0"/>
              <a:t> </a:t>
            </a:r>
            <a:r>
              <a:rPr lang="en-US" dirty="0" smtClean="0"/>
              <a:t>with Templates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19400" y="2936080"/>
            <a:ext cx="350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2" name="Picture 2" descr="http://www.completesoft.com/images/repeat-busi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8236">
            <a:off x="1073288" y="3543775"/>
            <a:ext cx="2393476" cy="2393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dnndev.com/Portals/4/ScreenShots/XMod5/RepeaterDemo_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3290">
            <a:off x="5621263" y="3589919"/>
            <a:ext cx="2561644" cy="23176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5918">
            <a:off x="2704108" y="4065740"/>
            <a:ext cx="3580650" cy="164097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750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ListView</a:t>
            </a:r>
            <a:endParaRPr 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an extremely flexible data-bound control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adds higher-level features such as selection and editing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Includes a more extensive set of templates than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To display some data with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, you follow the same process that you’d follow with a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 – Templates</a:t>
            </a:r>
            <a:endParaRPr 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sets </a:t>
            </a:r>
            <a:r>
              <a:rPr lang="en-US" dirty="0"/>
              <a:t>the content of every data item</a:t>
            </a: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ItemSeparatorTemplate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EmptyItemTemplate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dirty="0"/>
              <a:t>and etc.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DataPager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you a single, consistent way to use paging with a variety of controls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the only control that supports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dirty="0"/>
              <a:t>Pager Fields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NextPreviousPagerField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NumericPagerField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TemplatePagerField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46130"/>
            <a:ext cx="7924800" cy="685800"/>
          </a:xfrm>
        </p:spPr>
        <p:txBody>
          <a:bodyPr/>
          <a:lstStyle/>
          <a:p>
            <a:r>
              <a:rPr lang="en-US" noProof="1" smtClean="0"/>
              <a:t>ListView</a:t>
            </a:r>
            <a:r>
              <a:rPr lang="en-US" dirty="0" smtClean="0"/>
              <a:t> and </a:t>
            </a:r>
            <a:r>
              <a:rPr lang="en-US" noProof="1" smtClean="0"/>
              <a:t>DataPager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72409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2" descr="http://www.stupid.com/mm5/graphics/00000001/beerpager-pi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017129"/>
            <a:ext cx="28575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2" descr="http://www.beauty-queens.org/wp-content/uploads/2008/11/top_list_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813">
            <a:off x="1052088" y="1008828"/>
            <a:ext cx="2807412" cy="2807412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7197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4114802"/>
            <a:ext cx="5486400" cy="14477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Binding: Simple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800" y="5755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2" descr="http://server12.sitewizard.co.uk/sites/sitewizardnew/images/live_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91517"/>
            <a:ext cx="3498706" cy="2201368"/>
          </a:xfrm>
          <a:prstGeom prst="roundRect">
            <a:avLst>
              <a:gd name="adj" fmla="val 3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3897" y="1066801"/>
            <a:ext cx="4076703" cy="2330300"/>
          </a:xfrm>
          <a:prstGeom prst="roundRect">
            <a:avLst>
              <a:gd name="adj" fmla="val 46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324354" lon="18945008" rev="210643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51834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Data Binding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3978085" y="27340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8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27173" y="20482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9" name="TextBox 8"/>
          <p:cNvSpPr txBox="1"/>
          <p:nvPr/>
        </p:nvSpPr>
        <p:spPr>
          <a:xfrm rot="9535351" flipH="1">
            <a:off x="4281140" y="4125474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186146" flipH="1">
            <a:off x="6049242" y="5164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17269785" flipH="1">
            <a:off x="6914460" y="3680233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5468071" y="39910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3562347" flipH="1">
            <a:off x="7413186" y="1157859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7479266" flipH="1">
            <a:off x="4460705" y="910092"/>
            <a:ext cx="58409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8014465" flipH="1">
            <a:off x="5559965" y="2134517"/>
            <a:ext cx="58409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/>
              <a:t>Create a </a:t>
            </a:r>
            <a:r>
              <a:rPr lang="en-US" sz="2800" noProof="1" smtClean="0"/>
              <a:t>Web </a:t>
            </a:r>
            <a:r>
              <a:rPr lang="en-US" sz="2800" noProof="1"/>
              <a:t>form resembling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mobile.bg</a:t>
            </a:r>
            <a:r>
              <a:rPr lang="en-US" sz="2800" noProof="1"/>
              <a:t> car publishing form. Add two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DropDownLists</a:t>
            </a:r>
            <a:r>
              <a:rPr lang="en-US" sz="2800" noProof="1"/>
              <a:t> for the producer (VW, BMW, …) and for the model (A6, Corsa,…). Create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Producer</a:t>
            </a:r>
            <a:r>
              <a:rPr lang="en-US" sz="2800" noProof="1"/>
              <a:t> – each producer should have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en-US" sz="2800" noProof="1"/>
              <a:t> and a collection of models. Bind a list of producers to the first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2800" noProof="1" smtClean="0"/>
              <a:t>. </a:t>
            </a:r>
            <a:r>
              <a:rPr lang="en-US" sz="2800" noProof="1"/>
              <a:t>The second should be bound to the models of this producer. You should have a check box for each “extra” the car has, ordered in 4 columns – coming from a list “extras”. Implement the type of engine as a horizontal radio button selection – options come from a fixed array</a:t>
            </a:r>
            <a:r>
              <a:rPr lang="en-US" sz="2800" noProof="1" smtClean="0"/>
              <a:t>. Display all collected information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&lt;asp:Literal&gt;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 typeface="+mj-lt"/>
              <a:buAutoNum type="arabicPeriod" startAt="2"/>
            </a:pPr>
            <a:r>
              <a:rPr lang="en-US" sz="2800" noProof="1" smtClean="0"/>
              <a:t>By </a:t>
            </a:r>
            <a:r>
              <a:rPr lang="en-US" sz="2800" noProof="1"/>
              <a:t>using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display the names of </a:t>
            </a:r>
            <a:r>
              <a:rPr lang="en-US" sz="2800" noProof="1" smtClean="0"/>
              <a:t>all employees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noProof="1" smtClean="0"/>
              <a:t> database as hyperlinks</a:t>
            </a:r>
            <a:r>
              <a:rPr lang="en-US" sz="2800" noProof="1"/>
              <a:t>. All links should redirect to another page where details about the employee are displayed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noProof="1"/>
              <a:t>. Add a back button to return </a:t>
            </a:r>
            <a:r>
              <a:rPr lang="en-US" sz="2800" noProof="1" smtClean="0"/>
              <a:t>back to </a:t>
            </a:r>
            <a:r>
              <a:rPr lang="en-US" sz="2800" noProof="1"/>
              <a:t>the previous page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/>
              <a:t>Implement the previous task by using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2800" dirty="0" smtClean="0"/>
              <a:t> </a:t>
            </a:r>
            <a:r>
              <a:rPr lang="en-US" sz="2800" dirty="0"/>
              <a:t>instead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/>
              <a:t>Display the information about </a:t>
            </a:r>
            <a:r>
              <a:rPr lang="en-US" sz="2800" dirty="0" smtClean="0"/>
              <a:t>all employees in </a:t>
            </a:r>
            <a:r>
              <a:rPr lang="en-US" sz="2800" dirty="0"/>
              <a:t>a table.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sz="2800" dirty="0"/>
              <a:t> and apply styles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5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Re-implement the previous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Create a Web Form that reads arbitrary XML document and displays it as tree.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2800" noProof="1" smtClean="0"/>
              <a:t> Web control on the left side display the inner XML of the selected node on the right side.</a:t>
            </a:r>
            <a:endParaRPr lang="en-US" sz="28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List-Bound </a:t>
            </a:r>
            <a:r>
              <a:rPr lang="en-US" dirty="0"/>
              <a:t>Controls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tabLst/>
            </a:pPr>
            <a:r>
              <a:rPr lang="en-US" dirty="0"/>
              <a:t>Controls that are bound to a data source are called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list-bound controls</a:t>
            </a:r>
          </a:p>
          <a:p>
            <a:pPr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  <a:r>
              <a:rPr lang="bg-BG" dirty="0"/>
              <a:t> – </a:t>
            </a:r>
            <a:r>
              <a:rPr lang="en-US" dirty="0"/>
              <a:t>shows data in a </a:t>
            </a:r>
            <a:r>
              <a:rPr lang="en-US" dirty="0" smtClean="0"/>
              <a:t>template-based predefined pattern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 – shows data in a table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– </a:t>
            </a:r>
            <a:r>
              <a:rPr lang="en-US" dirty="0"/>
              <a:t>shows data in a template </a:t>
            </a:r>
            <a:r>
              <a:rPr lang="en-US" dirty="0" smtClean="0"/>
              <a:t>designed </a:t>
            </a:r>
            <a:r>
              <a:rPr lang="en-US" dirty="0"/>
              <a:t>by the programmer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When Does Binding Take </a:t>
            </a:r>
            <a:r>
              <a:rPr lang="en-US" sz="3900" dirty="0" smtClean="0"/>
              <a:t>Place?</a:t>
            </a:r>
            <a:endParaRPr lang="bg-BG" sz="39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Data binding in ASP.NET can occur: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Sometimes checking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Page.IsPostBack</a:t>
            </a:r>
            <a:r>
              <a:rPr lang="en-US" noProof="1"/>
              <a:t> is needed</a:t>
            </a:r>
            <a:endParaRPr lang="en-US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In an event handler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E.g. when </a:t>
            </a:r>
            <a:r>
              <a:rPr lang="en-US" noProof="1"/>
              <a:t>a button is </a:t>
            </a:r>
            <a:r>
              <a:rPr lang="en-US" noProof="1" smtClean="0"/>
              <a:t>pressed,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ButtonLoad_Click()</a:t>
            </a:r>
            <a:r>
              <a:rPr lang="en-US" noProof="1" smtClean="0"/>
              <a:t> event handler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binding transfers the data from the data source to the control's internal structures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Every class deriving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noProof="1"/>
              <a:t> </a:t>
            </a:r>
            <a:r>
              <a:rPr lang="en-US" noProof="1" smtClean="0"/>
              <a:t>can be used a data source</a:t>
            </a:r>
            <a:r>
              <a:rPr lang="bg-BG" noProof="1" smtClean="0"/>
              <a:t> </a:t>
            </a:r>
            <a:r>
              <a:rPr lang="en-US" noProof="1" smtClean="0"/>
              <a:t>in ASP.NET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Arrays</a:t>
            </a:r>
            <a:r>
              <a:rPr lang="en-US" noProof="1"/>
              <a:t>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Town[]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Lists,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List&lt;Town&gt;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LINQ-to-SQL query results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Etc</a:t>
            </a:r>
            <a:r>
              <a:rPr lang="en-US" noProof="1"/>
              <a:t>.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ASP.NET DataSource classes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/>
              <a:t>, etc…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BDBD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BDBD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2487</TotalTime>
  <Words>4236</Words>
  <Application>Microsoft Office PowerPoint</Application>
  <PresentationFormat>On-screen Show (4:3)</PresentationFormat>
  <Paragraphs>657</Paragraphs>
  <Slides>63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Telerik Theme</vt:lpstr>
      <vt:lpstr>Telerik Master Template</vt:lpstr>
      <vt:lpstr>ASP.NET Data Binding</vt:lpstr>
      <vt:lpstr>Table of Contents</vt:lpstr>
      <vt:lpstr>How Data Binding Works in ASP.NET?</vt:lpstr>
      <vt:lpstr>What is Data Binding?</vt:lpstr>
      <vt:lpstr>Data Binding – Simple Example</vt:lpstr>
      <vt:lpstr>Data Binding: Simple Example</vt:lpstr>
      <vt:lpstr>List-Bound Controls</vt:lpstr>
      <vt:lpstr>When Does Binding Take Place?</vt:lpstr>
      <vt:lpstr>Sources of Data</vt:lpstr>
      <vt:lpstr>Common Properties</vt:lpstr>
      <vt:lpstr>Common Properties (2)</vt:lpstr>
      <vt:lpstr>ASP.NET List Controls</vt:lpstr>
      <vt:lpstr>List Controls</vt:lpstr>
      <vt:lpstr>List Controls (2)</vt:lpstr>
      <vt:lpstr>BulletedList</vt:lpstr>
      <vt:lpstr>CheckBoxList</vt:lpstr>
      <vt:lpstr>RadioButtonList</vt:lpstr>
      <vt:lpstr>DropDownList &amp; ListBox</vt:lpstr>
      <vt:lpstr>ASP.NET List Controls</vt:lpstr>
      <vt:lpstr>Declarative Data Binding in the ASP.NET Controls</vt:lpstr>
      <vt:lpstr>Declarative Data Binding Syntax</vt:lpstr>
      <vt:lpstr>Data-Binding Syntax – Example</vt:lpstr>
      <vt:lpstr>How Declarative Binding Works?</vt:lpstr>
      <vt:lpstr>The DataBind(…) Method</vt:lpstr>
      <vt:lpstr>Declarative Binding – Example</vt:lpstr>
      <vt:lpstr>Declarative Binding</vt:lpstr>
      <vt:lpstr>Complex Data-Bound Controls</vt:lpstr>
      <vt:lpstr>Complex DataBound Controls</vt:lpstr>
      <vt:lpstr>GridView</vt:lpstr>
      <vt:lpstr>GridView Columns</vt:lpstr>
      <vt:lpstr>GridView – Example</vt:lpstr>
      <vt:lpstr>GridView – Example (2)</vt:lpstr>
      <vt:lpstr>Using GridView without DataSource</vt:lpstr>
      <vt:lpstr>DetailsView</vt:lpstr>
      <vt:lpstr>DetailsView – Example</vt:lpstr>
      <vt:lpstr>Using DetailsView without DataSource</vt:lpstr>
      <vt:lpstr>FormView</vt:lpstr>
      <vt:lpstr>FormView (2)</vt:lpstr>
      <vt:lpstr>FormView – Example</vt:lpstr>
      <vt:lpstr>Using FormView without DataSource</vt:lpstr>
      <vt:lpstr>The TreeView Control</vt:lpstr>
      <vt:lpstr>Repeater</vt:lpstr>
      <vt:lpstr>Repeater: How to Use It?</vt:lpstr>
      <vt:lpstr>Templates, Container.DataItem and DataBinder.Eval()</vt:lpstr>
      <vt:lpstr>Templates</vt:lpstr>
      <vt:lpstr>Templates (2)</vt:lpstr>
      <vt:lpstr>Accessing the Current Item</vt:lpstr>
      <vt:lpstr>Container.DataItem</vt:lpstr>
      <vt:lpstr>DataBinder and DataBinder.Eval()</vt:lpstr>
      <vt:lpstr>DataBinder.Eval() – Parameters</vt:lpstr>
      <vt:lpstr>DataBinder.Eval() vs. Container.DataItem vs. Eval()</vt:lpstr>
      <vt:lpstr>Repeater – Example</vt:lpstr>
      <vt:lpstr>Repeater – Example (2) </vt:lpstr>
      <vt:lpstr>Repeater – Example (3)</vt:lpstr>
      <vt:lpstr>Using Repeater with Templates</vt:lpstr>
      <vt:lpstr>ListView</vt:lpstr>
      <vt:lpstr>ListView – Templates</vt:lpstr>
      <vt:lpstr>DataPager</vt:lpstr>
      <vt:lpstr>ListView and DataPager</vt:lpstr>
      <vt:lpstr>ASP.NET Data Binding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Ventsy Popov (Crossroad)</cp:lastModifiedBy>
  <cp:revision>577</cp:revision>
  <dcterms:created xsi:type="dcterms:W3CDTF">2007-12-08T16:03:35Z</dcterms:created>
  <dcterms:modified xsi:type="dcterms:W3CDTF">2010-10-03T15:57:37Z</dcterms:modified>
</cp:coreProperties>
</file>