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320" r:id="rId2"/>
    <p:sldId id="321" r:id="rId3"/>
    <p:sldId id="346" r:id="rId4"/>
    <p:sldId id="327" r:id="rId5"/>
    <p:sldId id="329" r:id="rId6"/>
    <p:sldId id="347" r:id="rId7"/>
    <p:sldId id="330" r:id="rId8"/>
    <p:sldId id="331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3" r:id="rId18"/>
    <p:sldId id="344" r:id="rId19"/>
    <p:sldId id="345" r:id="rId20"/>
    <p:sldId id="348" r:id="rId21"/>
    <p:sldId id="350" r:id="rId22"/>
    <p:sldId id="357" r:id="rId23"/>
    <p:sldId id="352" r:id="rId24"/>
    <p:sldId id="351" r:id="rId25"/>
    <p:sldId id="354" r:id="rId26"/>
    <p:sldId id="353" r:id="rId27"/>
    <p:sldId id="355" r:id="rId28"/>
    <p:sldId id="356" r:id="rId29"/>
    <p:sldId id="358" r:id="rId30"/>
    <p:sldId id="359" r:id="rId31"/>
    <p:sldId id="361" r:id="rId32"/>
    <p:sldId id="325" r:id="rId33"/>
    <p:sldId id="326" r:id="rId34"/>
    <p:sldId id="360" r:id="rId3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87105" autoAdjust="0"/>
  </p:normalViewPr>
  <p:slideViewPr>
    <p:cSldViewPr>
      <p:cViewPr>
        <p:scale>
          <a:sx n="95" d="100"/>
          <a:sy n="95" d="100"/>
        </p:scale>
        <p:origin x="-3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5/5/2010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5/5/2010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053F6-C754-41A6-A100-9C94840B5E32}" type="slidenum">
              <a:rPr lang="en-US"/>
              <a:pPr/>
              <a:t>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System;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System.Web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System.Runtime.Serialization.Json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public class </a:t>
            </a:r>
            <a:r>
              <a:rPr lang="en-US" dirty="0" err="1" smtClean="0"/>
              <a:t>GetStreetsByPostCode</a:t>
            </a:r>
            <a:r>
              <a:rPr lang="en-US" dirty="0" smtClean="0"/>
              <a:t> : </a:t>
            </a:r>
            <a:r>
              <a:rPr lang="en-US" dirty="0" err="1" smtClean="0"/>
              <a:t>IHttpHandler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 public void </a:t>
            </a:r>
            <a:r>
              <a:rPr lang="en-US" dirty="0" err="1" smtClean="0"/>
              <a:t>ProcessRequest</a:t>
            </a:r>
            <a:r>
              <a:rPr lang="en-US" dirty="0" smtClean="0"/>
              <a:t>(</a:t>
            </a:r>
            <a:r>
              <a:rPr lang="en-US" dirty="0" err="1" smtClean="0"/>
              <a:t>HttpContext</a:t>
            </a:r>
            <a:r>
              <a:rPr lang="en-US" dirty="0" smtClean="0"/>
              <a:t> context)</a:t>
            </a:r>
            <a:br>
              <a:rPr lang="en-US" dirty="0" smtClean="0"/>
            </a:br>
            <a:r>
              <a:rPr lang="en-US" dirty="0" smtClean="0"/>
              <a:t>  {</a:t>
            </a:r>
            <a:br>
              <a:rPr lang="en-US" dirty="0" smtClean="0"/>
            </a:br>
            <a:r>
              <a:rPr lang="en-US" dirty="0" smtClean="0"/>
              <a:t>    List&lt;string&gt; streets = new List&lt;string&gt;();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postCode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  string </a:t>
            </a:r>
            <a:r>
              <a:rPr lang="en-US" dirty="0" err="1" smtClean="0"/>
              <a:t>postCodeParameter</a:t>
            </a:r>
            <a:r>
              <a:rPr lang="en-US" dirty="0" smtClean="0"/>
              <a:t> = </a:t>
            </a:r>
            <a:r>
              <a:rPr lang="en-US" dirty="0" err="1" smtClean="0"/>
              <a:t>context.Request.QueryString</a:t>
            </a:r>
            <a:r>
              <a:rPr lang="en-US" dirty="0" smtClean="0"/>
              <a:t>["code"];</a:t>
            </a:r>
            <a:br>
              <a:rPr lang="en-US" dirty="0" smtClean="0"/>
            </a:br>
            <a:r>
              <a:rPr lang="en-US" dirty="0" smtClean="0"/>
              <a:t>   </a:t>
            </a:r>
            <a:br>
              <a:rPr lang="en-US" dirty="0" smtClean="0"/>
            </a:br>
            <a:r>
              <a:rPr lang="en-US" dirty="0" smtClean="0"/>
              <a:t>    if (!</a:t>
            </a:r>
            <a:r>
              <a:rPr lang="en-US" dirty="0" err="1" smtClean="0"/>
              <a:t>String.IsNullOrEmpty</a:t>
            </a:r>
            <a:r>
              <a:rPr lang="en-US" dirty="0" smtClean="0"/>
              <a:t>(</a:t>
            </a:r>
            <a:r>
              <a:rPr lang="en-US" dirty="0" err="1" smtClean="0"/>
              <a:t>postCodeParameter</a:t>
            </a:r>
            <a:r>
              <a:rPr lang="en-US" dirty="0" smtClean="0"/>
              <a:t>) &amp;&amp;</a:t>
            </a:r>
            <a:br>
              <a:rPr lang="en-US" dirty="0" smtClean="0"/>
            </a:br>
            <a:r>
              <a:rPr lang="en-US" dirty="0" smtClean="0"/>
              <a:t>        </a:t>
            </a:r>
            <a:r>
              <a:rPr lang="en-US" dirty="0" err="1" smtClean="0"/>
              <a:t>int.TryParse</a:t>
            </a:r>
            <a:r>
              <a:rPr lang="en-US" dirty="0" smtClean="0"/>
              <a:t>(</a:t>
            </a:r>
            <a:r>
              <a:rPr lang="en-US" dirty="0" err="1" smtClean="0"/>
              <a:t>postCodeParameter</a:t>
            </a:r>
            <a:r>
              <a:rPr lang="en-US" dirty="0" smtClean="0"/>
              <a:t>, out </a:t>
            </a:r>
            <a:r>
              <a:rPr lang="en-US" dirty="0" err="1" smtClean="0"/>
              <a:t>postCode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 </a:t>
            </a:r>
            <a:r>
              <a:rPr lang="en-US" dirty="0" err="1" smtClean="0"/>
              <a:t>AddressService</a:t>
            </a:r>
            <a:r>
              <a:rPr lang="en-US" dirty="0" smtClean="0"/>
              <a:t> service = new </a:t>
            </a:r>
            <a:r>
              <a:rPr lang="en-US" dirty="0" err="1" smtClean="0"/>
              <a:t>AddressService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     streets = </a:t>
            </a:r>
            <a:r>
              <a:rPr lang="en-US" dirty="0" err="1" smtClean="0"/>
              <a:t>service.GetAvailableStreetsByPostCode</a:t>
            </a:r>
            <a:r>
              <a:rPr lang="en-US" dirty="0" smtClean="0"/>
              <a:t>(</a:t>
            </a:r>
            <a:r>
              <a:rPr lang="en-US" dirty="0" err="1" smtClean="0"/>
              <a:t>postCode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   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DataContractJsonSerializer</a:t>
            </a:r>
            <a:r>
              <a:rPr lang="en-US" dirty="0" smtClean="0"/>
              <a:t> </a:t>
            </a:r>
            <a:r>
              <a:rPr lang="en-US" dirty="0" err="1" smtClean="0"/>
              <a:t>serializer</a:t>
            </a:r>
            <a:r>
              <a:rPr lang="en-US" dirty="0" smtClean="0"/>
              <a:t> = new </a:t>
            </a:r>
            <a:r>
              <a:rPr lang="en-US" dirty="0" err="1" smtClean="0"/>
              <a:t>DataContractJsonSerializer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(List&lt;string&gt;));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serializer.WriteObject</a:t>
            </a:r>
            <a:r>
              <a:rPr lang="en-US" dirty="0" smtClean="0"/>
              <a:t>(</a:t>
            </a:r>
            <a:r>
              <a:rPr lang="en-US" dirty="0" err="1" smtClean="0"/>
              <a:t>context.Response.OutputStream</a:t>
            </a:r>
            <a:r>
              <a:rPr lang="en-US" dirty="0" smtClean="0"/>
              <a:t>, streets);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context.Response.ContentType</a:t>
            </a:r>
            <a:r>
              <a:rPr lang="en-US" dirty="0" smtClean="0"/>
              <a:t> = "application/</a:t>
            </a:r>
            <a:r>
              <a:rPr lang="en-US" dirty="0" err="1" smtClean="0"/>
              <a:t>json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 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public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IsReusable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{</a:t>
            </a:r>
            <a:br>
              <a:rPr lang="en-US" dirty="0" smtClean="0"/>
            </a:br>
            <a:r>
              <a:rPr lang="en-US" dirty="0" smtClean="0"/>
              <a:t>    get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 return false;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 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7340C-D516-4555-B632-CC2622CB717D}" type="slidenum">
              <a:rPr lang="en-US"/>
              <a:pPr/>
              <a:t>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1042" name="Rectangle 7"/>
          <p:cNvSpPr txBox="1">
            <a:spLocks noGrp="1" noChangeArrowheads="1"/>
          </p:cNvSpPr>
          <p:nvPr/>
        </p:nvSpPr>
        <p:spPr bwMode="auto">
          <a:xfrm>
            <a:off x="3898765" y="8829573"/>
            <a:ext cx="2981409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lnSpc>
                <a:spcPct val="100000"/>
              </a:lnSpc>
            </a:pPr>
            <a:fld id="{4D13A407-6D04-4A70-990A-B3B9CFC1837E}" type="slidenum">
              <a:rPr kumimoji="0" lang="en-US" sz="12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5</a:t>
            </a:fld>
            <a:endParaRPr kumimoji="0" lang="en-US" sz="1200" b="0">
              <a:solidFill>
                <a:schemeClr val="tx1"/>
              </a:solidFill>
              <a:effectLst/>
            </a:endParaRPr>
          </a:p>
        </p:txBody>
      </p:sp>
      <p:sp>
        <p:nvSpPr>
          <p:cNvPr id="471043" name="Rectangle 21"/>
          <p:cNvSpPr>
            <a:spLocks noGrp="1" noRot="1" noChangeAspect="1" noTextEdit="1"/>
          </p:cNvSpPr>
          <p:nvPr>
            <p:ph type="sldImg"/>
          </p:nvPr>
        </p:nvSpPr>
        <p:spPr>
          <a:ln algn="ctr">
            <a:round/>
          </a:ln>
        </p:spPr>
      </p:sp>
      <p:sp>
        <p:nvSpPr>
          <p:cNvPr id="47104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8018" y="4415530"/>
            <a:ext cx="5505778" cy="4183603"/>
          </a:xfrm>
        </p:spPr>
        <p:txBody>
          <a:bodyPr lIns="91440" tIns="45720" rIns="91440" bIns="45720"/>
          <a:lstStyle/>
          <a:p>
            <a:endParaRPr lang="bg-BG"/>
          </a:p>
        </p:txBody>
      </p:sp>
      <p:sp>
        <p:nvSpPr>
          <p:cNvPr id="471045" name="Rectangle 7"/>
          <p:cNvSpPr>
            <a:spLocks noChangeArrowheads="1"/>
          </p:cNvSpPr>
          <p:nvPr/>
        </p:nvSpPr>
        <p:spPr bwMode="auto">
          <a:xfrm>
            <a:off x="3898765" y="0"/>
            <a:ext cx="2981409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</a:pPr>
            <a:fld id="{E7105DF0-F050-4913-9DE1-C11E3DE0FA49}" type="datetime8">
              <a:rPr kumimoji="0" lang="en-US" sz="12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5/5/2010 9:52 AM</a:t>
            </a:fld>
            <a:endParaRPr lang="en-US" sz="1800" b="0">
              <a:solidFill>
                <a:schemeClr val="tx1"/>
              </a:solidFill>
              <a:effectLst/>
            </a:endParaRPr>
          </a:p>
        </p:txBody>
      </p:sp>
      <p:sp>
        <p:nvSpPr>
          <p:cNvPr id="471046" name="Rectangle 19"/>
          <p:cNvSpPr>
            <a:spLocks noChangeArrowheads="1"/>
          </p:cNvSpPr>
          <p:nvPr/>
        </p:nvSpPr>
        <p:spPr bwMode="auto">
          <a:xfrm>
            <a:off x="0" y="8938103"/>
            <a:ext cx="5687611" cy="35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hangingPunct="1">
              <a:lnSpc>
                <a:spcPct val="100000"/>
              </a:lnSpc>
            </a:pPr>
            <a:r>
              <a:rPr kumimoji="0" lang="en-US" sz="800" b="0">
                <a:solidFill>
                  <a:schemeClr val="tx1"/>
                </a:solidFill>
                <a:effectLst/>
                <a:latin typeface="Segoe" pitchFamily="34" charset="0"/>
              </a:rPr>
              <a:t>©2005 Microsoft Corporation. All rights reserved.</a:t>
            </a:r>
            <a:endParaRPr kumimoji="0" lang="en-US" sz="1800" b="0">
              <a:solidFill>
                <a:schemeClr val="tx1"/>
              </a:solidFill>
              <a:effectLst/>
            </a:endParaRPr>
          </a:p>
          <a:p>
            <a:pPr eaLnBrk="1">
              <a:lnSpc>
                <a:spcPct val="100000"/>
              </a:lnSpc>
            </a:pPr>
            <a:r>
              <a:rPr kumimoji="0" lang="en-US" sz="800" b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  <a:endParaRPr lang="en-US" sz="1800" b="0">
              <a:solidFill>
                <a:schemeClr val="tx1"/>
              </a:solidFill>
              <a:effectLst/>
            </a:endParaRPr>
          </a:p>
        </p:txBody>
      </p:sp>
      <p:sp>
        <p:nvSpPr>
          <p:cNvPr id="471047" name="Rectangle 16"/>
          <p:cNvSpPr>
            <a:spLocks noChangeArrowheads="1"/>
          </p:cNvSpPr>
          <p:nvPr/>
        </p:nvSpPr>
        <p:spPr bwMode="auto">
          <a:xfrm>
            <a:off x="5602428" y="8829573"/>
            <a:ext cx="1277747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00000"/>
              </a:lnSpc>
            </a:pPr>
            <a:fld id="{1F46A82E-5891-4641-BB96-DC3BF5E97636}" type="slidenum">
              <a:rPr kumimoji="0" lang="en-US" sz="12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5</a:t>
            </a:fld>
            <a:endParaRPr lang="en-US" sz="1800" b="0">
              <a:solidFill>
                <a:schemeClr val="tx1"/>
              </a:solidFill>
              <a:effectLst/>
            </a:endParaRPr>
          </a:p>
        </p:txBody>
      </p:sp>
      <p:sp>
        <p:nvSpPr>
          <p:cNvPr id="471048" name="Rectangle 2"/>
          <p:cNvSpPr>
            <a:spLocks noChangeArrowheads="1"/>
          </p:cNvSpPr>
          <p:nvPr/>
        </p:nvSpPr>
        <p:spPr bwMode="auto">
          <a:xfrm>
            <a:off x="0" y="0"/>
            <a:ext cx="2981409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kumimoji="0" lang="bg-BG" sz="1800" b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053F6-C754-41A6-A100-9C94840B5E32}" type="slidenum">
              <a:rPr lang="en-US"/>
              <a:pPr/>
              <a:t>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FEE70-1C88-4095-85B1-FFBF5BACABE9}" type="slidenum">
              <a:rPr lang="en-US"/>
              <a:pPr/>
              <a:t>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3090" name="Rectangle 7"/>
          <p:cNvSpPr txBox="1">
            <a:spLocks noGrp="1" noChangeArrowheads="1"/>
          </p:cNvSpPr>
          <p:nvPr/>
        </p:nvSpPr>
        <p:spPr bwMode="auto">
          <a:xfrm>
            <a:off x="3898765" y="8829573"/>
            <a:ext cx="2981409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lnSpc>
                <a:spcPct val="100000"/>
              </a:lnSpc>
            </a:pPr>
            <a:fld id="{7AE2AAE3-5DFA-45D5-9940-9572030C115A}" type="slidenum">
              <a:rPr kumimoji="0" lang="en-US" sz="12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7</a:t>
            </a:fld>
            <a:endParaRPr kumimoji="0" lang="en-US" sz="1200" b="0">
              <a:solidFill>
                <a:schemeClr val="tx1"/>
              </a:solidFill>
              <a:effectLst/>
            </a:endParaRPr>
          </a:p>
        </p:txBody>
      </p:sp>
      <p:sp>
        <p:nvSpPr>
          <p:cNvPr id="47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E6127-0AA9-4249-A2CA-5AD723763946}" type="slidenum">
              <a:rPr lang="en-US"/>
              <a:pPr/>
              <a:t>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2306" name="Rectangle 7"/>
          <p:cNvSpPr txBox="1">
            <a:spLocks noGrp="1" noChangeArrowheads="1"/>
          </p:cNvSpPr>
          <p:nvPr/>
        </p:nvSpPr>
        <p:spPr bwMode="auto">
          <a:xfrm>
            <a:off x="3898765" y="8829573"/>
            <a:ext cx="2981409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lnSpc>
                <a:spcPct val="100000"/>
              </a:lnSpc>
            </a:pPr>
            <a:fld id="{E5A7C507-8088-4002-9120-D38C28C8E0BF}" type="slidenum">
              <a:rPr kumimoji="0" lang="en-US" sz="12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8</a:t>
            </a:fld>
            <a:endParaRPr kumimoji="0" lang="en-US" sz="1200" b="0">
              <a:solidFill>
                <a:schemeClr val="tx1"/>
              </a:solidFill>
              <a:effectLst/>
            </a:endParaRPr>
          </a:p>
        </p:txBody>
      </p:sp>
      <p:sp>
        <p:nvSpPr>
          <p:cNvPr id="482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053F6-C754-41A6-A100-9C94840B5E32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87020-DD48-456A-8855-784ABD34E040}" type="slidenum">
              <a:rPr lang="en-US"/>
              <a:pPr/>
              <a:t>17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053F6-C754-41A6-A100-9C94840B5E32}" type="slidenum">
              <a:rPr lang="en-US"/>
              <a:pPr/>
              <a:t>20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/// &lt;reference path="jquery-1.4.1-vsdoc.js" /&gt;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adjimarinov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ajax/ajaxcontroltoolki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stackoverflow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asp.net/ajax/AjaxControlToolkit/Samples/" TargetMode="External"/><Relationship Id="rId4" Type="http://schemas.openxmlformats.org/officeDocument/2006/relationships/hyperlink" Target="http://jquery.com/" TargetMode="External"/><Relationship Id="rId9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abadjimarinov.net/b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ASP.NET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569120"/>
          </a:xfrm>
        </p:spPr>
        <p:txBody>
          <a:bodyPr/>
          <a:lstStyle/>
          <a:p>
            <a:pPr lvl="0"/>
            <a:r>
              <a:rPr lang="en-US" noProof="1" smtClean="0"/>
              <a:t>ScriptManager, UpdatePanel, </a:t>
            </a:r>
          </a:p>
          <a:p>
            <a:pPr lvl="0"/>
            <a:r>
              <a:rPr lang="en-US" dirty="0" smtClean="0"/>
              <a:t>AJAX Control Toolkit, jQuery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953000"/>
            <a:ext cx="3352800" cy="1524000"/>
          </a:xfrm>
        </p:spPr>
        <p:txBody>
          <a:bodyPr/>
          <a:lstStyle/>
          <a:p>
            <a:r>
              <a:rPr lang="en-US" dirty="0" err="1" smtClean="0"/>
              <a:t>Branislav</a:t>
            </a:r>
            <a:r>
              <a:t> </a:t>
            </a:r>
            <a:r>
              <a:rPr lang="en-US" dirty="0" err="1" smtClean="0"/>
              <a:t>Abadjimarinov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516027" cy="646331"/>
          </a:xfrm>
        </p:spPr>
        <p:txBody>
          <a:bodyPr/>
          <a:lstStyle/>
          <a:p>
            <a:r>
              <a:rPr lang="en-US" dirty="0" smtClean="0"/>
              <a:t>MCT, MCTS, MCPD, MTS VMware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230779"/>
            <a:ext cx="2743200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www.abadjimarinov.net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ASP.NET AJAX Server Controls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Easily build rich experiences with ASP.NET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900"/>
              <a:t>Application UI and core logic still runs on server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900"/>
              <a:t>Avoid need to master JavaScript and asynchronous Programming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Use AJAX techniques to reduce full round trips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Enable incremental page UI updates 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900"/>
              <a:t>Examples: data navigation and editing, form validation, auto refresh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ASP.NET AJAX Server Controls (2)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Richer interactivity for existing ASP.NET controls</a:t>
            </a:r>
          </a:p>
          <a:p>
            <a:pPr marL="781050" lvl="1" indent="-323850" eaLnBrk="1" hangingPunct="1">
              <a:lnSpc>
                <a:spcPct val="85000"/>
              </a:lnSpc>
            </a:pPr>
            <a:r>
              <a:rPr lang="en-US"/>
              <a:t>Enrich the client UI experience of web applications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Examples: auto-completion, drag-and-drop,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ScriptManager</a:t>
            </a:r>
            <a:r>
              <a:rPr lang="en-US"/>
              <a:t> Control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noProof="1">
                <a:latin typeface="Courier New" pitchFamily="49" charset="0"/>
              </a:rPr>
              <a:t>&lt;</a:t>
            </a:r>
            <a:r>
              <a:rPr lang="en-US">
                <a:latin typeface="Courier New" pitchFamily="49" charset="0"/>
              </a:rPr>
              <a:t>asp</a:t>
            </a:r>
            <a:r>
              <a:rPr lang="en-US" noProof="1">
                <a:latin typeface="Courier New" pitchFamily="49" charset="0"/>
              </a:rPr>
              <a:t>:ScriptManager&gt;</a:t>
            </a:r>
            <a:r>
              <a:rPr lang="en-US" noProof="1"/>
              <a:t> control</a:t>
            </a:r>
          </a:p>
          <a:p>
            <a:pPr lvl="1" eaLnBrk="1" hangingPunct="1"/>
            <a:r>
              <a:rPr lang="en-US" noProof="1"/>
              <a:t>Manages:</a:t>
            </a:r>
          </a:p>
          <a:p>
            <a:pPr lvl="2" eaLnBrk="1" hangingPunct="1"/>
            <a:r>
              <a:rPr lang="en-US" noProof="1"/>
              <a:t> AJAX components</a:t>
            </a:r>
          </a:p>
          <a:p>
            <a:pPr lvl="2" eaLnBrk="1" hangingPunct="1"/>
            <a:r>
              <a:rPr lang="en-US" noProof="1"/>
              <a:t>Partial page rendering</a:t>
            </a:r>
          </a:p>
          <a:p>
            <a:pPr lvl="2" eaLnBrk="1" hangingPunct="1"/>
            <a:r>
              <a:rPr lang="en-US" noProof="1"/>
              <a:t>Client requests and server responses on ASP.NET server pages. </a:t>
            </a:r>
          </a:p>
          <a:p>
            <a:pPr lvl="1" eaLnBrk="1" hangingPunct="1"/>
            <a:r>
              <a:rPr lang="en-US" noProof="1"/>
              <a:t>Only one </a:t>
            </a:r>
            <a:r>
              <a:rPr lang="en-US"/>
              <a:t>manager </a:t>
            </a:r>
            <a:r>
              <a:rPr lang="en-US" noProof="1"/>
              <a:t>control per </a:t>
            </a:r>
            <a:r>
              <a:rPr lang="en-US" noProof="1">
                <a:latin typeface="Courier New" pitchFamily="49" charset="0"/>
              </a:rPr>
              <a:t>.aspx</a:t>
            </a:r>
            <a:r>
              <a:rPr lang="en-US" noProof="1"/>
              <a:t> page</a:t>
            </a:r>
          </a:p>
          <a:p>
            <a:pPr lvl="1" eaLnBrk="1" hangingPunct="1"/>
            <a:r>
              <a:rPr lang="en-US" noProof="1"/>
              <a:t>Automates javascript callbacks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UpdatePanel</a:t>
            </a:r>
            <a:r>
              <a:rPr lang="en-US"/>
              <a:t> Control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&lt;asp:UpdatePanel&gt;</a:t>
            </a:r>
            <a:r>
              <a:rPr lang="en-US"/>
              <a:t> control</a:t>
            </a:r>
          </a:p>
          <a:p>
            <a:pPr lvl="1" eaLnBrk="1" hangingPunct="1"/>
            <a:r>
              <a:rPr lang="en-US"/>
              <a:t>Easily define “updatable” regions of a page</a:t>
            </a:r>
          </a:p>
          <a:p>
            <a:pPr lvl="1" eaLnBrk="1" hangingPunct="1"/>
            <a:r>
              <a:rPr lang="en-US"/>
              <a:t>Server roundtrips become asynchronous 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250825" y="3124200"/>
            <a:ext cx="8713788" cy="297312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&lt;asp:UpdatePanel id=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UpdatePanelDemo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ea typeface="Times New Roman" pitchFamily="18" charset="0"/>
                <a:cs typeface="Courier New" pitchFamily="49" charset="0"/>
              </a:rPr>
              <a:t>”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runat=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server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ea typeface="Times New Roman" pitchFamily="18" charset="0"/>
                <a:cs typeface="Courier New" pitchFamily="49" charset="0"/>
              </a:rPr>
              <a:t>”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&lt;ContentTemplate&gt;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&lt;!-- This content can be dynamically updated!-&gt;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&lt;asp:Calendar id=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lendarDemo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ea typeface="Times New Roman" pitchFamily="18" charset="0"/>
                <a:cs typeface="Courier New" pitchFamily="49" charset="0"/>
              </a:rPr>
              <a:t>”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runat=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server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/>
                <a:ea typeface="Times New Roman" pitchFamily="18" charset="0"/>
                <a:cs typeface="Courier New" pitchFamily="49" charset="0"/>
              </a:rPr>
              <a:t>”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/&gt;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&lt;ContentTemplate&gt;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Controls with can cause update of the </a:t>
            </a:r>
            <a:r>
              <a:rPr lang="en-US">
                <a:latin typeface="Courier New" pitchFamily="49" charset="0"/>
              </a:rPr>
              <a:t>UpdatePanel</a:t>
            </a:r>
            <a:r>
              <a:rPr lang="en-US"/>
              <a:t>’s content </a:t>
            </a:r>
          </a:p>
          <a:p>
            <a:pPr lvl="1" eaLnBrk="1" hangingPunct="1"/>
            <a:r>
              <a:rPr lang="en-US"/>
              <a:t>Can be controls inside or outside the panel</a:t>
            </a:r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468313" y="2819400"/>
            <a:ext cx="8064500" cy="3360920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18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&lt;asp:UpdatePanel ID="UpdatePanelWithTriggers" runat="server" &gt;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&lt;Triggers&gt;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&lt;asp:AsyncPostBackTrigger </a:t>
            </a: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ControlID="TimerDemo" EventName="Tick" /&gt;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&lt;/Triggers&gt; 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&lt;/ContentTemplate&gt;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&lt;/ContentTemplate&gt;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18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Timer</a:t>
            </a:r>
            <a:r>
              <a:rPr lang="en-US"/>
              <a:t> Control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noProof="1">
                <a:latin typeface="Courier New" pitchFamily="49" charset="0"/>
              </a:rPr>
              <a:t>&lt;asp:Timer&gt;</a:t>
            </a:r>
            <a:r>
              <a:rPr lang="en-US" noProof="1"/>
              <a:t> control</a:t>
            </a:r>
          </a:p>
          <a:p>
            <a:pPr lvl="1" eaLnBrk="1" hangingPunct="1"/>
            <a:r>
              <a:rPr lang="en-US" noProof="1"/>
              <a:t>Added as a trigger</a:t>
            </a:r>
            <a:r>
              <a:rPr lang="en-US"/>
              <a:t> of an update panel</a:t>
            </a:r>
            <a:endParaRPr lang="en-US" noProof="1"/>
          </a:p>
          <a:p>
            <a:pPr lvl="1" eaLnBrk="1" hangingPunct="1"/>
            <a:r>
              <a:rPr lang="en-US" noProof="1"/>
              <a:t>Refreshes panel when timer </a:t>
            </a:r>
            <a:r>
              <a:rPr lang="en-US"/>
              <a:t>interval </a:t>
            </a:r>
            <a:r>
              <a:rPr lang="en-US" noProof="1"/>
              <a:t>expires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468313" y="3860800"/>
            <a:ext cx="8064500" cy="1249573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&lt;asp:Timer ID="TimerDemo" runat="Server"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Interval="5000" &gt;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&lt;/asp:Timer&gt;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UpdateProgress</a:t>
            </a:r>
            <a:r>
              <a:rPr lang="en-US"/>
              <a:t> Control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>
                <a:latin typeface="Courier New" pitchFamily="49" charset="0"/>
              </a:rPr>
              <a:t>&lt;asp:UpdateProgress&gt;</a:t>
            </a:r>
            <a:r>
              <a:rPr lang="en-US"/>
              <a:t> control</a:t>
            </a:r>
          </a:p>
          <a:p>
            <a:pPr lvl="1" eaLnBrk="1" hangingPunct="1">
              <a:spcBef>
                <a:spcPct val="45000"/>
              </a:spcBef>
            </a:pPr>
            <a:r>
              <a:rPr lang="en-US"/>
              <a:t>Shows status while an asynchronous postback is in progress</a:t>
            </a:r>
          </a:p>
          <a:p>
            <a:pPr lvl="1" eaLnBrk="1" hangingPunct="1">
              <a:spcBef>
                <a:spcPct val="45000"/>
              </a:spcBef>
            </a:pPr>
            <a:r>
              <a:rPr lang="en-US"/>
              <a:t>Button to cancel the request can be added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395288" y="3810000"/>
            <a:ext cx="8064500" cy="2542234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&lt;asp:UpdateProgress ID="UpdateProgressDemo" runat="server"&gt;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&lt;ProgressTemplate&gt;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Updating ...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&lt;/ProgressTemplate&gt;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&lt;/asp:UpdateProgress&gt;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636838"/>
            <a:ext cx="6480175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ASP.NET AJAX Control Toolkit</a:t>
            </a:r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ASP.NET AJAX Control Toolkit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/>
            <a:r>
              <a:rPr lang="en-US" noProof="1"/>
              <a:t>Collection of samples and components </a:t>
            </a:r>
          </a:p>
          <a:p>
            <a:pPr eaLnBrk="1" hangingPunct="1"/>
            <a:r>
              <a:rPr lang="en-US" noProof="1"/>
              <a:t>Ready to go samples</a:t>
            </a:r>
          </a:p>
          <a:p>
            <a:pPr eaLnBrk="1" hangingPunct="1"/>
            <a:r>
              <a:rPr lang="en-US" noProof="1"/>
              <a:t>SDK to simplify the creation and re-use of your own custom controls</a:t>
            </a:r>
          </a:p>
          <a:p>
            <a:pPr eaLnBrk="1" hangingPunct="1"/>
            <a:r>
              <a:rPr lang="en-US" noProof="1"/>
              <a:t>Full source code, documentation</a:t>
            </a:r>
          </a:p>
          <a:p>
            <a:pPr lvl="1" eaLnBrk="1" hangingPunct="1"/>
            <a:r>
              <a:rPr lang="en-US" sz="2900" noProof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CascadingDropDown</a:t>
            </a:r>
            <a:r>
              <a:rPr lang="en-US" sz="2900" noProof="1"/>
              <a:t>: Easily link drop downs, complete with asynchronous population and no postbacks! </a:t>
            </a:r>
          </a:p>
          <a:p>
            <a:pPr lvl="1" eaLnBrk="1" hangingPunct="1"/>
            <a:r>
              <a:rPr lang="en-US" sz="2900" noProof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CollaspiblePanel</a:t>
            </a:r>
            <a:r>
              <a:rPr lang="en-US" sz="2900" noProof="1"/>
              <a:t>:  </a:t>
            </a:r>
            <a:r>
              <a:rPr lang="en-US" sz="2900"/>
              <a:t>A</a:t>
            </a:r>
            <a:r>
              <a:rPr lang="en-US" sz="2900" noProof="1"/>
              <a:t>llows panels on your page to collapse and expand with no code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ASP.NET AJAX Control Toolkit (2)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1" eaLnBrk="1" hangingPunct="1"/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ConfirmButton</a:t>
            </a:r>
            <a:r>
              <a:rPr lang="en-US" noProof="1"/>
              <a:t>: This extender adds a confirm dialog to any </a:t>
            </a:r>
            <a:r>
              <a:rPr lang="en-US" noProof="1">
                <a:latin typeface="Courier New" pitchFamily="49" charset="0"/>
              </a:rPr>
              <a:t>Button</a:t>
            </a:r>
            <a:r>
              <a:rPr lang="en-US" noProof="1"/>
              <a:t>, </a:t>
            </a:r>
            <a:r>
              <a:rPr lang="en-US" noProof="1">
                <a:latin typeface="Courier New" pitchFamily="49" charset="0"/>
              </a:rPr>
              <a:t>LinkButton</a:t>
            </a:r>
            <a:r>
              <a:rPr lang="en-US" noProof="1"/>
              <a:t>, or </a:t>
            </a:r>
            <a:r>
              <a:rPr lang="en-US" noProof="1">
                <a:latin typeface="Courier New" pitchFamily="49" charset="0"/>
              </a:rPr>
              <a:t>ImageButton</a:t>
            </a:r>
            <a:r>
              <a:rPr lang="en-US" noProof="1"/>
              <a:t> control </a:t>
            </a:r>
          </a:p>
          <a:p>
            <a:pPr lvl="1" eaLnBrk="1" hangingPunct="1"/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DragPanel</a:t>
            </a:r>
            <a:r>
              <a:rPr lang="en-US" noProof="1"/>
              <a:t>: Makes any panel into an object that you can drag around the page</a:t>
            </a:r>
            <a:r>
              <a:rPr lang="en-US"/>
              <a:t>!</a:t>
            </a:r>
            <a:endParaRPr lang="en-US" noProof="1"/>
          </a:p>
          <a:p>
            <a:pPr lvl="1" eaLnBrk="1" hangingPunct="1"/>
            <a:r>
              <a:rPr lang="en-US" noProof="1"/>
              <a:t>... </a:t>
            </a:r>
            <a:r>
              <a:rPr lang="en-US"/>
              <a:t>and m</a:t>
            </a:r>
            <a:r>
              <a:rPr lang="en-US" noProof="1"/>
              <a:t>any more ...</a:t>
            </a:r>
          </a:p>
          <a:p>
            <a:pPr eaLnBrk="1" hangingPunct="1"/>
            <a:r>
              <a:rPr lang="en-US" noProof="1"/>
              <a:t>Landing Page: </a:t>
            </a:r>
            <a:r>
              <a:rPr lang="en-US" sz="2800" noProof="1">
                <a:hlinkClick r:id="rId2"/>
              </a:rPr>
              <a:t>http://asp.net/ajax/ajaxcontroltoolkit/</a:t>
            </a:r>
            <a:endParaRPr lang="en-US" sz="1200" noProof="1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AJAX basics</a:t>
            </a:r>
          </a:p>
          <a:p>
            <a:pPr lvl="0"/>
            <a:r>
              <a:rPr lang="en-US" noProof="1" smtClean="0"/>
              <a:t>ASP.NET AJAX</a:t>
            </a:r>
          </a:p>
          <a:p>
            <a:pPr lvl="0"/>
            <a:r>
              <a:rPr lang="en-US" dirty="0" smtClean="0"/>
              <a:t>ASP.NET AJAX Server Controls</a:t>
            </a:r>
            <a:endParaRPr lang="en-US" noProof="1" smtClean="0"/>
          </a:p>
          <a:p>
            <a:pPr lvl="1"/>
            <a:r>
              <a:rPr lang="en-US" noProof="1" smtClean="0"/>
              <a:t>ScriptManager</a:t>
            </a:r>
          </a:p>
          <a:p>
            <a:pPr lvl="1"/>
            <a:r>
              <a:rPr lang="en-US" noProof="1" smtClean="0"/>
              <a:t>UpdatePanel </a:t>
            </a:r>
          </a:p>
          <a:p>
            <a:r>
              <a:rPr lang="en-US" dirty="0" smtClean="0"/>
              <a:t>AJAX Control Toolkit</a:t>
            </a:r>
          </a:p>
          <a:p>
            <a:pPr lvl="0"/>
            <a:r>
              <a:rPr lang="en-US" dirty="0" smtClean="0"/>
              <a:t>jQuery AJAX</a:t>
            </a:r>
          </a:p>
          <a:p>
            <a:pPr lvl="0"/>
            <a:r>
              <a:rPr lang="en-US" dirty="0" smtClean="0"/>
              <a:t>Best practices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636838"/>
            <a:ext cx="6480175" cy="1473200"/>
          </a:xfrm>
        </p:spPr>
        <p:txBody>
          <a:bodyPr/>
          <a:lstStyle/>
          <a:p>
            <a:pPr lvl="0"/>
            <a:r>
              <a:rPr lang="en-US" noProof="1" smtClean="0"/>
              <a:t>jQuery AJAX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JavaScript library</a:t>
            </a:r>
          </a:p>
          <a:p>
            <a:pPr lvl="0"/>
            <a:r>
              <a:rPr lang="en-US" noProof="1" smtClean="0"/>
              <a:t>Cross-browser (really!)</a:t>
            </a:r>
          </a:p>
          <a:p>
            <a:pPr lvl="0"/>
            <a:r>
              <a:rPr lang="en-US" noProof="1" smtClean="0"/>
              <a:t>Free</a:t>
            </a:r>
          </a:p>
          <a:p>
            <a:pPr lvl="0"/>
            <a:r>
              <a:rPr lang="en-US" noProof="1" smtClean="0"/>
              <a:t>Small and lightweight</a:t>
            </a:r>
          </a:p>
          <a:p>
            <a:pPr lvl="0"/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 descr="C:\Users\Black\Desktop\jquery-logo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066800"/>
            <a:ext cx="2552700" cy="2552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CSS Selectors for DOM manipulation</a:t>
            </a:r>
          </a:p>
          <a:p>
            <a:pPr lvl="0"/>
            <a:r>
              <a:rPr lang="en-US" noProof="1" smtClean="0"/>
              <a:t>Event handling</a:t>
            </a:r>
          </a:p>
          <a:p>
            <a:pPr lvl="0"/>
            <a:r>
              <a:rPr lang="en-US" noProof="1" smtClean="0"/>
              <a:t>Animation</a:t>
            </a:r>
          </a:p>
          <a:p>
            <a:pPr lvl="0"/>
            <a:r>
              <a:rPr lang="en-US" noProof="1" smtClean="0"/>
              <a:t>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</a:t>
            </a:r>
            <a:r>
              <a:rPr lang="en-US" dirty="0" err="1" smtClean="0"/>
              <a:t>js</a:t>
            </a:r>
            <a:r>
              <a:rPr lang="en-US" dirty="0" smtClean="0"/>
              <a:t> file from the official web site</a:t>
            </a:r>
          </a:p>
          <a:p>
            <a:r>
              <a:rPr lang="en-US" dirty="0" smtClean="0"/>
              <a:t>Releases</a:t>
            </a:r>
          </a:p>
          <a:p>
            <a:pPr lvl="1"/>
            <a:r>
              <a:rPr lang="en-US" sz="2800" dirty="0" smtClean="0"/>
              <a:t>Uncompressed (jquery-1.4.2.js)</a:t>
            </a:r>
          </a:p>
          <a:p>
            <a:pPr lvl="1"/>
            <a:r>
              <a:rPr lang="en-US" sz="2800" dirty="0" smtClean="0"/>
              <a:t>Minified (jquery-1.4.2.min.js)</a:t>
            </a:r>
          </a:p>
          <a:p>
            <a:pPr lvl="1"/>
            <a:r>
              <a:rPr lang="en-US" sz="2800" dirty="0" smtClean="0"/>
              <a:t>Visual Studio documented (jquery-1.4.1-vsdoc.js)</a:t>
            </a:r>
          </a:p>
          <a:p>
            <a:pPr lvl="1"/>
            <a:r>
              <a:rPr lang="en-US" sz="2800" dirty="0" smtClean="0"/>
              <a:t>CDN (</a:t>
            </a:r>
            <a:r>
              <a:rPr lang="en-US" sz="2800" dirty="0" err="1" smtClean="0"/>
              <a:t>url</a:t>
            </a:r>
            <a:r>
              <a:rPr lang="en-US" sz="2800" dirty="0" smtClean="0"/>
              <a:t>)</a:t>
            </a:r>
          </a:p>
          <a:p>
            <a:r>
              <a:rPr lang="en-US" dirty="0" smtClean="0"/>
              <a:t>Add reference to the </a:t>
            </a:r>
            <a:r>
              <a:rPr lang="en-US" dirty="0" err="1" smtClean="0"/>
              <a:t>js</a:t>
            </a:r>
            <a:r>
              <a:rPr lang="en-US" dirty="0" smtClean="0"/>
              <a:t> in your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5562600"/>
            <a:ext cx="8064500" cy="510909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&lt;script type="text/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 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src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="</a:t>
            </a:r>
            <a:r>
              <a:rPr lang="en-US" sz="2000" b="1" dirty="0" smtClean="0">
                <a:solidFill>
                  <a:schemeClr val="tx2"/>
                </a:solidFill>
              </a:rPr>
              <a:t>/scripts/</a:t>
            </a:r>
            <a:r>
              <a:rPr lang="en-US" sz="2000" b="1" dirty="0" err="1" smtClean="0">
                <a:solidFill>
                  <a:schemeClr val="tx2"/>
                </a:solidFill>
              </a:rPr>
              <a:t>jquery.min.js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"&gt;&lt;/script&gt;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3 compliant syntax</a:t>
            </a:r>
          </a:p>
          <a:p>
            <a:r>
              <a:rPr lang="en-US" dirty="0" smtClean="0"/>
              <a:t>Select DOM element or elements</a:t>
            </a:r>
          </a:p>
          <a:p>
            <a:r>
              <a:rPr lang="en-US" dirty="0" smtClean="0"/>
              <a:t>The result is always jQuery object </a:t>
            </a:r>
          </a:p>
          <a:p>
            <a:pPr lvl="1"/>
            <a:r>
              <a:rPr lang="en-US" dirty="0" smtClean="0"/>
              <a:t>it will never be null </a:t>
            </a:r>
          </a:p>
          <a:p>
            <a:pPr lvl="1"/>
            <a:r>
              <a:rPr lang="en-US" dirty="0" smtClean="0"/>
              <a:t>check the length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4191000"/>
            <a:ext cx="8064500" cy="223445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$(document).ready(function() { 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allAnchors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$("a");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theElementWithIdAspForm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$("#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aspForm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allElemsWithClassHidden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$(".hidden");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}); 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attr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.text()</a:t>
            </a:r>
          </a:p>
          <a:p>
            <a:r>
              <a:rPr lang="en-US" dirty="0" smtClean="0"/>
              <a:t>.html()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addClass</a:t>
            </a:r>
            <a:r>
              <a:rPr lang="en-US" dirty="0" smtClean="0"/>
              <a:t>(), </a:t>
            </a:r>
            <a:r>
              <a:rPr lang="en-US" dirty="0" err="1" smtClean="0"/>
              <a:t>removeClass</a:t>
            </a:r>
            <a:r>
              <a:rPr lang="en-US" dirty="0" smtClean="0"/>
              <a:t>(), .</a:t>
            </a:r>
            <a:r>
              <a:rPr lang="en-US" dirty="0" err="1" smtClean="0"/>
              <a:t>hasClass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4342317"/>
            <a:ext cx="8064500" cy="1372683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$(document).ready(function() { 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$("a").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("target", "_blank");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}); 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.click()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keypress</a:t>
            </a:r>
            <a:r>
              <a:rPr lang="en-US" dirty="0" smtClean="0"/>
              <a:t>(), </a:t>
            </a:r>
            <a:r>
              <a:rPr lang="en-US" dirty="0" err="1" smtClean="0"/>
              <a:t>keydown</a:t>
            </a:r>
            <a:r>
              <a:rPr lang="en-US" dirty="0" smtClean="0"/>
              <a:t>(), </a:t>
            </a:r>
            <a:r>
              <a:rPr lang="en-US" dirty="0" err="1" smtClean="0"/>
              <a:t>keyup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.change()</a:t>
            </a:r>
          </a:p>
          <a:p>
            <a:r>
              <a:rPr lang="en-US" dirty="0" smtClean="0"/>
              <a:t>.hover()</a:t>
            </a:r>
          </a:p>
          <a:p>
            <a:r>
              <a:rPr lang="en-US" dirty="0" smtClean="0"/>
              <a:t>.toggle()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4267200"/>
            <a:ext cx="8064500" cy="223445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$(document).ready(function() { 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$("a").click(function(){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alert("You've clicked on a link!");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}); 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.animate()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fadeIn</a:t>
            </a:r>
            <a:r>
              <a:rPr lang="en-US" dirty="0" smtClean="0"/>
              <a:t>(), </a:t>
            </a:r>
            <a:r>
              <a:rPr lang="en-US" dirty="0" err="1" smtClean="0"/>
              <a:t>fadeOut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.hide(), .show()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slideUp</a:t>
            </a:r>
            <a:r>
              <a:rPr lang="en-US" dirty="0" smtClean="0"/>
              <a:t>(), </a:t>
            </a:r>
            <a:r>
              <a:rPr lang="en-US" dirty="0" err="1" smtClean="0"/>
              <a:t>slideDown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.toggle()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4267200"/>
            <a:ext cx="8064500" cy="223445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$(document).ready(function() { 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$("#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hideAllAnchorsButton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").click(function(){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 $("a").hide();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}); 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ajax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2689015"/>
            <a:ext cx="8064500" cy="3711785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$(document).ready(function() { 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$("#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AjaxCall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").click(function(){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$.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({ 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: "test.html", 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	   context: 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document.body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	   success: function(){     					$(this).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("done"); 			   }});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}); 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.get(), .</a:t>
            </a:r>
            <a:r>
              <a:rPr lang="en-US" dirty="0" err="1" smtClean="0"/>
              <a:t>getScript</a:t>
            </a:r>
            <a:r>
              <a:rPr lang="en-US" dirty="0" smtClean="0"/>
              <a:t>(), .</a:t>
            </a:r>
            <a:r>
              <a:rPr lang="en-US" dirty="0" err="1" smtClean="0"/>
              <a:t>getJSON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.post()</a:t>
            </a:r>
          </a:p>
          <a:p>
            <a:r>
              <a:rPr lang="en-US" dirty="0" smtClean="0"/>
              <a:t>.load()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2917615"/>
            <a:ext cx="8064500" cy="3711785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$(document).ready(function() { 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$("#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AjaxCall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").click(function(){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$.get('</a:t>
            </a:r>
            <a:r>
              <a:rPr lang="en-US" sz="2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/test.html', 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	{ name: "John", time: "2pm" }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	function(data){ 							$('.result').html(data); 				alert('AJAX!!'}); 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	});	</a:t>
            </a:r>
          </a:p>
          <a:p>
            <a:pPr marL="358775" lvl="2">
              <a:spcBef>
                <a:spcPct val="4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});}); 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636838"/>
            <a:ext cx="6480175" cy="1473200"/>
          </a:xfrm>
        </p:spPr>
        <p:txBody>
          <a:bodyPr/>
          <a:lstStyle/>
          <a:p>
            <a:pPr lvl="0"/>
            <a:r>
              <a:rPr lang="en-US" noProof="1" smtClean="0"/>
              <a:t>AJAX basics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valid HTML</a:t>
            </a:r>
          </a:p>
          <a:p>
            <a:pPr lvl="1"/>
            <a:r>
              <a:rPr lang="en-US" dirty="0" smtClean="0"/>
              <a:t>Both jQuery and ASP.NET AJAX rely on this</a:t>
            </a:r>
          </a:p>
          <a:p>
            <a:r>
              <a:rPr lang="en-US" dirty="0" smtClean="0"/>
              <a:t>Use loader images to indicate </a:t>
            </a:r>
            <a:r>
              <a:rPr lang="en-US" dirty="0" err="1" smtClean="0"/>
              <a:t>ajax</a:t>
            </a:r>
            <a:r>
              <a:rPr lang="en-US" dirty="0" smtClean="0"/>
              <a:t> calls</a:t>
            </a:r>
          </a:p>
          <a:p>
            <a:r>
              <a:rPr lang="en-US" dirty="0" smtClean="0"/>
              <a:t>Disable buttons upon Ajax call</a:t>
            </a:r>
          </a:p>
          <a:p>
            <a:r>
              <a:rPr lang="en-US" dirty="0" smtClean="0"/>
              <a:t>Enable them when the call is over</a:t>
            </a:r>
          </a:p>
          <a:p>
            <a:r>
              <a:rPr lang="en-US" dirty="0" smtClean="0"/>
              <a:t>Handle errors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representation format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Native to JavaScript</a:t>
            </a:r>
          </a:p>
          <a:p>
            <a:r>
              <a:rPr lang="en-US" dirty="0" smtClean="0"/>
              <a:t>Serialize objects and collections</a:t>
            </a:r>
          </a:p>
          <a:p>
            <a:r>
              <a:rPr lang="en-US" dirty="0" smtClean="0"/>
              <a:t>Parse JSON to JavaScript objects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5257800"/>
            <a:ext cx="8064500" cy="510909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 jsObject = eval('(' + strJson + ')')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981200"/>
            <a:ext cx="8064500" cy="510909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 marL="358775" lvl="2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{"Name": "Cheeso", "Rank": 7, "Age": 25}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ASP.NET AJAX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066800"/>
            <a:ext cx="6400800" cy="5638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www.asp.net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www.stackoverflow.com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hlinkClick r:id="rId4"/>
              </a:rPr>
              <a:t>jquery.com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http://www.asp.net/ajax/AjaxControlToolkit/Samples/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057" name="Picture 9" descr="C:\Users\Black\Desktop\asp.ne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066800"/>
            <a:ext cx="1895475" cy="904875"/>
          </a:xfrm>
          <a:prstGeom prst="rect">
            <a:avLst/>
          </a:prstGeom>
          <a:noFill/>
        </p:spPr>
      </p:pic>
      <p:pic>
        <p:nvPicPr>
          <p:cNvPr id="2059" name="Picture 11" descr="C:\Users\Black\Desktop\stackoverflow.co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1" y="2362200"/>
            <a:ext cx="2133599" cy="761999"/>
          </a:xfrm>
          <a:prstGeom prst="rect">
            <a:avLst/>
          </a:prstGeom>
          <a:noFill/>
        </p:spPr>
      </p:pic>
      <p:pic>
        <p:nvPicPr>
          <p:cNvPr id="1027" name="Picture 3" descr="C:\Users\Black\Desktop\jquery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3505200"/>
            <a:ext cx="2057400" cy="783040"/>
          </a:xfrm>
          <a:prstGeom prst="rect">
            <a:avLst/>
          </a:prstGeom>
          <a:noFill/>
        </p:spPr>
      </p:pic>
      <p:pic>
        <p:nvPicPr>
          <p:cNvPr id="2051" name="Picture 3" descr="C:\Documents and Settings\babadjimarinov\Desktop\ajax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4953000"/>
            <a:ext cx="1920354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066800"/>
            <a:ext cx="5715000" cy="5638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http://ajaxload.info/</a:t>
            </a:r>
          </a:p>
          <a:p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www.abadjimarinov.net/blog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6" name="Picture 2" descr="C:\Documents and Settings\babadjimarinov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2758576" cy="965200"/>
          </a:xfrm>
          <a:prstGeom prst="rect">
            <a:avLst/>
          </a:prstGeom>
          <a:noFill/>
        </p:spPr>
      </p:pic>
      <p:pic>
        <p:nvPicPr>
          <p:cNvPr id="6" name="Picture 2" descr="C:\Users\Black\Desktop\superm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667000"/>
            <a:ext cx="1752600" cy="17405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AJAX?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AJAX = A</a:t>
            </a:r>
            <a:r>
              <a:rPr lang="en-US" dirty="0"/>
              <a:t>synchronous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J</a:t>
            </a:r>
            <a:r>
              <a:rPr lang="en-US" dirty="0"/>
              <a:t>avaScript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</a:t>
            </a:r>
            <a:r>
              <a:rPr lang="en-US" dirty="0"/>
              <a:t>nd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dirty="0" smtClean="0"/>
              <a:t>ML</a:t>
            </a:r>
            <a:endParaRPr lang="en-US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dirty="0" smtClean="0"/>
              <a:t>Combination of several techniques, technologies and protocols</a:t>
            </a:r>
          </a:p>
          <a:p>
            <a:pPr eaLnBrk="1" hangingPunct="1"/>
            <a:r>
              <a:rPr lang="en-US" dirty="0" smtClean="0"/>
              <a:t>Retrieve data from the server asynchronously</a:t>
            </a:r>
          </a:p>
          <a:p>
            <a:pPr eaLnBrk="1" hangingPunct="1"/>
            <a:r>
              <a:rPr lang="en-US" dirty="0" smtClean="0"/>
              <a:t>Do not interfere with the display of the page</a:t>
            </a:r>
          </a:p>
          <a:p>
            <a:pPr eaLnBrk="1" hangingPunct="1"/>
            <a:r>
              <a:rPr lang="en-US" dirty="0" smtClean="0"/>
              <a:t>Used to build more responsive and interactive web applications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71438"/>
            <a:ext cx="6553200" cy="909637"/>
          </a:xfrm>
          <a:prstGeom prst="rect">
            <a:avLst/>
          </a:prstGeom>
          <a:noFill/>
        </p:spPr>
        <p:txBody>
          <a:bodyPr/>
          <a:lstStyle/>
          <a:p>
            <a:pPr hangingPunct="1"/>
            <a:r>
              <a:rPr lang="en-US">
                <a:sym typeface="Wingdings" pitchFamily="2" charset="2"/>
              </a:rPr>
              <a:t>AJAX Technology</a:t>
            </a:r>
            <a:endParaRPr lang="en-US"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38250"/>
            <a:ext cx="8229600" cy="51879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hangingPunct="1"/>
            <a:r>
              <a:rPr lang="en-US" dirty="0">
                <a:sym typeface="Wingdings" pitchFamily="2" charset="2"/>
              </a:rPr>
              <a:t>DHTML DOM</a:t>
            </a:r>
          </a:p>
          <a:p>
            <a:pPr lvl="1" hangingPunct="1"/>
            <a:r>
              <a:rPr lang="en-US" dirty="0">
                <a:sym typeface="Wingdings" pitchFamily="2" charset="2"/>
              </a:rPr>
              <a:t>Browser DOM manipulated through JavaScript to dynamically display and interact with information</a:t>
            </a:r>
          </a:p>
          <a:p>
            <a:pPr lvl="1" hangingPunct="1"/>
            <a:r>
              <a:rPr lang="en-US" dirty="0">
                <a:sym typeface="Wingdings" pitchFamily="2" charset="2"/>
              </a:rPr>
              <a:t>CSS </a:t>
            </a:r>
            <a:r>
              <a:rPr lang="en-US" dirty="0" err="1">
                <a:sym typeface="Wingdings" pitchFamily="2" charset="2"/>
              </a:rPr>
              <a:t>stylesheets</a:t>
            </a:r>
            <a:r>
              <a:rPr lang="en-US" dirty="0">
                <a:sym typeface="Wingdings" pitchFamily="2" charset="2"/>
              </a:rPr>
              <a:t> for formatting</a:t>
            </a:r>
          </a:p>
          <a:p>
            <a:pPr hangingPunct="1"/>
            <a:r>
              <a:rPr lang="en-US" dirty="0" err="1">
                <a:latin typeface="Courier New" pitchFamily="49" charset="0"/>
                <a:sym typeface="Wingdings" pitchFamily="2" charset="2"/>
              </a:rPr>
              <a:t>XMLHttpRequest</a:t>
            </a:r>
            <a:r>
              <a:rPr lang="en-US" dirty="0">
                <a:sym typeface="Wingdings" pitchFamily="2" charset="2"/>
              </a:rPr>
              <a:t> object </a:t>
            </a:r>
          </a:p>
          <a:p>
            <a:pPr lvl="1" hangingPunct="1"/>
            <a:r>
              <a:rPr lang="en-US" dirty="0">
                <a:sym typeface="Wingdings" pitchFamily="2" charset="2"/>
              </a:rPr>
              <a:t>Exchange data asynchronously with the web server</a:t>
            </a:r>
          </a:p>
          <a:p>
            <a:pPr lvl="1" hangingPunct="1"/>
            <a:r>
              <a:rPr lang="en-US" dirty="0">
                <a:sym typeface="Wingdings" pitchFamily="2" charset="2"/>
              </a:rPr>
              <a:t>Any data format will work - HTML fragments, text, XML, etc.</a:t>
            </a:r>
          </a:p>
        </p:txBody>
      </p:sp>
      <p:sp>
        <p:nvSpPr>
          <p:cNvPr id="470020" name="Rectangle 2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</a:pPr>
            <a:fld id="{BF7711E2-1907-4849-B7D5-9D28DB3C2342}" type="slidenum">
              <a:rPr kumimoji="0" lang="en-US" sz="1400" b="0"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pPr algn="r" hangingPunct="1">
                <a:lnSpc>
                  <a:spcPct val="100000"/>
                </a:lnSpc>
              </a:pPr>
              <a:t>5</a:t>
            </a:fld>
            <a:endParaRPr kumimoji="0" lang="en-US" sz="1800" b="0">
              <a:solidFill>
                <a:schemeClr val="tx1"/>
              </a:solidFill>
              <a:effectLst/>
              <a:sym typeface="Wingdings" pitchFamily="2" charset="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636838"/>
            <a:ext cx="6480175" cy="1473200"/>
          </a:xfrm>
        </p:spPr>
        <p:txBody>
          <a:bodyPr/>
          <a:lstStyle/>
          <a:p>
            <a:pPr lvl="0"/>
            <a:r>
              <a:rPr lang="en-US" noProof="1" smtClean="0"/>
              <a:t>ASP.NET AJAX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What is ASP.NET AJAX</a:t>
            </a:r>
            <a:endParaRPr lang="en-US" sz="28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81000" y="1268413"/>
            <a:ext cx="8378825" cy="4962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2438" indent="-452438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sz="3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Framework </a:t>
            </a:r>
            <a:r>
              <a:rPr lang="en-US" sz="3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for quickly creating efficient and interactive Web applications </a:t>
            </a:r>
          </a:p>
          <a:p>
            <a:pPr marL="452438" indent="-452438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sz="3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Set of extensions to </a:t>
            </a:r>
            <a:r>
              <a:rPr lang="en-US" sz="3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ASP.NET</a:t>
            </a:r>
          </a:p>
          <a:p>
            <a:pPr marL="452438" indent="-452438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sz="3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Developed </a:t>
            </a:r>
            <a:r>
              <a:rPr lang="en-US" sz="3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by Microsoft for implementing AJAX functionality</a:t>
            </a:r>
          </a:p>
          <a:p>
            <a:pPr marL="452438" indent="-452438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sz="3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Easy-to-use, high-productivity framework</a:t>
            </a:r>
          </a:p>
          <a:p>
            <a:pPr marL="452438" indent="-452438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sz="3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Full integration with server programming </a:t>
            </a:r>
            <a:r>
              <a:rPr lang="en-US" sz="3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model</a:t>
            </a:r>
          </a:p>
          <a:p>
            <a:pPr marL="452438" indent="-452438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sz="3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Free</a:t>
            </a:r>
            <a:endParaRPr lang="en-US" sz="3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/>
              <a:t>What is ASP.NET AJAX (2)</a:t>
            </a:r>
            <a:endParaRPr lang="en-US" sz="24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81000" y="1420813"/>
            <a:ext cx="8378825" cy="22159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2438" indent="-452438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sz="3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World-class tools for AJAX-style applications</a:t>
            </a:r>
          </a:p>
          <a:p>
            <a:pPr marL="452438" indent="-452438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sz="3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Cross-platform</a:t>
            </a:r>
            <a:endParaRPr lang="en-US" sz="3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sym typeface="Wingdings" pitchFamily="2" charset="2"/>
            </a:endParaRPr>
          </a:p>
          <a:p>
            <a:pPr marL="452438" indent="-452438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sz="3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W</a:t>
            </a:r>
            <a:r>
              <a:rPr lang="en-US" sz="3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orks on all modern browsers: </a:t>
            </a:r>
            <a:r>
              <a:rPr lang="en-US" sz="3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/>
            </a:r>
            <a:br>
              <a:rPr lang="en-US" sz="3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</a:br>
            <a:r>
              <a:rPr lang="en-US" sz="3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Internet Explorer, Firefox, Safari and Opera</a:t>
            </a:r>
            <a:endParaRPr lang="en-US" sz="3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636838"/>
            <a:ext cx="6480175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Server Controls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1019</TotalTime>
  <Words>1211</Words>
  <Application>Microsoft Office PowerPoint</Application>
  <PresentationFormat>On-screen Show (4:3)</PresentationFormat>
  <Paragraphs>263</Paragraphs>
  <Slides>34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Telerik Master Template</vt:lpstr>
      <vt:lpstr>ASP.NET AJAX</vt:lpstr>
      <vt:lpstr>Table of Contents</vt:lpstr>
      <vt:lpstr>AJAX basics</vt:lpstr>
      <vt:lpstr>What is AJAX?</vt:lpstr>
      <vt:lpstr>AJAX Technology</vt:lpstr>
      <vt:lpstr>ASP.NET AJAX</vt:lpstr>
      <vt:lpstr>What is ASP.NET AJAX</vt:lpstr>
      <vt:lpstr>What is ASP.NET AJAX (2)</vt:lpstr>
      <vt:lpstr>ASP.NET AJAX Server Controls</vt:lpstr>
      <vt:lpstr>ASP.NET AJAX Server Controls</vt:lpstr>
      <vt:lpstr>ASP.NET AJAX Server Controls (2)</vt:lpstr>
      <vt:lpstr>ScriptManager Control</vt:lpstr>
      <vt:lpstr>UpdatePanel Control</vt:lpstr>
      <vt:lpstr>Triggers</vt:lpstr>
      <vt:lpstr>Timer Control</vt:lpstr>
      <vt:lpstr>UpdateProgress Control</vt:lpstr>
      <vt:lpstr>ASP.NET AJAX Control Toolkit</vt:lpstr>
      <vt:lpstr>ASP.NET AJAX Control Toolkit</vt:lpstr>
      <vt:lpstr>ASP.NET AJAX Control Toolkit (2)</vt:lpstr>
      <vt:lpstr>jQuery AJAX</vt:lpstr>
      <vt:lpstr>jQuery</vt:lpstr>
      <vt:lpstr>jQuery</vt:lpstr>
      <vt:lpstr>Installation</vt:lpstr>
      <vt:lpstr>Selectors</vt:lpstr>
      <vt:lpstr>DOM Manipulation</vt:lpstr>
      <vt:lpstr>Events</vt:lpstr>
      <vt:lpstr>Animation</vt:lpstr>
      <vt:lpstr>AJAX</vt:lpstr>
      <vt:lpstr>AJAX</vt:lpstr>
      <vt:lpstr>Best practices</vt:lpstr>
      <vt:lpstr>JSON</vt:lpstr>
      <vt:lpstr>ASP.NET AJAX</vt:lpstr>
      <vt:lpstr>Useful sites</vt:lpstr>
      <vt:lpstr>Useful sites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AJAX</dc:title>
  <dc:creator>Svetlin Nakov</dc:creator>
  <cp:lastModifiedBy>engss</cp:lastModifiedBy>
  <cp:revision>317</cp:revision>
  <dcterms:created xsi:type="dcterms:W3CDTF">2007-12-08T16:03:35Z</dcterms:created>
  <dcterms:modified xsi:type="dcterms:W3CDTF">2010-05-05T06:52:44Z</dcterms:modified>
</cp:coreProperties>
</file>