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1"/>
  </p:notesMasterIdLst>
  <p:handoutMasterIdLst>
    <p:handoutMasterId r:id="rId32"/>
  </p:handoutMasterIdLst>
  <p:sldIdLst>
    <p:sldId id="321" r:id="rId2"/>
    <p:sldId id="322" r:id="rId3"/>
    <p:sldId id="373" r:id="rId4"/>
    <p:sldId id="374" r:id="rId5"/>
    <p:sldId id="375" r:id="rId6"/>
    <p:sldId id="401" r:id="rId7"/>
    <p:sldId id="399" r:id="rId8"/>
    <p:sldId id="376" r:id="rId9"/>
    <p:sldId id="377" r:id="rId10"/>
    <p:sldId id="378" r:id="rId11"/>
    <p:sldId id="379" r:id="rId12"/>
    <p:sldId id="380" r:id="rId13"/>
    <p:sldId id="381" r:id="rId14"/>
    <p:sldId id="402" r:id="rId15"/>
    <p:sldId id="382" r:id="rId16"/>
    <p:sldId id="384" r:id="rId17"/>
    <p:sldId id="403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400" r:id="rId28"/>
    <p:sldId id="395" r:id="rId29"/>
    <p:sldId id="404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F5FFC2"/>
    <a:srgbClr val="E8FFC8"/>
    <a:srgbClr val="FAF7C8"/>
    <a:srgbClr val="FAF8C8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60" autoAdjust="0"/>
  </p:normalViewPr>
  <p:slideViewPr>
    <p:cSldViewPr>
      <p:cViewPr>
        <p:scale>
          <a:sx n="75" d="100"/>
          <a:sy n="75" d="100"/>
        </p:scale>
        <p:origin x="-12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5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12/11/2010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14CDE-5867-4D39-B4CA-5354AA1EFE9E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882D-864D-4CEA-9B08-EA7C3E172CC4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D4EDA-06A2-47A2-B630-F0369F05C972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5AEDC-F852-4D41-942D-69FD264E9D7A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DB724-6DCC-4E15-ACAF-2ABA9ADBCE3F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5E7D0-EA66-4312-B953-4BEC152481F0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31E20-E784-474F-94BE-DD73658BC8F7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D7561-0B4B-404D-B6EE-6ABAF901423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Съдържание - Контроли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93C3A-2131-4C5F-A36F-AAC5D5657976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646CB-5B9E-44BC-9336-50B680C5ADD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 dirty="0"/>
          </a:p>
          <a:p>
            <a:endParaRPr lang="en-US" dirty="0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C9EC-E344-4220-99B5-1108C75B20D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 dirty="0"/>
          </a:p>
          <a:p>
            <a:endParaRPr lang="en-US" dirty="0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B317-F2F1-4836-BF77-72B91371C187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 dirty="0"/>
          </a:p>
          <a:p>
            <a:endParaRPr lang="en-US" dirty="0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2A3DF-507D-473A-A33B-0B16AA6E161B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 dirty="0"/>
          </a:p>
          <a:p>
            <a:endParaRPr lang="en-US" dirty="0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83A5F-7A43-4CCA-96DC-9EF73F3D299C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09800"/>
            <a:ext cx="8305799" cy="1566532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Creating Data-Driven ASP.NET Web Applications</a:t>
            </a:r>
            <a:endParaRPr lang="bg-BG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92333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6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67" y="4610100"/>
            <a:ext cx="2598420" cy="16764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257">
            <a:off x="600619" y="1091748"/>
            <a:ext cx="1354636" cy="1354636"/>
          </a:xfrm>
          <a:prstGeom prst="round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2841368" y="49363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26" name="Picture 2" descr="http://4.bp.blogspot.com/_a-qD3iRFOuI/SdtOqRExwLI/AAAAAAAAA68/6LqX3_pd_N8/s400/Quick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6800" y="457201"/>
            <a:ext cx="3686487" cy="1520540"/>
          </a:xfrm>
          <a:prstGeom prst="roundRect">
            <a:avLst>
              <a:gd name="adj" fmla="val 5611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1291086" lon="643020" rev="2143859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Define the data model (e.g. Entity to SQL mappings)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361950" indent="-361950">
              <a:lnSpc>
                <a:spcPct val="100000"/>
              </a:lnSpc>
              <a:spcBef>
                <a:spcPts val="2400"/>
              </a:spcBef>
              <a:buFont typeface="+mj-lt"/>
              <a:buAutoNum type="arabicPeriod"/>
              <a:tabLst/>
            </a:pPr>
            <a:r>
              <a:rPr lang="en-US" dirty="0" smtClean="0"/>
              <a:t>Create a basic product listing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685800" y="56388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ID="GridViewProducts"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209800"/>
            <a:ext cx="4133850" cy="249538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(2)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Bind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/>
              <a:t> to </a:t>
            </a:r>
            <a:r>
              <a:rPr lang="en-US" dirty="0" smtClean="0"/>
              <a:t>the data </a:t>
            </a:r>
            <a:r>
              <a:rPr lang="en-US" dirty="0"/>
              <a:t>model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dirty="0" smtClean="0"/>
              <a:t>Select the new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</a:t>
            </a:r>
            <a:r>
              <a:rPr lang="en-US" dirty="0" smtClean="0"/>
              <a:t>" option in the dialog box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31012"/>
            <a:ext cx="4445000" cy="2269788"/>
          </a:xfrm>
          <a:prstGeom prst="roundRect">
            <a:avLst>
              <a:gd name="adj" fmla="val 21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3927476" cy="1411944"/>
          </a:xfrm>
          <a:prstGeom prst="roundRect">
            <a:avLst>
              <a:gd name="adj" fmla="val 31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/>
          <p:nvPr/>
        </p:nvSpPr>
        <p:spPr>
          <a:xfrm>
            <a:off x="3956248" y="4799289"/>
            <a:ext cx="372622" cy="510906"/>
          </a:xfrm>
          <a:custGeom>
            <a:avLst/>
            <a:gdLst>
              <a:gd name="connsiteX0" fmla="*/ 337010 w 349538"/>
              <a:gd name="connsiteY0" fmla="*/ 114300 h 504825"/>
              <a:gd name="connsiteX1" fmla="*/ 298910 w 349538"/>
              <a:gd name="connsiteY1" fmla="*/ 38100 h 504825"/>
              <a:gd name="connsiteX2" fmla="*/ 270335 w 349538"/>
              <a:gd name="connsiteY2" fmla="*/ 19050 h 504825"/>
              <a:gd name="connsiteX3" fmla="*/ 213185 w 349538"/>
              <a:gd name="connsiteY3" fmla="*/ 0 h 504825"/>
              <a:gd name="connsiteX4" fmla="*/ 127460 w 349538"/>
              <a:gd name="connsiteY4" fmla="*/ 9525 h 504825"/>
              <a:gd name="connsiteX5" fmla="*/ 70310 w 349538"/>
              <a:gd name="connsiteY5" fmla="*/ 28575 h 504825"/>
              <a:gd name="connsiteX6" fmla="*/ 32210 w 349538"/>
              <a:gd name="connsiteY6" fmla="*/ 85725 h 504825"/>
              <a:gd name="connsiteX7" fmla="*/ 13160 w 349538"/>
              <a:gd name="connsiteY7" fmla="*/ 114300 h 504825"/>
              <a:gd name="connsiteX8" fmla="*/ 13160 w 349538"/>
              <a:gd name="connsiteY8" fmla="*/ 314325 h 504825"/>
              <a:gd name="connsiteX9" fmla="*/ 32210 w 349538"/>
              <a:gd name="connsiteY9" fmla="*/ 371475 h 504825"/>
              <a:gd name="connsiteX10" fmla="*/ 70310 w 349538"/>
              <a:gd name="connsiteY10" fmla="*/ 419100 h 504825"/>
              <a:gd name="connsiteX11" fmla="*/ 136985 w 349538"/>
              <a:gd name="connsiteY11" fmla="*/ 485775 h 504825"/>
              <a:gd name="connsiteX12" fmla="*/ 165560 w 349538"/>
              <a:gd name="connsiteY12" fmla="*/ 504825 h 504825"/>
              <a:gd name="connsiteX13" fmla="*/ 270335 w 349538"/>
              <a:gd name="connsiteY13" fmla="*/ 495300 h 504825"/>
              <a:gd name="connsiteX14" fmla="*/ 317960 w 349538"/>
              <a:gd name="connsiteY14" fmla="*/ 419100 h 504825"/>
              <a:gd name="connsiteX15" fmla="*/ 337010 w 349538"/>
              <a:gd name="connsiteY15" fmla="*/ 390525 h 504825"/>
              <a:gd name="connsiteX16" fmla="*/ 337010 w 349538"/>
              <a:gd name="connsiteY16" fmla="*/ 219075 h 504825"/>
              <a:gd name="connsiteX17" fmla="*/ 317960 w 349538"/>
              <a:gd name="connsiteY17" fmla="*/ 190500 h 504825"/>
              <a:gd name="connsiteX18" fmla="*/ 260810 w 349538"/>
              <a:gd name="connsiteY18" fmla="*/ 161925 h 504825"/>
              <a:gd name="connsiteX19" fmla="*/ 203660 w 349538"/>
              <a:gd name="connsiteY19" fmla="*/ 133350 h 504825"/>
              <a:gd name="connsiteX20" fmla="*/ 184610 w 349538"/>
              <a:gd name="connsiteY20" fmla="*/ 133350 h 504825"/>
              <a:gd name="connsiteX0" fmla="*/ 337010 w 349538"/>
              <a:gd name="connsiteY0" fmla="*/ 114300 h 504825"/>
              <a:gd name="connsiteX1" fmla="*/ 298910 w 349538"/>
              <a:gd name="connsiteY1" fmla="*/ 38100 h 504825"/>
              <a:gd name="connsiteX2" fmla="*/ 270335 w 349538"/>
              <a:gd name="connsiteY2" fmla="*/ 19050 h 504825"/>
              <a:gd name="connsiteX3" fmla="*/ 213185 w 349538"/>
              <a:gd name="connsiteY3" fmla="*/ 0 h 504825"/>
              <a:gd name="connsiteX4" fmla="*/ 127460 w 349538"/>
              <a:gd name="connsiteY4" fmla="*/ 9525 h 504825"/>
              <a:gd name="connsiteX5" fmla="*/ 32210 w 349538"/>
              <a:gd name="connsiteY5" fmla="*/ 85725 h 504825"/>
              <a:gd name="connsiteX6" fmla="*/ 13160 w 349538"/>
              <a:gd name="connsiteY6" fmla="*/ 114300 h 504825"/>
              <a:gd name="connsiteX7" fmla="*/ 13160 w 349538"/>
              <a:gd name="connsiteY7" fmla="*/ 314325 h 504825"/>
              <a:gd name="connsiteX8" fmla="*/ 32210 w 349538"/>
              <a:gd name="connsiteY8" fmla="*/ 371475 h 504825"/>
              <a:gd name="connsiteX9" fmla="*/ 70310 w 349538"/>
              <a:gd name="connsiteY9" fmla="*/ 419100 h 504825"/>
              <a:gd name="connsiteX10" fmla="*/ 136985 w 349538"/>
              <a:gd name="connsiteY10" fmla="*/ 485775 h 504825"/>
              <a:gd name="connsiteX11" fmla="*/ 165560 w 349538"/>
              <a:gd name="connsiteY11" fmla="*/ 504825 h 504825"/>
              <a:gd name="connsiteX12" fmla="*/ 270335 w 349538"/>
              <a:gd name="connsiteY12" fmla="*/ 495300 h 504825"/>
              <a:gd name="connsiteX13" fmla="*/ 317960 w 349538"/>
              <a:gd name="connsiteY13" fmla="*/ 419100 h 504825"/>
              <a:gd name="connsiteX14" fmla="*/ 337010 w 349538"/>
              <a:gd name="connsiteY14" fmla="*/ 390525 h 504825"/>
              <a:gd name="connsiteX15" fmla="*/ 337010 w 349538"/>
              <a:gd name="connsiteY15" fmla="*/ 219075 h 504825"/>
              <a:gd name="connsiteX16" fmla="*/ 317960 w 349538"/>
              <a:gd name="connsiteY16" fmla="*/ 190500 h 504825"/>
              <a:gd name="connsiteX17" fmla="*/ 260810 w 349538"/>
              <a:gd name="connsiteY17" fmla="*/ 161925 h 504825"/>
              <a:gd name="connsiteX18" fmla="*/ 203660 w 349538"/>
              <a:gd name="connsiteY18" fmla="*/ 133350 h 504825"/>
              <a:gd name="connsiteX19" fmla="*/ 184610 w 349538"/>
              <a:gd name="connsiteY19" fmla="*/ 133350 h 504825"/>
              <a:gd name="connsiteX0" fmla="*/ 337010 w 349538"/>
              <a:gd name="connsiteY0" fmla="*/ 114300 h 507738"/>
              <a:gd name="connsiteX1" fmla="*/ 298910 w 349538"/>
              <a:gd name="connsiteY1" fmla="*/ 38100 h 507738"/>
              <a:gd name="connsiteX2" fmla="*/ 270335 w 349538"/>
              <a:gd name="connsiteY2" fmla="*/ 19050 h 507738"/>
              <a:gd name="connsiteX3" fmla="*/ 213185 w 349538"/>
              <a:gd name="connsiteY3" fmla="*/ 0 h 507738"/>
              <a:gd name="connsiteX4" fmla="*/ 127460 w 349538"/>
              <a:gd name="connsiteY4" fmla="*/ 9525 h 507738"/>
              <a:gd name="connsiteX5" fmla="*/ 32210 w 349538"/>
              <a:gd name="connsiteY5" fmla="*/ 85725 h 507738"/>
              <a:gd name="connsiteX6" fmla="*/ 13160 w 349538"/>
              <a:gd name="connsiteY6" fmla="*/ 114300 h 507738"/>
              <a:gd name="connsiteX7" fmla="*/ 13160 w 349538"/>
              <a:gd name="connsiteY7" fmla="*/ 314325 h 507738"/>
              <a:gd name="connsiteX8" fmla="*/ 32210 w 349538"/>
              <a:gd name="connsiteY8" fmla="*/ 371475 h 507738"/>
              <a:gd name="connsiteX9" fmla="*/ 70310 w 349538"/>
              <a:gd name="connsiteY9" fmla="*/ 419100 h 507738"/>
              <a:gd name="connsiteX10" fmla="*/ 136985 w 349538"/>
              <a:gd name="connsiteY10" fmla="*/ 485775 h 507738"/>
              <a:gd name="connsiteX11" fmla="*/ 165560 w 349538"/>
              <a:gd name="connsiteY11" fmla="*/ 504825 h 507738"/>
              <a:gd name="connsiteX12" fmla="*/ 317960 w 349538"/>
              <a:gd name="connsiteY12" fmla="*/ 419100 h 507738"/>
              <a:gd name="connsiteX13" fmla="*/ 337010 w 349538"/>
              <a:gd name="connsiteY13" fmla="*/ 390525 h 507738"/>
              <a:gd name="connsiteX14" fmla="*/ 337010 w 349538"/>
              <a:gd name="connsiteY14" fmla="*/ 219075 h 507738"/>
              <a:gd name="connsiteX15" fmla="*/ 317960 w 349538"/>
              <a:gd name="connsiteY15" fmla="*/ 190500 h 507738"/>
              <a:gd name="connsiteX16" fmla="*/ 260810 w 349538"/>
              <a:gd name="connsiteY16" fmla="*/ 161925 h 507738"/>
              <a:gd name="connsiteX17" fmla="*/ 203660 w 349538"/>
              <a:gd name="connsiteY17" fmla="*/ 133350 h 507738"/>
              <a:gd name="connsiteX18" fmla="*/ 184610 w 349538"/>
              <a:gd name="connsiteY18" fmla="*/ 133350 h 507738"/>
              <a:gd name="connsiteX0" fmla="*/ 337010 w 349538"/>
              <a:gd name="connsiteY0" fmla="*/ 114300 h 488255"/>
              <a:gd name="connsiteX1" fmla="*/ 298910 w 349538"/>
              <a:gd name="connsiteY1" fmla="*/ 38100 h 488255"/>
              <a:gd name="connsiteX2" fmla="*/ 270335 w 349538"/>
              <a:gd name="connsiteY2" fmla="*/ 19050 h 488255"/>
              <a:gd name="connsiteX3" fmla="*/ 213185 w 349538"/>
              <a:gd name="connsiteY3" fmla="*/ 0 h 488255"/>
              <a:gd name="connsiteX4" fmla="*/ 127460 w 349538"/>
              <a:gd name="connsiteY4" fmla="*/ 9525 h 488255"/>
              <a:gd name="connsiteX5" fmla="*/ 32210 w 349538"/>
              <a:gd name="connsiteY5" fmla="*/ 85725 h 488255"/>
              <a:gd name="connsiteX6" fmla="*/ 13160 w 349538"/>
              <a:gd name="connsiteY6" fmla="*/ 114300 h 488255"/>
              <a:gd name="connsiteX7" fmla="*/ 13160 w 349538"/>
              <a:gd name="connsiteY7" fmla="*/ 314325 h 488255"/>
              <a:gd name="connsiteX8" fmla="*/ 32210 w 349538"/>
              <a:gd name="connsiteY8" fmla="*/ 371475 h 488255"/>
              <a:gd name="connsiteX9" fmla="*/ 70310 w 349538"/>
              <a:gd name="connsiteY9" fmla="*/ 419100 h 488255"/>
              <a:gd name="connsiteX10" fmla="*/ 136985 w 349538"/>
              <a:gd name="connsiteY10" fmla="*/ 485775 h 488255"/>
              <a:gd name="connsiteX11" fmla="*/ 300460 w 349538"/>
              <a:gd name="connsiteY11" fmla="*/ 468766 h 488255"/>
              <a:gd name="connsiteX12" fmla="*/ 317960 w 349538"/>
              <a:gd name="connsiteY12" fmla="*/ 419100 h 488255"/>
              <a:gd name="connsiteX13" fmla="*/ 337010 w 349538"/>
              <a:gd name="connsiteY13" fmla="*/ 390525 h 488255"/>
              <a:gd name="connsiteX14" fmla="*/ 337010 w 349538"/>
              <a:gd name="connsiteY14" fmla="*/ 219075 h 488255"/>
              <a:gd name="connsiteX15" fmla="*/ 317960 w 349538"/>
              <a:gd name="connsiteY15" fmla="*/ 190500 h 488255"/>
              <a:gd name="connsiteX16" fmla="*/ 260810 w 349538"/>
              <a:gd name="connsiteY16" fmla="*/ 161925 h 488255"/>
              <a:gd name="connsiteX17" fmla="*/ 203660 w 349538"/>
              <a:gd name="connsiteY17" fmla="*/ 133350 h 488255"/>
              <a:gd name="connsiteX18" fmla="*/ 184610 w 349538"/>
              <a:gd name="connsiteY18" fmla="*/ 133350 h 488255"/>
              <a:gd name="connsiteX0" fmla="*/ 337010 w 349538"/>
              <a:gd name="connsiteY0" fmla="*/ 114300 h 488255"/>
              <a:gd name="connsiteX1" fmla="*/ 298910 w 349538"/>
              <a:gd name="connsiteY1" fmla="*/ 38100 h 488255"/>
              <a:gd name="connsiteX2" fmla="*/ 270335 w 349538"/>
              <a:gd name="connsiteY2" fmla="*/ 19050 h 488255"/>
              <a:gd name="connsiteX3" fmla="*/ 213185 w 349538"/>
              <a:gd name="connsiteY3" fmla="*/ 0 h 488255"/>
              <a:gd name="connsiteX4" fmla="*/ 127460 w 349538"/>
              <a:gd name="connsiteY4" fmla="*/ 9525 h 488255"/>
              <a:gd name="connsiteX5" fmla="*/ 32210 w 349538"/>
              <a:gd name="connsiteY5" fmla="*/ 85725 h 488255"/>
              <a:gd name="connsiteX6" fmla="*/ 13160 w 349538"/>
              <a:gd name="connsiteY6" fmla="*/ 114300 h 488255"/>
              <a:gd name="connsiteX7" fmla="*/ 13160 w 349538"/>
              <a:gd name="connsiteY7" fmla="*/ 314325 h 488255"/>
              <a:gd name="connsiteX8" fmla="*/ 32210 w 349538"/>
              <a:gd name="connsiteY8" fmla="*/ 371475 h 488255"/>
              <a:gd name="connsiteX9" fmla="*/ 70310 w 349538"/>
              <a:gd name="connsiteY9" fmla="*/ 419100 h 488255"/>
              <a:gd name="connsiteX10" fmla="*/ 136985 w 349538"/>
              <a:gd name="connsiteY10" fmla="*/ 485775 h 488255"/>
              <a:gd name="connsiteX11" fmla="*/ 255493 w 349538"/>
              <a:gd name="connsiteY11" fmla="*/ 468766 h 488255"/>
              <a:gd name="connsiteX12" fmla="*/ 317960 w 349538"/>
              <a:gd name="connsiteY12" fmla="*/ 419100 h 488255"/>
              <a:gd name="connsiteX13" fmla="*/ 337010 w 349538"/>
              <a:gd name="connsiteY13" fmla="*/ 390525 h 488255"/>
              <a:gd name="connsiteX14" fmla="*/ 337010 w 349538"/>
              <a:gd name="connsiteY14" fmla="*/ 219075 h 488255"/>
              <a:gd name="connsiteX15" fmla="*/ 317960 w 349538"/>
              <a:gd name="connsiteY15" fmla="*/ 190500 h 488255"/>
              <a:gd name="connsiteX16" fmla="*/ 260810 w 349538"/>
              <a:gd name="connsiteY16" fmla="*/ 161925 h 488255"/>
              <a:gd name="connsiteX17" fmla="*/ 203660 w 349538"/>
              <a:gd name="connsiteY17" fmla="*/ 133350 h 488255"/>
              <a:gd name="connsiteX18" fmla="*/ 184610 w 349538"/>
              <a:gd name="connsiteY18" fmla="*/ 133350 h 488255"/>
              <a:gd name="connsiteX0" fmla="*/ 333379 w 345907"/>
              <a:gd name="connsiteY0" fmla="*/ 114300 h 488255"/>
              <a:gd name="connsiteX1" fmla="*/ 295279 w 345907"/>
              <a:gd name="connsiteY1" fmla="*/ 38100 h 488255"/>
              <a:gd name="connsiteX2" fmla="*/ 266704 w 345907"/>
              <a:gd name="connsiteY2" fmla="*/ 19050 h 488255"/>
              <a:gd name="connsiteX3" fmla="*/ 209554 w 345907"/>
              <a:gd name="connsiteY3" fmla="*/ 0 h 488255"/>
              <a:gd name="connsiteX4" fmla="*/ 123829 w 345907"/>
              <a:gd name="connsiteY4" fmla="*/ 9525 h 488255"/>
              <a:gd name="connsiteX5" fmla="*/ 46565 w 345907"/>
              <a:gd name="connsiteY5" fmla="*/ 58680 h 488255"/>
              <a:gd name="connsiteX6" fmla="*/ 9529 w 345907"/>
              <a:gd name="connsiteY6" fmla="*/ 114300 h 488255"/>
              <a:gd name="connsiteX7" fmla="*/ 9529 w 345907"/>
              <a:gd name="connsiteY7" fmla="*/ 314325 h 488255"/>
              <a:gd name="connsiteX8" fmla="*/ 28579 w 345907"/>
              <a:gd name="connsiteY8" fmla="*/ 371475 h 488255"/>
              <a:gd name="connsiteX9" fmla="*/ 66679 w 345907"/>
              <a:gd name="connsiteY9" fmla="*/ 419100 h 488255"/>
              <a:gd name="connsiteX10" fmla="*/ 133354 w 345907"/>
              <a:gd name="connsiteY10" fmla="*/ 485775 h 488255"/>
              <a:gd name="connsiteX11" fmla="*/ 251862 w 345907"/>
              <a:gd name="connsiteY11" fmla="*/ 468766 h 488255"/>
              <a:gd name="connsiteX12" fmla="*/ 314329 w 345907"/>
              <a:gd name="connsiteY12" fmla="*/ 419100 h 488255"/>
              <a:gd name="connsiteX13" fmla="*/ 333379 w 345907"/>
              <a:gd name="connsiteY13" fmla="*/ 390525 h 488255"/>
              <a:gd name="connsiteX14" fmla="*/ 333379 w 345907"/>
              <a:gd name="connsiteY14" fmla="*/ 219075 h 488255"/>
              <a:gd name="connsiteX15" fmla="*/ 314329 w 345907"/>
              <a:gd name="connsiteY15" fmla="*/ 190500 h 488255"/>
              <a:gd name="connsiteX16" fmla="*/ 257179 w 345907"/>
              <a:gd name="connsiteY16" fmla="*/ 161925 h 488255"/>
              <a:gd name="connsiteX17" fmla="*/ 200029 w 345907"/>
              <a:gd name="connsiteY17" fmla="*/ 133350 h 488255"/>
              <a:gd name="connsiteX18" fmla="*/ 180979 w 345907"/>
              <a:gd name="connsiteY18" fmla="*/ 133350 h 488255"/>
              <a:gd name="connsiteX0" fmla="*/ 333379 w 345907"/>
              <a:gd name="connsiteY0" fmla="*/ 114300 h 486987"/>
              <a:gd name="connsiteX1" fmla="*/ 295279 w 345907"/>
              <a:gd name="connsiteY1" fmla="*/ 38100 h 486987"/>
              <a:gd name="connsiteX2" fmla="*/ 266704 w 345907"/>
              <a:gd name="connsiteY2" fmla="*/ 19050 h 486987"/>
              <a:gd name="connsiteX3" fmla="*/ 209554 w 345907"/>
              <a:gd name="connsiteY3" fmla="*/ 0 h 486987"/>
              <a:gd name="connsiteX4" fmla="*/ 123829 w 345907"/>
              <a:gd name="connsiteY4" fmla="*/ 9525 h 486987"/>
              <a:gd name="connsiteX5" fmla="*/ 46565 w 345907"/>
              <a:gd name="connsiteY5" fmla="*/ 58680 h 486987"/>
              <a:gd name="connsiteX6" fmla="*/ 9529 w 345907"/>
              <a:gd name="connsiteY6" fmla="*/ 114300 h 486987"/>
              <a:gd name="connsiteX7" fmla="*/ 9529 w 345907"/>
              <a:gd name="connsiteY7" fmla="*/ 314325 h 486987"/>
              <a:gd name="connsiteX8" fmla="*/ 28579 w 345907"/>
              <a:gd name="connsiteY8" fmla="*/ 371475 h 486987"/>
              <a:gd name="connsiteX9" fmla="*/ 59935 w 345907"/>
              <a:gd name="connsiteY9" fmla="*/ 439383 h 486987"/>
              <a:gd name="connsiteX10" fmla="*/ 133354 w 345907"/>
              <a:gd name="connsiteY10" fmla="*/ 485775 h 486987"/>
              <a:gd name="connsiteX11" fmla="*/ 251862 w 345907"/>
              <a:gd name="connsiteY11" fmla="*/ 468766 h 486987"/>
              <a:gd name="connsiteX12" fmla="*/ 314329 w 345907"/>
              <a:gd name="connsiteY12" fmla="*/ 419100 h 486987"/>
              <a:gd name="connsiteX13" fmla="*/ 333379 w 345907"/>
              <a:gd name="connsiteY13" fmla="*/ 390525 h 486987"/>
              <a:gd name="connsiteX14" fmla="*/ 333379 w 345907"/>
              <a:gd name="connsiteY14" fmla="*/ 219075 h 486987"/>
              <a:gd name="connsiteX15" fmla="*/ 314329 w 345907"/>
              <a:gd name="connsiteY15" fmla="*/ 190500 h 486987"/>
              <a:gd name="connsiteX16" fmla="*/ 257179 w 345907"/>
              <a:gd name="connsiteY16" fmla="*/ 161925 h 486987"/>
              <a:gd name="connsiteX17" fmla="*/ 200029 w 345907"/>
              <a:gd name="connsiteY17" fmla="*/ 133350 h 486987"/>
              <a:gd name="connsiteX18" fmla="*/ 180979 w 345907"/>
              <a:gd name="connsiteY18" fmla="*/ 133350 h 486987"/>
              <a:gd name="connsiteX0" fmla="*/ 333379 w 345907"/>
              <a:gd name="connsiteY0" fmla="*/ 114300 h 491521"/>
              <a:gd name="connsiteX1" fmla="*/ 295279 w 345907"/>
              <a:gd name="connsiteY1" fmla="*/ 38100 h 491521"/>
              <a:gd name="connsiteX2" fmla="*/ 266704 w 345907"/>
              <a:gd name="connsiteY2" fmla="*/ 19050 h 491521"/>
              <a:gd name="connsiteX3" fmla="*/ 209554 w 345907"/>
              <a:gd name="connsiteY3" fmla="*/ 0 h 491521"/>
              <a:gd name="connsiteX4" fmla="*/ 123829 w 345907"/>
              <a:gd name="connsiteY4" fmla="*/ 9525 h 491521"/>
              <a:gd name="connsiteX5" fmla="*/ 46565 w 345907"/>
              <a:gd name="connsiteY5" fmla="*/ 58680 h 491521"/>
              <a:gd name="connsiteX6" fmla="*/ 9529 w 345907"/>
              <a:gd name="connsiteY6" fmla="*/ 114300 h 491521"/>
              <a:gd name="connsiteX7" fmla="*/ 9529 w 345907"/>
              <a:gd name="connsiteY7" fmla="*/ 314325 h 491521"/>
              <a:gd name="connsiteX8" fmla="*/ 28579 w 345907"/>
              <a:gd name="connsiteY8" fmla="*/ 371475 h 491521"/>
              <a:gd name="connsiteX9" fmla="*/ 133354 w 345907"/>
              <a:gd name="connsiteY9" fmla="*/ 485775 h 491521"/>
              <a:gd name="connsiteX10" fmla="*/ 251862 w 345907"/>
              <a:gd name="connsiteY10" fmla="*/ 468766 h 491521"/>
              <a:gd name="connsiteX11" fmla="*/ 314329 w 345907"/>
              <a:gd name="connsiteY11" fmla="*/ 419100 h 491521"/>
              <a:gd name="connsiteX12" fmla="*/ 333379 w 345907"/>
              <a:gd name="connsiteY12" fmla="*/ 390525 h 491521"/>
              <a:gd name="connsiteX13" fmla="*/ 333379 w 345907"/>
              <a:gd name="connsiteY13" fmla="*/ 219075 h 491521"/>
              <a:gd name="connsiteX14" fmla="*/ 314329 w 345907"/>
              <a:gd name="connsiteY14" fmla="*/ 190500 h 491521"/>
              <a:gd name="connsiteX15" fmla="*/ 257179 w 345907"/>
              <a:gd name="connsiteY15" fmla="*/ 161925 h 491521"/>
              <a:gd name="connsiteX16" fmla="*/ 200029 w 345907"/>
              <a:gd name="connsiteY16" fmla="*/ 133350 h 491521"/>
              <a:gd name="connsiteX17" fmla="*/ 180979 w 345907"/>
              <a:gd name="connsiteY17" fmla="*/ 133350 h 491521"/>
              <a:gd name="connsiteX0" fmla="*/ 328341 w 340869"/>
              <a:gd name="connsiteY0" fmla="*/ 114300 h 488572"/>
              <a:gd name="connsiteX1" fmla="*/ 290241 w 340869"/>
              <a:gd name="connsiteY1" fmla="*/ 38100 h 488572"/>
              <a:gd name="connsiteX2" fmla="*/ 261666 w 340869"/>
              <a:gd name="connsiteY2" fmla="*/ 19050 h 488572"/>
              <a:gd name="connsiteX3" fmla="*/ 204516 w 340869"/>
              <a:gd name="connsiteY3" fmla="*/ 0 h 488572"/>
              <a:gd name="connsiteX4" fmla="*/ 118791 w 340869"/>
              <a:gd name="connsiteY4" fmla="*/ 9525 h 488572"/>
              <a:gd name="connsiteX5" fmla="*/ 41527 w 340869"/>
              <a:gd name="connsiteY5" fmla="*/ 58680 h 488572"/>
              <a:gd name="connsiteX6" fmla="*/ 4491 w 340869"/>
              <a:gd name="connsiteY6" fmla="*/ 114300 h 488572"/>
              <a:gd name="connsiteX7" fmla="*/ 4491 w 340869"/>
              <a:gd name="connsiteY7" fmla="*/ 314325 h 488572"/>
              <a:gd name="connsiteX8" fmla="*/ 39280 w 340869"/>
              <a:gd name="connsiteY8" fmla="*/ 414295 h 488572"/>
              <a:gd name="connsiteX9" fmla="*/ 128316 w 340869"/>
              <a:gd name="connsiteY9" fmla="*/ 485775 h 488572"/>
              <a:gd name="connsiteX10" fmla="*/ 246824 w 340869"/>
              <a:gd name="connsiteY10" fmla="*/ 468766 h 488572"/>
              <a:gd name="connsiteX11" fmla="*/ 309291 w 340869"/>
              <a:gd name="connsiteY11" fmla="*/ 419100 h 488572"/>
              <a:gd name="connsiteX12" fmla="*/ 328341 w 340869"/>
              <a:gd name="connsiteY12" fmla="*/ 390525 h 488572"/>
              <a:gd name="connsiteX13" fmla="*/ 328341 w 340869"/>
              <a:gd name="connsiteY13" fmla="*/ 219075 h 488572"/>
              <a:gd name="connsiteX14" fmla="*/ 309291 w 340869"/>
              <a:gd name="connsiteY14" fmla="*/ 190500 h 488572"/>
              <a:gd name="connsiteX15" fmla="*/ 252141 w 340869"/>
              <a:gd name="connsiteY15" fmla="*/ 161925 h 488572"/>
              <a:gd name="connsiteX16" fmla="*/ 194991 w 340869"/>
              <a:gd name="connsiteY16" fmla="*/ 133350 h 488572"/>
              <a:gd name="connsiteX17" fmla="*/ 175941 w 340869"/>
              <a:gd name="connsiteY17" fmla="*/ 133350 h 488572"/>
              <a:gd name="connsiteX0" fmla="*/ 343157 w 355685"/>
              <a:gd name="connsiteY0" fmla="*/ 114300 h 488572"/>
              <a:gd name="connsiteX1" fmla="*/ 305057 w 355685"/>
              <a:gd name="connsiteY1" fmla="*/ 38100 h 488572"/>
              <a:gd name="connsiteX2" fmla="*/ 276482 w 355685"/>
              <a:gd name="connsiteY2" fmla="*/ 19050 h 488572"/>
              <a:gd name="connsiteX3" fmla="*/ 219332 w 355685"/>
              <a:gd name="connsiteY3" fmla="*/ 0 h 488572"/>
              <a:gd name="connsiteX4" fmla="*/ 133607 w 355685"/>
              <a:gd name="connsiteY4" fmla="*/ 9525 h 488572"/>
              <a:gd name="connsiteX5" fmla="*/ 56343 w 355685"/>
              <a:gd name="connsiteY5" fmla="*/ 58680 h 488572"/>
              <a:gd name="connsiteX6" fmla="*/ 19307 w 355685"/>
              <a:gd name="connsiteY6" fmla="*/ 114300 h 488572"/>
              <a:gd name="connsiteX7" fmla="*/ 1321 w 355685"/>
              <a:gd name="connsiteY7" fmla="*/ 262490 h 488572"/>
              <a:gd name="connsiteX8" fmla="*/ 54096 w 355685"/>
              <a:gd name="connsiteY8" fmla="*/ 414295 h 488572"/>
              <a:gd name="connsiteX9" fmla="*/ 143132 w 355685"/>
              <a:gd name="connsiteY9" fmla="*/ 485775 h 488572"/>
              <a:gd name="connsiteX10" fmla="*/ 261640 w 355685"/>
              <a:gd name="connsiteY10" fmla="*/ 468766 h 488572"/>
              <a:gd name="connsiteX11" fmla="*/ 324107 w 355685"/>
              <a:gd name="connsiteY11" fmla="*/ 419100 h 488572"/>
              <a:gd name="connsiteX12" fmla="*/ 343157 w 355685"/>
              <a:gd name="connsiteY12" fmla="*/ 390525 h 488572"/>
              <a:gd name="connsiteX13" fmla="*/ 343157 w 355685"/>
              <a:gd name="connsiteY13" fmla="*/ 219075 h 488572"/>
              <a:gd name="connsiteX14" fmla="*/ 324107 w 355685"/>
              <a:gd name="connsiteY14" fmla="*/ 190500 h 488572"/>
              <a:gd name="connsiteX15" fmla="*/ 266957 w 355685"/>
              <a:gd name="connsiteY15" fmla="*/ 161925 h 488572"/>
              <a:gd name="connsiteX16" fmla="*/ 209807 w 355685"/>
              <a:gd name="connsiteY16" fmla="*/ 133350 h 488572"/>
              <a:gd name="connsiteX17" fmla="*/ 190757 w 355685"/>
              <a:gd name="connsiteY17" fmla="*/ 133350 h 488572"/>
              <a:gd name="connsiteX0" fmla="*/ 343342 w 355870"/>
              <a:gd name="connsiteY0" fmla="*/ 114300 h 488572"/>
              <a:gd name="connsiteX1" fmla="*/ 305242 w 355870"/>
              <a:gd name="connsiteY1" fmla="*/ 38100 h 488572"/>
              <a:gd name="connsiteX2" fmla="*/ 276667 w 355870"/>
              <a:gd name="connsiteY2" fmla="*/ 19050 h 488572"/>
              <a:gd name="connsiteX3" fmla="*/ 219517 w 355870"/>
              <a:gd name="connsiteY3" fmla="*/ 0 h 488572"/>
              <a:gd name="connsiteX4" fmla="*/ 133792 w 355870"/>
              <a:gd name="connsiteY4" fmla="*/ 9525 h 488572"/>
              <a:gd name="connsiteX5" fmla="*/ 72267 w 355870"/>
              <a:gd name="connsiteY5" fmla="*/ 42904 h 488572"/>
              <a:gd name="connsiteX6" fmla="*/ 19492 w 355870"/>
              <a:gd name="connsiteY6" fmla="*/ 114300 h 488572"/>
              <a:gd name="connsiteX7" fmla="*/ 1506 w 355870"/>
              <a:gd name="connsiteY7" fmla="*/ 262490 h 488572"/>
              <a:gd name="connsiteX8" fmla="*/ 54281 w 355870"/>
              <a:gd name="connsiteY8" fmla="*/ 414295 h 488572"/>
              <a:gd name="connsiteX9" fmla="*/ 143317 w 355870"/>
              <a:gd name="connsiteY9" fmla="*/ 485775 h 488572"/>
              <a:gd name="connsiteX10" fmla="*/ 261825 w 355870"/>
              <a:gd name="connsiteY10" fmla="*/ 468766 h 488572"/>
              <a:gd name="connsiteX11" fmla="*/ 324292 w 355870"/>
              <a:gd name="connsiteY11" fmla="*/ 419100 h 488572"/>
              <a:gd name="connsiteX12" fmla="*/ 343342 w 355870"/>
              <a:gd name="connsiteY12" fmla="*/ 390525 h 488572"/>
              <a:gd name="connsiteX13" fmla="*/ 343342 w 355870"/>
              <a:gd name="connsiteY13" fmla="*/ 219075 h 488572"/>
              <a:gd name="connsiteX14" fmla="*/ 324292 w 355870"/>
              <a:gd name="connsiteY14" fmla="*/ 190500 h 488572"/>
              <a:gd name="connsiteX15" fmla="*/ 267142 w 355870"/>
              <a:gd name="connsiteY15" fmla="*/ 161925 h 488572"/>
              <a:gd name="connsiteX16" fmla="*/ 209992 w 355870"/>
              <a:gd name="connsiteY16" fmla="*/ 133350 h 488572"/>
              <a:gd name="connsiteX17" fmla="*/ 190942 w 355870"/>
              <a:gd name="connsiteY17" fmla="*/ 133350 h 488572"/>
              <a:gd name="connsiteX0" fmla="*/ 343342 w 355870"/>
              <a:gd name="connsiteY0" fmla="*/ 116628 h 490900"/>
              <a:gd name="connsiteX1" fmla="*/ 305242 w 355870"/>
              <a:gd name="connsiteY1" fmla="*/ 40428 h 490900"/>
              <a:gd name="connsiteX2" fmla="*/ 276667 w 355870"/>
              <a:gd name="connsiteY2" fmla="*/ 21378 h 490900"/>
              <a:gd name="connsiteX3" fmla="*/ 219517 w 355870"/>
              <a:gd name="connsiteY3" fmla="*/ 2328 h 490900"/>
              <a:gd name="connsiteX4" fmla="*/ 154027 w 355870"/>
              <a:gd name="connsiteY4" fmla="*/ 5092 h 490900"/>
              <a:gd name="connsiteX5" fmla="*/ 72267 w 355870"/>
              <a:gd name="connsiteY5" fmla="*/ 45232 h 490900"/>
              <a:gd name="connsiteX6" fmla="*/ 19492 w 355870"/>
              <a:gd name="connsiteY6" fmla="*/ 116628 h 490900"/>
              <a:gd name="connsiteX7" fmla="*/ 1506 w 355870"/>
              <a:gd name="connsiteY7" fmla="*/ 264818 h 490900"/>
              <a:gd name="connsiteX8" fmla="*/ 54281 w 355870"/>
              <a:gd name="connsiteY8" fmla="*/ 416623 h 490900"/>
              <a:gd name="connsiteX9" fmla="*/ 143317 w 355870"/>
              <a:gd name="connsiteY9" fmla="*/ 488103 h 490900"/>
              <a:gd name="connsiteX10" fmla="*/ 261825 w 355870"/>
              <a:gd name="connsiteY10" fmla="*/ 471094 h 490900"/>
              <a:gd name="connsiteX11" fmla="*/ 324292 w 355870"/>
              <a:gd name="connsiteY11" fmla="*/ 421428 h 490900"/>
              <a:gd name="connsiteX12" fmla="*/ 343342 w 355870"/>
              <a:gd name="connsiteY12" fmla="*/ 392853 h 490900"/>
              <a:gd name="connsiteX13" fmla="*/ 343342 w 355870"/>
              <a:gd name="connsiteY13" fmla="*/ 221403 h 490900"/>
              <a:gd name="connsiteX14" fmla="*/ 324292 w 355870"/>
              <a:gd name="connsiteY14" fmla="*/ 192828 h 490900"/>
              <a:gd name="connsiteX15" fmla="*/ 267142 w 355870"/>
              <a:gd name="connsiteY15" fmla="*/ 164253 h 490900"/>
              <a:gd name="connsiteX16" fmla="*/ 209992 w 355870"/>
              <a:gd name="connsiteY16" fmla="*/ 135678 h 490900"/>
              <a:gd name="connsiteX17" fmla="*/ 190942 w 355870"/>
              <a:gd name="connsiteY17" fmla="*/ 135678 h 490900"/>
              <a:gd name="connsiteX0" fmla="*/ 343342 w 355870"/>
              <a:gd name="connsiteY0" fmla="*/ 116628 h 490900"/>
              <a:gd name="connsiteX1" fmla="*/ 305242 w 355870"/>
              <a:gd name="connsiteY1" fmla="*/ 40428 h 490900"/>
              <a:gd name="connsiteX2" fmla="*/ 276667 w 355870"/>
              <a:gd name="connsiteY2" fmla="*/ 21378 h 490900"/>
              <a:gd name="connsiteX3" fmla="*/ 219517 w 355870"/>
              <a:gd name="connsiteY3" fmla="*/ 2328 h 490900"/>
              <a:gd name="connsiteX4" fmla="*/ 138288 w 355870"/>
              <a:gd name="connsiteY4" fmla="*/ 5092 h 490900"/>
              <a:gd name="connsiteX5" fmla="*/ 72267 w 355870"/>
              <a:gd name="connsiteY5" fmla="*/ 45232 h 490900"/>
              <a:gd name="connsiteX6" fmla="*/ 19492 w 355870"/>
              <a:gd name="connsiteY6" fmla="*/ 116628 h 490900"/>
              <a:gd name="connsiteX7" fmla="*/ 1506 w 355870"/>
              <a:gd name="connsiteY7" fmla="*/ 264818 h 490900"/>
              <a:gd name="connsiteX8" fmla="*/ 54281 w 355870"/>
              <a:gd name="connsiteY8" fmla="*/ 416623 h 490900"/>
              <a:gd name="connsiteX9" fmla="*/ 143317 w 355870"/>
              <a:gd name="connsiteY9" fmla="*/ 488103 h 490900"/>
              <a:gd name="connsiteX10" fmla="*/ 261825 w 355870"/>
              <a:gd name="connsiteY10" fmla="*/ 471094 h 490900"/>
              <a:gd name="connsiteX11" fmla="*/ 324292 w 355870"/>
              <a:gd name="connsiteY11" fmla="*/ 421428 h 490900"/>
              <a:gd name="connsiteX12" fmla="*/ 343342 w 355870"/>
              <a:gd name="connsiteY12" fmla="*/ 392853 h 490900"/>
              <a:gd name="connsiteX13" fmla="*/ 343342 w 355870"/>
              <a:gd name="connsiteY13" fmla="*/ 221403 h 490900"/>
              <a:gd name="connsiteX14" fmla="*/ 324292 w 355870"/>
              <a:gd name="connsiteY14" fmla="*/ 192828 h 490900"/>
              <a:gd name="connsiteX15" fmla="*/ 267142 w 355870"/>
              <a:gd name="connsiteY15" fmla="*/ 164253 h 490900"/>
              <a:gd name="connsiteX16" fmla="*/ 209992 w 355870"/>
              <a:gd name="connsiteY16" fmla="*/ 135678 h 490900"/>
              <a:gd name="connsiteX17" fmla="*/ 190942 w 355870"/>
              <a:gd name="connsiteY17" fmla="*/ 135678 h 490900"/>
              <a:gd name="connsiteX0" fmla="*/ 343342 w 355870"/>
              <a:gd name="connsiteY0" fmla="*/ 114648 h 488920"/>
              <a:gd name="connsiteX1" fmla="*/ 305242 w 355870"/>
              <a:gd name="connsiteY1" fmla="*/ 38448 h 488920"/>
              <a:gd name="connsiteX2" fmla="*/ 276667 w 355870"/>
              <a:gd name="connsiteY2" fmla="*/ 19398 h 488920"/>
              <a:gd name="connsiteX3" fmla="*/ 219517 w 355870"/>
              <a:gd name="connsiteY3" fmla="*/ 348 h 488920"/>
              <a:gd name="connsiteX4" fmla="*/ 127047 w 355870"/>
              <a:gd name="connsiteY4" fmla="*/ 9873 h 488920"/>
              <a:gd name="connsiteX5" fmla="*/ 72267 w 355870"/>
              <a:gd name="connsiteY5" fmla="*/ 43252 h 488920"/>
              <a:gd name="connsiteX6" fmla="*/ 19492 w 355870"/>
              <a:gd name="connsiteY6" fmla="*/ 114648 h 488920"/>
              <a:gd name="connsiteX7" fmla="*/ 1506 w 355870"/>
              <a:gd name="connsiteY7" fmla="*/ 262838 h 488920"/>
              <a:gd name="connsiteX8" fmla="*/ 54281 w 355870"/>
              <a:gd name="connsiteY8" fmla="*/ 414643 h 488920"/>
              <a:gd name="connsiteX9" fmla="*/ 143317 w 355870"/>
              <a:gd name="connsiteY9" fmla="*/ 486123 h 488920"/>
              <a:gd name="connsiteX10" fmla="*/ 261825 w 355870"/>
              <a:gd name="connsiteY10" fmla="*/ 469114 h 488920"/>
              <a:gd name="connsiteX11" fmla="*/ 324292 w 355870"/>
              <a:gd name="connsiteY11" fmla="*/ 419448 h 488920"/>
              <a:gd name="connsiteX12" fmla="*/ 343342 w 355870"/>
              <a:gd name="connsiteY12" fmla="*/ 390873 h 488920"/>
              <a:gd name="connsiteX13" fmla="*/ 343342 w 355870"/>
              <a:gd name="connsiteY13" fmla="*/ 219423 h 488920"/>
              <a:gd name="connsiteX14" fmla="*/ 324292 w 355870"/>
              <a:gd name="connsiteY14" fmla="*/ 190848 h 488920"/>
              <a:gd name="connsiteX15" fmla="*/ 267142 w 355870"/>
              <a:gd name="connsiteY15" fmla="*/ 162273 h 488920"/>
              <a:gd name="connsiteX16" fmla="*/ 209992 w 355870"/>
              <a:gd name="connsiteY16" fmla="*/ 133698 h 488920"/>
              <a:gd name="connsiteX17" fmla="*/ 190942 w 355870"/>
              <a:gd name="connsiteY17" fmla="*/ 133698 h 488920"/>
              <a:gd name="connsiteX0" fmla="*/ 343342 w 355870"/>
              <a:gd name="connsiteY0" fmla="*/ 114648 h 488920"/>
              <a:gd name="connsiteX1" fmla="*/ 305242 w 355870"/>
              <a:gd name="connsiteY1" fmla="*/ 38448 h 488920"/>
              <a:gd name="connsiteX2" fmla="*/ 276667 w 355870"/>
              <a:gd name="connsiteY2" fmla="*/ 19398 h 488920"/>
              <a:gd name="connsiteX3" fmla="*/ 210524 w 355870"/>
              <a:gd name="connsiteY3" fmla="*/ 348 h 488920"/>
              <a:gd name="connsiteX4" fmla="*/ 127047 w 355870"/>
              <a:gd name="connsiteY4" fmla="*/ 9873 h 488920"/>
              <a:gd name="connsiteX5" fmla="*/ 72267 w 355870"/>
              <a:gd name="connsiteY5" fmla="*/ 43252 h 488920"/>
              <a:gd name="connsiteX6" fmla="*/ 19492 w 355870"/>
              <a:gd name="connsiteY6" fmla="*/ 114648 h 488920"/>
              <a:gd name="connsiteX7" fmla="*/ 1506 w 355870"/>
              <a:gd name="connsiteY7" fmla="*/ 262838 h 488920"/>
              <a:gd name="connsiteX8" fmla="*/ 54281 w 355870"/>
              <a:gd name="connsiteY8" fmla="*/ 414643 h 488920"/>
              <a:gd name="connsiteX9" fmla="*/ 143317 w 355870"/>
              <a:gd name="connsiteY9" fmla="*/ 486123 h 488920"/>
              <a:gd name="connsiteX10" fmla="*/ 261825 w 355870"/>
              <a:gd name="connsiteY10" fmla="*/ 469114 h 488920"/>
              <a:gd name="connsiteX11" fmla="*/ 324292 w 355870"/>
              <a:gd name="connsiteY11" fmla="*/ 419448 h 488920"/>
              <a:gd name="connsiteX12" fmla="*/ 343342 w 355870"/>
              <a:gd name="connsiteY12" fmla="*/ 390873 h 488920"/>
              <a:gd name="connsiteX13" fmla="*/ 343342 w 355870"/>
              <a:gd name="connsiteY13" fmla="*/ 219423 h 488920"/>
              <a:gd name="connsiteX14" fmla="*/ 324292 w 355870"/>
              <a:gd name="connsiteY14" fmla="*/ 190848 h 488920"/>
              <a:gd name="connsiteX15" fmla="*/ 267142 w 355870"/>
              <a:gd name="connsiteY15" fmla="*/ 162273 h 488920"/>
              <a:gd name="connsiteX16" fmla="*/ 209992 w 355870"/>
              <a:gd name="connsiteY16" fmla="*/ 133698 h 488920"/>
              <a:gd name="connsiteX17" fmla="*/ 190942 w 355870"/>
              <a:gd name="connsiteY17" fmla="*/ 133698 h 488920"/>
              <a:gd name="connsiteX0" fmla="*/ 343342 w 355870"/>
              <a:gd name="connsiteY0" fmla="*/ 115842 h 490114"/>
              <a:gd name="connsiteX1" fmla="*/ 305242 w 355870"/>
              <a:gd name="connsiteY1" fmla="*/ 39642 h 490114"/>
              <a:gd name="connsiteX2" fmla="*/ 210524 w 355870"/>
              <a:gd name="connsiteY2" fmla="*/ 1542 h 490114"/>
              <a:gd name="connsiteX3" fmla="*/ 127047 w 355870"/>
              <a:gd name="connsiteY3" fmla="*/ 11067 h 490114"/>
              <a:gd name="connsiteX4" fmla="*/ 72267 w 355870"/>
              <a:gd name="connsiteY4" fmla="*/ 44446 h 490114"/>
              <a:gd name="connsiteX5" fmla="*/ 19492 w 355870"/>
              <a:gd name="connsiteY5" fmla="*/ 115842 h 490114"/>
              <a:gd name="connsiteX6" fmla="*/ 1506 w 355870"/>
              <a:gd name="connsiteY6" fmla="*/ 264032 h 490114"/>
              <a:gd name="connsiteX7" fmla="*/ 54281 w 355870"/>
              <a:gd name="connsiteY7" fmla="*/ 415837 h 490114"/>
              <a:gd name="connsiteX8" fmla="*/ 143317 w 355870"/>
              <a:gd name="connsiteY8" fmla="*/ 487317 h 490114"/>
              <a:gd name="connsiteX9" fmla="*/ 261825 w 355870"/>
              <a:gd name="connsiteY9" fmla="*/ 470308 h 490114"/>
              <a:gd name="connsiteX10" fmla="*/ 324292 w 355870"/>
              <a:gd name="connsiteY10" fmla="*/ 420642 h 490114"/>
              <a:gd name="connsiteX11" fmla="*/ 343342 w 355870"/>
              <a:gd name="connsiteY11" fmla="*/ 392067 h 490114"/>
              <a:gd name="connsiteX12" fmla="*/ 343342 w 355870"/>
              <a:gd name="connsiteY12" fmla="*/ 220617 h 490114"/>
              <a:gd name="connsiteX13" fmla="*/ 324292 w 355870"/>
              <a:gd name="connsiteY13" fmla="*/ 192042 h 490114"/>
              <a:gd name="connsiteX14" fmla="*/ 267142 w 355870"/>
              <a:gd name="connsiteY14" fmla="*/ 163467 h 490114"/>
              <a:gd name="connsiteX15" fmla="*/ 209992 w 355870"/>
              <a:gd name="connsiteY15" fmla="*/ 134892 h 490114"/>
              <a:gd name="connsiteX16" fmla="*/ 190942 w 355870"/>
              <a:gd name="connsiteY16" fmla="*/ 134892 h 4901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67142 w 355870"/>
              <a:gd name="connsiteY14" fmla="*/ 163167 h 489814"/>
              <a:gd name="connsiteX15" fmla="*/ 209992 w 355870"/>
              <a:gd name="connsiteY15" fmla="*/ 134592 h 489814"/>
              <a:gd name="connsiteX16" fmla="*/ 190942 w 355870"/>
              <a:gd name="connsiteY16" fmla="*/ 134592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190942 w 355870"/>
              <a:gd name="connsiteY16" fmla="*/ 134592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190942 w 355870"/>
              <a:gd name="connsiteY16" fmla="*/ 168397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202184 w 355870"/>
              <a:gd name="connsiteY16" fmla="*/ 170650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202184 w 355870"/>
              <a:gd name="connsiteY16" fmla="*/ 170650 h 489814"/>
              <a:gd name="connsiteX0" fmla="*/ 343342 w 366703"/>
              <a:gd name="connsiteY0" fmla="*/ 115542 h 489814"/>
              <a:gd name="connsiteX1" fmla="*/ 285006 w 366703"/>
              <a:gd name="connsiteY1" fmla="*/ 34835 h 489814"/>
              <a:gd name="connsiteX2" fmla="*/ 210524 w 366703"/>
              <a:gd name="connsiteY2" fmla="*/ 1242 h 489814"/>
              <a:gd name="connsiteX3" fmla="*/ 127047 w 366703"/>
              <a:gd name="connsiteY3" fmla="*/ 10767 h 489814"/>
              <a:gd name="connsiteX4" fmla="*/ 72267 w 366703"/>
              <a:gd name="connsiteY4" fmla="*/ 44146 h 489814"/>
              <a:gd name="connsiteX5" fmla="*/ 19492 w 366703"/>
              <a:gd name="connsiteY5" fmla="*/ 115542 h 489814"/>
              <a:gd name="connsiteX6" fmla="*/ 1506 w 366703"/>
              <a:gd name="connsiteY6" fmla="*/ 263732 h 489814"/>
              <a:gd name="connsiteX7" fmla="*/ 54281 w 366703"/>
              <a:gd name="connsiteY7" fmla="*/ 415537 h 489814"/>
              <a:gd name="connsiteX8" fmla="*/ 143317 w 366703"/>
              <a:gd name="connsiteY8" fmla="*/ 487017 h 489814"/>
              <a:gd name="connsiteX9" fmla="*/ 261825 w 366703"/>
              <a:gd name="connsiteY9" fmla="*/ 470008 h 489814"/>
              <a:gd name="connsiteX10" fmla="*/ 324292 w 366703"/>
              <a:gd name="connsiteY10" fmla="*/ 420342 h 489814"/>
              <a:gd name="connsiteX11" fmla="*/ 343342 w 366703"/>
              <a:gd name="connsiteY11" fmla="*/ 391767 h 489814"/>
              <a:gd name="connsiteX12" fmla="*/ 359080 w 366703"/>
              <a:gd name="connsiteY12" fmla="*/ 263137 h 489814"/>
              <a:gd name="connsiteX13" fmla="*/ 324292 w 366703"/>
              <a:gd name="connsiteY13" fmla="*/ 191742 h 489814"/>
              <a:gd name="connsiteX14" fmla="*/ 273887 w 366703"/>
              <a:gd name="connsiteY14" fmla="*/ 149644 h 489814"/>
              <a:gd name="connsiteX15" fmla="*/ 209992 w 366703"/>
              <a:gd name="connsiteY15" fmla="*/ 134592 h 489814"/>
              <a:gd name="connsiteX16" fmla="*/ 202184 w 366703"/>
              <a:gd name="connsiteY16" fmla="*/ 170650 h 489814"/>
              <a:gd name="connsiteX0" fmla="*/ 343342 w 359080"/>
              <a:gd name="connsiteY0" fmla="*/ 115542 h 489814"/>
              <a:gd name="connsiteX1" fmla="*/ 285006 w 359080"/>
              <a:gd name="connsiteY1" fmla="*/ 34835 h 489814"/>
              <a:gd name="connsiteX2" fmla="*/ 210524 w 359080"/>
              <a:gd name="connsiteY2" fmla="*/ 1242 h 489814"/>
              <a:gd name="connsiteX3" fmla="*/ 127047 w 359080"/>
              <a:gd name="connsiteY3" fmla="*/ 10767 h 489814"/>
              <a:gd name="connsiteX4" fmla="*/ 72267 w 359080"/>
              <a:gd name="connsiteY4" fmla="*/ 44146 h 489814"/>
              <a:gd name="connsiteX5" fmla="*/ 19492 w 359080"/>
              <a:gd name="connsiteY5" fmla="*/ 115542 h 489814"/>
              <a:gd name="connsiteX6" fmla="*/ 1506 w 359080"/>
              <a:gd name="connsiteY6" fmla="*/ 263732 h 489814"/>
              <a:gd name="connsiteX7" fmla="*/ 54281 w 359080"/>
              <a:gd name="connsiteY7" fmla="*/ 415537 h 489814"/>
              <a:gd name="connsiteX8" fmla="*/ 143317 w 359080"/>
              <a:gd name="connsiteY8" fmla="*/ 487017 h 489814"/>
              <a:gd name="connsiteX9" fmla="*/ 261825 w 359080"/>
              <a:gd name="connsiteY9" fmla="*/ 470008 h 489814"/>
              <a:gd name="connsiteX10" fmla="*/ 324292 w 359080"/>
              <a:gd name="connsiteY10" fmla="*/ 420342 h 489814"/>
              <a:gd name="connsiteX11" fmla="*/ 359080 w 359080"/>
              <a:gd name="connsiteY11" fmla="*/ 263137 h 489814"/>
              <a:gd name="connsiteX12" fmla="*/ 324292 w 359080"/>
              <a:gd name="connsiteY12" fmla="*/ 191742 h 489814"/>
              <a:gd name="connsiteX13" fmla="*/ 273887 w 359080"/>
              <a:gd name="connsiteY13" fmla="*/ 149644 h 489814"/>
              <a:gd name="connsiteX14" fmla="*/ 209992 w 359080"/>
              <a:gd name="connsiteY14" fmla="*/ 134592 h 489814"/>
              <a:gd name="connsiteX15" fmla="*/ 202184 w 359080"/>
              <a:gd name="connsiteY15" fmla="*/ 170650 h 489814"/>
              <a:gd name="connsiteX0" fmla="*/ 343342 w 361328"/>
              <a:gd name="connsiteY0" fmla="*/ 115542 h 489814"/>
              <a:gd name="connsiteX1" fmla="*/ 285006 w 361328"/>
              <a:gd name="connsiteY1" fmla="*/ 34835 h 489814"/>
              <a:gd name="connsiteX2" fmla="*/ 210524 w 361328"/>
              <a:gd name="connsiteY2" fmla="*/ 1242 h 489814"/>
              <a:gd name="connsiteX3" fmla="*/ 127047 w 361328"/>
              <a:gd name="connsiteY3" fmla="*/ 10767 h 489814"/>
              <a:gd name="connsiteX4" fmla="*/ 72267 w 361328"/>
              <a:gd name="connsiteY4" fmla="*/ 44146 h 489814"/>
              <a:gd name="connsiteX5" fmla="*/ 19492 w 361328"/>
              <a:gd name="connsiteY5" fmla="*/ 115542 h 489814"/>
              <a:gd name="connsiteX6" fmla="*/ 1506 w 361328"/>
              <a:gd name="connsiteY6" fmla="*/ 263732 h 489814"/>
              <a:gd name="connsiteX7" fmla="*/ 54281 w 361328"/>
              <a:gd name="connsiteY7" fmla="*/ 415537 h 489814"/>
              <a:gd name="connsiteX8" fmla="*/ 143317 w 361328"/>
              <a:gd name="connsiteY8" fmla="*/ 487017 h 489814"/>
              <a:gd name="connsiteX9" fmla="*/ 261825 w 361328"/>
              <a:gd name="connsiteY9" fmla="*/ 470008 h 489814"/>
              <a:gd name="connsiteX10" fmla="*/ 324292 w 361328"/>
              <a:gd name="connsiteY10" fmla="*/ 420342 h 489814"/>
              <a:gd name="connsiteX11" fmla="*/ 361328 w 361328"/>
              <a:gd name="connsiteY11" fmla="*/ 319479 h 489814"/>
              <a:gd name="connsiteX12" fmla="*/ 324292 w 361328"/>
              <a:gd name="connsiteY12" fmla="*/ 191742 h 489814"/>
              <a:gd name="connsiteX13" fmla="*/ 273887 w 361328"/>
              <a:gd name="connsiteY13" fmla="*/ 149644 h 489814"/>
              <a:gd name="connsiteX14" fmla="*/ 209992 w 361328"/>
              <a:gd name="connsiteY14" fmla="*/ 134592 h 489814"/>
              <a:gd name="connsiteX15" fmla="*/ 202184 w 361328"/>
              <a:gd name="connsiteY15" fmla="*/ 170650 h 489814"/>
              <a:gd name="connsiteX0" fmla="*/ 343342 w 361328"/>
              <a:gd name="connsiteY0" fmla="*/ 115542 h 489814"/>
              <a:gd name="connsiteX1" fmla="*/ 285006 w 361328"/>
              <a:gd name="connsiteY1" fmla="*/ 34835 h 489814"/>
              <a:gd name="connsiteX2" fmla="*/ 210524 w 361328"/>
              <a:gd name="connsiteY2" fmla="*/ 1242 h 489814"/>
              <a:gd name="connsiteX3" fmla="*/ 127047 w 361328"/>
              <a:gd name="connsiteY3" fmla="*/ 10767 h 489814"/>
              <a:gd name="connsiteX4" fmla="*/ 72267 w 361328"/>
              <a:gd name="connsiteY4" fmla="*/ 44146 h 489814"/>
              <a:gd name="connsiteX5" fmla="*/ 19492 w 361328"/>
              <a:gd name="connsiteY5" fmla="*/ 115542 h 489814"/>
              <a:gd name="connsiteX6" fmla="*/ 1506 w 361328"/>
              <a:gd name="connsiteY6" fmla="*/ 263732 h 489814"/>
              <a:gd name="connsiteX7" fmla="*/ 54281 w 361328"/>
              <a:gd name="connsiteY7" fmla="*/ 415537 h 489814"/>
              <a:gd name="connsiteX8" fmla="*/ 143317 w 361328"/>
              <a:gd name="connsiteY8" fmla="*/ 487017 h 489814"/>
              <a:gd name="connsiteX9" fmla="*/ 261825 w 361328"/>
              <a:gd name="connsiteY9" fmla="*/ 470008 h 489814"/>
              <a:gd name="connsiteX10" fmla="*/ 324292 w 361328"/>
              <a:gd name="connsiteY10" fmla="*/ 420342 h 489814"/>
              <a:gd name="connsiteX11" fmla="*/ 361328 w 361328"/>
              <a:gd name="connsiteY11" fmla="*/ 294688 h 489814"/>
              <a:gd name="connsiteX12" fmla="*/ 324292 w 361328"/>
              <a:gd name="connsiteY12" fmla="*/ 191742 h 489814"/>
              <a:gd name="connsiteX13" fmla="*/ 273887 w 361328"/>
              <a:gd name="connsiteY13" fmla="*/ 149644 h 489814"/>
              <a:gd name="connsiteX14" fmla="*/ 209992 w 361328"/>
              <a:gd name="connsiteY14" fmla="*/ 134592 h 489814"/>
              <a:gd name="connsiteX15" fmla="*/ 202184 w 361328"/>
              <a:gd name="connsiteY15" fmla="*/ 170650 h 489814"/>
              <a:gd name="connsiteX0" fmla="*/ 343342 w 352335"/>
              <a:gd name="connsiteY0" fmla="*/ 115542 h 489814"/>
              <a:gd name="connsiteX1" fmla="*/ 285006 w 352335"/>
              <a:gd name="connsiteY1" fmla="*/ 34835 h 489814"/>
              <a:gd name="connsiteX2" fmla="*/ 210524 w 352335"/>
              <a:gd name="connsiteY2" fmla="*/ 1242 h 489814"/>
              <a:gd name="connsiteX3" fmla="*/ 127047 w 352335"/>
              <a:gd name="connsiteY3" fmla="*/ 10767 h 489814"/>
              <a:gd name="connsiteX4" fmla="*/ 72267 w 352335"/>
              <a:gd name="connsiteY4" fmla="*/ 44146 h 489814"/>
              <a:gd name="connsiteX5" fmla="*/ 19492 w 352335"/>
              <a:gd name="connsiteY5" fmla="*/ 115542 h 489814"/>
              <a:gd name="connsiteX6" fmla="*/ 1506 w 352335"/>
              <a:gd name="connsiteY6" fmla="*/ 263732 h 489814"/>
              <a:gd name="connsiteX7" fmla="*/ 54281 w 352335"/>
              <a:gd name="connsiteY7" fmla="*/ 415537 h 489814"/>
              <a:gd name="connsiteX8" fmla="*/ 143317 w 352335"/>
              <a:gd name="connsiteY8" fmla="*/ 487017 h 489814"/>
              <a:gd name="connsiteX9" fmla="*/ 261825 w 352335"/>
              <a:gd name="connsiteY9" fmla="*/ 470008 h 489814"/>
              <a:gd name="connsiteX10" fmla="*/ 324292 w 352335"/>
              <a:gd name="connsiteY10" fmla="*/ 420342 h 489814"/>
              <a:gd name="connsiteX11" fmla="*/ 352335 w 352335"/>
              <a:gd name="connsiteY11" fmla="*/ 296943 h 489814"/>
              <a:gd name="connsiteX12" fmla="*/ 324292 w 352335"/>
              <a:gd name="connsiteY12" fmla="*/ 191742 h 489814"/>
              <a:gd name="connsiteX13" fmla="*/ 273887 w 352335"/>
              <a:gd name="connsiteY13" fmla="*/ 149644 h 489814"/>
              <a:gd name="connsiteX14" fmla="*/ 209992 w 352335"/>
              <a:gd name="connsiteY14" fmla="*/ 134592 h 489814"/>
              <a:gd name="connsiteX15" fmla="*/ 202184 w 352335"/>
              <a:gd name="connsiteY15" fmla="*/ 170650 h 489814"/>
              <a:gd name="connsiteX0" fmla="*/ 343342 w 352335"/>
              <a:gd name="connsiteY0" fmla="*/ 115542 h 489814"/>
              <a:gd name="connsiteX1" fmla="*/ 285006 w 352335"/>
              <a:gd name="connsiteY1" fmla="*/ 34835 h 489814"/>
              <a:gd name="connsiteX2" fmla="*/ 210524 w 352335"/>
              <a:gd name="connsiteY2" fmla="*/ 1242 h 489814"/>
              <a:gd name="connsiteX3" fmla="*/ 127047 w 352335"/>
              <a:gd name="connsiteY3" fmla="*/ 10767 h 489814"/>
              <a:gd name="connsiteX4" fmla="*/ 72267 w 352335"/>
              <a:gd name="connsiteY4" fmla="*/ 44146 h 489814"/>
              <a:gd name="connsiteX5" fmla="*/ 19492 w 352335"/>
              <a:gd name="connsiteY5" fmla="*/ 115542 h 489814"/>
              <a:gd name="connsiteX6" fmla="*/ 1506 w 352335"/>
              <a:gd name="connsiteY6" fmla="*/ 263732 h 489814"/>
              <a:gd name="connsiteX7" fmla="*/ 54281 w 352335"/>
              <a:gd name="connsiteY7" fmla="*/ 415537 h 489814"/>
              <a:gd name="connsiteX8" fmla="*/ 143317 w 352335"/>
              <a:gd name="connsiteY8" fmla="*/ 487017 h 489814"/>
              <a:gd name="connsiteX9" fmla="*/ 261825 w 352335"/>
              <a:gd name="connsiteY9" fmla="*/ 470008 h 489814"/>
              <a:gd name="connsiteX10" fmla="*/ 324292 w 352335"/>
              <a:gd name="connsiteY10" fmla="*/ 420342 h 489814"/>
              <a:gd name="connsiteX11" fmla="*/ 352335 w 352335"/>
              <a:gd name="connsiteY11" fmla="*/ 296943 h 489814"/>
              <a:gd name="connsiteX12" fmla="*/ 324292 w 352335"/>
              <a:gd name="connsiteY12" fmla="*/ 191742 h 489814"/>
              <a:gd name="connsiteX13" fmla="*/ 276135 w 352335"/>
              <a:gd name="connsiteY13" fmla="*/ 140630 h 489814"/>
              <a:gd name="connsiteX14" fmla="*/ 209992 w 352335"/>
              <a:gd name="connsiteY14" fmla="*/ 134592 h 489814"/>
              <a:gd name="connsiteX15" fmla="*/ 202184 w 352335"/>
              <a:gd name="connsiteY15" fmla="*/ 170650 h 489814"/>
              <a:gd name="connsiteX0" fmla="*/ 343342 w 352335"/>
              <a:gd name="connsiteY0" fmla="*/ 115542 h 482108"/>
              <a:gd name="connsiteX1" fmla="*/ 285006 w 352335"/>
              <a:gd name="connsiteY1" fmla="*/ 34835 h 482108"/>
              <a:gd name="connsiteX2" fmla="*/ 210524 w 352335"/>
              <a:gd name="connsiteY2" fmla="*/ 1242 h 482108"/>
              <a:gd name="connsiteX3" fmla="*/ 127047 w 352335"/>
              <a:gd name="connsiteY3" fmla="*/ 10767 h 482108"/>
              <a:gd name="connsiteX4" fmla="*/ 72267 w 352335"/>
              <a:gd name="connsiteY4" fmla="*/ 44146 h 482108"/>
              <a:gd name="connsiteX5" fmla="*/ 19492 w 352335"/>
              <a:gd name="connsiteY5" fmla="*/ 115542 h 482108"/>
              <a:gd name="connsiteX6" fmla="*/ 1506 w 352335"/>
              <a:gd name="connsiteY6" fmla="*/ 263732 h 482108"/>
              <a:gd name="connsiteX7" fmla="*/ 54281 w 352335"/>
              <a:gd name="connsiteY7" fmla="*/ 415537 h 482108"/>
              <a:gd name="connsiteX8" fmla="*/ 145565 w 352335"/>
              <a:gd name="connsiteY8" fmla="*/ 478003 h 482108"/>
              <a:gd name="connsiteX9" fmla="*/ 261825 w 352335"/>
              <a:gd name="connsiteY9" fmla="*/ 470008 h 482108"/>
              <a:gd name="connsiteX10" fmla="*/ 324292 w 352335"/>
              <a:gd name="connsiteY10" fmla="*/ 420342 h 482108"/>
              <a:gd name="connsiteX11" fmla="*/ 352335 w 352335"/>
              <a:gd name="connsiteY11" fmla="*/ 296943 h 482108"/>
              <a:gd name="connsiteX12" fmla="*/ 324292 w 352335"/>
              <a:gd name="connsiteY12" fmla="*/ 191742 h 482108"/>
              <a:gd name="connsiteX13" fmla="*/ 276135 w 352335"/>
              <a:gd name="connsiteY13" fmla="*/ 140630 h 482108"/>
              <a:gd name="connsiteX14" fmla="*/ 209992 w 352335"/>
              <a:gd name="connsiteY14" fmla="*/ 134592 h 482108"/>
              <a:gd name="connsiteX15" fmla="*/ 202184 w 352335"/>
              <a:gd name="connsiteY15" fmla="*/ 170650 h 482108"/>
              <a:gd name="connsiteX0" fmla="*/ 342820 w 351813"/>
              <a:gd name="connsiteY0" fmla="*/ 115542 h 482941"/>
              <a:gd name="connsiteX1" fmla="*/ 284484 w 351813"/>
              <a:gd name="connsiteY1" fmla="*/ 34835 h 482941"/>
              <a:gd name="connsiteX2" fmla="*/ 210002 w 351813"/>
              <a:gd name="connsiteY2" fmla="*/ 1242 h 482941"/>
              <a:gd name="connsiteX3" fmla="*/ 126525 w 351813"/>
              <a:gd name="connsiteY3" fmla="*/ 10767 h 482941"/>
              <a:gd name="connsiteX4" fmla="*/ 71745 w 351813"/>
              <a:gd name="connsiteY4" fmla="*/ 44146 h 482941"/>
              <a:gd name="connsiteX5" fmla="*/ 18970 w 351813"/>
              <a:gd name="connsiteY5" fmla="*/ 115542 h 482941"/>
              <a:gd name="connsiteX6" fmla="*/ 984 w 351813"/>
              <a:gd name="connsiteY6" fmla="*/ 263732 h 482941"/>
              <a:gd name="connsiteX7" fmla="*/ 44766 w 351813"/>
              <a:gd name="connsiteY7" fmla="*/ 404269 h 482941"/>
              <a:gd name="connsiteX8" fmla="*/ 145043 w 351813"/>
              <a:gd name="connsiteY8" fmla="*/ 478003 h 482941"/>
              <a:gd name="connsiteX9" fmla="*/ 261303 w 351813"/>
              <a:gd name="connsiteY9" fmla="*/ 470008 h 482941"/>
              <a:gd name="connsiteX10" fmla="*/ 323770 w 351813"/>
              <a:gd name="connsiteY10" fmla="*/ 420342 h 482941"/>
              <a:gd name="connsiteX11" fmla="*/ 351813 w 351813"/>
              <a:gd name="connsiteY11" fmla="*/ 296943 h 482941"/>
              <a:gd name="connsiteX12" fmla="*/ 323770 w 351813"/>
              <a:gd name="connsiteY12" fmla="*/ 191742 h 482941"/>
              <a:gd name="connsiteX13" fmla="*/ 275613 w 351813"/>
              <a:gd name="connsiteY13" fmla="*/ 140630 h 482941"/>
              <a:gd name="connsiteX14" fmla="*/ 209470 w 351813"/>
              <a:gd name="connsiteY14" fmla="*/ 134592 h 482941"/>
              <a:gd name="connsiteX15" fmla="*/ 201662 w 351813"/>
              <a:gd name="connsiteY15" fmla="*/ 170650 h 482941"/>
              <a:gd name="connsiteX0" fmla="*/ 342820 w 351813"/>
              <a:gd name="connsiteY0" fmla="*/ 115542 h 482942"/>
              <a:gd name="connsiteX1" fmla="*/ 284484 w 351813"/>
              <a:gd name="connsiteY1" fmla="*/ 34835 h 482942"/>
              <a:gd name="connsiteX2" fmla="*/ 210002 w 351813"/>
              <a:gd name="connsiteY2" fmla="*/ 1242 h 482942"/>
              <a:gd name="connsiteX3" fmla="*/ 126525 w 351813"/>
              <a:gd name="connsiteY3" fmla="*/ 10767 h 482942"/>
              <a:gd name="connsiteX4" fmla="*/ 71745 w 351813"/>
              <a:gd name="connsiteY4" fmla="*/ 44146 h 482942"/>
              <a:gd name="connsiteX5" fmla="*/ 18970 w 351813"/>
              <a:gd name="connsiteY5" fmla="*/ 115542 h 482942"/>
              <a:gd name="connsiteX6" fmla="*/ 984 w 351813"/>
              <a:gd name="connsiteY6" fmla="*/ 263732 h 482942"/>
              <a:gd name="connsiteX7" fmla="*/ 44766 w 351813"/>
              <a:gd name="connsiteY7" fmla="*/ 404269 h 482942"/>
              <a:gd name="connsiteX8" fmla="*/ 145043 w 351813"/>
              <a:gd name="connsiteY8" fmla="*/ 478003 h 482942"/>
              <a:gd name="connsiteX9" fmla="*/ 254557 w 351813"/>
              <a:gd name="connsiteY9" fmla="*/ 470008 h 482942"/>
              <a:gd name="connsiteX10" fmla="*/ 323770 w 351813"/>
              <a:gd name="connsiteY10" fmla="*/ 420342 h 482942"/>
              <a:gd name="connsiteX11" fmla="*/ 351813 w 351813"/>
              <a:gd name="connsiteY11" fmla="*/ 296943 h 482942"/>
              <a:gd name="connsiteX12" fmla="*/ 323770 w 351813"/>
              <a:gd name="connsiteY12" fmla="*/ 191742 h 482942"/>
              <a:gd name="connsiteX13" fmla="*/ 275613 w 351813"/>
              <a:gd name="connsiteY13" fmla="*/ 140630 h 482942"/>
              <a:gd name="connsiteX14" fmla="*/ 209470 w 351813"/>
              <a:gd name="connsiteY14" fmla="*/ 134592 h 482942"/>
              <a:gd name="connsiteX15" fmla="*/ 201662 w 351813"/>
              <a:gd name="connsiteY15" fmla="*/ 170650 h 482942"/>
              <a:gd name="connsiteX0" fmla="*/ 342820 w 351823"/>
              <a:gd name="connsiteY0" fmla="*/ 115542 h 483535"/>
              <a:gd name="connsiteX1" fmla="*/ 284484 w 351823"/>
              <a:gd name="connsiteY1" fmla="*/ 34835 h 483535"/>
              <a:gd name="connsiteX2" fmla="*/ 210002 w 351823"/>
              <a:gd name="connsiteY2" fmla="*/ 1242 h 483535"/>
              <a:gd name="connsiteX3" fmla="*/ 126525 w 351823"/>
              <a:gd name="connsiteY3" fmla="*/ 10767 h 483535"/>
              <a:gd name="connsiteX4" fmla="*/ 71745 w 351823"/>
              <a:gd name="connsiteY4" fmla="*/ 44146 h 483535"/>
              <a:gd name="connsiteX5" fmla="*/ 18970 w 351823"/>
              <a:gd name="connsiteY5" fmla="*/ 115542 h 483535"/>
              <a:gd name="connsiteX6" fmla="*/ 984 w 351823"/>
              <a:gd name="connsiteY6" fmla="*/ 263732 h 483535"/>
              <a:gd name="connsiteX7" fmla="*/ 44766 w 351823"/>
              <a:gd name="connsiteY7" fmla="*/ 404269 h 483535"/>
              <a:gd name="connsiteX8" fmla="*/ 145043 w 351823"/>
              <a:gd name="connsiteY8" fmla="*/ 478003 h 483535"/>
              <a:gd name="connsiteX9" fmla="*/ 254557 w 351823"/>
              <a:gd name="connsiteY9" fmla="*/ 470008 h 483535"/>
              <a:gd name="connsiteX10" fmla="*/ 326018 w 351823"/>
              <a:gd name="connsiteY10" fmla="*/ 404566 h 483535"/>
              <a:gd name="connsiteX11" fmla="*/ 351813 w 351823"/>
              <a:gd name="connsiteY11" fmla="*/ 296943 h 483535"/>
              <a:gd name="connsiteX12" fmla="*/ 323770 w 351823"/>
              <a:gd name="connsiteY12" fmla="*/ 191742 h 483535"/>
              <a:gd name="connsiteX13" fmla="*/ 275613 w 351823"/>
              <a:gd name="connsiteY13" fmla="*/ 140630 h 483535"/>
              <a:gd name="connsiteX14" fmla="*/ 209470 w 351823"/>
              <a:gd name="connsiteY14" fmla="*/ 134592 h 483535"/>
              <a:gd name="connsiteX15" fmla="*/ 201662 w 351823"/>
              <a:gd name="connsiteY15" fmla="*/ 170650 h 48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823" h="483535">
                <a:moveTo>
                  <a:pt x="342820" y="115542"/>
                </a:moveTo>
                <a:cubicBezTo>
                  <a:pt x="333724" y="92803"/>
                  <a:pt x="306620" y="53885"/>
                  <a:pt x="284484" y="34835"/>
                </a:cubicBezTo>
                <a:cubicBezTo>
                  <a:pt x="262348" y="15785"/>
                  <a:pt x="236328" y="5253"/>
                  <a:pt x="210002" y="1242"/>
                </a:cubicBezTo>
                <a:cubicBezTo>
                  <a:pt x="183676" y="-2769"/>
                  <a:pt x="149568" y="3616"/>
                  <a:pt x="126525" y="10767"/>
                </a:cubicBezTo>
                <a:cubicBezTo>
                  <a:pt x="103482" y="17918"/>
                  <a:pt x="89671" y="26684"/>
                  <a:pt x="71745" y="44146"/>
                </a:cubicBezTo>
                <a:cubicBezTo>
                  <a:pt x="53819" y="61608"/>
                  <a:pt x="30763" y="78944"/>
                  <a:pt x="18970" y="115542"/>
                </a:cubicBezTo>
                <a:cubicBezTo>
                  <a:pt x="7177" y="152140"/>
                  <a:pt x="-3315" y="215611"/>
                  <a:pt x="984" y="263732"/>
                </a:cubicBezTo>
                <a:cubicBezTo>
                  <a:pt x="5283" y="311853"/>
                  <a:pt x="20756" y="368557"/>
                  <a:pt x="44766" y="404269"/>
                </a:cubicBezTo>
                <a:cubicBezTo>
                  <a:pt x="68776" y="439981"/>
                  <a:pt x="110078" y="467046"/>
                  <a:pt x="145043" y="478003"/>
                </a:cubicBezTo>
                <a:cubicBezTo>
                  <a:pt x="180008" y="488960"/>
                  <a:pt x="224395" y="482247"/>
                  <a:pt x="254557" y="470008"/>
                </a:cubicBezTo>
                <a:cubicBezTo>
                  <a:pt x="284719" y="457769"/>
                  <a:pt x="309809" y="433410"/>
                  <a:pt x="326018" y="404566"/>
                </a:cubicBezTo>
                <a:cubicBezTo>
                  <a:pt x="342227" y="375722"/>
                  <a:pt x="352188" y="332414"/>
                  <a:pt x="351813" y="296943"/>
                </a:cubicBezTo>
                <a:cubicBezTo>
                  <a:pt x="351438" y="261472"/>
                  <a:pt x="336470" y="217794"/>
                  <a:pt x="323770" y="191742"/>
                </a:cubicBezTo>
                <a:cubicBezTo>
                  <a:pt x="311070" y="165690"/>
                  <a:pt x="298854" y="148377"/>
                  <a:pt x="275613" y="140630"/>
                </a:cubicBezTo>
                <a:cubicBezTo>
                  <a:pt x="251531" y="124575"/>
                  <a:pt x="221795" y="129589"/>
                  <a:pt x="209470" y="134592"/>
                </a:cubicBezTo>
                <a:cubicBezTo>
                  <a:pt x="197145" y="139595"/>
                  <a:pt x="190026" y="170650"/>
                  <a:pt x="201662" y="170650"/>
                </a:cubicBezTo>
              </a:path>
            </a:pathLst>
          </a:custGeom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(3)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dirty="0" smtClean="0"/>
              <a:t>Designer will then display the available Entity to SQL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ObjectContext</a:t>
            </a:r>
            <a:r>
              <a:rPr lang="en-US" dirty="0" smtClean="0"/>
              <a:t> classes</a:t>
            </a:r>
          </a:p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dirty="0" smtClean="0"/>
              <a:t>Choose the table and click [Finish]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7562"/>
            <a:ext cx="3194418" cy="258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383" y="3357561"/>
            <a:ext cx="3194417" cy="258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(4)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749537"/>
            <a:ext cx="8686800" cy="56388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The result (in Visual Studio) 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tabLst/>
            </a:pPr>
            <a:r>
              <a:rPr lang="en-US" dirty="0" smtClean="0"/>
              <a:t>The result in the Web browser</a:t>
            </a:r>
          </a:p>
          <a:p>
            <a:pPr marL="361950" indent="-361950">
              <a:tabLst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4" y="1582501"/>
            <a:ext cx="4511676" cy="1986436"/>
          </a:xfrm>
          <a:prstGeom prst="roundRect">
            <a:avLst>
              <a:gd name="adj" fmla="val 452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4" y="4403647"/>
            <a:ext cx="4511676" cy="2201700"/>
          </a:xfrm>
          <a:prstGeom prst="roundRect">
            <a:avLst>
              <a:gd name="adj" fmla="val 62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</a:t>
            </a:r>
            <a:r>
              <a:rPr lang="en-US" dirty="0"/>
              <a:t>– Example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1265396"/>
            <a:ext cx="85344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/>
              <a:t>&lt;asp:GridView ID="GridViewProducts" runat="server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</a:t>
            </a:r>
            <a:r>
              <a:rPr lang="en-US" noProof="1"/>
              <a:t>DataSourceID</a:t>
            </a:r>
            <a:r>
              <a:rPr lang="en-US" noProof="1" smtClean="0"/>
              <a:t>="</a:t>
            </a:r>
            <a:r>
              <a:rPr lang="en-US" dirty="0" smtClean="0"/>
              <a:t>EntityDataSourceProducts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DataKeyNames</a:t>
            </a:r>
            <a:r>
              <a:rPr lang="en-US" noProof="1"/>
              <a:t>="</a:t>
            </a:r>
            <a:r>
              <a:rPr lang="en-US" noProof="1" smtClean="0"/>
              <a:t>ProductID"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AllowPaging="True" AllowSorting="True"&gt;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</a:t>
            </a:r>
            <a:r>
              <a:rPr lang="en-US" noProof="1"/>
              <a:t>&lt;Columns&gt;</a:t>
            </a:r>
          </a:p>
          <a:p>
            <a:pPr>
              <a:lnSpc>
                <a:spcPct val="110000"/>
              </a:lnSpc>
            </a:pPr>
            <a:r>
              <a:rPr lang="en-US" noProof="1"/>
              <a:t>    &lt;asp:CommandField ShowDeleteButton="True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    ShowEditButton</a:t>
            </a:r>
            <a:r>
              <a:rPr lang="en-US" noProof="1"/>
              <a:t>="True" /&gt;</a:t>
            </a:r>
          </a:p>
          <a:p>
            <a:pPr>
              <a:lnSpc>
                <a:spcPct val="110000"/>
              </a:lnSpc>
            </a:pPr>
            <a:r>
              <a:rPr lang="en-US" noProof="1"/>
              <a:t>  &lt;/Columns&gt;</a:t>
            </a:r>
          </a:p>
          <a:p>
            <a:pPr>
              <a:lnSpc>
                <a:spcPct val="110000"/>
              </a:lnSpc>
            </a:pPr>
            <a:r>
              <a:rPr lang="en-US" noProof="1"/>
              <a:t>&lt;/asp:GridView&gt;</a:t>
            </a:r>
          </a:p>
          <a:p>
            <a:r>
              <a:rPr lang="en-US" noProof="1" smtClean="0"/>
              <a:t>&lt;asp:EntityDataSource ID="EntityDataSourceProducts"  </a:t>
            </a:r>
          </a:p>
          <a:p>
            <a:r>
              <a:rPr lang="en-US" noProof="1"/>
              <a:t> </a:t>
            </a:r>
            <a:r>
              <a:rPr lang="en-US" noProof="1" smtClean="0"/>
              <a:t> runat="server" ConnectionString="name=NorthwindEntities" </a:t>
            </a:r>
          </a:p>
          <a:p>
            <a:r>
              <a:rPr lang="en-US" noProof="1" smtClean="0"/>
              <a:t>  DefaultContainerName="NorthwindEntities"  </a:t>
            </a:r>
          </a:p>
          <a:p>
            <a:r>
              <a:rPr lang="en-US" noProof="1"/>
              <a:t> </a:t>
            </a:r>
            <a:r>
              <a:rPr lang="en-US" noProof="1" smtClean="0"/>
              <a:t> EntitySetName="Products"&gt;</a:t>
            </a:r>
          </a:p>
          <a:p>
            <a:r>
              <a:rPr lang="en-US" noProof="1" smtClean="0"/>
              <a:t>&lt;/asp:EntityDataSource&gt;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8246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jcscans.files.wordpress.com/2009/08/clever-cat-using-p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225812"/>
            <a:ext cx="3752850" cy="2812788"/>
          </a:xfrm>
          <a:prstGeom prst="roundRect">
            <a:avLst>
              <a:gd name="adj" fmla="val 3853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4">
                <a:lumMod val="50000"/>
                <a:alpha val="50000"/>
              </a:schemeClr>
            </a:solidFill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www.sunspace.ltd.uk/images/databas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0" y="2462878"/>
            <a:ext cx="2611279" cy="1804322"/>
          </a:xfrm>
          <a:prstGeom prst="roundRect">
            <a:avLst>
              <a:gd name="adj" fmla="val 544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Trash\LINQ-to-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30" y="650738"/>
            <a:ext cx="2700670" cy="1981468"/>
          </a:xfrm>
          <a:prstGeom prst="roundRect">
            <a:avLst>
              <a:gd name="adj" fmla="val 230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800600"/>
            <a:ext cx="7010400" cy="685800"/>
          </a:xfrm>
        </p:spPr>
        <p:txBody>
          <a:bodyPr/>
          <a:lstStyle/>
          <a:p>
            <a:r>
              <a:rPr lang="en-US" dirty="0"/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60308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dirty="0" smtClean="0"/>
              <a:t> </a:t>
            </a:r>
            <a:r>
              <a:rPr lang="en-US" noProof="1" smtClean="0"/>
              <a:t>enables data-binding of UI control to an object</a:t>
            </a:r>
          </a:p>
          <a:p>
            <a:pPr lvl="1">
              <a:lnSpc>
                <a:spcPct val="105000"/>
              </a:lnSpc>
            </a:pPr>
            <a:r>
              <a:rPr lang="en-US" noProof="1" smtClean="0"/>
              <a:t>Instead of directly binding to a database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Needs a middle-tier business object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Data manipulation is based on methods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noProof="1" smtClean="0"/>
              <a:t> – name of the business object</a:t>
            </a:r>
            <a:endParaRPr lang="en-US" noProof="1" smtClean="0">
              <a:solidFill>
                <a:schemeClr val="tx1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DataObjectTypeName</a:t>
            </a:r>
            <a:r>
              <a:rPr lang="en-US" noProof="1" smtClean="0"/>
              <a:t> – a class holding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noProof="1"/>
              <a:t>,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methods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SelectMehtod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ObjectDataSource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265183"/>
            <a:ext cx="7772400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 smtClean="0"/>
              <a:t>&lt;asp:ObjectDataSource ID="dsProducts"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runat="server" TypeName="ObjectDataSourceProducts"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DataObjectTypeName="Product"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SelectMethod="GetAll" InsertMethod="Insert"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UpdateMethod="Update" DeleteMethod="Delete"&gt;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&lt;/asp:ObjectDataSource&gt;</a:t>
            </a:r>
          </a:p>
          <a:p>
            <a:pPr>
              <a:lnSpc>
                <a:spcPct val="110000"/>
              </a:lnSpc>
            </a:pPr>
            <a:endParaRPr lang="en-US" noProof="1"/>
          </a:p>
          <a:p>
            <a:pPr>
              <a:lnSpc>
                <a:spcPct val="110000"/>
              </a:lnSpc>
            </a:pPr>
            <a:r>
              <a:rPr lang="en-US" noProof="1"/>
              <a:t>&lt;asp:GridView ID="GridViewProducts" runat="server"</a:t>
            </a:r>
          </a:p>
          <a:p>
            <a:pPr>
              <a:lnSpc>
                <a:spcPct val="110000"/>
              </a:lnSpc>
            </a:pPr>
            <a:r>
              <a:rPr lang="en-US" noProof="1"/>
              <a:t>  DataSourceID="dsProducts" DataKeyNames="ProductID"&gt;</a:t>
            </a:r>
          </a:p>
          <a:p>
            <a:pPr>
              <a:lnSpc>
                <a:spcPct val="110000"/>
              </a:lnSpc>
            </a:pPr>
            <a:r>
              <a:rPr lang="en-US" noProof="1"/>
              <a:t>&lt;/asp:GridView</a:t>
            </a:r>
            <a:r>
              <a:rPr lang="en-US" noProof="1" smtClean="0"/>
              <a:t>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9641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of.povray.org/images/800x600/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3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800601"/>
            <a:ext cx="73152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ObjectDataSource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5603080"/>
            <a:ext cx="731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746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120020" y="350873"/>
            <a:ext cx="1814180" cy="167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Other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Data</a:t>
            </a: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Sources</a:t>
            </a:r>
            <a:endParaRPr lang="bg-BG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Hierarchical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Establishes a connection to an XML source of data (files, documents)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TranformFile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SiteMapDataSource</a:t>
            </a:r>
            <a:r>
              <a:rPr lang="en-US" noProof="1" smtClean="0"/>
              <a:t> </a:t>
            </a:r>
            <a:endParaRPr lang="en-US" noProof="1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MS Access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AccessDataSource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Derives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ASP.NET Data Sources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ASP.NET Data Sources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Editable List Controls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Master-Detail Navigation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Implementing Data-Driven Web Applications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62252"/>
            <a:ext cx="2552700" cy="1557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</a:t>
            </a:r>
            <a:r>
              <a:rPr lang="en-US" sz="3600" dirty="0" smtClean="0"/>
              <a:t>Entities</a:t>
            </a:r>
            <a:r>
              <a:rPr lang="bg-BG" sz="3600" dirty="0" smtClean="0"/>
              <a:t>-to-SQL</a:t>
            </a:r>
            <a:r>
              <a:rPr lang="bg-BG" sz="3600" dirty="0"/>
              <a:t>, ListView and FormView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noProof="1" smtClean="0"/>
              <a:t>Define the data model (Entities to SQL)</a:t>
            </a:r>
            <a:endParaRPr lang="en-US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new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GetAllCategories</a:t>
            </a:r>
            <a:r>
              <a:rPr lang="en-US" sz="3000" dirty="0" smtClean="0"/>
              <a:t> in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3000" dirty="0" smtClean="0"/>
              <a:t> class</a:t>
            </a:r>
            <a:endParaRPr lang="en-US" sz="3000" noProof="1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DataClasses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IQueryable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&lt;Category&gt; GetAllCategories()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categories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dataContext.Categories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.CategoryName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(2)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3000" dirty="0" smtClean="0"/>
              <a:t>Add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3000" dirty="0" smtClean="0"/>
              <a:t> controls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sz="3000" dirty="0" smtClean="0"/>
              <a:t> page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3000" dirty="0" smtClean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59462" name="Picture 6" descr="listView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24175"/>
            <a:ext cx="4679950" cy="1266825"/>
          </a:xfrm>
          <a:prstGeom prst="roundRect">
            <a:avLst>
              <a:gd name="adj" fmla="val 7644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59463" name="Picture 7" descr="objDataSourceCatego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572000"/>
            <a:ext cx="4679950" cy="1824038"/>
          </a:xfrm>
          <a:prstGeom prst="roundRect">
            <a:avLst>
              <a:gd name="adj" fmla="val 274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1268413"/>
            <a:ext cx="4038600" cy="5329237"/>
          </a:xfrm>
          <a:prstGeom prst="rect">
            <a:avLst/>
          </a:prstGeom>
        </p:spPr>
        <p:txBody>
          <a:bodyPr/>
          <a:lstStyle>
            <a:lvl1pPr marL="361950" indent="-36195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4"/>
              <a:tabLst/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Next choose your custom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r>
              <a:rPr lang="en-US" dirty="0"/>
              <a:t>And choose method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GetAllCategories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AutoNum type="arabicPeriod" startAt="6"/>
            </a:pPr>
            <a:endParaRPr lang="bg-BG" noProof="1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(3)</a:t>
            </a:r>
            <a:endParaRPr lang="bg-BG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61511" name="Picture 7" descr="category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176712" cy="2447925"/>
          </a:xfrm>
          <a:prstGeom prst="roundRect">
            <a:avLst>
              <a:gd name="adj" fmla="val 6521"/>
            </a:avLst>
          </a:prstGeom>
          <a:noFill/>
        </p:spPr>
      </p:pic>
      <p:pic>
        <p:nvPicPr>
          <p:cNvPr id="661513" name="Picture 9" descr="configuringData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176712" cy="2873375"/>
          </a:xfrm>
          <a:prstGeom prst="roundRect">
            <a:avLst>
              <a:gd name="adj" fmla="val 448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(4)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39624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r>
              <a:rPr lang="en-US" dirty="0" smtClean="0"/>
              <a:t>Click to configure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/>
              <a:t> control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r>
              <a:rPr lang="en-US" dirty="0" smtClean="0"/>
              <a:t>Optionally choose layout and style</a:t>
            </a:r>
            <a:endParaRPr lang="en-US" noProof="1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63559" name="Picture 7" descr="configureListVie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2362" y="2032591"/>
            <a:ext cx="4948237" cy="945984"/>
          </a:xfrm>
          <a:prstGeom prst="roundRect">
            <a:avLst>
              <a:gd name="adj" fmla="val 252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3560" name="Picture 8" descr="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271838"/>
            <a:ext cx="4427537" cy="3128962"/>
          </a:xfrm>
          <a:prstGeom prst="roundRect">
            <a:avLst>
              <a:gd name="adj" fmla="val 2287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(5)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599" y="1341438"/>
            <a:ext cx="4271963" cy="4910137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r>
              <a:rPr lang="en-US" sz="3000" dirty="0" smtClean="0"/>
              <a:t>Delete from all templates the row which represent pictures</a:t>
            </a:r>
          </a:p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endParaRPr lang="en-US" sz="3000" dirty="0"/>
          </a:p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endParaRPr lang="en-US" sz="3000" dirty="0" smtClean="0"/>
          </a:p>
          <a:p>
            <a:pPr marL="446088" indent="-446088">
              <a:buFont typeface="+mj-lt"/>
              <a:buAutoNum type="arabicPeriod" startAt="10"/>
              <a:tabLst/>
            </a:pPr>
            <a:r>
              <a:rPr lang="en-US" sz="3000" dirty="0"/>
              <a:t>Bind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sz="3000" dirty="0"/>
              <a:t> to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3000" dirty="0"/>
              <a:t> and enable </a:t>
            </a:r>
            <a:r>
              <a:rPr lang="en-US" sz="3000" dirty="0" smtClean="0"/>
              <a:t>paging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65607" name="Picture 7" descr="picture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67" y="1447800"/>
            <a:ext cx="4577308" cy="2628900"/>
          </a:xfrm>
          <a:prstGeom prst="roundRect">
            <a:avLst>
              <a:gd name="adj" fmla="val 1859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5608" name="Picture 8" descr="bindForm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24" y="4572000"/>
            <a:ext cx="3937364" cy="1679575"/>
          </a:xfrm>
          <a:prstGeom prst="roundRect">
            <a:avLst>
              <a:gd name="adj" fmla="val 436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(6)</a:t>
            </a:r>
            <a:endParaRPr lang="bg-BG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  <a:tabLst/>
            </a:pPr>
            <a:r>
              <a:rPr lang="en-US" dirty="0" smtClean="0"/>
              <a:t>The result is: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67655" name="Picture 7" descr="resul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90725"/>
            <a:ext cx="7305675" cy="4257675"/>
          </a:xfrm>
          <a:prstGeom prst="roundRect">
            <a:avLst>
              <a:gd name="adj" fmla="val 341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705600" cy="914400"/>
          </a:xfrm>
        </p:spPr>
        <p:txBody>
          <a:bodyPr/>
          <a:lstStyle/>
          <a:p>
            <a:r>
              <a:rPr lang="en-US" dirty="0"/>
              <a:t>Creating Data-Driven ASP.NET Web Applications</a:t>
            </a:r>
            <a:endParaRPr lang="bg-BG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1965325" y="2438400"/>
            <a:ext cx="5197475" cy="990600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5400" dirty="0"/>
              <a:t>Questions</a:t>
            </a:r>
            <a:r>
              <a:rPr lang="bg-BG" sz="5400" dirty="0"/>
              <a:t>?</a:t>
            </a:r>
          </a:p>
        </p:txBody>
      </p:sp>
      <p:pic>
        <p:nvPicPr>
          <p:cNvPr id="4" name="Picture 4" descr="http://hjwa.org/hjwa/images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7400">
            <a:off x="5941567" y="3221058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ttp://hjwa.org/hjwa/images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6864">
            <a:off x="1376010" y="3266617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Create </a:t>
            </a:r>
            <a:r>
              <a:rPr lang="en-US" sz="2800" noProof="1"/>
              <a:t>a Web form that contains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/>
              <a:t> control. Bind it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Categories</a:t>
            </a:r>
            <a:r>
              <a:rPr lang="en-US" sz="2800" noProof="1" smtClean="0"/>
              <a:t> </a:t>
            </a:r>
            <a:r>
              <a:rPr lang="en-US" sz="2800" noProof="1"/>
              <a:t>table </a:t>
            </a:r>
            <a:r>
              <a:rPr lang="en-US" sz="2800" noProof="1" smtClean="0"/>
              <a:t>from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noProof="1"/>
              <a:t> database </a:t>
            </a:r>
            <a:r>
              <a:rPr lang="en-US" sz="2800" noProof="1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  <a:r>
              <a:rPr lang="en-US" sz="2800" noProof="1" smtClean="0"/>
              <a:t> </a:t>
            </a:r>
            <a:r>
              <a:rPr lang="en-US" sz="2800" noProof="1"/>
              <a:t>and LINQ to </a:t>
            </a:r>
            <a:r>
              <a:rPr lang="en-US" sz="2800" noProof="1" smtClean="0"/>
              <a:t>SQL data context classes. Implement </a:t>
            </a:r>
            <a:r>
              <a:rPr lang="en-US" sz="2800" noProof="1"/>
              <a:t>selection, editing and deleting of rows. </a:t>
            </a:r>
            <a:r>
              <a:rPr lang="en-US" sz="2800" noProof="1" smtClean="0"/>
              <a:t>Enable sorting </a:t>
            </a:r>
            <a:r>
              <a:rPr lang="en-US" sz="2800" noProof="1"/>
              <a:t>and paging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Implement inserting of new categories by adding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sz="2800" noProof="1" smtClean="0"/>
              <a:t> control bound to the same data source.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Reimplement the same functionality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endParaRPr lang="en-US" sz="2800" noProof="1" smtClean="0"/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757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Using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  <a:r>
              <a:rPr lang="en-US" sz="2800" dirty="0" smtClean="0"/>
              <a:t>, ASP.NET data-bound controls and </a:t>
            </a:r>
            <a:r>
              <a:rPr lang="en-US" sz="2800" dirty="0"/>
              <a:t>LINQ to SQL create </a:t>
            </a:r>
            <a:r>
              <a:rPr lang="en-US" sz="2800" dirty="0" smtClean="0"/>
              <a:t>a Web </a:t>
            </a:r>
            <a:r>
              <a:rPr lang="en-US" sz="2800" dirty="0"/>
              <a:t>application to display information about towns and countries stored in SQL Server database</a:t>
            </a:r>
            <a:r>
              <a:rPr lang="bg-BG" sz="2800" dirty="0"/>
              <a:t>. </a:t>
            </a:r>
            <a:r>
              <a:rPr lang="en-US" sz="2800" dirty="0"/>
              <a:t>Each country has name, language, national flag and list of towns</a:t>
            </a:r>
            <a:r>
              <a:rPr lang="bg-BG" sz="2800" dirty="0"/>
              <a:t>. </a:t>
            </a:r>
            <a:r>
              <a:rPr lang="en-US" sz="2800" dirty="0"/>
              <a:t>Each town has name, population and country</a:t>
            </a:r>
            <a:r>
              <a:rPr lang="bg-BG" sz="2800" dirty="0"/>
              <a:t>.</a:t>
            </a:r>
            <a:r>
              <a:rPr lang="en-US" sz="2800" dirty="0"/>
              <a:t> Use a set of text boxes to show a single country in the left side of the main form along with navigation buttons (Next / Previous) to change the currently selected country.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 smtClean="0"/>
              <a:t> </a:t>
            </a:r>
            <a:r>
              <a:rPr lang="en-US" sz="2800" dirty="0"/>
              <a:t>on the right side of the form for the towns </a:t>
            </a:r>
            <a:r>
              <a:rPr lang="en-US" sz="2800" dirty="0" smtClean="0"/>
              <a:t>of </a:t>
            </a:r>
            <a:r>
              <a:rPr lang="en-US" sz="2800" dirty="0"/>
              <a:t>the currently selected country. When the current country changes, load and display its towns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2800" dirty="0"/>
              <a:t>Add to the system a new information object: continents. Countries are considered to reside in exactly one of the continents.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2800" dirty="0" smtClean="0"/>
              <a:t> </a:t>
            </a:r>
            <a:r>
              <a:rPr lang="en-US" sz="2800" dirty="0"/>
              <a:t>to display the continents. Implement master-detail navigation: when a continent is selected, its corresponding countries are loaded. When a country is selected, its towns </a:t>
            </a:r>
            <a:r>
              <a:rPr lang="en-US" sz="2800" dirty="0" smtClean="0"/>
              <a:t>should be loaded</a:t>
            </a:r>
            <a:r>
              <a:rPr lang="en-US" sz="2800" dirty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2800" dirty="0"/>
              <a:t>Implement editing of all information objects in the system (add / edit / delete</a:t>
            </a:r>
            <a:r>
              <a:rPr lang="en-US" sz="2800" dirty="0" smtClean="0"/>
              <a:t>). Implement adding as a separate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2800" dirty="0" smtClean="0"/>
              <a:t> page.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294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dirty="0" smtClean="0"/>
              <a:t>ASP.NET Data Sources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" r="-582"/>
          <a:stretch/>
        </p:blipFill>
        <p:spPr bwMode="auto">
          <a:xfrm>
            <a:off x="1264871" y="1447801"/>
            <a:ext cx="6550464" cy="3362324"/>
          </a:xfrm>
          <a:prstGeom prst="roundRect">
            <a:avLst>
              <a:gd name="adj" fmla="val 936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052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028814">
            <a:off x="3691931" y="2023154"/>
            <a:ext cx="1669234" cy="662774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ASP.NET provides server controls that take care of data binding details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Known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source controls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They are an abstraction over the data source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Data-bound server controls can be associated to a data source control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/>
              <a:t> </a:t>
            </a:r>
            <a:r>
              <a:rPr lang="en-US" noProof="1" smtClean="0"/>
              <a:t>property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dirty="0" smtClean="0"/>
              <a:t> </a:t>
            </a:r>
            <a:r>
              <a:rPr lang="en-US" noProof="1" smtClean="0"/>
              <a:t>provides connection to a relational DB (MS SQL Server, Oracle, …)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 is manipulated by using commands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Select, Update, Insert and Delete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Commands can be either SQL queries or names of a stored procedures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 is processed with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(by default)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DataSourceMode</a:t>
            </a:r>
            <a:r>
              <a:rPr lang="en-US" noProof="1"/>
              <a:t> property </a:t>
            </a:r>
            <a:r>
              <a:rPr lang="en-US" noProof="1" smtClean="0"/>
              <a:t>specifies whether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DataReader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SqlDataSource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174790"/>
            <a:ext cx="77724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&lt;asp:GridView ID="GridViewCustomers" runat="server"</a:t>
            </a:r>
          </a:p>
          <a:p>
            <a:r>
              <a:rPr lang="en-US" noProof="1"/>
              <a:t>  DataSourceID="SqlDataSourceNorthwind"&gt;</a:t>
            </a:r>
          </a:p>
          <a:p>
            <a:r>
              <a:rPr lang="en-US" noProof="1"/>
              <a:t>&lt;/asp:GridView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1200"/>
              </a:spcBef>
            </a:pPr>
            <a:r>
              <a:rPr lang="en-US" noProof="1"/>
              <a:t>&lt;asp:SqlDataSource ID="SqlDataSourceNorthwind"</a:t>
            </a:r>
          </a:p>
          <a:p>
            <a:r>
              <a:rPr lang="en-US" noProof="1"/>
              <a:t>  runat="server" ConnectionString=</a:t>
            </a:r>
          </a:p>
          <a:p>
            <a:r>
              <a:rPr lang="en-US" noProof="1"/>
              <a:t>  "&lt;%$ ConnectionStrings:NorthwindConnectionString %&gt;" </a:t>
            </a:r>
          </a:p>
          <a:p>
            <a:r>
              <a:rPr lang="en-US" noProof="1"/>
              <a:t>  SelectCommand="SELECT [CompanyName], [ContactName</a:t>
            </a:r>
            <a:r>
              <a:rPr lang="en-US" noProof="1" smtClean="0"/>
              <a:t>],</a:t>
            </a:r>
          </a:p>
          <a:p>
            <a:r>
              <a:rPr lang="en-US" noProof="1" smtClean="0"/>
              <a:t>  [</a:t>
            </a:r>
            <a:r>
              <a:rPr lang="en-US" noProof="1"/>
              <a:t>PostalCode</a:t>
            </a:r>
            <a:r>
              <a:rPr lang="en-US" noProof="1" smtClean="0"/>
              <a:t>], [</a:t>
            </a:r>
            <a:r>
              <a:rPr lang="en-US" noProof="1"/>
              <a:t>Phone], [Address] FROM [Customers]"&gt;</a:t>
            </a:r>
          </a:p>
          <a:p>
            <a:r>
              <a:rPr lang="en-US" noProof="1"/>
              <a:t>&lt;/asp:SqlDataSource</a:t>
            </a:r>
            <a:r>
              <a:rPr lang="en-US" noProof="1" smtClean="0"/>
              <a:t>&gt;</a:t>
            </a:r>
            <a:endParaRPr lang="en-US" noProof="1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28600" y="4572000"/>
            <a:ext cx="8686800" cy="190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Note that your SQL is the presentation</a:t>
            </a:r>
            <a:r>
              <a:rPr lang="bg-BG" noProof="1" smtClean="0"/>
              <a:t> </a:t>
            </a:r>
            <a:r>
              <a:rPr lang="en-US" noProof="1" smtClean="0"/>
              <a:t>layer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Mixing presentation and database logic is very bad practice, so</a:t>
            </a:r>
            <a:r>
              <a:rPr lang="en-US" noProof="1" smtClean="0">
                <a:sym typeface="Wingdings" pitchFamily="2" charset="2"/>
              </a:rPr>
              <a:t>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SqlDataSource</a:t>
            </a:r>
            <a:r>
              <a:rPr lang="en-US" noProof="1" smtClean="0">
                <a:sym typeface="Wingdings" pitchFamily="2" charset="2"/>
              </a:rPr>
              <a:t>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8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farm4.static.flickr.com/3202/2356197077_c31e0e21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123951"/>
            <a:ext cx="4533900" cy="3400426"/>
          </a:xfrm>
          <a:prstGeom prst="roundRect">
            <a:avLst>
              <a:gd name="adj" fmla="val 423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029201"/>
            <a:ext cx="64008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SqlDataSource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755480"/>
            <a:ext cx="6400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074" name="Picture 2" descr="http://sqldeveloper.solyp.com/images/sqldeveloperLogo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914400"/>
            <a:ext cx="1580567" cy="1447800"/>
          </a:xfrm>
          <a:prstGeom prst="roundRect">
            <a:avLst>
              <a:gd name="adj" fmla="val 4182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implyeasy.files.wordpress.com/2008/08/sql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65208"/>
            <a:ext cx="1435392" cy="1282992"/>
          </a:xfrm>
          <a:prstGeom prst="roundRect">
            <a:avLst>
              <a:gd name="adj" fmla="val 4182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dirty="0" smtClean="0"/>
              <a:t> is designed to bind against a LINQ-enabled data model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control gives you a way to connect a data control to a wide variety of data 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 data (e.g. Entity to SQL query)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Data-source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In-memory data collection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You can connect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dirty="0" smtClean="0"/>
              <a:t> to any kind of data collection that is stored in a public field or property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Benefits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leverages the flexibility that LINQ based </a:t>
            </a:r>
            <a:r>
              <a:rPr lang="en-US" noProof="1" smtClean="0"/>
              <a:t>ORMs</a:t>
            </a:r>
            <a:r>
              <a:rPr lang="en-US" dirty="0" smtClean="0"/>
              <a:t> provide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dirty="0" smtClean="0"/>
              <a:t> automatically creates the commands for interacting with the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7305" y="4275275"/>
            <a:ext cx="4552950" cy="2129757"/>
            <a:chOff x="569205" y="4275275"/>
            <a:chExt cx="4552950" cy="2129757"/>
          </a:xfrm>
        </p:grpSpPr>
        <p:sp>
          <p:nvSpPr>
            <p:cNvPr id="20" name="Rounded Rectangle 17451"/>
            <p:cNvSpPr>
              <a:spLocks noChangeArrowheads="1"/>
            </p:cNvSpPr>
            <p:nvPr/>
          </p:nvSpPr>
          <p:spPr bwMode="auto">
            <a:xfrm>
              <a:off x="569205" y="4275275"/>
              <a:ext cx="4552950" cy="2129757"/>
            </a:xfrm>
            <a:prstGeom prst="roundRect">
              <a:avLst>
                <a:gd name="adj" fmla="val 9375"/>
              </a:avLst>
            </a:prstGeom>
            <a:solidFill>
              <a:srgbClr val="808080">
                <a:alpha val="25098"/>
              </a:srgb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endParaRP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819153" y="5105401"/>
              <a:ext cx="844700" cy="538856"/>
              <a:chOff x="865037" y="5216541"/>
              <a:chExt cx="842789" cy="611387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1161838" y="5216541"/>
                <a:ext cx="249187" cy="238063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865037" y="5591666"/>
                <a:ext cx="247600" cy="236260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460227" y="5591668"/>
                <a:ext cx="247599" cy="236260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10" name="Straight Arrow Connector 17437"/>
              <p:cNvCxnSpPr>
                <a:cxnSpLocks noChangeShapeType="1"/>
              </p:cNvCxnSpPr>
              <p:nvPr/>
            </p:nvCxnSpPr>
            <p:spPr bwMode="auto">
              <a:xfrm flipV="1">
                <a:off x="1076800" y="5427837"/>
                <a:ext cx="121761" cy="189473"/>
              </a:xfrm>
              <a:prstGeom prst="straightConnector1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" name="Straight Arrow Connector 17438"/>
              <p:cNvCxnSpPr>
                <a:cxnSpLocks noChangeShapeType="1"/>
              </p:cNvCxnSpPr>
              <p:nvPr/>
            </p:nvCxnSpPr>
            <p:spPr bwMode="auto">
              <a:xfrm flipH="1" flipV="1">
                <a:off x="1373980" y="5427837"/>
                <a:ext cx="121761" cy="189473"/>
              </a:xfrm>
              <a:prstGeom prst="straightConnector1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26355" y="5739810"/>
              <a:ext cx="1238250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sx="1000" sy="1000" algn="tl">
                      <a:srgbClr val="C0C0C0"/>
                    </a:outerShdw>
                  </a:effectLst>
                  <a:latin typeface="Segoe"/>
                </a:rPr>
                <a:t>Objects</a:t>
              </a:r>
            </a:p>
          </p:txBody>
        </p:sp>
        <p:sp>
          <p:nvSpPr>
            <p:cNvPr id="13" name="Folded Corner 12"/>
            <p:cNvSpPr>
              <a:spLocks noChangeArrowheads="1"/>
            </p:cNvSpPr>
            <p:nvPr/>
          </p:nvSpPr>
          <p:spPr bwMode="auto">
            <a:xfrm>
              <a:off x="3845805" y="4900942"/>
              <a:ext cx="971550" cy="847739"/>
            </a:xfrm>
            <a:prstGeom prst="foldedCorner">
              <a:avLst>
                <a:gd name="adj" fmla="val 12500"/>
              </a:avLst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Segoe"/>
              </a:endParaRP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&lt;book&gt;</a:t>
              </a:r>
              <a:endParaRPr lang="en-US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&lt;title/&gt;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&lt;author/&gt;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&lt;price/&gt;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&lt;/book&gt;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845805" y="5766396"/>
              <a:ext cx="914376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sx="1000" sy="1000" algn="tl">
                      <a:srgbClr val="C0C0C0"/>
                    </a:outerShdw>
                  </a:effectLst>
                  <a:latin typeface="Segoe"/>
                </a:rPr>
                <a:t>XML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645533" y="5770602"/>
              <a:ext cx="2276472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dist="50800" sx="1000" sy="1000" algn="ctr" rotWithShape="0">
                      <a:srgbClr val="000000"/>
                    </a:outerShdw>
                  </a:effectLst>
                  <a:latin typeface="Segoe"/>
                </a:rPr>
                <a:t>Relational Data</a:t>
              </a:r>
              <a:endPara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2175760" y="4991511"/>
              <a:ext cx="1219201" cy="650340"/>
              <a:chOff x="4020023" y="5205486"/>
              <a:chExt cx="1218799" cy="709735"/>
            </a:xfrm>
          </p:grpSpPr>
          <p:sp>
            <p:nvSpPr>
              <p:cNvPr id="17" name="Flowchart: Magnetic Disk 16"/>
              <p:cNvSpPr>
                <a:spLocks noChangeArrowheads="1"/>
              </p:cNvSpPr>
              <p:nvPr/>
            </p:nvSpPr>
            <p:spPr bwMode="auto">
              <a:xfrm>
                <a:off x="4356458" y="5205486"/>
                <a:ext cx="545920" cy="505469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  <p:sp>
            <p:nvSpPr>
              <p:cNvPr id="18" name="Flowchart: Magnetic Disk 17"/>
              <p:cNvSpPr>
                <a:spLocks noChangeArrowheads="1"/>
              </p:cNvSpPr>
              <p:nvPr/>
            </p:nvSpPr>
            <p:spPr bwMode="auto">
              <a:xfrm>
                <a:off x="4020023" y="5411558"/>
                <a:ext cx="545920" cy="503663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  <p:sp>
            <p:nvSpPr>
              <p:cNvPr id="19" name="Flowchart: Magnetic Disk 18"/>
              <p:cNvSpPr>
                <a:spLocks noChangeArrowheads="1"/>
              </p:cNvSpPr>
              <p:nvPr/>
            </p:nvSpPr>
            <p:spPr bwMode="auto">
              <a:xfrm>
                <a:off x="4692902" y="5411558"/>
                <a:ext cx="545920" cy="503663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</p:grp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85800" y="4278120"/>
              <a:ext cx="4300719" cy="5847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sx="1000" sy="1000" algn="tl">
                      <a:srgbClr val="C0C0C0"/>
                    </a:outerShdw>
                  </a:effectLst>
                  <a:latin typeface="+mn-lt"/>
                </a:rPr>
                <a:t>LINQ enabled data sources</a:t>
              </a:r>
            </a:p>
          </p:txBody>
        </p:sp>
      </p:grpSp>
      <p:pic>
        <p:nvPicPr>
          <p:cNvPr id="3" name="Picture 2" descr="http://www.scip.be/ImagesLogos/Small/Article_EntityFrame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78120"/>
            <a:ext cx="2842902" cy="2126912"/>
          </a:xfrm>
          <a:prstGeom prst="roundRect">
            <a:avLst>
              <a:gd name="adj" fmla="val 12573"/>
            </a:avLst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2915</TotalTime>
  <Words>1967</Words>
  <Application>Microsoft Office PowerPoint</Application>
  <PresentationFormat>On-screen Show (4:3)</PresentationFormat>
  <Paragraphs>279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Theme</vt:lpstr>
      <vt:lpstr>Creating Data-Driven ASP.NET Web Applications</vt:lpstr>
      <vt:lpstr>Table of Contents</vt:lpstr>
      <vt:lpstr>ASP.NET Data Sources</vt:lpstr>
      <vt:lpstr>ASP.NET Data Source Controls</vt:lpstr>
      <vt:lpstr>SqlDataSource</vt:lpstr>
      <vt:lpstr>SqlDataSource – Example</vt:lpstr>
      <vt:lpstr>Using SqlDataSource</vt:lpstr>
      <vt:lpstr>LinqDataSource</vt:lpstr>
      <vt:lpstr>LinqDataSource (2)</vt:lpstr>
      <vt:lpstr>LinqDataSource – Example</vt:lpstr>
      <vt:lpstr>LinqDataSource – Example (2)</vt:lpstr>
      <vt:lpstr>LinqDataSource – Example (3)</vt:lpstr>
      <vt:lpstr>LinqDataSource – Example (4)</vt:lpstr>
      <vt:lpstr>LinqDataSource – Example (5)</vt:lpstr>
      <vt:lpstr>Using EntityDataSource</vt:lpstr>
      <vt:lpstr>ObjectDataSource</vt:lpstr>
      <vt:lpstr>ObjectDataSource – Example</vt:lpstr>
      <vt:lpstr>Using ObjectDataSource</vt:lpstr>
      <vt:lpstr>Other Data Sources</vt:lpstr>
      <vt:lpstr>ObjectDataSource with Entities-to-SQL, ListView and FormView </vt:lpstr>
      <vt:lpstr>ObjectDataSource with LINQ-to-SQL, ListView and FormView (2)</vt:lpstr>
      <vt:lpstr>ObjectDataSource with LINQ-to-SQL, ListView and FormView (3)</vt:lpstr>
      <vt:lpstr>ObjectDataSource with LINQ-to-SQL, ListView and FormView (4)</vt:lpstr>
      <vt:lpstr>ObjectDataSource with LINQ-to-SQL, ListView and FormView (5)</vt:lpstr>
      <vt:lpstr>ObjectDataSource with LINQ-to-SQL, ListView and FormView (6)</vt:lpstr>
      <vt:lpstr>Creating Data-Driven ASP.NET Web Applications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dminkov</cp:lastModifiedBy>
  <cp:revision>625</cp:revision>
  <dcterms:created xsi:type="dcterms:W3CDTF">2007-12-08T16:03:35Z</dcterms:created>
  <dcterms:modified xsi:type="dcterms:W3CDTF">2010-12-11T15:43:06Z</dcterms:modified>
</cp:coreProperties>
</file>