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handoutMasterIdLst>
    <p:handoutMasterId r:id="rId110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4" r:id="rId80"/>
    <p:sldId id="413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9" r:id="rId93"/>
    <p:sldId id="426" r:id="rId94"/>
    <p:sldId id="427" r:id="rId95"/>
    <p:sldId id="428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325" r:id="rId10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0" d="100"/>
          <a:sy n="90" d="100"/>
        </p:scale>
        <p:origin x="-420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876961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912497" y="3413346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Boolean Data Type:</a:t>
            </a:r>
          </a:p>
          <a:p>
            <a:pPr lvl="1"/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expressions</a:t>
            </a:r>
          </a:p>
          <a:p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9423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 Data Type:</a:t>
            </a:r>
          </a:p>
          <a:p>
            <a:pPr lvl="1"/>
            <a:r>
              <a:rPr lang="en-US" dirty="0"/>
              <a:t>Represents symbolic information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Gives each symbol a corresponding integer code</a:t>
            </a:r>
          </a:p>
          <a:p>
            <a:pPr lvl="1"/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/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below shows that every </a:t>
            </a:r>
            <a:r>
              <a:rPr lang="en-US" dirty="0"/>
              <a:t>symbol has </a:t>
            </a:r>
            <a:r>
              <a:rPr lang="en-US"/>
              <a:t>an </a:t>
            </a:r>
            <a:r>
              <a:rPr lang="en-US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751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String Data Type: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spcBef>
                <a:spcPct val="100000"/>
              </a:spcBef>
            </a:pPr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7244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type: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Is the “parent” of all other types</a:t>
            </a:r>
          </a:p>
          <a:p>
            <a:pPr lvl="1"/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an object variable taking different types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6482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851368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"_"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76400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integer literals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real literals: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May be in exponential formatting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spcBef>
                <a:spcPts val="1200"/>
              </a:spcBef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correct way to assign floating-point value (using also the exponential format):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 literals:</a:t>
            </a:r>
          </a:p>
          <a:p>
            <a:pPr lvl="1"/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may be: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The code of the symbol</a:t>
            </a:r>
          </a:p>
          <a:p>
            <a:pPr lvl="1"/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85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17755" y="44958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1905000"/>
            <a:ext cx="8135938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r>
              <a:rPr lang="en-US" dirty="0"/>
              <a:t>String literals:</a:t>
            </a:r>
          </a:p>
          <a:p>
            <a:pPr lvl="1"/>
            <a:r>
              <a:rPr lang="en-US" dirty="0"/>
              <a:t>Are used for values of the string type</a:t>
            </a:r>
          </a:p>
          <a:p>
            <a:pPr lvl="1"/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ts val="4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ts val="4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types are: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/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integer types: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ts val="35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r>
              <a:rPr lang="en-US" dirty="0"/>
              <a:t>We can read: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 (after conversion)</a:t>
            </a:r>
          </a:p>
          <a:p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Gets a line of characters</a:t>
            </a:r>
          </a:p>
          <a:p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 time</a:t>
            </a:r>
          </a:p>
          <a:p>
            <a:pPr lvl="1"/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2986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/>
            <a:r>
              <a:rPr lang="en-US" sz="2800" dirty="0"/>
              <a:t>Numeral types can not be read directly from the console</a:t>
            </a:r>
          </a:p>
          <a:p>
            <a:pPr marL="273050" indent="-273050"/>
            <a:r>
              <a:rPr lang="en-US" sz="2800" dirty="0"/>
              <a:t>To read a numeral type do following:</a:t>
            </a:r>
          </a:p>
          <a:p>
            <a:pPr marL="804863" lvl="1" indent="-352425"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/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011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419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most simple conditional statement</a:t>
            </a:r>
          </a:p>
          <a:p>
            <a:pPr>
              <a:spcBef>
                <a:spcPts val="900"/>
              </a:spcBef>
            </a:pPr>
            <a:r>
              <a:rPr lang="en-US" dirty="0"/>
              <a:t>Enables you to test for a condition</a:t>
            </a:r>
          </a:p>
          <a:p>
            <a:pPr>
              <a:spcBef>
                <a:spcPts val="900"/>
              </a:spcBef>
            </a:pPr>
            <a:r>
              <a:rPr lang="en-US" dirty="0"/>
              <a:t>Branch to different parts of the code depending on the result</a:t>
            </a:r>
          </a:p>
          <a:p>
            <a:pPr>
              <a:spcBef>
                <a:spcPts val="900"/>
              </a:spcBef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19200"/>
            <a:ext cx="8077200" cy="50763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2900" dirty="0"/>
              <a:t>More complex and useful conditional statement</a:t>
            </a:r>
          </a:p>
          <a:p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40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716996"/>
            <a:ext cx="7561263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and most frequently used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2295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46083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7338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/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3082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r>
              <a:rPr lang="en-US" dirty="0"/>
              <a:t>There is a special fixed-point real number type: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/>
            <a:r>
              <a:rPr lang="en-US" dirty="0"/>
              <a:t>Used for financial calculations with low loss of precision</a:t>
            </a:r>
          </a:p>
          <a:p>
            <a:pPr lvl="1"/>
            <a:r>
              <a:rPr lang="en-US" dirty="0"/>
              <a:t>No round-off errors</a:t>
            </a:r>
          </a:p>
          <a:p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43774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array is a sequence of elements</a:t>
            </a:r>
          </a:p>
          <a:p>
            <a:pPr lvl="1"/>
            <a:r>
              <a:rPr lang="en-US" dirty="0"/>
              <a:t>All elements are of the same type</a:t>
            </a:r>
          </a:p>
          <a:p>
            <a:pPr lvl="1"/>
            <a:r>
              <a:rPr lang="en-US" dirty="0"/>
              <a:t>The order of the elements is fixed</a:t>
            </a:r>
          </a:p>
          <a:p>
            <a:pPr lvl="1"/>
            <a:r>
              <a:rPr lang="en-US" dirty="0"/>
              <a:t>Has fixed size (</a:t>
            </a:r>
            <a:r>
              <a:rPr lang="en-US" noProof="1">
                <a:latin typeface="Courier New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 defines the type of the elements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/>
            <a:r>
              <a:rPr lang="en-US" dirty="0"/>
              <a:t>Specify array length</a:t>
            </a:r>
          </a:p>
          <a:p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76844" y="50482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4480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729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/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/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604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r>
              <a:rPr lang="en-US" dirty="0"/>
              <a:t>Used when no indexing is needed</a:t>
            </a:r>
          </a:p>
          <a:p>
            <a:pPr lvl="1"/>
            <a:r>
              <a:rPr lang="en-US" dirty="0"/>
              <a:t>All elements are accessed one by one</a:t>
            </a:r>
          </a:p>
          <a:p>
            <a:pPr lvl="1"/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below the </a:t>
            </a:r>
            <a:r>
              <a:rPr lang="en-US" sz="2800" dirty="0"/>
              <a:t>difference in precision when 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The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/>
              <a:t>” </a:t>
            </a:r>
            <a:r>
              <a:rPr lang="en-US" sz="2800" dirty="0"/>
              <a:t>suffix in the first statement!</a:t>
            </a:r>
          </a:p>
          <a:p>
            <a:pPr lvl="1"/>
            <a:r>
              <a:rPr lang="en-US" sz="2600" dirty="0"/>
              <a:t>Real numbers are by default interpreted as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dirty="0"/>
              <a:t>!</a:t>
            </a:r>
          </a:p>
          <a:p>
            <a:pPr lvl="1"/>
            <a:r>
              <a:rPr lang="en-US" sz="2600" dirty="0"/>
              <a:t>One should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sz="2600" dirty="0"/>
              <a:t> convert them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349500"/>
            <a:ext cx="7848600" cy="1561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886200"/>
            <a:ext cx="3629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/>
            <a:r>
              <a:rPr lang="en-US" dirty="0"/>
              <a:t>The most important multidimensional arrays are the 2-dimensional</a:t>
            </a:r>
          </a:p>
          <a:p>
            <a:pPr lvl="2"/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sz="3000" dirty="0"/>
          </a:p>
          <a:p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a matrix from the console</a:t>
            </a:r>
            <a:endParaRPr lang="bg-BG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383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col);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col]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/>
              <a:t>Printing a matrix on the console:</a:t>
            </a:r>
            <a:endParaRPr lang="bg-BG" sz="300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912</TotalTime>
  <Words>5721</Words>
  <Application>Microsoft Office PowerPoint</Application>
  <PresentationFormat>On-screen Show (4:3)</PresentationFormat>
  <Paragraphs>1248</Paragraphs>
  <Slides>107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Svetlin Nakov</cp:lastModifiedBy>
  <cp:revision>273</cp:revision>
  <dcterms:created xsi:type="dcterms:W3CDTF">2007-12-08T16:03:35Z</dcterms:created>
  <dcterms:modified xsi:type="dcterms:W3CDTF">2010-02-19T18:25:44Z</dcterms:modified>
</cp:coreProperties>
</file>