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78" r:id="rId2"/>
  </p:sldMasterIdLst>
  <p:notesMasterIdLst>
    <p:notesMasterId r:id="rId56"/>
  </p:notesMasterIdLst>
  <p:handoutMasterIdLst>
    <p:handoutMasterId r:id="rId57"/>
  </p:handoutMasterIdLst>
  <p:sldIdLst>
    <p:sldId id="259" r:id="rId3"/>
    <p:sldId id="300" r:id="rId4"/>
    <p:sldId id="377" r:id="rId5"/>
    <p:sldId id="351" r:id="rId6"/>
    <p:sldId id="352" r:id="rId7"/>
    <p:sldId id="353" r:id="rId8"/>
    <p:sldId id="354" r:id="rId9"/>
    <p:sldId id="358" r:id="rId10"/>
    <p:sldId id="355" r:id="rId11"/>
    <p:sldId id="393" r:id="rId12"/>
    <p:sldId id="356" r:id="rId13"/>
    <p:sldId id="360" r:id="rId14"/>
    <p:sldId id="379" r:id="rId15"/>
    <p:sldId id="380" r:id="rId16"/>
    <p:sldId id="381" r:id="rId17"/>
    <p:sldId id="382" r:id="rId18"/>
    <p:sldId id="383" r:id="rId19"/>
    <p:sldId id="386" r:id="rId20"/>
    <p:sldId id="384" r:id="rId21"/>
    <p:sldId id="385" r:id="rId22"/>
    <p:sldId id="363" r:id="rId23"/>
    <p:sldId id="365" r:id="rId24"/>
    <p:sldId id="364" r:id="rId25"/>
    <p:sldId id="366" r:id="rId26"/>
    <p:sldId id="367" r:id="rId27"/>
    <p:sldId id="368" r:id="rId28"/>
    <p:sldId id="369" r:id="rId29"/>
    <p:sldId id="362" r:id="rId30"/>
    <p:sldId id="305" r:id="rId31"/>
    <p:sldId id="387" r:id="rId32"/>
    <p:sldId id="388" r:id="rId33"/>
    <p:sldId id="389" r:id="rId34"/>
    <p:sldId id="390" r:id="rId35"/>
    <p:sldId id="391" r:id="rId36"/>
    <p:sldId id="392" r:id="rId37"/>
    <p:sldId id="310" r:id="rId38"/>
    <p:sldId id="330" r:id="rId39"/>
    <p:sldId id="347" r:id="rId40"/>
    <p:sldId id="332" r:id="rId41"/>
    <p:sldId id="333" r:id="rId42"/>
    <p:sldId id="334" r:id="rId43"/>
    <p:sldId id="345" r:id="rId44"/>
    <p:sldId id="346" r:id="rId45"/>
    <p:sldId id="336" r:id="rId46"/>
    <p:sldId id="370" r:id="rId47"/>
    <p:sldId id="371" r:id="rId48"/>
    <p:sldId id="372" r:id="rId49"/>
    <p:sldId id="373" r:id="rId50"/>
    <p:sldId id="374" r:id="rId51"/>
    <p:sldId id="375" r:id="rId52"/>
    <p:sldId id="350" r:id="rId53"/>
    <p:sldId id="361" r:id="rId54"/>
    <p:sldId id="395" r:id="rId55"/>
  </p:sldIdLst>
  <p:sldSz cx="9144000" cy="6858000" type="screen4x3"/>
  <p:notesSz cx="7099300" cy="10234613"/>
  <p:custDataLst>
    <p:tags r:id="rId58"/>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F4F2"/>
    <a:srgbClr val="FAF7C8"/>
    <a:srgbClr val="0EFE58"/>
    <a:srgbClr val="DEFF9B"/>
    <a:srgbClr val="003366"/>
    <a:srgbClr val="008080"/>
    <a:srgbClr val="333399"/>
    <a:srgbClr val="666699"/>
    <a:srgbClr val="6600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1" autoAdjust="0"/>
    <p:restoredTop sz="57751" autoAdjust="0"/>
  </p:normalViewPr>
  <p:slideViewPr>
    <p:cSldViewPr>
      <p:cViewPr varScale="1">
        <p:scale>
          <a:sx n="63" d="100"/>
          <a:sy n="63" d="100"/>
        </p:scale>
        <p:origin x="-2304" y="-11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smtClean="0">
                <a:solidFill>
                  <a:schemeClr val="tx1"/>
                </a:solidFill>
                <a:effectLst/>
              </a:defRPr>
            </a:lvl1pPr>
          </a:lstStyle>
          <a:p>
            <a:pPr>
              <a:defRPr/>
            </a:pPr>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E4FD59B2-F6BE-49F9-8EFE-093B8D527402}" type="datetime1">
              <a:rPr lang="en-US"/>
              <a:pPr>
                <a:defRPr/>
              </a:pPr>
              <a:t>12/16/2010</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smtClean="0">
                <a:solidFill>
                  <a:schemeClr val="tx1"/>
                </a:solidFill>
                <a:effectLst/>
              </a:defRPr>
            </a:lvl1pPr>
          </a:lstStyle>
          <a:p>
            <a:pPr>
              <a:defRPr/>
            </a:pPr>
            <a:r>
              <a:rPr lang="bg-BG"/>
              <a:t>(c) 2008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0BE2968C-44E8-425C-ACAA-8B3996A0B652}" type="slidenum">
              <a:rPr lang="bg-BG"/>
              <a:pPr>
                <a:defRPr/>
              </a:pPr>
              <a:t>‹#›</a:t>
            </a:fld>
            <a:endParaRPr lang="bg-BG"/>
          </a:p>
        </p:txBody>
      </p:sp>
    </p:spTree>
    <p:extLst>
      <p:ext uri="{BB962C8B-B14F-4D97-AF65-F5344CB8AC3E}">
        <p14:creationId xmlns:p14="http://schemas.microsoft.com/office/powerpoint/2010/main" val="366840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0D8220C4-ACCD-4341-A66F-1632D273D158}" type="datetime1">
              <a:rPr lang="en-US"/>
              <a:pPr>
                <a:defRPr/>
              </a:pPr>
              <a:t>12/16/2010</a:t>
            </a:fld>
            <a:r>
              <a:rPr lang="en-US"/>
              <a:t>07/16/96</a:t>
            </a:r>
            <a:endParaRPr lang="en-US" sz="1300" i="0"/>
          </a:p>
        </p:txBody>
      </p:sp>
      <p:sp>
        <p:nvSpPr>
          <p:cNvPr id="50180"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(c) 2008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1EAA6931-7581-4DE8-95C9-1DCB0493B39C}" type="slidenum">
              <a:rPr lang="en-US"/>
              <a:pPr>
                <a:defRPr/>
              </a:pPr>
              <a:t>‹#›</a:t>
            </a:fld>
            <a:r>
              <a:rPr lang="en-US"/>
              <a:t>##</a:t>
            </a:r>
            <a:endParaRPr lang="en-US" sz="1300" i="0"/>
          </a:p>
        </p:txBody>
      </p:sp>
    </p:spTree>
    <p:extLst>
      <p:ext uri="{BB962C8B-B14F-4D97-AF65-F5344CB8AC3E}">
        <p14:creationId xmlns:p14="http://schemas.microsoft.com/office/powerpoint/2010/main" val="66177962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system.web.httpapplicationstate.lock.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msdn.microsoft.com/en-us/library/system.web.httpapplicationstate.unlock.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system.web.httpapplication.aspx"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msdn.microsoft.com/en-us/library/system.web.ui.usercontrol.aspx" TargetMode="External"/><Relationship Id="rId5" Type="http://schemas.openxmlformats.org/officeDocument/2006/relationships/hyperlink" Target="http://msdn.microsoft.com/en-us/library/system.web.ui.page.aspx" TargetMode="External"/><Relationship Id="rId4" Type="http://schemas.openxmlformats.org/officeDocument/2006/relationships/hyperlink" Target="http://msdn.microsoft.com/en-us/library/system.web.httpcontext.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10</a:t>
            </a:fld>
            <a:r>
              <a:rPr lang="en-US" smtClean="0"/>
              <a:t>##</a:t>
            </a:r>
            <a:endParaRPr lang="en-US" sz="1300" i="0"/>
          </a:p>
        </p:txBody>
      </p:sp>
    </p:spTree>
    <p:extLst>
      <p:ext uri="{BB962C8B-B14F-4D97-AF65-F5344CB8AC3E}">
        <p14:creationId xmlns:p14="http://schemas.microsoft.com/office/powerpoint/2010/main" val="312101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Пренасочване на изхода</a:t>
            </a:r>
          </a:p>
          <a:p>
            <a:pPr eaLnBrk="1" hangingPunct="1">
              <a:defRPr/>
            </a:pPr>
            <a:r>
              <a:rPr lang="en-US" noProof="1" smtClean="0">
                <a:latin typeface="Courier New" pitchFamily="49" charset="0"/>
              </a:rPr>
              <a:t>1) Response.Redirect</a:t>
            </a:r>
            <a:r>
              <a:rPr lang="en-US" noProof="1" smtClean="0">
                <a:latin typeface="Courier New" pitchFamily="49" charset="0"/>
              </a:rPr>
              <a:t>("Login.aspx")</a:t>
            </a:r>
            <a:r>
              <a:rPr lang="bg-BG" dirty="0" smtClean="0">
                <a:latin typeface="Courier New" pitchFamily="49" charset="0"/>
              </a:rPr>
              <a:t> - </a:t>
            </a:r>
            <a:r>
              <a:rPr lang="ru-RU" dirty="0" smtClean="0"/>
              <a:t>Пренасочване от страна на клиента (client redirection). </a:t>
            </a:r>
            <a:r>
              <a:rPr lang="bg-BG" dirty="0" smtClean="0"/>
              <a:t>Променя адреса на </a:t>
            </a:r>
            <a:r>
              <a:rPr lang="en-US" dirty="0" smtClean="0"/>
              <a:t>Web</a:t>
            </a:r>
            <a:r>
              <a:rPr lang="bg-BG" dirty="0" smtClean="0"/>
              <a:t> браузъра</a:t>
            </a:r>
            <a:r>
              <a:rPr lang="bg-BG" dirty="0" smtClean="0"/>
              <a:t>.</a:t>
            </a:r>
            <a:endParaRPr lang="en-US" dirty="0" smtClean="0"/>
          </a:p>
          <a:p>
            <a:pPr eaLnBrk="1" hangingPunct="1">
              <a:defRPr/>
            </a:pPr>
            <a:r>
              <a:rPr lang="en-US" b="1" dirty="0" err="1" smtClean="0"/>
              <a:t>Response.Redirect</a:t>
            </a:r>
            <a:r>
              <a:rPr lang="en-US" b="1" dirty="0" smtClean="0"/>
              <a:t> </a:t>
            </a:r>
            <a:r>
              <a:rPr lang="en-US" dirty="0" smtClean="0"/>
              <a:t>sends HTTP code 302 down to the users browser along with the new URL location of the wanted page. </a:t>
            </a:r>
            <a:br>
              <a:rPr lang="en-US" dirty="0" smtClean="0"/>
            </a:br>
            <a:r>
              <a:rPr lang="en-US" dirty="0" smtClean="0"/>
              <a:t>HTTP Code 302 actually means ' </a:t>
            </a:r>
            <a:r>
              <a:rPr lang="en-US" u="sng" dirty="0" smtClean="0"/>
              <a:t>The requested resource resides temporarily under a different URI'</a:t>
            </a:r>
            <a:r>
              <a:rPr lang="en-US" dirty="0" smtClean="0"/>
              <a:t>.</a:t>
            </a:r>
            <a:br>
              <a:rPr lang="en-US" dirty="0" smtClean="0"/>
            </a:br>
            <a:r>
              <a:rPr lang="en-US" dirty="0" smtClean="0"/>
              <a:t>After browser receives this code it tries to open the new location of the resource that was suggested by the server.</a:t>
            </a:r>
            <a:br>
              <a:rPr lang="en-US" dirty="0" smtClean="0"/>
            </a:br>
            <a:r>
              <a:rPr lang="en-US" dirty="0" smtClean="0"/>
              <a:t>This actually causes two requests to the server, first one to the original URL, and second to the new URL that is suggested via 302 response.</a:t>
            </a:r>
            <a:br>
              <a:rPr lang="en-US" dirty="0" smtClean="0"/>
            </a:br>
            <a:r>
              <a:rPr lang="en-US" dirty="0" smtClean="0"/>
              <a:t>All the Query Strings and Form variables are lost during the redirect and they are not available to the redirected URL.</a:t>
            </a:r>
            <a:br>
              <a:rPr lang="en-US" dirty="0" smtClean="0"/>
            </a:br>
            <a:r>
              <a:rPr lang="en-US" dirty="0" smtClean="0"/>
              <a:t/>
            </a:r>
            <a:br>
              <a:rPr lang="en-US" dirty="0" smtClean="0"/>
            </a:br>
            <a:r>
              <a:rPr lang="en-US" dirty="0" smtClean="0"/>
              <a:t>Also its important to say that the new URL can reside on the same server but also it can be on some other server and the redirected URL does not need to be .</a:t>
            </a:r>
            <a:r>
              <a:rPr lang="en-US" dirty="0" err="1" smtClean="0"/>
              <a:t>aspx</a:t>
            </a:r>
            <a:r>
              <a:rPr lang="en-US" dirty="0" smtClean="0"/>
              <a:t> page it can be regular HTML page also).</a:t>
            </a:r>
            <a:br>
              <a:rPr lang="en-US" dirty="0" smtClean="0"/>
            </a:br>
            <a:r>
              <a:rPr lang="en-US" dirty="0" smtClean="0"/>
              <a:t/>
            </a:r>
            <a:br>
              <a:rPr lang="en-US" dirty="0" smtClean="0"/>
            </a:br>
            <a:endParaRPr lang="en-US" dirty="0" smtClean="0"/>
          </a:p>
          <a:p>
            <a:pPr eaLnBrk="1" hangingPunct="1">
              <a:defRPr/>
            </a:pPr>
            <a:r>
              <a:rPr lang="en-US" dirty="0" smtClean="0"/>
              <a:t>2) </a:t>
            </a:r>
            <a:r>
              <a:rPr lang="en-US" noProof="1" smtClean="0">
                <a:latin typeface="Courier New" pitchFamily="49" charset="0"/>
              </a:rPr>
              <a:t>Server.Forward</a:t>
            </a:r>
            <a:r>
              <a:rPr lang="bg-BG" dirty="0" smtClean="0">
                <a:latin typeface="Courier New" pitchFamily="49" charset="0"/>
              </a:rPr>
              <a:t>("</a:t>
            </a:r>
            <a:r>
              <a:rPr lang="en-US" dirty="0" smtClean="0">
                <a:latin typeface="Courier New" pitchFamily="49" charset="0"/>
              </a:rPr>
              <a:t>WebForm1.aspx</a:t>
            </a:r>
            <a:r>
              <a:rPr lang="bg-BG" dirty="0" smtClean="0">
                <a:latin typeface="Courier New" pitchFamily="49" charset="0"/>
              </a:rPr>
              <a:t>") - </a:t>
            </a:r>
            <a:r>
              <a:rPr lang="bg-BG" dirty="0" smtClean="0"/>
              <a:t>Пренасочване от страна на сървъра (</a:t>
            </a:r>
            <a:r>
              <a:rPr lang="en-US" dirty="0" smtClean="0"/>
              <a:t>server redirection</a:t>
            </a:r>
            <a:r>
              <a:rPr lang="bg-BG" dirty="0" smtClean="0"/>
              <a:t>). Запазва адреса на </a:t>
            </a:r>
            <a:r>
              <a:rPr lang="en-US" dirty="0" smtClean="0"/>
              <a:t>Web </a:t>
            </a:r>
            <a:r>
              <a:rPr lang="bg-BG" dirty="0" smtClean="0"/>
              <a:t>браузъра. На практика </a:t>
            </a:r>
            <a:r>
              <a:rPr lang="en-US" dirty="0" smtClean="0"/>
              <a:t>Web </a:t>
            </a:r>
            <a:r>
              <a:rPr lang="bg-BG" dirty="0" smtClean="0"/>
              <a:t>браузърът не разбира за пренасочването</a:t>
            </a:r>
            <a:r>
              <a:rPr lang="bg-BG" dirty="0" smtClean="0"/>
              <a:t>.</a:t>
            </a:r>
            <a:endParaRPr lang="en-US" dirty="0" smtClean="0"/>
          </a:p>
          <a:p>
            <a:r>
              <a:rPr lang="en-US" dirty="0" smtClean="0"/>
              <a:t>In contrast to all this when we call </a:t>
            </a:r>
            <a:r>
              <a:rPr lang="en-US" b="1" dirty="0" err="1" smtClean="0"/>
              <a:t>Server.Transfer</a:t>
            </a:r>
            <a:r>
              <a:rPr lang="en-US" dirty="0" smtClean="0"/>
              <a:t> we do not initiate another request to the server, but the original request is simply rewritten and </a:t>
            </a:r>
            <a:r>
              <a:rPr lang="en-US" dirty="0" err="1" smtClean="0"/>
              <a:t>transfered</a:t>
            </a:r>
            <a:r>
              <a:rPr lang="en-US" dirty="0" smtClean="0"/>
              <a:t> to some other page on the same server.</a:t>
            </a:r>
            <a:br>
              <a:rPr lang="en-US" dirty="0" smtClean="0"/>
            </a:br>
            <a:r>
              <a:rPr lang="en-US" dirty="0" smtClean="0"/>
              <a:t>(This off course means that we can use it only to transfer requests to the pages on the same server, not to some other servers and we can only transfer to .</a:t>
            </a:r>
            <a:r>
              <a:rPr lang="en-US" dirty="0" err="1" smtClean="0"/>
              <a:t>aspx</a:t>
            </a:r>
            <a:r>
              <a:rPr lang="en-US" dirty="0" smtClean="0"/>
              <a:t> pages and not other page types like HTML, </a:t>
            </a:r>
            <a:r>
              <a:rPr lang="en-US" dirty="0" err="1" smtClean="0"/>
              <a:t>php</a:t>
            </a:r>
            <a:r>
              <a:rPr lang="en-US" dirty="0" smtClean="0"/>
              <a:t> </a:t>
            </a:r>
            <a:r>
              <a:rPr lang="en-US" dirty="0" err="1" smtClean="0"/>
              <a:t>etc</a:t>
            </a:r>
            <a:r>
              <a:rPr lang="en-US" dirty="0" smtClean="0"/>
              <a:t>). </a:t>
            </a:r>
            <a:br>
              <a:rPr lang="en-US" dirty="0" smtClean="0"/>
            </a:br>
            <a:r>
              <a:rPr lang="en-US" dirty="0" smtClean="0"/>
              <a:t/>
            </a:r>
            <a:br>
              <a:rPr lang="en-US" dirty="0" smtClean="0"/>
            </a:br>
            <a:r>
              <a:rPr lang="en-US" dirty="0" smtClean="0"/>
              <a:t>All posted Form variables and query strings can optionally remain available to the second Page where we </a:t>
            </a:r>
            <a:r>
              <a:rPr lang="en-US" dirty="0" err="1" smtClean="0"/>
              <a:t>transfered</a:t>
            </a:r>
            <a:r>
              <a:rPr lang="en-US" dirty="0" smtClean="0"/>
              <a:t> request (if we use second overload </a:t>
            </a:r>
            <a:r>
              <a:rPr lang="en-US" b="1" dirty="0" err="1" smtClean="0"/>
              <a:t>Server.Transfer</a:t>
            </a:r>
            <a:r>
              <a:rPr lang="en-US" b="1" dirty="0" smtClean="0"/>
              <a:t>(string path, </a:t>
            </a:r>
            <a:r>
              <a:rPr lang="en-US" b="1" dirty="0" err="1" smtClean="0"/>
              <a:t>bool</a:t>
            </a:r>
            <a:r>
              <a:rPr lang="en-US" b="1" dirty="0" smtClean="0"/>
              <a:t> </a:t>
            </a:r>
            <a:r>
              <a:rPr lang="en-US" b="1" dirty="0" err="1" smtClean="0"/>
              <a:t>preserveForm</a:t>
            </a:r>
            <a:r>
              <a:rPr lang="en-US" b="1" dirty="0" smtClean="0"/>
              <a:t>)</a:t>
            </a:r>
            <a:r>
              <a:rPr lang="en-US" dirty="0" smtClean="0"/>
              <a:t> and supply true for the second parameter).</a:t>
            </a:r>
            <a:br>
              <a:rPr lang="en-US" dirty="0" smtClean="0"/>
            </a:br>
            <a:r>
              <a:rPr lang="en-US" dirty="0" smtClean="0"/>
              <a:t>Otherwise the Form Variables and Query String are cleared just like when we use Redirect.</a:t>
            </a:r>
            <a:br>
              <a:rPr lang="en-US" dirty="0" smtClean="0"/>
            </a:br>
            <a:r>
              <a:rPr lang="en-US" dirty="0" smtClean="0"/>
              <a:t>Its also important to note that because of the way </a:t>
            </a:r>
            <a:r>
              <a:rPr lang="en-US" dirty="0" err="1" smtClean="0"/>
              <a:t>Server.Transfer</a:t>
            </a:r>
            <a:r>
              <a:rPr lang="en-US" dirty="0" smtClean="0"/>
              <a:t> works, after the transfer, the URL shown in the users Web Browser remains the original one that was requested, because browser has no knowledge that its request was </a:t>
            </a:r>
            <a:r>
              <a:rPr lang="en-US" dirty="0" err="1" smtClean="0"/>
              <a:t>transfered</a:t>
            </a:r>
            <a:r>
              <a:rPr lang="en-US" dirty="0" smtClean="0"/>
              <a:t> (transfer occurs on the server side).</a:t>
            </a:r>
            <a:br>
              <a:rPr lang="en-US" dirty="0" smtClean="0"/>
            </a:br>
            <a:r>
              <a:rPr lang="en-US" dirty="0" smtClean="0"/>
              <a:t>  </a:t>
            </a:r>
            <a:br>
              <a:rPr lang="en-US" dirty="0" smtClean="0"/>
            </a:br>
            <a:r>
              <a:rPr lang="en-US" b="1" u="sng" dirty="0" err="1" smtClean="0"/>
              <a:t>Response.Redirect</a:t>
            </a:r>
            <a:r>
              <a:rPr lang="en-US" dirty="0" smtClean="0"/>
              <a:t> should be used when: </a:t>
            </a:r>
          </a:p>
          <a:p>
            <a:r>
              <a:rPr lang="en-US" dirty="0" smtClean="0"/>
              <a:t>we want to redirect the request to some plain HTML pages on our server or to some </a:t>
            </a:r>
            <a:r>
              <a:rPr lang="en-US" b="1" dirty="0" smtClean="0"/>
              <a:t>other</a:t>
            </a:r>
            <a:r>
              <a:rPr lang="en-US" dirty="0" smtClean="0"/>
              <a:t> web server</a:t>
            </a:r>
          </a:p>
          <a:p>
            <a:r>
              <a:rPr lang="en-US" dirty="0" smtClean="0"/>
              <a:t>we don't care about causing additional </a:t>
            </a:r>
            <a:r>
              <a:rPr lang="en-US" dirty="0" err="1" smtClean="0"/>
              <a:t>roundtrips</a:t>
            </a:r>
            <a:r>
              <a:rPr lang="en-US" dirty="0" smtClean="0"/>
              <a:t> to the server on each request</a:t>
            </a:r>
          </a:p>
          <a:p>
            <a:r>
              <a:rPr lang="en-US" dirty="0" smtClean="0"/>
              <a:t>we do not need to preserve Query String and Form Variables from the original request</a:t>
            </a:r>
          </a:p>
          <a:p>
            <a:r>
              <a:rPr lang="en-US" dirty="0" smtClean="0"/>
              <a:t>we want our users to be able to see the new redirected URL where he is redirected in his browser (and be able to bookmark it if its necessary)</a:t>
            </a:r>
          </a:p>
          <a:p>
            <a:r>
              <a:rPr lang="en-US" b="1" u="sng" dirty="0" err="1" smtClean="0"/>
              <a:t>Server.Transfer</a:t>
            </a:r>
            <a:r>
              <a:rPr lang="en-US" b="1" u="sng" dirty="0" smtClean="0"/>
              <a:t> </a:t>
            </a:r>
            <a:r>
              <a:rPr lang="en-US" dirty="0" smtClean="0"/>
              <a:t>should be used when:</a:t>
            </a:r>
            <a:br>
              <a:rPr lang="en-US" dirty="0" smtClean="0"/>
            </a:br>
            <a:r>
              <a:rPr lang="en-US" dirty="0" smtClean="0"/>
              <a:t>we want to transfer current page request to another .</a:t>
            </a:r>
            <a:r>
              <a:rPr lang="en-US" dirty="0" err="1" smtClean="0"/>
              <a:t>aspx</a:t>
            </a:r>
            <a:r>
              <a:rPr lang="en-US" dirty="0" smtClean="0"/>
              <a:t> page on the same server</a:t>
            </a:r>
          </a:p>
          <a:p>
            <a:r>
              <a:rPr lang="en-US" dirty="0" smtClean="0"/>
              <a:t>we want to preserve server resources and avoid the unnecessary </a:t>
            </a:r>
            <a:r>
              <a:rPr lang="en-US" dirty="0" err="1" smtClean="0"/>
              <a:t>roundtrips</a:t>
            </a:r>
            <a:r>
              <a:rPr lang="en-US" dirty="0" smtClean="0"/>
              <a:t> to the server</a:t>
            </a:r>
          </a:p>
          <a:p>
            <a:r>
              <a:rPr lang="en-US" dirty="0" smtClean="0"/>
              <a:t>we want to preserve Query String and Form Variables (optionally)</a:t>
            </a:r>
          </a:p>
          <a:p>
            <a:r>
              <a:rPr lang="en-US" dirty="0" smtClean="0"/>
              <a:t>we don't need to show the real URL where we redirected the request in the users Web Browser</a:t>
            </a:r>
          </a:p>
          <a:p>
            <a:pPr eaLnBrk="1" hangingPunct="1">
              <a:defRPr/>
            </a:pPr>
            <a:endParaRPr lang="bg-BG"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14</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marL="228600" indent="-228600" eaLnBrk="1" hangingPunct="1">
              <a:buAutoNum type="arabicParenR"/>
            </a:pPr>
            <a:r>
              <a:rPr lang="en-US" dirty="0" smtClean="0"/>
              <a:t>A cookie, also known as a web cookie, browser cookie, and HTTP cookie, is a piece of text stored by a user's web browser.</a:t>
            </a:r>
            <a:r>
              <a:rPr lang="en-US" baseline="0" dirty="0" smtClean="0"/>
              <a:t> It consists of one or more name-value pairs containing bits of information, which may be encrypted for information privacy and data security purposes. </a:t>
            </a:r>
            <a:r>
              <a:rPr lang="en-US" dirty="0" smtClean="0"/>
              <a:t>Cookies may be set by the server with or without an expiration date. Cookies without an expiration date exist until the browser terminates, while cookies with an expiration date may be stored by the browser until the expiration date passes. </a:t>
            </a:r>
          </a:p>
          <a:p>
            <a:pPr marL="228600" indent="-228600" eaLnBrk="1" hangingPunct="1">
              <a:buAutoNum type="arabicParenR"/>
            </a:pPr>
            <a:r>
              <a:rPr lang="en-US" dirty="0" smtClean="0"/>
              <a:t>Usage:</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1" dirty="0" smtClean="0"/>
              <a:t>Session management (shopping carts,</a:t>
            </a:r>
            <a:r>
              <a:rPr lang="en-US" b="1" baseline="0" dirty="0" smtClean="0"/>
              <a:t> </a:t>
            </a:r>
            <a:r>
              <a:rPr lang="en-US" b="1" baseline="0" dirty="0" err="1" smtClean="0"/>
              <a:t>autologins</a:t>
            </a:r>
            <a:r>
              <a:rPr lang="en-US" b="1" baseline="0" dirty="0" smtClean="0"/>
              <a:t>)</a:t>
            </a:r>
            <a:endParaRPr lang="en-US" b="1" dirty="0" smtClean="0"/>
          </a:p>
          <a:p>
            <a:pPr marL="685800" lvl="1" indent="-228600" eaLnBrk="1" hangingPunct="1">
              <a:buAutoNum type="arabicParenR"/>
            </a:pPr>
            <a:r>
              <a:rPr lang="en-US" b="1" dirty="0" smtClean="0"/>
              <a:t>Personalization (auto-filling purposes,</a:t>
            </a:r>
            <a:r>
              <a:rPr lang="en-US" b="1" baseline="0" dirty="0" smtClean="0"/>
              <a:t> language and other preferences)</a:t>
            </a:r>
            <a:endParaRPr lang="en-US" b="1" dirty="0" smtClean="0"/>
          </a:p>
          <a:p>
            <a:pPr marL="685800" lvl="1" indent="-228600" eaLnBrk="1" hangingPunct="1">
              <a:buAutoNum type="arabicParenR"/>
            </a:pPr>
            <a:r>
              <a:rPr lang="en-US" b="1" dirty="0" smtClean="0"/>
              <a:t>Tracking (recording</a:t>
            </a:r>
            <a:r>
              <a:rPr lang="en-US" b="1" baseline="0" dirty="0" smtClean="0"/>
              <a:t> users browsing habits)</a:t>
            </a:r>
            <a:endParaRPr lang="en-US" b="1" dirty="0" smtClean="0"/>
          </a:p>
          <a:p>
            <a:pPr marL="685800" lvl="1" indent="-228600" eaLnBrk="1" hangingPunct="1">
              <a:buAutoNum type="arabicParenR"/>
            </a:pPr>
            <a:endParaRPr lang="bg-BG"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a:t>
            </a:r>
            <a:r>
              <a:rPr lang="en-US" baseline="0" dirty="0" smtClean="0"/>
              <a:t> class p</a:t>
            </a:r>
            <a:r>
              <a:rPr lang="en-US" dirty="0" smtClean="0"/>
              <a:t>rovides a type-safe way to create and manipulate (store, retrieve, and manage) individual HTTP cookies. ASP.NET includes two intrinsic cookie collections. The collection accessed through the Cookies collection of the </a:t>
            </a:r>
            <a:r>
              <a:rPr lang="en-US" dirty="0" err="1" smtClean="0"/>
              <a:t>HttpRequest</a:t>
            </a:r>
            <a:r>
              <a:rPr lang="en-US" dirty="0" smtClean="0"/>
              <a:t> object contains cookies transmitted by the client to the server in the Cookie header. The collection accessed through the Cookies collection of the </a:t>
            </a:r>
            <a:r>
              <a:rPr lang="en-US" dirty="0" err="1" smtClean="0"/>
              <a:t>HttpResponse</a:t>
            </a:r>
            <a:r>
              <a:rPr lang="en-US" dirty="0" smtClean="0"/>
              <a:t> object contains new cookies created on the server and transmitted to the client in the Set-Cookie HTTP response header.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Path: The virtual path to transmit with the cookie. The default is /, which is the server root.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Domain:</a:t>
            </a:r>
            <a:r>
              <a:rPr lang="en-US" baseline="0" dirty="0" smtClean="0"/>
              <a:t> </a:t>
            </a:r>
            <a:r>
              <a:rPr lang="en-US" dirty="0" smtClean="0"/>
              <a:t>The name of the domain to associate the cookie with. The default value is the current domain.</a:t>
            </a:r>
            <a:br>
              <a:rPr lang="en-US" dirty="0" smtClean="0"/>
            </a:b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r>
              <a:rPr lang="en-US" dirty="0" smtClean="0"/>
              <a:t>ASP.NET includes two intrinsic cookie collections. The collection accessed through the Cookies collection of </a:t>
            </a:r>
            <a:r>
              <a:rPr lang="en-US" dirty="0" err="1" smtClean="0"/>
              <a:t>HttpRequest</a:t>
            </a:r>
            <a:r>
              <a:rPr lang="en-US" dirty="0" smtClean="0"/>
              <a:t> contains cookies transmitted by the client to the server in the Cookie header. The collection accessed through the Cookies collection of </a:t>
            </a:r>
            <a:r>
              <a:rPr lang="en-US" dirty="0" err="1" smtClean="0"/>
              <a:t>HttpResponse</a:t>
            </a:r>
            <a:r>
              <a:rPr lang="en-US" dirty="0" smtClean="0"/>
              <a:t> contains new cookies created on the server and transmitted to the client in the Set-Cookie header.</a:t>
            </a:r>
          </a:p>
          <a:p>
            <a:pPr eaLnBrk="1" hangingPunct="1"/>
            <a:endParaRPr lang="en-US" dirty="0" smtClean="0"/>
          </a:p>
          <a:p>
            <a:pPr eaLnBrk="1" hangingPunct="1"/>
            <a:r>
              <a:rPr lang="en-US" dirty="0" smtClean="0"/>
              <a:t>After you add a cookie by using the </a:t>
            </a:r>
            <a:r>
              <a:rPr lang="en-US" dirty="0" err="1" smtClean="0"/>
              <a:t>HttpResponse.Cookies</a:t>
            </a:r>
            <a:r>
              <a:rPr lang="en-US" dirty="0" smtClean="0"/>
              <a:t> collection, the cookie is immediately available in the </a:t>
            </a:r>
            <a:r>
              <a:rPr lang="en-US" dirty="0" err="1" smtClean="0"/>
              <a:t>HttpRequest.Cookies</a:t>
            </a:r>
            <a:r>
              <a:rPr lang="en-US" dirty="0" smtClean="0"/>
              <a:t> collection, even if the response has not been sent to the client.</a:t>
            </a:r>
          </a:p>
          <a:p>
            <a:pPr eaLnBrk="1" hangingPunct="1"/>
            <a:r>
              <a:rPr lang="en-US" dirty="0"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r>
              <a:rPr lang="en-US" dirty="0" smtClean="0"/>
              <a:t>ASP.NET allows you to store information in a </a:t>
            </a:r>
            <a:r>
              <a:rPr lang="en-US" dirty="0" err="1" smtClean="0"/>
              <a:t>HiddenField</a:t>
            </a:r>
            <a:r>
              <a:rPr lang="en-US" dirty="0" smtClean="0"/>
              <a:t> control, which renders as a standard HTML hidden field. A hidden field does not render visibly in the browser, but you can set its properties just as you can with a standard control. When a page is submitted to the server, the content of a hidden field is sent in the HTTP form collection along with the values of other controls. A hidden field acts as a repository for any page-specific information that you want to store directly in the page.</a:t>
            </a:r>
          </a:p>
          <a:p>
            <a:pPr eaLnBrk="1" hangingPunct="1"/>
            <a:endParaRPr lang="en-US" dirty="0" smtClean="0"/>
          </a:p>
          <a:p>
            <a:pPr eaLnBrk="1" hangingPunct="1"/>
            <a:r>
              <a:rPr lang="en-US" b="1" dirty="0" smtClean="0"/>
              <a:t>Security Note  </a:t>
            </a:r>
          </a:p>
          <a:p>
            <a:pPr eaLnBrk="1" hangingPunct="1"/>
            <a:r>
              <a:rPr lang="en-US" dirty="0" smtClean="0"/>
              <a:t>It is easy for a malicious user to see and modify the contents of a hidden field. Do not store any information in a hidden field that is sensitive or that your application relies on to work properly. For more information, see ASP.NET State Management Recommendations.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 query string is information that is appended to the end of a page URL. Query strings provide a simple but limited way to maintain state information. For example, they are an easy way to pass information from one page to another, such as passing a product number from one page to another page where it will be processed. However, some browsers and client devices impose a 2083-character limit on the length of the URL.</a:t>
            </a:r>
          </a:p>
          <a:p>
            <a:pPr eaLnBrk="1" hangingPunct="1"/>
            <a:endParaRPr lang="en-US" dirty="0" smtClean="0"/>
          </a:p>
          <a:p>
            <a:pPr eaLnBrk="1" hangingPunct="1"/>
            <a:r>
              <a:rPr lang="en-US" b="1" dirty="0" smtClean="0"/>
              <a:t> Security Note  </a:t>
            </a:r>
          </a:p>
          <a:p>
            <a:pPr eaLnBrk="1" hangingPunct="1"/>
            <a:r>
              <a:rPr lang="en-US" dirty="0" smtClean="0"/>
              <a:t>Information that is passed in a query string can be tampered with by a malicious user. Do not rely on query strings to convey important or sensitive data. Additionally, a user can bookmark the URL or send the URL to other users, thereby passing that information along with it. For more information, see ASP.NET State Management Recommendations and How to: Protect Against Script Exploits in a Web Application by Applying HTML Encoding to Strings.</a:t>
            </a:r>
          </a:p>
          <a:p>
            <a:pPr eaLnBrk="1" hangingPunct="1"/>
            <a:r>
              <a:rPr lang="en-US" dirty="0" smtClean="0"/>
              <a:t> </a:t>
            </a:r>
          </a:p>
          <a:p>
            <a:pPr eaLnBrk="1" hangingPunct="1"/>
            <a:endParaRPr lang="bg-BG"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14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14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0708E00-D533-4106-8743-FD7E280C429C}" type="slidenum">
              <a:rPr lang="en-US" sz="1100" b="0">
                <a:solidFill>
                  <a:schemeClr val="tx1"/>
                </a:solidFill>
              </a:rPr>
              <a:pPr/>
              <a:t>21</a:t>
            </a:fld>
            <a:r>
              <a:rPr lang="en-US" sz="1100" b="0">
                <a:solidFill>
                  <a:schemeClr val="tx1"/>
                </a:solidFill>
              </a:rPr>
              <a:t>##</a:t>
            </a:r>
            <a:endParaRPr lang="en-US" sz="1300" b="0" i="0">
              <a:solidFill>
                <a:schemeClr val="tx1"/>
              </a:solidFill>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246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246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B463BC-19C7-4C33-885A-9B83FAA4303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p:spPr>
        <p:txBody>
          <a:bodyPr/>
          <a:lstStyle/>
          <a:p>
            <a:r>
              <a:rPr lang="en-US" dirty="0" smtClean="0"/>
              <a:t>1) When an ASP.NET page runs, the page goes through a life cycle in which it performs a series of processing steps. These include initialization, instantiating controls, restoring and maintaining state, running event handler code, and rendering. It is important for you to understand the page life cycle so that you can write code at the appropriate life-cycle stage for the effect you intend.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34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34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941237F-AC52-44A5-8F5C-B7FC7FD709D6}"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45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45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213F4D0-B99D-4059-9BF6-662FEA38E332}" type="slidenum">
              <a:rPr lang="en-US" sz="1100" b="0">
                <a:solidFill>
                  <a:schemeClr val="tx1"/>
                </a:solidFill>
              </a:rPr>
              <a:pPr/>
              <a:t>24</a:t>
            </a:fld>
            <a:r>
              <a:rPr lang="en-US" sz="1100" b="0">
                <a:solidFill>
                  <a:schemeClr val="tx1"/>
                </a:solidFill>
              </a:rPr>
              <a:t>##</a:t>
            </a:r>
            <a:endParaRPr lang="en-US" sz="1300" b="0" i="0">
              <a:solidFill>
                <a:schemeClr val="tx1"/>
              </a:solidFill>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pPr eaLnBrk="1" hangingPunct="1"/>
            <a:endParaRPr lang="en-US" dirty="0" smtClean="0"/>
          </a:p>
          <a:p>
            <a:r>
              <a:rPr lang="en-US" dirty="0" smtClean="0"/>
              <a:t>2) During page initialization, controls on the page are available and each control's </a:t>
            </a:r>
            <a:r>
              <a:rPr lang="en-US" dirty="0" err="1" smtClean="0"/>
              <a:t>UniqueID</a:t>
            </a:r>
            <a:r>
              <a:rPr lang="en-US" dirty="0" smtClean="0"/>
              <a:t> property is set. A master page and themes are also applied to the page if applicable. If the current request is a </a:t>
            </a:r>
            <a:r>
              <a:rPr lang="en-US" dirty="0" err="1" smtClean="0"/>
              <a:t>postback</a:t>
            </a:r>
            <a:r>
              <a:rPr lang="en-US" dirty="0" smtClean="0"/>
              <a:t>, the </a:t>
            </a:r>
            <a:r>
              <a:rPr lang="en-US" dirty="0" err="1" smtClean="0"/>
              <a:t>postback</a:t>
            </a:r>
            <a:r>
              <a:rPr lang="en-US" dirty="0" smtClean="0"/>
              <a:t> data has not yet been loaded and control property values have not been restored to the values from view state.</a:t>
            </a:r>
          </a:p>
          <a:p>
            <a:endParaRPr lang="en-US" dirty="0" smtClean="0"/>
          </a:p>
          <a:p>
            <a:pPr eaLnBrk="1" hangingPunct="1"/>
            <a:endParaRPr lang="bg-BG"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55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55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EB5EF1-1B57-48A9-B292-93880F7244D9}" type="slidenum">
              <a:rPr lang="en-US" sz="1100" b="0">
                <a:solidFill>
                  <a:schemeClr val="tx1"/>
                </a:solidFill>
              </a:rPr>
              <a:pPr/>
              <a:t>25</a:t>
            </a:fld>
            <a:r>
              <a:rPr lang="en-US" sz="1100" b="0">
                <a:solidFill>
                  <a:schemeClr val="tx1"/>
                </a:solidFill>
              </a:rPr>
              <a:t>##</a:t>
            </a:r>
            <a:endParaRPr lang="en-US" sz="1300" b="0" i="0">
              <a:solidFill>
                <a:schemeClr val="tx1"/>
              </a:solidFill>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If the request is a </a:t>
            </a:r>
            <a:r>
              <a:rPr lang="en-US" dirty="0" err="1" smtClean="0"/>
              <a:t>postback</a:t>
            </a:r>
            <a:r>
              <a:rPr lang="en-US" dirty="0" smtClean="0"/>
              <a:t>, control event handlers are called. After that, the Validate method of all validator controls is called, which sets the </a:t>
            </a:r>
            <a:r>
              <a:rPr lang="en-US" dirty="0" err="1" smtClean="0"/>
              <a:t>IsValid</a:t>
            </a:r>
            <a:r>
              <a:rPr lang="en-US" dirty="0" smtClean="0"/>
              <a:t> property of individual validator controls and of the page.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Before rendering, view state is saved for the page and all controls. During the rendering stage, the page calls the Render method for each control, providing a text writer that writes its output to the </a:t>
            </a:r>
            <a:r>
              <a:rPr lang="en-US" dirty="0" err="1" smtClean="0"/>
              <a:t>OutputStream</a:t>
            </a:r>
            <a:r>
              <a:rPr lang="en-US" dirty="0" smtClean="0"/>
              <a:t> object of the page's Response property.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65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65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9C8812E7-61E0-46C2-87CF-C0E90D4FC8D4}"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Unload event is raised after the page has been fully rendered, sent to the client, and is ready to be discarded. At this point, page properties such as Response and Request are unloaded and cleanup is performed.</a:t>
            </a:r>
          </a:p>
          <a:p>
            <a:pPr eaLnBrk="1" hangingPunct="1"/>
            <a:endParaRPr lang="bg-BG"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75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75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6AB3AD2-8B99-43C1-88E9-16C3CE390650}"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963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963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B83AE66-6F60-4F52-868B-275E48458A41}" type="slidenum">
              <a:rPr lang="en-US" sz="1100" b="0">
                <a:solidFill>
                  <a:schemeClr val="tx1"/>
                </a:solidFill>
              </a:rPr>
              <a:pPr/>
              <a:t>29</a:t>
            </a:fld>
            <a:r>
              <a:rPr lang="en-US" sz="1100" b="0">
                <a:solidFill>
                  <a:schemeClr val="tx1"/>
                </a:solidFill>
              </a:rPr>
              <a:t>##</a:t>
            </a:r>
            <a:endParaRPr lang="en-US" sz="1300" b="0" i="0">
              <a:solidFill>
                <a:schemeClr val="tx1"/>
              </a:solidFill>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p:spPr>
        <p:txBody>
          <a:bodyPr/>
          <a:lstStyle/>
          <a:p>
            <a:pPr eaLnBrk="1" hangingPunct="1"/>
            <a:r>
              <a:rPr lang="en-US" dirty="0" smtClean="0"/>
              <a:t>1) HTTP is a text based protocol. You can transfer data and other info in such a way across the internet, that's how internet pages are transmitted.</a:t>
            </a:r>
            <a:br>
              <a:rPr lang="en-US" dirty="0" smtClean="0"/>
            </a:br>
            <a:r>
              <a:rPr lang="en-US" dirty="0" smtClean="0"/>
              <a:t>-</a:t>
            </a:r>
            <a:r>
              <a:rPr lang="en-US" baseline="0" dirty="0" smtClean="0"/>
              <a:t> if connections were always kept alive, servers will be permanently burning out</a:t>
            </a:r>
          </a:p>
          <a:p>
            <a:pPr eaLnBrk="1" hangingPunct="1"/>
            <a:r>
              <a:rPr lang="en-US" baseline="0" dirty="0" smtClean="0"/>
              <a:t>- In addition if the server hosts other sites, the problem is multiplied</a:t>
            </a:r>
            <a:r>
              <a:rPr lang="en-US" dirty="0" smtClean="0"/>
              <a:t/>
            </a:r>
            <a:br>
              <a:rPr lang="en-US" dirty="0" smtClean="0"/>
            </a:br>
            <a:r>
              <a:rPr lang="en-US" dirty="0" smtClean="0"/>
              <a:t>-</a:t>
            </a:r>
            <a:r>
              <a:rPr lang="en-US" baseline="0" dirty="0" smtClean="0"/>
              <a:t> the solution is: connect get what you need, and then disconnect</a:t>
            </a:r>
          </a:p>
          <a:p>
            <a:pPr eaLnBrk="1" hangingPunct="1"/>
            <a:r>
              <a:rPr lang="en-US" dirty="0" smtClean="0"/>
              <a:t>-</a:t>
            </a:r>
            <a:r>
              <a:rPr lang="en-US" baseline="0" dirty="0" smtClean="0"/>
              <a:t> How information is tracked then? – passed over and over again</a:t>
            </a:r>
            <a:r>
              <a:rPr lang="en-US" dirty="0" smtClean="0"/>
              <a:t/>
            </a:r>
            <a:br>
              <a:rPr lang="en-US" dirty="0" smtClean="0"/>
            </a:br>
            <a:r>
              <a:rPr lang="en-US" dirty="0" smtClean="0"/>
              <a:t/>
            </a:r>
            <a:br>
              <a:rPr lang="en-US" dirty="0" smtClean="0"/>
            </a:br>
            <a:endParaRPr lang="bg-BG"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30</a:t>
            </a:fld>
            <a:r>
              <a:rPr lang="en-US" smtClean="0"/>
              <a:t>##</a:t>
            </a:r>
            <a:endParaRPr lang="en-US" sz="1300" i="0"/>
          </a:p>
        </p:txBody>
      </p:sp>
    </p:spTree>
    <p:extLst>
      <p:ext uri="{BB962C8B-B14F-4D97-AF65-F5344CB8AC3E}">
        <p14:creationId xmlns:p14="http://schemas.microsoft.com/office/powerpoint/2010/main" val="235972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object-oriented design and underlying code of ASP.NET is radically different from ASP, many of the most commonly used keywords and operators in ASP remain in ASP.NET. Familiar intrinsic objects such as </a:t>
            </a:r>
            <a:r>
              <a:rPr lang="en-US" b="1" dirty="0" smtClean="0"/>
              <a:t>Request</a:t>
            </a:r>
            <a:r>
              <a:rPr lang="en-US" dirty="0" smtClean="0"/>
              <a:t>, </a:t>
            </a:r>
            <a:r>
              <a:rPr lang="en-US" b="1" dirty="0" smtClean="0"/>
              <a:t>Response</a:t>
            </a:r>
            <a:r>
              <a:rPr lang="en-US" dirty="0" smtClean="0"/>
              <a:t>, </a:t>
            </a:r>
            <a:r>
              <a:rPr lang="en-US" b="1" dirty="0" smtClean="0"/>
              <a:t>Server</a:t>
            </a:r>
            <a:r>
              <a:rPr lang="en-US" dirty="0" smtClean="0"/>
              <a:t>, </a:t>
            </a:r>
            <a:r>
              <a:rPr lang="en-US" b="1" dirty="0" smtClean="0"/>
              <a:t>Application</a:t>
            </a:r>
            <a:r>
              <a:rPr lang="en-US" dirty="0" smtClean="0"/>
              <a:t>, and </a:t>
            </a:r>
            <a:r>
              <a:rPr lang="en-US" b="1" dirty="0" smtClean="0"/>
              <a:t>Session</a:t>
            </a:r>
            <a:r>
              <a:rPr lang="en-US" dirty="0" smtClean="0"/>
              <a:t> are part of ASP.NET and are used in much the same way as they were in ASP. These intrinsic objects are now properties of the </a:t>
            </a:r>
            <a:r>
              <a:rPr lang="en-US" dirty="0" err="1" smtClean="0"/>
              <a:t>System.Web.HttpContext</a:t>
            </a:r>
            <a:r>
              <a:rPr lang="en-US" dirty="0" smtClean="0"/>
              <a:t> class but because the objects are automatically created by ASP.NET when a new request for a Web resource is received and a new context is created, you can use them directly without having to instantiate new objects. </a:t>
            </a:r>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3</a:t>
            </a:fld>
            <a:r>
              <a:rPr lang="en-US" smtClean="0"/>
              <a:t>##</a:t>
            </a:r>
            <a:endParaRPr lang="en-US" sz="1300" i="0"/>
          </a:p>
        </p:txBody>
      </p:sp>
    </p:spTree>
    <p:extLst>
      <p:ext uri="{BB962C8B-B14F-4D97-AF65-F5344CB8AC3E}">
        <p14:creationId xmlns:p14="http://schemas.microsoft.com/office/powerpoint/2010/main" val="302028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a:t>
            </a:r>
            <a:r>
              <a:rPr lang="en-US" baseline="0" dirty="0" smtClean="0"/>
              <a:t> </a:t>
            </a:r>
            <a:r>
              <a:rPr lang="en-US" dirty="0" smtClean="0"/>
              <a:t>View state is the method that the ASP.NET page framework uses to preserve page and control values between round trips. When the HTML markup for the page is rendered, the current state of the page and values that must be retained during </a:t>
            </a:r>
            <a:r>
              <a:rPr lang="en-US" dirty="0" err="1" smtClean="0"/>
              <a:t>postback</a:t>
            </a:r>
            <a:r>
              <a:rPr lang="en-US" dirty="0" smtClean="0"/>
              <a:t> are serialized into base64-encoded strings. This information is then put into the view state hidden field or fields.</a:t>
            </a:r>
          </a:p>
          <a:p>
            <a:r>
              <a:rPr lang="en-US" dirty="0" smtClean="0"/>
              <a:t>- Keep values between </a:t>
            </a:r>
            <a:r>
              <a:rPr lang="en-US" dirty="0" err="1" smtClean="0"/>
              <a:t>postbacks</a:t>
            </a:r>
            <a:r>
              <a:rPr lang="en-US" dirty="0" smtClean="0"/>
              <a:t> without storing them in session state or in a user profile.</a:t>
            </a:r>
          </a:p>
          <a:p>
            <a:r>
              <a:rPr lang="en-US" dirty="0" smtClean="0"/>
              <a:t>- Store the values of page or control properties that you define.</a:t>
            </a:r>
            <a:endParaRPr lang="bg-BG"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endParaRPr lang="en-US" dirty="0" smtClean="0"/>
          </a:p>
          <a:p>
            <a:pPr marL="0" indent="0">
              <a:buFontTx/>
              <a:buNone/>
            </a:pPr>
            <a:r>
              <a:rPr lang="en-US" dirty="0" smtClean="0"/>
              <a:t>1)</a:t>
            </a:r>
            <a:r>
              <a:rPr lang="en-US" baseline="0" dirty="0" smtClean="0"/>
              <a:t> </a:t>
            </a:r>
            <a:r>
              <a:rPr lang="en-US" dirty="0" smtClean="0"/>
              <a:t>View state information is serialized into XML and then encoded by using base-64 encoding, which can generate large amounts of data.</a:t>
            </a:r>
          </a:p>
          <a:p>
            <a:pPr marL="0" indent="0">
              <a:buFontTx/>
              <a:buNone/>
            </a:pPr>
            <a:r>
              <a:rPr lang="en-US" dirty="0" smtClean="0"/>
              <a:t>2) if the amount of data in a hidden field becomes large, some proxies and firewalls will prevent access to the page that contains them</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Create a custom view state provider that lets you store view state information in a SQL Server database or in another data store.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4) </a:t>
            </a:r>
            <a:r>
              <a:rPr lang="en-US" dirty="0" err="1" smtClean="0"/>
              <a:t>ObjectStateFormatter</a:t>
            </a:r>
            <a:r>
              <a:rPr lang="en-US" dirty="0" smtClean="0"/>
              <a:t> Class Serializes and </a:t>
            </a:r>
            <a:r>
              <a:rPr lang="en-US" dirty="0" err="1" smtClean="0"/>
              <a:t>deserializes</a:t>
            </a:r>
            <a:r>
              <a:rPr lang="en-US" dirty="0" smtClean="0"/>
              <a:t> object graphs that represent the state of an object. This class cannot be inherited.</a:t>
            </a:r>
            <a:r>
              <a:rPr lang="en-US" dirty="0" smtClean="0"/>
              <a:t> The </a:t>
            </a:r>
            <a:r>
              <a:rPr lang="en-US" dirty="0" err="1" smtClean="0"/>
              <a:t>ObjectStateFormatter</a:t>
            </a:r>
            <a:r>
              <a:rPr lang="en-US" dirty="0" smtClean="0"/>
              <a:t> class is optimized to serialize and format many common .NET Framework reference types, as well as constants</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You can disable a control's view state if the control does not contain any dynamic data, its value is hard-coded, or its value is assigned on every page request and you're not handling its events. A good example of a big consumer of view state is .NET’s </a:t>
            </a:r>
            <a:r>
              <a:rPr lang="en-US" dirty="0" err="1" smtClean="0"/>
              <a:t>DataGrid</a:t>
            </a:r>
            <a:r>
              <a:rPr lang="en-US" dirty="0" smtClean="0"/>
              <a:t> control. It is desirable to disable view state for a page if the page does not post back. However, if the </a:t>
            </a:r>
            <a:r>
              <a:rPr lang="en-US" dirty="0" err="1" smtClean="0"/>
              <a:t>DataGrid</a:t>
            </a:r>
            <a:r>
              <a:rPr lang="en-US" dirty="0" smtClean="0"/>
              <a:t> has sorting or paging enabled, then enabling view state is desirable. </a:t>
            </a:r>
          </a:p>
          <a:p>
            <a:r>
              <a:rPr lang="en-US" dirty="0" smtClean="0"/>
              <a:t>2) </a:t>
            </a:r>
            <a:r>
              <a:rPr lang="en-US" dirty="0" smtClean="0"/>
              <a:t>In ASP.NET 2.0 the support for controlling and utilizing encryption has been expanded. Encryption settings can now be controlled separately for each page. In addition, the controls on the page can request that encryption be used for the </a:t>
            </a:r>
            <a:r>
              <a:rPr lang="en-US" dirty="0" err="1" smtClean="0"/>
              <a:t>ViewState</a:t>
            </a:r>
            <a:r>
              <a:rPr lang="en-US" dirty="0" smtClean="0"/>
              <a:t>, but even this request can be overridden by the page setting. The </a:t>
            </a:r>
            <a:r>
              <a:rPr lang="en-US" b="1" dirty="0" err="1" smtClean="0"/>
              <a:t>ViewStateEncryptionMode</a:t>
            </a:r>
            <a:r>
              <a:rPr lang="en-US" dirty="0" smtClean="0"/>
              <a:t> enumeration has three values: </a:t>
            </a:r>
            <a:r>
              <a:rPr lang="en-US" b="1" dirty="0" smtClean="0"/>
              <a:t>Auto</a:t>
            </a:r>
            <a:r>
              <a:rPr lang="en-US" dirty="0" smtClean="0"/>
              <a:t>, </a:t>
            </a:r>
            <a:r>
              <a:rPr lang="en-US" b="1" dirty="0" smtClean="0"/>
              <a:t>Always</a:t>
            </a:r>
            <a:r>
              <a:rPr lang="en-US" dirty="0" smtClean="0"/>
              <a:t>, and </a:t>
            </a:r>
            <a:r>
              <a:rPr lang="en-US" b="1" dirty="0" smtClean="0"/>
              <a:t>Never</a:t>
            </a:r>
            <a:r>
              <a:rPr lang="en-US" dirty="0" smtClean="0"/>
              <a:t>. The default value is </a:t>
            </a:r>
            <a:r>
              <a:rPr lang="en-US" b="1" dirty="0" smtClean="0"/>
              <a:t>Auto</a:t>
            </a:r>
            <a:r>
              <a:rPr lang="en-US" dirty="0" smtClean="0"/>
              <a:t>. </a:t>
            </a:r>
          </a:p>
          <a:p>
            <a:r>
              <a:rPr lang="en-US" b="1" dirty="0" err="1" smtClean="0"/>
              <a:t>ViewStateEncryptionMode.Auto</a:t>
            </a:r>
            <a:r>
              <a:rPr lang="en-US" dirty="0" smtClean="0"/>
              <a:t> In this mode, ASP.NET will encrypt the </a:t>
            </a:r>
            <a:r>
              <a:rPr lang="en-US" dirty="0" err="1" smtClean="0"/>
              <a:t>ViewState</a:t>
            </a:r>
            <a:r>
              <a:rPr lang="en-US" dirty="0" smtClean="0"/>
              <a:t> for a page if any control on the page requests it. Note that this means all of the </a:t>
            </a:r>
            <a:r>
              <a:rPr lang="en-US" dirty="0" err="1" smtClean="0"/>
              <a:t>ViewState</a:t>
            </a:r>
            <a:r>
              <a:rPr lang="en-US" dirty="0" smtClean="0"/>
              <a:t> is encrypted, not just the </a:t>
            </a:r>
            <a:r>
              <a:rPr lang="en-US" dirty="0" err="1" smtClean="0"/>
              <a:t>ViewState</a:t>
            </a:r>
            <a:r>
              <a:rPr lang="en-US" dirty="0" smtClean="0"/>
              <a:t> for the control that requests it. A large part of the performance cost associated with encryption is in the overhead. So encrypting the whole </a:t>
            </a:r>
            <a:r>
              <a:rPr lang="en-US" dirty="0" err="1" smtClean="0"/>
              <a:t>ViewState</a:t>
            </a:r>
            <a:r>
              <a:rPr lang="en-US" dirty="0" smtClean="0"/>
              <a:t> is faster than doing separate encryption operations if more than one control makes the request. </a:t>
            </a:r>
          </a:p>
          <a:p>
            <a:r>
              <a:rPr lang="en-US" b="1" dirty="0" err="1" smtClean="0"/>
              <a:t>ViewStateEncryptionMode.Never</a:t>
            </a:r>
            <a:r>
              <a:rPr lang="en-US" dirty="0" smtClean="0"/>
              <a:t> As you would expect, in this mode ASP.NET will not encrypt the </a:t>
            </a:r>
            <a:r>
              <a:rPr lang="en-US" dirty="0" err="1" smtClean="0"/>
              <a:t>ViewState</a:t>
            </a:r>
            <a:r>
              <a:rPr lang="en-US" dirty="0" smtClean="0"/>
              <a:t>, even if the application is set for encryption and controls on the page have requested it. If you know that no data involved in the page needs to be encrypted, then it may be safe to set the mode to </a:t>
            </a:r>
            <a:r>
              <a:rPr lang="en-US" b="1" dirty="0" smtClean="0"/>
              <a:t>Never</a:t>
            </a:r>
            <a:r>
              <a:rPr lang="en-US" dirty="0" smtClean="0"/>
              <a:t>. However, at this point it is rare for the documentation about a control to disclose what is being saved in </a:t>
            </a:r>
            <a:r>
              <a:rPr lang="en-US" dirty="0" err="1" smtClean="0"/>
              <a:t>ViewState</a:t>
            </a:r>
            <a:r>
              <a:rPr lang="en-US" dirty="0" smtClean="0"/>
              <a:t>, so you will want to be careful if there is a chance that sensitive data could be exposed. </a:t>
            </a:r>
          </a:p>
          <a:p>
            <a:r>
              <a:rPr lang="en-US" b="1" dirty="0" err="1" smtClean="0"/>
              <a:t>ViewStateEncryptionMode.Always</a:t>
            </a:r>
            <a:r>
              <a:rPr lang="en-US" dirty="0" smtClean="0"/>
              <a:t> In this mode, ASP.NET does not wait for a control in the page to request encryption. </a:t>
            </a:r>
            <a:r>
              <a:rPr lang="en-US" dirty="0" err="1" smtClean="0"/>
              <a:t>ViewState</a:t>
            </a:r>
            <a:r>
              <a:rPr lang="en-US" dirty="0" smtClean="0"/>
              <a:t> is always encrypted. When working with sensitive data, it is a good practice to utilize encryption. </a:t>
            </a:r>
          </a:p>
          <a:p>
            <a:pPr eaLnBrk="1" hangingPunct="1"/>
            <a:endParaRPr lang="bg-BG"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marL="0" indent="0">
              <a:buFontTx/>
              <a:buNone/>
            </a:pPr>
            <a:endParaRPr lang="en-US" dirty="0" smtClean="0"/>
          </a:p>
          <a:p>
            <a:pPr marL="0" indent="0">
              <a:buFontTx/>
              <a:buNone/>
            </a:pPr>
            <a:r>
              <a:rPr lang="en-US" dirty="0" smtClean="0"/>
              <a:t>1) Application state is stored in memory on the server and is faster than storing and retrieving information in a database. Unlike session state, which is specific to a single user session, application state applies to all users and sessions. Therefore, application state is a useful place to store small amounts of often-used data that does not change from one user to another</a:t>
            </a:r>
          </a:p>
          <a:p>
            <a:pPr marL="0" indent="0">
              <a:buFontTx/>
              <a:buNone/>
            </a:pPr>
            <a:r>
              <a:rPr lang="en-US" dirty="0" smtClean="0"/>
              <a:t>2) The </a:t>
            </a:r>
            <a:r>
              <a:rPr lang="en-US" dirty="0" err="1" smtClean="0"/>
              <a:t>HttpApplicationState</a:t>
            </a:r>
            <a:r>
              <a:rPr lang="en-US" dirty="0" smtClean="0"/>
              <a:t> instance is created the first time a user accesses any URL resource in an application. The </a:t>
            </a:r>
            <a:r>
              <a:rPr lang="en-US" dirty="0" err="1" smtClean="0"/>
              <a:t>HttpApplicationState</a:t>
            </a:r>
            <a:r>
              <a:rPr lang="en-US" dirty="0" smtClean="0"/>
              <a:t> class is most often accessed through the Application property of the </a:t>
            </a:r>
            <a:r>
              <a:rPr lang="en-US" dirty="0" err="1" smtClean="0"/>
              <a:t>HttpContext</a:t>
            </a:r>
            <a:r>
              <a:rPr lang="en-US" dirty="0" smtClean="0"/>
              <a:t> class</a:t>
            </a:r>
          </a:p>
          <a:p>
            <a:pPr marL="0" indent="0">
              <a:buFontTx/>
              <a:buNone/>
            </a:pPr>
            <a:r>
              <a:rPr lang="en-US" dirty="0" smtClean="0"/>
              <a:t>3) Because application state is stored in server memory, it is lost whenever the application is stopped or restarted. </a:t>
            </a:r>
          </a:p>
          <a:p>
            <a:pPr marL="0" indent="0">
              <a:buFontTx/>
              <a:buNone/>
            </a:pPr>
            <a:r>
              <a:rPr lang="en-US" baseline="0" dirty="0" smtClean="0"/>
              <a:t>4) </a:t>
            </a:r>
            <a:r>
              <a:rPr lang="en-US" dirty="0" smtClean="0"/>
              <a:t>Application state is not shared among multiple servers serving the same application</a:t>
            </a:r>
          </a:p>
          <a:p>
            <a:pPr eaLnBrk="1" hangingPunct="1"/>
            <a:endParaRPr lang="bg-BG"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Application state is free-threaded, which means that application state data can be accessed simultaneously by many threads. Therefore, it is important to ensure that when you update application state data, you do so in a thread-safe manner by including built-in synchronization support. You can use the </a:t>
            </a:r>
            <a:r>
              <a:rPr lang="en-US" dirty="0" smtClean="0">
                <a:hlinkClick r:id="rId3"/>
              </a:rPr>
              <a:t>Lock</a:t>
            </a:r>
            <a:r>
              <a:rPr lang="en-US" dirty="0" smtClean="0"/>
              <a:t> and </a:t>
            </a:r>
            <a:r>
              <a:rPr lang="en-US" dirty="0" err="1" smtClean="0">
                <a:hlinkClick r:id="rId4"/>
              </a:rPr>
              <a:t>UnLock</a:t>
            </a:r>
            <a:r>
              <a:rPr lang="en-US" dirty="0" smtClean="0"/>
              <a:t> methods to ensure data integrity by locking the data for writing by only one source at a time. You can also reduce the likelihood of concurrency problems by initializing application state values in the </a:t>
            </a:r>
            <a:r>
              <a:rPr lang="en-US" dirty="0" err="1" smtClean="0"/>
              <a:t>Application_Start</a:t>
            </a:r>
            <a:r>
              <a:rPr lang="en-US" dirty="0" smtClean="0"/>
              <a:t> method in the </a:t>
            </a:r>
            <a:r>
              <a:rPr lang="en-US" dirty="0" err="1" smtClean="0"/>
              <a:t>Global.asax</a:t>
            </a:r>
            <a:r>
              <a:rPr lang="en-US" dirty="0" smtClean="0"/>
              <a:t> file.</a:t>
            </a:r>
          </a:p>
          <a:p>
            <a:pPr eaLnBrk="1" hangingPunct="1"/>
            <a:endParaRPr lang="bg-BG"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marL="0" indent="0">
              <a:buFontTx/>
              <a:buNone/>
            </a:pPr>
            <a:r>
              <a:rPr lang="en-US" dirty="0" smtClean="0"/>
              <a:t>A session is defined as the period of time that a unique user interacts with a Web application.</a:t>
            </a:r>
          </a:p>
          <a:p>
            <a:pPr marL="0" indent="0">
              <a:buFontTx/>
              <a:buNone/>
            </a:pPr>
            <a:endParaRPr lang="en-US" dirty="0" smtClean="0"/>
          </a:p>
          <a:p>
            <a:pPr marL="0" indent="0">
              <a:buFontTx/>
              <a:buNone/>
            </a:pPr>
            <a:r>
              <a:rPr lang="en-US" dirty="0" smtClean="0"/>
              <a:t>1) Programmatically, session state is nothing more than memory in the shape of a dictionary or hash table, e.g. key-value pairs, which can be set and read for the duration of a user's session. For example, a user selects stocks to track and the Web application can store these values in the user's ASP session instance</a:t>
            </a:r>
          </a:p>
          <a:p>
            <a:r>
              <a:rPr lang="en-US" dirty="0" smtClean="0"/>
              <a:t>2) ASP maintains session state by providing the client with a unique key assigned to the user when the session begins. This key is stored in an HTTP cookie that the client sends to the server on each request. The server can then read the key from the cookie and re-inflate the server session state</a:t>
            </a:r>
          </a:p>
          <a:p>
            <a:r>
              <a:rPr lang="en-US" dirty="0" smtClean="0"/>
              <a:t>3) </a:t>
            </a:r>
            <a:r>
              <a:rPr lang="en-US" dirty="0" err="1" smtClean="0"/>
              <a:t>Cookieless</a:t>
            </a:r>
            <a:r>
              <a:rPr lang="en-US" baseline="0" dirty="0" smtClean="0"/>
              <a:t> Session (the ID is stored in the URL)</a:t>
            </a:r>
            <a:endParaRPr lang="en-US" dirty="0" smtClean="0"/>
          </a:p>
          <a:p>
            <a:pPr eaLnBrk="1" hangingPunct="1"/>
            <a:endParaRPr lang="bg-BG"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err="1" smtClean="0"/>
              <a:t>HttpSessionState</a:t>
            </a:r>
            <a:r>
              <a:rPr lang="en-US" b="1" dirty="0" smtClean="0"/>
              <a:t> Class</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Provides access to session-state values as well as session-level settings and lifetime management methods.</a:t>
            </a:r>
          </a:p>
          <a:p>
            <a:pPr eaLnBrk="1" hangingPunct="1"/>
            <a:endParaRPr lang="bg-BG"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r>
              <a:rPr lang="en-US" dirty="0" smtClean="0"/>
              <a:t>Session state settings in ASP.NET are configured through the ASP.NET XML configuration file </a:t>
            </a:r>
            <a:r>
              <a:rPr lang="en-US" b="1" dirty="0" err="1" smtClean="0"/>
              <a:t>config.web</a:t>
            </a:r>
            <a:r>
              <a:rPr lang="en-US" dirty="0" smtClean="0"/>
              <a:t>.</a:t>
            </a:r>
          </a:p>
          <a:p>
            <a:pPr eaLnBrk="1" hangingPunct="1"/>
            <a:endParaRPr lang="en-US" dirty="0" smtClean="0"/>
          </a:p>
          <a:p>
            <a:pPr eaLnBrk="1" hangingPunct="1"/>
            <a:endParaRPr lang="bg-BG"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r>
              <a:rPr lang="en-US" b="1" dirty="0" smtClean="0"/>
              <a:t>Mode.</a:t>
            </a:r>
            <a:r>
              <a:rPr lang="en-US" dirty="0" smtClean="0"/>
              <a:t> The mode setting supports three options: </a:t>
            </a:r>
            <a:r>
              <a:rPr lang="en-US" dirty="0" err="1" smtClean="0"/>
              <a:t>inproc</a:t>
            </a:r>
            <a:r>
              <a:rPr lang="en-US" dirty="0" smtClean="0"/>
              <a:t>, </a:t>
            </a:r>
            <a:r>
              <a:rPr lang="en-US" dirty="0" err="1" smtClean="0"/>
              <a:t>sqlserver</a:t>
            </a:r>
            <a:r>
              <a:rPr lang="en-US" dirty="0" smtClean="0"/>
              <a:t>, and </a:t>
            </a:r>
            <a:r>
              <a:rPr lang="en-US" dirty="0" err="1" smtClean="0"/>
              <a:t>stateserver</a:t>
            </a:r>
            <a:r>
              <a:rPr lang="en-US" dirty="0" smtClean="0"/>
              <a:t>. As stated earlier, ASP.NET supports two modes: in process and out of process. There are also two options for out-of-process state management: memory based (</a:t>
            </a:r>
            <a:r>
              <a:rPr lang="en-US" dirty="0" err="1" smtClean="0"/>
              <a:t>stateserver</a:t>
            </a:r>
            <a:r>
              <a:rPr lang="en-US" dirty="0" smtClean="0"/>
              <a:t>), and SQL Server based (</a:t>
            </a:r>
            <a:r>
              <a:rPr lang="en-US" dirty="0" err="1" smtClean="0"/>
              <a:t>sqlserver</a:t>
            </a:r>
            <a:r>
              <a:rPr lang="en-US" dirty="0" smtClean="0"/>
              <a:t>). We'll discuss implementing these options shortly.</a:t>
            </a:r>
          </a:p>
          <a:p>
            <a:r>
              <a:rPr lang="en-US" b="1" dirty="0" err="1" smtClean="0"/>
              <a:t>Cookieless</a:t>
            </a:r>
            <a:r>
              <a:rPr lang="en-US" b="1" dirty="0" smtClean="0"/>
              <a:t>.</a:t>
            </a:r>
            <a:r>
              <a:rPr lang="en-US" dirty="0" smtClean="0"/>
              <a:t> The </a:t>
            </a:r>
            <a:r>
              <a:rPr lang="en-US" dirty="0" err="1" smtClean="0"/>
              <a:t>cookieless</a:t>
            </a:r>
            <a:r>
              <a:rPr lang="en-US" dirty="0" smtClean="0"/>
              <a:t> option for ASP.NET is configured with this simple Boolean setting. </a:t>
            </a:r>
          </a:p>
          <a:p>
            <a:r>
              <a:rPr lang="en-US" b="1" dirty="0" smtClean="0"/>
              <a:t>Timeout.</a:t>
            </a:r>
            <a:r>
              <a:rPr lang="en-US" dirty="0" smtClean="0"/>
              <a:t> This option controls the length of time a session is considered valid. The session timeout is a sliding value; on each request the timeout period is set to the current time plus the timeout value </a:t>
            </a:r>
          </a:p>
          <a:p>
            <a:r>
              <a:rPr lang="en-US" b="1" dirty="0" err="1" smtClean="0"/>
              <a:t>Sqlconnectionstring</a:t>
            </a:r>
            <a:r>
              <a:rPr lang="en-US" b="1" dirty="0" smtClean="0"/>
              <a:t>.</a:t>
            </a:r>
            <a:r>
              <a:rPr lang="en-US" dirty="0" smtClean="0"/>
              <a:t> The </a:t>
            </a:r>
            <a:r>
              <a:rPr lang="en-US" dirty="0" err="1" smtClean="0"/>
              <a:t>sqlconnectionstring</a:t>
            </a:r>
            <a:r>
              <a:rPr lang="en-US" dirty="0" smtClean="0"/>
              <a:t> identifies the database connection string that names the database used for mode </a:t>
            </a:r>
            <a:r>
              <a:rPr lang="en-US" dirty="0" err="1" smtClean="0"/>
              <a:t>sqlserver</a:t>
            </a:r>
            <a:r>
              <a:rPr lang="en-US" dirty="0" smtClean="0"/>
              <a:t>.</a:t>
            </a:r>
          </a:p>
          <a:p>
            <a:r>
              <a:rPr lang="en-US" b="1" dirty="0" smtClean="0"/>
              <a:t>Server.</a:t>
            </a:r>
            <a:r>
              <a:rPr lang="en-US" dirty="0" smtClean="0"/>
              <a:t> In the out-of-process mode </a:t>
            </a:r>
            <a:r>
              <a:rPr lang="en-US" dirty="0" err="1" smtClean="0"/>
              <a:t>stateserver</a:t>
            </a:r>
            <a:r>
              <a:rPr lang="en-US" dirty="0" smtClean="0"/>
              <a:t>, it names the server that is running the required Windows NT service: </a:t>
            </a:r>
            <a:r>
              <a:rPr lang="en-US" dirty="0" err="1" smtClean="0"/>
              <a:t>ASPState</a:t>
            </a:r>
            <a:r>
              <a:rPr lang="en-US" dirty="0" smtClean="0"/>
              <a:t>.</a:t>
            </a:r>
          </a:p>
          <a:p>
            <a:r>
              <a:rPr lang="en-US" b="1" dirty="0" smtClean="0"/>
              <a:t>Port.</a:t>
            </a:r>
            <a:r>
              <a:rPr lang="en-US" dirty="0" smtClean="0"/>
              <a:t> The port setting, which accompanies the server setting, identifies the port number that corresponds to the server setting for mode </a:t>
            </a:r>
            <a:r>
              <a:rPr lang="en-US" dirty="0" err="1" smtClean="0"/>
              <a:t>stateserver</a:t>
            </a:r>
            <a:r>
              <a:rPr lang="en-US" dirty="0" smtClean="0"/>
              <a:t>.</a:t>
            </a:r>
          </a:p>
          <a:p>
            <a:pPr eaLnBrk="1" hangingPunct="1"/>
            <a:endParaRPr lang="bg-BG"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Вградени обекти в </a:t>
            </a:r>
            <a:r>
              <a:rPr lang="en-US" b="1" dirty="0" smtClean="0"/>
              <a:t>ASP.NET </a:t>
            </a:r>
            <a:endParaRPr lang="bg-BG" b="1" dirty="0" smtClean="0"/>
          </a:p>
          <a:p>
            <a:pPr eaLnBrk="1" hangingPunct="1">
              <a:defRPr/>
            </a:pPr>
            <a:r>
              <a:rPr lang="en-US" sz="1300" b="1" noProof="1" smtClean="0">
                <a:latin typeface="Courier New" pitchFamily="49" charset="0"/>
              </a:rPr>
              <a:t>Application</a:t>
            </a:r>
            <a:r>
              <a:rPr lang="en-US" sz="1300" noProof="1" smtClean="0"/>
              <a:t> (</a:t>
            </a:r>
            <a:r>
              <a:rPr lang="en-US" sz="1300" noProof="1" smtClean="0">
                <a:latin typeface="Courier New" pitchFamily="49" charset="0"/>
              </a:rPr>
              <a:t>HttpApplication</a:t>
            </a:r>
            <a:r>
              <a:rPr lang="en-US" sz="1300" i="1" noProof="1" smtClean="0"/>
              <a:t> </a:t>
            </a:r>
            <a:r>
              <a:rPr lang="en-US" sz="1300" noProof="1" smtClean="0"/>
              <a:t>class)</a:t>
            </a:r>
            <a:endParaRPr lang="en-US" sz="1300" b="1" noProof="1" smtClean="0"/>
          </a:p>
          <a:p>
            <a:pPr eaLnBrk="1" hangingPunct="1">
              <a:defRPr/>
            </a:pPr>
            <a:r>
              <a:rPr lang="en-US" sz="1300" b="1" noProof="1" smtClean="0">
                <a:latin typeface="Courier New" pitchFamily="49" charset="0"/>
              </a:rPr>
              <a:t>Session</a:t>
            </a:r>
            <a:r>
              <a:rPr lang="en-US" sz="1300" noProof="1" smtClean="0"/>
              <a:t> (</a:t>
            </a:r>
            <a:r>
              <a:rPr lang="en-US" sz="1300" noProof="1" smtClean="0">
                <a:latin typeface="Courier New" pitchFamily="49" charset="0"/>
              </a:rPr>
              <a:t>HttpSession</a:t>
            </a:r>
            <a:r>
              <a:rPr lang="en-US" sz="1300" noProof="1" smtClean="0"/>
              <a:t> class)</a:t>
            </a:r>
          </a:p>
          <a:p>
            <a:pPr eaLnBrk="1" hangingPunct="1">
              <a:defRPr/>
            </a:pPr>
            <a:r>
              <a:rPr lang="en-US" sz="1300" b="1" noProof="1" smtClean="0">
                <a:latin typeface="Courier New" pitchFamily="49" charset="0"/>
              </a:rPr>
              <a:t>Request</a:t>
            </a:r>
            <a:r>
              <a:rPr lang="en-US" sz="1300" noProof="1" smtClean="0"/>
              <a:t> (</a:t>
            </a:r>
            <a:r>
              <a:rPr lang="en-US" sz="1300" noProof="1" smtClean="0">
                <a:latin typeface="Courier New" pitchFamily="49" charset="0"/>
              </a:rPr>
              <a:t>HttpRequest</a:t>
            </a:r>
            <a:r>
              <a:rPr lang="en-US" sz="1300" noProof="1" smtClean="0"/>
              <a:t> class)</a:t>
            </a:r>
          </a:p>
          <a:p>
            <a:pPr eaLnBrk="1" hangingPunct="1">
              <a:defRPr/>
            </a:pPr>
            <a:r>
              <a:rPr lang="en-US" sz="1300" b="1" noProof="1" smtClean="0">
                <a:latin typeface="Courier New" pitchFamily="49" charset="0"/>
              </a:rPr>
              <a:t>Response</a:t>
            </a:r>
            <a:r>
              <a:rPr lang="en-US" sz="1300" noProof="1" smtClean="0"/>
              <a:t> (</a:t>
            </a:r>
            <a:r>
              <a:rPr lang="en-US" sz="1300" noProof="1" smtClean="0">
                <a:latin typeface="Courier New" pitchFamily="49" charset="0"/>
              </a:rPr>
              <a:t>HttpResponse</a:t>
            </a:r>
            <a:r>
              <a:rPr lang="en-US" sz="1300" noProof="1" smtClean="0"/>
              <a:t> class)</a:t>
            </a:r>
          </a:p>
          <a:p>
            <a:pPr eaLnBrk="1" hangingPunct="1">
              <a:defRPr/>
            </a:pPr>
            <a:r>
              <a:rPr lang="en-US" sz="1300" b="1" noProof="1" smtClean="0">
                <a:latin typeface="Courier New" pitchFamily="49" charset="0"/>
              </a:rPr>
              <a:t>Server</a:t>
            </a:r>
            <a:r>
              <a:rPr lang="en-US" sz="1300" noProof="1" smtClean="0"/>
              <a:t> (</a:t>
            </a:r>
            <a:r>
              <a:rPr lang="en-US" sz="1300" noProof="1" smtClean="0">
                <a:latin typeface="Courier New" pitchFamily="49" charset="0"/>
              </a:rPr>
              <a:t>HttpServerUtility</a:t>
            </a:r>
            <a:r>
              <a:rPr lang="en-US" sz="1300" noProof="1" smtClean="0"/>
              <a:t> class)</a:t>
            </a:r>
          </a:p>
          <a:p>
            <a:pPr eaLnBrk="1" hangingPunct="1">
              <a:defRPr/>
            </a:pPr>
            <a:r>
              <a:rPr lang="en-US" sz="1300" b="1" noProof="1" smtClean="0">
                <a:latin typeface="Courier New" pitchFamily="49" charset="0"/>
              </a:rPr>
              <a:t>Context</a:t>
            </a:r>
            <a:r>
              <a:rPr lang="en-US" sz="1300" noProof="1" smtClean="0"/>
              <a:t> (</a:t>
            </a:r>
            <a:r>
              <a:rPr lang="en-US" sz="1300" noProof="1" smtClean="0">
                <a:latin typeface="Courier New" pitchFamily="49" charset="0"/>
              </a:rPr>
              <a:t>HttpContext</a:t>
            </a:r>
            <a:r>
              <a:rPr lang="en-US" sz="1300" noProof="1" smtClean="0"/>
              <a:t> class)</a:t>
            </a:r>
          </a:p>
          <a:p>
            <a:pPr eaLnBrk="1" hangingPunct="1">
              <a:defRPr/>
            </a:pPr>
            <a:r>
              <a:rPr lang="en-US" sz="1300" b="1" noProof="1" smtClean="0">
                <a:latin typeface="Courier New" pitchFamily="49" charset="0"/>
              </a:rPr>
              <a:t>Cache</a:t>
            </a:r>
            <a:r>
              <a:rPr lang="en-US" sz="1300" noProof="1" smtClean="0"/>
              <a:t> (</a:t>
            </a:r>
            <a:r>
              <a:rPr lang="en-US" sz="1300" noProof="1" smtClean="0">
                <a:latin typeface="Courier New" pitchFamily="49" charset="0"/>
              </a:rPr>
              <a:t>System.Web.Caching.Cache</a:t>
            </a:r>
            <a:r>
              <a:rPr lang="en-US" sz="1300" noProof="1" smtClean="0"/>
              <a:t>  class)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44</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marL="228600" indent="-228600" eaLnBrk="1" hangingPunct="1">
              <a:buAutoNum type="arabicParenR"/>
            </a:pPr>
            <a:r>
              <a:rPr lang="en-US" dirty="0" smtClean="0"/>
              <a:t>The Headers property is only supported with the IIS 7.0 integrated pipeline mode and at least the .NET Framework 3.0.</a:t>
            </a:r>
          </a:p>
          <a:p>
            <a:pPr marL="228600" indent="-228600" eaLnBrk="1" hangingPunct="1">
              <a:buAutoNum type="arabicParenR"/>
            </a:pPr>
            <a:r>
              <a:rPr lang="en-US" dirty="0" smtClean="0"/>
              <a:t>Response headers can be used to specify cookies, to supply the modification date (for caching), to instruct the browser to reload the page after a designated interval, to say how long the file is so that persistent HTTP connections can be used, and many other tasks. </a:t>
            </a:r>
          </a:p>
          <a:p>
            <a:pPr marL="228600" indent="-228600" eaLnBrk="1" hangingPunct="1">
              <a:buAutoNum type="arabicParenR"/>
            </a:pPr>
            <a:r>
              <a:rPr lang="en-US" dirty="0" smtClean="0"/>
              <a:t>Allow What request methods (GET, POST, etc.) does the server support? </a:t>
            </a:r>
          </a:p>
          <a:p>
            <a:pPr marL="228600" indent="-228600" eaLnBrk="1" hangingPunct="1">
              <a:buAutoNum type="arabicParenR"/>
            </a:pPr>
            <a:r>
              <a:rPr lang="en-US" dirty="0" smtClean="0"/>
              <a:t>Content-Encoding What method was used to encode the document? You need to decode it to get the type specified by the Content-Type header</a:t>
            </a:r>
          </a:p>
          <a:p>
            <a:pPr marL="228600" indent="-228600" eaLnBrk="1" hangingPunct="1">
              <a:buAutoNum type="arabicParenR"/>
            </a:pPr>
            <a:r>
              <a:rPr lang="en-US" dirty="0" smtClean="0"/>
              <a:t>Content-Length How many bytes are being sent? This information is only needed if the browser is using a persistent (keep-alive) HTTP connection. </a:t>
            </a:r>
          </a:p>
          <a:p>
            <a:pPr marL="228600" indent="-228600" eaLnBrk="1" hangingPunct="1">
              <a:buAutoNum type="arabicParenR"/>
            </a:pPr>
            <a:r>
              <a:rPr lang="en-US" dirty="0" smtClean="0"/>
              <a:t>Refresh How soon should browser ask for an updated page (in seconds)? (</a:t>
            </a:r>
            <a:r>
              <a:rPr lang="pt-BR" dirty="0" smtClean="0"/>
              <a:t>&lt;META HTTP-EQUIV="Refresh" CONTENT="5; URL=http://host/path"&gt; )</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Content-Type What is the MIME type of the following document? Default for servlets is text/plain, but they usually explicitly specify text/html. </a:t>
            </a:r>
          </a:p>
          <a:p>
            <a:pPr eaLnBrk="1" hangingPunct="1"/>
            <a:r>
              <a:rPr lang="en-US" dirty="0" err="1" smtClean="0"/>
              <a:t>StatusCode</a:t>
            </a:r>
            <a:r>
              <a:rPr lang="en-US" baseline="0" smtClean="0"/>
              <a:t> importance: </a:t>
            </a:r>
            <a:r>
              <a:rPr lang="en-US" baseline="0" dirty="0" smtClean="0"/>
              <a:t>(bookmarks, search engines,…)</a:t>
            </a:r>
            <a:endParaRPr lang="bg-BG"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48</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49</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51</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52</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53</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marL="228600" indent="-228600" eaLnBrk="1" hangingPunct="1">
              <a:buAutoNum type="arabicParenR"/>
            </a:pPr>
            <a:r>
              <a:rPr lang="en-US" dirty="0" err="1" smtClean="0"/>
              <a:t>HttpApplication</a:t>
            </a:r>
            <a:r>
              <a:rPr lang="en-US" baseline="0" dirty="0" smtClean="0"/>
              <a:t> d</a:t>
            </a:r>
            <a:r>
              <a:rPr lang="en-US" dirty="0" smtClean="0"/>
              <a:t>efines the methods, properties, and events that are common to all application objects in an ASP.NET application. This class is the base class for applications that are defined by the user in the </a:t>
            </a:r>
            <a:r>
              <a:rPr lang="en-US" dirty="0" err="1" smtClean="0"/>
              <a:t>Global.asax</a:t>
            </a:r>
            <a:r>
              <a:rPr lang="en-US" dirty="0" smtClean="0"/>
              <a:t> file.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err="1" smtClean="0"/>
              <a:t>HttpApplication</a:t>
            </a:r>
            <a:r>
              <a:rPr lang="en-US" dirty="0" smtClean="0"/>
              <a:t> instances of the </a:t>
            </a:r>
            <a:r>
              <a:rPr lang="en-US" dirty="0" err="1" smtClean="0"/>
              <a:t>HttpApplication</a:t>
            </a:r>
            <a:r>
              <a:rPr lang="en-US" dirty="0" smtClean="0"/>
              <a:t> class are created in the ASP.NET infrastructure, not by the user directly. One instance of the </a:t>
            </a:r>
            <a:r>
              <a:rPr lang="en-US" dirty="0" err="1" smtClean="0"/>
              <a:t>HttpApplication</a:t>
            </a:r>
            <a:r>
              <a:rPr lang="en-US" dirty="0" smtClean="0"/>
              <a:t> class is used to process many requests in its lifetime. However, it can process only one request at a time. Thus, member variables can be used to store per-request data.</a:t>
            </a:r>
          </a:p>
          <a:p>
            <a:pPr marL="228600" indent="-228600" eaLnBrk="1" hangingPunct="1">
              <a:buAutoNum type="arabicParenR"/>
            </a:pPr>
            <a:r>
              <a:rPr lang="en-US" dirty="0" smtClean="0"/>
              <a:t>Events:</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BeginRequest</a:t>
            </a:r>
            <a:r>
              <a:rPr lang="en-US" dirty="0" smtClean="0"/>
              <a:t> event signals the creation of any given new request. This event is always raised and is always the first event to occur during the processing of a request.</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AuthenticateRequest</a:t>
            </a:r>
            <a:r>
              <a:rPr lang="en-US" dirty="0" smtClean="0"/>
              <a:t> event signals that the configured authentication mechanism has authenticated the current request. Subscribing to the </a:t>
            </a:r>
            <a:r>
              <a:rPr lang="en-US" dirty="0" err="1" smtClean="0"/>
              <a:t>AuthenticateRequest</a:t>
            </a:r>
            <a:r>
              <a:rPr lang="en-US" dirty="0" smtClean="0"/>
              <a:t> event ensures that the request will be authenticated before processing the attached module or event handler.</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AuthorizeRequest</a:t>
            </a:r>
            <a:r>
              <a:rPr lang="en-US" dirty="0" smtClean="0"/>
              <a:t> event signals that ASP.NET has authorized the current request. Subscribing to the </a:t>
            </a:r>
            <a:r>
              <a:rPr lang="en-US" dirty="0" err="1" smtClean="0"/>
              <a:t>AuthorizeRequest</a:t>
            </a:r>
            <a:r>
              <a:rPr lang="en-US" dirty="0" smtClean="0"/>
              <a:t> event ensures that the request will be authenticated and authorized before processing the attached module or event handler.</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0" dirty="0" err="1" smtClean="0"/>
              <a:t>ResolveRequestCache</a:t>
            </a:r>
            <a:r>
              <a:rPr lang="en-US" b="0" dirty="0" smtClean="0"/>
              <a:t> Event  o</a:t>
            </a:r>
            <a:r>
              <a:rPr lang="en-US" dirty="0" smtClean="0"/>
              <a:t>ccurs when ASP.NET finishes an authorization event to let the caching modules serve requests from the cache, bypassing execution of the event handler (for example, a page or an XML Web service).</a:t>
            </a:r>
            <a:endParaRPr lang="bg-BG"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t>
            </a:r>
            <a:r>
              <a:rPr lang="en-US" dirty="0" err="1" smtClean="0"/>
              <a:t>HttpRequest</a:t>
            </a:r>
            <a:r>
              <a:rPr lang="en-US" dirty="0" smtClean="0"/>
              <a:t> enables ASP.NET to read the HTTP values sent by a client during a Web request.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The methods and properties of the </a:t>
            </a:r>
            <a:r>
              <a:rPr lang="en-US" dirty="0" err="1" smtClean="0"/>
              <a:t>HttpRequest</a:t>
            </a:r>
            <a:r>
              <a:rPr lang="en-US" dirty="0" smtClean="0"/>
              <a:t> class are exposed through the Request properties of the </a:t>
            </a:r>
            <a:r>
              <a:rPr lang="en-US" dirty="0" err="1" smtClean="0">
                <a:hlinkClick r:id="rId3"/>
              </a:rPr>
              <a:t>HttpApplication</a:t>
            </a:r>
            <a:r>
              <a:rPr lang="en-US" dirty="0" smtClean="0"/>
              <a:t>, </a:t>
            </a:r>
            <a:r>
              <a:rPr lang="en-US" dirty="0" err="1" smtClean="0">
                <a:hlinkClick r:id="rId4"/>
              </a:rPr>
              <a:t>HttpContext</a:t>
            </a:r>
            <a:r>
              <a:rPr lang="en-US" dirty="0" smtClean="0"/>
              <a:t>, </a:t>
            </a:r>
            <a:r>
              <a:rPr lang="en-US" dirty="0" smtClean="0">
                <a:hlinkClick r:id="rId5"/>
              </a:rPr>
              <a:t>Page</a:t>
            </a:r>
            <a:r>
              <a:rPr lang="en-US" dirty="0" smtClean="0"/>
              <a:t>, and </a:t>
            </a:r>
            <a:r>
              <a:rPr lang="en-US" dirty="0" err="1" smtClean="0">
                <a:hlinkClick r:id="rId6"/>
              </a:rPr>
              <a:t>UserControl</a:t>
            </a:r>
            <a:r>
              <a:rPr lang="en-US" dirty="0" smtClean="0"/>
              <a:t> classes.</a:t>
            </a:r>
          </a:p>
          <a:p>
            <a:pPr eaLnBrk="1" hangingPunct="1"/>
            <a:endParaRPr lang="bg-BG"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err="1" smtClean="0"/>
              <a:t>HttpResponse</a:t>
            </a:r>
            <a:r>
              <a:rPr lang="en-US" baseline="0" dirty="0" smtClean="0"/>
              <a:t> e</a:t>
            </a:r>
            <a:r>
              <a:rPr lang="en-US" dirty="0" smtClean="0"/>
              <a:t>ncapsulates HTTP-response information from an ASP.NET operation.</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methods and properties of the </a:t>
            </a:r>
            <a:r>
              <a:rPr lang="en-US" dirty="0" err="1" smtClean="0"/>
              <a:t>HttpResponse</a:t>
            </a:r>
            <a:r>
              <a:rPr lang="en-US" dirty="0" smtClean="0"/>
              <a:t> class are exposed through the Response property of the </a:t>
            </a:r>
            <a:r>
              <a:rPr lang="en-US" dirty="0" err="1" smtClean="0"/>
              <a:t>HttpApplication</a:t>
            </a:r>
            <a:r>
              <a:rPr lang="en-US" dirty="0" smtClean="0"/>
              <a:t>, </a:t>
            </a:r>
            <a:r>
              <a:rPr lang="en-US" dirty="0" err="1" smtClean="0"/>
              <a:t>HttpContext</a:t>
            </a:r>
            <a:r>
              <a:rPr lang="en-US" dirty="0" smtClean="0"/>
              <a:t>, Page, and </a:t>
            </a:r>
            <a:r>
              <a:rPr lang="en-US" dirty="0" err="1" smtClean="0"/>
              <a:t>UserControl</a:t>
            </a:r>
            <a:r>
              <a:rPr lang="en-US" dirty="0" smtClean="0"/>
              <a:t> classes.</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Some methods of the </a:t>
            </a:r>
            <a:r>
              <a:rPr lang="en-US" dirty="0" err="1" smtClean="0"/>
              <a:t>HttpResponse</a:t>
            </a:r>
            <a:r>
              <a:rPr lang="en-US" dirty="0" smtClean="0"/>
              <a:t> class are supported only in </a:t>
            </a:r>
            <a:r>
              <a:rPr lang="en-US" dirty="0" err="1" smtClean="0"/>
              <a:t>postback</a:t>
            </a:r>
            <a:r>
              <a:rPr lang="en-US" dirty="0" smtClean="0"/>
              <a:t> scenarios and not in asynchronous </a:t>
            </a:r>
            <a:r>
              <a:rPr lang="en-US" dirty="0" err="1" smtClean="0"/>
              <a:t>postback</a:t>
            </a:r>
            <a:r>
              <a:rPr lang="en-US" dirty="0" smtClean="0"/>
              <a:t> scenarios (</a:t>
            </a:r>
            <a:r>
              <a:rPr kumimoji="1" lang="en-US" sz="1200" kern="1200" dirty="0" err="1" smtClean="0">
                <a:solidFill>
                  <a:schemeClr val="tx1"/>
                </a:solidFill>
                <a:latin typeface="Arial" charset="0"/>
                <a:ea typeface="+mn-ea"/>
                <a:cs typeface="+mn-cs"/>
              </a:rPr>
              <a:t>BinaryWrite</a:t>
            </a:r>
            <a:r>
              <a:rPr kumimoji="1" lang="en-US" sz="1200" kern="1200" dirty="0" smtClean="0">
                <a:solidFill>
                  <a:schemeClr val="tx1"/>
                </a:solidFill>
                <a:latin typeface="Arial" charset="0"/>
                <a:ea typeface="+mn-ea"/>
                <a:cs typeface="+mn-cs"/>
              </a:rPr>
              <a:t>, Clear, </a:t>
            </a:r>
            <a:r>
              <a:rPr kumimoji="1" lang="en-US" sz="1200" kern="1200" dirty="0" err="1" smtClean="0">
                <a:solidFill>
                  <a:schemeClr val="tx1"/>
                </a:solidFill>
                <a:latin typeface="Arial" charset="0"/>
                <a:ea typeface="+mn-ea"/>
                <a:cs typeface="+mn-cs"/>
              </a:rPr>
              <a:t>ClearContent</a:t>
            </a:r>
            <a:r>
              <a:rPr kumimoji="1" lang="en-US" sz="1200" kern="1200" dirty="0" smtClean="0">
                <a:solidFill>
                  <a:schemeClr val="tx1"/>
                </a:solidFill>
                <a:latin typeface="Arial" charset="0"/>
                <a:ea typeface="+mn-ea"/>
                <a:cs typeface="+mn-cs"/>
              </a:rPr>
              <a:t>, </a:t>
            </a:r>
            <a:r>
              <a:rPr kumimoji="1" lang="en-US" sz="1200" kern="1200" dirty="0" err="1" smtClean="0">
                <a:solidFill>
                  <a:schemeClr val="tx1"/>
                </a:solidFill>
                <a:latin typeface="Arial" charset="0"/>
                <a:ea typeface="+mn-ea"/>
                <a:cs typeface="+mn-cs"/>
              </a:rPr>
              <a:t>ClearHeaders</a:t>
            </a:r>
            <a:r>
              <a:rPr kumimoji="1" lang="en-US" sz="1200" kern="1200" dirty="0" smtClean="0">
                <a:solidFill>
                  <a:schemeClr val="tx1"/>
                </a:solidFill>
                <a:latin typeface="Arial" charset="0"/>
                <a:ea typeface="+mn-ea"/>
                <a:cs typeface="+mn-cs"/>
              </a:rPr>
              <a:t>, Close, End, Flush, </a:t>
            </a:r>
            <a:r>
              <a:rPr kumimoji="1" lang="en-US" sz="1200" kern="1200" dirty="0" err="1" smtClean="0">
                <a:solidFill>
                  <a:schemeClr val="tx1"/>
                </a:solidFill>
                <a:latin typeface="Arial" charset="0"/>
                <a:ea typeface="+mn-ea"/>
                <a:cs typeface="+mn-cs"/>
              </a:rPr>
              <a:t>TransmitFile</a:t>
            </a:r>
            <a:r>
              <a:rPr kumimoji="1" lang="en-US" sz="1200" kern="1200" dirty="0" smtClean="0">
                <a:solidFill>
                  <a:schemeClr val="tx1"/>
                </a:solidFill>
                <a:latin typeface="Arial" charset="0"/>
                <a:ea typeface="+mn-ea"/>
                <a:cs typeface="+mn-cs"/>
              </a:rPr>
              <a:t>, Write, </a:t>
            </a:r>
            <a:r>
              <a:rPr kumimoji="1" lang="en-US" sz="1200" kern="1200" dirty="0" err="1" smtClean="0">
                <a:solidFill>
                  <a:schemeClr val="tx1"/>
                </a:solidFill>
                <a:latin typeface="Arial" charset="0"/>
                <a:ea typeface="+mn-ea"/>
                <a:cs typeface="+mn-cs"/>
              </a:rPr>
              <a:t>WriteFile</a:t>
            </a:r>
            <a:r>
              <a:rPr kumimoji="1" lang="en-US" sz="1200" kern="1200" dirty="0" smtClean="0">
                <a:solidFill>
                  <a:schemeClr val="tx1"/>
                </a:solidFill>
                <a:latin typeface="Arial" charset="0"/>
                <a:ea typeface="+mn-ea"/>
                <a:cs typeface="+mn-cs"/>
              </a:rPr>
              <a:t>, </a:t>
            </a:r>
            <a:r>
              <a:rPr kumimoji="1" lang="en-US" sz="1200" kern="1200" dirty="0" err="1" smtClean="0">
                <a:solidFill>
                  <a:schemeClr val="tx1"/>
                </a:solidFill>
                <a:latin typeface="Arial" charset="0"/>
                <a:ea typeface="+mn-ea"/>
                <a:cs typeface="+mn-cs"/>
              </a:rPr>
              <a:t>WriteSubstitution</a:t>
            </a:r>
            <a:r>
              <a:rPr kumimoji="1" lang="en-US" sz="1200" kern="1200" dirty="0" smtClean="0">
                <a:solidFill>
                  <a:schemeClr val="tx1"/>
                </a:solidFill>
                <a:latin typeface="Arial" charset="0"/>
                <a:ea typeface="+mn-ea"/>
                <a:cs typeface="+mn-cs"/>
              </a:rPr>
              <a:t>)</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dirty="0" smtClean="0"/>
          </a:p>
          <a:p>
            <a:pPr eaLnBrk="1" hangingPunct="1"/>
            <a:endParaRPr lang="bg-BG"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marL="228600" indent="-228600" eaLnBrk="1" hangingPunct="1">
              <a:buAutoNum type="arabicParenR"/>
            </a:pPr>
            <a:r>
              <a:rPr lang="en-US" dirty="0" smtClean="0"/>
              <a:t>HTML encoding makes sure that text is displayed correctly in the browser and not interpreted by the browser as HTML. For example, if a text string contains a less than sign (&lt;) or greater than sign (&gt;), the browser would interpret these characters as the opening or closing bracket of an HTML tag</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URL encoding ensures that all browsers will correctly transmit text in URL strings. Characters such as a question mark (?), ampersand (&amp;), slash mark (/), and spaces might be truncated or corrupted by some browsers. As a result, these characters must be encoded in &lt;a&gt; tags or in query strings where the strings can be re-sent by a browser in a request string.</a:t>
            </a:r>
          </a:p>
          <a:p>
            <a:pPr marL="228600" indent="-228600" eaLnBrk="1" hangingPunct="1">
              <a:buAutoNum type="arabicParenR"/>
            </a:pPr>
            <a:r>
              <a:rPr lang="en-US" dirty="0" err="1" smtClean="0"/>
              <a:t>MapPath</a:t>
            </a:r>
            <a:r>
              <a:rPr lang="en-US" baseline="0" dirty="0" smtClean="0"/>
              <a:t> r</a:t>
            </a:r>
            <a:r>
              <a:rPr lang="en-US" dirty="0" smtClean="0"/>
              <a:t>eturns the physical file path that corresponds to the specified virtual path on the Web server</a:t>
            </a:r>
            <a:endParaRPr lang="bg-BG"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Примерна употреба</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effectLst>
                  <a:outerShdw blurRad="38100" dist="38100" dir="2700000" algn="tl">
                    <a:srgbClr val="C0C0C0"/>
                  </a:outerShdw>
                </a:effectLst>
              </a:rPr>
              <a:t>bool isSecureConnection =</a:t>
            </a:r>
            <a:r>
              <a:rPr lang="bg-BG" dirty="0"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Request</a:t>
            </a:r>
            <a:r>
              <a:rPr lang="en-US" noProof="1" smtClean="0">
                <a:effectLst>
                  <a:outerShdw blurRad="38100" dist="38100" dir="2700000" algn="tl">
                    <a:srgbClr val="C0C0C0"/>
                  </a:outerShdw>
                </a:effectLst>
              </a:rPr>
              <a:t>.IsSecureConnection</a:t>
            </a:r>
            <a:r>
              <a:rPr lang="en-US" baseline="0" noProof="1" smtClean="0">
                <a:effectLst>
                  <a:outerShdw blurRad="38100" dist="38100" dir="2700000" algn="tl">
                    <a:srgbClr val="C0C0C0"/>
                  </a:outerShdw>
                </a:effectLst>
              </a:rPr>
              <a:t> - </a:t>
            </a:r>
            <a:r>
              <a:rPr lang="en-US" dirty="0" smtClean="0"/>
              <a:t>Gets a value indicating whether the HTTP connection uses secure sockets (that is, HTTPS).</a:t>
            </a:r>
          </a:p>
          <a:p>
            <a:pPr eaLnBrk="1" hangingPunct="1">
              <a:defRPr/>
            </a:pPr>
            <a:endParaRPr lang="en-US" noProof="1" smtClean="0">
              <a:effectLst>
                <a:outerShdw blurRad="38100" dist="38100" dir="2700000" algn="tl">
                  <a:srgbClr val="C0C0C0"/>
                </a:outerShdw>
              </a:effectLst>
            </a:endParaRPr>
          </a:p>
          <a:p>
            <a:pPr eaLnBrk="1" hangingPunct="1">
              <a:defRPr/>
            </a:pPr>
            <a:r>
              <a:rPr lang="en-US" noProof="1" smtClean="0">
                <a:solidFill>
                  <a:srgbClr val="FFCC00"/>
                </a:solidFill>
                <a:effectLst>
                  <a:outerShdw blurRad="38100" dist="38100" dir="2700000" algn="tl">
                    <a:srgbClr val="C0C0C0"/>
                  </a:outerShdw>
                </a:effectLst>
              </a:rPr>
              <a:t>Application</a:t>
            </a:r>
            <a:r>
              <a:rPr lang="en-US" noProof="1" smtClean="0">
                <a:effectLst>
                  <a:outerShdw blurRad="38100" dist="38100" dir="2700000" algn="tl">
                    <a:srgbClr val="C0C0C0"/>
                  </a:outerShdw>
                </a:effectLst>
              </a:rPr>
              <a:t>.Add("key", "value");</a:t>
            </a:r>
          </a:p>
          <a:p>
            <a:pPr eaLnBrk="1" hangingPunct="1">
              <a:defRPr/>
            </a:pPr>
            <a:r>
              <a:rPr lang="en-US" noProof="1" smtClean="0">
                <a:effectLst>
                  <a:outerShdw blurRad="38100" dist="38100" dir="2700000" algn="tl">
                    <a:srgbClr val="C0C0C0"/>
                  </a:outerShdw>
                </a:effectLst>
              </a:rPr>
              <a:t>string strEncoded =</a:t>
            </a:r>
            <a:r>
              <a:rPr lang="bg-BG" dirty="0"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Server</a:t>
            </a:r>
            <a:r>
              <a:rPr lang="en-US" noProof="1" smtClean="0">
                <a:effectLst>
                  <a:outerShdw blurRad="38100" dist="38100" dir="2700000" algn="tl">
                    <a:srgbClr val="C0C0C0"/>
                  </a:outerShdw>
                </a:effectLst>
              </a:rPr>
              <a:t>.UrlEncode("</a:t>
            </a:r>
            <a:r>
              <a:rPr lang="bg-BG" noProof="1" smtClean="0">
                <a:effectLst>
                  <a:outerShdw blurRad="38100" dist="38100" dir="2700000" algn="tl">
                    <a:srgbClr val="C0C0C0"/>
                  </a:outerShdw>
                </a:effectLst>
              </a:rPr>
              <a:t>Загорка");</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.ContentType = "text/html</a:t>
            </a:r>
            <a:r>
              <a:rPr lang="en-US" noProof="1" smtClean="0">
                <a:effectLst>
                  <a:outerShdw blurRad="38100" dist="38100" dir="2700000" algn="tl">
                    <a:srgbClr val="C0C0C0"/>
                  </a:outerShdw>
                </a:effectLst>
              </a:rPr>
              <a:t>"; - </a:t>
            </a:r>
            <a:r>
              <a:rPr lang="en-US" dirty="0" smtClean="0"/>
              <a:t>Gets or sets the HTTP MIME type of the output stream.</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.Charset = “UTF-8” - </a:t>
            </a:r>
            <a:r>
              <a:rPr lang="en-US" dirty="0" smtClean="0"/>
              <a:t>Gets or sets the HTTP character set of the output stream.</a:t>
            </a:r>
          </a:p>
          <a:p>
            <a:pPr eaLnBrk="1" hangingPunct="1">
              <a:defRPr/>
            </a:pPr>
            <a:r>
              <a:rPr lang="en-US" noProof="1" smtClean="0">
                <a:effectLst>
                  <a:outerShdw blurRad="38100" dist="38100" dir="2700000" algn="tl">
                    <a:srgbClr val="C0C0C0"/>
                  </a:outerShdw>
                </a:effectLst>
              </a:rPr>
              <a:t> </a:t>
            </a:r>
            <a:endParaRPr lang="en-US" noProof="1" smtClean="0">
              <a:effectLst>
                <a:outerShdw blurRad="38100" dist="38100" dir="2700000" algn="tl">
                  <a:srgbClr val="C0C0C0"/>
                </a:outerShdw>
              </a:effectLst>
            </a:endParaRPr>
          </a:p>
          <a:p>
            <a:pPr eaLnBrk="1" hangingPunct="1">
              <a:defRPr/>
            </a:pPr>
            <a:endParaRPr lang="bg-BG"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extLst>
      <p:ext uri="{BB962C8B-B14F-4D97-AF65-F5344CB8AC3E}">
        <p14:creationId xmlns:p14="http://schemas.microsoft.com/office/powerpoint/2010/main" val="38478634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3422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9928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4224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18874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67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7746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9757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6108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1285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58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77"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9"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395536" y="1484784"/>
            <a:ext cx="8280920" cy="1524000"/>
          </a:xfrm>
        </p:spPr>
        <p:txBody>
          <a:bodyPr/>
          <a:lstStyle/>
          <a:p>
            <a:pPr>
              <a:lnSpc>
                <a:spcPct val="100000"/>
              </a:lnSpc>
              <a:defRPr/>
            </a:pPr>
            <a:r>
              <a:rPr lang="en-US" dirty="0" smtClean="0"/>
              <a:t>ASP.NET State Management</a:t>
            </a:r>
            <a:endParaRPr lang="bg-BG" dirty="0" smtClean="0"/>
          </a:p>
        </p:txBody>
      </p:sp>
      <p:sp>
        <p:nvSpPr>
          <p:cNvPr id="4" name="Text Placeholder 3"/>
          <p:cNvSpPr>
            <a:spLocks noGrp="1"/>
          </p:cNvSpPr>
          <p:nvPr>
            <p:ph type="body" sz="quarter" idx="11"/>
          </p:nvPr>
        </p:nvSpPr>
        <p:spPr>
          <a:xfrm>
            <a:off x="457200" y="5757446"/>
            <a:ext cx="1633781" cy="923330"/>
          </a:xfrm>
        </p:spPr>
        <p:txBody>
          <a:bodyPr/>
          <a:lstStyle/>
          <a:p>
            <a:pPr marL="0" indent="0"/>
            <a:r>
              <a:rPr lang="en-US" dirty="0" smtClean="0"/>
              <a:t>Crossroad Ltd.</a:t>
            </a:r>
            <a:endParaRPr lang="en-US" dirty="0"/>
          </a:p>
          <a:p>
            <a:endParaRPr lang="en-US" dirty="0"/>
          </a:p>
          <a:p>
            <a:endParaRPr lang="en-US" dirty="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101378" name="Picture 2" descr="http://1000awesomethings.files.wordpress.com/2009/02/fresh-cut-grass1.jpg"/>
          <p:cNvPicPr>
            <a:picLocks noChangeAspect="1" noChangeArrowheads="1"/>
          </p:cNvPicPr>
          <p:nvPr/>
        </p:nvPicPr>
        <p:blipFill>
          <a:blip r:embed="rId3" cstate="print"/>
          <a:srcRect/>
          <a:stretch>
            <a:fillRect/>
          </a:stretch>
        </p:blipFill>
        <p:spPr bwMode="auto">
          <a:xfrm>
            <a:off x="3995936" y="4564286"/>
            <a:ext cx="4568248" cy="1783555"/>
          </a:xfrm>
          <a:prstGeom prst="roundRect">
            <a:avLst>
              <a:gd name="adj" fmla="val 5681"/>
            </a:avLst>
          </a:prstGeom>
          <a:noFill/>
          <a:ln>
            <a:solidFill>
              <a:schemeClr val="accent4">
                <a:lumMod val="75000"/>
              </a:schemeClr>
            </a:solidFill>
          </a:ln>
        </p:spPr>
      </p:pic>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08" t="-12667" r="4015" b="-12627"/>
          <a:stretch/>
        </p:blipFill>
        <p:spPr bwMode="auto">
          <a:xfrm rot="21177485">
            <a:off x="515130" y="1286509"/>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
        <p:nvSpPr>
          <p:cNvPr id="2" name="Text Placeholder 1"/>
          <p:cNvSpPr>
            <a:spLocks noGrp="1"/>
          </p:cNvSpPr>
          <p:nvPr>
            <p:ph type="body" sz="quarter" idx="10"/>
          </p:nvPr>
        </p:nvSpPr>
        <p:spPr/>
        <p:txBody>
          <a:bodyPr/>
          <a:lstStyle/>
          <a:p>
            <a:r>
              <a:rPr lang="en-US" dirty="0" smtClean="0"/>
              <a:t>Ventsislav Popov</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3" cstate="screen">
            <a:lum contrast="-10000"/>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196752"/>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302 Moved)</a:t>
            </a:r>
          </a:p>
          <a:p>
            <a:pPr lvl="1">
              <a:lnSpc>
                <a:spcPct val="100000"/>
              </a:lnSpc>
              <a:defRPr/>
            </a:pPr>
            <a:r>
              <a:rPr lang="en-US" dirty="0" smtClean="0">
                <a:latin typeface="+mj-lt"/>
              </a:rPr>
              <a:t>Lets the 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428875"/>
            <a:ext cx="6704012" cy="1473200"/>
          </a:xfrm>
        </p:spPr>
        <p:txBody>
          <a:bodyPr/>
          <a:lstStyle/>
          <a:p>
            <a:pPr>
              <a:lnSpc>
                <a:spcPct val="110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144289"/>
            <a:ext cx="6480175" cy="43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dirty="0" smtClean="0">
                <a:solidFill>
                  <a:srgbClr val="FAF7C8"/>
                </a:solidFill>
                <a:effectLst>
                  <a:outerShdw blurRad="38100" dist="38100" dir="2700000" algn="tl">
                    <a:srgbClr val="000000">
                      <a:alpha val="43137"/>
                    </a:srgbClr>
                  </a:outerShdw>
                </a:effectLst>
              </a:rPr>
              <a:t>Live Demo</a:t>
            </a:r>
            <a:endParaRPr lang="bg-BG" sz="2800"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a:ext>
            </a:extLst>
          </a:blip>
          <a:srcRect/>
          <a:stretch>
            <a:fillRect/>
          </a:stretch>
        </p:blipFill>
        <p:spPr bwMode="auto">
          <a:xfrm rot="350825">
            <a:off x="2592590" y="530301"/>
            <a:ext cx="3979214" cy="1939237"/>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712400" y="4548746"/>
            <a:ext cx="2347432" cy="1760574"/>
          </a:xfrm>
          <a:prstGeom prst="roundRect">
            <a:avLst>
              <a:gd name="adj" fmla="val 812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screen"/>
          <a:srcRect/>
          <a:stretch>
            <a:fillRect/>
          </a:stretch>
        </p:blipFill>
        <p:spPr bwMode="auto">
          <a:xfrm>
            <a:off x="3923928" y="5013176"/>
            <a:ext cx="1922285" cy="1261019"/>
          </a:xfrm>
          <a:prstGeom prst="roundRect">
            <a:avLst>
              <a:gd name="adj" fmla="val 6609"/>
            </a:avLst>
          </a:prstGeom>
          <a:solidFill>
            <a:srgbClr val="FFFFFF">
              <a:shade val="85000"/>
            </a:srgbClr>
          </a:solidFill>
          <a:ln>
            <a:noFill/>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56571"/>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596184"/>
            <a:ext cx="7924800" cy="569120"/>
          </a:xfrm>
        </p:spPr>
        <p:txBody>
          <a:bodyPr/>
          <a:lstStyle/>
          <a:p>
            <a:r>
              <a:rPr lang="en-US" dirty="0" smtClean="0"/>
              <a:t>Cookies, Hidden fields, 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342878" y="1484784"/>
            <a:ext cx="2381250" cy="15430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3983911">
            <a:off x="6607475" y="1636275"/>
            <a:ext cx="2319978" cy="11274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954801">
            <a:off x="710932" y="1077040"/>
            <a:ext cx="1152525" cy="23812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24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593322"/>
            <a:ext cx="777686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domain=devbg.org; Expires=Saturday, 17-Jan-07 00.00.01 GMT </a:t>
            </a:r>
            <a:endParaRPr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83568" y="5621178"/>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8819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smtClean="0"/>
              <a:t>Cookie Properties</a:t>
            </a:r>
            <a:endParaRPr lang="bg-BG" smtClean="0"/>
          </a:p>
        </p:txBody>
      </p:sp>
      <p:sp>
        <p:nvSpPr>
          <p:cNvPr id="505858" name="Rectangle 2"/>
          <p:cNvSpPr>
            <a:spLocks noGrp="1" noChangeArrowheads="1"/>
          </p:cNvSpPr>
          <p:nvPr>
            <p:ph idx="1"/>
          </p:nvPr>
        </p:nvSpPr>
        <p:spPr/>
        <p:txBody>
          <a:bodyPr/>
          <a:lstStyle/>
          <a:p>
            <a:pPr marL="450850" indent="-450850">
              <a:lnSpc>
                <a:spcPct val="100000"/>
              </a:lnSpc>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Expires</a:t>
            </a:r>
          </a:p>
          <a:p>
            <a:pPr marL="1090613" lvl="2" indent="-450850">
              <a:lnSpc>
                <a:spcPct val="100000"/>
              </a:lnSpc>
              <a:defRPr/>
            </a:pPr>
            <a:r>
              <a:rPr lang="en-US" dirty="0" smtClean="0"/>
              <a:t>Sets when the validity of the cookie expires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Domain</a:t>
            </a:r>
          </a:p>
          <a:p>
            <a:pPr marL="1090613" lvl="2" indent="-450850">
              <a:lnSpc>
                <a:spcPct val="100000"/>
              </a:lnSpc>
              <a:defRPr/>
            </a:pPr>
            <a:r>
              <a:rPr lang="en-US" dirty="0" smtClean="0"/>
              <a:t>A domain to which the cookie belongs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Path</a:t>
            </a:r>
          </a:p>
          <a:p>
            <a:pPr marL="1090613" lvl="2" indent="-450850">
              <a:lnSpc>
                <a:spcPct val="100000"/>
              </a:lnSpc>
              <a:defRPr/>
            </a:pPr>
            <a:r>
              <a:rPr lang="en-US" dirty="0" smtClean="0"/>
              <a:t>Sets the top level directory to which the cookie belongs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01041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00000"/>
              </a:lnSpc>
              <a:defRPr/>
            </a:pPr>
            <a:r>
              <a:rPr lang="en-US" dirty="0" smtClean="0"/>
              <a:t>For Web applications </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00000"/>
              </a:lnSpc>
              <a:defRPr/>
            </a:pPr>
            <a:r>
              <a:rPr lang="en-US" dirty="0" smtClean="0"/>
              <a:t>For client applications</a:t>
            </a:r>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00000"/>
              </a:lnSpc>
              <a:defRPr/>
            </a:pPr>
            <a:r>
              <a:rPr kumimoji="0" lang="en-US" dirty="0"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 the 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121331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With Cookies – Example</a:t>
            </a:r>
            <a:endParaRPr lang="bg-BG" sz="3800" dirty="0" smtClean="0"/>
          </a:p>
        </p:txBody>
      </p:sp>
      <p:sp>
        <p:nvSpPr>
          <p:cNvPr id="527367" name="Rectangle 7"/>
          <p:cNvSpPr>
            <a:spLocks noGrp="1" noChangeArrowheads="1"/>
          </p:cNvSpPr>
          <p:nvPr>
            <p:ph idx="1"/>
          </p:nvPr>
        </p:nvSpPr>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600"/>
              </a:spcBef>
              <a:spcAft>
                <a:spcPts val="600"/>
              </a:spcAft>
              <a:defRPr/>
            </a:pPr>
            <a:r>
              <a:rPr lang="en-US" sz="3200" dirty="0" smtClean="0"/>
              <a:t>Reading a cookie 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285545"/>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spTree>
    <p:extLst>
      <p:ext uri="{BB962C8B-B14F-4D97-AF65-F5344CB8AC3E}">
        <p14:creationId xmlns:p14="http://schemas.microsoft.com/office/powerpoint/2010/main" val="303240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09600" y="1340768"/>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578902" y="2204864"/>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5576" y="3356992"/>
            <a:ext cx="1666875" cy="11906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a:ext>
            </a:extLst>
          </a:blip>
          <a:srcRect/>
          <a:stretch>
            <a:fillRect/>
          </a:stretch>
        </p:blipFill>
        <p:spPr bwMode="auto">
          <a:xfrm>
            <a:off x="6084168" y="2996952"/>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3068960"/>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688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437112"/>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841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836712"/>
            <a:ext cx="8496300" cy="5616624"/>
          </a:xfrm>
        </p:spPr>
        <p:txBody>
          <a:bodyPr/>
          <a:lstStyle/>
          <a:p>
            <a:pPr>
              <a:lnSpc>
                <a:spcPct val="90000"/>
              </a:lnSpc>
              <a:defRPr/>
            </a:pPr>
            <a:r>
              <a:rPr lang="en-US" dirty="0" smtClean="0"/>
              <a:t>ASP.NET Intrinsic Objects</a:t>
            </a:r>
            <a:endParaRPr lang="bg-BG" dirty="0" smtClean="0"/>
          </a:p>
          <a:p>
            <a:pPr>
              <a:lnSpc>
                <a:spcPct val="90000"/>
              </a:lnSpc>
              <a:defRPr/>
            </a:pPr>
            <a:r>
              <a:rPr lang="en-US" dirty="0" smtClean="0"/>
              <a:t>State Management in Web Applications</a:t>
            </a:r>
          </a:p>
          <a:p>
            <a:pPr marL="723900" lvl="1" indent="-368300">
              <a:lnSpc>
                <a:spcPct val="90000"/>
              </a:lnSpc>
              <a:defRPr/>
            </a:pPr>
            <a:r>
              <a:rPr lang="en-US" dirty="0" smtClean="0"/>
              <a:t>Cookies</a:t>
            </a:r>
          </a:p>
          <a:p>
            <a:pPr marL="723900" lvl="1" indent="-368300">
              <a:lnSpc>
                <a:spcPct val="90000"/>
              </a:lnSpc>
              <a:defRPr/>
            </a:pPr>
            <a:r>
              <a:rPr lang="en-US" dirty="0" smtClean="0"/>
              <a:t>Hidden Fields</a:t>
            </a:r>
            <a:endParaRPr lang="bg-BG" dirty="0" smtClean="0"/>
          </a:p>
          <a:p>
            <a:pPr marL="723900" lvl="1" indent="-368300">
              <a:lnSpc>
                <a:spcPct val="90000"/>
              </a:lnSpc>
              <a:defRPr/>
            </a:pPr>
            <a:r>
              <a:rPr lang="en-US" dirty="0" smtClean="0"/>
              <a:t>Parameterized Addresses</a:t>
            </a:r>
          </a:p>
          <a:p>
            <a:pPr>
              <a:lnSpc>
                <a:spcPct val="90000"/>
              </a:lnSpc>
              <a:defRPr/>
            </a:pPr>
            <a:r>
              <a:rPr lang="en-US" dirty="0" smtClean="0"/>
              <a:t>Page Execution Lifecycle</a:t>
            </a:r>
          </a:p>
          <a:p>
            <a:pPr>
              <a:lnSpc>
                <a:spcPct val="90000"/>
              </a:lnSpc>
              <a:defRPr/>
            </a:pPr>
            <a:r>
              <a:rPr lang="en-US" dirty="0" smtClean="0"/>
              <a:t>ASP.NET State Management</a:t>
            </a:r>
            <a:endParaRPr lang="bg-BG" dirty="0" smtClean="0"/>
          </a:p>
          <a:p>
            <a:pPr marL="723900" lvl="1" indent="-368300">
              <a:lnSpc>
                <a:spcPct val="90000"/>
              </a:lnSpc>
              <a:defRPr/>
            </a:pPr>
            <a:r>
              <a:rPr lang="en-US" dirty="0" smtClean="0"/>
              <a:t>Client side – View State</a:t>
            </a:r>
          </a:p>
          <a:p>
            <a:pPr marL="723900" lvl="1" indent="-368300">
              <a:lnSpc>
                <a:spcPct val="90000"/>
              </a:lnSpc>
              <a:defRPr/>
            </a:pPr>
            <a:r>
              <a:rPr lang="en-US" dirty="0" smtClean="0"/>
              <a:t>Server side – </a:t>
            </a:r>
            <a:r>
              <a:rPr lang="en-US" dirty="0" smtClean="0">
                <a:solidFill>
                  <a:srgbClr val="EBFFD2"/>
                </a:solidFill>
              </a:rPr>
              <a:t>Application State, Session State	</a:t>
            </a:r>
          </a:p>
          <a:p>
            <a:pPr>
              <a:lnSpc>
                <a:spcPct val="90000"/>
              </a:lnSpc>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query </a:t>
            </a:r>
            <a:r>
              <a:rPr lang="en-US" dirty="0"/>
              <a:t>strings</a:t>
            </a:r>
            <a:endParaRPr lang="en-US" dirty="0" smtClean="0"/>
          </a:p>
          <a:p>
            <a:pPr marL="450850" indent="-450850">
              <a:lnSpc>
                <a:spcPct val="100000"/>
              </a:lnSpc>
              <a:defRPr/>
            </a:pPr>
            <a:r>
              <a:rPr lang="en-US" dirty="0" smtClean="0"/>
              <a:t>Setting the parameters in the URL of a page after the </a:t>
            </a:r>
            <a:r>
              <a:rPr lang="en-US" dirty="0" smtClean="0">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18101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924944"/>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http://asp.net/getstarted/default.aspx?tabid=61 </a:t>
            </a:r>
            <a:endParaRPr lang="en-US"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43941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827584" y="1484784"/>
            <a:ext cx="7273429" cy="1007418"/>
          </a:xfrm>
          <a:noFill/>
        </p:spPr>
        <p:txBody>
          <a:bodyPr/>
          <a:lstStyle/>
          <a:p>
            <a:pPr marL="838200" indent="-838200">
              <a:lnSpc>
                <a:spcPct val="110000"/>
              </a:lnSpc>
            </a:pPr>
            <a:r>
              <a:rPr lang="en-US" dirty="0" smtClean="0">
                <a:effectLst>
                  <a:outerShdw blurRad="38100" dist="38100" dir="2700000" algn="tl">
                    <a:srgbClr val="000000">
                      <a:alpha val="43137"/>
                    </a:srgbClr>
                  </a:outerShdw>
                </a:effectLst>
              </a:rPr>
              <a:t>Page Execution Lifecycle</a:t>
            </a:r>
            <a:endParaRPr lang="bg-BG" dirty="0" smtClean="0">
              <a:effectLst>
                <a:outerShdw blurRad="38100" dist="38100" dir="2700000" algn="tl">
                  <a:srgbClr val="000000">
                    <a:alpha val="43137"/>
                  </a:srgbClr>
                </a:outerShdw>
              </a:effectLst>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2195736" y="2780928"/>
            <a:ext cx="4542928" cy="3461712"/>
          </a:xfrm>
          <a:prstGeom prst="roundRect">
            <a:avLst>
              <a:gd name="adj" fmla="val 4560"/>
            </a:avLst>
          </a:prstGeom>
          <a:noFill/>
          <a:ln>
            <a:noFill/>
          </a:ln>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3"/>
          <p:cNvSpPr>
            <a:spLocks noGrp="1" noChangeArrowheads="1"/>
          </p:cNvSpPr>
          <p:nvPr>
            <p:ph type="title"/>
          </p:nvPr>
        </p:nvSpPr>
        <p:spPr/>
        <p:txBody>
          <a:bodyPr/>
          <a:lstStyle/>
          <a:p>
            <a:pPr>
              <a:defRPr/>
            </a:pPr>
            <a:r>
              <a:rPr lang="en-US" dirty="0" smtClean="0"/>
              <a:t>Page Execution Lifecycle</a:t>
            </a:r>
            <a:endParaRPr lang="bg-BG" dirty="0" smtClean="0"/>
          </a:p>
        </p:txBody>
      </p:sp>
      <p:sp>
        <p:nvSpPr>
          <p:cNvPr id="589826" name="Rectangle 2"/>
          <p:cNvSpPr>
            <a:spLocks noGrp="1" noChangeArrowheads="1"/>
          </p:cNvSpPr>
          <p:nvPr>
            <p:ph idx="1"/>
          </p:nvPr>
        </p:nvSpPr>
        <p:spPr/>
        <p:txBody>
          <a:bodyPr/>
          <a:lstStyle/>
          <a:p>
            <a:pPr marL="450850" indent="-450850">
              <a:lnSpc>
                <a:spcPct val="100000"/>
              </a:lnSpc>
              <a:defRPr/>
            </a:pPr>
            <a:r>
              <a:rPr lang="en-US" dirty="0" smtClean="0"/>
              <a:t>On the server side, ASP.NET web form goes through several stages:</a:t>
            </a:r>
          </a:p>
          <a:p>
            <a:pPr marL="901700" lvl="1" indent="-271463">
              <a:lnSpc>
                <a:spcPct val="100000"/>
              </a:lnSpc>
              <a:defRPr/>
            </a:pPr>
            <a:r>
              <a:rPr lang="en-US" dirty="0" smtClean="0"/>
              <a:t>Page framework initialization</a:t>
            </a:r>
          </a:p>
          <a:p>
            <a:pPr marL="901700" lvl="1" indent="-271463">
              <a:lnSpc>
                <a:spcPct val="100000"/>
              </a:lnSpc>
              <a:defRPr/>
            </a:pPr>
            <a:r>
              <a:rPr lang="en-US" dirty="0" smtClean="0"/>
              <a:t>User code initialization</a:t>
            </a:r>
          </a:p>
          <a:p>
            <a:pPr marL="901700" lvl="1" indent="-271463">
              <a:lnSpc>
                <a:spcPct val="100000"/>
              </a:lnSpc>
              <a:defRPr/>
            </a:pPr>
            <a:r>
              <a:rPr lang="en-US" dirty="0" smtClean="0"/>
              <a:t>Validation</a:t>
            </a:r>
          </a:p>
          <a:p>
            <a:pPr marL="901700" lvl="1" indent="-271463">
              <a:lnSpc>
                <a:spcPct val="100000"/>
              </a:lnSpc>
              <a:defRPr/>
            </a:pPr>
            <a:r>
              <a:rPr lang="en-US" dirty="0" smtClean="0"/>
              <a:t>Event handling</a:t>
            </a:r>
          </a:p>
          <a:p>
            <a:pPr marL="901700" lvl="1" indent="-271463">
              <a:lnSpc>
                <a:spcPct val="100000"/>
              </a:lnSpc>
              <a:defRPr/>
            </a:pPr>
            <a:r>
              <a:rPr lang="en-US" dirty="0" smtClean="0"/>
              <a:t>Automatic data binding</a:t>
            </a:r>
          </a:p>
          <a:p>
            <a:pPr marL="901700" lvl="1" indent="-271463">
              <a:lnSpc>
                <a:spcPct val="100000"/>
              </a:lnSpc>
              <a:defRPr/>
            </a:pPr>
            <a:r>
              <a:rPr lang="en-US" dirty="0" smtClean="0"/>
              <a:t>Cleanup</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title"/>
          </p:nvPr>
        </p:nvSpPr>
        <p:spPr/>
        <p:txBody>
          <a:bodyPr/>
          <a:lstStyle/>
          <a:p>
            <a:pPr>
              <a:defRPr/>
            </a:pPr>
            <a:r>
              <a:rPr lang="en-US" dirty="0" smtClean="0"/>
              <a:t>Page Execution Lifecycle (2)</a:t>
            </a:r>
            <a:endParaRPr lang="bg-BG" dirty="0" smtClean="0"/>
          </a:p>
        </p:txBody>
      </p:sp>
      <p:pic>
        <p:nvPicPr>
          <p:cNvPr id="4" name="Picture 4"/>
          <p:cNvPicPr>
            <a:picLocks noChangeAspect="1" noChangeArrowheads="1"/>
          </p:cNvPicPr>
          <p:nvPr/>
        </p:nvPicPr>
        <p:blipFill>
          <a:blip r:embed="rId3" cstate="print"/>
          <a:srcRect l="26378" t="14615" r="19548" b="10406"/>
          <a:stretch>
            <a:fillRect/>
          </a:stretch>
        </p:blipFill>
        <p:spPr bwMode="auto">
          <a:xfrm>
            <a:off x="1547664" y="1177525"/>
            <a:ext cx="5904656" cy="5116282"/>
          </a:xfrm>
          <a:prstGeom prst="roundRect">
            <a:avLst>
              <a:gd name="adj" fmla="val 1846"/>
            </a:avLst>
          </a:prstGeom>
          <a:noFill/>
          <a:ln w="6350" algn="ctr">
            <a:solidFill>
              <a:schemeClr val="tx1"/>
            </a:solid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1828800" y="210344"/>
            <a:ext cx="7086600" cy="914400"/>
          </a:xfrm>
        </p:spPr>
        <p:txBody>
          <a:bodyPr/>
          <a:lstStyle/>
          <a:p>
            <a:pPr>
              <a:defRPr/>
            </a:pPr>
            <a:r>
              <a:rPr lang="en-US" dirty="0" smtClean="0"/>
              <a:t>Page Execution Lifecycle (3)</a:t>
            </a:r>
            <a:endParaRPr lang="bg-BG" dirty="0" smtClean="0"/>
          </a:p>
        </p:txBody>
      </p:sp>
      <p:sp>
        <p:nvSpPr>
          <p:cNvPr id="591874" name="Rectangle 2"/>
          <p:cNvSpPr>
            <a:spLocks noGrp="1" noChangeArrowheads="1"/>
          </p:cNvSpPr>
          <p:nvPr>
            <p:ph idx="1"/>
          </p:nvPr>
        </p:nvSpPr>
        <p:spPr>
          <a:xfrm>
            <a:off x="228600" y="980728"/>
            <a:ext cx="8686800" cy="5638800"/>
          </a:xfrm>
        </p:spPr>
        <p:txBody>
          <a:bodyPr/>
          <a:lstStyle/>
          <a:p>
            <a:pPr marL="450850" indent="-450850">
              <a:lnSpc>
                <a:spcPct val="100000"/>
              </a:lnSpc>
              <a:spcBef>
                <a:spcPts val="0"/>
              </a:spcBef>
              <a:spcAft>
                <a:spcPts val="0"/>
              </a:spcAft>
              <a:defRPr/>
            </a:pPr>
            <a:r>
              <a:rPr lang="en-US" dirty="0" smtClean="0">
                <a:solidFill>
                  <a:schemeClr val="accent5">
                    <a:lumMod val="20000"/>
                    <a:lumOff val="80000"/>
                  </a:schemeClr>
                </a:solidFill>
              </a:rPr>
              <a:t>Page</a:t>
            </a:r>
            <a:r>
              <a:rPr lang="en-US" dirty="0" smtClean="0"/>
              <a:t> </a:t>
            </a:r>
            <a:r>
              <a:rPr lang="en-US" dirty="0" smtClean="0">
                <a:solidFill>
                  <a:schemeClr val="accent5">
                    <a:lumMod val="20000"/>
                    <a:lumOff val="80000"/>
                  </a:schemeClr>
                </a:solidFill>
              </a:rPr>
              <a:t>Framework</a:t>
            </a:r>
            <a:r>
              <a:rPr lang="en-US" dirty="0" smtClean="0"/>
              <a:t> Initialization:</a:t>
            </a:r>
          </a:p>
          <a:p>
            <a:pPr marL="762000" lvl="1" indent="-450850">
              <a:lnSpc>
                <a:spcPct val="100000"/>
              </a:lnSpc>
              <a:spcBef>
                <a:spcPts val="0"/>
              </a:spcBef>
              <a:spcAft>
                <a:spcPts val="0"/>
              </a:spcAft>
              <a:defRPr/>
            </a:pPr>
            <a:r>
              <a:rPr lang="en-US" dirty="0" smtClean="0"/>
              <a:t>Generates all the controls you have defined</a:t>
            </a:r>
          </a:p>
          <a:p>
            <a:pPr marL="1054100" lvl="2" indent="-450850">
              <a:lnSpc>
                <a:spcPct val="100000"/>
              </a:lnSpc>
              <a:spcBef>
                <a:spcPts val="0"/>
              </a:spcBef>
              <a:spcAft>
                <a:spcPts val="0"/>
              </a:spcAft>
              <a:defRPr/>
            </a:pPr>
            <a:r>
              <a:rPr lang="en-US" dirty="0" smtClean="0"/>
              <a:t>If page is postback, ASP.NET deserializes the view state information and applies it to the controls</a:t>
            </a:r>
          </a:p>
          <a:p>
            <a:pPr marL="901700" lvl="1" indent="-271463">
              <a:lnSpc>
                <a:spcPct val="100000"/>
              </a:lnSpc>
              <a:spcBef>
                <a:spcPts val="0"/>
              </a:spcBef>
              <a:spcAft>
                <a:spcPts val="0"/>
              </a:spcAft>
              <a:defRPr/>
            </a:pPr>
            <a:r>
              <a:rPr lang="en-US" dirty="0" smtClean="0">
                <a:solidFill>
                  <a:schemeClr val="accent5">
                    <a:lumMod val="20000"/>
                    <a:lumOff val="80000"/>
                  </a:schemeClr>
                </a:solidFill>
                <a:latin typeface="Consolas" pitchFamily="49" charset="0"/>
                <a:cs typeface="Consolas" pitchFamily="49" charset="0"/>
              </a:rPr>
              <a:t>Page.Init</a:t>
            </a:r>
            <a:r>
              <a:rPr lang="en-US" dirty="0" smtClean="0"/>
              <a:t> Event fires</a:t>
            </a:r>
          </a:p>
          <a:p>
            <a:pPr marL="450850" indent="-450850">
              <a:lnSpc>
                <a:spcPct val="100000"/>
              </a:lnSpc>
              <a:spcBef>
                <a:spcPts val="0"/>
              </a:spcBef>
              <a:spcAft>
                <a:spcPts val="0"/>
              </a:spcAft>
              <a:defRPr/>
            </a:pPr>
            <a:r>
              <a:rPr lang="en-US" dirty="0">
                <a:solidFill>
                  <a:schemeClr val="accent5">
                    <a:lumMod val="20000"/>
                    <a:lumOff val="80000"/>
                  </a:schemeClr>
                </a:solidFill>
              </a:rPr>
              <a:t>User</a:t>
            </a:r>
            <a:r>
              <a:rPr lang="en-US" dirty="0"/>
              <a:t> </a:t>
            </a:r>
            <a:r>
              <a:rPr lang="en-US" dirty="0">
                <a:solidFill>
                  <a:schemeClr val="accent5">
                    <a:lumMod val="20000"/>
                    <a:lumOff val="80000"/>
                  </a:schemeClr>
                </a:solidFill>
              </a:rPr>
              <a:t>Code</a:t>
            </a:r>
            <a:r>
              <a:rPr lang="en-US" dirty="0"/>
              <a:t> Initialization:</a:t>
            </a:r>
          </a:p>
          <a:p>
            <a:pPr marL="901700" lvl="1" indent="-271463">
              <a:lnSpc>
                <a:spcPct val="100000"/>
              </a:lnSpc>
              <a:spcBef>
                <a:spcPts val="0"/>
              </a:spcBef>
              <a:spcAft>
                <a:spcPts val="0"/>
              </a:spcAft>
              <a:defRPr/>
            </a:pPr>
            <a:r>
              <a:rPr lang="en-US" dirty="0"/>
              <a:t>Here you can perform any required initialization (</a:t>
            </a:r>
            <a:r>
              <a:rPr lang="en-US" dirty="0" smtClean="0"/>
              <a:t>e.g. </a:t>
            </a:r>
            <a:r>
              <a:rPr lang="en-US" dirty="0"/>
              <a:t>filling in dynamic text or configuring controls)</a:t>
            </a:r>
          </a:p>
          <a:p>
            <a:pPr marL="901700" lvl="1" indent="-271463">
              <a:lnSpc>
                <a:spcPct val="100000"/>
              </a:lnSpc>
              <a:spcBef>
                <a:spcPts val="0"/>
              </a:spcBef>
              <a:spcAft>
                <a:spcPts val="0"/>
              </a:spcAft>
              <a:defRPr/>
            </a:pPr>
            <a:r>
              <a:rPr lang="en-US" dirty="0"/>
              <a:t>Always fires </a:t>
            </a:r>
            <a:r>
              <a:rPr lang="en-US" dirty="0">
                <a:solidFill>
                  <a:schemeClr val="accent5">
                    <a:lumMod val="20000"/>
                    <a:lumOff val="80000"/>
                  </a:schemeClr>
                </a:solidFill>
                <a:latin typeface="Consolas" pitchFamily="49" charset="0"/>
                <a:cs typeface="Consolas" pitchFamily="49" charset="0"/>
              </a:rPr>
              <a:t>Page.Load</a:t>
            </a:r>
            <a:r>
              <a:rPr lang="en-US" dirty="0"/>
              <a:t> event</a:t>
            </a:r>
          </a:p>
          <a:p>
            <a:pPr marL="1617663" lvl="2" indent="-457200">
              <a:lnSpc>
                <a:spcPct val="100000"/>
              </a:lnSpc>
              <a:spcBef>
                <a:spcPts val="0"/>
              </a:spcBef>
              <a:spcAft>
                <a:spcPts val="0"/>
              </a:spcAft>
              <a:defRPr/>
            </a:pPr>
            <a:r>
              <a:rPr lang="en-US" dirty="0">
                <a:solidFill>
                  <a:schemeClr val="accent5">
                    <a:lumMod val="20000"/>
                    <a:lumOff val="80000"/>
                  </a:schemeClr>
                </a:solidFill>
                <a:latin typeface="Consolas" pitchFamily="49" charset="0"/>
                <a:cs typeface="Consolas" pitchFamily="49" charset="0"/>
              </a:rPr>
              <a:t>Page.IsPostBack</a:t>
            </a:r>
            <a:r>
              <a:rPr lang="en-US" dirty="0">
                <a:solidFill>
                  <a:schemeClr val="accent5">
                    <a:lumMod val="20000"/>
                    <a:lumOff val="80000"/>
                  </a:schemeClr>
                </a:solidFill>
              </a:rPr>
              <a:t> </a:t>
            </a:r>
            <a:r>
              <a:rPr lang="en-US" dirty="0"/>
              <a:t>– commonly used in </a:t>
            </a:r>
            <a:r>
              <a:rPr lang="en-US" dirty="0" smtClean="0"/>
              <a:t>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title"/>
          </p:nvPr>
        </p:nvSpPr>
        <p:spPr/>
        <p:txBody>
          <a:bodyPr/>
          <a:lstStyle/>
          <a:p>
            <a:pPr>
              <a:defRPr/>
            </a:pPr>
            <a:r>
              <a:rPr lang="en-US" dirty="0"/>
              <a:t>Page Execution Lifecycle </a:t>
            </a:r>
            <a:r>
              <a:rPr lang="en-US" dirty="0" smtClean="0"/>
              <a:t>(4)</a:t>
            </a:r>
            <a:endParaRPr lang="bg-BG" dirty="0"/>
          </a:p>
        </p:txBody>
      </p:sp>
      <p:sp>
        <p:nvSpPr>
          <p:cNvPr id="593922" name="Rectangle 2"/>
          <p:cNvSpPr>
            <a:spLocks noGrp="1" noChangeArrowheads="1"/>
          </p:cNvSpPr>
          <p:nvPr>
            <p:ph idx="1"/>
          </p:nvPr>
        </p:nvSpPr>
        <p:spPr/>
        <p:txBody>
          <a:bodyPr/>
          <a:lstStyle/>
          <a:p>
            <a:pPr marL="450850" indent="-450850">
              <a:lnSpc>
                <a:spcPct val="100000"/>
              </a:lnSpc>
              <a:defRPr/>
            </a:pPr>
            <a:r>
              <a:rPr lang="en-US" dirty="0" smtClean="0"/>
              <a:t>Validation:</a:t>
            </a:r>
          </a:p>
          <a:p>
            <a:pPr marL="901700" lvl="1" indent="-271463">
              <a:lnSpc>
                <a:spcPct val="100000"/>
              </a:lnSpc>
              <a:defRPr/>
            </a:pPr>
            <a:r>
              <a:rPr lang="en-US" dirty="0" smtClean="0"/>
              <a:t>All validation controls are checked and </a:t>
            </a:r>
            <a:r>
              <a:rPr lang="en-US" dirty="0" smtClean="0">
                <a:solidFill>
                  <a:schemeClr val="accent5">
                    <a:lumMod val="20000"/>
                    <a:lumOff val="80000"/>
                  </a:schemeClr>
                </a:solidFill>
                <a:latin typeface="Consolas" pitchFamily="49" charset="0"/>
                <a:cs typeface="Consolas" pitchFamily="49" charset="0"/>
              </a:rPr>
              <a:t>Page.IsValid</a:t>
            </a:r>
            <a:r>
              <a:rPr lang="en-US" dirty="0" smtClean="0">
                <a:solidFill>
                  <a:schemeClr val="accent5">
                    <a:lumMod val="20000"/>
                    <a:lumOff val="80000"/>
                  </a:schemeClr>
                </a:solidFill>
                <a:latin typeface="Courier New" pitchFamily="49" charset="0"/>
              </a:rPr>
              <a:t> </a:t>
            </a:r>
            <a:r>
              <a:rPr lang="en-US" dirty="0" smtClean="0"/>
              <a:t>property is set</a:t>
            </a:r>
          </a:p>
          <a:p>
            <a:pPr marL="450850" indent="-450850">
              <a:lnSpc>
                <a:spcPct val="100000"/>
              </a:lnSpc>
              <a:defRPr/>
            </a:pPr>
            <a:r>
              <a:rPr lang="en-US" dirty="0"/>
              <a:t>Event Handling:</a:t>
            </a:r>
          </a:p>
          <a:p>
            <a:pPr marL="798513" lvl="1" indent="-450850">
              <a:lnSpc>
                <a:spcPct val="100000"/>
              </a:lnSpc>
              <a:defRPr/>
            </a:pPr>
            <a:r>
              <a:rPr lang="en-US" dirty="0"/>
              <a:t>All Control Events such </a:t>
            </a:r>
            <a:r>
              <a:rPr lang="en-US" dirty="0">
                <a:solidFill>
                  <a:schemeClr val="accent5">
                    <a:lumMod val="20000"/>
                    <a:lumOff val="80000"/>
                  </a:schemeClr>
                </a:solidFill>
                <a:latin typeface="Consolas" pitchFamily="49" charset="0"/>
                <a:cs typeface="Consolas" pitchFamily="49" charset="0"/>
              </a:rPr>
              <a:t>TextBox.TextChanged</a:t>
            </a:r>
            <a:r>
              <a:rPr lang="en-US" dirty="0"/>
              <a:t>, </a:t>
            </a:r>
            <a:r>
              <a:rPr lang="en-US" dirty="0">
                <a:solidFill>
                  <a:schemeClr val="accent5">
                    <a:lumMod val="20000"/>
                    <a:lumOff val="80000"/>
                  </a:schemeClr>
                </a:solidFill>
                <a:latin typeface="Consolas" pitchFamily="49" charset="0"/>
                <a:cs typeface="Consolas" pitchFamily="49" charset="0"/>
              </a:rPr>
              <a:t>Button.Click</a:t>
            </a:r>
            <a:r>
              <a:rPr lang="en-US" dirty="0"/>
              <a:t>, </a:t>
            </a:r>
            <a:r>
              <a:rPr lang="en-US" dirty="0">
                <a:solidFill>
                  <a:schemeClr val="accent5">
                    <a:lumMod val="20000"/>
                    <a:lumOff val="80000"/>
                  </a:schemeClr>
                </a:solidFill>
                <a:latin typeface="Consolas" pitchFamily="49" charset="0"/>
                <a:cs typeface="Consolas" pitchFamily="49" charset="0"/>
              </a:rPr>
              <a:t>Page.PreRender</a:t>
            </a:r>
            <a:r>
              <a:rPr lang="en-US" dirty="0">
                <a:solidFill>
                  <a:schemeClr val="accent5">
                    <a:lumMod val="20000"/>
                    <a:lumOff val="80000"/>
                  </a:schemeClr>
                </a:solidFill>
              </a:rPr>
              <a:t> </a:t>
            </a:r>
            <a:r>
              <a:rPr lang="en-US" dirty="0"/>
              <a:t>are </a:t>
            </a:r>
            <a:r>
              <a:rPr lang="en-US" dirty="0" smtClean="0"/>
              <a:t>triggered</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lstStyle/>
          <a:p>
            <a:pPr>
              <a:defRPr/>
            </a:pPr>
            <a:r>
              <a:rPr lang="en-US" dirty="0" smtClean="0"/>
              <a:t>Page Execution Lifecycle (5)</a:t>
            </a:r>
            <a:endParaRPr lang="bg-BG" dirty="0" smtClean="0"/>
          </a:p>
        </p:txBody>
      </p:sp>
      <p:sp>
        <p:nvSpPr>
          <p:cNvPr id="595970" name="Rectangle 2"/>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latin typeface="+mj-lt"/>
              </a:rPr>
              <a:t>Automatic Data Binding:</a:t>
            </a:r>
          </a:p>
          <a:p>
            <a:pPr marL="798513" lvl="1" indent="-450850">
              <a:lnSpc>
                <a:spcPct val="110000"/>
              </a:lnSpc>
              <a:spcBef>
                <a:spcPts val="0"/>
              </a:spcBef>
              <a:spcAft>
                <a:spcPts val="0"/>
              </a:spcAft>
              <a:defRPr/>
            </a:pPr>
            <a:r>
              <a:rPr lang="en-US" dirty="0" smtClean="0">
                <a:latin typeface="+mj-lt"/>
              </a:rPr>
              <a:t>After the </a:t>
            </a:r>
            <a:r>
              <a:rPr lang="en-US" dirty="0" smtClean="0">
                <a:solidFill>
                  <a:schemeClr val="accent5">
                    <a:lumMod val="20000"/>
                    <a:lumOff val="80000"/>
                  </a:schemeClr>
                </a:solidFill>
                <a:latin typeface="Consolas" pitchFamily="49" charset="0"/>
                <a:cs typeface="Consolas" pitchFamily="49" charset="0"/>
              </a:rPr>
              <a:t>Page.PreRender</a:t>
            </a:r>
            <a:r>
              <a:rPr lang="en-US" dirty="0" smtClean="0">
                <a:solidFill>
                  <a:schemeClr val="accent5">
                    <a:lumMod val="20000"/>
                    <a:lumOff val="80000"/>
                  </a:schemeClr>
                </a:solidFill>
                <a:latin typeface="+mj-lt"/>
              </a:rPr>
              <a:t> </a:t>
            </a:r>
            <a:r>
              <a:rPr lang="en-US" dirty="0" smtClean="0">
                <a:latin typeface="+mj-lt"/>
              </a:rPr>
              <a:t>event fired</a:t>
            </a:r>
          </a:p>
          <a:p>
            <a:pPr marL="1054100" lvl="2" indent="-450850">
              <a:lnSpc>
                <a:spcPct val="110000"/>
              </a:lnSpc>
              <a:spcBef>
                <a:spcPts val="0"/>
              </a:spcBef>
              <a:spcAft>
                <a:spcPts val="0"/>
              </a:spcAft>
              <a:defRPr/>
            </a:pPr>
            <a:r>
              <a:rPr lang="en-US" dirty="0" smtClean="0">
                <a:latin typeface="+mj-lt"/>
              </a:rPr>
              <a:t>Data source controls executes theirs queries and insert the data into controls</a:t>
            </a:r>
          </a:p>
          <a:p>
            <a:pPr marL="1054100" lvl="2" indent="-450850">
              <a:lnSpc>
                <a:spcPct val="110000"/>
              </a:lnSpc>
              <a:spcBef>
                <a:spcPts val="0"/>
              </a:spcBef>
              <a:spcAft>
                <a:spcPts val="0"/>
              </a:spcAft>
              <a:defRPr/>
            </a:pPr>
            <a:r>
              <a:rPr lang="en-US" dirty="0" smtClean="0">
                <a:latin typeface="+mj-lt"/>
              </a:rPr>
              <a:t>Data source Selecting and Selected are fired</a:t>
            </a:r>
          </a:p>
          <a:p>
            <a:pPr marL="450850" indent="-450850">
              <a:lnSpc>
                <a:spcPct val="110000"/>
              </a:lnSpc>
              <a:spcBef>
                <a:spcPts val="0"/>
              </a:spcBef>
              <a:spcAft>
                <a:spcPts val="0"/>
              </a:spcAft>
              <a:defRPr/>
            </a:pPr>
            <a:r>
              <a:rPr lang="en-US" dirty="0"/>
              <a:t>Cleanup:</a:t>
            </a:r>
          </a:p>
          <a:p>
            <a:pPr marL="901700" lvl="1" indent="-271463">
              <a:lnSpc>
                <a:spcPct val="110000"/>
              </a:lnSpc>
              <a:spcBef>
                <a:spcPts val="0"/>
              </a:spcBef>
              <a:spcAft>
                <a:spcPts val="0"/>
              </a:spcAft>
              <a:defRPr/>
            </a:pPr>
            <a:r>
              <a:rPr lang="en-US" dirty="0"/>
              <a:t>At the end page is rendered as HTML and </a:t>
            </a:r>
            <a:r>
              <a:rPr lang="en-US" dirty="0">
                <a:solidFill>
                  <a:schemeClr val="accent5">
                    <a:lumMod val="20000"/>
                    <a:lumOff val="80000"/>
                  </a:schemeClr>
                </a:solidFill>
                <a:latin typeface="Consolas" pitchFamily="49" charset="0"/>
                <a:cs typeface="Consolas" pitchFamily="49" charset="0"/>
              </a:rPr>
              <a:t>Page.Disposed</a:t>
            </a:r>
            <a:r>
              <a:rPr lang="en-US" dirty="0">
                <a:solidFill>
                  <a:schemeClr val="accent5">
                    <a:lumMod val="20000"/>
                    <a:lumOff val="80000"/>
                  </a:schemeClr>
                </a:solidFill>
                <a:latin typeface="Courier New" pitchFamily="49" charset="0"/>
              </a:rPr>
              <a:t> </a:t>
            </a:r>
            <a:r>
              <a:rPr lang="en-US" dirty="0"/>
              <a:t>event is </a:t>
            </a:r>
            <a:r>
              <a:rPr lang="en-US" dirty="0" smtClean="0"/>
              <a:t>fired</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059351">
            <a:off x="7165605" y="4699650"/>
            <a:ext cx="1440160" cy="1935699"/>
          </a:xfrm>
          <a:prstGeom prst="roundRect">
            <a:avLst>
              <a:gd name="adj" fmla="val 43168"/>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609600" y="2447554"/>
            <a:ext cx="7924800" cy="685800"/>
          </a:xfrm>
        </p:spPr>
        <p:txBody>
          <a:bodyPr/>
          <a:lstStyle/>
          <a:p>
            <a:pPr>
              <a:lnSpc>
                <a:spcPct val="110000"/>
              </a:lnSpc>
              <a:defRPr/>
            </a:pPr>
            <a:r>
              <a:rPr lang="en-US" dirty="0" smtClean="0"/>
              <a:t>Page Execution Lifecycle</a:t>
            </a:r>
            <a:endParaRPr lang="bg-BG" dirty="0" smtClean="0"/>
          </a:p>
        </p:txBody>
      </p:sp>
      <p:sp>
        <p:nvSpPr>
          <p:cNvPr id="2" name="Subtitle 1"/>
          <p:cNvSpPr>
            <a:spLocks noGrp="1"/>
          </p:cNvSpPr>
          <p:nvPr>
            <p:ph type="subTitle" idx="1"/>
          </p:nvPr>
        </p:nvSpPr>
        <p:spPr>
          <a:xfrm>
            <a:off x="609600" y="3173833"/>
            <a:ext cx="7924800" cy="569120"/>
          </a:xfrm>
        </p:spPr>
        <p:txBody>
          <a:bodyPr/>
          <a:lstStyle/>
          <a:p>
            <a:pPr>
              <a:lnSpc>
                <a:spcPct val="110000"/>
              </a:lnSpc>
              <a:defRPr/>
            </a:pPr>
            <a:r>
              <a:rPr lang="en-US" dirty="0"/>
              <a:t>Live Demo</a:t>
            </a:r>
            <a:endParaRPr lang="bg-BG"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203848" y="1196752"/>
            <a:ext cx="2286000" cy="7048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203848" y="3868873"/>
            <a:ext cx="2387885" cy="2387885"/>
          </a:xfrm>
          <a:prstGeom prst="roundRect">
            <a:avLst>
              <a:gd name="adj" fmla="val 603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484784"/>
            <a:ext cx="6336704" cy="1656184"/>
          </a:xfrm>
          <a:noFill/>
        </p:spPr>
        <p:txBody>
          <a:bodyPr/>
          <a:lstStyle/>
          <a:p>
            <a:pPr>
              <a:lnSpc>
                <a:spcPct val="110000"/>
              </a:lnSpc>
            </a:pPr>
            <a:r>
              <a:rPr lang="en-US" dirty="0" smtClean="0">
                <a:effectLst/>
              </a:rPr>
              <a:t>ASP.NET </a:t>
            </a:r>
            <a:br>
              <a:rPr lang="en-US" dirty="0" smtClean="0">
                <a:effectLst/>
              </a:rPr>
            </a:br>
            <a:r>
              <a:rPr lang="en-US" dirty="0" smtClean="0">
                <a:effectLst/>
              </a:rPr>
              <a:t>State Management</a:t>
            </a:r>
            <a:endParaRPr lang="bg-BG" dirty="0" smtClean="0">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527884" y="3573016"/>
            <a:ext cx="1908212" cy="2544283"/>
          </a:xfrm>
          <a:prstGeom prst="roundRect">
            <a:avLst>
              <a:gd name="adj" fmla="val 1295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65" name="Rectangle 197"/>
          <p:cNvSpPr>
            <a:spLocks noGrp="1" noChangeArrowheads="1"/>
          </p:cNvSpPr>
          <p:nvPr>
            <p:ph type="title"/>
          </p:nvPr>
        </p:nvSpPr>
        <p:spPr/>
        <p:txBody>
          <a:bodyPr/>
          <a:lstStyle/>
          <a:p>
            <a:pPr>
              <a:defRPr/>
            </a:pPr>
            <a:r>
              <a:rPr lang="en-US" dirty="0" smtClean="0"/>
              <a:t>State Management</a:t>
            </a:r>
            <a:endParaRPr lang="bg-BG" dirty="0" smtClean="0"/>
          </a:p>
        </p:txBody>
      </p:sp>
      <p:sp>
        <p:nvSpPr>
          <p:cNvPr id="468164" name="Rectangle 196"/>
          <p:cNvSpPr>
            <a:spLocks noGrp="1" noChangeArrowheads="1"/>
          </p:cNvSpPr>
          <p:nvPr>
            <p:ph idx="1"/>
          </p:nvPr>
        </p:nvSpPr>
        <p:spPr/>
        <p:txBody>
          <a:bodyPr/>
          <a:lstStyle/>
          <a:p>
            <a:pPr marL="450850" indent="-450850">
              <a:lnSpc>
                <a:spcPct val="100000"/>
              </a:lnSpc>
              <a:defRPr/>
            </a:pPr>
            <a:r>
              <a:rPr lang="en-US" dirty="0" smtClean="0">
                <a:solidFill>
                  <a:schemeClr val="accent5">
                    <a:lumMod val="20000"/>
                    <a:lumOff val="80000"/>
                  </a:schemeClr>
                </a:solidFill>
              </a:rPr>
              <a:t>HTTP</a:t>
            </a:r>
            <a:r>
              <a:rPr lang="en-US" dirty="0" smtClean="0"/>
              <a:t> is a</a:t>
            </a:r>
            <a:r>
              <a:rPr lang="bg-BG" dirty="0" smtClean="0"/>
              <a:t> </a:t>
            </a:r>
            <a:r>
              <a:rPr lang="en-US" dirty="0" smtClean="0"/>
              <a:t>stateless protocol</a:t>
            </a:r>
          </a:p>
          <a:p>
            <a:pPr marL="901700" lvl="1" indent="-271463">
              <a:lnSpc>
                <a:spcPct val="100000"/>
              </a:lnSpc>
              <a:defRPr/>
            </a:pPr>
            <a:r>
              <a:rPr lang="en-US" dirty="0" smtClean="0"/>
              <a:t>In order to tell whether a request comes from a previous client we need a mechanism over</a:t>
            </a:r>
            <a:r>
              <a:rPr lang="bg-BG" dirty="0" smtClean="0"/>
              <a:t> </a:t>
            </a:r>
            <a:r>
              <a:rPr lang="en-US" dirty="0" smtClean="0"/>
              <a:t> the HTTP protocol</a:t>
            </a:r>
            <a:endParaRPr lang="bg-BG" dirty="0" smtClean="0"/>
          </a:p>
          <a:p>
            <a:pPr marL="450850" indent="-450850">
              <a:lnSpc>
                <a:spcPct val="100000"/>
              </a:lnSpc>
              <a:defRPr/>
            </a:pPr>
            <a:r>
              <a:rPr lang="en-US" dirty="0" smtClean="0"/>
              <a:t>A number of standard</a:t>
            </a:r>
            <a:r>
              <a:rPr lang="bg-BG" dirty="0" smtClean="0"/>
              <a:t> </a:t>
            </a:r>
            <a:r>
              <a:rPr lang="en-US" dirty="0" smtClean="0"/>
              <a:t>ways to identify clients</a:t>
            </a:r>
            <a:endParaRPr lang="bg-BG" dirty="0" smtClean="0"/>
          </a:p>
          <a:p>
            <a:pPr marL="450850" indent="-450850">
              <a:lnSpc>
                <a:spcPct val="100000"/>
              </a:lnSpc>
              <a:defRPr/>
            </a:pPr>
            <a:r>
              <a:rPr lang="en-US" dirty="0" smtClean="0">
                <a:solidFill>
                  <a:schemeClr val="accent5">
                    <a:lumMod val="20000"/>
                    <a:lumOff val="80000"/>
                  </a:schemeClr>
                </a:solidFill>
              </a:rPr>
              <a:t>ASP.NET</a:t>
            </a:r>
            <a:r>
              <a:rPr lang="bg-BG" dirty="0" smtClean="0">
                <a:solidFill>
                  <a:schemeClr val="accent5">
                    <a:lumMod val="20000"/>
                    <a:lumOff val="80000"/>
                  </a:schemeClr>
                </a:solidFill>
              </a:rPr>
              <a:t> </a:t>
            </a:r>
            <a:r>
              <a:rPr lang="en-US" dirty="0" smtClean="0"/>
              <a:t>offers both standard and upper level  mechanisms to manage state</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23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10344"/>
            <a:ext cx="7086600" cy="914400"/>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196752"/>
            <a:ext cx="8686800" cy="5508848"/>
          </a:xfrm>
        </p:spPr>
        <p:txBody>
          <a:bodyPr/>
          <a:lstStyle/>
          <a:p>
            <a:pPr>
              <a:lnSpc>
                <a:spcPct val="100000"/>
              </a:lnSpc>
            </a:pPr>
            <a:r>
              <a:rPr lang="en-US" dirty="0" smtClean="0"/>
              <a:t>Client side</a:t>
            </a:r>
          </a:p>
          <a:p>
            <a:pPr lvl="1">
              <a:lnSpc>
                <a:spcPct val="100000"/>
              </a:lnSpc>
            </a:pPr>
            <a:r>
              <a:rPr lang="en-US" dirty="0"/>
              <a:t>View</a:t>
            </a:r>
            <a:r>
              <a:rPr lang="en-US" dirty="0" smtClean="0"/>
              <a:t> state</a:t>
            </a:r>
          </a:p>
          <a:p>
            <a:pPr>
              <a:lnSpc>
                <a:spcPct val="100000"/>
              </a:lnSpc>
            </a:pPr>
            <a:r>
              <a:rPr lang="en-US" dirty="0" smtClean="0"/>
              <a:t>Server side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644008" y="2132856"/>
            <a:ext cx="3672408" cy="2919565"/>
          </a:xfrm>
          <a:prstGeom prst="roundRect">
            <a:avLst>
              <a:gd name="adj" fmla="val 40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80593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32856"/>
            <a:ext cx="7924800" cy="1618458"/>
          </a:xfrm>
        </p:spPr>
        <p:txBody>
          <a:bodyPr/>
          <a:lstStyle/>
          <a:p>
            <a:r>
              <a:rPr lang="en-US" dirty="0" smtClean="0">
                <a:effectLst/>
              </a:rPr>
              <a:t>ASP.NET Client Side State Management</a:t>
            </a:r>
            <a:endParaRPr lang="en-US" dirty="0"/>
          </a:p>
        </p:txBody>
      </p:sp>
      <p:sp>
        <p:nvSpPr>
          <p:cNvPr id="5" name="Subtitle 4"/>
          <p:cNvSpPr>
            <a:spLocks noGrp="1"/>
          </p:cNvSpPr>
          <p:nvPr>
            <p:ph type="subTitle" idx="1"/>
          </p:nvPr>
        </p:nvSpPr>
        <p:spPr>
          <a:xfrm>
            <a:off x="611560" y="3861048"/>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732240" y="4244528"/>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5576" y="4068923"/>
            <a:ext cx="1694234" cy="1694234"/>
          </a:xfrm>
          <a:prstGeom prst="roundRect">
            <a:avLst>
              <a:gd name="adj" fmla="val 692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624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dirty="0" smtClean="0"/>
              <a:t>ViewState keeps 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ViewState["Username"];</a:t>
            </a:r>
          </a:p>
        </p:txBody>
      </p:sp>
      <p:sp>
        <p:nvSpPr>
          <p:cNvPr id="7" name="Text Placeholder 1"/>
          <p:cNvSpPr txBox="1">
            <a:spLocks/>
          </p:cNvSpPr>
          <p:nvPr/>
        </p:nvSpPr>
        <p:spPr>
          <a:xfrm>
            <a:off x="827584" y="518913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722446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p:txBody>
          <a:bodyPr/>
          <a:lstStyle/>
          <a:p>
            <a:pPr marL="450850" indent="-450850">
              <a:lnSpc>
                <a:spcPct val="100000"/>
              </a:lnSpc>
              <a:defRPr/>
            </a:pPr>
            <a:r>
              <a:rPr lang="en-US" dirty="0" smtClean="0">
                <a:latin typeface="+mj-lt"/>
              </a:rPr>
              <a:t>Data saved in the</a:t>
            </a:r>
            <a:r>
              <a:rPr lang="bg-BG" dirty="0" smtClean="0">
                <a:latin typeface="+mj-lt"/>
              </a:rPr>
              <a:t> </a:t>
            </a:r>
            <a:r>
              <a:rPr lang="en-US" dirty="0" smtClean="0">
                <a:solidFill>
                  <a:schemeClr val="accent5">
                    <a:lumMod val="20000"/>
                    <a:lumOff val="80000"/>
                  </a:schemeClr>
                </a:solidFill>
                <a:latin typeface="Consolas" pitchFamily="49" charset="0"/>
                <a:cs typeface="Consolas" pitchFamily="49" charset="0"/>
              </a:rPr>
              <a:t>ViewState</a:t>
            </a:r>
            <a:r>
              <a:rPr lang="en-US" dirty="0" smtClean="0">
                <a:latin typeface="+mj-lt"/>
              </a:rPr>
              <a:t> is serialized and is sent to the client in a hidden field:</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450850"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used</a:t>
            </a:r>
          </a:p>
        </p:txBody>
      </p:sp>
      <p:sp>
        <p:nvSpPr>
          <p:cNvPr id="5" name="Text Placeholder 1"/>
          <p:cNvSpPr txBox="1">
            <a:spLocks/>
          </p:cNvSpPr>
          <p:nvPr/>
        </p:nvSpPr>
        <p:spPr>
          <a:xfrm>
            <a:off x="467544" y="2276872"/>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89206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ID="lblName" Runat="server" Text="ligAZ" </a:t>
            </a:r>
          </a:p>
          <a:p>
            <a:pPr>
              <a:lnSpc>
                <a:spcPct val="100000"/>
              </a:lnSpc>
              <a:defRPr/>
            </a:pPr>
            <a:r>
              <a:rPr lang="en-US" noProof="1"/>
              <a:t>    EnableViewState="False"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2976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rPr>
              <a:t>ASP.NET </a:t>
            </a:r>
            <a:br>
              <a:rPr lang="en-US" dirty="0">
                <a:effectLst/>
              </a:rPr>
            </a:br>
            <a:r>
              <a:rPr lang="en-US" dirty="0" smtClean="0">
                <a:effectLst/>
              </a:rPr>
              <a:t>Server Side State Management</a:t>
            </a:r>
            <a:endParaRPr lang="en-US" dirty="0"/>
          </a:p>
        </p:txBody>
      </p:sp>
      <p:sp>
        <p:nvSpPr>
          <p:cNvPr id="5" name="Subtitle 4"/>
          <p:cNvSpPr>
            <a:spLocks noGrp="1"/>
          </p:cNvSpPr>
          <p:nvPr>
            <p:ph type="subTitle" idx="1"/>
          </p:nvPr>
        </p:nvSpPr>
        <p:spPr>
          <a:xfrm>
            <a:off x="611560" y="3284984"/>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05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p:txBody>
          <a:bodyPr/>
          <a:lstStyle/>
          <a:p>
            <a:pPr marL="450850" indent="-450850">
              <a:lnSpc>
                <a:spcPct val="100000"/>
              </a:lnSpc>
              <a:defRPr/>
            </a:pPr>
            <a:r>
              <a:rPr lang="en-US" dirty="0" smtClean="0">
                <a:latin typeface="+mj-lt"/>
              </a:rPr>
              <a:t>The </a:t>
            </a:r>
            <a:r>
              <a:rPr lang="en-US" dirty="0" smtClean="0">
                <a:solidFill>
                  <a:schemeClr val="accent5">
                    <a:lumMod val="20000"/>
                    <a:lumOff val="80000"/>
                  </a:schemeClr>
                </a:solidFill>
                <a:latin typeface="+mj-lt"/>
              </a:rPr>
              <a:t>Application</a:t>
            </a:r>
            <a:r>
              <a:rPr lang="en-US" dirty="0" smtClean="0">
                <a:latin typeface="+mj-lt"/>
              </a:rPr>
              <a:t> </a:t>
            </a:r>
            <a:r>
              <a:rPr lang="en-US" dirty="0" smtClean="0">
                <a:solidFill>
                  <a:schemeClr val="accent5">
                    <a:lumMod val="20000"/>
                    <a:lumOff val="80000"/>
                  </a:schemeClr>
                </a:solidFill>
                <a:latin typeface="+mj-lt"/>
              </a:rPr>
              <a:t>State</a:t>
            </a:r>
            <a:r>
              <a:rPr lang="en-US" dirty="0" smtClean="0">
                <a:latin typeface="+mj-lt"/>
              </a:rPr>
              <a:t> 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t>Single 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latin typeface="Consolas" pitchFamily="49" charset="0"/>
                <a:cs typeface="Consolas" pitchFamily="49" charset="0"/>
              </a:rPr>
              <a:t>Application State</a:t>
            </a:r>
            <a:r>
              <a:rPr lang="en-US" dirty="0" smtClean="0">
                <a:latin typeface="+mj-lt"/>
              </a:rPr>
              <a:t> is rarely used in reality</a:t>
            </a:r>
            <a:r>
              <a:rPr lang="bg-BG" dirty="0" smtClean="0">
                <a:latin typeface="+mj-lt"/>
              </a:rPr>
              <a:t> (</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Supported only for the sake of the pure</a:t>
            </a:r>
            <a:r>
              <a:rPr lang="bg-BG" dirty="0" smtClean="0">
                <a:latin typeface="+mj-lt"/>
              </a:rPr>
              <a:t> </a:t>
            </a:r>
            <a:r>
              <a:rPr lang="en-US" dirty="0" smtClean="0">
                <a:latin typeface="+mj-lt"/>
              </a:rPr>
              <a:t>ASP</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276872"/>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37</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844824"/>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749400"/>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rot="1119696">
            <a:off x="1674215" y="3891156"/>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686591">
            <a:off x="3666144" y="3136838"/>
            <a:ext cx="4615308" cy="3076873"/>
          </a:xfrm>
          <a:prstGeom prst="rect">
            <a:avLst/>
          </a:prstGeom>
          <a:noFill/>
          <a:effectLst>
            <a:softEdge rad="3175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828800" y="138336"/>
            <a:ext cx="7086600" cy="914400"/>
          </a:xfrm>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836712"/>
            <a:ext cx="8686800" cy="5832648"/>
          </a:xfrm>
        </p:spPr>
        <p:txBody>
          <a:bodyPr/>
          <a:lstStyle/>
          <a:p>
            <a:pPr marL="450850" indent="-450850">
              <a:lnSpc>
                <a:spcPct val="90000"/>
              </a:lnSpc>
              <a:defRPr/>
            </a:pPr>
            <a:r>
              <a:rPr lang="en-US" dirty="0" smtClean="0"/>
              <a:t>What is a </a:t>
            </a:r>
            <a:r>
              <a:rPr lang="en-US" dirty="0" smtClean="0">
                <a:solidFill>
                  <a:schemeClr val="accent5">
                    <a:lumMod val="20000"/>
                    <a:lumOff val="80000"/>
                  </a:schemeClr>
                </a:solidFill>
              </a:rPr>
              <a:t>Session</a:t>
            </a:r>
            <a:r>
              <a:rPr lang="en-US" dirty="0" smtClean="0"/>
              <a:t> </a:t>
            </a:r>
            <a:r>
              <a:rPr lang="en-US" dirty="0" smtClean="0">
                <a:solidFill>
                  <a:schemeClr val="accent5">
                    <a:lumMod val="20000"/>
                    <a:lumOff val="80000"/>
                  </a:schemeClr>
                </a:solidFill>
              </a:rPr>
              <a:t>State</a:t>
            </a:r>
            <a:r>
              <a:rPr lang="en-US" dirty="0" smtClean="0"/>
              <a:t>?</a:t>
            </a:r>
          </a:p>
          <a:p>
            <a:pPr marL="798513" lvl="1" indent="-450850">
              <a:lnSpc>
                <a:spcPct val="90000"/>
              </a:lnSpc>
              <a:defRPr/>
            </a:pPr>
            <a:r>
              <a:rPr lang="en-US" dirty="0" smtClean="0"/>
              <a:t>Storage of information at user level</a:t>
            </a:r>
            <a:r>
              <a:rPr lang="bg-BG" dirty="0" smtClean="0"/>
              <a:t> (</a:t>
            </a:r>
            <a:r>
              <a:rPr lang="en-US" dirty="0" smtClean="0"/>
              <a:t>different one for each user</a:t>
            </a:r>
            <a:r>
              <a:rPr lang="bg-BG" dirty="0" smtClean="0"/>
              <a:t>)</a:t>
            </a:r>
          </a:p>
          <a:p>
            <a:pPr marL="450850" indent="-450850">
              <a:lnSpc>
                <a:spcPct val="90000"/>
              </a:lnSpc>
              <a:defRPr/>
            </a:pPr>
            <a:r>
              <a:rPr lang="en-US" dirty="0" smtClean="0"/>
              <a:t>The </a:t>
            </a:r>
            <a:r>
              <a:rPr lang="en-US" dirty="0" smtClean="0">
                <a:solidFill>
                  <a:schemeClr val="accent5">
                    <a:lumMod val="20000"/>
                    <a:lumOff val="80000"/>
                  </a:schemeClr>
                </a:solidFill>
              </a:rPr>
              <a:t>Session</a:t>
            </a:r>
            <a:r>
              <a:rPr lang="en-US" dirty="0" smtClean="0"/>
              <a:t> is active:</a:t>
            </a:r>
          </a:p>
          <a:p>
            <a:pPr marL="901700" lvl="1" indent="-271463">
              <a:lnSpc>
                <a:spcPct val="90000"/>
              </a:lnSpc>
              <a:defRPr/>
            </a:pPr>
            <a:r>
              <a:rPr lang="en-US" dirty="0" smtClean="0"/>
              <a:t>Till the user closes the browser or</a:t>
            </a:r>
          </a:p>
          <a:p>
            <a:pPr marL="901700" lvl="1" indent="-271463">
              <a:lnSpc>
                <a:spcPct val="90000"/>
              </a:lnSpc>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90000"/>
              </a:lnSpc>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90000"/>
              </a:lnSpc>
              <a:defRPr/>
            </a:pPr>
            <a:r>
              <a:rPr lang="en-US" dirty="0" smtClean="0"/>
              <a:t>Created</a:t>
            </a:r>
            <a:r>
              <a:rPr lang="bg-BG" dirty="0" smtClean="0"/>
              <a:t> </a:t>
            </a:r>
            <a:r>
              <a:rPr lang="en-US" dirty="0" smtClean="0"/>
              <a:t>at first entry in the site</a:t>
            </a:r>
          </a:p>
          <a:p>
            <a:pPr marL="901700" lvl="1" indent="-271463">
              <a:lnSpc>
                <a:spcPct val="90000"/>
              </a:lnSpc>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836712"/>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deny/restrict access 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005064"/>
            <a:ext cx="763284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sz="2200" noProof="1"/>
              <a:t>&lt;system.web&gt;</a:t>
            </a:r>
          </a:p>
          <a:p>
            <a:pPr>
              <a:lnSpc>
                <a:spcPct val="100000"/>
              </a:lnSpc>
              <a:defRPr/>
            </a:pPr>
            <a:r>
              <a:rPr lang="en-US" sz="2200" noProof="1"/>
              <a:t> </a:t>
            </a:r>
            <a:r>
              <a:rPr lang="en-US" sz="2200" noProof="1" smtClean="0"/>
              <a:t> &lt;</a:t>
            </a:r>
            <a:r>
              <a:rPr lang="en-US" sz="2200" noProof="1"/>
              <a:t>sessionState </a:t>
            </a:r>
          </a:p>
          <a:p>
            <a:pPr>
              <a:lnSpc>
                <a:spcPct val="100000"/>
              </a:lnSpc>
              <a:defRPr/>
            </a:pPr>
            <a:r>
              <a:rPr lang="en-US" sz="2200" noProof="1" smtClean="0"/>
              <a:t>    cookieless</a:t>
            </a:r>
            <a:r>
              <a:rPr lang="en-US" sz="2200" noProof="1"/>
              <a:t>="true" mode="InProc" </a:t>
            </a:r>
          </a:p>
          <a:p>
            <a:pPr>
              <a:lnSpc>
                <a:spcPct val="100000"/>
              </a:lnSpc>
              <a:defRPr/>
            </a:pPr>
            <a:r>
              <a:rPr lang="en-US" sz="2200" noProof="1"/>
              <a:t> </a:t>
            </a:r>
            <a:r>
              <a:rPr lang="en-US" sz="2200" noProof="1" smtClean="0"/>
              <a:t>   timeout</a:t>
            </a:r>
            <a:r>
              <a:rPr lang="en-US" sz="2200" noProof="1"/>
              <a:t>="60" cookieName="MySite" /&gt;</a:t>
            </a:r>
          </a:p>
          <a:p>
            <a:pPr>
              <a:lnSpc>
                <a:spcPct val="100000"/>
              </a:lnSpc>
              <a:defRPr/>
            </a:pPr>
            <a:r>
              <a:rPr lang="en-US" sz="2200" noProof="1"/>
              <a:t>&lt;/system.web&gt;</a:t>
            </a:r>
            <a:endParaRPr lang="en-US" sz="2200"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a:xfrm>
            <a:off x="228600" y="836712"/>
            <a:ext cx="8686800" cy="5638800"/>
          </a:xfrm>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p>
          <a:p>
            <a:pPr marL="1193800" lvl="2" indent="-271463">
              <a:lnSpc>
                <a:spcPct val="100000"/>
              </a:lnSpc>
              <a:defRPr/>
            </a:pPr>
            <a:r>
              <a:rPr lang="en-US" dirty="0" smtClean="0"/>
              <a:t>A 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r>
              <a:rPr lang="en-US" dirty="0" smtClean="0">
                <a:solidFill>
                  <a:schemeClr val="accent5">
                    <a:lumMod val="20000"/>
                    <a:lumOff val="80000"/>
                  </a:schemeClr>
                </a:solidFill>
              </a:rPr>
              <a:t> </a:t>
            </a:r>
          </a:p>
          <a:p>
            <a:pPr marL="1193800" lvl="2" indent="-271463">
              <a:lnSpc>
                <a:spcPct val="100000"/>
              </a:lnSpc>
              <a:defRPr/>
            </a:pPr>
            <a:r>
              <a:rPr lang="en-US" dirty="0" smtClean="0"/>
              <a:t>Where the session is saved </a:t>
            </a:r>
            <a:r>
              <a:rPr lang="bg-BG" dirty="0" smtClean="0"/>
              <a:t>– </a:t>
            </a:r>
            <a:r>
              <a:rPr lang="en-US" dirty="0" smtClean="0"/>
              <a:t>in the current process</a:t>
            </a:r>
            <a:r>
              <a:rPr lang="bg-BG" dirty="0" smtClean="0"/>
              <a:t>, </a:t>
            </a:r>
            <a:r>
              <a:rPr lang="en-US" dirty="0" smtClean="0">
                <a:solidFill>
                  <a:schemeClr val="accent5">
                    <a:lumMod val="20000"/>
                    <a:lumOff val="80000"/>
                  </a:schemeClr>
                </a:solidFill>
              </a:rPr>
              <a:t>SQL</a:t>
            </a:r>
            <a:r>
              <a:rPr lang="en-US" dirty="0" smtClean="0"/>
              <a:t> </a:t>
            </a:r>
            <a:r>
              <a:rPr lang="en-US" dirty="0" smtClean="0">
                <a:solidFill>
                  <a:schemeClr val="accent5">
                    <a:lumMod val="20000"/>
                    <a:lumOff val="80000"/>
                  </a:schemeClr>
                </a:solidFill>
              </a:rPr>
              <a:t>Server</a:t>
            </a:r>
            <a:r>
              <a:rPr lang="bg-BG" dirty="0" smtClean="0"/>
              <a:t>, </a:t>
            </a:r>
            <a:r>
              <a:rPr lang="en-US" dirty="0" smtClean="0">
                <a:solidFill>
                  <a:schemeClr val="accent5">
                    <a:lumMod val="20000"/>
                    <a:lumOff val="80000"/>
                  </a:schemeClr>
                </a:solidFill>
              </a:rPr>
              <a:t>State</a:t>
            </a:r>
            <a:r>
              <a:rPr lang="en-US" dirty="0" smtClean="0"/>
              <a:t> </a:t>
            </a:r>
            <a:r>
              <a:rPr lang="en-US" dirty="0" smtClean="0">
                <a:solidFill>
                  <a:schemeClr val="accent5">
                    <a:lumMod val="20000"/>
                    <a:lumOff val="80000"/>
                  </a:schemeClr>
                </a:solidFill>
              </a:rPr>
              <a:t>Server</a:t>
            </a:r>
            <a:r>
              <a:rPr lang="en-US" dirty="0" smtClean="0"/>
              <a:t> (separate process)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Cookieless</a:t>
            </a:r>
            <a:r>
              <a:rPr lang="en-US" dirty="0" smtClean="0">
                <a:solidFill>
                  <a:schemeClr val="accent5">
                    <a:lumMod val="20000"/>
                    <a:lumOff val="80000"/>
                  </a:schemeClr>
                </a:solidFill>
              </a:rPr>
              <a:t> </a:t>
            </a:r>
          </a:p>
          <a:p>
            <a:pPr marL="1193800" lvl="2" indent="-271463">
              <a:lnSpc>
                <a:spcPct val="100000"/>
              </a:lnSpc>
              <a:defRPr/>
            </a:pPr>
            <a:r>
              <a:rPr lang="en-US" dirty="0" smtClean="0"/>
              <a:t>A </a:t>
            </a:r>
            <a:r>
              <a:rPr lang="en-US" dirty="0" smtClean="0">
                <a:solidFill>
                  <a:schemeClr val="accent5">
                    <a:lumMod val="20000"/>
                    <a:lumOff val="80000"/>
                  </a:schemeClr>
                </a:solidFill>
              </a:rPr>
              <a:t>Session</a:t>
            </a:r>
            <a:r>
              <a:rPr lang="en-US" dirty="0" smtClean="0"/>
              <a:t> that doesn’t use cookies </a:t>
            </a:r>
            <a:r>
              <a:rPr lang="bg-BG" dirty="0" smtClean="0"/>
              <a:t>– </a:t>
            </a:r>
            <a:r>
              <a:rPr lang="en-US" dirty="0" smtClean="0"/>
              <a:t>SessionID is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127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139055"/>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39752" y="2996952"/>
            <a:ext cx="4464496" cy="2964426"/>
          </a:xfrm>
          <a:prstGeom prst="roundRect">
            <a:avLst>
              <a:gd name="adj" fmla="val 700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defRPr/>
            </a:pPr>
            <a:r>
              <a:rPr lang="en-US" dirty="0" smtClean="0"/>
              <a:t>Session – Recommendations</a:t>
            </a:r>
            <a:endParaRPr lang="bg-BG" dirty="0" smtClean="0"/>
          </a:p>
        </p:txBody>
      </p:sp>
      <p:sp>
        <p:nvSpPr>
          <p:cNvPr id="519171"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Use a</a:t>
            </a:r>
            <a:r>
              <a:rPr lang="bg-BG" dirty="0" smtClean="0"/>
              <a:t> </a:t>
            </a:r>
            <a:r>
              <a:rPr lang="en-US" dirty="0" smtClean="0"/>
              <a:t>wrapper class over the session</a:t>
            </a:r>
            <a:endParaRPr lang="bg-BG" dirty="0" smtClean="0"/>
          </a:p>
          <a:p>
            <a:pPr marL="450850" indent="-450850">
              <a:lnSpc>
                <a:spcPct val="110000"/>
              </a:lnSpc>
              <a:spcBef>
                <a:spcPts val="0"/>
              </a:spcBef>
              <a:spcAft>
                <a:spcPts val="0"/>
              </a:spcAft>
              <a:defRPr/>
            </a:pPr>
            <a:r>
              <a:rPr lang="en-US" dirty="0" smtClean="0"/>
              <a:t>Don’t save too much information in the session</a:t>
            </a:r>
            <a:endParaRPr lang="bg-BG" dirty="0" smtClean="0"/>
          </a:p>
          <a:p>
            <a:pPr marL="450850" indent="-450850">
              <a:lnSpc>
                <a:spcPct val="110000"/>
              </a:lnSpc>
              <a:spcBef>
                <a:spcPts val="0"/>
              </a:spcBef>
              <a:spcAft>
                <a:spcPts val="0"/>
              </a:spcAft>
              <a:defRPr/>
            </a:pPr>
            <a:r>
              <a:rPr lang="en-US" dirty="0" smtClean="0"/>
              <a:t>Don’t save lots of information in the</a:t>
            </a:r>
            <a:r>
              <a:rPr lang="bg-BG" dirty="0" smtClean="0"/>
              <a:t> </a:t>
            </a:r>
            <a:r>
              <a:rPr lang="en-US" dirty="0" smtClean="0"/>
              <a:t>ViewState</a:t>
            </a:r>
            <a:r>
              <a:rPr lang="bg-BG" dirty="0" smtClean="0"/>
              <a:t> </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2816349"/>
            <a:ext cx="6768752" cy="1692771"/>
          </a:xfrm>
          <a:noFill/>
        </p:spPr>
        <p:txBody>
          <a:bodyPr wrap="square" lIns="0" rIns="0">
            <a:spAutoFit/>
          </a:bodyPr>
          <a:lstStyle/>
          <a:p>
            <a:pPr>
              <a:lnSpc>
                <a:spcPct val="110000"/>
              </a:lnSpc>
            </a:pPr>
            <a:r>
              <a:rPr lang="en-US" dirty="0" smtClean="0">
                <a:effectLst/>
              </a:rPr>
              <a:t>Manipulating the HTTP Response Headers</a:t>
            </a:r>
            <a:endParaRPr lang="bg-BG" dirty="0" smtClean="0">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a:t>
            </a:r>
            <a:endParaRPr lang="bg-BG" dirty="0" smtClean="0">
              <a:effectLst/>
            </a:endParaRPr>
          </a:p>
        </p:txBody>
      </p:sp>
      <p:sp>
        <p:nvSpPr>
          <p:cNvPr id="602115"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Part of the server response</a:t>
            </a:r>
          </a:p>
          <a:p>
            <a:pPr marL="450850" indent="-450850">
              <a:lnSpc>
                <a:spcPct val="110000"/>
              </a:lnSpc>
              <a:spcBef>
                <a:spcPts val="0"/>
              </a:spcBef>
              <a:spcAft>
                <a:spcPts val="0"/>
              </a:spcAft>
              <a:defRPr/>
            </a:pPr>
            <a:r>
              <a:rPr lang="en-US" dirty="0" smtClean="0"/>
              <a:t>A</a:t>
            </a:r>
            <a:r>
              <a:rPr lang="bg-BG" dirty="0" smtClean="0"/>
              <a:t>llow the server to pass additional information about the response</a:t>
            </a:r>
            <a:endParaRPr lang="en-US" dirty="0" smtClean="0"/>
          </a:p>
          <a:p>
            <a:pPr marL="901700" lvl="1" indent="-271463">
              <a:lnSpc>
                <a:spcPct val="110000"/>
              </a:lnSpc>
              <a:spcBef>
                <a:spcPts val="0"/>
              </a:spcBef>
              <a:spcAft>
                <a:spcPts val="0"/>
              </a:spcAft>
              <a:defRPr/>
            </a:pPr>
            <a:r>
              <a:rPr lang="en-US" dirty="0" smtClean="0"/>
              <a:t>Page content, caching, cookies, http codes etc.</a:t>
            </a:r>
          </a:p>
          <a:p>
            <a:pPr marL="450850" indent="-450850">
              <a:lnSpc>
                <a:spcPct val="110000"/>
              </a:lnSpc>
              <a:spcBef>
                <a:spcPts val="0"/>
              </a:spcBef>
              <a:spcAft>
                <a:spcPts val="0"/>
              </a:spcAft>
              <a:defRPr/>
            </a:pPr>
            <a:r>
              <a:rPr lang="en-US" dirty="0" smtClean="0"/>
              <a:t>G</a:t>
            </a:r>
            <a:r>
              <a:rPr lang="bg-BG" dirty="0" smtClean="0"/>
              <a:t>ive information about the server and about further access to the resource identified by the </a:t>
            </a:r>
            <a:r>
              <a:rPr lang="bg-BG" dirty="0" smtClean="0">
                <a:solidFill>
                  <a:schemeClr val="accent5">
                    <a:lumMod val="20000"/>
                    <a:lumOff val="80000"/>
                  </a:schemeClr>
                </a:solidFill>
              </a:rPr>
              <a:t>Request-URI</a:t>
            </a:r>
            <a:endParaRPr lang="en-US" dirty="0" smtClean="0">
              <a:solidFill>
                <a:schemeClr val="accent5">
                  <a:lumMod val="20000"/>
                  <a:lumOff val="80000"/>
                </a:schemeClr>
              </a:solidFill>
            </a:endParaRPr>
          </a:p>
          <a:p>
            <a:pPr marL="450850" indent="-450850">
              <a:lnSpc>
                <a:spcPct val="110000"/>
              </a:lnSpc>
              <a:spcBef>
                <a:spcPts val="0"/>
              </a:spcBef>
              <a:spcAft>
                <a:spcPts val="0"/>
              </a:spcAft>
              <a:defRPr/>
            </a:pPr>
            <a:r>
              <a:rPr lang="en-US" dirty="0" smtClean="0"/>
              <a:t>Accessible from code behind through </a:t>
            </a:r>
            <a:r>
              <a:rPr lang="en-US" dirty="0"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 (2)</a:t>
            </a:r>
            <a:endParaRPr lang="bg-BG" dirty="0" smtClean="0">
              <a:effectLst/>
            </a:endParaRPr>
          </a:p>
        </p:txBody>
      </p:sp>
      <p:sp>
        <p:nvSpPr>
          <p:cNvPr id="604163" name="Rectangle 3"/>
          <p:cNvSpPr>
            <a:spLocks noGrp="1" noChangeArrowheads="1"/>
          </p:cNvSpPr>
          <p:nvPr>
            <p:ph idx="1"/>
          </p:nvPr>
        </p:nvSpPr>
        <p:spPr>
          <a:xfrm>
            <a:off x="228600" y="1268760"/>
            <a:ext cx="8686800" cy="5436840"/>
          </a:xfrm>
        </p:spPr>
        <p:txBody>
          <a:bodyPr/>
          <a:lstStyle/>
          <a:p>
            <a:pPr marL="450850" indent="-450850">
              <a:lnSpc>
                <a:spcPct val="100000"/>
              </a:lnSpc>
              <a:spcBef>
                <a:spcPts val="300"/>
              </a:spcBef>
              <a:defRPr/>
            </a:pPr>
            <a:r>
              <a:rPr lang="en-US" dirty="0" smtClean="0"/>
              <a:t>Some response header members: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latin typeface="Courier New" pitchFamily="49" charset="0"/>
              </a:rPr>
              <a:t> </a:t>
            </a:r>
            <a:r>
              <a:rPr lang="en-US" dirty="0" smtClean="0">
                <a:latin typeface="+mj-lt"/>
              </a:rPr>
              <a:t>– sets header encoding</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latin typeface="Courier New" pitchFamily="49" charset="0"/>
              </a:rPr>
              <a:t> </a:t>
            </a:r>
            <a:r>
              <a:rPr lang="en-US" dirty="0" smtClean="0"/>
              <a:t>– read only collection of headers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latin typeface="Courier New" pitchFamily="49" charset="0"/>
              </a:rPr>
              <a:t> </a:t>
            </a:r>
            <a:r>
              <a:rPr lang="en-US" dirty="0" smtClean="0"/>
              <a:t>– HTTP MIME type of the output</a:t>
            </a:r>
            <a:r>
              <a:rPr lang="en-US" dirty="0" smtClean="0">
                <a:latin typeface="Courier New" pitchFamily="49" charset="0"/>
              </a:rPr>
              <a:t> </a:t>
            </a:r>
          </a:p>
          <a:p>
            <a:pPr marL="901700" lvl="1" indent="-271463">
              <a:lnSpc>
                <a:spcPct val="100000"/>
              </a:lnSpc>
              <a:spcBef>
                <a:spcPts val="300"/>
              </a:spcBef>
              <a:defRPr/>
            </a:pPr>
            <a:r>
              <a:rPr lang="bg-BG" dirty="0" smtClean="0">
                <a:latin typeface="Consolas" pitchFamily="49" charset="0"/>
                <a:cs typeface="Consolas" pitchFamily="49" charset="0"/>
              </a:rPr>
              <a:t>	</a:t>
            </a:r>
            <a:r>
              <a:rPr lang="bg-BG"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latin typeface="Consolas" pitchFamily="49" charset="0"/>
                <a:cs typeface="Consolas" pitchFamily="49" charset="0"/>
              </a:rPr>
              <a:t> </a:t>
            </a:r>
            <a:r>
              <a:rPr lang="en-US" dirty="0" smtClean="0"/>
              <a:t>–</a:t>
            </a:r>
            <a:r>
              <a:rPr lang="en-US" dirty="0" smtClean="0">
                <a:latin typeface="Courier New" pitchFamily="49" charset="0"/>
              </a:rPr>
              <a:t> </a:t>
            </a:r>
            <a:r>
              <a:rPr lang="en-US" dirty="0" smtClean="0"/>
              <a:t>numbers of minutes before page cached in browser expires</a:t>
            </a:r>
            <a:r>
              <a:rPr lang="en-US" dirty="0" smtClean="0">
                <a:latin typeface="Courier New" pitchFamily="49" charset="0"/>
              </a:rPr>
              <a:t> </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AppendHeader</a:t>
            </a:r>
            <a:r>
              <a:rPr lang="en-US"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mj-lt"/>
                <a:cs typeface="Consolas" pitchFamily="49" charset="0"/>
              </a:rPr>
              <a:t> </a:t>
            </a:r>
            <a:r>
              <a:rPr lang="en-US" dirty="0" smtClean="0">
                <a:latin typeface="+mj-lt"/>
              </a:rPr>
              <a:t>- 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rPr>
              <a:t>Manipulating the HTTP Response Headers –  Example</a:t>
            </a:r>
            <a:endParaRPr lang="bg-BG" sz="3600" dirty="0" smtClean="0">
              <a:effectLst/>
            </a:endParaRPr>
          </a:p>
        </p:txBody>
      </p:sp>
      <p:sp>
        <p:nvSpPr>
          <p:cNvPr id="607235" name="Rectangle 3"/>
          <p:cNvSpPr>
            <a:spLocks noGrp="1" noChangeArrowheads="1"/>
          </p:cNvSpPr>
          <p:nvPr>
            <p:ph idx="1"/>
          </p:nvPr>
        </p:nvSpPr>
        <p:spPr>
          <a:xfrm>
            <a:off x="228600" y="1196752"/>
            <a:ext cx="8686800" cy="5508848"/>
          </a:xfrm>
        </p:spPr>
        <p:txBody>
          <a:bodyPr/>
          <a:lstStyle/>
          <a:p>
            <a:pPr marL="450850" indent="-450850">
              <a:lnSpc>
                <a:spcPct val="110000"/>
              </a:lnSpc>
              <a:spcBef>
                <a:spcPts val="0"/>
              </a:spcBef>
              <a:spcAft>
                <a:spcPts val="0"/>
              </a:spcAft>
              <a:defRPr/>
            </a:pPr>
            <a:r>
              <a:rPr lang="en-US" dirty="0" smtClean="0"/>
              <a:t>Downloading image file generated from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628800"/>
            <a:ext cx="6912768" cy="1477887"/>
          </a:xfrm>
          <a:noFill/>
        </p:spPr>
        <p:txBody>
          <a:bodyPr/>
          <a:lstStyle/>
          <a:p>
            <a:pPr>
              <a:lnSpc>
                <a:spcPct val="110000"/>
              </a:lnSpc>
            </a:pPr>
            <a:r>
              <a:rPr lang="en-US" dirty="0" smtClean="0">
                <a:effectLst/>
              </a:rPr>
              <a:t>Manipulating the HTTP Response Headers</a:t>
            </a:r>
            <a:endParaRPr lang="bg-BG" dirty="0" smtClean="0">
              <a:effectLst/>
            </a:endParaRPr>
          </a:p>
        </p:txBody>
      </p:sp>
      <p:sp>
        <p:nvSpPr>
          <p:cNvPr id="2" name="Subtitle 1"/>
          <p:cNvSpPr>
            <a:spLocks noGrp="1"/>
          </p:cNvSpPr>
          <p:nvPr>
            <p:ph type="subTitle" idx="1"/>
          </p:nvPr>
        </p:nvSpPr>
        <p:spPr>
          <a:xfrm>
            <a:off x="609600" y="3473672"/>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0112" y="4077072"/>
            <a:ext cx="3023344" cy="2261461"/>
          </a:xfrm>
          <a:prstGeom prst="roundRect">
            <a:avLst>
              <a:gd name="adj" fmla="val 655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4005064"/>
            <a:ext cx="2808312"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836712"/>
            <a:ext cx="8686800" cy="5782816"/>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a:t>
            </a:r>
            <a:r>
              <a:rPr lang="bg-BG" dirty="0" smtClean="0"/>
              <a:t>ntrinsic  </a:t>
            </a:r>
            <a:r>
              <a:rPr lang="en-US" dirty="0" smtClean="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smtClean="0"/>
              <a:t>ASP.NET State </a:t>
            </a:r>
            <a:r>
              <a:rPr lang="en-US" dirty="0"/>
              <a:t>Management</a:t>
            </a:r>
            <a:endParaRPr lang="bg-BG"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extLst>
      <p:ext uri="{BB962C8B-B14F-4D97-AF65-F5344CB8AC3E}">
        <p14:creationId xmlns:p14="http://schemas.microsoft.com/office/powerpoint/2010/main" val="157743430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input data with cookies. The first page is a login page. The second one should redirect to the first one if there’s no cookie.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Create a JavaScript function that deletes the ViewState hidden field variable.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p:txBody>
          <a:bodyPr/>
          <a:lstStyle/>
          <a:p>
            <a:pPr marL="441325" indent="-441325">
              <a:lnSpc>
                <a:spcPct val="100000"/>
              </a:lnSpc>
              <a:buFont typeface="+mj-lt"/>
              <a:buAutoNum type="arabicPeriod" startAt="7"/>
              <a:tabLst/>
              <a:defRPr/>
            </a:pPr>
            <a:r>
              <a:rPr lang="en-US" sz="2800" noProof="1" smtClean="0"/>
              <a:t>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request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836712"/>
            <a:ext cx="8496300" cy="5760640"/>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response</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1052736"/>
            <a:ext cx="8496300" cy="5542979"/>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provides helper methods for processing HTTP requests</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16885</TotalTime>
  <Words>6673</Words>
  <Application>Microsoft Office PowerPoint</Application>
  <PresentationFormat>On-screen Show (4:3)</PresentationFormat>
  <Paragraphs>630</Paragraphs>
  <Slides>53</Slides>
  <Notes>49</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BASD</vt:lpstr>
      <vt:lpstr>Telerik Theme</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What is a Cookie?</vt:lpstr>
      <vt:lpstr>Cookie Properties</vt:lpstr>
      <vt:lpstr>Working With Cookies</vt:lpstr>
      <vt:lpstr>Working With Cookies – Example</vt:lpstr>
      <vt:lpstr>Cookies</vt:lpstr>
      <vt:lpstr>What are Hidden Fields?</vt:lpstr>
      <vt:lpstr>Parameterized Addresses</vt:lpstr>
      <vt:lpstr>Page Execution Lifecycle</vt:lpstr>
      <vt:lpstr>Page Execution Lifecycle</vt:lpstr>
      <vt:lpstr>Page Execution Lifecycle (2)</vt:lpstr>
      <vt:lpstr>Page Execution Lifecycle (3)</vt:lpstr>
      <vt:lpstr>Page Execution Lifecycle (4)</vt:lpstr>
      <vt:lpstr>Page Execution Lifecycle (5)</vt:lpstr>
      <vt:lpstr>Page Execution Lifecycle</vt:lpstr>
      <vt:lpstr>ASP.NET  State Management</vt:lpstr>
      <vt:lpstr>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Session – Recommendations</vt:lpstr>
      <vt:lpstr>Manipulating the HTTP Response Headers</vt:lpstr>
      <vt:lpstr>Manipulating the HTTP Response Headers</vt:lpstr>
      <vt:lpstr>Manipulating the HTTP Response Headers (2)</vt:lpstr>
      <vt:lpstr>Manipulating the HTTP Response Headers –  Example</vt:lpstr>
      <vt:lpstr>Manipulating the HTTP Response Headers</vt:lpstr>
      <vt:lpstr>ASP.NET State Management</vt:lpstr>
      <vt:lpstr>Exercises</vt:lpstr>
      <vt:lpstr>Exercises (2)</vt:lpstr>
      <vt:lpstr>Exercises (3)</vt:lpstr>
    </vt:vector>
  </TitlesOfParts>
  <Company>National Academy for Software Development - http://academy.devbg.org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Ventsy Popov (Crossroad)</cp:lastModifiedBy>
  <cp:revision>561</cp:revision>
  <dcterms:created xsi:type="dcterms:W3CDTF">2003-11-24T23:05:59Z</dcterms:created>
  <dcterms:modified xsi:type="dcterms:W3CDTF">2010-12-16T17:01:29Z</dcterms:modified>
</cp:coreProperties>
</file>