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71" r:id="rId2"/>
  </p:sldMasterIdLst>
  <p:notesMasterIdLst>
    <p:notesMasterId r:id="rId29"/>
  </p:notesMasterIdLst>
  <p:handoutMasterIdLst>
    <p:handoutMasterId r:id="rId30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2" r:id="rId13"/>
    <p:sldId id="273" r:id="rId14"/>
    <p:sldId id="277" r:id="rId15"/>
    <p:sldId id="286" r:id="rId16"/>
    <p:sldId id="274" r:id="rId17"/>
    <p:sldId id="275" r:id="rId18"/>
    <p:sldId id="285" r:id="rId19"/>
    <p:sldId id="276" r:id="rId20"/>
    <p:sldId id="278" r:id="rId21"/>
    <p:sldId id="279" r:id="rId22"/>
    <p:sldId id="280" r:id="rId23"/>
    <p:sldId id="281" r:id="rId24"/>
    <p:sldId id="287" r:id="rId25"/>
    <p:sldId id="282" r:id="rId26"/>
    <p:sldId id="283" r:id="rId27"/>
    <p:sldId id="284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90CAD7"/>
    <a:srgbClr val="EBFFC2"/>
    <a:srgbClr val="003366"/>
    <a:srgbClr val="008080"/>
    <a:srgbClr val="333399"/>
    <a:srgbClr val="666699"/>
    <a:srgbClr val="6600FF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2588" autoAdjust="0"/>
  </p:normalViewPr>
  <p:slideViewPr>
    <p:cSldViewPr>
      <p:cViewPr>
        <p:scale>
          <a:sx n="75" d="100"/>
          <a:sy n="75" d="100"/>
        </p:scale>
        <p:origin x="-120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10/12/2010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10/12/2010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6534-A9E0-41DC-B3EB-92EA222D0C28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C652-FC01-415B-8259-8DF0D6ADF42E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9C5C-23CA-4C3C-BCB6-18D4D452EDA7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39D5-4205-4D23-807F-35DFCC6B631A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CDCA2-0A32-41F8-A96B-907E661DA8C0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5981-6088-4F6F-8DE1-A24426A77A52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4E8C-6230-444E-9DBC-7C6C82BF131A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BC2BE73C-6104-4597-83BD-36FEAED1E226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6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886994BA-9469-4D76-8A81-B3F957534EEF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10/12/2010 11:49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9F125ECA-73E7-44E1-8D53-7F900E547C45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C367-EC0D-4ABC-BD99-419E22CDD367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AE19323D-097F-49CC-AD6C-CFDB94762FBB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7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E1CC-AA07-4FD4-B30C-6944232FC15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5138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998E1949-D7E9-47AF-963C-A2E0700357B5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8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5139" name="Rectangle 6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51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5141" name="Rectangle 26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B52F5446-8A3F-4628-9B80-1C0F51A8B194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10/12/2010 11:49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2" name="Rectangle 31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  <a:cs typeface="Arial" charset="0"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3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BDA350B8-37E4-456B-A9BD-EDF31415CFA8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8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4" name="Rectangle 20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kiesler.com/index.php/weblog/comments/round_up_of_50_ajax_toolkits_and_framework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24944"/>
            <a:ext cx="8229600" cy="8640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</a:t>
            </a:r>
            <a:r>
              <a:rPr lang="en-US" dirty="0" smtClean="0"/>
              <a:t>– Basics</a:t>
            </a:r>
            <a:endParaRPr lang="bg-BG" dirty="0"/>
          </a:p>
        </p:txBody>
      </p:sp>
      <p:pic>
        <p:nvPicPr>
          <p:cNvPr id="39940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20688"/>
            <a:ext cx="2458992" cy="1872208"/>
          </a:xfrm>
          <a:prstGeom prst="roundRect">
            <a:avLst>
              <a:gd name="adj" fmla="val 40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42" name="Picture 6" descr="http://cache.smarthome.com/images/basics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48309">
            <a:off x="6366867" y="585499"/>
            <a:ext cx="2098821" cy="1825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www.telerik.com</a:t>
            </a:r>
            <a:endParaRPr lang="en-US" dirty="0"/>
          </a:p>
        </p:txBody>
      </p:sp>
      <p:pic>
        <p:nvPicPr>
          <p:cNvPr id="1026" name="Picture 2" descr="http://suravisos.com/wp-content/uploads/2010/05/ajax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60100"/>
            <a:ext cx="3776328" cy="1880196"/>
          </a:xfrm>
          <a:prstGeom prst="roundRect">
            <a:avLst>
              <a:gd name="adj" fmla="val 32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44.tinypic.com/jt060o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A1720"/>
              </a:clrFrom>
              <a:clrTo>
                <a:srgbClr val="0A17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50000"/>
          <a:stretch/>
        </p:blipFill>
        <p:spPr bwMode="auto">
          <a:xfrm rot="21262015">
            <a:off x="458766" y="1053478"/>
            <a:ext cx="3038134" cy="143779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dirty="0" smtClean="0"/>
              <a:t> allow easily </a:t>
            </a:r>
            <a:r>
              <a:rPr lang="en-US" dirty="0"/>
              <a:t>build rich </a:t>
            </a:r>
            <a:r>
              <a:rPr lang="en-US" dirty="0" smtClean="0"/>
              <a:t>experience </a:t>
            </a:r>
            <a:r>
              <a:rPr lang="en-US" dirty="0"/>
              <a:t>with ASP.NET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Application UI and core logic still </a:t>
            </a:r>
            <a:r>
              <a:rPr lang="en-US" dirty="0" smtClean="0"/>
              <a:t>run </a:t>
            </a:r>
            <a:r>
              <a:rPr lang="en-US" dirty="0"/>
              <a:t>on server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Avoid need to master </a:t>
            </a:r>
            <a:r>
              <a:rPr lang="en-US" dirty="0" smtClean="0"/>
              <a:t>the JavaScript </a:t>
            </a:r>
            <a:r>
              <a:rPr lang="en-US" dirty="0"/>
              <a:t>and asynchronous </a:t>
            </a:r>
            <a:r>
              <a:rPr lang="en-US" dirty="0" smtClean="0"/>
              <a:t>programming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 AJAX techniques to reduce full round trips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Enable incremental page UI updates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Examples: data navigation and editing, form validation, auto </a:t>
            </a:r>
            <a:r>
              <a:rPr lang="en-US" dirty="0" smtClean="0"/>
              <a:t>refresh, auto-complete, etc.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10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Manages: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 AJAX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Partial page rendering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Client requests and server responses on ASP.NET server pages.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Only one </a:t>
            </a:r>
            <a:r>
              <a:rPr lang="en-US" dirty="0"/>
              <a:t>manager </a:t>
            </a:r>
            <a:r>
              <a:rPr lang="en-US" noProof="1"/>
              <a:t>control per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Automates </a:t>
            </a:r>
            <a:r>
              <a:rPr lang="en-US" noProof="1" smtClean="0"/>
              <a:t>the JavaScript callbacks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 smtClean="0"/>
              <a:t>Required once in the page to enable AJAX</a:t>
            </a:r>
            <a:endParaRPr lang="en-US" noProof="1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11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&lt;asp:UpdatePanel&gt;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Easily define </a:t>
            </a:r>
            <a:r>
              <a:rPr lang="en-US" dirty="0" smtClean="0"/>
              <a:t>"updatable" </a:t>
            </a:r>
            <a:r>
              <a:rPr lang="en-US" dirty="0"/>
              <a:t>regions of a </a:t>
            </a:r>
            <a:r>
              <a:rPr lang="en-US" dirty="0" smtClean="0"/>
              <a:t>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Implements the server-side AJAX approach (partial page rendering)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Server roundtrips become asynchronous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4257670"/>
            <a:ext cx="777686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id="UpdatePanelDemo" runat="server"&gt;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This content can be dynamically updated !-&gt;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&lt;asp:Calendar id="CalendarDemo"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"server" 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850" y="1268760"/>
            <a:ext cx="5822478" cy="17281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Dynamic Forms </a:t>
            </a:r>
            <a:r>
              <a:rPr lang="en-US" dirty="0" smtClean="0"/>
              <a:t>with ASP.NET AJAX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4346" name="Picture 10" descr="http://farm4.static.flickr.com/3408/3271626596_74b0ce710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2592289" cy="237361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26" name="Picture 2" descr="http://www.d11.org/fiscalservices/Forms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974204"/>
            <a:ext cx="2812708" cy="22631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flickr.com/96/242951267_d612a8b341_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32">
            <a:off x="3161613" y="4157761"/>
            <a:ext cx="2573196" cy="139981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images.dnzone.com/downloads/IdImages/150/ASP.net_final_200.png"/>
          <p:cNvPicPr>
            <a:picLocks noChangeAspect="1" noChangeArrowheads="1"/>
          </p:cNvPicPr>
          <p:nvPr/>
        </p:nvPicPr>
        <p:blipFill>
          <a:blip r:embed="rId7" cstate="print"/>
          <a:srcRect t="20000" b="30000"/>
          <a:stretch>
            <a:fillRect/>
          </a:stretch>
        </p:blipFill>
        <p:spPr bwMode="auto">
          <a:xfrm>
            <a:off x="6887666" y="5594940"/>
            <a:ext cx="1428750" cy="7143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noProof="1" smtClean="0"/>
              <a:t>.UpdateMode</a:t>
            </a:r>
            <a:endParaRPr lang="en-US" noProof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UpdatePanel.UpdateMode</a:t>
            </a:r>
            <a:r>
              <a:rPr lang="en-US" dirty="0" smtClean="0"/>
              <a:t> property: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 smtClean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/>
              <a:t> (default)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</a:t>
            </a:r>
            <a:r>
              <a:rPr lang="en-US" dirty="0"/>
              <a:t>panel for all postbacks </a:t>
            </a:r>
            <a:r>
              <a:rPr lang="en-US" dirty="0" smtClean="0"/>
              <a:t>that originate </a:t>
            </a:r>
            <a:r>
              <a:rPr lang="en-US" dirty="0"/>
              <a:t>from the </a:t>
            </a:r>
            <a:r>
              <a:rPr lang="en-US" dirty="0" smtClean="0"/>
              <a:t>page (synchronous and asynchronous)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Conditional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panel when something inside it is changed (by default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ChildrenAsTrigger=True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Or by calling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/>
              <a:t> method explicitly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by triggers defined in the update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54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  <a:r>
              <a:rPr lang="en-US" dirty="0" smtClean="0"/>
              <a:t>cause </a:t>
            </a:r>
            <a:r>
              <a:rPr lang="en-US" dirty="0"/>
              <a:t>update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</a:t>
            </a:r>
            <a:r>
              <a:rPr lang="en-US" dirty="0"/>
              <a:t>’s content </a:t>
            </a:r>
            <a:r>
              <a:rPr lang="en-US" dirty="0" smtClean="0"/>
              <a:t>on particular event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Can be controls inside or outside the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56343" y="3158966"/>
            <a:ext cx="7632082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="UpdatePanelWithTriggers"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UpdateMode="Conditional"&gt;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&lt;Triggers&gt;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&lt;asp:AsyncPostBackTrigger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ControlID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="Tick"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&lt;/Triggers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Timer</a:t>
            </a:r>
            <a:r>
              <a:rPr lang="en-US" dirty="0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Added as a trigger</a:t>
            </a:r>
            <a:r>
              <a:rPr lang="en-US" dirty="0"/>
              <a:t> of an update panel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Refreshes panel when timer </a:t>
            </a:r>
            <a:r>
              <a:rPr lang="en-US" dirty="0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6304" y="3451647"/>
            <a:ext cx="828015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asp:Timer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Interval="5000"&gt;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&lt;/asp:Timer&gt;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0" y="4581128"/>
            <a:ext cx="1684015" cy="18172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4119" y1="24161" x2="84119" y2="24161"/>
                        <a14:backgroundMark x1="73945" y1="15101" x2="73945" y2="15101"/>
                        <a14:backgroundMark x1="80645" y1="12081" x2="80645" y2="1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19192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5664" y="1268760"/>
            <a:ext cx="7058744" cy="1584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+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Timer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786">
            <a:off x="542472" y="3305075"/>
            <a:ext cx="2992234" cy="29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project.com/KB/ajax/aspnetajaxtips/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4950" r="9541" b="25795"/>
          <a:stretch/>
        </p:blipFill>
        <p:spPr bwMode="auto">
          <a:xfrm>
            <a:off x="3866129" y="4283233"/>
            <a:ext cx="4450288" cy="1747918"/>
          </a:xfrm>
          <a:prstGeom prst="roundRect">
            <a:avLst>
              <a:gd name="adj" fmla="val 5483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&lt;asp:UpdateProgress&gt;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Shows status while an asynchronous postback is in progress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Button to cancel the request can be added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27336" y="3861048"/>
            <a:ext cx="748908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asp:UpdateProgress ID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="UpdateProgressDemo" 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runat="server"&gt;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Updating ...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www.problogger.net/wp-content/uploads/2007/09/rss-full-or-partial-feed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76" y="1071546"/>
            <a:ext cx="3095682" cy="1851568"/>
          </a:xfrm>
          <a:prstGeom prst="roundRect">
            <a:avLst>
              <a:gd name="adj" fmla="val 25307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944" y="1484784"/>
            <a:ext cx="4779888" cy="1543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Full vs. Partial Postbacks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5976" y="3173099"/>
            <a:ext cx="4203824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newmediabytes.com/wp-content/20080131-rss-icon-in-wa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6193" y="2564905"/>
            <a:ext cx="2015900" cy="333631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</p:spPr>
      </p:pic>
      <p:pic>
        <p:nvPicPr>
          <p:cNvPr id="12294" name="Picture 6" descr="http://www.astromax.org/planets/images/distglow-Moon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50470">
            <a:off x="2694155" y="4592725"/>
            <a:ext cx="1744977" cy="16765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6" name="Picture 8" descr="http://wx-man.com/blog/wp-content/uploads/2008/12/full-m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 l="14151" t="3774" r="17926" b="5662"/>
          <a:stretch>
            <a:fillRect/>
          </a:stretch>
        </p:blipFill>
        <p:spPr bwMode="auto">
          <a:xfrm rot="2394654">
            <a:off x="336099" y="4807388"/>
            <a:ext cx="1714512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42">
            <a:off x="4959400" y="4274972"/>
            <a:ext cx="3160290" cy="1746316"/>
          </a:xfrm>
          <a:prstGeom prst="roundRect">
            <a:avLst>
              <a:gd name="adj" fmla="val 66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AJAX?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AJAX Concept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ASP.NET AJAX Framework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Server Controls</a:t>
            </a:r>
            <a:endParaRPr lang="bg-BG" dirty="0"/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ScriptManager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Progress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Triggers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Control Toolkit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pic>
        <p:nvPicPr>
          <p:cNvPr id="37890" name="Picture 2" descr="http://upload.wikimedia.org/wikipedia/en/7/77/Font_Book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21805">
            <a:off x="6210019" y="1350923"/>
            <a:ext cx="2534164" cy="2534166"/>
          </a:xfrm>
          <a:prstGeom prst="rect">
            <a:avLst/>
          </a:prstGeom>
          <a:noFill/>
        </p:spPr>
      </p:pic>
      <p:pic>
        <p:nvPicPr>
          <p:cNvPr id="2050" name="Picture 2" descr="http://blogs.microsoft.co.il/blogs/gilf/ASP.NET%20Ajax%20Logo_thumb_4C5991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110" y="5517232"/>
            <a:ext cx="2253900" cy="862770"/>
          </a:xfrm>
          <a:prstGeom prst="roundRect">
            <a:avLst>
              <a:gd name="adj" fmla="val 31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24944"/>
            <a:ext cx="7924800" cy="183835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Control Toolkit</a:t>
            </a:r>
            <a:endParaRPr lang="bg-BG" dirty="0"/>
          </a:p>
        </p:txBody>
      </p:sp>
      <p:pic>
        <p:nvPicPr>
          <p:cNvPr id="10242" name="Picture 2" descr="http://www.rttworks.com/tl_files/images/toolk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59251">
            <a:off x="793872" y="911012"/>
            <a:ext cx="1933284" cy="184951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emergingtechs.com/files/images/icons/toolki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79874">
            <a:off x="6357763" y="787309"/>
            <a:ext cx="2096916" cy="2096916"/>
          </a:xfrm>
          <a:prstGeom prst="rect">
            <a:avLst/>
          </a:prstGeom>
          <a:noFill/>
        </p:spPr>
      </p:pic>
      <p:pic>
        <p:nvPicPr>
          <p:cNvPr id="3080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5013176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59484" y="1214501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4272"/>
            <a:ext cx="8686800" cy="594322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</a:pPr>
            <a:r>
              <a:rPr lang="en-US" noProof="1"/>
              <a:t>Collection of </a:t>
            </a:r>
            <a:r>
              <a:rPr lang="en-US" noProof="1" smtClean="0"/>
              <a:t>AJAX components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/>
              <a:t>Ready-to-go samples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Comes with full </a:t>
            </a:r>
            <a:r>
              <a:rPr lang="en-US" noProof="1"/>
              <a:t>source code and </a:t>
            </a:r>
            <a:r>
              <a:rPr lang="en-US" noProof="1" smtClean="0"/>
              <a:t>documentation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/>
              <a:t>SDK to simplify the creation and re-use </a:t>
            </a:r>
            <a:r>
              <a:rPr lang="en-US" noProof="1" smtClean="0"/>
              <a:t>custom AJAX-enabled ASP.NET controls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Some controls:</a:t>
            </a:r>
            <a:endParaRPr lang="en-US" noProof="1"/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CascadingDropDown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noProof="1" smtClean="0"/>
              <a:t>Link </a:t>
            </a:r>
            <a:r>
              <a:rPr lang="en-US" noProof="1" smtClean="0"/>
              <a:t>drop-downs</a:t>
            </a:r>
            <a:r>
              <a:rPr lang="en-US" noProof="1"/>
              <a:t>, </a:t>
            </a:r>
            <a:r>
              <a:rPr lang="en-US" noProof="1" smtClean="0"/>
              <a:t>with </a:t>
            </a:r>
            <a:r>
              <a:rPr lang="en-US" noProof="1"/>
              <a:t>asynchronous population and no </a:t>
            </a:r>
            <a:r>
              <a:rPr lang="en-US" noProof="1" smtClean="0"/>
              <a:t>postbacks</a:t>
            </a:r>
            <a:endParaRPr lang="en-US" noProof="1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200"/>
            <a:ext cx="7160096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800" dirty="0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296"/>
            <a:ext cx="8686800" cy="561290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CollaspiblePanel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Panels that collapse and expand </a:t>
            </a:r>
            <a:r>
              <a:rPr lang="en-US" noProof="1"/>
              <a:t>without </a:t>
            </a:r>
            <a:r>
              <a:rPr lang="en-US" noProof="1" smtClean="0"/>
              <a:t>postbacks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ConfirmButton</a:t>
            </a:r>
            <a:r>
              <a:rPr lang="en-US" noProof="1"/>
              <a:t>: </a:t>
            </a:r>
            <a:r>
              <a:rPr lang="en-US" noProof="1" smtClean="0"/>
              <a:t>extender adding </a:t>
            </a:r>
            <a:r>
              <a:rPr lang="en-US" noProof="1"/>
              <a:t>a confirm dialog to any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DragPanel</a:t>
            </a:r>
            <a:r>
              <a:rPr lang="en-US" noProof="1"/>
              <a:t>: </a:t>
            </a:r>
            <a:r>
              <a:rPr lang="en-US" noProof="1" smtClean="0"/>
              <a:t>makes </a:t>
            </a:r>
            <a:r>
              <a:rPr lang="en-US" noProof="1"/>
              <a:t>any panel into an object that you can drag around the </a:t>
            </a:r>
            <a:r>
              <a:rPr lang="en-US" noProof="1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ModalPopup</a:t>
            </a:r>
            <a:r>
              <a:rPr lang="en-US" noProof="1" smtClean="0"/>
              <a:t>: shows a modal popup dialog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Home Page: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://asp.net/ajax/ajaxcontroltoolkit/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141713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AJAX </a:t>
            </a:r>
            <a:r>
              <a:rPr lang="en-US" dirty="0"/>
              <a:t>Control Toolkit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6799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41168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86">
            <a:off x="3330311" y="549345"/>
            <a:ext cx="5116432" cy="205010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596658" lon="1555980" rev="21146875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" y="1052736"/>
            <a:ext cx="2095682" cy="1619390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937208" lon="20092569" rev="482606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Basics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00598"/>
            <a:ext cx="4608513" cy="952338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Picture 2" descr="http://www.bayern-online.com/shop_203/images/Question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88063">
            <a:off x="581504" y="3463029"/>
            <a:ext cx="2904878" cy="2904878"/>
          </a:xfrm>
          <a:prstGeom prst="rect">
            <a:avLst/>
          </a:prstGeom>
          <a:noFill/>
        </p:spPr>
      </p:pic>
      <p:pic>
        <p:nvPicPr>
          <p:cNvPr id="7" name="Picture 6" descr="http://www.luisarana.com/blog/wp-content/uploads/2009/12/aj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59706">
            <a:off x="6812907" y="1290536"/>
            <a:ext cx="1630062" cy="16300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25386" y="1266676"/>
            <a:ext cx="1451406" cy="57628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118">
            <a:off x="4317082" y="3321745"/>
            <a:ext cx="4067500" cy="305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among and 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LINQ to SQL.)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347663" lvl="1" indent="0">
              <a:lnSpc>
                <a:spcPct val="100000"/>
              </a:lnSpc>
              <a:buNone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AJAX?</a:t>
            </a:r>
            <a:endParaRPr lang="bg-BG" dirty="0"/>
          </a:p>
        </p:txBody>
      </p:sp>
      <p:pic>
        <p:nvPicPr>
          <p:cNvPr id="35842" name="Picture 2" descr="http://www.eloquex.com/images/ajax.jpg"/>
          <p:cNvPicPr>
            <a:picLocks noChangeAspect="1" noChangeArrowheads="1"/>
          </p:cNvPicPr>
          <p:nvPr/>
        </p:nvPicPr>
        <p:blipFill>
          <a:blip r:embed="rId3" cstate="print"/>
          <a:srcRect b="15853"/>
          <a:stretch>
            <a:fillRect/>
          </a:stretch>
        </p:blipFill>
        <p:spPr bwMode="auto">
          <a:xfrm>
            <a:off x="1475656" y="1357375"/>
            <a:ext cx="6150102" cy="3031142"/>
          </a:xfrm>
          <a:prstGeom prst="roundRect">
            <a:avLst>
              <a:gd name="adj" fmla="val 44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ML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Allows updating parts of a Web page at runtime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Approach for developing dynamic Web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dirty="0" smtClean="0"/>
              <a:t>particular technology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are over 50 AJAX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3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3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www.maxkiesler.com/index.php/weblog/comments/round_up_of_50_ajax_toolkits_and_frameworks</a:t>
            </a: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ASP.NET </a:t>
            </a:r>
            <a:r>
              <a:rPr lang="en-US" dirty="0" smtClean="0"/>
              <a:t>AJAX is </a:t>
            </a:r>
            <a:r>
              <a:rPr lang="en-US" dirty="0"/>
              <a:t>Microsoft’s </a:t>
            </a:r>
            <a:r>
              <a:rPr lang="en-US" dirty="0" smtClean="0"/>
              <a:t>AJAX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ASP.NET and .NET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Supported by Visual Studio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AJAX? 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enables </a:t>
            </a:r>
            <a:r>
              <a:rPr lang="en-US" dirty="0"/>
              <a:t>you to pass information between a Web browser and Web </a:t>
            </a:r>
            <a:r>
              <a:rPr lang="en-US" dirty="0" smtClean="0"/>
              <a:t>server </a:t>
            </a:r>
            <a:r>
              <a:rPr lang="en-US" dirty="0"/>
              <a:t>without </a:t>
            </a:r>
            <a:r>
              <a:rPr lang="en-US" dirty="0" smtClean="0"/>
              <a:t>refreshing the entire Web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by asynchronous JavaScript HTTP requests and dynamic page updates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521895" y="4138439"/>
            <a:ext cx="1354137" cy="1447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tIns="72000" bIns="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(HTML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/ …)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87437" name="Picture 13" descr="BD18190_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20888" y="4138439"/>
            <a:ext cx="2011362" cy="1522412"/>
          </a:xfrm>
          <a:prstGeom prst="rect">
            <a:avLst/>
          </a:prstGeom>
          <a:noFill/>
        </p:spPr>
      </p:pic>
      <p:sp>
        <p:nvSpPr>
          <p:cNvPr id="487438" name="Line 14"/>
          <p:cNvSpPr>
            <a:spLocks noChangeShapeType="1"/>
          </p:cNvSpPr>
          <p:nvPr/>
        </p:nvSpPr>
        <p:spPr bwMode="auto">
          <a:xfrm>
            <a:off x="4128270" y="4615408"/>
            <a:ext cx="9906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 flipH="1">
            <a:off x="4204470" y="5301208"/>
            <a:ext cx="9144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41" name="Rectangle 10"/>
          <p:cNvSpPr>
            <a:spLocks noChangeArrowheads="1"/>
          </p:cNvSpPr>
          <p:nvPr/>
        </p:nvSpPr>
        <p:spPr bwMode="auto">
          <a:xfrm>
            <a:off x="5435947" y="5805314"/>
            <a:ext cx="1584325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</a:t>
            </a:r>
            <a:endParaRPr kumimoji="0" lang="en-US" sz="2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7442" name="Rectangle 10"/>
          <p:cNvSpPr>
            <a:spLocks noChangeArrowheads="1"/>
          </p:cNvSpPr>
          <p:nvPr/>
        </p:nvSpPr>
        <p:spPr bwMode="auto">
          <a:xfrm>
            <a:off x="1475656" y="5805314"/>
            <a:ext cx="3384376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Web Browser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8432" y="4241630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0150" y="4921708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>
                <a:sym typeface="Wingdings" pitchFamily="2" charset="2"/>
              </a:rPr>
              <a:t>AJAX </a:t>
            </a:r>
            <a:r>
              <a:rPr lang="en-US" dirty="0" smtClean="0">
                <a:sym typeface="Wingdings" pitchFamily="2" charset="2"/>
              </a:rPr>
              <a:t>Technology Components</a:t>
            </a:r>
            <a:endParaRPr lang="en-US" dirty="0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+ 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Browser DOM manipulated through </a:t>
            </a:r>
            <a:r>
              <a:rPr lang="en-US" dirty="0" smtClean="0">
                <a:sym typeface="Wingdings" pitchFamily="2" charset="2"/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Used </a:t>
            </a:r>
            <a:r>
              <a:rPr lang="en-US" dirty="0">
                <a:sym typeface="Wingdings" pitchFamily="2" charset="2"/>
              </a:rPr>
              <a:t>to dynamically display and interact with </a:t>
            </a:r>
            <a:r>
              <a:rPr lang="en-US" dirty="0" smtClean="0">
                <a:sym typeface="Wingdings" pitchFamily="2" charset="2"/>
              </a:rPr>
              <a:t>the page contents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CSS stylesheets for formatting</a:t>
            </a:r>
          </a:p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Exchange data asynchronously with the </a:t>
            </a:r>
            <a:r>
              <a:rPr lang="en-US" dirty="0" smtClean="0">
                <a:sym typeface="Wingdings" pitchFamily="2" charset="2"/>
              </a:rPr>
              <a:t>Web server through asynchronous HTTP requests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Any data format </a:t>
            </a:r>
            <a:r>
              <a:rPr lang="en-US" dirty="0" smtClean="0">
                <a:sym typeface="Wingdings" pitchFamily="2" charset="2"/>
              </a:rPr>
              <a:t>could be used: HTML </a:t>
            </a:r>
            <a:r>
              <a:rPr lang="en-US" dirty="0">
                <a:sym typeface="Wingdings" pitchFamily="2" charset="2"/>
              </a:rPr>
              <a:t>fragments, </a:t>
            </a:r>
            <a:r>
              <a:rPr lang="en-US" dirty="0" smtClean="0">
                <a:sym typeface="Wingdings" pitchFamily="2" charset="2"/>
              </a:rPr>
              <a:t>text fragments, </a:t>
            </a:r>
            <a:r>
              <a:rPr lang="en-US" dirty="0">
                <a:sym typeface="Wingdings" pitchFamily="2" charset="2"/>
              </a:rPr>
              <a:t>XML, </a:t>
            </a:r>
            <a:r>
              <a:rPr lang="en-US" dirty="0" smtClean="0">
                <a:sym typeface="Wingdings" pitchFamily="2" charset="2"/>
              </a:rPr>
              <a:t>JSON, etc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What is ASP.NET </a:t>
            </a:r>
            <a:r>
              <a:rPr lang="en-US" dirty="0" smtClean="0"/>
              <a:t>AJAX?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Wingdings 2" pitchFamily="18" charset="2"/>
              <a:buChar char="®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/>
              <a:t>is AJAX development framework from Microsoft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Standard part of .NET Framework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Allows quickly creating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interactive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applications, easy-to-use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productive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Supports both popular approaches: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Server-centric (partial page rendering)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Client-centric (client-side control rendering)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orks on all modern browsers: Internet Explorer, Firefox, Safari, Chrome,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Opera</a:t>
            </a:r>
            <a:endParaRPr lang="en-US" dirty="0" smtClean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4675633" y="2381542"/>
            <a:ext cx="4144839" cy="2291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AJAX Server Extensions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844552" y="3276897"/>
            <a:ext cx="163128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619850" y="2852400"/>
            <a:ext cx="2056605" cy="723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 Services Bridge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6619850" y="3761889"/>
            <a:ext cx="20566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Asynchronous Communication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sz="3600" dirty="0"/>
              <a:t>ASP.NET AJAX Architecture</a:t>
            </a:r>
          </a:p>
        </p:txBody>
      </p:sp>
      <p:sp>
        <p:nvSpPr>
          <p:cNvPr id="474119" name="Line 7"/>
          <p:cNvSpPr>
            <a:spLocks/>
          </p:cNvSpPr>
          <p:nvPr/>
        </p:nvSpPr>
        <p:spPr bwMode="auto">
          <a:xfrm flipH="1">
            <a:off x="4441988" y="1057577"/>
            <a:ext cx="46196" cy="5211258"/>
          </a:xfrm>
          <a:prstGeom prst="line">
            <a:avLst/>
          </a:prstGeom>
          <a:noFill/>
          <a:ln w="19050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4120" name="Line 8"/>
          <p:cNvSpPr>
            <a:spLocks/>
          </p:cNvSpPr>
          <p:nvPr/>
        </p:nvSpPr>
        <p:spPr bwMode="auto">
          <a:xfrm>
            <a:off x="173359" y="6525344"/>
            <a:ext cx="8629650" cy="0"/>
          </a:xfrm>
          <a:prstGeom prst="line">
            <a:avLst/>
          </a:prstGeom>
          <a:noFill/>
          <a:ln w="12700" algn="ctr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60032" y="6125959"/>
            <a:ext cx="37607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 Framework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329878" y="6125959"/>
            <a:ext cx="39137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Framework and Services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329878" y="2381543"/>
            <a:ext cx="3913707" cy="36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 Client Script Library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90872" y="2856294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Controls, Components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90872" y="49018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Script Core Library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90872" y="4333488"/>
            <a:ext cx="33226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Base Class Library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90872" y="3444552"/>
            <a:ext cx="333216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Component Model and UI Framework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90872" y="54606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Browser Compatibility</a:t>
            </a:r>
          </a:p>
        </p:txBody>
      </p:sp>
      <p:sp>
        <p:nvSpPr>
          <p:cNvPr id="10257" name="Rectangle 20"/>
          <p:cNvSpPr>
            <a:spLocks/>
          </p:cNvSpPr>
          <p:nvPr/>
        </p:nvSpPr>
        <p:spPr bwMode="auto">
          <a:xfrm>
            <a:off x="4675633" y="4829815"/>
            <a:ext cx="4144839" cy="122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4.0</a:t>
            </a:r>
          </a:p>
        </p:txBody>
      </p:sp>
      <p:sp>
        <p:nvSpPr>
          <p:cNvPr id="10258" name="Rectangle 21"/>
          <p:cNvSpPr>
            <a:spLocks/>
          </p:cNvSpPr>
          <p:nvPr/>
        </p:nvSpPr>
        <p:spPr bwMode="auto">
          <a:xfrm>
            <a:off x="6948809" y="5260429"/>
            <a:ext cx="1778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Application Services</a:t>
            </a:r>
          </a:p>
        </p:txBody>
      </p:sp>
      <p:sp>
        <p:nvSpPr>
          <p:cNvPr id="10259" name="Rectangle 22"/>
          <p:cNvSpPr>
            <a:spLocks/>
          </p:cNvSpPr>
          <p:nvPr/>
        </p:nvSpPr>
        <p:spPr bwMode="auto">
          <a:xfrm>
            <a:off x="4747641" y="5263604"/>
            <a:ext cx="2100263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Page Framework,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60" name="AutoShape 23"/>
          <p:cNvSpPr>
            <a:spLocks/>
          </p:cNvSpPr>
          <p:nvPr/>
        </p:nvSpPr>
        <p:spPr bwMode="auto">
          <a:xfrm>
            <a:off x="5138872" y="1256051"/>
            <a:ext cx="1480977" cy="693444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AJAX-enabled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Pages</a:t>
            </a:r>
          </a:p>
        </p:txBody>
      </p:sp>
      <p:sp>
        <p:nvSpPr>
          <p:cNvPr id="10261" name="AutoShape 24"/>
          <p:cNvSpPr>
            <a:spLocks/>
          </p:cNvSpPr>
          <p:nvPr/>
        </p:nvSpPr>
        <p:spPr bwMode="auto">
          <a:xfrm>
            <a:off x="6903150" y="1253670"/>
            <a:ext cx="1660915" cy="695825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Web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(ASMX or WCF)</a:t>
            </a:r>
          </a:p>
        </p:txBody>
      </p:sp>
      <p:sp>
        <p:nvSpPr>
          <p:cNvPr id="10262" name="AutoShape 25"/>
          <p:cNvSpPr>
            <a:spLocks/>
          </p:cNvSpPr>
          <p:nvPr/>
        </p:nvSpPr>
        <p:spPr bwMode="auto">
          <a:xfrm>
            <a:off x="1608637" y="1052736"/>
            <a:ext cx="1364707" cy="1184791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XHTML, </a:t>
            </a: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CSS,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JavaScript,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  <a:endParaRPr lang="en-US" sz="1400" dirty="0">
              <a:solidFill>
                <a:srgbClr val="EBFFD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Markup</a:t>
            </a: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500174"/>
            <a:ext cx="2667000" cy="2486026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  <p:pic>
        <p:nvPicPr>
          <p:cNvPr id="23554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70367">
            <a:off x="4808739" y="670901"/>
            <a:ext cx="3581386" cy="3330502"/>
          </a:xfrm>
          <a:prstGeom prst="rect">
            <a:avLst/>
          </a:prstGeom>
          <a:noFill/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/>
          <a:srcRect b="9042"/>
          <a:stretch>
            <a:fillRect/>
          </a:stretch>
        </p:blipFill>
        <p:spPr bwMode="auto">
          <a:xfrm>
            <a:off x="1071538" y="1500174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4714</TotalTime>
  <Words>1536</Words>
  <Application>Microsoft Office PowerPoint</Application>
  <PresentationFormat>On-screen Show (4:3)</PresentationFormat>
  <Paragraphs>230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BASD</vt:lpstr>
      <vt:lpstr>Telerik Theme</vt:lpstr>
      <vt:lpstr>ASP.NET AJAX – Basics</vt:lpstr>
      <vt:lpstr>Table of Contents</vt:lpstr>
      <vt:lpstr>What is AJAX?</vt:lpstr>
      <vt:lpstr>What is AJAX?</vt:lpstr>
      <vt:lpstr>What is AJAX? (2)</vt:lpstr>
      <vt:lpstr>AJAX Technology Components</vt:lpstr>
      <vt:lpstr>What is ASP.NET AJAX?</vt:lpstr>
      <vt:lpstr>ASP.NET AJAX Architecture</vt:lpstr>
      <vt:lpstr>ASP.NET AJAX Server Controls</vt:lpstr>
      <vt:lpstr>ASP.NET AJAX Server Controls</vt:lpstr>
      <vt:lpstr>ScriptManager Control</vt:lpstr>
      <vt:lpstr>UpdatePanel Control</vt:lpstr>
      <vt:lpstr>Dynamic Forms with ASP.NET AJAX</vt:lpstr>
      <vt:lpstr>UpdatePanel.UpdateMode</vt:lpstr>
      <vt:lpstr>Triggers</vt:lpstr>
      <vt:lpstr>Timer Control</vt:lpstr>
      <vt:lpstr>ASP.NET AJAX: UpdatePanel + Timer</vt:lpstr>
      <vt:lpstr>UpdateProgress Control</vt:lpstr>
      <vt:lpstr>Full vs. Partial Postbacks</vt:lpstr>
      <vt:lpstr>ASP.NET AJAX Control Toolkit</vt:lpstr>
      <vt:lpstr>ASP.NET AJAX Control Toolkit</vt:lpstr>
      <vt:lpstr>ASP.NET AJAX Control Toolkit (2)</vt:lpstr>
      <vt:lpstr>AJAX Control Toolkit</vt:lpstr>
      <vt:lpstr>ASP.NET AJAX Basics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dminkov</cp:lastModifiedBy>
  <cp:revision>643</cp:revision>
  <dcterms:created xsi:type="dcterms:W3CDTF">2003-11-24T23:05:59Z</dcterms:created>
  <dcterms:modified xsi:type="dcterms:W3CDTF">2010-10-12T10:19:01Z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