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 id="2147483678" r:id="rId2"/>
  </p:sldMasterIdLst>
  <p:notesMasterIdLst>
    <p:notesMasterId r:id="rId56"/>
  </p:notesMasterIdLst>
  <p:handoutMasterIdLst>
    <p:handoutMasterId r:id="rId57"/>
  </p:handoutMasterIdLst>
  <p:sldIdLst>
    <p:sldId id="259" r:id="rId3"/>
    <p:sldId id="300" r:id="rId4"/>
    <p:sldId id="377" r:id="rId5"/>
    <p:sldId id="351" r:id="rId6"/>
    <p:sldId id="352" r:id="rId7"/>
    <p:sldId id="353" r:id="rId8"/>
    <p:sldId id="354" r:id="rId9"/>
    <p:sldId id="358" r:id="rId10"/>
    <p:sldId id="355" r:id="rId11"/>
    <p:sldId id="393" r:id="rId12"/>
    <p:sldId id="356" r:id="rId13"/>
    <p:sldId id="360" r:id="rId14"/>
    <p:sldId id="379" r:id="rId15"/>
    <p:sldId id="380" r:id="rId16"/>
    <p:sldId id="381" r:id="rId17"/>
    <p:sldId id="382" r:id="rId18"/>
    <p:sldId id="383" r:id="rId19"/>
    <p:sldId id="386" r:id="rId20"/>
    <p:sldId id="384" r:id="rId21"/>
    <p:sldId id="385" r:id="rId22"/>
    <p:sldId id="363" r:id="rId23"/>
    <p:sldId id="365" r:id="rId24"/>
    <p:sldId id="364" r:id="rId25"/>
    <p:sldId id="366" r:id="rId26"/>
    <p:sldId id="367" r:id="rId27"/>
    <p:sldId id="368" r:id="rId28"/>
    <p:sldId id="369" r:id="rId29"/>
    <p:sldId id="362" r:id="rId30"/>
    <p:sldId id="305" r:id="rId31"/>
    <p:sldId id="387" r:id="rId32"/>
    <p:sldId id="388" r:id="rId33"/>
    <p:sldId id="389" r:id="rId34"/>
    <p:sldId id="390" r:id="rId35"/>
    <p:sldId id="391" r:id="rId36"/>
    <p:sldId id="392" r:id="rId37"/>
    <p:sldId id="310" r:id="rId38"/>
    <p:sldId id="330" r:id="rId39"/>
    <p:sldId id="347" r:id="rId40"/>
    <p:sldId id="332" r:id="rId41"/>
    <p:sldId id="333" r:id="rId42"/>
    <p:sldId id="334" r:id="rId43"/>
    <p:sldId id="345" r:id="rId44"/>
    <p:sldId id="346" r:id="rId45"/>
    <p:sldId id="336" r:id="rId46"/>
    <p:sldId id="370" r:id="rId47"/>
    <p:sldId id="371" r:id="rId48"/>
    <p:sldId id="372" r:id="rId49"/>
    <p:sldId id="373" r:id="rId50"/>
    <p:sldId id="374" r:id="rId51"/>
    <p:sldId id="375" r:id="rId52"/>
    <p:sldId id="350" r:id="rId53"/>
    <p:sldId id="361" r:id="rId54"/>
    <p:sldId id="395" r:id="rId55"/>
  </p:sldIdLst>
  <p:sldSz cx="9144000" cy="6858000" type="screen4x3"/>
  <p:notesSz cx="7099300" cy="10234613"/>
  <p:custDataLst>
    <p:tags r:id="rId58"/>
  </p:custDataLst>
  <p:defaultTextStyle>
    <a:defPPr>
      <a:defRPr lang="en-US"/>
    </a:defPPr>
    <a:lvl1pPr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CF4F2"/>
    <a:srgbClr val="FAF7C8"/>
    <a:srgbClr val="0EFE58"/>
    <a:srgbClr val="DEFF9B"/>
    <a:srgbClr val="003366"/>
    <a:srgbClr val="008080"/>
    <a:srgbClr val="333399"/>
    <a:srgbClr val="666699"/>
    <a:srgbClr val="6600FF"/>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31" autoAdjust="0"/>
    <p:restoredTop sz="93333" autoAdjust="0"/>
  </p:normalViewPr>
  <p:slideViewPr>
    <p:cSldViewPr>
      <p:cViewPr varScale="1">
        <p:scale>
          <a:sx n="83" d="100"/>
          <a:sy n="83" d="100"/>
        </p:scale>
        <p:origin x="-888" y="-90"/>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2124" y="-96"/>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5" rIns="91432" bIns="45715" numCol="1" anchor="t" anchorCtr="0" compatLnSpc="1">
            <a:prstTxWarp prst="textNoShape">
              <a:avLst/>
            </a:prstTxWarp>
          </a:bodyPr>
          <a:lstStyle>
            <a:lvl1pPr defTabSz="912813">
              <a:lnSpc>
                <a:spcPct val="100000"/>
              </a:lnSpc>
              <a:defRPr sz="1100" b="0" smtClean="0">
                <a:solidFill>
                  <a:schemeClr val="tx1"/>
                </a:solidFill>
                <a:effectLst/>
              </a:defRPr>
            </a:lvl1pPr>
          </a:lstStyle>
          <a:p>
            <a:pPr>
              <a:defRPr/>
            </a:pPr>
            <a:endParaRPr lang="bg-BG"/>
          </a:p>
        </p:txBody>
      </p:sp>
      <p:sp>
        <p:nvSpPr>
          <p:cNvPr id="117763" name="Rectangle 3"/>
          <p:cNvSpPr>
            <a:spLocks noGrp="1" noChangeArrowheads="1"/>
          </p:cNvSpPr>
          <p:nvPr>
            <p:ph type="dt" sz="quarter" idx="1"/>
          </p:nvPr>
        </p:nvSpPr>
        <p:spPr bwMode="auto">
          <a:xfrm>
            <a:off x="4022725" y="0"/>
            <a:ext cx="307498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5" rIns="91432" bIns="45715" numCol="1" anchor="t" anchorCtr="0" compatLnSpc="1">
            <a:prstTxWarp prst="textNoShape">
              <a:avLst/>
            </a:prstTxWarp>
          </a:bodyPr>
          <a:lstStyle>
            <a:lvl1pPr algn="r" defTabSz="912813">
              <a:lnSpc>
                <a:spcPct val="100000"/>
              </a:lnSpc>
              <a:defRPr sz="1100" b="0" smtClean="0">
                <a:solidFill>
                  <a:schemeClr val="tx1"/>
                </a:solidFill>
                <a:effectLst/>
              </a:defRPr>
            </a:lvl1pPr>
          </a:lstStyle>
          <a:p>
            <a:pPr>
              <a:defRPr/>
            </a:pPr>
            <a:fld id="{E4FD59B2-F6BE-49F9-8EFE-093B8D527402}" type="datetime1">
              <a:rPr lang="en-US"/>
              <a:pPr>
                <a:defRPr/>
              </a:pPr>
              <a:t>20-Dec-10</a:t>
            </a:fld>
            <a:endParaRPr lang="bg-BG"/>
          </a:p>
        </p:txBody>
      </p:sp>
      <p:sp>
        <p:nvSpPr>
          <p:cNvPr id="117764" name="Rectangle 4"/>
          <p:cNvSpPr>
            <a:spLocks noGrp="1" noChangeArrowheads="1"/>
          </p:cNvSpPr>
          <p:nvPr>
            <p:ph type="ftr" sz="quarter" idx="2"/>
          </p:nvPr>
        </p:nvSpPr>
        <p:spPr bwMode="auto">
          <a:xfrm>
            <a:off x="0" y="9721850"/>
            <a:ext cx="561816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5" rIns="91432" bIns="45715" numCol="1" anchor="b" anchorCtr="0" compatLnSpc="1">
            <a:prstTxWarp prst="textNoShape">
              <a:avLst/>
            </a:prstTxWarp>
          </a:bodyPr>
          <a:lstStyle>
            <a:lvl1pPr defTabSz="912813">
              <a:lnSpc>
                <a:spcPct val="100000"/>
              </a:lnSpc>
              <a:defRPr sz="1100" b="0" smtClean="0">
                <a:solidFill>
                  <a:schemeClr val="tx1"/>
                </a:solidFill>
                <a:effectLst/>
              </a:defRPr>
            </a:lvl1pPr>
          </a:lstStyle>
          <a:p>
            <a:pPr>
              <a:defRPr/>
            </a:pPr>
            <a:r>
              <a:rPr lang="bg-BG"/>
              <a:t>(c) 2008 National Academy for Software Development - http://academy.devbg.org. All rights reserved. Unauthorized copying or re-distribution is strictly prohibited.</a:t>
            </a:r>
          </a:p>
        </p:txBody>
      </p:sp>
      <p:sp>
        <p:nvSpPr>
          <p:cNvPr id="117765" name="Rectangle 5"/>
          <p:cNvSpPr>
            <a:spLocks noGrp="1" noChangeArrowheads="1"/>
          </p:cNvSpPr>
          <p:nvPr>
            <p:ph type="sldNum" sz="quarter" idx="3"/>
          </p:nvPr>
        </p:nvSpPr>
        <p:spPr bwMode="auto">
          <a:xfrm>
            <a:off x="6002338" y="9721850"/>
            <a:ext cx="10953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5" rIns="91432" bIns="45715" numCol="1" anchor="b" anchorCtr="0" compatLnSpc="1">
            <a:prstTxWarp prst="textNoShape">
              <a:avLst/>
            </a:prstTxWarp>
          </a:bodyPr>
          <a:lstStyle>
            <a:lvl1pPr algn="r" defTabSz="912813">
              <a:lnSpc>
                <a:spcPct val="100000"/>
              </a:lnSpc>
              <a:defRPr sz="1100" b="0" smtClean="0">
                <a:solidFill>
                  <a:schemeClr val="tx1"/>
                </a:solidFill>
                <a:effectLst/>
              </a:defRPr>
            </a:lvl1pPr>
          </a:lstStyle>
          <a:p>
            <a:pPr>
              <a:defRPr/>
            </a:pPr>
            <a:fld id="{0BE2968C-44E8-425C-ACAA-8B3996A0B652}" type="slidenum">
              <a:rPr lang="bg-BG"/>
              <a:pPr>
                <a:defRPr/>
              </a:pPr>
              <a:t>‹#›</a:t>
            </a:fld>
            <a:endParaRPr lang="bg-BG"/>
          </a:p>
        </p:txBody>
      </p:sp>
    </p:spTree>
    <p:extLst>
      <p:ext uri="{BB962C8B-B14F-4D97-AF65-F5344CB8AC3E}">
        <p14:creationId xmlns:p14="http://schemas.microsoft.com/office/powerpoint/2010/main" val="3668405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20633" tIns="0" rIns="20633" bIns="0" numCol="1" anchor="t" anchorCtr="0" compatLnSpc="1">
            <a:prstTxWarp prst="textNoShape">
              <a:avLst/>
            </a:prstTxWarp>
          </a:bodyPr>
          <a:lstStyle>
            <a:lvl1pPr defTabSz="990600">
              <a:lnSpc>
                <a:spcPct val="100000"/>
              </a:lnSpc>
              <a:defRPr sz="1100" b="0" i="1" smtClean="0">
                <a:solidFill>
                  <a:schemeClr val="tx1"/>
                </a:solidFill>
                <a:effectLst/>
              </a:defRPr>
            </a:lvl1pPr>
          </a:lstStyle>
          <a:p>
            <a:pPr>
              <a:defRPr/>
            </a:pPr>
            <a:r>
              <a:rPr lang="en-US"/>
              <a:t>*</a:t>
            </a:r>
            <a:endParaRPr lang="en-US" sz="1300" i="0"/>
          </a:p>
        </p:txBody>
      </p:sp>
      <p:sp>
        <p:nvSpPr>
          <p:cNvPr id="2051"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20633" tIns="0" rIns="20633" bIns="0" numCol="1" anchor="t" anchorCtr="0" compatLnSpc="1">
            <a:prstTxWarp prst="textNoShape">
              <a:avLst/>
            </a:prstTxWarp>
          </a:bodyPr>
          <a:lstStyle>
            <a:lvl1pPr algn="r" defTabSz="990600">
              <a:lnSpc>
                <a:spcPct val="100000"/>
              </a:lnSpc>
              <a:defRPr sz="1100" b="0" i="1" smtClean="0">
                <a:solidFill>
                  <a:schemeClr val="tx1"/>
                </a:solidFill>
                <a:effectLst/>
              </a:defRPr>
            </a:lvl1pPr>
          </a:lstStyle>
          <a:p>
            <a:pPr>
              <a:defRPr/>
            </a:pPr>
            <a:fld id="{0D8220C4-ACCD-4341-A66F-1632D273D158}" type="datetime1">
              <a:rPr lang="en-US"/>
              <a:pPr>
                <a:defRPr/>
              </a:pPr>
              <a:t>20-Dec-10</a:t>
            </a:fld>
            <a:r>
              <a:rPr lang="en-US"/>
              <a:t>07/16/96</a:t>
            </a:r>
            <a:endParaRPr lang="en-US" sz="1300" i="0"/>
          </a:p>
        </p:txBody>
      </p:sp>
      <p:sp>
        <p:nvSpPr>
          <p:cNvPr id="50180" name="Rectangle 4"/>
          <p:cNvSpPr>
            <a:spLocks noGrp="1" noRot="1" noChangeAspect="1" noChangeArrowheads="1"/>
          </p:cNvSpPr>
          <p:nvPr>
            <p:ph type="sldImg" idx="2"/>
          </p:nvPr>
        </p:nvSpPr>
        <p:spPr bwMode="auto">
          <a:xfrm>
            <a:off x="992188" y="768350"/>
            <a:ext cx="5116512" cy="3836988"/>
          </a:xfrm>
          <a:prstGeom prst="rect">
            <a:avLst/>
          </a:prstGeom>
          <a:noFill/>
          <a:ln w="12700" cap="sq">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9727" tIns="49864" rIns="99727" bIns="4986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9723438"/>
            <a:ext cx="56959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20633" tIns="0" rIns="20633" bIns="0" numCol="1" anchor="b" anchorCtr="0" compatLnSpc="1">
            <a:prstTxWarp prst="textNoShape">
              <a:avLst/>
            </a:prstTxWarp>
          </a:bodyPr>
          <a:lstStyle>
            <a:lvl1pPr defTabSz="990600">
              <a:lnSpc>
                <a:spcPct val="100000"/>
              </a:lnSpc>
              <a:defRPr sz="1100" b="0" i="1" smtClean="0">
                <a:solidFill>
                  <a:schemeClr val="tx1"/>
                </a:solidFill>
                <a:effectLst/>
              </a:defRPr>
            </a:lvl1pPr>
          </a:lstStyle>
          <a:p>
            <a:pPr>
              <a:defRPr/>
            </a:pPr>
            <a:r>
              <a:rPr lang="en-US"/>
              <a:t>(c) 2008 National Academy for Software Development - http://academy.devbg.org. All rights reserved. Unauthorized copying or re-distribution is strictly prohibited.*</a:t>
            </a:r>
            <a:endParaRPr lang="en-US" sz="1300" i="0"/>
          </a:p>
        </p:txBody>
      </p:sp>
      <p:sp>
        <p:nvSpPr>
          <p:cNvPr id="2055" name="Rectangle 7"/>
          <p:cNvSpPr>
            <a:spLocks noGrp="1" noChangeArrowheads="1"/>
          </p:cNvSpPr>
          <p:nvPr>
            <p:ph type="sldNum" sz="quarter" idx="5"/>
          </p:nvPr>
        </p:nvSpPr>
        <p:spPr bwMode="auto">
          <a:xfrm>
            <a:off x="5926138" y="9723438"/>
            <a:ext cx="1173162"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20633" tIns="0" rIns="20633" bIns="0" numCol="1" anchor="b" anchorCtr="0" compatLnSpc="1">
            <a:prstTxWarp prst="textNoShape">
              <a:avLst/>
            </a:prstTxWarp>
          </a:bodyPr>
          <a:lstStyle>
            <a:lvl1pPr algn="r" defTabSz="990600">
              <a:lnSpc>
                <a:spcPct val="100000"/>
              </a:lnSpc>
              <a:defRPr sz="1100" b="0" i="1" smtClean="0">
                <a:solidFill>
                  <a:schemeClr val="tx1"/>
                </a:solidFill>
                <a:effectLst/>
              </a:defRPr>
            </a:lvl1pPr>
          </a:lstStyle>
          <a:p>
            <a:pPr>
              <a:defRPr/>
            </a:pPr>
            <a:fld id="{1EAA6931-7581-4DE8-95C9-1DCB0493B39C}" type="slidenum">
              <a:rPr lang="en-US"/>
              <a:pPr>
                <a:defRPr/>
              </a:pPr>
              <a:t>‹#›</a:t>
            </a:fld>
            <a:r>
              <a:rPr lang="en-US"/>
              <a:t>##</a:t>
            </a:r>
            <a:endParaRPr lang="en-US" sz="1300" i="0"/>
          </a:p>
        </p:txBody>
      </p:sp>
    </p:spTree>
    <p:extLst>
      <p:ext uri="{BB962C8B-B14F-4D97-AF65-F5344CB8AC3E}">
        <p14:creationId xmlns:p14="http://schemas.microsoft.com/office/powerpoint/2010/main" val="661779621"/>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msdn.microsoft.com/en-us/library/system.web.httpapplicationstate.lock.aspx"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msdn.microsoft.com/en-us/library/system.web.httpapplicationstate.unlock.aspx"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sdn.microsoft.com/en-us/library/system.web.httpapplication.aspx"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msdn.microsoft.com/en-us/library/system.web.ui.usercontrol.aspx" TargetMode="External"/><Relationship Id="rId5" Type="http://schemas.openxmlformats.org/officeDocument/2006/relationships/hyperlink" Target="http://msdn.microsoft.com/en-us/library/system.web.ui.page.aspx" TargetMode="External"/><Relationship Id="rId4" Type="http://schemas.openxmlformats.org/officeDocument/2006/relationships/hyperlink" Target="http://msdn.microsoft.com/en-us/library/system.web.httpcontext.aspx"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120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120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3DBEFE99-FBC7-44E9-BAF0-81194C631906}" type="slidenum">
              <a:rPr lang="en-US" sz="1100" b="0">
                <a:solidFill>
                  <a:schemeClr val="tx1"/>
                </a:solidFill>
              </a:rPr>
              <a:pPr/>
              <a:t>1</a:t>
            </a:fld>
            <a:r>
              <a:rPr lang="en-US" sz="1100" b="0">
                <a:solidFill>
                  <a:schemeClr val="tx1"/>
                </a:solidFill>
              </a:rPr>
              <a:t>##</a:t>
            </a:r>
            <a:endParaRPr lang="en-US" sz="1300" b="0" i="0">
              <a:solidFill>
                <a:schemeClr val="tx1"/>
              </a:solidFill>
            </a:endParaRPr>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noFill/>
        </p:spPr>
        <p:txBody>
          <a:bodyPr/>
          <a:lstStyle/>
          <a:p>
            <a:pPr eaLnBrk="1" hangingPunct="1"/>
            <a:endParaRPr lang="bg-BG"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a:t>
            </a:r>
            <a:endParaRPr lang="en-US" sz="1300" i="0"/>
          </a:p>
        </p:txBody>
      </p:sp>
      <p:sp>
        <p:nvSpPr>
          <p:cNvPr id="5" name="Footer Placeholder 4"/>
          <p:cNvSpPr>
            <a:spLocks noGrp="1"/>
          </p:cNvSpPr>
          <p:nvPr>
            <p:ph type="ftr" sz="quarter" idx="11"/>
          </p:nvPr>
        </p:nvSpPr>
        <p:spPr/>
        <p:txBody>
          <a:bodyPr/>
          <a:lstStyle/>
          <a:p>
            <a:pPr>
              <a:defRPr/>
            </a:pPr>
            <a:r>
              <a:rPr lang="en-US" smtClean="0"/>
              <a:t>(c) 2008 National Academy for Software Development - http://academy.devbg.org. All rights reserved. Unauthorized copying or re-distribution is strictly prohibited.*</a:t>
            </a:r>
            <a:endParaRPr lang="en-US" sz="1300" i="0"/>
          </a:p>
        </p:txBody>
      </p:sp>
      <p:sp>
        <p:nvSpPr>
          <p:cNvPr id="6" name="Slide Number Placeholder 5"/>
          <p:cNvSpPr>
            <a:spLocks noGrp="1"/>
          </p:cNvSpPr>
          <p:nvPr>
            <p:ph type="sldNum" sz="quarter" idx="12"/>
          </p:nvPr>
        </p:nvSpPr>
        <p:spPr/>
        <p:txBody>
          <a:bodyPr/>
          <a:lstStyle/>
          <a:p>
            <a:pPr>
              <a:defRPr/>
            </a:pPr>
            <a:fld id="{1EAA6931-7581-4DE8-95C9-1DCB0493B39C}" type="slidenum">
              <a:rPr lang="en-US" smtClean="0"/>
              <a:pPr>
                <a:defRPr/>
              </a:pPr>
              <a:t>10</a:t>
            </a:fld>
            <a:r>
              <a:rPr lang="en-US" smtClean="0"/>
              <a:t>##</a:t>
            </a:r>
            <a:endParaRPr lang="en-US" sz="1300" i="0"/>
          </a:p>
        </p:txBody>
      </p:sp>
    </p:spTree>
    <p:extLst>
      <p:ext uri="{BB962C8B-B14F-4D97-AF65-F5344CB8AC3E}">
        <p14:creationId xmlns:p14="http://schemas.microsoft.com/office/powerpoint/2010/main" val="3121019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939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939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73624941-AE69-4336-AB7C-1854ACFEF26F}" type="slidenum">
              <a:rPr lang="en-US" sz="1100" b="0">
                <a:solidFill>
                  <a:schemeClr val="tx1"/>
                </a:solidFill>
              </a:rPr>
              <a:pPr/>
              <a:t>11</a:t>
            </a:fld>
            <a:r>
              <a:rPr lang="en-US" sz="1100" b="0">
                <a:solidFill>
                  <a:schemeClr val="tx1"/>
                </a:solidFill>
              </a:rPr>
              <a:t>##</a:t>
            </a:r>
            <a:endParaRPr lang="en-US" sz="1300" b="0" i="0">
              <a:solidFill>
                <a:schemeClr val="tx1"/>
              </a:solidFill>
            </a:endParaRPr>
          </a:p>
        </p:txBody>
      </p:sp>
      <p:sp>
        <p:nvSpPr>
          <p:cNvPr id="59397"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pPr eaLnBrk="1" hangingPunct="1">
              <a:defRPr/>
            </a:pPr>
            <a:r>
              <a:rPr lang="bg-BG" b="1" dirty="0" smtClean="0">
                <a:effectLst>
                  <a:outerShdw blurRad="38100" dist="38100" dir="2700000" algn="tl">
                    <a:srgbClr val="C0C0C0"/>
                  </a:outerShdw>
                </a:effectLst>
              </a:rPr>
              <a:t>Бележки на автора:</a:t>
            </a:r>
            <a:endParaRPr lang="en-US" b="1" dirty="0" smtClean="0">
              <a:effectLst>
                <a:outerShdw blurRad="38100" dist="38100" dir="2700000" algn="tl">
                  <a:srgbClr val="C0C0C0"/>
                </a:outerShdw>
              </a:effectLst>
            </a:endParaRPr>
          </a:p>
          <a:p>
            <a:pPr eaLnBrk="1" hangingPunct="1">
              <a:defRPr/>
            </a:pPr>
            <a:r>
              <a:rPr lang="bg-BG" b="1" dirty="0" smtClean="0"/>
              <a:t>Пренасочване на изхода</a:t>
            </a:r>
          </a:p>
          <a:p>
            <a:pPr eaLnBrk="1" hangingPunct="1">
              <a:defRPr/>
            </a:pPr>
            <a:r>
              <a:rPr lang="en-US" noProof="1" smtClean="0">
                <a:latin typeface="Courier New" pitchFamily="49" charset="0"/>
              </a:rPr>
              <a:t>1) Response.Redirect("Login.aspx")</a:t>
            </a:r>
            <a:r>
              <a:rPr lang="bg-BG" dirty="0" smtClean="0">
                <a:latin typeface="Courier New" pitchFamily="49" charset="0"/>
              </a:rPr>
              <a:t> - </a:t>
            </a:r>
            <a:r>
              <a:rPr lang="ru-RU" dirty="0" smtClean="0"/>
              <a:t>Пренасочване от страна на клиента (client redirection). </a:t>
            </a:r>
            <a:r>
              <a:rPr lang="bg-BG" dirty="0" smtClean="0"/>
              <a:t>Променя адреса на </a:t>
            </a:r>
            <a:r>
              <a:rPr lang="en-US" dirty="0" smtClean="0"/>
              <a:t>Web</a:t>
            </a:r>
            <a:r>
              <a:rPr lang="bg-BG" dirty="0" smtClean="0"/>
              <a:t> браузъра.</a:t>
            </a:r>
            <a:endParaRPr lang="en-US" dirty="0" smtClean="0"/>
          </a:p>
          <a:p>
            <a:pPr eaLnBrk="1" hangingPunct="1">
              <a:defRPr/>
            </a:pPr>
            <a:r>
              <a:rPr lang="en-US" b="1" dirty="0" err="1" smtClean="0"/>
              <a:t>Response.Redirect</a:t>
            </a:r>
            <a:r>
              <a:rPr lang="en-US" b="1" dirty="0" smtClean="0"/>
              <a:t> </a:t>
            </a:r>
            <a:r>
              <a:rPr lang="en-US" dirty="0" smtClean="0"/>
              <a:t>sends HTTP code 302 down to the users browser along with the new URL location of the wanted page. </a:t>
            </a:r>
            <a:br>
              <a:rPr lang="en-US" dirty="0" smtClean="0"/>
            </a:br>
            <a:r>
              <a:rPr lang="en-US" dirty="0" smtClean="0"/>
              <a:t>HTTP Code 302 actually means ' </a:t>
            </a:r>
            <a:r>
              <a:rPr lang="en-US" u="sng" dirty="0" smtClean="0"/>
              <a:t>The requested resource resides temporarily under a different URI'</a:t>
            </a:r>
            <a:r>
              <a:rPr lang="en-US" dirty="0" smtClean="0"/>
              <a:t>.</a:t>
            </a:r>
            <a:br>
              <a:rPr lang="en-US" dirty="0" smtClean="0"/>
            </a:br>
            <a:r>
              <a:rPr lang="en-US" dirty="0" smtClean="0"/>
              <a:t>After browser receives this code it tries to open the new location of the resource that was suggested by the server.</a:t>
            </a:r>
            <a:br>
              <a:rPr lang="en-US" dirty="0" smtClean="0"/>
            </a:br>
            <a:r>
              <a:rPr lang="en-US" dirty="0" smtClean="0"/>
              <a:t>This actually causes two requests to the server, first one to the original URL, and second to the new URL that is suggested via 302 response.</a:t>
            </a:r>
            <a:br>
              <a:rPr lang="en-US" dirty="0" smtClean="0"/>
            </a:br>
            <a:r>
              <a:rPr lang="en-US" dirty="0" smtClean="0"/>
              <a:t>All the Query Strings and Form variables are lost during the redirect and they are not available to the redirected URL.</a:t>
            </a:r>
            <a:br>
              <a:rPr lang="en-US" dirty="0" smtClean="0"/>
            </a:br>
            <a:r>
              <a:rPr lang="en-US" dirty="0" smtClean="0"/>
              <a:t/>
            </a:r>
            <a:br>
              <a:rPr lang="en-US" dirty="0" smtClean="0"/>
            </a:br>
            <a:r>
              <a:rPr lang="en-US" dirty="0" smtClean="0"/>
              <a:t>Also its important to say that the new URL can reside on the same server but also it can be on some other server and the redirected URL does not need to be .</a:t>
            </a:r>
            <a:r>
              <a:rPr lang="en-US" dirty="0" err="1" smtClean="0"/>
              <a:t>aspx</a:t>
            </a:r>
            <a:r>
              <a:rPr lang="en-US" dirty="0" smtClean="0"/>
              <a:t> page it can be regular HTML page also).</a:t>
            </a:r>
            <a:br>
              <a:rPr lang="en-US" dirty="0" smtClean="0"/>
            </a:br>
            <a:r>
              <a:rPr lang="en-US" dirty="0" smtClean="0"/>
              <a:t/>
            </a:r>
            <a:br>
              <a:rPr lang="en-US" dirty="0" smtClean="0"/>
            </a:br>
            <a:endParaRPr lang="en-US" dirty="0" smtClean="0"/>
          </a:p>
          <a:p>
            <a:pPr eaLnBrk="1" hangingPunct="1">
              <a:defRPr/>
            </a:pPr>
            <a:r>
              <a:rPr lang="en-US" dirty="0" smtClean="0"/>
              <a:t>2) </a:t>
            </a:r>
            <a:r>
              <a:rPr lang="en-US" noProof="1" smtClean="0">
                <a:latin typeface="Courier New" pitchFamily="49" charset="0"/>
              </a:rPr>
              <a:t>Server.Forward</a:t>
            </a:r>
            <a:r>
              <a:rPr lang="bg-BG" dirty="0" smtClean="0">
                <a:latin typeface="Courier New" pitchFamily="49" charset="0"/>
              </a:rPr>
              <a:t>("</a:t>
            </a:r>
            <a:r>
              <a:rPr lang="en-US" dirty="0" smtClean="0">
                <a:latin typeface="Courier New" pitchFamily="49" charset="0"/>
              </a:rPr>
              <a:t>WebForm1.aspx</a:t>
            </a:r>
            <a:r>
              <a:rPr lang="bg-BG" dirty="0" smtClean="0">
                <a:latin typeface="Courier New" pitchFamily="49" charset="0"/>
              </a:rPr>
              <a:t>") - </a:t>
            </a:r>
            <a:r>
              <a:rPr lang="bg-BG" dirty="0" smtClean="0"/>
              <a:t>Пренасочване от страна на сървъра (</a:t>
            </a:r>
            <a:r>
              <a:rPr lang="en-US" dirty="0" smtClean="0"/>
              <a:t>server redirection</a:t>
            </a:r>
            <a:r>
              <a:rPr lang="bg-BG" dirty="0" smtClean="0"/>
              <a:t>). Запазва адреса на </a:t>
            </a:r>
            <a:r>
              <a:rPr lang="en-US" dirty="0" smtClean="0"/>
              <a:t>Web </a:t>
            </a:r>
            <a:r>
              <a:rPr lang="bg-BG" dirty="0" smtClean="0"/>
              <a:t>браузъра. На практика </a:t>
            </a:r>
            <a:r>
              <a:rPr lang="en-US" dirty="0" smtClean="0"/>
              <a:t>Web </a:t>
            </a:r>
            <a:r>
              <a:rPr lang="bg-BG" dirty="0" smtClean="0"/>
              <a:t>браузърът не разбира за пренасочването.</a:t>
            </a:r>
            <a:endParaRPr lang="en-US" dirty="0" smtClean="0"/>
          </a:p>
          <a:p>
            <a:r>
              <a:rPr lang="en-US" dirty="0" smtClean="0"/>
              <a:t>In contrast to all this when we call </a:t>
            </a:r>
            <a:r>
              <a:rPr lang="en-US" b="1" dirty="0" err="1" smtClean="0"/>
              <a:t>Server.Transfer</a:t>
            </a:r>
            <a:r>
              <a:rPr lang="en-US" dirty="0" smtClean="0"/>
              <a:t> we do not initiate another request to the server, but the original request is simply rewritten and </a:t>
            </a:r>
            <a:r>
              <a:rPr lang="en-US" dirty="0" err="1" smtClean="0"/>
              <a:t>transfered</a:t>
            </a:r>
            <a:r>
              <a:rPr lang="en-US" dirty="0" smtClean="0"/>
              <a:t> to some other page on the same server.</a:t>
            </a:r>
            <a:br>
              <a:rPr lang="en-US" dirty="0" smtClean="0"/>
            </a:br>
            <a:r>
              <a:rPr lang="en-US" dirty="0" smtClean="0"/>
              <a:t>(This off course means that we can use it only to transfer requests to the pages on the same server, not to some other servers and we can only transfer to .</a:t>
            </a:r>
            <a:r>
              <a:rPr lang="en-US" dirty="0" err="1" smtClean="0"/>
              <a:t>aspx</a:t>
            </a:r>
            <a:r>
              <a:rPr lang="en-US" dirty="0" smtClean="0"/>
              <a:t> pages and not other page types like HTML, </a:t>
            </a:r>
            <a:r>
              <a:rPr lang="en-US" dirty="0" err="1" smtClean="0"/>
              <a:t>php</a:t>
            </a:r>
            <a:r>
              <a:rPr lang="en-US" dirty="0" smtClean="0"/>
              <a:t> </a:t>
            </a:r>
            <a:r>
              <a:rPr lang="en-US" dirty="0" err="1" smtClean="0"/>
              <a:t>etc</a:t>
            </a:r>
            <a:r>
              <a:rPr lang="en-US" dirty="0" smtClean="0"/>
              <a:t>). </a:t>
            </a:r>
            <a:br>
              <a:rPr lang="en-US" dirty="0" smtClean="0"/>
            </a:br>
            <a:r>
              <a:rPr lang="en-US" dirty="0" smtClean="0"/>
              <a:t/>
            </a:r>
            <a:br>
              <a:rPr lang="en-US" dirty="0" smtClean="0"/>
            </a:br>
            <a:r>
              <a:rPr lang="en-US" dirty="0" smtClean="0"/>
              <a:t>All posted Form variables and query strings can optionally remain available to the second Page where we </a:t>
            </a:r>
            <a:r>
              <a:rPr lang="en-US" dirty="0" err="1" smtClean="0"/>
              <a:t>transfered</a:t>
            </a:r>
            <a:r>
              <a:rPr lang="en-US" dirty="0" smtClean="0"/>
              <a:t> request (if we use second overload </a:t>
            </a:r>
            <a:r>
              <a:rPr lang="en-US" b="1" dirty="0" err="1" smtClean="0"/>
              <a:t>Server.Transfer</a:t>
            </a:r>
            <a:r>
              <a:rPr lang="en-US" b="1" dirty="0" smtClean="0"/>
              <a:t>(string path, </a:t>
            </a:r>
            <a:r>
              <a:rPr lang="en-US" b="1" dirty="0" err="1" smtClean="0"/>
              <a:t>bool</a:t>
            </a:r>
            <a:r>
              <a:rPr lang="en-US" b="1" dirty="0" smtClean="0"/>
              <a:t> </a:t>
            </a:r>
            <a:r>
              <a:rPr lang="en-US" b="1" dirty="0" err="1" smtClean="0"/>
              <a:t>preserveForm</a:t>
            </a:r>
            <a:r>
              <a:rPr lang="en-US" b="1" dirty="0" smtClean="0"/>
              <a:t>)</a:t>
            </a:r>
            <a:r>
              <a:rPr lang="en-US" dirty="0" smtClean="0"/>
              <a:t> and supply true for the second parameter).</a:t>
            </a:r>
            <a:br>
              <a:rPr lang="en-US" dirty="0" smtClean="0"/>
            </a:br>
            <a:r>
              <a:rPr lang="en-US" dirty="0" smtClean="0"/>
              <a:t>Otherwise the Form Variables and Query String are cleared just like when we use Redirect.</a:t>
            </a:r>
            <a:br>
              <a:rPr lang="en-US" dirty="0" smtClean="0"/>
            </a:br>
            <a:r>
              <a:rPr lang="en-US" dirty="0" smtClean="0"/>
              <a:t>Its also important to note that because of the way </a:t>
            </a:r>
            <a:r>
              <a:rPr lang="en-US" dirty="0" err="1" smtClean="0"/>
              <a:t>Server.Transfer</a:t>
            </a:r>
            <a:r>
              <a:rPr lang="en-US" dirty="0" smtClean="0"/>
              <a:t> works, after the transfer, the URL shown in the users Web Browser remains the original one that was requested, because browser has no knowledge that its request was </a:t>
            </a:r>
            <a:r>
              <a:rPr lang="en-US" dirty="0" err="1" smtClean="0"/>
              <a:t>transfered</a:t>
            </a:r>
            <a:r>
              <a:rPr lang="en-US" dirty="0" smtClean="0"/>
              <a:t> (transfer occurs on the server side).</a:t>
            </a:r>
            <a:br>
              <a:rPr lang="en-US" dirty="0" smtClean="0"/>
            </a:br>
            <a:r>
              <a:rPr lang="en-US" dirty="0" smtClean="0"/>
              <a:t>  </a:t>
            </a:r>
            <a:br>
              <a:rPr lang="en-US" dirty="0" smtClean="0"/>
            </a:br>
            <a:r>
              <a:rPr lang="en-US" b="1" u="sng" dirty="0" err="1" smtClean="0"/>
              <a:t>Response.Redirect</a:t>
            </a:r>
            <a:r>
              <a:rPr lang="en-US" dirty="0" smtClean="0"/>
              <a:t> should be used when: </a:t>
            </a:r>
          </a:p>
          <a:p>
            <a:r>
              <a:rPr lang="en-US" dirty="0" smtClean="0"/>
              <a:t>we want to redirect the request to some plain HTML pages on our server or to some </a:t>
            </a:r>
            <a:r>
              <a:rPr lang="en-US" b="1" dirty="0" smtClean="0"/>
              <a:t>other</a:t>
            </a:r>
            <a:r>
              <a:rPr lang="en-US" dirty="0" smtClean="0"/>
              <a:t> web server</a:t>
            </a:r>
          </a:p>
          <a:p>
            <a:r>
              <a:rPr lang="en-US" dirty="0" smtClean="0"/>
              <a:t>we don't care about causing additional </a:t>
            </a:r>
            <a:r>
              <a:rPr lang="en-US" dirty="0" err="1" smtClean="0"/>
              <a:t>roundtrips</a:t>
            </a:r>
            <a:r>
              <a:rPr lang="en-US" dirty="0" smtClean="0"/>
              <a:t> to the server on each request</a:t>
            </a:r>
          </a:p>
          <a:p>
            <a:r>
              <a:rPr lang="en-US" dirty="0" smtClean="0"/>
              <a:t>we do not need to preserve Query String and Form Variables from the original request</a:t>
            </a:r>
          </a:p>
          <a:p>
            <a:r>
              <a:rPr lang="en-US" dirty="0" smtClean="0"/>
              <a:t>we want our users to be able to see the new redirected URL where he is redirected in his browser (and be able to bookmark it if its necessary)</a:t>
            </a:r>
          </a:p>
          <a:p>
            <a:r>
              <a:rPr lang="en-US" b="1" u="sng" dirty="0" err="1" smtClean="0"/>
              <a:t>Server.Transfer</a:t>
            </a:r>
            <a:r>
              <a:rPr lang="en-US" b="1" u="sng" dirty="0" smtClean="0"/>
              <a:t> </a:t>
            </a:r>
            <a:r>
              <a:rPr lang="en-US" dirty="0" smtClean="0"/>
              <a:t>should be used when:</a:t>
            </a:r>
            <a:br>
              <a:rPr lang="en-US" dirty="0" smtClean="0"/>
            </a:br>
            <a:r>
              <a:rPr lang="en-US" dirty="0" smtClean="0"/>
              <a:t>we want to transfer current page request to another .</a:t>
            </a:r>
            <a:r>
              <a:rPr lang="en-US" dirty="0" err="1" smtClean="0"/>
              <a:t>aspx</a:t>
            </a:r>
            <a:r>
              <a:rPr lang="en-US" dirty="0" smtClean="0"/>
              <a:t> page on the same server</a:t>
            </a:r>
          </a:p>
          <a:p>
            <a:r>
              <a:rPr lang="en-US" dirty="0" smtClean="0"/>
              <a:t>we want to preserve server resources and avoid the unnecessary </a:t>
            </a:r>
            <a:r>
              <a:rPr lang="en-US" dirty="0" err="1" smtClean="0"/>
              <a:t>roundtrips</a:t>
            </a:r>
            <a:r>
              <a:rPr lang="en-US" dirty="0" smtClean="0"/>
              <a:t> to the server</a:t>
            </a:r>
          </a:p>
          <a:p>
            <a:r>
              <a:rPr lang="en-US" dirty="0" smtClean="0"/>
              <a:t>we want to preserve Query String and Form Variables (optionally)</a:t>
            </a:r>
          </a:p>
          <a:p>
            <a:r>
              <a:rPr lang="en-US" dirty="0" smtClean="0"/>
              <a:t>we don't need to show the real URL where we redirected the request in the users Web Browser</a:t>
            </a:r>
          </a:p>
          <a:p>
            <a:pPr eaLnBrk="1" hangingPunct="1">
              <a:defRPr/>
            </a:pPr>
            <a:endParaRPr lang="bg-BG" b="1"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041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042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7B101DB-2E7F-4D94-90F7-D7BE33D656F5}" type="slidenum">
              <a:rPr lang="en-US" sz="1100" b="0">
                <a:solidFill>
                  <a:schemeClr val="tx1"/>
                </a:solidFill>
              </a:rPr>
              <a:pPr/>
              <a:t>12</a:t>
            </a:fld>
            <a:r>
              <a:rPr lang="en-US" sz="1100" b="0">
                <a:solidFill>
                  <a:schemeClr val="tx1"/>
                </a:solidFill>
              </a:rPr>
              <a:t>##</a:t>
            </a:r>
            <a:endParaRPr lang="en-US" sz="1300" b="0" i="0">
              <a:solidFill>
                <a:schemeClr val="tx1"/>
              </a:solidFill>
            </a:endParaRPr>
          </a:p>
        </p:txBody>
      </p:sp>
      <p:sp>
        <p:nvSpPr>
          <p:cNvPr id="60421" name="Rectangle 2"/>
          <p:cNvSpPr>
            <a:spLocks noGrp="1" noRot="1" noChangeAspect="1" noChangeArrowheads="1" noTextEdit="1"/>
          </p:cNvSpPr>
          <p:nvPr>
            <p:ph type="sldImg"/>
          </p:nvPr>
        </p:nvSpPr>
        <p:spPr>
          <a:ln/>
        </p:spPr>
      </p:sp>
      <p:sp>
        <p:nvSpPr>
          <p:cNvPr id="60422" name="Rectangle 3"/>
          <p:cNvSpPr>
            <a:spLocks noGrp="1" noChangeArrowheads="1"/>
          </p:cNvSpPr>
          <p:nvPr>
            <p:ph type="body" idx="1"/>
          </p:nvPr>
        </p:nvSpPr>
        <p:spPr>
          <a:noFill/>
        </p:spPr>
        <p:txBody>
          <a:bodyPr/>
          <a:lstStyle/>
          <a:p>
            <a:pPr eaLnBrk="1" hangingPunct="1"/>
            <a:endParaRPr lang="bg-BG"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065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066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E95F0F4-3623-42F6-9678-8B6C5E5A9D41}" type="slidenum">
              <a:rPr lang="en-US" sz="1100" b="0">
                <a:solidFill>
                  <a:schemeClr val="tx1"/>
                </a:solidFill>
              </a:rPr>
              <a:pPr/>
              <a:t>14</a:t>
            </a:fld>
            <a:r>
              <a:rPr lang="en-US" sz="1100" b="0">
                <a:solidFill>
                  <a:schemeClr val="tx1"/>
                </a:solidFill>
              </a:rPr>
              <a:t>##</a:t>
            </a:r>
            <a:endParaRPr lang="en-US" sz="1300" b="0" i="0">
              <a:solidFill>
                <a:schemeClr val="tx1"/>
              </a:solidFill>
            </a:endParaRPr>
          </a:p>
        </p:txBody>
      </p:sp>
      <p:sp>
        <p:nvSpPr>
          <p:cNvPr id="70661" name="Rectangle 2"/>
          <p:cNvSpPr>
            <a:spLocks noGrp="1" noRot="1" noChangeAspect="1" noChangeArrowheads="1" noTextEdit="1"/>
          </p:cNvSpPr>
          <p:nvPr>
            <p:ph type="sldImg"/>
          </p:nvPr>
        </p:nvSpPr>
        <p:spPr>
          <a:ln/>
        </p:spPr>
      </p:sp>
      <p:sp>
        <p:nvSpPr>
          <p:cNvPr id="70662" name="Rectangle 3"/>
          <p:cNvSpPr>
            <a:spLocks noGrp="1" noChangeArrowheads="1"/>
          </p:cNvSpPr>
          <p:nvPr>
            <p:ph type="body" idx="1"/>
          </p:nvPr>
        </p:nvSpPr>
        <p:spPr>
          <a:noFill/>
        </p:spPr>
        <p:txBody>
          <a:bodyPr/>
          <a:lstStyle/>
          <a:p>
            <a:pPr marL="228600" indent="-228600" eaLnBrk="1" hangingPunct="1">
              <a:buAutoNum type="arabicParenR"/>
            </a:pPr>
            <a:r>
              <a:rPr lang="en-US" dirty="0" smtClean="0"/>
              <a:t>A cookie, also known as a web cookie, browser cookie, and HTTP cookie, is a piece of text stored by a user's web browser.</a:t>
            </a:r>
            <a:r>
              <a:rPr lang="en-US" baseline="0" dirty="0" smtClean="0"/>
              <a:t> It consists of one or more name-value pairs containing bits of information, which may be encrypted for information privacy and data security purposes. </a:t>
            </a:r>
            <a:r>
              <a:rPr lang="en-US" dirty="0" smtClean="0"/>
              <a:t>Cookies may be set by the server with or without an expiration date. Cookies without an expiration date exist until the browser terminates, while cookies with an expiration date may be stored by the browser until the expiration date passes. </a:t>
            </a:r>
          </a:p>
          <a:p>
            <a:pPr marL="228600" indent="-228600" eaLnBrk="1" hangingPunct="1">
              <a:buAutoNum type="arabicParenR"/>
            </a:pPr>
            <a:r>
              <a:rPr lang="en-US" dirty="0" smtClean="0"/>
              <a:t>Usage:</a:t>
            </a:r>
          </a:p>
          <a:p>
            <a:pPr marL="685800" marR="0" lvl="1" indent="-228600" algn="l" defTabSz="914400" rtl="0" eaLnBrk="1" fontAlgn="base" latinLnBrk="0" hangingPunct="1">
              <a:lnSpc>
                <a:spcPct val="100000"/>
              </a:lnSpc>
              <a:spcBef>
                <a:spcPct val="30000"/>
              </a:spcBef>
              <a:spcAft>
                <a:spcPct val="0"/>
              </a:spcAft>
              <a:buClrTx/>
              <a:buSzTx/>
              <a:buFontTx/>
              <a:buAutoNum type="arabicParenR"/>
              <a:tabLst/>
              <a:defRPr/>
            </a:pPr>
            <a:r>
              <a:rPr lang="en-US" b="1" dirty="0" smtClean="0"/>
              <a:t>Session management (shopping carts,</a:t>
            </a:r>
            <a:r>
              <a:rPr lang="en-US" b="1" baseline="0" dirty="0" smtClean="0"/>
              <a:t> </a:t>
            </a:r>
            <a:r>
              <a:rPr lang="en-US" b="1" baseline="0" dirty="0" err="1" smtClean="0"/>
              <a:t>autologins</a:t>
            </a:r>
            <a:r>
              <a:rPr lang="en-US" b="1" baseline="0" dirty="0" smtClean="0"/>
              <a:t>)</a:t>
            </a:r>
            <a:endParaRPr lang="en-US" b="1" dirty="0" smtClean="0"/>
          </a:p>
          <a:p>
            <a:pPr marL="685800" lvl="1" indent="-228600" eaLnBrk="1" hangingPunct="1">
              <a:buAutoNum type="arabicParenR"/>
            </a:pPr>
            <a:r>
              <a:rPr lang="en-US" b="1" dirty="0" smtClean="0"/>
              <a:t>Personalization (auto-filling purposes,</a:t>
            </a:r>
            <a:r>
              <a:rPr lang="en-US" b="1" baseline="0" dirty="0" smtClean="0"/>
              <a:t> language and other preferences)</a:t>
            </a:r>
            <a:endParaRPr lang="en-US" b="1" dirty="0" smtClean="0"/>
          </a:p>
          <a:p>
            <a:pPr marL="685800" lvl="1" indent="-228600" eaLnBrk="1" hangingPunct="1">
              <a:buAutoNum type="arabicParenR"/>
            </a:pPr>
            <a:r>
              <a:rPr lang="en-US" b="1" dirty="0" smtClean="0"/>
              <a:t>Tracking (recording</a:t>
            </a:r>
            <a:r>
              <a:rPr lang="en-US" b="1" baseline="0" dirty="0" smtClean="0"/>
              <a:t> users browsing habits)</a:t>
            </a:r>
            <a:endParaRPr lang="en-US" b="1" dirty="0" smtClean="0"/>
          </a:p>
          <a:p>
            <a:pPr marL="685800" lvl="1" indent="-228600" eaLnBrk="1" hangingPunct="1">
              <a:buAutoNum type="arabicParenR"/>
            </a:pPr>
            <a:endParaRPr lang="bg-BG"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168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168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74D76F5F-AABF-4A51-B01F-9CE1F6AB25D3}" type="slidenum">
              <a:rPr lang="en-US" sz="1100" b="0">
                <a:solidFill>
                  <a:schemeClr val="tx1"/>
                </a:solidFill>
              </a:rPr>
              <a:pPr/>
              <a:t>15</a:t>
            </a:fld>
            <a:r>
              <a:rPr lang="en-US" sz="1100" b="0">
                <a:solidFill>
                  <a:schemeClr val="tx1"/>
                </a:solidFill>
              </a:rPr>
              <a:t>##</a:t>
            </a:r>
            <a:endParaRPr lang="en-US" sz="1300" b="0" i="0">
              <a:solidFill>
                <a:schemeClr val="tx1"/>
              </a:solidFill>
            </a:endParaRPr>
          </a:p>
        </p:txBody>
      </p:sp>
      <p:sp>
        <p:nvSpPr>
          <p:cNvPr id="71685" name="Rectangle 2"/>
          <p:cNvSpPr>
            <a:spLocks noGrp="1" noRot="1" noChangeAspect="1" noChangeArrowheads="1" noTextEdit="1"/>
          </p:cNvSpPr>
          <p:nvPr>
            <p:ph type="sldImg"/>
          </p:nvPr>
        </p:nvSpPr>
        <p:spPr>
          <a:ln/>
        </p:spPr>
      </p:sp>
      <p:sp>
        <p:nvSpPr>
          <p:cNvPr id="71686"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1) The</a:t>
            </a:r>
            <a:r>
              <a:rPr lang="en-US" baseline="0" dirty="0" smtClean="0"/>
              <a:t> class p</a:t>
            </a:r>
            <a:r>
              <a:rPr lang="en-US" dirty="0" smtClean="0"/>
              <a:t>rovides a type-safe way to create and manipulate (store, retrieve, and manage) individual HTTP cookies. ASP.NET includes two intrinsic cookie collections. The collection accessed through the Cookies collection of the </a:t>
            </a:r>
            <a:r>
              <a:rPr lang="en-US" dirty="0" err="1" smtClean="0"/>
              <a:t>HttpRequest</a:t>
            </a:r>
            <a:r>
              <a:rPr lang="en-US" dirty="0" smtClean="0"/>
              <a:t> object contains cookies transmitted by the client to the server in the Cookie header. The collection accessed through the Cookies collection of the </a:t>
            </a:r>
            <a:r>
              <a:rPr lang="en-US" dirty="0" err="1" smtClean="0"/>
              <a:t>HttpResponse</a:t>
            </a:r>
            <a:r>
              <a:rPr lang="en-US" dirty="0" smtClean="0"/>
              <a:t> object contains new cookies created on the server and transmitted to the client in the Set-Cookie HTTP response header.</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2) Path: The virtual path to transmit with the cookie. The default is /, which is the server root.</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3) Domain:</a:t>
            </a:r>
            <a:r>
              <a:rPr lang="en-US" baseline="0" dirty="0" smtClean="0"/>
              <a:t> </a:t>
            </a:r>
            <a:r>
              <a:rPr lang="en-US" dirty="0" smtClean="0"/>
              <a:t>The name of the domain to associate the cookie with. The default value is the current domain.</a:t>
            </a:r>
            <a:br>
              <a:rPr lang="en-US" dirty="0" smtClean="0"/>
            </a:b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eaLnBrk="1" hangingPunct="1"/>
            <a:endParaRPr lang="bg-BG"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270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270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FB51D922-75C6-41EE-B64D-AB5D492DD585}" type="slidenum">
              <a:rPr lang="en-US" sz="1100" b="0">
                <a:solidFill>
                  <a:schemeClr val="tx1"/>
                </a:solidFill>
              </a:rPr>
              <a:pPr/>
              <a:t>16</a:t>
            </a:fld>
            <a:r>
              <a:rPr lang="en-US" sz="1100" b="0">
                <a:solidFill>
                  <a:schemeClr val="tx1"/>
                </a:solidFill>
              </a:rPr>
              <a:t>##</a:t>
            </a:r>
            <a:endParaRPr lang="en-US" sz="1300" b="0" i="0">
              <a:solidFill>
                <a:schemeClr val="tx1"/>
              </a:solidFill>
            </a:endParaRPr>
          </a:p>
        </p:txBody>
      </p:sp>
      <p:sp>
        <p:nvSpPr>
          <p:cNvPr id="72709" name="Rectangle 2"/>
          <p:cNvSpPr>
            <a:spLocks noGrp="1" noRot="1" noChangeAspect="1" noChangeArrowheads="1" noTextEdit="1"/>
          </p:cNvSpPr>
          <p:nvPr>
            <p:ph type="sldImg"/>
          </p:nvPr>
        </p:nvSpPr>
        <p:spPr>
          <a:ln/>
        </p:spPr>
      </p:sp>
      <p:sp>
        <p:nvSpPr>
          <p:cNvPr id="72710" name="Rectangle 3"/>
          <p:cNvSpPr>
            <a:spLocks noGrp="1" noChangeArrowheads="1"/>
          </p:cNvSpPr>
          <p:nvPr>
            <p:ph type="body" idx="1"/>
          </p:nvPr>
        </p:nvSpPr>
        <p:spPr>
          <a:noFill/>
        </p:spPr>
        <p:txBody>
          <a:bodyPr/>
          <a:lstStyle/>
          <a:p>
            <a:pPr eaLnBrk="1" hangingPunct="1"/>
            <a:r>
              <a:rPr lang="en-US" dirty="0" smtClean="0"/>
              <a:t>ASP.NET includes two intrinsic cookie collections. The collection accessed through the Cookies collection of </a:t>
            </a:r>
            <a:r>
              <a:rPr lang="en-US" dirty="0" err="1" smtClean="0"/>
              <a:t>HttpRequest</a:t>
            </a:r>
            <a:r>
              <a:rPr lang="en-US" dirty="0" smtClean="0"/>
              <a:t> contains cookies transmitted by the client to the server in the Cookie header. The collection accessed through the Cookies collection of </a:t>
            </a:r>
            <a:r>
              <a:rPr lang="en-US" dirty="0" err="1" smtClean="0"/>
              <a:t>HttpResponse</a:t>
            </a:r>
            <a:r>
              <a:rPr lang="en-US" dirty="0" smtClean="0"/>
              <a:t> contains new cookies created on the server and transmitted to the client in the Set-Cookie header.</a:t>
            </a:r>
          </a:p>
          <a:p>
            <a:pPr eaLnBrk="1" hangingPunct="1"/>
            <a:endParaRPr lang="en-US" dirty="0" smtClean="0"/>
          </a:p>
          <a:p>
            <a:pPr eaLnBrk="1" hangingPunct="1"/>
            <a:r>
              <a:rPr lang="en-US" dirty="0" smtClean="0"/>
              <a:t>After you add a cookie by using the </a:t>
            </a:r>
            <a:r>
              <a:rPr lang="en-US" dirty="0" err="1" smtClean="0"/>
              <a:t>HttpResponse.Cookies</a:t>
            </a:r>
            <a:r>
              <a:rPr lang="en-US" dirty="0" smtClean="0"/>
              <a:t> collection, the cookie is immediately available in the </a:t>
            </a:r>
            <a:r>
              <a:rPr lang="en-US" dirty="0" err="1" smtClean="0"/>
              <a:t>HttpRequest.Cookies</a:t>
            </a:r>
            <a:r>
              <a:rPr lang="en-US" dirty="0" smtClean="0"/>
              <a:t> collection, even if the response has not been sent to the client.</a:t>
            </a:r>
          </a:p>
          <a:p>
            <a:pPr eaLnBrk="1" hangingPunct="1"/>
            <a:r>
              <a:rPr lang="en-US" dirty="0" smtClean="0"/>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373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373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54053BE5-94AC-414F-B48B-4A5432698D5F}" type="slidenum">
              <a:rPr lang="en-US" sz="1100" b="0">
                <a:solidFill>
                  <a:schemeClr val="tx1"/>
                </a:solidFill>
              </a:rPr>
              <a:pPr/>
              <a:t>17</a:t>
            </a:fld>
            <a:r>
              <a:rPr lang="en-US" sz="1100" b="0">
                <a:solidFill>
                  <a:schemeClr val="tx1"/>
                </a:solidFill>
              </a:rPr>
              <a:t>##</a:t>
            </a:r>
            <a:endParaRPr lang="en-US" sz="1300" b="0" i="0">
              <a:solidFill>
                <a:schemeClr val="tx1"/>
              </a:solidFill>
            </a:endParaRPr>
          </a:p>
        </p:txBody>
      </p:sp>
      <p:sp>
        <p:nvSpPr>
          <p:cNvPr id="73733" name="Rectangle 2"/>
          <p:cNvSpPr>
            <a:spLocks noGrp="1" noRot="1" noChangeAspect="1" noChangeArrowheads="1" noTextEdit="1"/>
          </p:cNvSpPr>
          <p:nvPr>
            <p:ph type="sldImg"/>
          </p:nvPr>
        </p:nvSpPr>
        <p:spPr>
          <a:ln/>
        </p:spPr>
      </p:sp>
      <p:sp>
        <p:nvSpPr>
          <p:cNvPr id="73734"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577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578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C6BEFD7E-AA9D-4D3C-A1EC-64F552D1E4C9}" type="slidenum">
              <a:rPr lang="en-US" sz="1100" b="0">
                <a:solidFill>
                  <a:schemeClr val="tx1"/>
                </a:solidFill>
              </a:rPr>
              <a:pPr/>
              <a:t>18</a:t>
            </a:fld>
            <a:r>
              <a:rPr lang="en-US" sz="1100" b="0">
                <a:solidFill>
                  <a:schemeClr val="tx1"/>
                </a:solidFill>
              </a:rPr>
              <a:t>##</a:t>
            </a:r>
            <a:endParaRPr lang="en-US" sz="1300" b="0" i="0">
              <a:solidFill>
                <a:schemeClr val="tx1"/>
              </a:solidFill>
            </a:endParaRPr>
          </a:p>
        </p:txBody>
      </p:sp>
      <p:sp>
        <p:nvSpPr>
          <p:cNvPr id="75781" name="Rectangle 2"/>
          <p:cNvSpPr>
            <a:spLocks noGrp="1" noRot="1" noChangeAspect="1" noChangeArrowheads="1" noTextEdit="1"/>
          </p:cNvSpPr>
          <p:nvPr>
            <p:ph type="sldImg"/>
          </p:nvPr>
        </p:nvSpPr>
        <p:spPr>
          <a:ln/>
        </p:spPr>
      </p:sp>
      <p:sp>
        <p:nvSpPr>
          <p:cNvPr id="75782"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475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475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4DDFA502-7765-4254-A14A-0A4737E470D0}" type="slidenum">
              <a:rPr lang="en-US" sz="1100" b="0">
                <a:solidFill>
                  <a:schemeClr val="tx1"/>
                </a:solidFill>
              </a:rPr>
              <a:pPr/>
              <a:t>19</a:t>
            </a:fld>
            <a:r>
              <a:rPr lang="en-US" sz="1100" b="0">
                <a:solidFill>
                  <a:schemeClr val="tx1"/>
                </a:solidFill>
              </a:rPr>
              <a:t>##</a:t>
            </a:r>
            <a:endParaRPr lang="en-US" sz="1300" b="0" i="0">
              <a:solidFill>
                <a:schemeClr val="tx1"/>
              </a:solidFill>
            </a:endParaRPr>
          </a:p>
        </p:txBody>
      </p:sp>
      <p:sp>
        <p:nvSpPr>
          <p:cNvPr id="74757" name="Rectangle 2"/>
          <p:cNvSpPr>
            <a:spLocks noGrp="1" noRot="1" noChangeAspect="1" noChangeArrowheads="1" noTextEdit="1"/>
          </p:cNvSpPr>
          <p:nvPr>
            <p:ph type="sldImg"/>
          </p:nvPr>
        </p:nvSpPr>
        <p:spPr>
          <a:ln/>
        </p:spPr>
      </p:sp>
      <p:sp>
        <p:nvSpPr>
          <p:cNvPr id="74758" name="Rectangle 3"/>
          <p:cNvSpPr>
            <a:spLocks noGrp="1" noChangeArrowheads="1"/>
          </p:cNvSpPr>
          <p:nvPr>
            <p:ph type="body" idx="1"/>
          </p:nvPr>
        </p:nvSpPr>
        <p:spPr>
          <a:noFill/>
        </p:spPr>
        <p:txBody>
          <a:bodyPr/>
          <a:lstStyle/>
          <a:p>
            <a:pPr eaLnBrk="1" hangingPunct="1"/>
            <a:r>
              <a:rPr lang="en-US" dirty="0" smtClean="0"/>
              <a:t>ASP.NET allows you to store information in a </a:t>
            </a:r>
            <a:r>
              <a:rPr lang="en-US" dirty="0" err="1" smtClean="0"/>
              <a:t>HiddenField</a:t>
            </a:r>
            <a:r>
              <a:rPr lang="en-US" dirty="0" smtClean="0"/>
              <a:t> control, which renders as a standard HTML hidden field. A hidden field does not render visibly in the browser, but you can set its properties just as you can with a standard control. When a page is submitted to the server, the content of a hidden field is sent in the HTTP form collection along with the values of other controls. A hidden field acts as a repository for any page-specific information that you want to store directly in the page.</a:t>
            </a:r>
          </a:p>
          <a:p>
            <a:pPr eaLnBrk="1" hangingPunct="1"/>
            <a:endParaRPr lang="en-US" dirty="0" smtClean="0"/>
          </a:p>
          <a:p>
            <a:pPr eaLnBrk="1" hangingPunct="1"/>
            <a:r>
              <a:rPr lang="en-US" b="1" dirty="0" smtClean="0"/>
              <a:t>Security Note  </a:t>
            </a:r>
          </a:p>
          <a:p>
            <a:pPr eaLnBrk="1" hangingPunct="1"/>
            <a:r>
              <a:rPr lang="en-US" dirty="0" smtClean="0"/>
              <a:t>It is easy for a malicious user to see and modify the contents of a hidden field. Do not store any information in a hidden field that is sensitive or that your application relies on to work properly. For more information, see ASP.NET State Management Recommendations.</a:t>
            </a:r>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475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475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4DDFA502-7765-4254-A14A-0A4737E470D0}" type="slidenum">
              <a:rPr lang="en-US" sz="1100" b="0">
                <a:solidFill>
                  <a:schemeClr val="tx1"/>
                </a:solidFill>
              </a:rPr>
              <a:pPr/>
              <a:t>20</a:t>
            </a:fld>
            <a:r>
              <a:rPr lang="en-US" sz="1100" b="0">
                <a:solidFill>
                  <a:schemeClr val="tx1"/>
                </a:solidFill>
              </a:rPr>
              <a:t>##</a:t>
            </a:r>
            <a:endParaRPr lang="en-US" sz="1300" b="0" i="0">
              <a:solidFill>
                <a:schemeClr val="tx1"/>
              </a:solidFill>
            </a:endParaRPr>
          </a:p>
        </p:txBody>
      </p:sp>
      <p:sp>
        <p:nvSpPr>
          <p:cNvPr id="74757" name="Rectangle 2"/>
          <p:cNvSpPr>
            <a:spLocks noGrp="1" noRot="1" noChangeAspect="1" noChangeArrowheads="1" noTextEdit="1"/>
          </p:cNvSpPr>
          <p:nvPr>
            <p:ph type="sldImg"/>
          </p:nvPr>
        </p:nvSpPr>
        <p:spPr>
          <a:ln/>
        </p:spPr>
      </p:sp>
      <p:sp>
        <p:nvSpPr>
          <p:cNvPr id="74758"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1) A query string is information that is appended to the end of a page URL. Query strings provide a simple but limited way to maintain state information. For example, they are an easy way to pass information from one page to another, such as passing a product number from one page to another page where it will be processed. However, some browsers and client devices impose a 2083-character limit on the length of the URL.</a:t>
            </a:r>
          </a:p>
          <a:p>
            <a:pPr eaLnBrk="1" hangingPunct="1"/>
            <a:endParaRPr lang="en-US" dirty="0" smtClean="0"/>
          </a:p>
          <a:p>
            <a:pPr eaLnBrk="1" hangingPunct="1"/>
            <a:r>
              <a:rPr lang="en-US" b="1" dirty="0" smtClean="0"/>
              <a:t> Security Note  </a:t>
            </a:r>
          </a:p>
          <a:p>
            <a:pPr eaLnBrk="1" hangingPunct="1"/>
            <a:r>
              <a:rPr lang="en-US" dirty="0" smtClean="0"/>
              <a:t>Information that is passed in a query string can be tampered with by a malicious user. Do not rely on query strings to convey important or sensitive data. Additionally, a user can bookmark the URL or send the URL to other users, thereby passing that information along with it. For more information, see ASP.NET State Management Recommendations and How to: Protect Against Script Exploits in a Web Application by Applying HTML Encoding to Strings.</a:t>
            </a:r>
          </a:p>
          <a:p>
            <a:pPr eaLnBrk="1" hangingPunct="1"/>
            <a:r>
              <a:rPr lang="en-US" dirty="0" smtClean="0"/>
              <a:t> </a:t>
            </a:r>
          </a:p>
          <a:p>
            <a:pPr eaLnBrk="1" hangingPunct="1"/>
            <a:endParaRPr lang="bg-BG"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222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222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C6CC3D5D-5413-4364-A659-AE6A88F23CC8}" type="slidenum">
              <a:rPr lang="en-US" sz="1100" b="0">
                <a:solidFill>
                  <a:schemeClr val="tx1"/>
                </a:solidFill>
              </a:rPr>
              <a:pPr/>
              <a:t>2</a:t>
            </a:fld>
            <a:r>
              <a:rPr lang="en-US" sz="1100" b="0">
                <a:solidFill>
                  <a:schemeClr val="tx1"/>
                </a:solidFill>
              </a:rPr>
              <a:t>##</a:t>
            </a:r>
            <a:endParaRPr lang="en-US" sz="1300" b="0" i="0">
              <a:solidFill>
                <a:schemeClr val="tx1"/>
              </a:solidFill>
            </a:endParaRPr>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144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144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50708E00-D533-4106-8743-FD7E280C429C}" type="slidenum">
              <a:rPr lang="en-US" sz="1100" b="0">
                <a:solidFill>
                  <a:schemeClr val="tx1"/>
                </a:solidFill>
              </a:rPr>
              <a:pPr/>
              <a:t>21</a:t>
            </a:fld>
            <a:r>
              <a:rPr lang="en-US" sz="1100" b="0">
                <a:solidFill>
                  <a:schemeClr val="tx1"/>
                </a:solidFill>
              </a:rPr>
              <a:t>##</a:t>
            </a:r>
            <a:endParaRPr lang="en-US" sz="1300" b="0" i="0">
              <a:solidFill>
                <a:schemeClr val="tx1"/>
              </a:solidFill>
            </a:endParaRPr>
          </a:p>
        </p:txBody>
      </p:sp>
      <p:sp>
        <p:nvSpPr>
          <p:cNvPr id="61445" name="Rectangle 2"/>
          <p:cNvSpPr>
            <a:spLocks noGrp="1" noRot="1" noChangeAspect="1" noChangeArrowheads="1" noTextEdit="1"/>
          </p:cNvSpPr>
          <p:nvPr>
            <p:ph type="sldImg"/>
          </p:nvPr>
        </p:nvSpPr>
        <p:spPr>
          <a:ln/>
        </p:spPr>
      </p:sp>
      <p:sp>
        <p:nvSpPr>
          <p:cNvPr id="61446"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246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246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1AB463BC-19C7-4C33-885A-9B83FAA43030}" type="slidenum">
              <a:rPr lang="en-US" sz="1100" b="0">
                <a:solidFill>
                  <a:schemeClr val="tx1"/>
                </a:solidFill>
              </a:rPr>
              <a:pPr/>
              <a:t>22</a:t>
            </a:fld>
            <a:r>
              <a:rPr lang="en-US" sz="1100" b="0">
                <a:solidFill>
                  <a:schemeClr val="tx1"/>
                </a:solidFill>
              </a:rPr>
              <a:t>##</a:t>
            </a:r>
            <a:endParaRPr lang="en-US" sz="1300" b="0" i="0">
              <a:solidFill>
                <a:schemeClr val="tx1"/>
              </a:solidFill>
            </a:endParaRPr>
          </a:p>
        </p:txBody>
      </p:sp>
      <p:sp>
        <p:nvSpPr>
          <p:cNvPr id="62469" name="Rectangle 2"/>
          <p:cNvSpPr>
            <a:spLocks noGrp="1" noRot="1" noChangeAspect="1" noChangeArrowheads="1" noTextEdit="1"/>
          </p:cNvSpPr>
          <p:nvPr>
            <p:ph type="sldImg"/>
          </p:nvPr>
        </p:nvSpPr>
        <p:spPr>
          <a:ln/>
        </p:spPr>
      </p:sp>
      <p:sp>
        <p:nvSpPr>
          <p:cNvPr id="62470" name="Rectangle 3"/>
          <p:cNvSpPr>
            <a:spLocks noGrp="1" noChangeArrowheads="1"/>
          </p:cNvSpPr>
          <p:nvPr>
            <p:ph type="body" idx="1"/>
          </p:nvPr>
        </p:nvSpPr>
        <p:spPr>
          <a:noFill/>
        </p:spPr>
        <p:txBody>
          <a:bodyPr/>
          <a:lstStyle/>
          <a:p>
            <a:r>
              <a:rPr lang="en-US" dirty="0" smtClean="0"/>
              <a:t>1) When an ASP.NET page runs, the page goes through a life cycle in which it performs a series of processing steps. These include initialization, instantiating controls, restoring and maintaining state, running event handler code, and rendering. It is important for you to understand the page life cycle so that you can write code at the appropriate life-cycle stage for the effect you intend.</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349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349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4941237F-AC52-44A5-8F5C-B7FC7FD709D6}" type="slidenum">
              <a:rPr lang="en-US" sz="1100" b="0">
                <a:solidFill>
                  <a:schemeClr val="tx1"/>
                </a:solidFill>
              </a:rPr>
              <a:pPr/>
              <a:t>23</a:t>
            </a:fld>
            <a:r>
              <a:rPr lang="en-US" sz="1100" b="0">
                <a:solidFill>
                  <a:schemeClr val="tx1"/>
                </a:solidFill>
              </a:rPr>
              <a:t>##</a:t>
            </a:r>
            <a:endParaRPr lang="en-US" sz="1300" b="0" i="0">
              <a:solidFill>
                <a:schemeClr val="tx1"/>
              </a:solidFill>
            </a:endParaRPr>
          </a:p>
        </p:txBody>
      </p:sp>
      <p:sp>
        <p:nvSpPr>
          <p:cNvPr id="63493" name="Rectangle 2"/>
          <p:cNvSpPr>
            <a:spLocks noGrp="1" noRot="1" noChangeAspect="1" noChangeArrowheads="1" noTextEdit="1"/>
          </p:cNvSpPr>
          <p:nvPr>
            <p:ph type="sldImg"/>
          </p:nvPr>
        </p:nvSpPr>
        <p:spPr>
          <a:ln/>
        </p:spPr>
      </p:sp>
      <p:sp>
        <p:nvSpPr>
          <p:cNvPr id="63494"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451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451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213F4D0-B99D-4059-9BF6-662FEA38E332}" type="slidenum">
              <a:rPr lang="en-US" sz="1100" b="0">
                <a:solidFill>
                  <a:schemeClr val="tx1"/>
                </a:solidFill>
              </a:rPr>
              <a:pPr/>
              <a:t>24</a:t>
            </a:fld>
            <a:r>
              <a:rPr lang="en-US" sz="1100" b="0">
                <a:solidFill>
                  <a:schemeClr val="tx1"/>
                </a:solidFill>
              </a:rPr>
              <a:t>##</a:t>
            </a:r>
            <a:endParaRPr lang="en-US" sz="1300" b="0" i="0">
              <a:solidFill>
                <a:schemeClr val="tx1"/>
              </a:solidFill>
            </a:endParaRPr>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1) The page request occurs before the page life cycle begins. When the page is requested by a user, ASP.NET determines whether the page needs to be parsed and compiled (therefore beginning the life of a page), or whether a cached version of the page can be sent in response without running the page.</a:t>
            </a:r>
          </a:p>
          <a:p>
            <a:pPr eaLnBrk="1" hangingPunct="1"/>
            <a:endParaRPr lang="en-US" dirty="0" smtClean="0"/>
          </a:p>
          <a:p>
            <a:r>
              <a:rPr lang="en-US" dirty="0" smtClean="0"/>
              <a:t>2) During page initialization, controls on the page are available and each control's </a:t>
            </a:r>
            <a:r>
              <a:rPr lang="en-US" dirty="0" err="1" smtClean="0"/>
              <a:t>UniqueID</a:t>
            </a:r>
            <a:r>
              <a:rPr lang="en-US" dirty="0" smtClean="0"/>
              <a:t> property is set. A master page and themes are also applied to the page if applicable. If the current request is a </a:t>
            </a:r>
            <a:r>
              <a:rPr lang="en-US" dirty="0" err="1" smtClean="0"/>
              <a:t>postback</a:t>
            </a:r>
            <a:r>
              <a:rPr lang="en-US" dirty="0" smtClean="0"/>
              <a:t>, the </a:t>
            </a:r>
            <a:r>
              <a:rPr lang="en-US" dirty="0" err="1" smtClean="0"/>
              <a:t>postback</a:t>
            </a:r>
            <a:r>
              <a:rPr lang="en-US" dirty="0" smtClean="0"/>
              <a:t> data has not yet been loaded and control property values have not been restored to the values from view state.</a:t>
            </a:r>
          </a:p>
          <a:p>
            <a:endParaRPr lang="en-US" dirty="0" smtClean="0"/>
          </a:p>
          <a:p>
            <a:pPr eaLnBrk="1" hangingPunct="1"/>
            <a:endParaRPr lang="bg-BG"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553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554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1AEB5EF1-1B57-48A9-B292-93880F7244D9}" type="slidenum">
              <a:rPr lang="en-US" sz="1100" b="0">
                <a:solidFill>
                  <a:schemeClr val="tx1"/>
                </a:solidFill>
              </a:rPr>
              <a:pPr/>
              <a:t>25</a:t>
            </a:fld>
            <a:r>
              <a:rPr lang="en-US" sz="1100" b="0">
                <a:solidFill>
                  <a:schemeClr val="tx1"/>
                </a:solidFill>
              </a:rPr>
              <a:t>##</a:t>
            </a:r>
            <a:endParaRPr lang="en-US" sz="1300" b="0" i="0">
              <a:solidFill>
                <a:schemeClr val="tx1"/>
              </a:solidFill>
            </a:endParaRPr>
          </a:p>
        </p:txBody>
      </p:sp>
      <p:sp>
        <p:nvSpPr>
          <p:cNvPr id="65541" name="Rectangle 2"/>
          <p:cNvSpPr>
            <a:spLocks noGrp="1" noRot="1" noChangeAspect="1" noChangeArrowheads="1" noTextEdit="1"/>
          </p:cNvSpPr>
          <p:nvPr>
            <p:ph type="sldImg"/>
          </p:nvPr>
        </p:nvSpPr>
        <p:spPr>
          <a:ln/>
        </p:spPr>
      </p:sp>
      <p:sp>
        <p:nvSpPr>
          <p:cNvPr id="65542"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1) If the request is a </a:t>
            </a:r>
            <a:r>
              <a:rPr lang="en-US" dirty="0" err="1" smtClean="0"/>
              <a:t>postback</a:t>
            </a:r>
            <a:r>
              <a:rPr lang="en-US" dirty="0" smtClean="0"/>
              <a:t>, control event handlers are called. After that, the Validate method of all validator controls is called, which sets the </a:t>
            </a:r>
            <a:r>
              <a:rPr lang="en-US" dirty="0" err="1" smtClean="0"/>
              <a:t>IsValid</a:t>
            </a:r>
            <a:r>
              <a:rPr lang="en-US" dirty="0" smtClean="0"/>
              <a:t> property of individual validator controls and of the page.</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2) Before rendering, view state is saved for the page and all controls. During the rendering stage, the page calls the Render method for each control, providing a text writer that writes its output to the </a:t>
            </a:r>
            <a:r>
              <a:rPr lang="en-US" dirty="0" err="1" smtClean="0"/>
              <a:t>OutputStream</a:t>
            </a:r>
            <a:r>
              <a:rPr lang="en-US" dirty="0" smtClean="0"/>
              <a:t> object of the page's Response property.</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eaLnBrk="1" hangingPunct="1"/>
            <a:endParaRPr lang="bg-BG"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656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656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9C8812E7-61E0-46C2-87CF-C0E90D4FC8D4}" type="slidenum">
              <a:rPr lang="en-US" sz="1100" b="0">
                <a:solidFill>
                  <a:schemeClr val="tx1"/>
                </a:solidFill>
              </a:rPr>
              <a:pPr/>
              <a:t>26</a:t>
            </a:fld>
            <a:r>
              <a:rPr lang="en-US" sz="1100" b="0">
                <a:solidFill>
                  <a:schemeClr val="tx1"/>
                </a:solidFill>
              </a:rPr>
              <a:t>##</a:t>
            </a:r>
            <a:endParaRPr lang="en-US" sz="1300" b="0" i="0">
              <a:solidFill>
                <a:schemeClr val="tx1"/>
              </a:solidFill>
            </a:endParaRPr>
          </a:p>
        </p:txBody>
      </p:sp>
      <p:sp>
        <p:nvSpPr>
          <p:cNvPr id="66565" name="Rectangle 2"/>
          <p:cNvSpPr>
            <a:spLocks noGrp="1" noRot="1" noChangeAspect="1" noChangeArrowheads="1" noTextEdit="1"/>
          </p:cNvSpPr>
          <p:nvPr>
            <p:ph type="sldImg"/>
          </p:nvPr>
        </p:nvSpPr>
        <p:spPr>
          <a:ln/>
        </p:spPr>
      </p:sp>
      <p:sp>
        <p:nvSpPr>
          <p:cNvPr id="66566"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1) The Unload event is raised after the page has been fully rendered, sent to the client, and is ready to be discarded. At this point, page properties such as Response and Request are unloaded and cleanup is performed.</a:t>
            </a:r>
          </a:p>
          <a:p>
            <a:pPr eaLnBrk="1" hangingPunct="1"/>
            <a:endParaRPr lang="bg-BG"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758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758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46AB3AD2-8B99-43C1-88E9-16C3CE390650}" type="slidenum">
              <a:rPr lang="en-US" sz="1100" b="0">
                <a:solidFill>
                  <a:schemeClr val="tx1"/>
                </a:solidFill>
              </a:rPr>
              <a:pPr/>
              <a:t>27</a:t>
            </a:fld>
            <a:r>
              <a:rPr lang="en-US" sz="1100" b="0">
                <a:solidFill>
                  <a:schemeClr val="tx1"/>
                </a:solidFill>
              </a:rPr>
              <a:t>##</a:t>
            </a:r>
            <a:endParaRPr lang="en-US" sz="1300" b="0" i="0">
              <a:solidFill>
                <a:schemeClr val="tx1"/>
              </a:solidFill>
            </a:endParaRPr>
          </a:p>
        </p:txBody>
      </p:sp>
      <p:sp>
        <p:nvSpPr>
          <p:cNvPr id="67589" name="Rectangle 2"/>
          <p:cNvSpPr>
            <a:spLocks noGrp="1" noRot="1" noChangeAspect="1" noChangeArrowheads="1" noTextEdit="1"/>
          </p:cNvSpPr>
          <p:nvPr>
            <p:ph type="sldImg"/>
          </p:nvPr>
        </p:nvSpPr>
        <p:spPr>
          <a:ln/>
        </p:spPr>
      </p:sp>
      <p:sp>
        <p:nvSpPr>
          <p:cNvPr id="67590"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861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861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BB14D72B-CA47-4FC0-BBC5-B59AA50CC15D}" type="slidenum">
              <a:rPr lang="en-US" sz="1100" b="0">
                <a:solidFill>
                  <a:schemeClr val="tx1"/>
                </a:solidFill>
              </a:rPr>
              <a:pPr/>
              <a:t>28</a:t>
            </a:fld>
            <a:r>
              <a:rPr lang="en-US" sz="1100" b="0">
                <a:solidFill>
                  <a:schemeClr val="tx1"/>
                </a:solidFill>
              </a:rPr>
              <a:t>##</a:t>
            </a:r>
            <a:endParaRPr lang="en-US" sz="1300" b="0" i="0">
              <a:solidFill>
                <a:schemeClr val="tx1"/>
              </a:solidFill>
            </a:endParaRPr>
          </a:p>
        </p:txBody>
      </p:sp>
      <p:sp>
        <p:nvSpPr>
          <p:cNvPr id="68613" name="Rectangle 2"/>
          <p:cNvSpPr>
            <a:spLocks noGrp="1" noRot="1" noChangeAspect="1" noChangeArrowheads="1" noTextEdit="1"/>
          </p:cNvSpPr>
          <p:nvPr>
            <p:ph type="sldImg"/>
          </p:nvPr>
        </p:nvSpPr>
        <p:spPr>
          <a:ln/>
        </p:spPr>
      </p:sp>
      <p:sp>
        <p:nvSpPr>
          <p:cNvPr id="68614"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963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963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4B83AE66-6F60-4F52-868B-275E48458A41}" type="slidenum">
              <a:rPr lang="en-US" sz="1100" b="0">
                <a:solidFill>
                  <a:schemeClr val="tx1"/>
                </a:solidFill>
              </a:rPr>
              <a:pPr/>
              <a:t>29</a:t>
            </a:fld>
            <a:r>
              <a:rPr lang="en-US" sz="1100" b="0">
                <a:solidFill>
                  <a:schemeClr val="tx1"/>
                </a:solidFill>
              </a:rPr>
              <a:t>##</a:t>
            </a:r>
            <a:endParaRPr lang="en-US" sz="1300" b="0" i="0">
              <a:solidFill>
                <a:schemeClr val="tx1"/>
              </a:solidFill>
            </a:endParaRPr>
          </a:p>
        </p:txBody>
      </p:sp>
      <p:sp>
        <p:nvSpPr>
          <p:cNvPr id="69637" name="Rectangle 2"/>
          <p:cNvSpPr>
            <a:spLocks noGrp="1" noRot="1" noChangeAspect="1" noChangeArrowheads="1" noTextEdit="1"/>
          </p:cNvSpPr>
          <p:nvPr>
            <p:ph type="sldImg"/>
          </p:nvPr>
        </p:nvSpPr>
        <p:spPr>
          <a:ln/>
        </p:spPr>
      </p:sp>
      <p:sp>
        <p:nvSpPr>
          <p:cNvPr id="69638" name="Rectangle 3"/>
          <p:cNvSpPr>
            <a:spLocks noGrp="1" noChangeArrowheads="1"/>
          </p:cNvSpPr>
          <p:nvPr>
            <p:ph type="body" idx="1"/>
          </p:nvPr>
        </p:nvSpPr>
        <p:spPr>
          <a:noFill/>
        </p:spPr>
        <p:txBody>
          <a:bodyPr/>
          <a:lstStyle/>
          <a:p>
            <a:pPr eaLnBrk="1" hangingPunct="1"/>
            <a:r>
              <a:rPr lang="en-US" dirty="0" smtClean="0"/>
              <a:t>1) HTTP is a text based protocol. You can transfer data and other info in such a way across the internet, that's how internet pages are transmitted.</a:t>
            </a:r>
            <a:br>
              <a:rPr lang="en-US" dirty="0" smtClean="0"/>
            </a:br>
            <a:r>
              <a:rPr lang="en-US" dirty="0" smtClean="0"/>
              <a:t>-</a:t>
            </a:r>
            <a:r>
              <a:rPr lang="en-US" baseline="0" dirty="0" smtClean="0"/>
              <a:t> if connections were always kept alive, servers will be permanently burning out</a:t>
            </a:r>
          </a:p>
          <a:p>
            <a:pPr eaLnBrk="1" hangingPunct="1"/>
            <a:r>
              <a:rPr lang="en-US" baseline="0" dirty="0" smtClean="0"/>
              <a:t>- In addition if the server hosts other sites, the problem is multiplied</a:t>
            </a:r>
            <a:r>
              <a:rPr lang="en-US" dirty="0" smtClean="0"/>
              <a:t/>
            </a:r>
            <a:br>
              <a:rPr lang="en-US" dirty="0" smtClean="0"/>
            </a:br>
            <a:r>
              <a:rPr lang="en-US" dirty="0" smtClean="0"/>
              <a:t>-</a:t>
            </a:r>
            <a:r>
              <a:rPr lang="en-US" baseline="0" dirty="0" smtClean="0"/>
              <a:t> the solution is: connect get what you need, and then disconnect</a:t>
            </a:r>
          </a:p>
          <a:p>
            <a:pPr eaLnBrk="1" hangingPunct="1"/>
            <a:r>
              <a:rPr lang="en-US" dirty="0" smtClean="0"/>
              <a:t>-</a:t>
            </a:r>
            <a:r>
              <a:rPr lang="en-US" baseline="0" dirty="0" smtClean="0"/>
              <a:t> How information is tracked then? – passed over and over again</a:t>
            </a:r>
            <a:r>
              <a:rPr lang="en-US" dirty="0" smtClean="0"/>
              <a:t/>
            </a:r>
            <a:br>
              <a:rPr lang="en-US" dirty="0" smtClean="0"/>
            </a:br>
            <a:r>
              <a:rPr lang="en-US" dirty="0" smtClean="0"/>
              <a:t/>
            </a:r>
            <a:br>
              <a:rPr lang="en-US" dirty="0" smtClean="0"/>
            </a:br>
            <a:endParaRPr lang="bg-BG"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Header Placeholder 3"/>
          <p:cNvSpPr>
            <a:spLocks noGrp="1"/>
          </p:cNvSpPr>
          <p:nvPr>
            <p:ph type="hdr" sz="quarter" idx="10"/>
          </p:nvPr>
        </p:nvSpPr>
        <p:spPr/>
        <p:txBody>
          <a:bodyPr/>
          <a:lstStyle/>
          <a:p>
            <a:pPr>
              <a:defRPr/>
            </a:pPr>
            <a:r>
              <a:rPr lang="en-US" smtClean="0"/>
              <a:t>*</a:t>
            </a:r>
            <a:endParaRPr lang="en-US" sz="1300" i="0"/>
          </a:p>
        </p:txBody>
      </p:sp>
      <p:sp>
        <p:nvSpPr>
          <p:cNvPr id="5" name="Footer Placeholder 4"/>
          <p:cNvSpPr>
            <a:spLocks noGrp="1"/>
          </p:cNvSpPr>
          <p:nvPr>
            <p:ph type="ftr" sz="quarter" idx="11"/>
          </p:nvPr>
        </p:nvSpPr>
        <p:spPr/>
        <p:txBody>
          <a:bodyPr/>
          <a:lstStyle/>
          <a:p>
            <a:pPr>
              <a:defRPr/>
            </a:pPr>
            <a:r>
              <a:rPr lang="en-US" smtClean="0"/>
              <a:t>(c) 2008 National Academy for Software Development - http://academy.devbg.org. All rights reserved. Unauthorized copying or re-distribution is strictly prohibited.*</a:t>
            </a:r>
            <a:endParaRPr lang="en-US" sz="1300" i="0"/>
          </a:p>
        </p:txBody>
      </p:sp>
      <p:sp>
        <p:nvSpPr>
          <p:cNvPr id="6" name="Slide Number Placeholder 5"/>
          <p:cNvSpPr>
            <a:spLocks noGrp="1"/>
          </p:cNvSpPr>
          <p:nvPr>
            <p:ph type="sldNum" sz="quarter" idx="12"/>
          </p:nvPr>
        </p:nvSpPr>
        <p:spPr/>
        <p:txBody>
          <a:bodyPr/>
          <a:lstStyle/>
          <a:p>
            <a:pPr>
              <a:defRPr/>
            </a:pPr>
            <a:fld id="{1EAA6931-7581-4DE8-95C9-1DCB0493B39C}" type="slidenum">
              <a:rPr lang="en-US" smtClean="0"/>
              <a:pPr>
                <a:defRPr/>
              </a:pPr>
              <a:t>30</a:t>
            </a:fld>
            <a:r>
              <a:rPr lang="en-US" smtClean="0"/>
              <a:t>##</a:t>
            </a:r>
            <a:endParaRPr lang="en-US" sz="1300" i="0"/>
          </a:p>
        </p:txBody>
      </p:sp>
    </p:spTree>
    <p:extLst>
      <p:ext uri="{BB962C8B-B14F-4D97-AF65-F5344CB8AC3E}">
        <p14:creationId xmlns:p14="http://schemas.microsoft.com/office/powerpoint/2010/main" val="2359724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the object-oriented design and underlying code of ASP.NET is radically different from ASP, many of the most commonly used keywords and operators in ASP remain in ASP.NET. Familiar intrinsic objects such as </a:t>
            </a:r>
            <a:r>
              <a:rPr lang="en-US" b="1" dirty="0" smtClean="0"/>
              <a:t>Request</a:t>
            </a:r>
            <a:r>
              <a:rPr lang="en-US" dirty="0" smtClean="0"/>
              <a:t>, </a:t>
            </a:r>
            <a:r>
              <a:rPr lang="en-US" b="1" dirty="0" smtClean="0"/>
              <a:t>Response</a:t>
            </a:r>
            <a:r>
              <a:rPr lang="en-US" dirty="0" smtClean="0"/>
              <a:t>, </a:t>
            </a:r>
            <a:r>
              <a:rPr lang="en-US" b="1" dirty="0" smtClean="0"/>
              <a:t>Server</a:t>
            </a:r>
            <a:r>
              <a:rPr lang="en-US" dirty="0" smtClean="0"/>
              <a:t>, </a:t>
            </a:r>
            <a:r>
              <a:rPr lang="en-US" b="1" dirty="0" smtClean="0"/>
              <a:t>Application</a:t>
            </a:r>
            <a:r>
              <a:rPr lang="en-US" dirty="0" smtClean="0"/>
              <a:t>, and </a:t>
            </a:r>
            <a:r>
              <a:rPr lang="en-US" b="1" dirty="0" smtClean="0"/>
              <a:t>Session</a:t>
            </a:r>
            <a:r>
              <a:rPr lang="en-US" dirty="0" smtClean="0"/>
              <a:t> are part of ASP.NET and are used in much the same way as they were in ASP. These intrinsic objects are now properties of the </a:t>
            </a:r>
            <a:r>
              <a:rPr lang="en-US" dirty="0" err="1" smtClean="0"/>
              <a:t>System.Web.HttpContext</a:t>
            </a:r>
            <a:r>
              <a:rPr lang="en-US" dirty="0" smtClean="0"/>
              <a:t> class but because the objects are automatically created by ASP.NET when a new request for a Web resource is received and a new context is created, you can use them directly without having to instantiate new objects. </a:t>
            </a:r>
          </a:p>
        </p:txBody>
      </p:sp>
      <p:sp>
        <p:nvSpPr>
          <p:cNvPr id="4" name="Header Placeholder 3"/>
          <p:cNvSpPr>
            <a:spLocks noGrp="1"/>
          </p:cNvSpPr>
          <p:nvPr>
            <p:ph type="hdr" sz="quarter" idx="10"/>
          </p:nvPr>
        </p:nvSpPr>
        <p:spPr/>
        <p:txBody>
          <a:bodyPr/>
          <a:lstStyle/>
          <a:p>
            <a:pPr>
              <a:defRPr/>
            </a:pPr>
            <a:r>
              <a:rPr lang="en-US" smtClean="0"/>
              <a:t>*</a:t>
            </a:r>
            <a:endParaRPr lang="en-US" sz="1300" i="0"/>
          </a:p>
        </p:txBody>
      </p:sp>
      <p:sp>
        <p:nvSpPr>
          <p:cNvPr id="5" name="Footer Placeholder 4"/>
          <p:cNvSpPr>
            <a:spLocks noGrp="1"/>
          </p:cNvSpPr>
          <p:nvPr>
            <p:ph type="ftr" sz="quarter" idx="11"/>
          </p:nvPr>
        </p:nvSpPr>
        <p:spPr/>
        <p:txBody>
          <a:bodyPr/>
          <a:lstStyle/>
          <a:p>
            <a:pPr>
              <a:defRPr/>
            </a:pPr>
            <a:r>
              <a:rPr lang="en-US" smtClean="0"/>
              <a:t>(c) 2008 National Academy for Software Development - http://academy.devbg.org. All rights reserved. Unauthorized copying or re-distribution is strictly prohibited.*</a:t>
            </a:r>
            <a:endParaRPr lang="en-US" sz="1300" i="0"/>
          </a:p>
        </p:txBody>
      </p:sp>
      <p:sp>
        <p:nvSpPr>
          <p:cNvPr id="6" name="Slide Number Placeholder 5"/>
          <p:cNvSpPr>
            <a:spLocks noGrp="1"/>
          </p:cNvSpPr>
          <p:nvPr>
            <p:ph type="sldNum" sz="quarter" idx="12"/>
          </p:nvPr>
        </p:nvSpPr>
        <p:spPr/>
        <p:txBody>
          <a:bodyPr/>
          <a:lstStyle/>
          <a:p>
            <a:pPr>
              <a:defRPr/>
            </a:pPr>
            <a:fld id="{1EAA6931-7581-4DE8-95C9-1DCB0493B39C}" type="slidenum">
              <a:rPr lang="en-US" smtClean="0"/>
              <a:pPr>
                <a:defRPr/>
              </a:pPr>
              <a:t>3</a:t>
            </a:fld>
            <a:r>
              <a:rPr lang="en-US" smtClean="0"/>
              <a:t>##</a:t>
            </a:r>
            <a:endParaRPr lang="en-US" sz="1300" i="0"/>
          </a:p>
        </p:txBody>
      </p:sp>
    </p:spTree>
    <p:extLst>
      <p:ext uri="{BB962C8B-B14F-4D97-AF65-F5344CB8AC3E}">
        <p14:creationId xmlns:p14="http://schemas.microsoft.com/office/powerpoint/2010/main" val="3020280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499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499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1769C7EE-C01F-438D-8374-17D63B835740}" type="slidenum">
              <a:rPr lang="en-US" sz="1100" b="0">
                <a:solidFill>
                  <a:schemeClr val="tx1"/>
                </a:solidFill>
              </a:rPr>
              <a:pPr/>
              <a:t>32</a:t>
            </a:fld>
            <a:r>
              <a:rPr lang="en-US" sz="1100" b="0">
                <a:solidFill>
                  <a:schemeClr val="tx1"/>
                </a:solidFill>
              </a:rPr>
              <a:t>##</a:t>
            </a:r>
            <a:endParaRPr lang="en-US" sz="1300" b="0" i="0">
              <a:solidFill>
                <a:schemeClr val="tx1"/>
              </a:solidFill>
            </a:endParaRPr>
          </a:p>
        </p:txBody>
      </p:sp>
      <p:sp>
        <p:nvSpPr>
          <p:cNvPr id="84997" name="Rectangle 2"/>
          <p:cNvSpPr>
            <a:spLocks noGrp="1" noRot="1" noChangeAspect="1" noChangeArrowheads="1" noTextEdit="1"/>
          </p:cNvSpPr>
          <p:nvPr>
            <p:ph type="sldImg"/>
          </p:nvPr>
        </p:nvSpPr>
        <p:spPr>
          <a:ln/>
        </p:spPr>
      </p:sp>
      <p:sp>
        <p:nvSpPr>
          <p:cNvPr id="84998" name="Rectangle 3"/>
          <p:cNvSpPr>
            <a:spLocks noGrp="1" noChangeArrowheads="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1)</a:t>
            </a:r>
            <a:r>
              <a:rPr lang="en-US" baseline="0" dirty="0" smtClean="0"/>
              <a:t> </a:t>
            </a:r>
            <a:r>
              <a:rPr lang="en-US" dirty="0" smtClean="0"/>
              <a:t>View state is the method that the ASP.NET page framework uses to preserve page and control values between round trips. When the HTML markup for the page is rendered, the current state of the page and values that must be retained during </a:t>
            </a:r>
            <a:r>
              <a:rPr lang="en-US" dirty="0" err="1" smtClean="0"/>
              <a:t>postback</a:t>
            </a:r>
            <a:r>
              <a:rPr lang="en-US" dirty="0" smtClean="0"/>
              <a:t> are serialized into base64-encoded strings. This information is then put into the view state hidden field or fields.</a:t>
            </a:r>
          </a:p>
          <a:p>
            <a:r>
              <a:rPr lang="en-US" dirty="0" smtClean="0"/>
              <a:t>- Keep values between </a:t>
            </a:r>
            <a:r>
              <a:rPr lang="en-US" dirty="0" err="1" smtClean="0"/>
              <a:t>postbacks</a:t>
            </a:r>
            <a:r>
              <a:rPr lang="en-US" dirty="0" smtClean="0"/>
              <a:t> without storing them in session state or in a user profile.</a:t>
            </a:r>
          </a:p>
          <a:p>
            <a:r>
              <a:rPr lang="en-US" dirty="0" smtClean="0"/>
              <a:t>- Store the values of page or control properties that you define.</a:t>
            </a:r>
            <a:endParaRPr lang="bg-BG"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601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602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6FBF8DC8-652F-491B-8DAC-62275CE1A4BB}" type="slidenum">
              <a:rPr lang="en-US" sz="1100" b="0">
                <a:solidFill>
                  <a:schemeClr val="tx1"/>
                </a:solidFill>
              </a:rPr>
              <a:pPr/>
              <a:t>33</a:t>
            </a:fld>
            <a:r>
              <a:rPr lang="en-US" sz="1100" b="0">
                <a:solidFill>
                  <a:schemeClr val="tx1"/>
                </a:solidFill>
              </a:rPr>
              <a:t>##</a:t>
            </a:r>
            <a:endParaRPr lang="en-US" sz="1300" b="0" i="0">
              <a:solidFill>
                <a:schemeClr val="tx1"/>
              </a:solidFill>
            </a:endParaRPr>
          </a:p>
        </p:txBody>
      </p:sp>
      <p:sp>
        <p:nvSpPr>
          <p:cNvPr id="86021" name="Rectangle 2"/>
          <p:cNvSpPr>
            <a:spLocks noGrp="1" noRot="1" noChangeAspect="1" noChangeArrowheads="1" noTextEdit="1"/>
          </p:cNvSpPr>
          <p:nvPr>
            <p:ph type="sldImg"/>
          </p:nvPr>
        </p:nvSpPr>
        <p:spPr>
          <a:ln/>
        </p:spPr>
      </p:sp>
      <p:sp>
        <p:nvSpPr>
          <p:cNvPr id="86022" name="Rectangle 3"/>
          <p:cNvSpPr>
            <a:spLocks noGrp="1" noChangeArrowheads="1"/>
          </p:cNvSpPr>
          <p:nvPr>
            <p:ph type="body" idx="1"/>
          </p:nvPr>
        </p:nvSpPr>
        <p:spPr>
          <a:noFill/>
        </p:spPr>
        <p:txBody>
          <a:bodyPr/>
          <a:lstStyle/>
          <a:p>
            <a:endParaRPr lang="en-US" dirty="0" smtClean="0"/>
          </a:p>
          <a:p>
            <a:pPr marL="0" indent="0">
              <a:buFontTx/>
              <a:buNone/>
            </a:pPr>
            <a:r>
              <a:rPr lang="en-US" dirty="0" smtClean="0"/>
              <a:t>1)</a:t>
            </a:r>
            <a:r>
              <a:rPr lang="en-US" baseline="0" dirty="0" smtClean="0"/>
              <a:t> </a:t>
            </a:r>
            <a:r>
              <a:rPr lang="en-US" dirty="0" smtClean="0"/>
              <a:t>View state information is serialized into XML and then encoded by using base-64 encoding, which can generate large amounts of data.</a:t>
            </a:r>
          </a:p>
          <a:p>
            <a:pPr marL="0" indent="0">
              <a:buFontTx/>
              <a:buNone/>
            </a:pPr>
            <a:r>
              <a:rPr lang="en-US" dirty="0" smtClean="0"/>
              <a:t>2) if the amount of data in a hidden field becomes large, some proxies and firewalls will prevent access to the page that contains them</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3) Create a custom view state provider that lets you store view state information in a SQL Server database or in another data store.</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4) </a:t>
            </a:r>
            <a:r>
              <a:rPr lang="en-US" dirty="0" err="1" smtClean="0"/>
              <a:t>ObjectStateFormatter</a:t>
            </a:r>
            <a:r>
              <a:rPr lang="en-US" dirty="0" smtClean="0"/>
              <a:t> Class Serializes and </a:t>
            </a:r>
            <a:r>
              <a:rPr lang="en-US" dirty="0" err="1" smtClean="0"/>
              <a:t>deserializes</a:t>
            </a:r>
            <a:r>
              <a:rPr lang="en-US" dirty="0" smtClean="0"/>
              <a:t> object graphs that represent the state of an object. This class cannot be inherited. The </a:t>
            </a:r>
            <a:r>
              <a:rPr lang="en-US" dirty="0" err="1" smtClean="0"/>
              <a:t>ObjectStateFormatter</a:t>
            </a:r>
            <a:r>
              <a:rPr lang="en-US" dirty="0" smtClean="0"/>
              <a:t> class is optimized to serialize and format many common .NET Framework reference types, as well as constants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eaLnBrk="1" hangingPunct="1"/>
            <a:endParaRPr lang="bg-BG"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704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704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47886F8B-0F6B-482E-A659-6C3AFF6C2F6D}" type="slidenum">
              <a:rPr lang="en-US" sz="1100" b="0">
                <a:solidFill>
                  <a:schemeClr val="tx1"/>
                </a:solidFill>
              </a:rPr>
              <a:pPr/>
              <a:t>34</a:t>
            </a:fld>
            <a:r>
              <a:rPr lang="en-US" sz="1100" b="0">
                <a:solidFill>
                  <a:schemeClr val="tx1"/>
                </a:solidFill>
              </a:rPr>
              <a:t>##</a:t>
            </a:r>
            <a:endParaRPr lang="en-US" sz="1300" b="0" i="0">
              <a:solidFill>
                <a:schemeClr val="tx1"/>
              </a:solidFill>
            </a:endParaRPr>
          </a:p>
        </p:txBody>
      </p:sp>
      <p:sp>
        <p:nvSpPr>
          <p:cNvPr id="87045" name="Rectangle 2"/>
          <p:cNvSpPr>
            <a:spLocks noGrp="1" noRot="1" noChangeAspect="1" noChangeArrowheads="1" noTextEdit="1"/>
          </p:cNvSpPr>
          <p:nvPr>
            <p:ph type="sldImg"/>
          </p:nvPr>
        </p:nvSpPr>
        <p:spPr>
          <a:ln/>
        </p:spPr>
      </p:sp>
      <p:sp>
        <p:nvSpPr>
          <p:cNvPr id="87046"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1) You can disable a control's view state if the control does not contain any dynamic data, its value is hard-coded, or its value is assigned on every page request and you're not handling its events. A good example of a big consumer of view state is .NET’s </a:t>
            </a:r>
            <a:r>
              <a:rPr lang="en-US" dirty="0" err="1" smtClean="0"/>
              <a:t>DataGrid</a:t>
            </a:r>
            <a:r>
              <a:rPr lang="en-US" dirty="0" smtClean="0"/>
              <a:t> control. It is desirable to disable view state for a page if the page does not post back. However, if the </a:t>
            </a:r>
            <a:r>
              <a:rPr lang="en-US" dirty="0" err="1" smtClean="0"/>
              <a:t>DataGrid</a:t>
            </a:r>
            <a:r>
              <a:rPr lang="en-US" dirty="0" smtClean="0"/>
              <a:t> has sorting or paging enabled, then enabling view state is desirable. </a:t>
            </a:r>
          </a:p>
          <a:p>
            <a:r>
              <a:rPr lang="en-US" dirty="0" smtClean="0"/>
              <a:t>2) In ASP.NET 2.0 the support for controlling and utilizing encryption has been expanded. Encryption settings can now be controlled separately for each page. In addition, the controls on the page can request that encryption be used for the </a:t>
            </a:r>
            <a:r>
              <a:rPr lang="en-US" dirty="0" err="1" smtClean="0"/>
              <a:t>ViewState</a:t>
            </a:r>
            <a:r>
              <a:rPr lang="en-US" dirty="0" smtClean="0"/>
              <a:t>, but even this request can be overridden by the page setting. The </a:t>
            </a:r>
            <a:r>
              <a:rPr lang="en-US" b="1" dirty="0" err="1" smtClean="0"/>
              <a:t>ViewStateEncryptionMode</a:t>
            </a:r>
            <a:r>
              <a:rPr lang="en-US" dirty="0" smtClean="0"/>
              <a:t> enumeration has three values: </a:t>
            </a:r>
            <a:r>
              <a:rPr lang="en-US" b="1" dirty="0" smtClean="0"/>
              <a:t>Auto</a:t>
            </a:r>
            <a:r>
              <a:rPr lang="en-US" dirty="0" smtClean="0"/>
              <a:t>, </a:t>
            </a:r>
            <a:r>
              <a:rPr lang="en-US" b="1" dirty="0" smtClean="0"/>
              <a:t>Always</a:t>
            </a:r>
            <a:r>
              <a:rPr lang="en-US" dirty="0" smtClean="0"/>
              <a:t>, and </a:t>
            </a:r>
            <a:r>
              <a:rPr lang="en-US" b="1" dirty="0" smtClean="0"/>
              <a:t>Never</a:t>
            </a:r>
            <a:r>
              <a:rPr lang="en-US" dirty="0" smtClean="0"/>
              <a:t>. The default value is </a:t>
            </a:r>
            <a:r>
              <a:rPr lang="en-US" b="1" dirty="0" smtClean="0"/>
              <a:t>Auto</a:t>
            </a:r>
            <a:r>
              <a:rPr lang="en-US" dirty="0" smtClean="0"/>
              <a:t>. </a:t>
            </a:r>
          </a:p>
          <a:p>
            <a:r>
              <a:rPr lang="en-US" b="1" dirty="0" err="1" smtClean="0"/>
              <a:t>ViewStateEncryptionMode.Auto</a:t>
            </a:r>
            <a:r>
              <a:rPr lang="en-US" dirty="0" smtClean="0"/>
              <a:t> In this mode, ASP.NET will encrypt the </a:t>
            </a:r>
            <a:r>
              <a:rPr lang="en-US" dirty="0" err="1" smtClean="0"/>
              <a:t>ViewState</a:t>
            </a:r>
            <a:r>
              <a:rPr lang="en-US" dirty="0" smtClean="0"/>
              <a:t> for a page if any control on the page requests it. Note that this means all of the </a:t>
            </a:r>
            <a:r>
              <a:rPr lang="en-US" dirty="0" err="1" smtClean="0"/>
              <a:t>ViewState</a:t>
            </a:r>
            <a:r>
              <a:rPr lang="en-US" dirty="0" smtClean="0"/>
              <a:t> is encrypted, not just the </a:t>
            </a:r>
            <a:r>
              <a:rPr lang="en-US" dirty="0" err="1" smtClean="0"/>
              <a:t>ViewState</a:t>
            </a:r>
            <a:r>
              <a:rPr lang="en-US" dirty="0" smtClean="0"/>
              <a:t> for the control that requests it. A large part of the performance cost associated with encryption is in the overhead. So encrypting the whole </a:t>
            </a:r>
            <a:r>
              <a:rPr lang="en-US" dirty="0" err="1" smtClean="0"/>
              <a:t>ViewState</a:t>
            </a:r>
            <a:r>
              <a:rPr lang="en-US" dirty="0" smtClean="0"/>
              <a:t> is faster than doing separate encryption operations if more than one control makes the request. </a:t>
            </a:r>
          </a:p>
          <a:p>
            <a:r>
              <a:rPr lang="en-US" b="1" dirty="0" err="1" smtClean="0"/>
              <a:t>ViewStateEncryptionMode.Never</a:t>
            </a:r>
            <a:r>
              <a:rPr lang="en-US" dirty="0" smtClean="0"/>
              <a:t> As you would expect, in this mode ASP.NET will not encrypt the </a:t>
            </a:r>
            <a:r>
              <a:rPr lang="en-US" dirty="0" err="1" smtClean="0"/>
              <a:t>ViewState</a:t>
            </a:r>
            <a:r>
              <a:rPr lang="en-US" dirty="0" smtClean="0"/>
              <a:t>, even if the application is set for encryption and controls on the page have requested it. If you know that no data involved in the page needs to be encrypted, then it may be safe to set the mode to </a:t>
            </a:r>
            <a:r>
              <a:rPr lang="en-US" b="1" dirty="0" smtClean="0"/>
              <a:t>Never</a:t>
            </a:r>
            <a:r>
              <a:rPr lang="en-US" dirty="0" smtClean="0"/>
              <a:t>. However, at this point it is rare for the documentation about a control to disclose what is being saved in </a:t>
            </a:r>
            <a:r>
              <a:rPr lang="en-US" dirty="0" err="1" smtClean="0"/>
              <a:t>ViewState</a:t>
            </a:r>
            <a:r>
              <a:rPr lang="en-US" dirty="0" smtClean="0"/>
              <a:t>, so you will want to be careful if there is a chance that sensitive data could be exposed. </a:t>
            </a:r>
          </a:p>
          <a:p>
            <a:r>
              <a:rPr lang="en-US" b="1" dirty="0" err="1" smtClean="0"/>
              <a:t>ViewStateEncryptionMode.Always</a:t>
            </a:r>
            <a:r>
              <a:rPr lang="en-US" dirty="0" smtClean="0"/>
              <a:t> In this mode, ASP.NET does not wait for a control in the page to request encryption. </a:t>
            </a:r>
            <a:r>
              <a:rPr lang="en-US" dirty="0" err="1" smtClean="0"/>
              <a:t>ViewState</a:t>
            </a:r>
            <a:r>
              <a:rPr lang="en-US" dirty="0" smtClean="0"/>
              <a:t> is always encrypted. When working with sensitive data, it is a good practice to utilize encryption. </a:t>
            </a:r>
          </a:p>
          <a:p>
            <a:pPr eaLnBrk="1" hangingPunct="1"/>
            <a:endParaRPr lang="bg-BG"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680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680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1F215E0D-E3B5-426A-BE87-B2B0D54887B5}" type="slidenum">
              <a:rPr lang="en-US" sz="1100" b="0">
                <a:solidFill>
                  <a:schemeClr val="tx1"/>
                </a:solidFill>
              </a:rPr>
              <a:pPr/>
              <a:t>36</a:t>
            </a:fld>
            <a:r>
              <a:rPr lang="en-US" sz="1100" b="0">
                <a:solidFill>
                  <a:schemeClr val="tx1"/>
                </a:solidFill>
              </a:rPr>
              <a:t>##</a:t>
            </a:r>
            <a:endParaRPr lang="en-US" sz="1300" b="0" i="0">
              <a:solidFill>
                <a:schemeClr val="tx1"/>
              </a:solidFill>
            </a:endParaRPr>
          </a:p>
        </p:txBody>
      </p:sp>
      <p:sp>
        <p:nvSpPr>
          <p:cNvPr id="76805" name="Rectangle 2"/>
          <p:cNvSpPr>
            <a:spLocks noGrp="1" noRot="1" noChangeAspect="1" noChangeArrowheads="1" noTextEdit="1"/>
          </p:cNvSpPr>
          <p:nvPr>
            <p:ph type="sldImg"/>
          </p:nvPr>
        </p:nvSpPr>
        <p:spPr>
          <a:ln/>
        </p:spPr>
      </p:sp>
      <p:sp>
        <p:nvSpPr>
          <p:cNvPr id="76806" name="Rectangle 3"/>
          <p:cNvSpPr>
            <a:spLocks noGrp="1" noChangeArrowheads="1"/>
          </p:cNvSpPr>
          <p:nvPr>
            <p:ph type="body" idx="1"/>
          </p:nvPr>
        </p:nvSpPr>
        <p:spPr>
          <a:noFill/>
        </p:spPr>
        <p:txBody>
          <a:bodyPr/>
          <a:lstStyle/>
          <a:p>
            <a:pPr marL="0" indent="0">
              <a:buFontTx/>
              <a:buNone/>
            </a:pPr>
            <a:endParaRPr lang="en-US" dirty="0" smtClean="0"/>
          </a:p>
          <a:p>
            <a:pPr marL="0" indent="0">
              <a:buFontTx/>
              <a:buNone/>
            </a:pPr>
            <a:r>
              <a:rPr lang="en-US" dirty="0" smtClean="0"/>
              <a:t>1) Application state is stored in memory on the server and is faster than storing and retrieving information in a database. Unlike session state, which is specific to a single user session, application state applies to all users and sessions. Therefore, application state is a useful place to store small amounts of often-used data that does not change from one user to another</a:t>
            </a:r>
          </a:p>
          <a:p>
            <a:pPr marL="0" indent="0">
              <a:buFontTx/>
              <a:buNone/>
            </a:pPr>
            <a:r>
              <a:rPr lang="en-US" dirty="0" smtClean="0"/>
              <a:t>2) The </a:t>
            </a:r>
            <a:r>
              <a:rPr lang="en-US" dirty="0" err="1" smtClean="0"/>
              <a:t>HttpApplicationState</a:t>
            </a:r>
            <a:r>
              <a:rPr lang="en-US" dirty="0" smtClean="0"/>
              <a:t> instance is created the first time a user accesses any URL resource in an application. The </a:t>
            </a:r>
            <a:r>
              <a:rPr lang="en-US" dirty="0" err="1" smtClean="0"/>
              <a:t>HttpApplicationState</a:t>
            </a:r>
            <a:r>
              <a:rPr lang="en-US" dirty="0" smtClean="0"/>
              <a:t> class is most often accessed through the Application property of the </a:t>
            </a:r>
            <a:r>
              <a:rPr lang="en-US" dirty="0" err="1" smtClean="0"/>
              <a:t>HttpContext</a:t>
            </a:r>
            <a:r>
              <a:rPr lang="en-US" dirty="0" smtClean="0"/>
              <a:t> class</a:t>
            </a:r>
          </a:p>
          <a:p>
            <a:pPr marL="0" indent="0">
              <a:buFontTx/>
              <a:buNone/>
            </a:pPr>
            <a:r>
              <a:rPr lang="en-US" dirty="0" smtClean="0"/>
              <a:t>3) Because application state is stored in server memory, it is lost whenever the application is stopped or restarted. </a:t>
            </a:r>
          </a:p>
          <a:p>
            <a:pPr marL="0" indent="0">
              <a:buFontTx/>
              <a:buNone/>
            </a:pPr>
            <a:r>
              <a:rPr lang="en-US" baseline="0" dirty="0" smtClean="0"/>
              <a:t>4) </a:t>
            </a:r>
            <a:r>
              <a:rPr lang="en-US" dirty="0" smtClean="0"/>
              <a:t>Application state is not shared among multiple servers serving the same application</a:t>
            </a:r>
          </a:p>
          <a:p>
            <a:pPr eaLnBrk="1" hangingPunct="1"/>
            <a:endParaRPr lang="bg-BG"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782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782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7A1A3968-024E-4331-8C4D-3F3F3B212597}" type="slidenum">
              <a:rPr lang="en-US" sz="1100" b="0">
                <a:solidFill>
                  <a:schemeClr val="tx1"/>
                </a:solidFill>
              </a:rPr>
              <a:pPr/>
              <a:t>37</a:t>
            </a:fld>
            <a:r>
              <a:rPr lang="en-US" sz="1100" b="0">
                <a:solidFill>
                  <a:schemeClr val="tx1"/>
                </a:solidFill>
              </a:rPr>
              <a:t>##</a:t>
            </a:r>
            <a:endParaRPr lang="en-US" sz="1300" b="0" i="0">
              <a:solidFill>
                <a:schemeClr val="tx1"/>
              </a:solidFill>
            </a:endParaRPr>
          </a:p>
        </p:txBody>
      </p:sp>
      <p:sp>
        <p:nvSpPr>
          <p:cNvPr id="77829" name="Rectangle 2"/>
          <p:cNvSpPr>
            <a:spLocks noGrp="1" noRot="1" noChangeAspect="1" noChangeArrowheads="1" noTextEdit="1"/>
          </p:cNvSpPr>
          <p:nvPr>
            <p:ph type="sldImg"/>
          </p:nvPr>
        </p:nvSpPr>
        <p:spPr>
          <a:ln/>
        </p:spPr>
      </p:sp>
      <p:sp>
        <p:nvSpPr>
          <p:cNvPr id="77830"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1) Application state is free-threaded, which means that application state data can be accessed simultaneously by many threads. Therefore, it is important to ensure that when you update application state data, you do so in a thread-safe manner by including built-in synchronization support. You can use the </a:t>
            </a:r>
            <a:r>
              <a:rPr lang="en-US" dirty="0" smtClean="0">
                <a:hlinkClick r:id="rId3"/>
              </a:rPr>
              <a:t>Lock</a:t>
            </a:r>
            <a:r>
              <a:rPr lang="en-US" dirty="0" smtClean="0"/>
              <a:t> and </a:t>
            </a:r>
            <a:r>
              <a:rPr lang="en-US" dirty="0" err="1" smtClean="0">
                <a:hlinkClick r:id="rId4"/>
              </a:rPr>
              <a:t>UnLock</a:t>
            </a:r>
            <a:r>
              <a:rPr lang="en-US" dirty="0" smtClean="0"/>
              <a:t> methods to ensure data integrity by locking the data for writing by only one source at a time. You can also reduce the likelihood of concurrency problems by initializing application state values in the </a:t>
            </a:r>
            <a:r>
              <a:rPr lang="en-US" dirty="0" err="1" smtClean="0"/>
              <a:t>Application_Start</a:t>
            </a:r>
            <a:r>
              <a:rPr lang="en-US" dirty="0" smtClean="0"/>
              <a:t> method in the </a:t>
            </a:r>
            <a:r>
              <a:rPr lang="en-US" dirty="0" err="1" smtClean="0"/>
              <a:t>Global.asax</a:t>
            </a:r>
            <a:r>
              <a:rPr lang="en-US" dirty="0" smtClean="0"/>
              <a:t> file.</a:t>
            </a:r>
          </a:p>
          <a:p>
            <a:pPr eaLnBrk="1" hangingPunct="1"/>
            <a:endParaRPr lang="bg-BG"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885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885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6C89F420-BCB6-423C-8010-2561C78E9A78}" type="slidenum">
              <a:rPr lang="en-US" sz="1100" b="0">
                <a:solidFill>
                  <a:schemeClr val="tx1"/>
                </a:solidFill>
              </a:rPr>
              <a:pPr/>
              <a:t>38</a:t>
            </a:fld>
            <a:r>
              <a:rPr lang="en-US" sz="1100" b="0">
                <a:solidFill>
                  <a:schemeClr val="tx1"/>
                </a:solidFill>
              </a:rPr>
              <a:t>##</a:t>
            </a:r>
            <a:endParaRPr lang="en-US" sz="1300" b="0" i="0">
              <a:solidFill>
                <a:schemeClr val="tx1"/>
              </a:solidFill>
            </a:endParaRPr>
          </a:p>
        </p:txBody>
      </p:sp>
      <p:sp>
        <p:nvSpPr>
          <p:cNvPr id="78853" name="Rectangle 2"/>
          <p:cNvSpPr>
            <a:spLocks noGrp="1" noRot="1" noChangeAspect="1" noChangeArrowheads="1" noTextEdit="1"/>
          </p:cNvSpPr>
          <p:nvPr>
            <p:ph type="sldImg"/>
          </p:nvPr>
        </p:nvSpPr>
        <p:spPr>
          <a:ln/>
        </p:spPr>
      </p:sp>
      <p:sp>
        <p:nvSpPr>
          <p:cNvPr id="78854"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987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987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EBCEF42C-F984-48F3-A99C-8C4312247463}" type="slidenum">
              <a:rPr lang="en-US" sz="1100" b="0">
                <a:solidFill>
                  <a:schemeClr val="tx1"/>
                </a:solidFill>
              </a:rPr>
              <a:pPr/>
              <a:t>39</a:t>
            </a:fld>
            <a:r>
              <a:rPr lang="en-US" sz="1100" b="0">
                <a:solidFill>
                  <a:schemeClr val="tx1"/>
                </a:solidFill>
              </a:rPr>
              <a:t>##</a:t>
            </a:r>
            <a:endParaRPr lang="en-US" sz="1300" b="0" i="0">
              <a:solidFill>
                <a:schemeClr val="tx1"/>
              </a:solidFill>
            </a:endParaRPr>
          </a:p>
        </p:txBody>
      </p:sp>
      <p:sp>
        <p:nvSpPr>
          <p:cNvPr id="79877" name="Rectangle 2"/>
          <p:cNvSpPr>
            <a:spLocks noGrp="1" noRot="1" noChangeAspect="1" noChangeArrowheads="1" noTextEdit="1"/>
          </p:cNvSpPr>
          <p:nvPr>
            <p:ph type="sldImg"/>
          </p:nvPr>
        </p:nvSpPr>
        <p:spPr>
          <a:ln/>
        </p:spPr>
      </p:sp>
      <p:sp>
        <p:nvSpPr>
          <p:cNvPr id="79878" name="Rectangle 3"/>
          <p:cNvSpPr>
            <a:spLocks noGrp="1" noChangeArrowheads="1"/>
          </p:cNvSpPr>
          <p:nvPr>
            <p:ph type="body" idx="1"/>
          </p:nvPr>
        </p:nvSpPr>
        <p:spPr>
          <a:noFill/>
        </p:spPr>
        <p:txBody>
          <a:bodyPr/>
          <a:lstStyle/>
          <a:p>
            <a:pPr marL="0" indent="0">
              <a:buFontTx/>
              <a:buNone/>
            </a:pPr>
            <a:r>
              <a:rPr lang="en-US" dirty="0" smtClean="0"/>
              <a:t>A session is defined as the period of time that a unique user interacts with a Web application.</a:t>
            </a:r>
          </a:p>
          <a:p>
            <a:pPr marL="0" indent="0">
              <a:buFontTx/>
              <a:buNone/>
            </a:pPr>
            <a:endParaRPr lang="en-US" dirty="0" smtClean="0"/>
          </a:p>
          <a:p>
            <a:pPr marL="0" indent="0">
              <a:buFontTx/>
              <a:buNone/>
            </a:pPr>
            <a:r>
              <a:rPr lang="en-US" dirty="0" smtClean="0"/>
              <a:t>1) Programmatically, session state is nothing more than memory in the shape of a dictionary or hash table, e.g. key-value pairs, which can be set and read for the duration of a user's session. For example, a user selects stocks to track and the Web application can store these values in the user's ASP session instance</a:t>
            </a:r>
          </a:p>
          <a:p>
            <a:r>
              <a:rPr lang="en-US" dirty="0" smtClean="0"/>
              <a:t>2) ASP maintains session state by providing the client with a unique key assigned to the user when the session begins. This key is stored in an HTTP cookie that the client sends to the server on each request. The server can then read the key from the cookie and re-inflate the server session state</a:t>
            </a:r>
          </a:p>
          <a:p>
            <a:r>
              <a:rPr lang="en-US" dirty="0" smtClean="0"/>
              <a:t>3) </a:t>
            </a:r>
            <a:r>
              <a:rPr lang="en-US" dirty="0" err="1" smtClean="0"/>
              <a:t>Cookieless</a:t>
            </a:r>
            <a:r>
              <a:rPr lang="en-US" baseline="0" dirty="0" smtClean="0"/>
              <a:t> Session (the ID is stored in the URL)</a:t>
            </a:r>
            <a:endParaRPr lang="en-US" dirty="0" smtClean="0"/>
          </a:p>
          <a:p>
            <a:pPr eaLnBrk="1" hangingPunct="1"/>
            <a:endParaRPr lang="bg-BG"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089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090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5B35895-C490-4AE1-9440-F8AAB9BA5016}" type="slidenum">
              <a:rPr lang="en-US" sz="1100" b="0">
                <a:solidFill>
                  <a:schemeClr val="tx1"/>
                </a:solidFill>
              </a:rPr>
              <a:pPr/>
              <a:t>40</a:t>
            </a:fld>
            <a:r>
              <a:rPr lang="en-US" sz="1100" b="0">
                <a:solidFill>
                  <a:schemeClr val="tx1"/>
                </a:solidFill>
              </a:rPr>
              <a:t>##</a:t>
            </a:r>
            <a:endParaRPr lang="en-US" sz="1300" b="0" i="0">
              <a:solidFill>
                <a:schemeClr val="tx1"/>
              </a:solidFill>
            </a:endParaRPr>
          </a:p>
        </p:txBody>
      </p:sp>
      <p:sp>
        <p:nvSpPr>
          <p:cNvPr id="80901" name="Rectangle 2"/>
          <p:cNvSpPr>
            <a:spLocks noGrp="1" noRot="1" noChangeAspect="1" noChangeArrowheads="1" noTextEdit="1"/>
          </p:cNvSpPr>
          <p:nvPr>
            <p:ph type="sldImg"/>
          </p:nvPr>
        </p:nvSpPr>
        <p:spPr>
          <a:ln/>
        </p:spPr>
      </p:sp>
      <p:sp>
        <p:nvSpPr>
          <p:cNvPr id="80902"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1" dirty="0" err="1" smtClean="0"/>
              <a:t>HttpSessionState</a:t>
            </a:r>
            <a:r>
              <a:rPr lang="en-US" b="1" dirty="0" smtClean="0"/>
              <a:t> Class</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Provides access to session-state values as well as session-level settings and lifetime management methods.</a:t>
            </a:r>
          </a:p>
          <a:p>
            <a:pPr eaLnBrk="1" hangingPunct="1"/>
            <a:endParaRPr lang="bg-BG"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192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192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CFDADA8-9187-487A-8B14-C4678DF26A6A}" type="slidenum">
              <a:rPr lang="en-US" sz="1100" b="0">
                <a:solidFill>
                  <a:schemeClr val="tx1"/>
                </a:solidFill>
              </a:rPr>
              <a:pPr/>
              <a:t>41</a:t>
            </a:fld>
            <a:r>
              <a:rPr lang="en-US" sz="1100" b="0">
                <a:solidFill>
                  <a:schemeClr val="tx1"/>
                </a:solidFill>
              </a:rPr>
              <a:t>##</a:t>
            </a:r>
            <a:endParaRPr lang="en-US" sz="1300" b="0" i="0">
              <a:solidFill>
                <a:schemeClr val="tx1"/>
              </a:solidFill>
            </a:endParaRPr>
          </a:p>
        </p:txBody>
      </p:sp>
      <p:sp>
        <p:nvSpPr>
          <p:cNvPr id="81925" name="Rectangle 2"/>
          <p:cNvSpPr>
            <a:spLocks noGrp="1" noRot="1" noChangeAspect="1" noChangeArrowheads="1" noTextEdit="1"/>
          </p:cNvSpPr>
          <p:nvPr>
            <p:ph type="sldImg"/>
          </p:nvPr>
        </p:nvSpPr>
        <p:spPr>
          <a:ln/>
        </p:spPr>
      </p:sp>
      <p:sp>
        <p:nvSpPr>
          <p:cNvPr id="81926" name="Rectangle 3"/>
          <p:cNvSpPr>
            <a:spLocks noGrp="1" noChangeArrowheads="1"/>
          </p:cNvSpPr>
          <p:nvPr>
            <p:ph type="body" idx="1"/>
          </p:nvPr>
        </p:nvSpPr>
        <p:spPr>
          <a:noFill/>
        </p:spPr>
        <p:txBody>
          <a:bodyPr/>
          <a:lstStyle/>
          <a:p>
            <a:pPr eaLnBrk="1" hangingPunct="1"/>
            <a:r>
              <a:rPr lang="en-US" dirty="0" smtClean="0"/>
              <a:t>Session state settings in ASP.NET are configured through the ASP.NET XML configuration file </a:t>
            </a:r>
            <a:r>
              <a:rPr lang="en-US" b="1" dirty="0" err="1" smtClean="0"/>
              <a:t>config.web</a:t>
            </a:r>
            <a:r>
              <a:rPr lang="en-US" dirty="0" smtClean="0"/>
              <a:t>.</a:t>
            </a:r>
          </a:p>
          <a:p>
            <a:pPr eaLnBrk="1" hangingPunct="1"/>
            <a:endParaRPr lang="en-US" dirty="0" smtClean="0"/>
          </a:p>
          <a:p>
            <a:pPr eaLnBrk="1" hangingPunct="1"/>
            <a:endParaRPr lang="bg-BG"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294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294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EB441847-565E-4B9E-A254-65998F59F990}" type="slidenum">
              <a:rPr lang="en-US" sz="1100" b="0">
                <a:solidFill>
                  <a:schemeClr val="tx1"/>
                </a:solidFill>
              </a:rPr>
              <a:pPr/>
              <a:t>42</a:t>
            </a:fld>
            <a:r>
              <a:rPr lang="en-US" sz="1100" b="0">
                <a:solidFill>
                  <a:schemeClr val="tx1"/>
                </a:solidFill>
              </a:rPr>
              <a:t>##</a:t>
            </a:r>
            <a:endParaRPr lang="en-US" sz="1300" b="0" i="0">
              <a:solidFill>
                <a:schemeClr val="tx1"/>
              </a:solidFill>
            </a:endParaRPr>
          </a:p>
        </p:txBody>
      </p:sp>
      <p:sp>
        <p:nvSpPr>
          <p:cNvPr id="82949" name="Rectangle 2"/>
          <p:cNvSpPr>
            <a:spLocks noGrp="1" noRot="1" noChangeAspect="1" noChangeArrowheads="1" noTextEdit="1"/>
          </p:cNvSpPr>
          <p:nvPr>
            <p:ph type="sldImg"/>
          </p:nvPr>
        </p:nvSpPr>
        <p:spPr>
          <a:ln/>
        </p:spPr>
      </p:sp>
      <p:sp>
        <p:nvSpPr>
          <p:cNvPr id="82950" name="Rectangle 3"/>
          <p:cNvSpPr>
            <a:spLocks noGrp="1" noChangeArrowheads="1"/>
          </p:cNvSpPr>
          <p:nvPr>
            <p:ph type="body" idx="1"/>
          </p:nvPr>
        </p:nvSpPr>
        <p:spPr>
          <a:noFill/>
        </p:spPr>
        <p:txBody>
          <a:bodyPr/>
          <a:lstStyle/>
          <a:p>
            <a:r>
              <a:rPr lang="en-US" b="1" dirty="0" smtClean="0"/>
              <a:t>Mode.</a:t>
            </a:r>
            <a:r>
              <a:rPr lang="en-US" dirty="0" smtClean="0"/>
              <a:t> The mode setting supports three options: </a:t>
            </a:r>
            <a:r>
              <a:rPr lang="en-US" dirty="0" err="1" smtClean="0"/>
              <a:t>inproc</a:t>
            </a:r>
            <a:r>
              <a:rPr lang="en-US" dirty="0" smtClean="0"/>
              <a:t>, </a:t>
            </a:r>
            <a:r>
              <a:rPr lang="en-US" dirty="0" err="1" smtClean="0"/>
              <a:t>sqlserver</a:t>
            </a:r>
            <a:r>
              <a:rPr lang="en-US" dirty="0" smtClean="0"/>
              <a:t>, and </a:t>
            </a:r>
            <a:r>
              <a:rPr lang="en-US" dirty="0" err="1" smtClean="0"/>
              <a:t>stateserver</a:t>
            </a:r>
            <a:r>
              <a:rPr lang="en-US" dirty="0" smtClean="0"/>
              <a:t>. As stated earlier, ASP.NET supports two modes: in process and out of process. There are also two options for out-of-process state management: memory based (</a:t>
            </a:r>
            <a:r>
              <a:rPr lang="en-US" dirty="0" err="1" smtClean="0"/>
              <a:t>stateserver</a:t>
            </a:r>
            <a:r>
              <a:rPr lang="en-US" dirty="0" smtClean="0"/>
              <a:t>), and SQL Server based (</a:t>
            </a:r>
            <a:r>
              <a:rPr lang="en-US" dirty="0" err="1" smtClean="0"/>
              <a:t>sqlserver</a:t>
            </a:r>
            <a:r>
              <a:rPr lang="en-US" dirty="0" smtClean="0"/>
              <a:t>). We'll discuss implementing these options shortly.</a:t>
            </a:r>
          </a:p>
          <a:p>
            <a:r>
              <a:rPr lang="en-US" b="1" dirty="0" err="1" smtClean="0"/>
              <a:t>Cookieless</a:t>
            </a:r>
            <a:r>
              <a:rPr lang="en-US" b="1" dirty="0" smtClean="0"/>
              <a:t>.</a:t>
            </a:r>
            <a:r>
              <a:rPr lang="en-US" dirty="0" smtClean="0"/>
              <a:t> The </a:t>
            </a:r>
            <a:r>
              <a:rPr lang="en-US" dirty="0" err="1" smtClean="0"/>
              <a:t>cookieless</a:t>
            </a:r>
            <a:r>
              <a:rPr lang="en-US" dirty="0" smtClean="0"/>
              <a:t> option for ASP.NET is configured with this simple Boolean setting. </a:t>
            </a:r>
          </a:p>
          <a:p>
            <a:r>
              <a:rPr lang="en-US" b="1" dirty="0" smtClean="0"/>
              <a:t>Timeout.</a:t>
            </a:r>
            <a:r>
              <a:rPr lang="en-US" dirty="0" smtClean="0"/>
              <a:t> This option controls the length of time a session is considered valid. The session timeout is a sliding value; on each request the timeout period is set to the current time plus the timeout value </a:t>
            </a:r>
          </a:p>
          <a:p>
            <a:r>
              <a:rPr lang="en-US" b="1" dirty="0" err="1" smtClean="0"/>
              <a:t>Sqlconnectionstring</a:t>
            </a:r>
            <a:r>
              <a:rPr lang="en-US" b="1" dirty="0" smtClean="0"/>
              <a:t>.</a:t>
            </a:r>
            <a:r>
              <a:rPr lang="en-US" dirty="0" smtClean="0"/>
              <a:t> The </a:t>
            </a:r>
            <a:r>
              <a:rPr lang="en-US" dirty="0" err="1" smtClean="0"/>
              <a:t>sqlconnectionstring</a:t>
            </a:r>
            <a:r>
              <a:rPr lang="en-US" dirty="0" smtClean="0"/>
              <a:t> identifies the database connection string that names the database used for mode </a:t>
            </a:r>
            <a:r>
              <a:rPr lang="en-US" dirty="0" err="1" smtClean="0"/>
              <a:t>sqlserver</a:t>
            </a:r>
            <a:r>
              <a:rPr lang="en-US" dirty="0" smtClean="0"/>
              <a:t>.</a:t>
            </a:r>
          </a:p>
          <a:p>
            <a:r>
              <a:rPr lang="en-US" b="1" dirty="0" smtClean="0"/>
              <a:t>Server.</a:t>
            </a:r>
            <a:r>
              <a:rPr lang="en-US" dirty="0" smtClean="0"/>
              <a:t> In the out-of-process mode </a:t>
            </a:r>
            <a:r>
              <a:rPr lang="en-US" dirty="0" err="1" smtClean="0"/>
              <a:t>stateserver</a:t>
            </a:r>
            <a:r>
              <a:rPr lang="en-US" dirty="0" smtClean="0"/>
              <a:t>, it names the server that is running the required Windows NT service: </a:t>
            </a:r>
            <a:r>
              <a:rPr lang="en-US" dirty="0" err="1" smtClean="0"/>
              <a:t>ASPState</a:t>
            </a:r>
            <a:r>
              <a:rPr lang="en-US" dirty="0" smtClean="0"/>
              <a:t>.</a:t>
            </a:r>
          </a:p>
          <a:p>
            <a:r>
              <a:rPr lang="en-US" b="1" dirty="0" smtClean="0"/>
              <a:t>Port.</a:t>
            </a:r>
            <a:r>
              <a:rPr lang="en-US" dirty="0" smtClean="0"/>
              <a:t> The port setting, which accompanies the server setting, identifies the port number that corresponds to the server setting for mode </a:t>
            </a:r>
            <a:r>
              <a:rPr lang="en-US" dirty="0" err="1" smtClean="0"/>
              <a:t>stateserver</a:t>
            </a:r>
            <a:r>
              <a:rPr lang="en-US" dirty="0" smtClean="0"/>
              <a:t>.</a:t>
            </a:r>
          </a:p>
          <a:p>
            <a:pPr eaLnBrk="1" hangingPunct="1"/>
            <a:endParaRPr lang="bg-BG"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325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325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3DFA21E0-164E-4534-BE62-D4AC776215F4}" type="slidenum">
              <a:rPr lang="en-US" sz="1100" b="0">
                <a:solidFill>
                  <a:schemeClr val="tx1"/>
                </a:solidFill>
              </a:rPr>
              <a:pPr/>
              <a:t>4</a:t>
            </a:fld>
            <a:r>
              <a:rPr lang="en-US" sz="1100" b="0">
                <a:solidFill>
                  <a:schemeClr val="tx1"/>
                </a:solidFill>
              </a:rPr>
              <a:t>##</a:t>
            </a:r>
            <a:endParaRPr lang="en-US" sz="1300" b="0" i="0">
              <a:solidFill>
                <a:schemeClr val="tx1"/>
              </a:solidFill>
            </a:endParaRPr>
          </a:p>
        </p:txBody>
      </p:sp>
      <p:sp>
        <p:nvSpPr>
          <p:cNvPr id="53253"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pPr eaLnBrk="1" hangingPunct="1">
              <a:defRPr/>
            </a:pPr>
            <a:r>
              <a:rPr lang="bg-BG" b="1" dirty="0" smtClean="0">
                <a:effectLst>
                  <a:outerShdw blurRad="38100" dist="38100" dir="2700000" algn="tl">
                    <a:srgbClr val="C0C0C0"/>
                  </a:outerShdw>
                </a:effectLst>
              </a:rPr>
              <a:t>Бележки на автора:</a:t>
            </a:r>
            <a:endParaRPr lang="en-US" b="1" dirty="0" smtClean="0">
              <a:effectLst>
                <a:outerShdw blurRad="38100" dist="38100" dir="2700000" algn="tl">
                  <a:srgbClr val="C0C0C0"/>
                </a:outerShdw>
              </a:effectLst>
            </a:endParaRPr>
          </a:p>
          <a:p>
            <a:pPr eaLnBrk="1" hangingPunct="1">
              <a:defRPr/>
            </a:pPr>
            <a:r>
              <a:rPr lang="bg-BG" b="1" dirty="0" smtClean="0"/>
              <a:t>Вградени обекти в </a:t>
            </a:r>
            <a:r>
              <a:rPr lang="en-US" b="1" dirty="0" smtClean="0"/>
              <a:t>ASP.NET </a:t>
            </a:r>
            <a:endParaRPr lang="bg-BG" b="1" dirty="0" smtClean="0"/>
          </a:p>
          <a:p>
            <a:pPr eaLnBrk="1" hangingPunct="1">
              <a:defRPr/>
            </a:pPr>
            <a:r>
              <a:rPr lang="en-US" sz="1300" b="1" noProof="1" smtClean="0">
                <a:latin typeface="Courier New" pitchFamily="49" charset="0"/>
              </a:rPr>
              <a:t>Application</a:t>
            </a:r>
            <a:r>
              <a:rPr lang="en-US" sz="1300" noProof="1" smtClean="0"/>
              <a:t> (</a:t>
            </a:r>
            <a:r>
              <a:rPr lang="en-US" sz="1300" noProof="1" smtClean="0">
                <a:latin typeface="Courier New" pitchFamily="49" charset="0"/>
              </a:rPr>
              <a:t>HttpApplication</a:t>
            </a:r>
            <a:r>
              <a:rPr lang="en-US" sz="1300" i="1" noProof="1" smtClean="0"/>
              <a:t> </a:t>
            </a:r>
            <a:r>
              <a:rPr lang="en-US" sz="1300" noProof="1" smtClean="0"/>
              <a:t>class)</a:t>
            </a:r>
            <a:endParaRPr lang="en-US" sz="1300" b="1" noProof="1" smtClean="0"/>
          </a:p>
          <a:p>
            <a:pPr eaLnBrk="1" hangingPunct="1">
              <a:defRPr/>
            </a:pPr>
            <a:r>
              <a:rPr lang="en-US" sz="1300" b="1" noProof="1" smtClean="0">
                <a:latin typeface="Courier New" pitchFamily="49" charset="0"/>
              </a:rPr>
              <a:t>Session</a:t>
            </a:r>
            <a:r>
              <a:rPr lang="en-US" sz="1300" noProof="1" smtClean="0"/>
              <a:t> (</a:t>
            </a:r>
            <a:r>
              <a:rPr lang="en-US" sz="1300" noProof="1" smtClean="0">
                <a:latin typeface="Courier New" pitchFamily="49" charset="0"/>
              </a:rPr>
              <a:t>HttpSession</a:t>
            </a:r>
            <a:r>
              <a:rPr lang="en-US" sz="1300" noProof="1" smtClean="0"/>
              <a:t> class)</a:t>
            </a:r>
          </a:p>
          <a:p>
            <a:pPr eaLnBrk="1" hangingPunct="1">
              <a:defRPr/>
            </a:pPr>
            <a:r>
              <a:rPr lang="en-US" sz="1300" b="1" noProof="1" smtClean="0">
                <a:latin typeface="Courier New" pitchFamily="49" charset="0"/>
              </a:rPr>
              <a:t>Request</a:t>
            </a:r>
            <a:r>
              <a:rPr lang="en-US" sz="1300" noProof="1" smtClean="0"/>
              <a:t> (</a:t>
            </a:r>
            <a:r>
              <a:rPr lang="en-US" sz="1300" noProof="1" smtClean="0">
                <a:latin typeface="Courier New" pitchFamily="49" charset="0"/>
              </a:rPr>
              <a:t>HttpRequest</a:t>
            </a:r>
            <a:r>
              <a:rPr lang="en-US" sz="1300" noProof="1" smtClean="0"/>
              <a:t> class)</a:t>
            </a:r>
          </a:p>
          <a:p>
            <a:pPr eaLnBrk="1" hangingPunct="1">
              <a:defRPr/>
            </a:pPr>
            <a:r>
              <a:rPr lang="en-US" sz="1300" b="1" noProof="1" smtClean="0">
                <a:latin typeface="Courier New" pitchFamily="49" charset="0"/>
              </a:rPr>
              <a:t>Response</a:t>
            </a:r>
            <a:r>
              <a:rPr lang="en-US" sz="1300" noProof="1" smtClean="0"/>
              <a:t> (</a:t>
            </a:r>
            <a:r>
              <a:rPr lang="en-US" sz="1300" noProof="1" smtClean="0">
                <a:latin typeface="Courier New" pitchFamily="49" charset="0"/>
              </a:rPr>
              <a:t>HttpResponse</a:t>
            </a:r>
            <a:r>
              <a:rPr lang="en-US" sz="1300" noProof="1" smtClean="0"/>
              <a:t> class)</a:t>
            </a:r>
          </a:p>
          <a:p>
            <a:pPr eaLnBrk="1" hangingPunct="1">
              <a:defRPr/>
            </a:pPr>
            <a:r>
              <a:rPr lang="en-US" sz="1300" b="1" noProof="1" smtClean="0">
                <a:latin typeface="Courier New" pitchFamily="49" charset="0"/>
              </a:rPr>
              <a:t>Server</a:t>
            </a:r>
            <a:r>
              <a:rPr lang="en-US" sz="1300" noProof="1" smtClean="0"/>
              <a:t> (</a:t>
            </a:r>
            <a:r>
              <a:rPr lang="en-US" sz="1300" noProof="1" smtClean="0">
                <a:latin typeface="Courier New" pitchFamily="49" charset="0"/>
              </a:rPr>
              <a:t>HttpServerUtility</a:t>
            </a:r>
            <a:r>
              <a:rPr lang="en-US" sz="1300" noProof="1" smtClean="0"/>
              <a:t> class)</a:t>
            </a:r>
          </a:p>
          <a:p>
            <a:pPr eaLnBrk="1" hangingPunct="1">
              <a:defRPr/>
            </a:pPr>
            <a:r>
              <a:rPr lang="en-US" sz="1300" b="1" noProof="1" smtClean="0">
                <a:latin typeface="Courier New" pitchFamily="49" charset="0"/>
              </a:rPr>
              <a:t>Context</a:t>
            </a:r>
            <a:r>
              <a:rPr lang="en-US" sz="1300" noProof="1" smtClean="0"/>
              <a:t> (</a:t>
            </a:r>
            <a:r>
              <a:rPr lang="en-US" sz="1300" noProof="1" smtClean="0">
                <a:latin typeface="Courier New" pitchFamily="49" charset="0"/>
              </a:rPr>
              <a:t>HttpContext</a:t>
            </a:r>
            <a:r>
              <a:rPr lang="en-US" sz="1300" noProof="1" smtClean="0"/>
              <a:t> class)</a:t>
            </a:r>
          </a:p>
          <a:p>
            <a:pPr eaLnBrk="1" hangingPunct="1">
              <a:defRPr/>
            </a:pPr>
            <a:r>
              <a:rPr lang="en-US" sz="1300" b="1" noProof="1" smtClean="0">
                <a:latin typeface="Courier New" pitchFamily="49" charset="0"/>
              </a:rPr>
              <a:t>Cache</a:t>
            </a:r>
            <a:r>
              <a:rPr lang="en-US" sz="1300" noProof="1" smtClean="0"/>
              <a:t> (</a:t>
            </a:r>
            <a:r>
              <a:rPr lang="en-US" sz="1300" noProof="1" smtClean="0">
                <a:latin typeface="Courier New" pitchFamily="49" charset="0"/>
              </a:rPr>
              <a:t>System.Web.Caching.Cache</a:t>
            </a:r>
            <a:r>
              <a:rPr lang="en-US" sz="1300" noProof="1" smtClean="0"/>
              <a:t>  class)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397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397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A662106-BF9D-4378-88D6-B8C59C7BD1A2}" type="slidenum">
              <a:rPr lang="en-US" sz="1100" b="0">
                <a:solidFill>
                  <a:schemeClr val="tx1"/>
                </a:solidFill>
              </a:rPr>
              <a:pPr/>
              <a:t>43</a:t>
            </a:fld>
            <a:r>
              <a:rPr lang="en-US" sz="1100" b="0">
                <a:solidFill>
                  <a:schemeClr val="tx1"/>
                </a:solidFill>
              </a:rPr>
              <a:t>##</a:t>
            </a:r>
            <a:endParaRPr lang="en-US" sz="1300" b="0" i="0">
              <a:solidFill>
                <a:schemeClr val="tx1"/>
              </a:solidFill>
            </a:endParaRPr>
          </a:p>
        </p:txBody>
      </p:sp>
      <p:sp>
        <p:nvSpPr>
          <p:cNvPr id="83973" name="Rectangle 2"/>
          <p:cNvSpPr>
            <a:spLocks noGrp="1" noRot="1" noChangeAspect="1" noChangeArrowheads="1" noTextEdit="1"/>
          </p:cNvSpPr>
          <p:nvPr>
            <p:ph type="sldImg"/>
          </p:nvPr>
        </p:nvSpPr>
        <p:spPr>
          <a:ln/>
        </p:spPr>
      </p:sp>
      <p:sp>
        <p:nvSpPr>
          <p:cNvPr id="83974"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909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909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CF826A1-2FB1-40FD-83DF-81E7ACAC1119}" type="slidenum">
              <a:rPr lang="en-US" sz="1100" b="0">
                <a:solidFill>
                  <a:schemeClr val="tx1"/>
                </a:solidFill>
              </a:rPr>
              <a:pPr/>
              <a:t>44</a:t>
            </a:fld>
            <a:r>
              <a:rPr lang="en-US" sz="1100" b="0">
                <a:solidFill>
                  <a:schemeClr val="tx1"/>
                </a:solidFill>
              </a:rPr>
              <a:t>##</a:t>
            </a:r>
            <a:endParaRPr lang="en-US" sz="1300" b="0" i="0">
              <a:solidFill>
                <a:schemeClr val="tx1"/>
              </a:solidFill>
            </a:endParaRPr>
          </a:p>
        </p:txBody>
      </p:sp>
      <p:sp>
        <p:nvSpPr>
          <p:cNvPr id="89093" name="Rectangle 2"/>
          <p:cNvSpPr>
            <a:spLocks noGrp="1" noRot="1" noChangeAspect="1" noChangeArrowheads="1" noTextEdit="1"/>
          </p:cNvSpPr>
          <p:nvPr>
            <p:ph type="sldImg"/>
          </p:nvPr>
        </p:nvSpPr>
        <p:spPr>
          <a:ln/>
        </p:spPr>
      </p:sp>
      <p:sp>
        <p:nvSpPr>
          <p:cNvPr id="89094"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011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011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0DC6516D-EAE0-40FF-89CB-1C979FE8167B}" type="slidenum">
              <a:rPr lang="en-US" sz="1100" b="0">
                <a:solidFill>
                  <a:schemeClr val="tx1"/>
                </a:solidFill>
              </a:rPr>
              <a:pPr/>
              <a:t>45</a:t>
            </a:fld>
            <a:r>
              <a:rPr lang="en-US" sz="1100" b="0">
                <a:solidFill>
                  <a:schemeClr val="tx1"/>
                </a:solidFill>
              </a:rPr>
              <a:t>##</a:t>
            </a:r>
            <a:endParaRPr lang="en-US" sz="1300" b="0" i="0">
              <a:solidFill>
                <a:schemeClr val="tx1"/>
              </a:solidFill>
            </a:endParaRPr>
          </a:p>
        </p:txBody>
      </p:sp>
      <p:sp>
        <p:nvSpPr>
          <p:cNvPr id="90117" name="Rectangle 2"/>
          <p:cNvSpPr>
            <a:spLocks noGrp="1" noRot="1" noChangeAspect="1" noChangeArrowheads="1" noTextEdit="1"/>
          </p:cNvSpPr>
          <p:nvPr>
            <p:ph type="sldImg"/>
          </p:nvPr>
        </p:nvSpPr>
        <p:spPr>
          <a:ln/>
        </p:spPr>
      </p:sp>
      <p:sp>
        <p:nvSpPr>
          <p:cNvPr id="90118"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113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114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DA65D881-FBC7-4688-B601-367E6F3AA9D9}" type="slidenum">
              <a:rPr lang="en-US" sz="1100" b="0">
                <a:solidFill>
                  <a:schemeClr val="tx1"/>
                </a:solidFill>
              </a:rPr>
              <a:pPr/>
              <a:t>46</a:t>
            </a:fld>
            <a:r>
              <a:rPr lang="en-US" sz="1100" b="0">
                <a:solidFill>
                  <a:schemeClr val="tx1"/>
                </a:solidFill>
              </a:rPr>
              <a:t>##</a:t>
            </a:r>
            <a:endParaRPr lang="en-US" sz="1300" b="0" i="0">
              <a:solidFill>
                <a:schemeClr val="tx1"/>
              </a:solidFill>
            </a:endParaRPr>
          </a:p>
        </p:txBody>
      </p:sp>
      <p:sp>
        <p:nvSpPr>
          <p:cNvPr id="91141" name="Rectangle 2"/>
          <p:cNvSpPr>
            <a:spLocks noGrp="1" noRot="1" noChangeAspect="1" noChangeArrowheads="1" noTextEdit="1"/>
          </p:cNvSpPr>
          <p:nvPr>
            <p:ph type="sldImg"/>
          </p:nvPr>
        </p:nvSpPr>
        <p:spPr>
          <a:ln/>
        </p:spPr>
      </p:sp>
      <p:sp>
        <p:nvSpPr>
          <p:cNvPr id="91142" name="Rectangle 3"/>
          <p:cNvSpPr>
            <a:spLocks noGrp="1" noChangeArrowheads="1"/>
          </p:cNvSpPr>
          <p:nvPr>
            <p:ph type="body" idx="1"/>
          </p:nvPr>
        </p:nvSpPr>
        <p:spPr>
          <a:noFill/>
        </p:spPr>
        <p:txBody>
          <a:bodyPr/>
          <a:lstStyle/>
          <a:p>
            <a:pPr marL="228600" indent="-228600" eaLnBrk="1" hangingPunct="1">
              <a:buAutoNum type="arabicParenR"/>
            </a:pPr>
            <a:r>
              <a:rPr lang="en-US" dirty="0" smtClean="0"/>
              <a:t>The Headers property is only supported with the IIS 7.0 integrated pipeline mode and at least the .NET Framework 3.0.</a:t>
            </a:r>
          </a:p>
          <a:p>
            <a:pPr marL="228600" indent="-228600" eaLnBrk="1" hangingPunct="1">
              <a:buAutoNum type="arabicParenR"/>
            </a:pPr>
            <a:r>
              <a:rPr lang="en-US" dirty="0" smtClean="0"/>
              <a:t>Response headers can be used to specify cookies, to supply the modification date (for caching), to instruct the browser to reload the page after a designated interval, to say how long the file is so that persistent HTTP connections can be used, and many other tasks. </a:t>
            </a:r>
          </a:p>
          <a:p>
            <a:pPr marL="228600" indent="-228600" eaLnBrk="1" hangingPunct="1">
              <a:buAutoNum type="arabicParenR"/>
            </a:pPr>
            <a:r>
              <a:rPr lang="en-US" dirty="0" smtClean="0"/>
              <a:t>Allow What request methods (GET, POST, etc.) does the server support? </a:t>
            </a:r>
          </a:p>
          <a:p>
            <a:pPr marL="228600" indent="-228600" eaLnBrk="1" hangingPunct="1">
              <a:buAutoNum type="arabicParenR"/>
            </a:pPr>
            <a:r>
              <a:rPr lang="en-US" dirty="0" smtClean="0"/>
              <a:t>Content-Encoding What method was used to encode the document? You need to decode it to get the type specified by the Content-Type header</a:t>
            </a:r>
          </a:p>
          <a:p>
            <a:pPr marL="228600" indent="-228600" eaLnBrk="1" hangingPunct="1">
              <a:buAutoNum type="arabicParenR"/>
            </a:pPr>
            <a:r>
              <a:rPr lang="en-US" dirty="0" smtClean="0"/>
              <a:t>Content-Length How many bytes are being sent? This information is only needed if the browser is using a persistent (keep-alive) HTTP connection. </a:t>
            </a:r>
          </a:p>
          <a:p>
            <a:pPr marL="228600" indent="-228600" eaLnBrk="1" hangingPunct="1">
              <a:buAutoNum type="arabicParenR"/>
            </a:pPr>
            <a:r>
              <a:rPr lang="en-US" dirty="0" smtClean="0"/>
              <a:t>Refresh How soon should browser ask for an updated page (in seconds)? (</a:t>
            </a:r>
            <a:r>
              <a:rPr lang="pt-BR" dirty="0" smtClean="0"/>
              <a:t>&lt;META HTTP-EQUIV="Refresh" CONTENT="5; URL=http://host/path"&gt; )</a:t>
            </a:r>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216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216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E64022E3-11CD-4488-AB08-34B30D675C2B}" type="slidenum">
              <a:rPr lang="en-US" sz="1100" b="0">
                <a:solidFill>
                  <a:schemeClr val="tx1"/>
                </a:solidFill>
              </a:rPr>
              <a:pPr/>
              <a:t>47</a:t>
            </a:fld>
            <a:r>
              <a:rPr lang="en-US" sz="1100" b="0">
                <a:solidFill>
                  <a:schemeClr val="tx1"/>
                </a:solidFill>
              </a:rPr>
              <a:t>##</a:t>
            </a:r>
            <a:endParaRPr lang="en-US" sz="1300" b="0" i="0">
              <a:solidFill>
                <a:schemeClr val="tx1"/>
              </a:solidFill>
            </a:endParaRPr>
          </a:p>
        </p:txBody>
      </p:sp>
      <p:sp>
        <p:nvSpPr>
          <p:cNvPr id="92165" name="Rectangle 2"/>
          <p:cNvSpPr>
            <a:spLocks noGrp="1" noRot="1" noChangeAspect="1" noChangeArrowheads="1" noTextEdit="1"/>
          </p:cNvSpPr>
          <p:nvPr>
            <p:ph type="sldImg"/>
          </p:nvPr>
        </p:nvSpPr>
        <p:spPr>
          <a:ln/>
        </p:spPr>
      </p:sp>
      <p:sp>
        <p:nvSpPr>
          <p:cNvPr id="92166"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Content-Type What is the MIME type of the following document? Default for servlets is text/plain, but they usually explicitly specify text/html. </a:t>
            </a:r>
          </a:p>
          <a:p>
            <a:pPr eaLnBrk="1" hangingPunct="1"/>
            <a:r>
              <a:rPr lang="en-US" dirty="0" err="1" smtClean="0"/>
              <a:t>StatusCode</a:t>
            </a:r>
            <a:r>
              <a:rPr lang="en-US" baseline="0" smtClean="0"/>
              <a:t> importance: </a:t>
            </a:r>
            <a:r>
              <a:rPr lang="en-US" baseline="0" dirty="0" smtClean="0"/>
              <a:t>(bookmarks, search engines,…)</a:t>
            </a:r>
            <a:endParaRPr lang="bg-BG"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318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318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3B9173D-2478-4FD9-BF6B-C5859B15E9EF}" type="slidenum">
              <a:rPr lang="en-US" sz="1100" b="0">
                <a:solidFill>
                  <a:schemeClr val="tx1"/>
                </a:solidFill>
              </a:rPr>
              <a:pPr/>
              <a:t>48</a:t>
            </a:fld>
            <a:r>
              <a:rPr lang="en-US" sz="1100" b="0">
                <a:solidFill>
                  <a:schemeClr val="tx1"/>
                </a:solidFill>
              </a:rPr>
              <a:t>##</a:t>
            </a:r>
            <a:endParaRPr lang="en-US" sz="1300" b="0" i="0">
              <a:solidFill>
                <a:schemeClr val="tx1"/>
              </a:solidFill>
            </a:endParaRPr>
          </a:p>
        </p:txBody>
      </p:sp>
      <p:sp>
        <p:nvSpPr>
          <p:cNvPr id="93189" name="Rectangle 2"/>
          <p:cNvSpPr>
            <a:spLocks noGrp="1" noRot="1" noChangeAspect="1" noChangeArrowheads="1" noTextEdit="1"/>
          </p:cNvSpPr>
          <p:nvPr>
            <p:ph type="sldImg"/>
          </p:nvPr>
        </p:nvSpPr>
        <p:spPr>
          <a:ln/>
        </p:spPr>
      </p:sp>
      <p:sp>
        <p:nvSpPr>
          <p:cNvPr id="93190"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421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421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AD1720D3-8B25-40E1-8A7E-088CE1C44CF7}" type="slidenum">
              <a:rPr lang="en-US" sz="1100" b="0">
                <a:solidFill>
                  <a:schemeClr val="tx1"/>
                </a:solidFill>
              </a:rPr>
              <a:pPr/>
              <a:t>49</a:t>
            </a:fld>
            <a:r>
              <a:rPr lang="en-US" sz="1100" b="0">
                <a:solidFill>
                  <a:schemeClr val="tx1"/>
                </a:solidFill>
              </a:rPr>
              <a:t>##</a:t>
            </a:r>
            <a:endParaRPr lang="en-US" sz="1300" b="0" i="0">
              <a:solidFill>
                <a:schemeClr val="tx1"/>
              </a:solidFill>
            </a:endParaRPr>
          </a:p>
        </p:txBody>
      </p:sp>
      <p:sp>
        <p:nvSpPr>
          <p:cNvPr id="94213" name="Rectangle 2"/>
          <p:cNvSpPr>
            <a:spLocks noGrp="1" noRot="1" noChangeAspect="1" noChangeArrowheads="1" noTextEdit="1"/>
          </p:cNvSpPr>
          <p:nvPr>
            <p:ph type="sldImg"/>
          </p:nvPr>
        </p:nvSpPr>
        <p:spPr>
          <a:ln/>
        </p:spPr>
      </p:sp>
      <p:sp>
        <p:nvSpPr>
          <p:cNvPr id="94214"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625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626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781B0732-F31C-4DF5-A486-E439FA1116BE}" type="slidenum">
              <a:rPr lang="en-US" sz="1100" b="0">
                <a:solidFill>
                  <a:schemeClr val="tx1"/>
                </a:solidFill>
              </a:rPr>
              <a:pPr/>
              <a:t>51</a:t>
            </a:fld>
            <a:r>
              <a:rPr lang="en-US" sz="1100" b="0">
                <a:solidFill>
                  <a:schemeClr val="tx1"/>
                </a:solidFill>
              </a:rPr>
              <a:t>##</a:t>
            </a:r>
            <a:endParaRPr lang="en-US" sz="1300" b="0" i="0">
              <a:solidFill>
                <a:schemeClr val="tx1"/>
              </a:solidFill>
            </a:endParaRPr>
          </a:p>
        </p:txBody>
      </p:sp>
      <p:sp>
        <p:nvSpPr>
          <p:cNvPr id="96261" name="Rectangle 2"/>
          <p:cNvSpPr>
            <a:spLocks noGrp="1" noRot="1" noChangeAspect="1" noChangeArrowheads="1" noTextEdit="1"/>
          </p:cNvSpPr>
          <p:nvPr>
            <p:ph type="sldImg"/>
          </p:nvPr>
        </p:nvSpPr>
        <p:spPr>
          <a:ln/>
        </p:spPr>
      </p:sp>
      <p:sp>
        <p:nvSpPr>
          <p:cNvPr id="96262"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728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728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C129551D-F0D5-4676-B2B9-D62D267CB919}" type="slidenum">
              <a:rPr lang="en-US" sz="1100" b="0">
                <a:solidFill>
                  <a:schemeClr val="tx1"/>
                </a:solidFill>
              </a:rPr>
              <a:pPr/>
              <a:t>52</a:t>
            </a:fld>
            <a:r>
              <a:rPr lang="en-US" sz="1100" b="0">
                <a:solidFill>
                  <a:schemeClr val="tx1"/>
                </a:solidFill>
              </a:rPr>
              <a:t>##</a:t>
            </a:r>
            <a:endParaRPr lang="en-US" sz="1300" b="0" i="0">
              <a:solidFill>
                <a:schemeClr val="tx1"/>
              </a:solidFill>
            </a:endParaRPr>
          </a:p>
        </p:txBody>
      </p:sp>
      <p:sp>
        <p:nvSpPr>
          <p:cNvPr id="97285" name="Rectangle 2"/>
          <p:cNvSpPr>
            <a:spLocks noGrp="1" noRot="1" noChangeAspect="1" noChangeArrowheads="1" noTextEdit="1"/>
          </p:cNvSpPr>
          <p:nvPr>
            <p:ph type="sldImg"/>
          </p:nvPr>
        </p:nvSpPr>
        <p:spPr>
          <a:ln/>
        </p:spPr>
      </p:sp>
      <p:sp>
        <p:nvSpPr>
          <p:cNvPr id="97286"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728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728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C129551D-F0D5-4676-B2B9-D62D267CB919}" type="slidenum">
              <a:rPr lang="en-US" sz="1100" b="0">
                <a:solidFill>
                  <a:schemeClr val="tx1"/>
                </a:solidFill>
              </a:rPr>
              <a:pPr/>
              <a:t>53</a:t>
            </a:fld>
            <a:r>
              <a:rPr lang="en-US" sz="1100" b="0">
                <a:solidFill>
                  <a:schemeClr val="tx1"/>
                </a:solidFill>
              </a:rPr>
              <a:t>##</a:t>
            </a:r>
            <a:endParaRPr lang="en-US" sz="1300" b="0" i="0">
              <a:solidFill>
                <a:schemeClr val="tx1"/>
              </a:solidFill>
            </a:endParaRPr>
          </a:p>
        </p:txBody>
      </p:sp>
      <p:sp>
        <p:nvSpPr>
          <p:cNvPr id="97285" name="Rectangle 2"/>
          <p:cNvSpPr>
            <a:spLocks noGrp="1" noRot="1" noChangeAspect="1" noChangeArrowheads="1" noTextEdit="1"/>
          </p:cNvSpPr>
          <p:nvPr>
            <p:ph type="sldImg"/>
          </p:nvPr>
        </p:nvSpPr>
        <p:spPr>
          <a:ln/>
        </p:spPr>
      </p:sp>
      <p:sp>
        <p:nvSpPr>
          <p:cNvPr id="97286" name="Rectangle 3"/>
          <p:cNvSpPr>
            <a:spLocks noGrp="1" noChangeArrowheads="1"/>
          </p:cNvSpPr>
          <p:nvPr>
            <p:ph type="body" idx="1"/>
          </p:nvPr>
        </p:nvSpPr>
        <p:spPr>
          <a:noFill/>
        </p:spPr>
        <p:txBody>
          <a:bodyPr/>
          <a:lstStyle/>
          <a:p>
            <a:pPr eaLnBrk="1" hangingPunct="1"/>
            <a:endParaRPr lang="bg-BG"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427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427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CA84793A-67D7-43F6-B9DF-0EFA0A4547A7}" type="slidenum">
              <a:rPr lang="en-US" sz="1100" b="0">
                <a:solidFill>
                  <a:schemeClr val="tx1"/>
                </a:solidFill>
              </a:rPr>
              <a:pPr/>
              <a:t>5</a:t>
            </a:fld>
            <a:r>
              <a:rPr lang="en-US" sz="1100" b="0">
                <a:solidFill>
                  <a:schemeClr val="tx1"/>
                </a:solidFill>
              </a:rPr>
              <a:t>##</a:t>
            </a:r>
            <a:endParaRPr lang="en-US" sz="1300" b="0" i="0">
              <a:solidFill>
                <a:schemeClr val="tx1"/>
              </a:solidFill>
            </a:endParaRPr>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noFill/>
        </p:spPr>
        <p:txBody>
          <a:bodyPr/>
          <a:lstStyle/>
          <a:p>
            <a:pPr marL="228600" indent="-228600" eaLnBrk="1" hangingPunct="1">
              <a:buAutoNum type="arabicParenR"/>
            </a:pPr>
            <a:r>
              <a:rPr lang="en-US" dirty="0" err="1" smtClean="0"/>
              <a:t>HttpApplication</a:t>
            </a:r>
            <a:r>
              <a:rPr lang="en-US" baseline="0" dirty="0" smtClean="0"/>
              <a:t> d</a:t>
            </a:r>
            <a:r>
              <a:rPr lang="en-US" dirty="0" smtClean="0"/>
              <a:t>efines the methods, properties, and events that are common to all application objects in an ASP.NET application. This class is the base class for applications that are defined by the user in the </a:t>
            </a:r>
            <a:r>
              <a:rPr lang="en-US" dirty="0" err="1" smtClean="0"/>
              <a:t>Global.asax</a:t>
            </a:r>
            <a:r>
              <a:rPr lang="en-US" dirty="0" smtClean="0"/>
              <a:t> file.</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dirty="0" err="1" smtClean="0"/>
              <a:t>HttpApplication</a:t>
            </a:r>
            <a:r>
              <a:rPr lang="en-US" dirty="0" smtClean="0"/>
              <a:t> instances of the </a:t>
            </a:r>
            <a:r>
              <a:rPr lang="en-US" dirty="0" err="1" smtClean="0"/>
              <a:t>HttpApplication</a:t>
            </a:r>
            <a:r>
              <a:rPr lang="en-US" dirty="0" smtClean="0"/>
              <a:t> class are created in the ASP.NET infrastructure, not by the user directly. One instance of the </a:t>
            </a:r>
            <a:r>
              <a:rPr lang="en-US" dirty="0" err="1" smtClean="0"/>
              <a:t>HttpApplication</a:t>
            </a:r>
            <a:r>
              <a:rPr lang="en-US" dirty="0" smtClean="0"/>
              <a:t> class is used to process many requests in its lifetime. However, it can process only one request at a time. Thus, member variables can be used to store per-request data.</a:t>
            </a:r>
          </a:p>
          <a:p>
            <a:pPr marL="228600" indent="-228600" eaLnBrk="1" hangingPunct="1">
              <a:buAutoNum type="arabicParenR"/>
            </a:pPr>
            <a:r>
              <a:rPr lang="en-US" dirty="0" smtClean="0"/>
              <a:t>Events:</a:t>
            </a:r>
          </a:p>
          <a:p>
            <a:pPr marL="685800" marR="0" lvl="1" indent="-228600" algn="l" defTabSz="914400" rtl="0" eaLnBrk="1" fontAlgn="base" latinLnBrk="0" hangingPunct="1">
              <a:lnSpc>
                <a:spcPct val="100000"/>
              </a:lnSpc>
              <a:spcBef>
                <a:spcPct val="30000"/>
              </a:spcBef>
              <a:spcAft>
                <a:spcPct val="0"/>
              </a:spcAft>
              <a:buClrTx/>
              <a:buSzTx/>
              <a:buFontTx/>
              <a:buAutoNum type="arabicParenR"/>
              <a:tabLst/>
              <a:defRPr/>
            </a:pPr>
            <a:r>
              <a:rPr lang="en-US" dirty="0" smtClean="0"/>
              <a:t>The </a:t>
            </a:r>
            <a:r>
              <a:rPr lang="en-US" dirty="0" err="1" smtClean="0"/>
              <a:t>BeginRequest</a:t>
            </a:r>
            <a:r>
              <a:rPr lang="en-US" dirty="0" smtClean="0"/>
              <a:t> event signals the creation of any given new request. This event is always raised and is always the first event to occur during the processing of a request.</a:t>
            </a:r>
          </a:p>
          <a:p>
            <a:pPr marL="685800" marR="0" lvl="1" indent="-228600" algn="l" defTabSz="914400" rtl="0" eaLnBrk="1" fontAlgn="base" latinLnBrk="0" hangingPunct="1">
              <a:lnSpc>
                <a:spcPct val="100000"/>
              </a:lnSpc>
              <a:spcBef>
                <a:spcPct val="30000"/>
              </a:spcBef>
              <a:spcAft>
                <a:spcPct val="0"/>
              </a:spcAft>
              <a:buClrTx/>
              <a:buSzTx/>
              <a:buFontTx/>
              <a:buAutoNum type="arabicParenR"/>
              <a:tabLst/>
              <a:defRPr/>
            </a:pPr>
            <a:r>
              <a:rPr lang="en-US" dirty="0" smtClean="0"/>
              <a:t>The </a:t>
            </a:r>
            <a:r>
              <a:rPr lang="en-US" dirty="0" err="1" smtClean="0"/>
              <a:t>AuthenticateRequest</a:t>
            </a:r>
            <a:r>
              <a:rPr lang="en-US" dirty="0" smtClean="0"/>
              <a:t> event signals that the configured authentication mechanism has authenticated the current request. Subscribing to the </a:t>
            </a:r>
            <a:r>
              <a:rPr lang="en-US" dirty="0" err="1" smtClean="0"/>
              <a:t>AuthenticateRequest</a:t>
            </a:r>
            <a:r>
              <a:rPr lang="en-US" dirty="0" smtClean="0"/>
              <a:t> event ensures that the request will be authenticated before processing the attached module or event handler.</a:t>
            </a:r>
          </a:p>
          <a:p>
            <a:pPr marL="685800" marR="0" lvl="1" indent="-228600" algn="l" defTabSz="914400" rtl="0" eaLnBrk="1" fontAlgn="base" latinLnBrk="0" hangingPunct="1">
              <a:lnSpc>
                <a:spcPct val="100000"/>
              </a:lnSpc>
              <a:spcBef>
                <a:spcPct val="30000"/>
              </a:spcBef>
              <a:spcAft>
                <a:spcPct val="0"/>
              </a:spcAft>
              <a:buClrTx/>
              <a:buSzTx/>
              <a:buFontTx/>
              <a:buAutoNum type="arabicParenR"/>
              <a:tabLst/>
              <a:defRPr/>
            </a:pPr>
            <a:r>
              <a:rPr lang="en-US" dirty="0" smtClean="0"/>
              <a:t>The </a:t>
            </a:r>
            <a:r>
              <a:rPr lang="en-US" dirty="0" err="1" smtClean="0"/>
              <a:t>AuthorizeRequest</a:t>
            </a:r>
            <a:r>
              <a:rPr lang="en-US" dirty="0" smtClean="0"/>
              <a:t> event signals that ASP.NET has authorized the current request. Subscribing to the </a:t>
            </a:r>
            <a:r>
              <a:rPr lang="en-US" dirty="0" err="1" smtClean="0"/>
              <a:t>AuthorizeRequest</a:t>
            </a:r>
            <a:r>
              <a:rPr lang="en-US" dirty="0" smtClean="0"/>
              <a:t> event ensures that the request will be authenticated and authorized before processing the attached module or event handler.</a:t>
            </a:r>
          </a:p>
          <a:p>
            <a:pPr marL="685800" marR="0" lvl="1" indent="-228600" algn="l" defTabSz="914400" rtl="0" eaLnBrk="1" fontAlgn="base" latinLnBrk="0" hangingPunct="1">
              <a:lnSpc>
                <a:spcPct val="100000"/>
              </a:lnSpc>
              <a:spcBef>
                <a:spcPct val="30000"/>
              </a:spcBef>
              <a:spcAft>
                <a:spcPct val="0"/>
              </a:spcAft>
              <a:buClrTx/>
              <a:buSzTx/>
              <a:buFontTx/>
              <a:buAutoNum type="arabicParenR"/>
              <a:tabLst/>
              <a:defRPr/>
            </a:pPr>
            <a:r>
              <a:rPr lang="en-US" b="0" dirty="0" err="1" smtClean="0"/>
              <a:t>ResolveRequestCache</a:t>
            </a:r>
            <a:r>
              <a:rPr lang="en-US" b="0" dirty="0" smtClean="0"/>
              <a:t> Event  o</a:t>
            </a:r>
            <a:r>
              <a:rPr lang="en-US" dirty="0" smtClean="0"/>
              <a:t>ccurs when ASP.NET finishes an authorization event to let the caching modules serve requests from the cache, bypassing execution of the event handler (for example, a page or an XML Web service).</a:t>
            </a:r>
            <a:endParaRPr lang="bg-BG"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529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530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B95B2E6D-D4C4-4A5E-ABD9-F70F9630BA7A}" type="slidenum">
              <a:rPr lang="en-US" sz="1100" b="0">
                <a:solidFill>
                  <a:schemeClr val="tx1"/>
                </a:solidFill>
              </a:rPr>
              <a:pPr/>
              <a:t>6</a:t>
            </a:fld>
            <a:r>
              <a:rPr lang="en-US" sz="1100" b="0">
                <a:solidFill>
                  <a:schemeClr val="tx1"/>
                </a:solidFill>
              </a:rPr>
              <a:t>##</a:t>
            </a:r>
            <a:endParaRPr lang="en-US" sz="1300" b="0" i="0">
              <a:solidFill>
                <a:schemeClr val="tx1"/>
              </a:solidFill>
            </a:endParaRPr>
          </a:p>
        </p:txBody>
      </p:sp>
      <p:sp>
        <p:nvSpPr>
          <p:cNvPr id="55301" name="Rectangle 2"/>
          <p:cNvSpPr>
            <a:spLocks noGrp="1" noRot="1" noChangeAspect="1" noChangeArrowheads="1" noTextEdit="1"/>
          </p:cNvSpPr>
          <p:nvPr>
            <p:ph type="sldImg"/>
          </p:nvPr>
        </p:nvSpPr>
        <p:spPr>
          <a:ln/>
        </p:spPr>
      </p:sp>
      <p:sp>
        <p:nvSpPr>
          <p:cNvPr id="55302"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1) </a:t>
            </a:r>
            <a:r>
              <a:rPr lang="en-US" dirty="0" err="1" smtClean="0"/>
              <a:t>HttpRequest</a:t>
            </a:r>
            <a:r>
              <a:rPr lang="en-US" dirty="0" smtClean="0"/>
              <a:t> enables ASP.NET to read the HTTP values sent by a client during a Web request.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2) The methods and properties of the </a:t>
            </a:r>
            <a:r>
              <a:rPr lang="en-US" dirty="0" err="1" smtClean="0"/>
              <a:t>HttpRequest</a:t>
            </a:r>
            <a:r>
              <a:rPr lang="en-US" dirty="0" smtClean="0"/>
              <a:t> class are exposed through the Request properties of the </a:t>
            </a:r>
            <a:r>
              <a:rPr lang="en-US" dirty="0" err="1" smtClean="0">
                <a:hlinkClick r:id="rId3"/>
              </a:rPr>
              <a:t>HttpApplication</a:t>
            </a:r>
            <a:r>
              <a:rPr lang="en-US" dirty="0" smtClean="0"/>
              <a:t>, </a:t>
            </a:r>
            <a:r>
              <a:rPr lang="en-US" dirty="0" err="1" smtClean="0">
                <a:hlinkClick r:id="rId4"/>
              </a:rPr>
              <a:t>HttpContext</a:t>
            </a:r>
            <a:r>
              <a:rPr lang="en-US" dirty="0" smtClean="0"/>
              <a:t>, </a:t>
            </a:r>
            <a:r>
              <a:rPr lang="en-US" dirty="0" smtClean="0">
                <a:hlinkClick r:id="rId5"/>
              </a:rPr>
              <a:t>Page</a:t>
            </a:r>
            <a:r>
              <a:rPr lang="en-US" dirty="0" smtClean="0"/>
              <a:t>, and </a:t>
            </a:r>
            <a:r>
              <a:rPr lang="en-US" dirty="0" err="1" smtClean="0">
                <a:hlinkClick r:id="rId6"/>
              </a:rPr>
              <a:t>UserControl</a:t>
            </a:r>
            <a:r>
              <a:rPr lang="en-US" dirty="0" smtClean="0"/>
              <a:t> classes.</a:t>
            </a:r>
          </a:p>
          <a:p>
            <a:pPr eaLnBrk="1" hangingPunct="1"/>
            <a:endParaRPr lang="bg-BG"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632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632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D00138D1-DC5D-475F-9E80-F91957A7A7F8}" type="slidenum">
              <a:rPr lang="en-US" sz="1100" b="0">
                <a:solidFill>
                  <a:schemeClr val="tx1"/>
                </a:solidFill>
              </a:rPr>
              <a:pPr/>
              <a:t>7</a:t>
            </a:fld>
            <a:r>
              <a:rPr lang="en-US" sz="1100" b="0">
                <a:solidFill>
                  <a:schemeClr val="tx1"/>
                </a:solidFill>
              </a:rPr>
              <a:t>##</a:t>
            </a:r>
            <a:endParaRPr lang="en-US" sz="1300" b="0" i="0">
              <a:solidFill>
                <a:schemeClr val="tx1"/>
              </a:solidFill>
            </a:endParaRPr>
          </a:p>
        </p:txBody>
      </p:sp>
      <p:sp>
        <p:nvSpPr>
          <p:cNvPr id="56325" name="Rectangle 2"/>
          <p:cNvSpPr>
            <a:spLocks noGrp="1" noRot="1" noChangeAspect="1" noChangeArrowheads="1" noTextEdit="1"/>
          </p:cNvSpPr>
          <p:nvPr>
            <p:ph type="sldImg"/>
          </p:nvPr>
        </p:nvSpPr>
        <p:spPr>
          <a:ln/>
        </p:spPr>
      </p:sp>
      <p:sp>
        <p:nvSpPr>
          <p:cNvPr id="56326" name="Rectangle 3"/>
          <p:cNvSpPr>
            <a:spLocks noGrp="1" noChangeArrowheads="1"/>
          </p:cNvSpPr>
          <p:nvPr>
            <p:ph type="body" idx="1"/>
          </p:nvPr>
        </p:nvSpPr>
        <p:spPr>
          <a:noFill/>
        </p:spPr>
        <p:txBody>
          <a:bodyPr/>
          <a:lstStyle/>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baseline="0" dirty="0" err="1" smtClean="0"/>
              <a:t>HttpResponse</a:t>
            </a:r>
            <a:r>
              <a:rPr lang="en-US" baseline="0" dirty="0" smtClean="0"/>
              <a:t> e</a:t>
            </a:r>
            <a:r>
              <a:rPr lang="en-US" dirty="0" smtClean="0"/>
              <a:t>ncapsulates HTTP-response information from an ASP.NET operation.</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dirty="0" smtClean="0"/>
              <a:t>The methods and properties of the </a:t>
            </a:r>
            <a:r>
              <a:rPr lang="en-US" dirty="0" err="1" smtClean="0"/>
              <a:t>HttpResponse</a:t>
            </a:r>
            <a:r>
              <a:rPr lang="en-US" dirty="0" smtClean="0"/>
              <a:t> class are exposed through the Response property of the </a:t>
            </a:r>
            <a:r>
              <a:rPr lang="en-US" dirty="0" err="1" smtClean="0"/>
              <a:t>HttpApplication</a:t>
            </a:r>
            <a:r>
              <a:rPr lang="en-US" dirty="0" smtClean="0"/>
              <a:t>, </a:t>
            </a:r>
            <a:r>
              <a:rPr lang="en-US" dirty="0" err="1" smtClean="0"/>
              <a:t>HttpContext</a:t>
            </a:r>
            <a:r>
              <a:rPr lang="en-US" dirty="0" smtClean="0"/>
              <a:t>, Page, and </a:t>
            </a:r>
            <a:r>
              <a:rPr lang="en-US" dirty="0" err="1" smtClean="0"/>
              <a:t>UserControl</a:t>
            </a:r>
            <a:r>
              <a:rPr lang="en-US" dirty="0" smtClean="0"/>
              <a:t> classes.</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dirty="0" smtClean="0"/>
              <a:t>Some methods of the </a:t>
            </a:r>
            <a:r>
              <a:rPr lang="en-US" dirty="0" err="1" smtClean="0"/>
              <a:t>HttpResponse</a:t>
            </a:r>
            <a:r>
              <a:rPr lang="en-US" dirty="0" smtClean="0"/>
              <a:t> class are supported only in </a:t>
            </a:r>
            <a:r>
              <a:rPr lang="en-US" dirty="0" err="1" smtClean="0"/>
              <a:t>postback</a:t>
            </a:r>
            <a:r>
              <a:rPr lang="en-US" dirty="0" smtClean="0"/>
              <a:t> scenarios and not in asynchronous </a:t>
            </a:r>
            <a:r>
              <a:rPr lang="en-US" dirty="0" err="1" smtClean="0"/>
              <a:t>postback</a:t>
            </a:r>
            <a:r>
              <a:rPr lang="en-US" dirty="0" smtClean="0"/>
              <a:t> scenarios (</a:t>
            </a:r>
            <a:r>
              <a:rPr kumimoji="1" lang="en-US" sz="1200" kern="1200" dirty="0" err="1" smtClean="0">
                <a:solidFill>
                  <a:schemeClr val="tx1"/>
                </a:solidFill>
                <a:latin typeface="Arial" charset="0"/>
                <a:ea typeface="+mn-ea"/>
                <a:cs typeface="+mn-cs"/>
              </a:rPr>
              <a:t>BinaryWrite</a:t>
            </a:r>
            <a:r>
              <a:rPr kumimoji="1" lang="en-US" sz="1200" kern="1200" dirty="0" smtClean="0">
                <a:solidFill>
                  <a:schemeClr val="tx1"/>
                </a:solidFill>
                <a:latin typeface="Arial" charset="0"/>
                <a:ea typeface="+mn-ea"/>
                <a:cs typeface="+mn-cs"/>
              </a:rPr>
              <a:t>, Clear, </a:t>
            </a:r>
            <a:r>
              <a:rPr kumimoji="1" lang="en-US" sz="1200" kern="1200" dirty="0" err="1" smtClean="0">
                <a:solidFill>
                  <a:schemeClr val="tx1"/>
                </a:solidFill>
                <a:latin typeface="Arial" charset="0"/>
                <a:ea typeface="+mn-ea"/>
                <a:cs typeface="+mn-cs"/>
              </a:rPr>
              <a:t>ClearContent</a:t>
            </a:r>
            <a:r>
              <a:rPr kumimoji="1" lang="en-US" sz="1200" kern="1200" dirty="0" smtClean="0">
                <a:solidFill>
                  <a:schemeClr val="tx1"/>
                </a:solidFill>
                <a:latin typeface="Arial" charset="0"/>
                <a:ea typeface="+mn-ea"/>
                <a:cs typeface="+mn-cs"/>
              </a:rPr>
              <a:t>, </a:t>
            </a:r>
            <a:r>
              <a:rPr kumimoji="1" lang="en-US" sz="1200" kern="1200" dirty="0" err="1" smtClean="0">
                <a:solidFill>
                  <a:schemeClr val="tx1"/>
                </a:solidFill>
                <a:latin typeface="Arial" charset="0"/>
                <a:ea typeface="+mn-ea"/>
                <a:cs typeface="+mn-cs"/>
              </a:rPr>
              <a:t>ClearHeaders</a:t>
            </a:r>
            <a:r>
              <a:rPr kumimoji="1" lang="en-US" sz="1200" kern="1200" dirty="0" smtClean="0">
                <a:solidFill>
                  <a:schemeClr val="tx1"/>
                </a:solidFill>
                <a:latin typeface="Arial" charset="0"/>
                <a:ea typeface="+mn-ea"/>
                <a:cs typeface="+mn-cs"/>
              </a:rPr>
              <a:t>, Close, End, Flush, </a:t>
            </a:r>
            <a:r>
              <a:rPr kumimoji="1" lang="en-US" sz="1200" kern="1200" dirty="0" err="1" smtClean="0">
                <a:solidFill>
                  <a:schemeClr val="tx1"/>
                </a:solidFill>
                <a:latin typeface="Arial" charset="0"/>
                <a:ea typeface="+mn-ea"/>
                <a:cs typeface="+mn-cs"/>
              </a:rPr>
              <a:t>TransmitFile</a:t>
            </a:r>
            <a:r>
              <a:rPr kumimoji="1" lang="en-US" sz="1200" kern="1200" dirty="0" smtClean="0">
                <a:solidFill>
                  <a:schemeClr val="tx1"/>
                </a:solidFill>
                <a:latin typeface="Arial" charset="0"/>
                <a:ea typeface="+mn-ea"/>
                <a:cs typeface="+mn-cs"/>
              </a:rPr>
              <a:t>, Write, </a:t>
            </a:r>
            <a:r>
              <a:rPr kumimoji="1" lang="en-US" sz="1200" kern="1200" dirty="0" err="1" smtClean="0">
                <a:solidFill>
                  <a:schemeClr val="tx1"/>
                </a:solidFill>
                <a:latin typeface="Arial" charset="0"/>
                <a:ea typeface="+mn-ea"/>
                <a:cs typeface="+mn-cs"/>
              </a:rPr>
              <a:t>WriteFile</a:t>
            </a:r>
            <a:r>
              <a:rPr kumimoji="1" lang="en-US" sz="1200" kern="1200" dirty="0" smtClean="0">
                <a:solidFill>
                  <a:schemeClr val="tx1"/>
                </a:solidFill>
                <a:latin typeface="Arial" charset="0"/>
                <a:ea typeface="+mn-ea"/>
                <a:cs typeface="+mn-cs"/>
              </a:rPr>
              <a:t>, </a:t>
            </a:r>
            <a:r>
              <a:rPr kumimoji="1" lang="en-US" sz="1200" kern="1200" dirty="0" err="1" smtClean="0">
                <a:solidFill>
                  <a:schemeClr val="tx1"/>
                </a:solidFill>
                <a:latin typeface="Arial" charset="0"/>
                <a:ea typeface="+mn-ea"/>
                <a:cs typeface="+mn-cs"/>
              </a:rPr>
              <a:t>WriteSubstitution</a:t>
            </a:r>
            <a:r>
              <a:rPr kumimoji="1" lang="en-US" sz="1200" kern="1200" dirty="0" smtClean="0">
                <a:solidFill>
                  <a:schemeClr val="tx1"/>
                </a:solidFill>
                <a:latin typeface="Arial" charset="0"/>
                <a:ea typeface="+mn-ea"/>
                <a:cs typeface="+mn-cs"/>
              </a:rPr>
              <a:t>)</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endParaRPr lang="en-US" dirty="0" smtClean="0"/>
          </a:p>
          <a:p>
            <a:pPr eaLnBrk="1" hangingPunct="1"/>
            <a:endParaRPr lang="bg-BG"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734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734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E743211B-0C8D-4FF3-BB55-79C2EBB142B6}" type="slidenum">
              <a:rPr lang="en-US" sz="1100" b="0">
                <a:solidFill>
                  <a:schemeClr val="tx1"/>
                </a:solidFill>
              </a:rPr>
              <a:pPr/>
              <a:t>8</a:t>
            </a:fld>
            <a:r>
              <a:rPr lang="en-US" sz="1100" b="0">
                <a:solidFill>
                  <a:schemeClr val="tx1"/>
                </a:solidFill>
              </a:rPr>
              <a:t>##</a:t>
            </a:r>
            <a:endParaRPr lang="en-US" sz="1300" b="0" i="0">
              <a:solidFill>
                <a:schemeClr val="tx1"/>
              </a:solidFill>
            </a:endParaRPr>
          </a:p>
        </p:txBody>
      </p:sp>
      <p:sp>
        <p:nvSpPr>
          <p:cNvPr id="57349" name="Rectangle 2"/>
          <p:cNvSpPr>
            <a:spLocks noGrp="1" noRot="1" noChangeAspect="1" noChangeArrowheads="1" noTextEdit="1"/>
          </p:cNvSpPr>
          <p:nvPr>
            <p:ph type="sldImg"/>
          </p:nvPr>
        </p:nvSpPr>
        <p:spPr>
          <a:ln/>
        </p:spPr>
      </p:sp>
      <p:sp>
        <p:nvSpPr>
          <p:cNvPr id="57350" name="Rectangle 3"/>
          <p:cNvSpPr>
            <a:spLocks noGrp="1" noChangeArrowheads="1"/>
          </p:cNvSpPr>
          <p:nvPr>
            <p:ph type="body" idx="1"/>
          </p:nvPr>
        </p:nvSpPr>
        <p:spPr>
          <a:noFill/>
        </p:spPr>
        <p:txBody>
          <a:bodyPr/>
          <a:lstStyle/>
          <a:p>
            <a:pPr marL="228600" indent="-228600" eaLnBrk="1" hangingPunct="1">
              <a:buAutoNum type="arabicParenR"/>
            </a:pPr>
            <a:r>
              <a:rPr lang="en-US" dirty="0" smtClean="0"/>
              <a:t>HTML encoding makes sure that text is displayed correctly in the browser and not interpreted by the browser as HTML. For example, if a text string contains a less than sign (&lt;) or greater than sign (&gt;), the browser would interpret these characters as the opening or closing bracket of an HTML tag</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dirty="0" smtClean="0"/>
              <a:t>URL encoding ensures that all browsers will correctly transmit text in URL strings. Characters such as a question mark (?), ampersand (&amp;), slash mark (/), and spaces might be truncated or corrupted by some browsers. As a result, these characters must be encoded in &lt;a&gt; tags or in query strings where the strings can be re-sent by a browser in a request string.</a:t>
            </a:r>
          </a:p>
          <a:p>
            <a:pPr marL="228600" indent="-228600" eaLnBrk="1" hangingPunct="1">
              <a:buAutoNum type="arabicParenR"/>
            </a:pPr>
            <a:r>
              <a:rPr lang="en-US" dirty="0" err="1" smtClean="0"/>
              <a:t>MapPath</a:t>
            </a:r>
            <a:r>
              <a:rPr lang="en-US" baseline="0" dirty="0" smtClean="0"/>
              <a:t> r</a:t>
            </a:r>
            <a:r>
              <a:rPr lang="en-US" dirty="0" smtClean="0"/>
              <a:t>eturns the physical file path that corresponds to the specified virtual path on the Web server</a:t>
            </a:r>
            <a:endParaRPr lang="bg-BG"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837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837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A1BDF3F1-E1C4-4D3A-8934-4BCCD0F4B11E}" type="slidenum">
              <a:rPr lang="en-US" sz="1100" b="0">
                <a:solidFill>
                  <a:schemeClr val="tx1"/>
                </a:solidFill>
              </a:rPr>
              <a:pPr/>
              <a:t>9</a:t>
            </a:fld>
            <a:r>
              <a:rPr lang="en-US" sz="1100" b="0">
                <a:solidFill>
                  <a:schemeClr val="tx1"/>
                </a:solidFill>
              </a:rPr>
              <a:t>##</a:t>
            </a:r>
            <a:endParaRPr lang="en-US" sz="1300" b="0" i="0">
              <a:solidFill>
                <a:schemeClr val="tx1"/>
              </a:solidFill>
            </a:endParaRPr>
          </a:p>
        </p:txBody>
      </p:sp>
      <p:sp>
        <p:nvSpPr>
          <p:cNvPr id="58373"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pPr eaLnBrk="1" hangingPunct="1">
              <a:defRPr/>
            </a:pPr>
            <a:r>
              <a:rPr lang="bg-BG" b="1" dirty="0" smtClean="0">
                <a:effectLst>
                  <a:outerShdw blurRad="38100" dist="38100" dir="2700000" algn="tl">
                    <a:srgbClr val="C0C0C0"/>
                  </a:outerShdw>
                </a:effectLst>
              </a:rPr>
              <a:t>Бележки на автора:</a:t>
            </a:r>
            <a:endParaRPr lang="en-US" b="1" dirty="0" smtClean="0">
              <a:effectLst>
                <a:outerShdw blurRad="38100" dist="38100" dir="2700000" algn="tl">
                  <a:srgbClr val="C0C0C0"/>
                </a:outerShdw>
              </a:effectLst>
            </a:endParaRPr>
          </a:p>
          <a:p>
            <a:pPr eaLnBrk="1" hangingPunct="1">
              <a:defRPr/>
            </a:pPr>
            <a:r>
              <a:rPr lang="bg-BG" b="1" dirty="0" smtClean="0"/>
              <a:t>Примерна употреба</a:t>
            </a:r>
          </a:p>
          <a:p>
            <a:pPr marL="0" marR="0" indent="0" algn="l" defTabSz="914400" rtl="0" eaLnBrk="1" fontAlgn="base" latinLnBrk="0" hangingPunct="1">
              <a:lnSpc>
                <a:spcPct val="100000"/>
              </a:lnSpc>
              <a:spcBef>
                <a:spcPct val="30000"/>
              </a:spcBef>
              <a:spcAft>
                <a:spcPct val="0"/>
              </a:spcAft>
              <a:buClrTx/>
              <a:buSzTx/>
              <a:buFontTx/>
              <a:buNone/>
              <a:tabLst/>
              <a:defRPr/>
            </a:pPr>
            <a:r>
              <a:rPr lang="en-US" noProof="1" smtClean="0">
                <a:effectLst>
                  <a:outerShdw blurRad="38100" dist="38100" dir="2700000" algn="tl">
                    <a:srgbClr val="C0C0C0"/>
                  </a:outerShdw>
                </a:effectLst>
              </a:rPr>
              <a:t>bool isSecureConnection =</a:t>
            </a:r>
            <a:r>
              <a:rPr lang="bg-BG" dirty="0" smtClean="0">
                <a:effectLst>
                  <a:outerShdw blurRad="38100" dist="38100" dir="2700000" algn="tl">
                    <a:srgbClr val="C0C0C0"/>
                  </a:outerShdw>
                </a:effectLst>
              </a:rPr>
              <a:t> </a:t>
            </a:r>
            <a:r>
              <a:rPr lang="en-US" noProof="1" smtClean="0">
                <a:solidFill>
                  <a:srgbClr val="FFCC00"/>
                </a:solidFill>
                <a:effectLst>
                  <a:outerShdw blurRad="38100" dist="38100" dir="2700000" algn="tl">
                    <a:srgbClr val="C0C0C0"/>
                  </a:outerShdw>
                </a:effectLst>
              </a:rPr>
              <a:t>Request</a:t>
            </a:r>
            <a:r>
              <a:rPr lang="en-US" noProof="1" smtClean="0">
                <a:effectLst>
                  <a:outerShdw blurRad="38100" dist="38100" dir="2700000" algn="tl">
                    <a:srgbClr val="C0C0C0"/>
                  </a:outerShdw>
                </a:effectLst>
              </a:rPr>
              <a:t>.IsSecureConnection</a:t>
            </a:r>
            <a:r>
              <a:rPr lang="en-US" baseline="0" noProof="1" smtClean="0">
                <a:effectLst>
                  <a:outerShdw blurRad="38100" dist="38100" dir="2700000" algn="tl">
                    <a:srgbClr val="C0C0C0"/>
                  </a:outerShdw>
                </a:effectLst>
              </a:rPr>
              <a:t> - </a:t>
            </a:r>
            <a:r>
              <a:rPr lang="en-US" dirty="0" smtClean="0"/>
              <a:t>Gets a value indicating whether the HTTP connection uses secure sockets (that is, HTTPS).</a:t>
            </a:r>
          </a:p>
          <a:p>
            <a:pPr eaLnBrk="1" hangingPunct="1">
              <a:defRPr/>
            </a:pPr>
            <a:endParaRPr lang="en-US" noProof="1" smtClean="0">
              <a:effectLst>
                <a:outerShdw blurRad="38100" dist="38100" dir="2700000" algn="tl">
                  <a:srgbClr val="C0C0C0"/>
                </a:outerShdw>
              </a:effectLst>
            </a:endParaRPr>
          </a:p>
          <a:p>
            <a:pPr eaLnBrk="1" hangingPunct="1">
              <a:defRPr/>
            </a:pPr>
            <a:r>
              <a:rPr lang="en-US" noProof="1" smtClean="0">
                <a:solidFill>
                  <a:srgbClr val="FFCC00"/>
                </a:solidFill>
                <a:effectLst>
                  <a:outerShdw blurRad="38100" dist="38100" dir="2700000" algn="tl">
                    <a:srgbClr val="C0C0C0"/>
                  </a:outerShdw>
                </a:effectLst>
              </a:rPr>
              <a:t>Application</a:t>
            </a:r>
            <a:r>
              <a:rPr lang="en-US" noProof="1" smtClean="0">
                <a:effectLst>
                  <a:outerShdw blurRad="38100" dist="38100" dir="2700000" algn="tl">
                    <a:srgbClr val="C0C0C0"/>
                  </a:outerShdw>
                </a:effectLst>
              </a:rPr>
              <a:t>.Add("key", "value");</a:t>
            </a:r>
          </a:p>
          <a:p>
            <a:pPr eaLnBrk="1" hangingPunct="1">
              <a:defRPr/>
            </a:pPr>
            <a:r>
              <a:rPr lang="en-US" noProof="1" smtClean="0">
                <a:effectLst>
                  <a:outerShdw blurRad="38100" dist="38100" dir="2700000" algn="tl">
                    <a:srgbClr val="C0C0C0"/>
                  </a:outerShdw>
                </a:effectLst>
              </a:rPr>
              <a:t>string strEncoded =</a:t>
            </a:r>
            <a:r>
              <a:rPr lang="bg-BG" dirty="0" smtClean="0">
                <a:effectLst>
                  <a:outerShdw blurRad="38100" dist="38100" dir="2700000" algn="tl">
                    <a:srgbClr val="C0C0C0"/>
                  </a:outerShdw>
                </a:effectLst>
              </a:rPr>
              <a:t> </a:t>
            </a:r>
            <a:r>
              <a:rPr lang="en-US" noProof="1" smtClean="0">
                <a:solidFill>
                  <a:srgbClr val="FFCC00"/>
                </a:solidFill>
                <a:effectLst>
                  <a:outerShdw blurRad="38100" dist="38100" dir="2700000" algn="tl">
                    <a:srgbClr val="C0C0C0"/>
                  </a:outerShdw>
                </a:effectLst>
              </a:rPr>
              <a:t>Server</a:t>
            </a:r>
            <a:r>
              <a:rPr lang="en-US" noProof="1" smtClean="0">
                <a:effectLst>
                  <a:outerShdw blurRad="38100" dist="38100" dir="2700000" algn="tl">
                    <a:srgbClr val="C0C0C0"/>
                  </a:outerShdw>
                </a:effectLst>
              </a:rPr>
              <a:t>.UrlEncode("</a:t>
            </a:r>
            <a:r>
              <a:rPr lang="bg-BG" noProof="1" smtClean="0">
                <a:effectLst>
                  <a:outerShdw blurRad="38100" dist="38100" dir="2700000" algn="tl">
                    <a:srgbClr val="C0C0C0"/>
                  </a:outerShdw>
                </a:effectLst>
              </a:rPr>
              <a:t>Загорка");</a:t>
            </a:r>
          </a:p>
          <a:p>
            <a:pPr marL="0" marR="0" indent="0" algn="l" defTabSz="914400" rtl="0" eaLnBrk="1" fontAlgn="base" latinLnBrk="0" hangingPunct="1">
              <a:lnSpc>
                <a:spcPct val="100000"/>
              </a:lnSpc>
              <a:spcBef>
                <a:spcPct val="30000"/>
              </a:spcBef>
              <a:spcAft>
                <a:spcPct val="0"/>
              </a:spcAft>
              <a:buClrTx/>
              <a:buSzTx/>
              <a:buFontTx/>
              <a:buNone/>
              <a:tabLst/>
              <a:defRPr/>
            </a:pPr>
            <a:r>
              <a:rPr lang="en-US" noProof="1" smtClean="0">
                <a:solidFill>
                  <a:srgbClr val="FFCC00"/>
                </a:solidFill>
                <a:effectLst>
                  <a:outerShdw blurRad="38100" dist="38100" dir="2700000" algn="tl">
                    <a:srgbClr val="C0C0C0"/>
                  </a:outerShdw>
                </a:effectLst>
              </a:rPr>
              <a:t>Response</a:t>
            </a:r>
            <a:r>
              <a:rPr lang="en-US" noProof="1" smtClean="0">
                <a:effectLst>
                  <a:outerShdw blurRad="38100" dist="38100" dir="2700000" algn="tl">
                    <a:srgbClr val="C0C0C0"/>
                  </a:outerShdw>
                </a:effectLst>
              </a:rPr>
              <a:t>.ContentType = "text/html"; - </a:t>
            </a:r>
            <a:r>
              <a:rPr lang="en-US" dirty="0" smtClean="0"/>
              <a:t>Gets or sets the HTTP MIME type of the output stream.</a:t>
            </a:r>
          </a:p>
          <a:p>
            <a:pPr marL="0" marR="0" indent="0" algn="l" defTabSz="914400" rtl="0" eaLnBrk="1" fontAlgn="base" latinLnBrk="0" hangingPunct="1">
              <a:lnSpc>
                <a:spcPct val="100000"/>
              </a:lnSpc>
              <a:spcBef>
                <a:spcPct val="30000"/>
              </a:spcBef>
              <a:spcAft>
                <a:spcPct val="0"/>
              </a:spcAft>
              <a:buClrTx/>
              <a:buSzTx/>
              <a:buFontTx/>
              <a:buNone/>
              <a:tabLst/>
              <a:defRPr/>
            </a:pPr>
            <a:r>
              <a:rPr lang="en-US" noProof="1" smtClean="0">
                <a:solidFill>
                  <a:srgbClr val="FFCC00"/>
                </a:solidFill>
                <a:effectLst>
                  <a:outerShdw blurRad="38100" dist="38100" dir="2700000" algn="tl">
                    <a:srgbClr val="C0C0C0"/>
                  </a:outerShdw>
                </a:effectLst>
              </a:rPr>
              <a:t>Response</a:t>
            </a:r>
            <a:r>
              <a:rPr lang="en-US" noProof="1" smtClean="0">
                <a:effectLst>
                  <a:outerShdw blurRad="38100" dist="38100" dir="2700000" algn="tl">
                    <a:srgbClr val="C0C0C0"/>
                  </a:outerShdw>
                </a:effectLst>
              </a:rPr>
              <a:t>.Charset = “UTF-8” - </a:t>
            </a:r>
            <a:r>
              <a:rPr lang="en-US" dirty="0" smtClean="0"/>
              <a:t>Gets or sets the HTTP character set of the output stream.</a:t>
            </a:r>
          </a:p>
          <a:p>
            <a:pPr eaLnBrk="1" hangingPunct="1">
              <a:defRPr/>
            </a:pPr>
            <a:r>
              <a:rPr lang="en-US" noProof="1" smtClean="0">
                <a:effectLst>
                  <a:outerShdw blurRad="38100" dist="38100" dir="2700000" algn="tl">
                    <a:srgbClr val="C0C0C0"/>
                  </a:outerShdw>
                </a:effectLst>
              </a:rPr>
              <a:t> </a:t>
            </a:r>
          </a:p>
          <a:p>
            <a:pPr eaLnBrk="1" hangingPunct="1">
              <a:defRPr/>
            </a:pPr>
            <a:endParaRPr lang="bg-BG"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subTitle" sz="quarter" idx="1"/>
          </p:nvPr>
        </p:nvSpPr>
        <p:spPr>
          <a:xfrm>
            <a:off x="539750" y="5110163"/>
            <a:ext cx="3671888" cy="927100"/>
          </a:xfrm>
          <a:effectLst/>
          <a:extLst>
            <a:ext uri="{AF507438-7753-43E0-B8FC-AC1667EBCBE1}">
              <a14:hiddenEffects xmlns:a14="http://schemas.microsoft.com/office/drawing/2010/main">
                <a:effectLst>
                  <a:outerShdw dist="35921" dir="2700000" algn="ctr" rotWithShape="0">
                    <a:srgbClr val="003366"/>
                  </a:outerShdw>
                </a:effectLst>
              </a14:hiddenEffects>
            </a:ext>
          </a:extLst>
        </p:spPr>
        <p:txBody>
          <a:bodyPr lIns="0" tIns="0" rIns="0" bIns="0">
            <a:spAutoFit/>
          </a:bodyPr>
          <a:lstStyle>
            <a:lvl1pPr marL="0" indent="0" algn="ctr">
              <a:buFontTx/>
              <a:buNone/>
              <a:defRPr sz="2800">
                <a:solidFill>
                  <a:srgbClr val="000000"/>
                </a:solidFill>
              </a:defRPr>
            </a:lvl1pPr>
          </a:lstStyle>
          <a:p>
            <a:pPr lvl="0"/>
            <a:r>
              <a:rPr lang="bg-BG" noProof="0" smtClean="0"/>
              <a:t>Click to add subtitle</a:t>
            </a:r>
          </a:p>
        </p:txBody>
      </p:sp>
      <p:sp>
        <p:nvSpPr>
          <p:cNvPr id="16388" name="Rectangle 4"/>
          <p:cNvSpPr>
            <a:spLocks noGrp="1" noChangeArrowheads="1"/>
          </p:cNvSpPr>
          <p:nvPr>
            <p:ph type="ctrTitle" sz="quarter"/>
          </p:nvPr>
        </p:nvSpPr>
        <p:spPr>
          <a:xfrm>
            <a:off x="1690688" y="2755900"/>
            <a:ext cx="5761037" cy="517525"/>
          </a:xfrm>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algn="ctr">
              <a:lnSpc>
                <a:spcPct val="95000"/>
              </a:lnSpc>
              <a:defRPr sz="4400"/>
            </a:lvl1pPr>
          </a:lstStyle>
          <a:p>
            <a:pPr lvl="0"/>
            <a:r>
              <a:rPr lang="bg-BG" noProof="0" smtClean="0"/>
              <a:t>Click to add title</a:t>
            </a:r>
          </a:p>
        </p:txBody>
      </p:sp>
    </p:spTree>
    <p:extLst>
      <p:ext uri="{BB962C8B-B14F-4D97-AF65-F5344CB8AC3E}">
        <p14:creationId xmlns:p14="http://schemas.microsoft.com/office/powerpoint/2010/main" val="384786348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4034221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5613" y="71438"/>
            <a:ext cx="2159000" cy="6526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 y="71438"/>
            <a:ext cx="6329363" cy="6526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3199284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411413" y="71438"/>
            <a:ext cx="6553200" cy="9096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3850" y="1268413"/>
            <a:ext cx="4171950" cy="5329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68413"/>
            <a:ext cx="4171950" cy="2587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8438"/>
            <a:ext cx="4171950" cy="2589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259416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411413" y="71438"/>
            <a:ext cx="6553200" cy="909637"/>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3850" y="1268413"/>
            <a:ext cx="4171950" cy="532923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68413"/>
            <a:ext cx="4171950" cy="25876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8438"/>
            <a:ext cx="4171950" cy="258921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259416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542244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1188748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 y="1268413"/>
            <a:ext cx="417195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68413"/>
            <a:ext cx="417195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7672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3774609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9975768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561084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9612853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8758386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cstate="print">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bwMode="auto">
          <a:xfrm>
            <a:off x="323850" y="1268413"/>
            <a:ext cx="8496300" cy="5329237"/>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smtClean="0"/>
              <a:t>First Level</a:t>
            </a:r>
            <a:endParaRPr lang="bg-BG" smtClean="0"/>
          </a:p>
          <a:p>
            <a:pPr lvl="1"/>
            <a:r>
              <a:rPr lang="bg-BG" smtClean="0"/>
              <a:t>Second Level</a:t>
            </a:r>
          </a:p>
          <a:p>
            <a:pPr lvl="2"/>
            <a:r>
              <a:rPr lang="bg-BG" smtClean="0"/>
              <a:t>Third Level</a:t>
            </a:r>
          </a:p>
          <a:p>
            <a:pPr lvl="3"/>
            <a:r>
              <a:rPr lang="bg-BG" smtClean="0"/>
              <a:t>Fourth Level</a:t>
            </a:r>
          </a:p>
          <a:p>
            <a:pPr lvl="4"/>
            <a:r>
              <a:rPr lang="bg-BG" smtClean="0"/>
              <a:t>Fifth Level</a:t>
            </a:r>
          </a:p>
        </p:txBody>
      </p:sp>
      <p:sp>
        <p:nvSpPr>
          <p:cNvPr id="15367" name="Rectangle 7"/>
          <p:cNvSpPr>
            <a:spLocks noGrp="1" noChangeArrowheads="1"/>
          </p:cNvSpPr>
          <p:nvPr>
            <p:ph type="title"/>
          </p:nvPr>
        </p:nvSpPr>
        <p:spPr bwMode="auto">
          <a:xfrm>
            <a:off x="2411413" y="71438"/>
            <a:ext cx="6553200" cy="909637"/>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Slide Title</a:t>
            </a:r>
            <a:endParaRPr lang="bg-BG" smtClean="0"/>
          </a:p>
        </p:txBody>
      </p:sp>
    </p:spTree>
  </p:cSld>
  <p:clrMap bg1="lt1" tx1="dk1" bg2="lt2" tx2="dk2" accent1="accent1" accent2="accent2" accent3="accent3" accent4="accent4" accent5="accent5" accent6="accent6" hlink="hlink" folHlink="folHlink"/>
  <p:sldLayoutIdLst>
    <p:sldLayoutId id="2147483677"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ransition/>
  <p:timing>
    <p:tnLst>
      <p:par>
        <p:cTn id="1" dur="indefinite" restart="never" nodeType="tmRoot"/>
      </p:par>
    </p:tnLst>
  </p:timing>
  <p:txStyles>
    <p:titleStyle>
      <a:lvl1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mj-lt"/>
          <a:ea typeface="+mj-ea"/>
          <a:cs typeface="+mj-cs"/>
        </a:defRPr>
      </a:lvl1pPr>
      <a:lvl2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2pPr>
      <a:lvl3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3pPr>
      <a:lvl4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4pPr>
      <a:lvl5pPr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5pPr>
      <a:lvl6pPr marL="4572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6pPr>
      <a:lvl7pPr marL="9144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7pPr>
      <a:lvl8pPr marL="13716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8pPr>
      <a:lvl9pPr marL="1828800" algn="l" rtl="0" eaLnBrk="0" fontAlgn="base" hangingPunct="0">
        <a:lnSpc>
          <a:spcPct val="85000"/>
        </a:lnSpc>
        <a:spcBef>
          <a:spcPct val="0"/>
        </a:spcBef>
        <a:spcAft>
          <a:spcPct val="0"/>
        </a:spcAft>
        <a:defRPr kumimoji="1" sz="4000" b="1">
          <a:solidFill>
            <a:srgbClr val="000000"/>
          </a:solidFill>
          <a:effectLst>
            <a:outerShdw blurRad="38100" dist="38100" dir="2700000" algn="tl">
              <a:srgbClr val="FFFFFF"/>
            </a:outerShdw>
          </a:effectLst>
          <a:latin typeface="Arial" charset="0"/>
        </a:defRPr>
      </a:lvl9pPr>
    </p:titleStyle>
    <p:bodyStyle>
      <a:lvl1pPr marL="342900" indent="-342900" algn="l" rtl="0" eaLnBrk="0" fontAlgn="base" hangingPunct="0">
        <a:lnSpc>
          <a:spcPct val="95000"/>
        </a:lnSpc>
        <a:spcBef>
          <a:spcPct val="40000"/>
        </a:spcBef>
        <a:spcAft>
          <a:spcPct val="0"/>
        </a:spcAft>
        <a:buClr>
          <a:schemeClr val="tx1"/>
        </a:buClr>
        <a:buChar char="•"/>
        <a:defRPr kumimoji="1" sz="3200" b="1">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lnSpc>
          <a:spcPct val="95000"/>
        </a:lnSpc>
        <a:spcBef>
          <a:spcPct val="40000"/>
        </a:spcBef>
        <a:spcAft>
          <a:spcPct val="0"/>
        </a:spcAft>
        <a:buClr>
          <a:schemeClr val="tx1"/>
        </a:buClr>
        <a:buChar char="•"/>
        <a:defRPr kumimoji="1" sz="3000" b="1">
          <a:solidFill>
            <a:schemeClr val="tx1"/>
          </a:solidFill>
          <a:effectLst>
            <a:outerShdw blurRad="38100" dist="38100" dir="2700000" algn="tl">
              <a:srgbClr val="FFFFFF"/>
            </a:outerShdw>
          </a:effectLst>
          <a:latin typeface="+mn-lt"/>
        </a:defRPr>
      </a:lvl2pPr>
      <a:lvl3pPr marL="1143000" indent="-228600" algn="l" rtl="0" eaLnBrk="0" fontAlgn="base" hangingPunct="0">
        <a:lnSpc>
          <a:spcPct val="95000"/>
        </a:lnSpc>
        <a:spcBef>
          <a:spcPct val="40000"/>
        </a:spcBef>
        <a:spcAft>
          <a:spcPct val="0"/>
        </a:spcAft>
        <a:buClr>
          <a:schemeClr val="tx1"/>
        </a:buClr>
        <a:buChar char="•"/>
        <a:defRPr kumimoji="1" sz="2800" b="1">
          <a:solidFill>
            <a:schemeClr val="tx1"/>
          </a:solidFill>
          <a:effectLst>
            <a:outerShdw blurRad="38100" dist="38100" dir="2700000" algn="tl">
              <a:srgbClr val="FFFFFF"/>
            </a:outerShdw>
          </a:effectLst>
          <a:latin typeface="+mn-lt"/>
        </a:defRPr>
      </a:lvl3pPr>
      <a:lvl4pPr marL="1600200" indent="-228600" algn="l" rtl="0" eaLnBrk="0" fontAlgn="base" hangingPunct="0">
        <a:lnSpc>
          <a:spcPct val="95000"/>
        </a:lnSpc>
        <a:spcBef>
          <a:spcPct val="40000"/>
        </a:spcBef>
        <a:spcAft>
          <a:spcPct val="0"/>
        </a:spcAft>
        <a:buClr>
          <a:schemeClr val="tx1"/>
        </a:buClr>
        <a:buChar char="•"/>
        <a:defRPr kumimoji="1" sz="2600" b="1">
          <a:solidFill>
            <a:schemeClr val="tx1"/>
          </a:solidFill>
          <a:effectLst>
            <a:outerShdw blurRad="38100" dist="38100" dir="2700000" algn="tl">
              <a:srgbClr val="FFFFFF"/>
            </a:outerShdw>
          </a:effectLst>
          <a:latin typeface="+mn-lt"/>
        </a:defRPr>
      </a:lvl4pPr>
      <a:lvl5pPr marL="20574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5pPr>
      <a:lvl6pPr marL="25146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6pPr>
      <a:lvl7pPr marL="29718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7pPr>
      <a:lvl8pPr marL="34290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8pPr>
      <a:lvl9pPr marL="3886200" indent="-228600" algn="l" rtl="0" eaLnBrk="0" fontAlgn="base" hangingPunct="0">
        <a:lnSpc>
          <a:spcPct val="95000"/>
        </a:lnSpc>
        <a:spcBef>
          <a:spcPct val="40000"/>
        </a:spcBef>
        <a:spcAft>
          <a:spcPct val="0"/>
        </a:spcAft>
        <a:buClr>
          <a:schemeClr val="tx1"/>
        </a:buClr>
        <a:buChar char="•"/>
        <a:defRPr kumimoji="1" sz="2400" b="1">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9" cstate="screen">
            <a:lum bright="-20000"/>
            <a:extLst>
              <a:ext uri="{28A0092B-C50C-407E-A947-70E740481C1C}">
                <a14:useLocalDpi xmlns:a14="http://schemas.microsoft.com/office/drawing/2010/main" val="0"/>
              </a:ext>
            </a:extLst>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microsoft.com/office/2007/relationships/hdphoto" Target="../media/hdphoto2.wdp"/><Relationship Id="rId5" Type="http://schemas.openxmlformats.org/officeDocument/2006/relationships/image" Target="../media/image12.png"/><Relationship Id="rId4" Type="http://schemas.microsoft.com/office/2007/relationships/hdphoto" Target="../media/hdphoto1.wdp"/><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image" Target="../media/image20.png"/><Relationship Id="rId5" Type="http://schemas.microsoft.com/office/2007/relationships/hdphoto" Target="../media/hdphoto4.wdp"/><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5.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15.xml"/><Relationship Id="rId4" Type="http://schemas.openxmlformats.org/officeDocument/2006/relationships/image" Target="../media/image32.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2.xml"/><Relationship Id="rId1" Type="http://schemas.openxmlformats.org/officeDocument/2006/relationships/slideLayout" Target="../slideLayouts/slideLayout15.xml"/><Relationship Id="rId4" Type="http://schemas.openxmlformats.org/officeDocument/2006/relationships/image" Target="../media/image35.gi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15.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ctrTitle"/>
          </p:nvPr>
        </p:nvSpPr>
        <p:spPr>
          <a:xfrm>
            <a:off x="395536" y="1484784"/>
            <a:ext cx="8280920" cy="1524000"/>
          </a:xfrm>
        </p:spPr>
        <p:txBody>
          <a:bodyPr/>
          <a:lstStyle/>
          <a:p>
            <a:pPr>
              <a:lnSpc>
                <a:spcPct val="100000"/>
              </a:lnSpc>
              <a:defRPr/>
            </a:pPr>
            <a:r>
              <a:rPr lang="en-US" dirty="0" smtClean="0"/>
              <a:t>ASP.NET State Management</a:t>
            </a:r>
            <a:endParaRPr lang="bg-BG" dirty="0" smtClean="0"/>
          </a:p>
        </p:txBody>
      </p:sp>
      <p:sp>
        <p:nvSpPr>
          <p:cNvPr id="4" name="Text Placeholder 3"/>
          <p:cNvSpPr>
            <a:spLocks noGrp="1"/>
          </p:cNvSpPr>
          <p:nvPr>
            <p:ph type="body" sz="quarter" idx="11"/>
          </p:nvPr>
        </p:nvSpPr>
        <p:spPr>
          <a:xfrm>
            <a:off x="457200" y="5757446"/>
            <a:ext cx="1633781" cy="923330"/>
          </a:xfrm>
        </p:spPr>
        <p:txBody>
          <a:bodyPr/>
          <a:lstStyle/>
          <a:p>
            <a:pPr marL="0" indent="0"/>
            <a:r>
              <a:rPr lang="en-US" dirty="0" smtClean="0"/>
              <a:t>Crossroad Ltd.</a:t>
            </a:r>
            <a:endParaRPr lang="en-US" dirty="0"/>
          </a:p>
          <a:p>
            <a:endParaRPr lang="en-US" dirty="0"/>
          </a:p>
          <a:p>
            <a:endParaRPr lang="en-US" dirty="0"/>
          </a:p>
        </p:txBody>
      </p:sp>
      <p:sp>
        <p:nvSpPr>
          <p:cNvPr id="6" name="Subtitle 2"/>
          <p:cNvSpPr>
            <a:spLocks noGrp="1"/>
          </p:cNvSpPr>
          <p:nvPr>
            <p:ph type="subTitle" idx="1"/>
          </p:nvPr>
        </p:nvSpPr>
        <p:spPr>
          <a:xfrm>
            <a:off x="446856" y="3245072"/>
            <a:ext cx="8229600" cy="569120"/>
          </a:xfrm>
        </p:spPr>
        <p:txBody>
          <a:bodyPr/>
          <a:lstStyle/>
          <a:p>
            <a:r>
              <a:rPr lang="en-US" dirty="0" smtClean="0">
                <a:effectLst>
                  <a:outerShdw blurRad="50800" dist="38100" algn="tr" rotWithShape="0">
                    <a:prstClr val="black">
                      <a:alpha val="40000"/>
                    </a:prstClr>
                  </a:outerShdw>
                </a:effectLst>
              </a:rPr>
              <a:t>Session State, Application State, View State</a:t>
            </a:r>
            <a:endParaRPr lang="en-US" dirty="0"/>
          </a:p>
        </p:txBody>
      </p:sp>
      <p:pic>
        <p:nvPicPr>
          <p:cNvPr id="101378" name="Picture 2" descr="http://1000awesomethings.files.wordpress.com/2009/02/fresh-cut-grass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5936" y="4564286"/>
            <a:ext cx="4568248" cy="1783555"/>
          </a:xfrm>
          <a:prstGeom prst="roundRect">
            <a:avLst>
              <a:gd name="adj" fmla="val 5681"/>
            </a:avLst>
          </a:prstGeom>
          <a:noFill/>
          <a:ln>
            <a:solidFill>
              <a:schemeClr val="accent4">
                <a:lumMod val="75000"/>
              </a:schemeClr>
            </a:solidFill>
          </a:ln>
        </p:spPr>
      </p:pic>
      <p:pic>
        <p:nvPicPr>
          <p:cNvPr id="8"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08" t="-12667" r="4015" b="-12627"/>
          <a:stretch/>
        </p:blipFill>
        <p:spPr bwMode="auto">
          <a:xfrm rot="21177485">
            <a:off x="515130" y="1286509"/>
            <a:ext cx="2705090" cy="1074067"/>
          </a:xfrm>
          <a:prstGeom prst="roundRect">
            <a:avLst>
              <a:gd name="adj" fmla="val 10506"/>
            </a:avLst>
          </a:prstGeom>
          <a:solidFill>
            <a:srgbClr val="FFFFFF"/>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powder">
            <a:bevelT w="152400" h="25400" prst="softRound"/>
          </a:sp3d>
        </p:spPr>
      </p:pic>
      <p:sp>
        <p:nvSpPr>
          <p:cNvPr id="2" name="Text Placeholder 1"/>
          <p:cNvSpPr>
            <a:spLocks noGrp="1"/>
          </p:cNvSpPr>
          <p:nvPr>
            <p:ph type="body" sz="quarter" idx="10"/>
          </p:nvPr>
        </p:nvSpPr>
        <p:spPr/>
        <p:txBody>
          <a:bodyPr/>
          <a:lstStyle/>
          <a:p>
            <a:r>
              <a:rPr lang="en-US" dirty="0" smtClean="0"/>
              <a:t>Ventsislav Popov</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5085929"/>
            <a:ext cx="7924800" cy="685800"/>
          </a:xfrm>
        </p:spPr>
        <p:txBody>
          <a:bodyPr/>
          <a:lstStyle/>
          <a:p>
            <a:r>
              <a:rPr lang="en-US" dirty="0" smtClean="0"/>
              <a:t>Intrinsic ASP.NET Objects</a:t>
            </a:r>
            <a:endParaRPr lang="en-US" dirty="0"/>
          </a:p>
        </p:txBody>
      </p:sp>
      <p:sp>
        <p:nvSpPr>
          <p:cNvPr id="5" name="Subtitle 4"/>
          <p:cNvSpPr>
            <a:spLocks noGrp="1"/>
          </p:cNvSpPr>
          <p:nvPr>
            <p:ph type="subTitle" idx="1"/>
          </p:nvPr>
        </p:nvSpPr>
        <p:spPr>
          <a:xfrm>
            <a:off x="609600" y="5812208"/>
            <a:ext cx="7924800" cy="569120"/>
          </a:xfrm>
        </p:spPr>
        <p:txBody>
          <a:bodyPr/>
          <a:lstStyle/>
          <a:p>
            <a:r>
              <a:rPr lang="en-US" dirty="0" smtClean="0"/>
              <a:t>Live Demo</a:t>
            </a:r>
            <a:endParaRPr lang="en-US" dirty="0"/>
          </a:p>
        </p:txBody>
      </p:sp>
      <p:pic>
        <p:nvPicPr>
          <p:cNvPr id="6" name="Picture 2" descr="http://farm4.static.flickr.com/3432/3188923390_64e400682c.jpg"/>
          <p:cNvPicPr>
            <a:picLocks noChangeAspect="1" noChangeArrowheads="1"/>
          </p:cNvPicPr>
          <p:nvPr/>
        </p:nvPicPr>
        <p:blipFill>
          <a:blip r:embed="rId3" cstate="screen">
            <a:lum contrast="-10000"/>
            <a:extLst>
              <a:ext uri="{28A0092B-C50C-407E-A947-70E740481C1C}">
                <a14:useLocalDpi xmlns:a14="http://schemas.microsoft.com/office/drawing/2010/main" val="0"/>
              </a:ext>
            </a:extLst>
          </a:blip>
          <a:srcRect/>
          <a:stretch>
            <a:fillRect/>
          </a:stretch>
        </p:blipFill>
        <p:spPr bwMode="auto">
          <a:xfrm>
            <a:off x="1432112" y="1052736"/>
            <a:ext cx="6236542" cy="3489176"/>
          </a:xfrm>
          <a:prstGeom prst="roundRect">
            <a:avLst>
              <a:gd name="adj" fmla="val 5556"/>
            </a:avLst>
          </a:prstGeom>
          <a:noFill/>
          <a:ln>
            <a:solidFill>
              <a:schemeClr val="bg1">
                <a:lumMod val="50000"/>
                <a:lumOff val="50000"/>
                <a:alpha val="50000"/>
              </a:schemeClr>
            </a:solid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pPr>
              <a:defRPr/>
            </a:pPr>
            <a:r>
              <a:rPr lang="en-US" dirty="0" smtClean="0"/>
              <a:t>Redirecting to Another URL</a:t>
            </a:r>
            <a:endParaRPr lang="bg-BG" dirty="0" smtClean="0"/>
          </a:p>
        </p:txBody>
      </p:sp>
      <p:sp>
        <p:nvSpPr>
          <p:cNvPr id="544771" name="Rectangle 3"/>
          <p:cNvSpPr>
            <a:spLocks noGrp="1" noChangeArrowheads="1"/>
          </p:cNvSpPr>
          <p:nvPr>
            <p:ph idx="1"/>
          </p:nvPr>
        </p:nvSpPr>
        <p:spPr>
          <a:xfrm>
            <a:off x="228600" y="1196752"/>
            <a:ext cx="8686800" cy="5472608"/>
          </a:xfrm>
        </p:spPr>
        <p:txBody>
          <a:bodyPr/>
          <a:lstStyle/>
          <a:p>
            <a:pPr>
              <a:lnSpc>
                <a:spcPct val="100000"/>
              </a:lnSpc>
              <a:defRPr/>
            </a:pPr>
            <a:r>
              <a:rPr lang="en-US" noProof="1" smtClean="0">
                <a:solidFill>
                  <a:schemeClr val="accent5">
                    <a:lumMod val="20000"/>
                    <a:lumOff val="80000"/>
                  </a:schemeClr>
                </a:solidFill>
                <a:latin typeface="Consolas" pitchFamily="49" charset="0"/>
                <a:cs typeface="Consolas" pitchFamily="49" charset="0"/>
              </a:rPr>
              <a:t>Response.Redirect("Login.aspx")</a:t>
            </a:r>
          </a:p>
          <a:p>
            <a:pPr lvl="1">
              <a:lnSpc>
                <a:spcPct val="100000"/>
              </a:lnSpc>
              <a:defRPr/>
            </a:pPr>
            <a:r>
              <a:rPr lang="en-US" dirty="0" smtClean="0">
                <a:latin typeface="+mj-lt"/>
              </a:rPr>
              <a:t>C</a:t>
            </a:r>
            <a:r>
              <a:rPr lang="ru-RU" dirty="0" smtClean="0">
                <a:latin typeface="+mj-lt"/>
              </a:rPr>
              <a:t>lient</a:t>
            </a:r>
            <a:r>
              <a:rPr lang="en-US" dirty="0" smtClean="0">
                <a:latin typeface="+mj-lt"/>
              </a:rPr>
              <a:t>-side </a:t>
            </a:r>
            <a:r>
              <a:rPr lang="ru-RU" dirty="0" smtClean="0">
                <a:latin typeface="+mj-lt"/>
              </a:rPr>
              <a:t>redirection</a:t>
            </a:r>
            <a:r>
              <a:rPr lang="en-US" dirty="0" smtClean="0">
                <a:latin typeface="+mj-lt"/>
              </a:rPr>
              <a:t> (uses HTTP 302 Moved)</a:t>
            </a:r>
          </a:p>
          <a:p>
            <a:pPr lvl="1">
              <a:lnSpc>
                <a:spcPct val="100000"/>
              </a:lnSpc>
              <a:defRPr/>
            </a:pPr>
            <a:r>
              <a:rPr lang="en-US" dirty="0" smtClean="0">
                <a:latin typeface="+mj-lt"/>
              </a:rPr>
              <a:t>Lets the browser to request a new URL</a:t>
            </a:r>
          </a:p>
          <a:p>
            <a:pPr lvl="1">
              <a:lnSpc>
                <a:spcPct val="100000"/>
              </a:lnSpc>
              <a:defRPr/>
            </a:pPr>
            <a:r>
              <a:rPr lang="en-US" dirty="0" smtClean="0">
                <a:latin typeface="+mj-lt"/>
              </a:rPr>
              <a:t>Changes the URL address in the browser</a:t>
            </a:r>
            <a:endParaRPr lang="bg-BG" dirty="0" smtClean="0">
              <a:latin typeface="+mj-lt"/>
            </a:endParaRPr>
          </a:p>
          <a:p>
            <a:pPr>
              <a:lnSpc>
                <a:spcPct val="100000"/>
              </a:lnSpc>
              <a:defRPr/>
            </a:pPr>
            <a:r>
              <a:rPr lang="en-US" noProof="1" smtClean="0">
                <a:solidFill>
                  <a:schemeClr val="accent5">
                    <a:lumMod val="20000"/>
                    <a:lumOff val="80000"/>
                  </a:schemeClr>
                </a:solidFill>
                <a:latin typeface="Consolas" pitchFamily="49" charset="0"/>
                <a:cs typeface="Consolas" pitchFamily="49" charset="0"/>
              </a:rPr>
              <a:t>Server.</a:t>
            </a:r>
            <a:r>
              <a:rPr lang="en-US" dirty="0" smtClean="0">
                <a:solidFill>
                  <a:schemeClr val="accent5">
                    <a:lumMod val="20000"/>
                    <a:lumOff val="80000"/>
                  </a:schemeClr>
                </a:solidFill>
                <a:latin typeface="Consolas" pitchFamily="49" charset="0"/>
                <a:cs typeface="Consolas" pitchFamily="49" charset="0"/>
              </a:rPr>
              <a:t>Transfer</a:t>
            </a:r>
            <a:r>
              <a:rPr lang="bg-BG" dirty="0" smtClean="0">
                <a:solidFill>
                  <a:schemeClr val="accent5">
                    <a:lumMod val="20000"/>
                    <a:lumOff val="80000"/>
                  </a:schemeClr>
                </a:solidFill>
                <a:latin typeface="Consolas" pitchFamily="49" charset="0"/>
                <a:cs typeface="Consolas" pitchFamily="49" charset="0"/>
              </a:rPr>
              <a:t>("</a:t>
            </a:r>
            <a:r>
              <a:rPr lang="en-US" dirty="0" smtClean="0">
                <a:solidFill>
                  <a:schemeClr val="accent5">
                    <a:lumMod val="20000"/>
                    <a:lumOff val="80000"/>
                  </a:schemeClr>
                </a:solidFill>
                <a:latin typeface="Consolas" pitchFamily="49" charset="0"/>
                <a:cs typeface="Consolas" pitchFamily="49" charset="0"/>
              </a:rPr>
              <a:t>WebTest.aspx</a:t>
            </a:r>
            <a:r>
              <a:rPr lang="bg-BG" dirty="0" smtClean="0">
                <a:solidFill>
                  <a:schemeClr val="accent5">
                    <a:lumMod val="20000"/>
                    <a:lumOff val="80000"/>
                  </a:schemeClr>
                </a:solidFill>
                <a:latin typeface="Consolas" pitchFamily="49" charset="0"/>
                <a:cs typeface="Consolas" pitchFamily="49" charset="0"/>
              </a:rPr>
              <a:t>")</a:t>
            </a:r>
            <a:endParaRPr lang="bg-BG" noProof="1"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dirty="0" smtClean="0">
                <a:latin typeface="+mj-lt"/>
              </a:rPr>
              <a:t>Server-side redirection</a:t>
            </a:r>
          </a:p>
          <a:p>
            <a:pPr lvl="1">
              <a:lnSpc>
                <a:spcPct val="100000"/>
              </a:lnSpc>
              <a:defRPr/>
            </a:pPr>
            <a:r>
              <a:rPr lang="en-US" dirty="0" smtClean="0">
                <a:latin typeface="+mj-lt"/>
              </a:rPr>
              <a:t>Keeps the URL in the browser</a:t>
            </a:r>
          </a:p>
          <a:p>
            <a:pPr lvl="1">
              <a:lnSpc>
                <a:spcPct val="100000"/>
              </a:lnSpc>
              <a:defRPr/>
            </a:pPr>
            <a:r>
              <a:rPr lang="en-US" dirty="0" smtClean="0">
                <a:latin typeface="+mj-lt"/>
              </a:rPr>
              <a:t>The browser does not even know about the redirection</a:t>
            </a:r>
            <a:endParaRPr lang="en-US" noProof="1" smtClean="0">
              <a:latin typeface="+mj-lt"/>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11</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ctrTitle"/>
          </p:nvPr>
        </p:nvSpPr>
        <p:spPr>
          <a:xfrm>
            <a:off x="1258888" y="2428875"/>
            <a:ext cx="6704012" cy="1473200"/>
          </a:xfrm>
        </p:spPr>
        <p:txBody>
          <a:bodyPr/>
          <a:lstStyle/>
          <a:p>
            <a:pPr>
              <a:lnSpc>
                <a:spcPct val="110000"/>
              </a:lnSpc>
              <a:defRPr/>
            </a:pPr>
            <a:r>
              <a:rPr lang="en-US" dirty="0" smtClean="0"/>
              <a:t>Client and Server Redirection</a:t>
            </a:r>
            <a:endParaRPr lang="bg-BG" dirty="0" smtClean="0"/>
          </a:p>
        </p:txBody>
      </p:sp>
      <p:sp>
        <p:nvSpPr>
          <p:cNvPr id="551939" name="Rectangle 3"/>
          <p:cNvSpPr>
            <a:spLocks noChangeArrowheads="1"/>
          </p:cNvSpPr>
          <p:nvPr/>
        </p:nvSpPr>
        <p:spPr bwMode="auto">
          <a:xfrm>
            <a:off x="1404938" y="4144289"/>
            <a:ext cx="6480175" cy="437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ctr">
              <a:lnSpc>
                <a:spcPct val="110000"/>
              </a:lnSpc>
              <a:defRPr/>
            </a:pPr>
            <a:r>
              <a:rPr lang="en-US" sz="2800" dirty="0" smtClean="0">
                <a:solidFill>
                  <a:srgbClr val="FAF7C8"/>
                </a:solidFill>
                <a:effectLst>
                  <a:outerShdw blurRad="38100" dist="38100" dir="2700000" algn="tl">
                    <a:srgbClr val="000000">
                      <a:alpha val="43137"/>
                    </a:srgbClr>
                  </a:outerShdw>
                </a:effectLst>
              </a:rPr>
              <a:t>Live Demo</a:t>
            </a:r>
            <a:endParaRPr lang="bg-BG" sz="2800" dirty="0">
              <a:solidFill>
                <a:srgbClr val="FAF7C8"/>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9957" b="88745" l="633" r="89451">
                        <a14:foregroundMark x1="9072" y1="22078" x2="9072" y2="22078"/>
                        <a14:foregroundMark x1="57806" y1="49784" x2="57806" y2="49784"/>
                        <a14:foregroundMark x1="51688" y1="61472" x2="51688" y2="61472"/>
                        <a14:foregroundMark x1="7806" y1="22944" x2="7806" y2="22944"/>
                        <a14:foregroundMark x1="26160" y1="26407" x2="26160" y2="26407"/>
                        <a14:foregroundMark x1="24684" y1="22511" x2="24684" y2="22511"/>
                        <a14:foregroundMark x1="21519" y1="20779" x2="21519" y2="20779"/>
                        <a14:backgroundMark x1="54008" y1="52814" x2="54008" y2="52814"/>
                        <a14:backgroundMark x1="54852" y1="45022" x2="54852" y2="45022"/>
                        <a14:backgroundMark x1="54219" y1="47186" x2="54219" y2="47186"/>
                        <a14:backgroundMark x1="54641" y1="48485" x2="54641" y2="48485"/>
                        <a14:backgroundMark x1="54852" y1="54113" x2="54430" y2="45455"/>
                        <a14:backgroundMark x1="52532" y1="48918" x2="52532" y2="48918"/>
                        <a14:backgroundMark x1="53797" y1="51515" x2="54430" y2="48485"/>
                        <a14:backgroundMark x1="60970" y1="53680" x2="62025" y2="41991"/>
                        <a14:backgroundMark x1="69620" y1="58009" x2="68776" y2="43290"/>
                        <a14:backgroundMark x1="74051" y1="54113" x2="82489" y2="51082"/>
                        <a14:backgroundMark x1="76160" y1="42857" x2="78059" y2="41558"/>
                        <a14:backgroundMark x1="15612" y1="45455" x2="15612" y2="45455"/>
                        <a14:backgroundMark x1="21730" y1="35498" x2="21730" y2="35498"/>
                        <a14:backgroundMark x1="16456" y1="22944" x2="16456" y2="22944"/>
                        <a14:backgroundMark x1="14346" y1="25108" x2="14346" y2="25108"/>
                        <a14:backgroundMark x1="10970" y1="24242" x2="10970" y2="24242"/>
                        <a14:backgroundMark x1="8228" y1="25541" x2="8228" y2="25541"/>
                        <a14:backgroundMark x1="33122" y1="23377" x2="33122" y2="23377"/>
                        <a14:backgroundMark x1="33122" y1="18615" x2="33122" y2="18615"/>
                        <a14:backgroundMark x1="29114" y1="22944" x2="29114" y2="22944"/>
                        <a14:backgroundMark x1="36076" y1="39394" x2="36076" y2="39394"/>
                        <a14:backgroundMark x1="46414" y1="39394" x2="46414" y2="39394"/>
                        <a14:backgroundMark x1="31013" y1="21645" x2="31013" y2="21645"/>
                        <a14:backgroundMark x1="31224" y1="23810" x2="31224" y2="23810"/>
                        <a14:backgroundMark x1="38397" y1="32468" x2="38397" y2="32468"/>
                        <a14:backgroundMark x1="38186" y1="45455" x2="38186" y2="45455"/>
                        <a14:backgroundMark x1="38397" y1="57576" x2="38397" y2="57576"/>
                        <a14:backgroundMark x1="25949" y1="22078" x2="25949" y2="22078"/>
                        <a14:backgroundMark x1="25316" y1="25108" x2="25316" y2="25108"/>
                        <a14:backgroundMark x1="27426" y1="26840" x2="27426" y2="26840"/>
                        <a14:backgroundMark x1="27215" y1="23810" x2="27215" y2="23810"/>
                        <a14:backgroundMark x1="21941" y1="24242" x2="21941" y2="24242"/>
                        <a14:backgroundMark x1="15612" y1="41558" x2="15612" y2="41558"/>
                      </a14:backgroundRemoval>
                    </a14:imgEffect>
                  </a14:imgLayer>
                </a14:imgProps>
              </a:ext>
              <a:ext uri="{28A0092B-C50C-407E-A947-70E740481C1C}">
                <a14:useLocalDpi xmlns:a14="http://schemas.microsoft.com/office/drawing/2010/main" val="0"/>
              </a:ext>
            </a:extLst>
          </a:blip>
          <a:srcRect/>
          <a:stretch>
            <a:fillRect/>
          </a:stretch>
        </p:blipFill>
        <p:spPr bwMode="auto">
          <a:xfrm rot="350825">
            <a:off x="2592590" y="530301"/>
            <a:ext cx="3979214" cy="1939237"/>
          </a:xfrm>
          <a:prstGeom prst="roundRect">
            <a:avLst>
              <a:gd name="adj" fmla="val 6146"/>
            </a:avLst>
          </a:prstGeom>
          <a:noFill/>
          <a:ln>
            <a:noFill/>
          </a:ln>
          <a:effectLst>
            <a:outerShdw dist="35921" dir="2700000" algn="ctr" rotWithShape="0">
              <a:schemeClr val="bg2"/>
            </a:outerShdw>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cstate="screen">
            <a:extLst>
              <a:ext uri="{BEBA8EAE-BF5A-486C-A8C5-ECC9F3942E4B}">
                <a14:imgProps xmlns:a14="http://schemas.microsoft.com/office/drawing/2010/main">
                  <a14:imgLayer r:embed="rId6">
                    <a14:imgEffect>
                      <a14:backgroundRemoval t="0" b="99688" l="0" r="100000">
                        <a14:foregroundMark x1="94400" y1="24063" x2="94400" y2="24063"/>
                        <a14:foregroundMark x1="88000" y1="34688" x2="88000" y2="34688"/>
                        <a14:foregroundMark x1="8400" y1="19375" x2="8400" y2="19375"/>
                        <a14:foregroundMark x1="18800" y1="21250" x2="18800" y2="21250"/>
                        <a14:foregroundMark x1="20800" y1="19688" x2="20800" y2="19688"/>
                        <a14:foregroundMark x1="8000" y1="18438" x2="8000" y2="18438"/>
                        <a14:foregroundMark x1="6000" y1="18125" x2="6000" y2="18125"/>
                        <a14:foregroundMark x1="10800" y1="18750" x2="10800" y2="18750"/>
                        <a14:foregroundMark x1="17200" y1="20000" x2="17200" y2="20000"/>
                        <a14:foregroundMark x1="18000" y1="19063" x2="18000" y2="19063"/>
                        <a14:foregroundMark x1="87200" y1="24063" x2="87200" y2="24063"/>
                        <a14:backgroundMark x1="66800" y1="92188" x2="66800" y2="92188"/>
                      </a14:backgroundRemoval>
                    </a14:imgEffect>
                  </a14:imgLayer>
                </a14:imgProps>
              </a:ext>
              <a:ext uri="{28A0092B-C50C-407E-A947-70E740481C1C}">
                <a14:useLocalDpi xmlns:a14="http://schemas.microsoft.com/office/drawing/2010/main" val="0"/>
              </a:ext>
            </a:extLst>
          </a:blip>
          <a:srcRect/>
          <a:stretch>
            <a:fillRect/>
          </a:stretch>
        </p:blipFill>
        <p:spPr bwMode="auto">
          <a:xfrm>
            <a:off x="6364357" y="4203806"/>
            <a:ext cx="2096075" cy="2314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7" cstate="screen">
            <a:extLst>
              <a:ext uri="{BEBA8EAE-BF5A-486C-A8C5-ECC9F3942E4B}">
                <a14:imgProps xmlns:a14="http://schemas.microsoft.com/office/drawing/2010/main">
                  <a14:imgLayer r:embed="rId8">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712400" y="4548746"/>
            <a:ext cx="2347432" cy="1760574"/>
          </a:xfrm>
          <a:prstGeom prst="roundRect">
            <a:avLst>
              <a:gd name="adj" fmla="val 812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23928" y="5013176"/>
            <a:ext cx="1922285" cy="1261019"/>
          </a:xfrm>
          <a:prstGeom prst="roundRect">
            <a:avLst>
              <a:gd name="adj" fmla="val 6609"/>
            </a:avLst>
          </a:prstGeom>
          <a:solidFill>
            <a:srgbClr val="FFFFFF">
              <a:shade val="85000"/>
            </a:srgbClr>
          </a:solidFill>
          <a:ln>
            <a:noFill/>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3556571"/>
            <a:ext cx="7924800" cy="1932580"/>
          </a:xfrm>
        </p:spPr>
        <p:txBody>
          <a:bodyPr wrap="square" lIns="0" rIns="0">
            <a:spAutoFit/>
          </a:bodyPr>
          <a:lstStyle/>
          <a:p>
            <a:r>
              <a:rPr lang="en-US" dirty="0" smtClean="0"/>
              <a:t>State Management: Standard Mechanisms in Web Applications</a:t>
            </a:r>
            <a:endParaRPr lang="en-US" dirty="0"/>
          </a:p>
        </p:txBody>
      </p:sp>
      <p:sp>
        <p:nvSpPr>
          <p:cNvPr id="8" name="Subtitle 7"/>
          <p:cNvSpPr>
            <a:spLocks noGrp="1"/>
          </p:cNvSpPr>
          <p:nvPr>
            <p:ph type="subTitle" idx="1"/>
          </p:nvPr>
        </p:nvSpPr>
        <p:spPr>
          <a:xfrm>
            <a:off x="609600" y="5596184"/>
            <a:ext cx="7924800" cy="569120"/>
          </a:xfrm>
        </p:spPr>
        <p:txBody>
          <a:bodyPr/>
          <a:lstStyle/>
          <a:p>
            <a:r>
              <a:rPr lang="en-US" dirty="0" smtClean="0"/>
              <a:t>Cookies, Hidden fields, Parameterized Addresses</a:t>
            </a:r>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2878" y="1484784"/>
            <a:ext cx="2381250" cy="1543050"/>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983911">
            <a:off x="6607475" y="1636275"/>
            <a:ext cx="2319978" cy="1127452"/>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954801">
            <a:off x="710932" y="1077040"/>
            <a:ext cx="1152525" cy="2381250"/>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42477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type="title"/>
          </p:nvPr>
        </p:nvSpPr>
        <p:spPr/>
        <p:txBody>
          <a:bodyPr/>
          <a:lstStyle/>
          <a:p>
            <a:pPr>
              <a:defRPr/>
            </a:pPr>
            <a:r>
              <a:rPr lang="en-US" dirty="0" smtClean="0"/>
              <a:t>What is a Cookie?</a:t>
            </a:r>
            <a:endParaRPr lang="bg-BG" dirty="0" smtClean="0"/>
          </a:p>
        </p:txBody>
      </p:sp>
      <p:sp>
        <p:nvSpPr>
          <p:cNvPr id="504834" name="Rectangle 2"/>
          <p:cNvSpPr>
            <a:spLocks noGrp="1" noChangeArrowheads="1"/>
          </p:cNvSpPr>
          <p:nvPr>
            <p:ph idx="1"/>
          </p:nvPr>
        </p:nvSpPr>
        <p:spPr/>
        <p:txBody>
          <a:bodyPr/>
          <a:lstStyle/>
          <a:p>
            <a:pPr marL="450850" indent="-450850">
              <a:lnSpc>
                <a:spcPct val="110000"/>
              </a:lnSpc>
              <a:defRPr/>
            </a:pPr>
            <a:r>
              <a:rPr lang="en-US" dirty="0" smtClean="0"/>
              <a:t>A small piece of information</a:t>
            </a:r>
            <a:r>
              <a:rPr lang="bg-BG" dirty="0" smtClean="0"/>
              <a:t> </a:t>
            </a:r>
            <a:r>
              <a:rPr lang="en-US" dirty="0" smtClean="0"/>
              <a:t>(up to </a:t>
            </a:r>
            <a:r>
              <a:rPr lang="bg-BG" dirty="0" smtClean="0"/>
              <a:t>4</a:t>
            </a:r>
            <a:r>
              <a:rPr lang="en-US" dirty="0" smtClean="0"/>
              <a:t>KB)</a:t>
            </a:r>
          </a:p>
          <a:p>
            <a:pPr marL="798513" lvl="1" indent="-450850">
              <a:lnSpc>
                <a:spcPct val="110000"/>
              </a:lnSpc>
              <a:defRPr/>
            </a:pPr>
            <a:r>
              <a:rPr lang="en-US" dirty="0" smtClean="0"/>
              <a:t>Sent to a browser by the Web server</a:t>
            </a:r>
          </a:p>
          <a:p>
            <a:pPr marL="798513" lvl="1" indent="-450850">
              <a:lnSpc>
                <a:spcPct val="110000"/>
              </a:lnSpc>
              <a:defRPr/>
            </a:pPr>
            <a:r>
              <a:rPr lang="en-US" dirty="0" smtClean="0"/>
              <a:t>Saved locally at the client as a text file</a:t>
            </a:r>
          </a:p>
          <a:p>
            <a:pPr marL="798513" lvl="1" indent="-450850">
              <a:lnSpc>
                <a:spcPct val="110000"/>
              </a:lnSpc>
              <a:defRPr/>
            </a:pPr>
            <a:r>
              <a:rPr lang="en-US" dirty="0" smtClean="0"/>
              <a:t>Sent by the browser in all subsequent requests</a:t>
            </a:r>
            <a:endParaRPr lang="bg-BG" dirty="0" smtClean="0"/>
          </a:p>
          <a:p>
            <a:pPr marL="450850" indent="-450850">
              <a:lnSpc>
                <a:spcPct val="110000"/>
              </a:lnSpc>
              <a:defRPr/>
            </a:pPr>
            <a:r>
              <a:rPr lang="en-US" dirty="0" smtClean="0"/>
              <a:t>Sent as an</a:t>
            </a:r>
            <a:r>
              <a:rPr lang="bg-BG" dirty="0" smtClean="0"/>
              <a:t> </a:t>
            </a:r>
            <a:r>
              <a:rPr lang="en-US" dirty="0" smtClean="0"/>
              <a:t>HTTP header</a:t>
            </a:r>
            <a:endParaRPr lang="bg-BG" dirty="0" smtClean="0"/>
          </a:p>
        </p:txBody>
      </p:sp>
      <p:sp>
        <p:nvSpPr>
          <p:cNvPr id="6" name="Rectangle 4"/>
          <p:cNvSpPr>
            <a:spLocks noChangeArrowheads="1"/>
          </p:cNvSpPr>
          <p:nvPr/>
        </p:nvSpPr>
        <p:spPr bwMode="auto">
          <a:xfrm>
            <a:off x="683568" y="4593322"/>
            <a:ext cx="7776864"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defRPr/>
            </a:pPr>
            <a:r>
              <a:rPr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Set-Cookie: UserID=baj.ivan; path=/; domain=devbg.org; Expires=Saturday, 17-Jan-07 00.00.01 GMT </a:t>
            </a:r>
            <a:endParaRPr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683568" y="5621178"/>
            <a:ext cx="7776864"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defRPr/>
            </a:pPr>
            <a:r>
              <a:rPr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Cookie: UserID: baj.ivan;</a:t>
            </a:r>
            <a:endParaRPr lang="en-US" sz="2000" u="sng" noProof="1">
              <a:solidFill>
                <a:srgbClr val="8CF4F2"/>
              </a:solidFill>
              <a:latin typeface="Consolas" pitchFamily="49" charset="0"/>
              <a:cs typeface="Consolas" pitchFamily="49" charset="0"/>
            </a:endParaRPr>
          </a:p>
        </p:txBody>
      </p:sp>
      <p:sp>
        <p:nvSpPr>
          <p:cNvPr id="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14</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1588191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9" name="Rectangle 3"/>
          <p:cNvSpPr>
            <a:spLocks noGrp="1" noChangeArrowheads="1"/>
          </p:cNvSpPr>
          <p:nvPr>
            <p:ph type="title"/>
          </p:nvPr>
        </p:nvSpPr>
        <p:spPr/>
        <p:txBody>
          <a:bodyPr/>
          <a:lstStyle/>
          <a:p>
            <a:pPr>
              <a:defRPr/>
            </a:pPr>
            <a:r>
              <a:rPr lang="en-US" smtClean="0"/>
              <a:t>Cookie Properties</a:t>
            </a:r>
            <a:endParaRPr lang="bg-BG" smtClean="0"/>
          </a:p>
        </p:txBody>
      </p:sp>
      <p:sp>
        <p:nvSpPr>
          <p:cNvPr id="505858" name="Rectangle 2"/>
          <p:cNvSpPr>
            <a:spLocks noGrp="1" noChangeArrowheads="1"/>
          </p:cNvSpPr>
          <p:nvPr>
            <p:ph idx="1"/>
          </p:nvPr>
        </p:nvSpPr>
        <p:spPr/>
        <p:txBody>
          <a:bodyPr/>
          <a:lstStyle/>
          <a:p>
            <a:pPr marL="450850" indent="-450850">
              <a:lnSpc>
                <a:spcPct val="100000"/>
              </a:lnSpc>
              <a:defRPr/>
            </a:pPr>
            <a:r>
              <a:rPr lang="en-US" dirty="0" smtClean="0"/>
              <a:t>Cookies is ASP.NET are represented by </a:t>
            </a:r>
            <a:r>
              <a:rPr lang="en-US" noProof="1" smtClean="0">
                <a:solidFill>
                  <a:schemeClr val="accent5">
                    <a:lumMod val="20000"/>
                    <a:lumOff val="80000"/>
                  </a:schemeClr>
                </a:solidFill>
                <a:latin typeface="Consolas" pitchFamily="49" charset="0"/>
                <a:cs typeface="Consolas" pitchFamily="49" charset="0"/>
              </a:rPr>
              <a:t>HttpCookie</a:t>
            </a:r>
            <a:r>
              <a:rPr lang="en-US" dirty="0" smtClean="0"/>
              <a:t> objects</a:t>
            </a:r>
          </a:p>
          <a:p>
            <a:pPr marL="798513" lvl="1" indent="-450850">
              <a:lnSpc>
                <a:spcPct val="100000"/>
              </a:lnSpc>
              <a:defRPr/>
            </a:pPr>
            <a:r>
              <a:rPr lang="en-US" dirty="0" smtClean="0">
                <a:solidFill>
                  <a:schemeClr val="accent5">
                    <a:lumMod val="20000"/>
                    <a:lumOff val="80000"/>
                  </a:schemeClr>
                </a:solidFill>
                <a:latin typeface="Consolas" pitchFamily="49" charset="0"/>
                <a:cs typeface="Consolas" pitchFamily="49" charset="0"/>
              </a:rPr>
              <a:t>Expires</a:t>
            </a:r>
          </a:p>
          <a:p>
            <a:pPr marL="1090613" lvl="2" indent="-450850">
              <a:lnSpc>
                <a:spcPct val="100000"/>
              </a:lnSpc>
              <a:defRPr/>
            </a:pPr>
            <a:r>
              <a:rPr lang="en-US" dirty="0" smtClean="0"/>
              <a:t>Sets when the validity of the cookie expires</a:t>
            </a:r>
          </a:p>
          <a:p>
            <a:pPr marL="798513" lvl="1" indent="-450850">
              <a:lnSpc>
                <a:spcPct val="100000"/>
              </a:lnSpc>
              <a:defRPr/>
            </a:pPr>
            <a:r>
              <a:rPr lang="en-US" dirty="0" smtClean="0">
                <a:solidFill>
                  <a:schemeClr val="accent5">
                    <a:lumMod val="20000"/>
                    <a:lumOff val="80000"/>
                  </a:schemeClr>
                </a:solidFill>
                <a:latin typeface="Consolas" pitchFamily="49" charset="0"/>
                <a:cs typeface="Consolas" pitchFamily="49" charset="0"/>
              </a:rPr>
              <a:t>Domain</a:t>
            </a:r>
          </a:p>
          <a:p>
            <a:pPr marL="1090613" lvl="2" indent="-450850">
              <a:lnSpc>
                <a:spcPct val="100000"/>
              </a:lnSpc>
              <a:defRPr/>
            </a:pPr>
            <a:r>
              <a:rPr lang="en-US" dirty="0" smtClean="0"/>
              <a:t>A domain to which the cookie belongs</a:t>
            </a:r>
          </a:p>
          <a:p>
            <a:pPr marL="798513" lvl="1" indent="-450850">
              <a:lnSpc>
                <a:spcPct val="100000"/>
              </a:lnSpc>
              <a:defRPr/>
            </a:pPr>
            <a:r>
              <a:rPr lang="en-US" dirty="0" smtClean="0">
                <a:solidFill>
                  <a:schemeClr val="accent5">
                    <a:lumMod val="20000"/>
                    <a:lumOff val="80000"/>
                  </a:schemeClr>
                </a:solidFill>
                <a:latin typeface="Consolas" pitchFamily="49" charset="0"/>
                <a:cs typeface="Consolas" pitchFamily="49" charset="0"/>
              </a:rPr>
              <a:t>Path</a:t>
            </a:r>
          </a:p>
          <a:p>
            <a:pPr marL="1090613" lvl="2" indent="-450850">
              <a:lnSpc>
                <a:spcPct val="100000"/>
              </a:lnSpc>
              <a:defRPr/>
            </a:pPr>
            <a:r>
              <a:rPr lang="en-US" dirty="0" smtClean="0"/>
              <a:t>Sets the top level directory to which the cookie belongs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15</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3010414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7" name="Rectangle 3"/>
          <p:cNvSpPr>
            <a:spLocks noGrp="1" noChangeArrowheads="1"/>
          </p:cNvSpPr>
          <p:nvPr>
            <p:ph type="title"/>
          </p:nvPr>
        </p:nvSpPr>
        <p:spPr/>
        <p:txBody>
          <a:bodyPr/>
          <a:lstStyle/>
          <a:p>
            <a:pPr>
              <a:defRPr/>
            </a:pPr>
            <a:r>
              <a:rPr lang="en-US" dirty="0" smtClean="0"/>
              <a:t>Working With Cookies</a:t>
            </a:r>
            <a:endParaRPr lang="bg-BG" dirty="0" smtClean="0"/>
          </a:p>
        </p:txBody>
      </p:sp>
      <p:sp>
        <p:nvSpPr>
          <p:cNvPr id="507906" name="Rectangle 2"/>
          <p:cNvSpPr>
            <a:spLocks noGrp="1" noChangeArrowheads="1"/>
          </p:cNvSpPr>
          <p:nvPr>
            <p:ph idx="1"/>
          </p:nvPr>
        </p:nvSpPr>
        <p:spPr/>
        <p:txBody>
          <a:bodyPr/>
          <a:lstStyle/>
          <a:p>
            <a:pPr marL="450850" indent="-450850">
              <a:lnSpc>
                <a:spcPct val="100000"/>
              </a:lnSpc>
              <a:defRPr/>
            </a:pPr>
            <a:r>
              <a:rPr lang="en-US" dirty="0" smtClean="0"/>
              <a:t>For Web applications </a:t>
            </a:r>
          </a:p>
          <a:p>
            <a:pPr marL="901700" lvl="1" indent="-271463">
              <a:lnSpc>
                <a:spcPct val="100000"/>
              </a:lnSpc>
              <a:defRPr/>
            </a:pPr>
            <a:r>
              <a:rPr lang="en-US" noProof="1" smtClean="0">
                <a:solidFill>
                  <a:schemeClr val="accent5">
                    <a:lumMod val="20000"/>
                    <a:lumOff val="80000"/>
                  </a:schemeClr>
                </a:solidFill>
                <a:latin typeface="Consolas" pitchFamily="49" charset="0"/>
                <a:cs typeface="Consolas" pitchFamily="49" charset="0"/>
              </a:rPr>
              <a:t>System.Web.HttpCookie</a:t>
            </a:r>
          </a:p>
          <a:p>
            <a:pPr marL="450850" indent="-450850">
              <a:lnSpc>
                <a:spcPct val="100000"/>
              </a:lnSpc>
              <a:defRPr/>
            </a:pPr>
            <a:r>
              <a:rPr lang="en-US" dirty="0" smtClean="0"/>
              <a:t>For client applications</a:t>
            </a:r>
          </a:p>
          <a:p>
            <a:pPr marL="901700" lvl="1" indent="-271463">
              <a:lnSpc>
                <a:spcPct val="100000"/>
              </a:lnSpc>
              <a:defRPr/>
            </a:pPr>
            <a:r>
              <a:rPr kumimoji="0" lang="en-US" dirty="0" smtClean="0">
                <a:solidFill>
                  <a:schemeClr val="accent5">
                    <a:lumMod val="20000"/>
                    <a:lumOff val="80000"/>
                  </a:schemeClr>
                </a:solidFill>
                <a:latin typeface="Consolas" pitchFamily="49" charset="0"/>
                <a:cs typeface="Consolas" pitchFamily="49" charset="0"/>
              </a:rPr>
              <a:t>System.Net.Cookie </a:t>
            </a:r>
          </a:p>
          <a:p>
            <a:pPr marL="450850" indent="-450850">
              <a:lnSpc>
                <a:spcPct val="100000"/>
              </a:lnSpc>
              <a:defRPr/>
            </a:pPr>
            <a:r>
              <a:rPr kumimoji="0" lang="en-US" noProof="1" smtClean="0">
                <a:solidFill>
                  <a:schemeClr val="accent5">
                    <a:lumMod val="20000"/>
                    <a:lumOff val="80000"/>
                  </a:schemeClr>
                </a:solidFill>
                <a:latin typeface="Consolas" pitchFamily="49" charset="0"/>
                <a:cs typeface="Consolas" pitchFamily="49" charset="0"/>
              </a:rPr>
              <a:t>HttpRequest.Cookies</a:t>
            </a:r>
            <a:r>
              <a:rPr lang="en-US" dirty="0" smtClean="0">
                <a:solidFill>
                  <a:schemeClr val="accent5">
                    <a:lumMod val="20000"/>
                    <a:lumOff val="80000"/>
                  </a:schemeClr>
                </a:solidFill>
              </a:rPr>
              <a:t> </a:t>
            </a:r>
            <a:r>
              <a:rPr lang="en-US" dirty="0" smtClean="0"/>
              <a:t>contains the cookies received by the server</a:t>
            </a:r>
          </a:p>
          <a:p>
            <a:pPr marL="450850" indent="-450850">
              <a:lnSpc>
                <a:spcPct val="100000"/>
              </a:lnSpc>
              <a:defRPr/>
            </a:pPr>
            <a:r>
              <a:rPr kumimoji="0" lang="en-US" dirty="0" smtClean="0">
                <a:solidFill>
                  <a:schemeClr val="accent5">
                    <a:lumMod val="20000"/>
                    <a:lumOff val="80000"/>
                  </a:schemeClr>
                </a:solidFill>
                <a:latin typeface="Consolas" pitchFamily="49" charset="0"/>
                <a:cs typeface="Consolas" pitchFamily="49" charset="0"/>
              </a:rPr>
              <a:t>HttpResponse.Cookies</a:t>
            </a:r>
            <a:r>
              <a:rPr lang="en-US" dirty="0" smtClean="0">
                <a:solidFill>
                  <a:schemeClr val="accent5">
                    <a:lumMod val="20000"/>
                    <a:lumOff val="80000"/>
                  </a:schemeClr>
                </a:solidFill>
              </a:rPr>
              <a:t> </a:t>
            </a:r>
            <a:r>
              <a:rPr lang="en-US" dirty="0" smtClean="0"/>
              <a:t>contains the cookies sent to the client</a:t>
            </a:r>
            <a:endParaRPr lang="bg-BG" dirty="0" smtClean="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16</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3121331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3" name="Rectangle 3"/>
          <p:cNvSpPr>
            <a:spLocks noGrp="1" noChangeArrowheads="1"/>
          </p:cNvSpPr>
          <p:nvPr>
            <p:ph type="title"/>
          </p:nvPr>
        </p:nvSpPr>
        <p:spPr/>
        <p:txBody>
          <a:bodyPr/>
          <a:lstStyle/>
          <a:p>
            <a:pPr>
              <a:defRPr/>
            </a:pPr>
            <a:r>
              <a:rPr lang="en-US" sz="3800" dirty="0" smtClean="0"/>
              <a:t>Working With Cookies – Example</a:t>
            </a:r>
            <a:endParaRPr lang="bg-BG" sz="3800" dirty="0" smtClean="0"/>
          </a:p>
        </p:txBody>
      </p:sp>
      <p:sp>
        <p:nvSpPr>
          <p:cNvPr id="527367" name="Rectangle 7"/>
          <p:cNvSpPr>
            <a:spLocks noGrp="1" noChangeArrowheads="1"/>
          </p:cNvSpPr>
          <p:nvPr>
            <p:ph idx="1"/>
          </p:nvPr>
        </p:nvSpPr>
        <p:spPr/>
        <p:txBody>
          <a:bodyPr/>
          <a:lstStyle/>
          <a:p>
            <a:pPr marL="450850" indent="-450850">
              <a:spcBef>
                <a:spcPts val="600"/>
              </a:spcBef>
              <a:spcAft>
                <a:spcPts val="600"/>
              </a:spcAft>
              <a:defRPr/>
            </a:pPr>
            <a:r>
              <a:rPr lang="en-US" sz="3200" dirty="0" smtClean="0"/>
              <a:t>Creating a cookie that will be sent to the client Web browser:</a:t>
            </a:r>
          </a:p>
          <a:p>
            <a:pPr marL="450850" indent="-450850">
              <a:spcBef>
                <a:spcPts val="600"/>
              </a:spcBef>
              <a:spcAft>
                <a:spcPts val="600"/>
              </a:spcAft>
              <a:defRPr/>
            </a:pPr>
            <a:endParaRPr lang="en-US" dirty="0" smtClean="0"/>
          </a:p>
          <a:p>
            <a:pPr marL="450850" indent="-450850">
              <a:spcBef>
                <a:spcPts val="600"/>
              </a:spcBef>
              <a:spcAft>
                <a:spcPts val="600"/>
              </a:spcAft>
              <a:defRPr/>
            </a:pPr>
            <a:endParaRPr lang="en-US" dirty="0" smtClean="0"/>
          </a:p>
          <a:p>
            <a:pPr marL="450850" indent="-450850">
              <a:spcBef>
                <a:spcPts val="600"/>
              </a:spcBef>
              <a:spcAft>
                <a:spcPts val="600"/>
              </a:spcAft>
              <a:defRPr/>
            </a:pPr>
            <a:r>
              <a:rPr lang="en-US" sz="3200" dirty="0" smtClean="0"/>
              <a:t>Reading a cookie received at the server:</a:t>
            </a:r>
            <a:endParaRPr lang="bg-BG" sz="3200" dirty="0" smtClean="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solidFill>
                  <a:schemeClr val="tx1">
                    <a:lumMod val="60000"/>
                    <a:lumOff val="40000"/>
                  </a:schemeClr>
                </a:solidFill>
                <a:latin typeface="+mj-lt"/>
              </a:rPr>
              <a:pPr>
                <a:defRPr/>
              </a:pPr>
              <a:t>17</a:t>
            </a:fld>
            <a:endParaRPr lang="en-US" dirty="0">
              <a:solidFill>
                <a:schemeClr val="tx1">
                  <a:lumMod val="60000"/>
                  <a:lumOff val="40000"/>
                </a:schemeClr>
              </a:solidFill>
              <a:latin typeface="+mj-lt"/>
            </a:endParaRPr>
          </a:p>
        </p:txBody>
      </p:sp>
      <p:sp>
        <p:nvSpPr>
          <p:cNvPr id="7" name="Text Placeholder 1"/>
          <p:cNvSpPr txBox="1">
            <a:spLocks/>
          </p:cNvSpPr>
          <p:nvPr/>
        </p:nvSpPr>
        <p:spPr>
          <a:xfrm>
            <a:off x="758798" y="2289066"/>
            <a:ext cx="7626404"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smtClean="0"/>
              <a:t>HttpCookie cookie = </a:t>
            </a:r>
          </a:p>
          <a:p>
            <a:pPr>
              <a:lnSpc>
                <a:spcPct val="100000"/>
              </a:lnSpc>
              <a:defRPr/>
            </a:pPr>
            <a:r>
              <a:rPr lang="en-US" noProof="1" smtClean="0"/>
              <a:t>  new HttpCookie("UserName", "baj.ivan");</a:t>
            </a:r>
          </a:p>
          <a:p>
            <a:pPr>
              <a:lnSpc>
                <a:spcPct val="100000"/>
              </a:lnSpc>
              <a:defRPr/>
            </a:pPr>
            <a:r>
              <a:rPr lang="en-US" noProof="1" smtClean="0"/>
              <a:t>Response.Cookies.Add(cookie);</a:t>
            </a:r>
            <a:endParaRPr lang="en-US" noProof="1"/>
          </a:p>
        </p:txBody>
      </p:sp>
      <p:sp>
        <p:nvSpPr>
          <p:cNvPr id="8" name="Text Placeholder 1"/>
          <p:cNvSpPr txBox="1">
            <a:spLocks/>
          </p:cNvSpPr>
          <p:nvPr/>
        </p:nvSpPr>
        <p:spPr>
          <a:xfrm>
            <a:off x="755576" y="4285545"/>
            <a:ext cx="7626404"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HttpCookie cookie = Request.Cookies["UserName"];</a:t>
            </a:r>
          </a:p>
        </p:txBody>
      </p:sp>
    </p:spTree>
    <p:extLst>
      <p:ext uri="{BB962C8B-B14F-4D97-AF65-F5344CB8AC3E}">
        <p14:creationId xmlns:p14="http://schemas.microsoft.com/office/powerpoint/2010/main" val="3032409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ctrTitle"/>
          </p:nvPr>
        </p:nvSpPr>
        <p:spPr>
          <a:xfrm>
            <a:off x="609600" y="1340768"/>
            <a:ext cx="7850832" cy="792090"/>
          </a:xfrm>
        </p:spPr>
        <p:txBody>
          <a:bodyPr/>
          <a:lstStyle/>
          <a:p>
            <a:pPr>
              <a:lnSpc>
                <a:spcPct val="110000"/>
              </a:lnSpc>
              <a:defRPr/>
            </a:pPr>
            <a:r>
              <a:rPr lang="en-US" dirty="0" smtClean="0"/>
              <a:t>Cookies</a:t>
            </a:r>
            <a:endParaRPr lang="bg-BG" dirty="0" smtClean="0"/>
          </a:p>
        </p:txBody>
      </p:sp>
      <p:sp>
        <p:nvSpPr>
          <p:cNvPr id="2" name="Subtitle 1"/>
          <p:cNvSpPr>
            <a:spLocks noGrp="1"/>
          </p:cNvSpPr>
          <p:nvPr>
            <p:ph type="subTitle" idx="1"/>
          </p:nvPr>
        </p:nvSpPr>
        <p:spPr>
          <a:xfrm>
            <a:off x="578902" y="2204864"/>
            <a:ext cx="7924800" cy="569120"/>
          </a:xfrm>
        </p:spPr>
        <p:txBody>
          <a:bodyPr/>
          <a:lstStyle/>
          <a:p>
            <a:r>
              <a:rPr lang="en-US" dirty="0" smtClean="0"/>
              <a:t>Live Demo</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3356992"/>
            <a:ext cx="1666875" cy="1190625"/>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100000">
                        <a14:foregroundMark x1="54000" y1="24242" x2="54000" y2="24242"/>
                        <a14:foregroundMark x1="53143" y1="20661" x2="53143" y2="20661"/>
                        <a14:foregroundMark x1="49714" y1="21763" x2="49714" y2="21763"/>
                        <a14:foregroundMark x1="53143" y1="18733" x2="53143" y2="18733"/>
                        <a14:foregroundMark x1="61429" y1="19559" x2="61429" y2="19559"/>
                        <a14:foregroundMark x1="63429" y1="21763" x2="63429" y2="21763"/>
                        <a14:foregroundMark x1="58857" y1="19559" x2="58857" y2="19559"/>
                        <a14:foregroundMark x1="62857" y1="18182" x2="62857" y2="18182"/>
                        <a14:foregroundMark x1="61143" y1="17355" x2="61143" y2="17355"/>
                        <a14:foregroundMark x1="5714" y1="33609" x2="5714" y2="33609"/>
                        <a14:foregroundMark x1="8571" y1="37190" x2="8571" y2="37190"/>
                        <a14:foregroundMark x1="13143" y1="29752" x2="13143" y2="29752"/>
                        <a14:foregroundMark x1="11429" y1="36915" x2="11429" y2="36915"/>
                        <a14:foregroundMark x1="9714" y1="38017" x2="9714" y2="38017"/>
                        <a14:foregroundMark x1="15714" y1="31956" x2="15714" y2="31956"/>
                        <a14:foregroundMark x1="16286" y1="26171" x2="16286" y2="26171"/>
                        <a14:foregroundMark x1="18571" y1="28650" x2="18571" y2="28650"/>
                        <a14:foregroundMark x1="22000" y1="21212" x2="22000" y2="21212"/>
                        <a14:foregroundMark x1="24286" y1="24242" x2="24286" y2="24242"/>
                        <a14:foregroundMark x1="29143" y1="20661" x2="29143" y2="20661"/>
                        <a14:foregroundMark x1="32000" y1="16804" x2="32000" y2="16804"/>
                        <a14:foregroundMark x1="41714" y1="9091" x2="41714" y2="9091"/>
                        <a14:foregroundMark x1="40571" y1="11295" x2="40571" y2="11295"/>
                        <a14:foregroundMark x1="40857" y1="15978" x2="40857" y2="15978"/>
                        <a14:foregroundMark x1="48571" y1="12121" x2="48571" y2="12121"/>
                        <a14:foregroundMark x1="47429" y1="7713" x2="47429" y2="7713"/>
                        <a14:foregroundMark x1="47429" y1="12672" x2="47429" y2="12672"/>
                        <a14:foregroundMark x1="56857" y1="7163" x2="56857" y2="7163"/>
                        <a14:foregroundMark x1="57143" y1="11295" x2="57143" y2="11295"/>
                        <a14:foregroundMark x1="63429" y1="7438" x2="63429" y2="7438"/>
                        <a14:foregroundMark x1="63429" y1="10468" x2="63429" y2="10468"/>
                        <a14:foregroundMark x1="66857" y1="7163" x2="66857" y2="7163"/>
                        <a14:foregroundMark x1="67714" y1="10468" x2="67714" y2="10468"/>
                        <a14:foregroundMark x1="32286" y1="18733" x2="32286" y2="18733"/>
                        <a14:foregroundMark x1="42000" y1="14601" x2="42000" y2="14601"/>
                        <a14:foregroundMark x1="7143" y1="34986" x2="7143" y2="34986"/>
                        <a14:foregroundMark x1="63429" y1="3857" x2="63429" y2="3857"/>
                        <a14:backgroundMark x1="38571" y1="50689" x2="38571" y2="50689"/>
                        <a14:backgroundMark x1="13429" y1="27548" x2="13429" y2="27548"/>
                        <a14:backgroundMark x1="15429" y1="29477" x2="15429" y2="29477"/>
                        <a14:backgroundMark x1="16571" y1="30303" x2="16571" y2="30303"/>
                        <a14:backgroundMark x1="57429" y1="19284" x2="57429" y2="19284"/>
                        <a14:backgroundMark x1="44286" y1="11570" x2="44286" y2="11570"/>
                        <a14:backgroundMark x1="29143" y1="15702" x2="29143" y2="15702"/>
                        <a14:backgroundMark x1="30571" y1="18457" x2="30571" y2="18457"/>
                        <a14:backgroundMark x1="30000" y1="17355" x2="30000" y2="17355"/>
                      </a14:backgroundRemoval>
                    </a14:imgEffect>
                  </a14:imgLayer>
                </a14:imgProps>
              </a:ext>
              <a:ext uri="{28A0092B-C50C-407E-A947-70E740481C1C}">
                <a14:useLocalDpi xmlns:a14="http://schemas.microsoft.com/office/drawing/2010/main" val="0"/>
              </a:ext>
            </a:extLst>
          </a:blip>
          <a:srcRect/>
          <a:stretch>
            <a:fillRect/>
          </a:stretch>
        </p:blipFill>
        <p:spPr bwMode="auto">
          <a:xfrm>
            <a:off x="6084168" y="2996952"/>
            <a:ext cx="2501174" cy="2594074"/>
          </a:xfrm>
          <a:prstGeom prst="roundRect">
            <a:avLst>
              <a:gd name="adj" fmla="val 10574"/>
            </a:avLst>
          </a:prstGeom>
          <a:noFill/>
          <a:ln>
            <a:noFill/>
          </a:ln>
          <a:effectLst>
            <a:outerShdw dist="35921" dir="2700000" algn="ctr" rotWithShape="0">
              <a:schemeClr val="bg2"/>
            </a:outerShdw>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27784" y="3068960"/>
            <a:ext cx="3090939" cy="3115816"/>
          </a:xfrm>
          <a:prstGeom prst="roundRect">
            <a:avLst>
              <a:gd name="adj" fmla="val 1360"/>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1688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idx="1"/>
          </p:nvPr>
        </p:nvSpPr>
        <p:spPr/>
        <p:txBody>
          <a:bodyPr/>
          <a:lstStyle/>
          <a:p>
            <a:pPr marL="450850" indent="-450850">
              <a:lnSpc>
                <a:spcPct val="100000"/>
              </a:lnSpc>
              <a:defRPr/>
            </a:pPr>
            <a:r>
              <a:rPr lang="en-US" dirty="0" smtClean="0"/>
              <a:t>Hidden form fields keep information, not visible in the Web page, sent on form submit</a:t>
            </a:r>
          </a:p>
          <a:p>
            <a:pPr marL="798513" lvl="1" indent="-450850">
              <a:lnSpc>
                <a:spcPct val="100000"/>
              </a:lnSpc>
              <a:defRPr/>
            </a:pPr>
            <a:r>
              <a:rPr lang="en-US" dirty="0" smtClean="0"/>
              <a:t>ASP.NET </a:t>
            </a:r>
            <a:r>
              <a:rPr lang="en-US" noProof="1" smtClean="0">
                <a:solidFill>
                  <a:schemeClr val="accent5">
                    <a:lumMod val="20000"/>
                    <a:lumOff val="80000"/>
                  </a:schemeClr>
                </a:solidFill>
                <a:latin typeface="Consolas" pitchFamily="49" charset="0"/>
                <a:cs typeface="Consolas" pitchFamily="49" charset="0"/>
              </a:rPr>
              <a:t>HiddenField</a:t>
            </a:r>
            <a:r>
              <a:rPr lang="en-US" dirty="0" smtClean="0"/>
              <a:t> is a control, </a:t>
            </a:r>
            <a:r>
              <a:rPr lang="en-US" dirty="0"/>
              <a:t>which renders as a standard HTML hidden </a:t>
            </a:r>
            <a:r>
              <a:rPr lang="en-US" dirty="0" smtClean="0"/>
              <a:t>field</a:t>
            </a:r>
          </a:p>
          <a:p>
            <a:pPr marL="798513" lvl="1" indent="-450850">
              <a:lnSpc>
                <a:spcPct val="100000"/>
              </a:lnSpc>
              <a:defRPr/>
            </a:pPr>
            <a:r>
              <a:rPr lang="en-US" dirty="0" smtClean="0"/>
              <a:t>Not visible </a:t>
            </a:r>
            <a:r>
              <a:rPr lang="en-US" dirty="0"/>
              <a:t>in the browser, but you can </a:t>
            </a:r>
            <a:r>
              <a:rPr lang="en-US" dirty="0" smtClean="0"/>
              <a:t>use it to store information directly in the page</a:t>
            </a:r>
            <a:endParaRPr lang="en-US" dirty="0"/>
          </a:p>
          <a:p>
            <a:pPr marL="0" indent="0">
              <a:lnSpc>
                <a:spcPct val="100000"/>
              </a:lnSpc>
              <a:buNone/>
              <a:defRPr/>
            </a:pPr>
            <a:endParaRPr lang="en-US" dirty="0" smtClean="0"/>
          </a:p>
          <a:p>
            <a:pPr marL="450850" indent="-450850">
              <a:lnSpc>
                <a:spcPct val="100000"/>
              </a:lnSpc>
              <a:defRPr/>
            </a:pPr>
            <a:r>
              <a:rPr lang="en-US" dirty="0" smtClean="0"/>
              <a:t>Insecure, </a:t>
            </a:r>
            <a:r>
              <a:rPr lang="en-US" dirty="0"/>
              <a:t>because malicious </a:t>
            </a:r>
            <a:r>
              <a:rPr lang="en-US" dirty="0" smtClean="0"/>
              <a:t>user can easily access hidden fields </a:t>
            </a:r>
            <a:r>
              <a:rPr lang="en-US" dirty="0"/>
              <a:t>and </a:t>
            </a:r>
            <a:r>
              <a:rPr lang="en-US" dirty="0" smtClean="0"/>
              <a:t>tamper it</a:t>
            </a:r>
          </a:p>
        </p:txBody>
      </p:sp>
      <p:sp>
        <p:nvSpPr>
          <p:cNvPr id="506883" name="Rectangle 3"/>
          <p:cNvSpPr>
            <a:spLocks noGrp="1" noChangeArrowheads="1"/>
          </p:cNvSpPr>
          <p:nvPr>
            <p:ph type="title"/>
          </p:nvPr>
        </p:nvSpPr>
        <p:spPr/>
        <p:txBody>
          <a:bodyPr/>
          <a:lstStyle/>
          <a:p>
            <a:pPr>
              <a:defRPr/>
            </a:pPr>
            <a:r>
              <a:rPr lang="en-US" dirty="0" smtClean="0"/>
              <a:t>What are Hidden Fields?</a:t>
            </a:r>
            <a:endParaRPr lang="bg-BG" dirty="0" smtClean="0"/>
          </a:p>
        </p:txBody>
      </p:sp>
      <p:sp>
        <p:nvSpPr>
          <p:cNvPr id="7" name="Text Placeholder 1"/>
          <p:cNvSpPr txBox="1">
            <a:spLocks/>
          </p:cNvSpPr>
          <p:nvPr/>
        </p:nvSpPr>
        <p:spPr>
          <a:xfrm>
            <a:off x="683568" y="4437112"/>
            <a:ext cx="792088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effectLst>
                  <a:outerShdw blurRad="38100" dist="38100" dir="2700000" algn="tl">
                    <a:srgbClr val="000000"/>
                  </a:outerShdw>
                </a:effectLst>
              </a:rPr>
              <a:t>&lt;input type="hidden" name="Language" value="English"&gt;</a:t>
            </a:r>
            <a:endParaRPr lang="en-US" dirty="0">
              <a:effectLst>
                <a:outerShdw blurRad="38100" dist="38100" dir="2700000" algn="tl">
                  <a:srgbClr val="000000"/>
                </a:outerShdw>
              </a:effectLst>
            </a:endParaRP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19</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268413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defRPr/>
            </a:pPr>
            <a:r>
              <a:rPr lang="en-US" dirty="0" smtClean="0"/>
              <a:t>Table of Contents</a:t>
            </a:r>
            <a:r>
              <a:rPr lang="bg-BG" dirty="0" smtClean="0"/>
              <a:t> </a:t>
            </a:r>
          </a:p>
        </p:txBody>
      </p:sp>
      <p:sp>
        <p:nvSpPr>
          <p:cNvPr id="460806" name="Rectangle 6"/>
          <p:cNvSpPr>
            <a:spLocks noGrp="1" noChangeArrowheads="1"/>
          </p:cNvSpPr>
          <p:nvPr>
            <p:ph idx="1"/>
          </p:nvPr>
        </p:nvSpPr>
        <p:spPr>
          <a:xfrm>
            <a:off x="323850" y="836712"/>
            <a:ext cx="8496300" cy="5616624"/>
          </a:xfrm>
        </p:spPr>
        <p:txBody>
          <a:bodyPr/>
          <a:lstStyle/>
          <a:p>
            <a:pPr>
              <a:lnSpc>
                <a:spcPct val="90000"/>
              </a:lnSpc>
              <a:defRPr/>
            </a:pPr>
            <a:r>
              <a:rPr lang="en-US" dirty="0" smtClean="0"/>
              <a:t>ASP.NET Intrinsic Objects</a:t>
            </a:r>
            <a:endParaRPr lang="bg-BG" dirty="0" smtClean="0"/>
          </a:p>
          <a:p>
            <a:pPr>
              <a:lnSpc>
                <a:spcPct val="90000"/>
              </a:lnSpc>
              <a:defRPr/>
            </a:pPr>
            <a:r>
              <a:rPr lang="en-US" dirty="0" smtClean="0"/>
              <a:t>State Management in Web Applications</a:t>
            </a:r>
          </a:p>
          <a:p>
            <a:pPr marL="723900" lvl="1" indent="-368300">
              <a:lnSpc>
                <a:spcPct val="90000"/>
              </a:lnSpc>
              <a:defRPr/>
            </a:pPr>
            <a:r>
              <a:rPr lang="en-US" dirty="0" smtClean="0"/>
              <a:t>Cookies</a:t>
            </a:r>
          </a:p>
          <a:p>
            <a:pPr marL="723900" lvl="1" indent="-368300">
              <a:lnSpc>
                <a:spcPct val="90000"/>
              </a:lnSpc>
              <a:defRPr/>
            </a:pPr>
            <a:r>
              <a:rPr lang="en-US" dirty="0" smtClean="0"/>
              <a:t>Hidden Fields</a:t>
            </a:r>
            <a:endParaRPr lang="bg-BG" dirty="0" smtClean="0"/>
          </a:p>
          <a:p>
            <a:pPr marL="723900" lvl="1" indent="-368300">
              <a:lnSpc>
                <a:spcPct val="90000"/>
              </a:lnSpc>
              <a:defRPr/>
            </a:pPr>
            <a:r>
              <a:rPr lang="en-US" dirty="0" smtClean="0"/>
              <a:t>Parameterized Addresses</a:t>
            </a:r>
          </a:p>
          <a:p>
            <a:pPr>
              <a:lnSpc>
                <a:spcPct val="90000"/>
              </a:lnSpc>
              <a:defRPr/>
            </a:pPr>
            <a:r>
              <a:rPr lang="en-US" dirty="0" smtClean="0"/>
              <a:t>Page Execution Lifecycle</a:t>
            </a:r>
          </a:p>
          <a:p>
            <a:pPr>
              <a:lnSpc>
                <a:spcPct val="90000"/>
              </a:lnSpc>
              <a:defRPr/>
            </a:pPr>
            <a:r>
              <a:rPr lang="en-US" dirty="0" smtClean="0"/>
              <a:t>ASP.NET State Management</a:t>
            </a:r>
            <a:endParaRPr lang="bg-BG" dirty="0" smtClean="0"/>
          </a:p>
          <a:p>
            <a:pPr marL="723900" lvl="1" indent="-368300">
              <a:lnSpc>
                <a:spcPct val="90000"/>
              </a:lnSpc>
              <a:defRPr/>
            </a:pPr>
            <a:r>
              <a:rPr lang="en-US" dirty="0" smtClean="0"/>
              <a:t>Client side – View State</a:t>
            </a:r>
          </a:p>
          <a:p>
            <a:pPr marL="723900" lvl="1" indent="-368300">
              <a:lnSpc>
                <a:spcPct val="90000"/>
              </a:lnSpc>
              <a:defRPr/>
            </a:pPr>
            <a:r>
              <a:rPr lang="en-US" dirty="0" smtClean="0"/>
              <a:t>Server side – </a:t>
            </a:r>
            <a:r>
              <a:rPr lang="en-US" dirty="0" smtClean="0">
                <a:solidFill>
                  <a:srgbClr val="EBFFD2"/>
                </a:solidFill>
              </a:rPr>
              <a:t>Application State, Session State	</a:t>
            </a:r>
          </a:p>
          <a:p>
            <a:pPr>
              <a:lnSpc>
                <a:spcPct val="90000"/>
              </a:lnSpc>
              <a:defRPr/>
            </a:pPr>
            <a:r>
              <a:rPr lang="en-US" dirty="0" smtClean="0"/>
              <a:t>Manipulating the HTTP response headers</a:t>
            </a:r>
          </a:p>
        </p:txBody>
      </p:sp>
      <p:pic>
        <p:nvPicPr>
          <p:cNvPr id="4" name="Picture 2" descr="http://school.discoveryeducation.com/clipart/images/dancebk.gif"/>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012160" y="2492896"/>
            <a:ext cx="2453182" cy="1580810"/>
          </a:xfrm>
          <a:prstGeom prst="roundRect">
            <a:avLst>
              <a:gd name="adj" fmla="val 5167"/>
            </a:avLst>
          </a:prstGeom>
          <a:solidFill>
            <a:srgbClr val="FFFFFF">
              <a:shade val="85000"/>
            </a:srgbClr>
          </a:solidFill>
          <a:ln>
            <a:noFill/>
          </a:ln>
          <a:effectLst>
            <a:reflection blurRad="12700" stA="38000" endPos="28000" dist="5000" dir="5400000" sy="-100000" algn="bl" rotWithShape="0"/>
          </a:effectLst>
          <a:scene3d>
            <a:camera prst="perspectiveAbove"/>
            <a:lightRig rig="threePt" dir="t"/>
          </a:scene3d>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3" name="Rectangle 3"/>
          <p:cNvSpPr>
            <a:spLocks noGrp="1" noChangeArrowheads="1"/>
          </p:cNvSpPr>
          <p:nvPr>
            <p:ph type="title"/>
          </p:nvPr>
        </p:nvSpPr>
        <p:spPr/>
        <p:txBody>
          <a:bodyPr/>
          <a:lstStyle/>
          <a:p>
            <a:pPr>
              <a:defRPr/>
            </a:pPr>
            <a:r>
              <a:rPr lang="en-US" dirty="0" smtClean="0"/>
              <a:t>Parameterized Addresses</a:t>
            </a:r>
            <a:endParaRPr lang="bg-BG" dirty="0" smtClean="0"/>
          </a:p>
        </p:txBody>
      </p:sp>
      <p:sp>
        <p:nvSpPr>
          <p:cNvPr id="506882" name="Rectangle 2"/>
          <p:cNvSpPr>
            <a:spLocks noGrp="1" noChangeArrowheads="1"/>
          </p:cNvSpPr>
          <p:nvPr>
            <p:ph idx="1"/>
          </p:nvPr>
        </p:nvSpPr>
        <p:spPr/>
        <p:txBody>
          <a:bodyPr/>
          <a:lstStyle/>
          <a:p>
            <a:pPr marL="450850" indent="-450850">
              <a:lnSpc>
                <a:spcPct val="100000"/>
              </a:lnSpc>
              <a:defRPr/>
            </a:pPr>
            <a:r>
              <a:rPr lang="en-US" dirty="0" smtClean="0"/>
              <a:t>Also known as query </a:t>
            </a:r>
            <a:r>
              <a:rPr lang="en-US" dirty="0"/>
              <a:t>strings</a:t>
            </a:r>
            <a:endParaRPr lang="en-US" dirty="0" smtClean="0"/>
          </a:p>
          <a:p>
            <a:pPr marL="450850" indent="-450850">
              <a:lnSpc>
                <a:spcPct val="100000"/>
              </a:lnSpc>
              <a:defRPr/>
            </a:pPr>
            <a:r>
              <a:rPr lang="en-US" dirty="0" smtClean="0"/>
              <a:t>Setting the parameters in the URL of a page after the </a:t>
            </a:r>
            <a:r>
              <a:rPr lang="en-US" dirty="0" smtClean="0">
                <a:latin typeface="Courier New" pitchFamily="49" charset="0"/>
              </a:rPr>
              <a:t>‘?’</a:t>
            </a:r>
            <a:r>
              <a:rPr lang="en-US" dirty="0" smtClean="0"/>
              <a:t> sign:</a:t>
            </a:r>
          </a:p>
          <a:p>
            <a:pPr marL="450850" indent="-450850">
              <a:lnSpc>
                <a:spcPct val="100000"/>
              </a:lnSpc>
              <a:defRPr/>
            </a:pPr>
            <a:endParaRPr lang="en-US" dirty="0" smtClean="0"/>
          </a:p>
          <a:p>
            <a:pPr marL="450850" indent="-450850">
              <a:lnSpc>
                <a:spcPct val="100000"/>
              </a:lnSpc>
              <a:defRPr/>
            </a:pPr>
            <a:r>
              <a:rPr lang="en-US" dirty="0" smtClean="0"/>
              <a:t>Reading a query parameter:</a:t>
            </a:r>
          </a:p>
          <a:p>
            <a:pPr marL="450850" indent="-450850">
              <a:lnSpc>
                <a:spcPct val="100000"/>
              </a:lnSpc>
              <a:defRPr/>
            </a:pPr>
            <a:endParaRPr lang="en-US" dirty="0"/>
          </a:p>
          <a:p>
            <a:pPr marL="450850" indent="-450850">
              <a:lnSpc>
                <a:spcPct val="100000"/>
              </a:lnSpc>
              <a:defRPr/>
            </a:pPr>
            <a:r>
              <a:rPr lang="en-US" dirty="0" smtClean="0"/>
              <a:t>Used to pass data from one page to another</a:t>
            </a:r>
          </a:p>
          <a:p>
            <a:pPr marL="450850" indent="-450850">
              <a:lnSpc>
                <a:spcPct val="100000"/>
              </a:lnSpc>
              <a:defRPr/>
            </a:pPr>
            <a:r>
              <a:rPr lang="en-US" dirty="0" smtClean="0"/>
              <a:t>Insecure, because malicious user can copy or change the address</a:t>
            </a:r>
            <a:endParaRPr lang="en-US" dirty="0"/>
          </a:p>
        </p:txBody>
      </p:sp>
      <p:sp>
        <p:nvSpPr>
          <p:cNvPr id="8" name="Text Placeholder 1"/>
          <p:cNvSpPr txBox="1">
            <a:spLocks/>
          </p:cNvSpPr>
          <p:nvPr/>
        </p:nvSpPr>
        <p:spPr>
          <a:xfrm>
            <a:off x="827584" y="4181018"/>
            <a:ext cx="7488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marL="0" indent="0" eaLnBrk="1" hangingPunct="1">
              <a:lnSpc>
                <a:spcPct val="100000"/>
              </a:lnSpc>
              <a:spcBef>
                <a:spcPts val="0"/>
              </a:spcBef>
              <a:buClr>
                <a:schemeClr val="accent5">
                  <a:lumMod val="40000"/>
                  <a:lumOff val="60000"/>
                </a:schemeClr>
              </a:buClr>
              <a:buSzPct val="70000"/>
              <a:buFont typeface="Wingdings 2" pitchFamily="18" charset="2"/>
              <a:buNone/>
              <a:defRPr sz="2000">
                <a:solidFill>
                  <a:srgbClr val="8CF4F2"/>
                </a:solidFill>
                <a:effectLst>
                  <a:outerShdw blurRad="38100" dist="38100" dir="2700000" algn="tl">
                    <a:srgbClr val="000000"/>
                  </a:outerShdw>
                </a:effectLst>
                <a:latin typeface="Consolas" pitchFamily="49" charset="0"/>
                <a:cs typeface="Consolas" pitchFamily="49" charset="0"/>
              </a:defRPr>
            </a:lvl1pPr>
            <a:lvl2pPr marL="630238" indent="-273050" eaLnBrk="1" hangingPunct="1">
              <a:spcBef>
                <a:spcPct val="20000"/>
              </a:spcBef>
              <a:buClr>
                <a:schemeClr val="accent2">
                  <a:lumMod val="60000"/>
                  <a:lumOff val="40000"/>
                </a:schemeClr>
              </a:buClr>
              <a:buFont typeface="Wingdings 2" pitchFamily="18" charset="2"/>
              <a:buChar char=""/>
              <a:defRPr sz="3000">
                <a:solidFill>
                  <a:schemeClr val="tx1">
                    <a:lumMod val="20000"/>
                    <a:lumOff val="80000"/>
                  </a:schemeClr>
                </a:solidFill>
                <a:effectLst>
                  <a:outerShdw blurRad="38100" dist="38100" dir="2700000" algn="tl">
                    <a:srgbClr val="000000">
                      <a:alpha val="43137"/>
                    </a:srgbClr>
                  </a:outerShdw>
                </a:effectLst>
                <a:latin typeface="+mn-lt"/>
              </a:defRPr>
            </a:lvl2pPr>
            <a:lvl3pPr marL="922338" indent="-273050" eaLnBrk="1" hangingPunct="1">
              <a:spcBef>
                <a:spcPct val="20000"/>
              </a:spcBef>
              <a:buClr>
                <a:schemeClr val="tx1">
                  <a:lumMod val="50000"/>
                </a:schemeClr>
              </a:buClr>
              <a:buFont typeface="Wingdings 2" pitchFamily="18" charset="2"/>
              <a:buChar char=""/>
              <a:defRPr sz="2800">
                <a:solidFill>
                  <a:schemeClr val="tx1">
                    <a:lumMod val="20000"/>
                    <a:lumOff val="80000"/>
                  </a:schemeClr>
                </a:solidFill>
                <a:effectLst>
                  <a:outerShdw blurRad="38100" dist="38100" dir="2700000" algn="tl">
                    <a:srgbClr val="000000">
                      <a:alpha val="43137"/>
                    </a:srgbClr>
                  </a:outerShdw>
                </a:effectLst>
                <a:latin typeface="+mn-lt"/>
              </a:defRPr>
            </a:lvl3pPr>
            <a:lvl4pPr marL="1187450" indent="-228600" eaLnBrk="1" hangingPunct="1">
              <a:spcBef>
                <a:spcPct val="20000"/>
              </a:spcBef>
              <a:buClr>
                <a:srgbClr val="F8BD52"/>
              </a:buClr>
              <a:buFont typeface="Wingdings 2" pitchFamily="18" charset="2"/>
              <a:buChar char=""/>
              <a:defRPr sz="2600">
                <a:solidFill>
                  <a:schemeClr val="tx1">
                    <a:lumMod val="20000"/>
                    <a:lumOff val="80000"/>
                  </a:schemeClr>
                </a:solidFill>
                <a:effectLst>
                  <a:outerShdw blurRad="38100" dist="38100" dir="2700000" algn="tl">
                    <a:srgbClr val="000000">
                      <a:alpha val="43137"/>
                    </a:srgbClr>
                  </a:outerShdw>
                </a:effectLst>
                <a:latin typeface="+mn-lt"/>
              </a:defRPr>
            </a:lvl4pPr>
            <a:lvl5pPr marL="1425575" indent="-228600" eaLnBrk="1" hangingPunct="1">
              <a:spcBef>
                <a:spcPct val="20000"/>
              </a:spcBef>
              <a:buClr>
                <a:srgbClr val="46A6BD"/>
              </a:buClr>
              <a:buFont typeface="Wingdings 2" pitchFamily="18" charset="2"/>
              <a:buChar char=""/>
              <a:defRPr sz="2400">
                <a:solidFill>
                  <a:schemeClr val="tx1">
                    <a:lumMod val="20000"/>
                    <a:lumOff val="80000"/>
                  </a:schemeClr>
                </a:solidFill>
                <a:effectLst>
                  <a:outerShdw blurRad="38100" dist="38100" dir="2700000" algn="tl">
                    <a:srgbClr val="000000">
                      <a:alpha val="43137"/>
                    </a:srgbClr>
                  </a:outerShdw>
                </a:effectLst>
                <a:latin typeface="+mn-lt"/>
              </a:defRPr>
            </a:lvl5pPr>
            <a:lvl6pPr marL="1673352" indent="-228600">
              <a:spcBef>
                <a:spcPct val="20000"/>
              </a:spcBef>
              <a:buClr>
                <a:schemeClr val="accent6"/>
              </a:buClr>
              <a:buFont typeface="Wingdings 2"/>
              <a:buChar char=""/>
              <a:defRPr sz="1800">
                <a:solidFill>
                  <a:schemeClr val="tx1"/>
                </a:solidFill>
                <a:latin typeface="+mn-lt"/>
              </a:defRPr>
            </a:lvl6pPr>
            <a:lvl7pPr marL="1911096" indent="-228600">
              <a:spcBef>
                <a:spcPct val="20000"/>
              </a:spcBef>
              <a:buClr>
                <a:schemeClr val="tx2"/>
              </a:buClr>
              <a:buFont typeface="Wingdings 2"/>
              <a:buChar char=""/>
              <a:defRPr sz="1600">
                <a:solidFill>
                  <a:schemeClr val="tx1"/>
                </a:solidFill>
                <a:latin typeface="+mn-lt"/>
              </a:defRPr>
            </a:lvl7pPr>
            <a:lvl8pPr marL="2121408" indent="-182880">
              <a:spcBef>
                <a:spcPct val="20000"/>
              </a:spcBef>
              <a:buClr>
                <a:schemeClr val="tx2"/>
              </a:buClr>
              <a:buFont typeface="Wingdings 2"/>
              <a:buChar char=""/>
              <a:defRPr sz="1400">
                <a:solidFill>
                  <a:schemeClr val="tx1"/>
                </a:solidFill>
                <a:latin typeface="+mn-lt"/>
              </a:defRPr>
            </a:lvl8pPr>
            <a:lvl9pPr marL="2322576" indent="-182880">
              <a:spcBef>
                <a:spcPct val="20000"/>
              </a:spcBef>
              <a:buClr>
                <a:schemeClr val="tx2"/>
              </a:buClr>
              <a:buFont typeface="Wingdings 2"/>
              <a:buChar char=""/>
              <a:defRPr sz="1400">
                <a:solidFill>
                  <a:schemeClr val="tx1"/>
                </a:solidFill>
                <a:latin typeface="+mn-lt"/>
              </a:defRPr>
            </a:lvl9pPr>
          </a:lstStyle>
          <a:p>
            <a:r>
              <a:rPr lang="en-US" noProof="1">
                <a:effectLst>
                  <a:outerShdw blurRad="38100" dist="38100" dir="2700000" algn="tl">
                    <a:srgbClr val="000000">
                      <a:alpha val="43137"/>
                    </a:srgbClr>
                  </a:outerShdw>
                </a:effectLst>
              </a:rPr>
              <a:t>string selectedTabID = Request.QueryString["tabid"];</a:t>
            </a:r>
          </a:p>
        </p:txBody>
      </p:sp>
      <p:sp>
        <p:nvSpPr>
          <p:cNvPr id="9" name="Text Placeholder 1"/>
          <p:cNvSpPr txBox="1">
            <a:spLocks/>
          </p:cNvSpPr>
          <p:nvPr/>
        </p:nvSpPr>
        <p:spPr>
          <a:xfrm>
            <a:off x="827584" y="2924944"/>
            <a:ext cx="7488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marL="0" indent="0" eaLnBrk="1" hangingPunct="1">
              <a:lnSpc>
                <a:spcPct val="100000"/>
              </a:lnSpc>
              <a:spcBef>
                <a:spcPts val="0"/>
              </a:spcBef>
              <a:buClr>
                <a:schemeClr val="accent5">
                  <a:lumMod val="40000"/>
                  <a:lumOff val="60000"/>
                </a:schemeClr>
              </a:buClr>
              <a:buSzPct val="70000"/>
              <a:buFont typeface="Wingdings 2" pitchFamily="18" charset="2"/>
              <a:buNone/>
              <a:defRPr sz="2000">
                <a:solidFill>
                  <a:srgbClr val="8CF4F2"/>
                </a:solidFill>
                <a:effectLst>
                  <a:outerShdw blurRad="38100" dist="38100" dir="2700000" algn="tl">
                    <a:srgbClr val="000000"/>
                  </a:outerShdw>
                </a:effectLst>
                <a:latin typeface="Consolas" pitchFamily="49" charset="0"/>
                <a:cs typeface="Consolas" pitchFamily="49" charset="0"/>
              </a:defRPr>
            </a:lvl1pPr>
            <a:lvl2pPr marL="630238" indent="-273050" eaLnBrk="1" hangingPunct="1">
              <a:spcBef>
                <a:spcPct val="20000"/>
              </a:spcBef>
              <a:buClr>
                <a:schemeClr val="accent2">
                  <a:lumMod val="60000"/>
                  <a:lumOff val="40000"/>
                </a:schemeClr>
              </a:buClr>
              <a:buFont typeface="Wingdings 2" pitchFamily="18" charset="2"/>
              <a:buChar char=""/>
              <a:defRPr sz="3000">
                <a:solidFill>
                  <a:schemeClr val="tx1">
                    <a:lumMod val="20000"/>
                    <a:lumOff val="80000"/>
                  </a:schemeClr>
                </a:solidFill>
                <a:effectLst>
                  <a:outerShdw blurRad="38100" dist="38100" dir="2700000" algn="tl">
                    <a:srgbClr val="000000">
                      <a:alpha val="43137"/>
                    </a:srgbClr>
                  </a:outerShdw>
                </a:effectLst>
                <a:latin typeface="+mn-lt"/>
              </a:defRPr>
            </a:lvl2pPr>
            <a:lvl3pPr marL="922338" indent="-273050" eaLnBrk="1" hangingPunct="1">
              <a:spcBef>
                <a:spcPct val="20000"/>
              </a:spcBef>
              <a:buClr>
                <a:schemeClr val="tx1">
                  <a:lumMod val="50000"/>
                </a:schemeClr>
              </a:buClr>
              <a:buFont typeface="Wingdings 2" pitchFamily="18" charset="2"/>
              <a:buChar char=""/>
              <a:defRPr sz="2800">
                <a:solidFill>
                  <a:schemeClr val="tx1">
                    <a:lumMod val="20000"/>
                    <a:lumOff val="80000"/>
                  </a:schemeClr>
                </a:solidFill>
                <a:effectLst>
                  <a:outerShdw blurRad="38100" dist="38100" dir="2700000" algn="tl">
                    <a:srgbClr val="000000">
                      <a:alpha val="43137"/>
                    </a:srgbClr>
                  </a:outerShdw>
                </a:effectLst>
                <a:latin typeface="+mn-lt"/>
              </a:defRPr>
            </a:lvl3pPr>
            <a:lvl4pPr marL="1187450" indent="-228600" eaLnBrk="1" hangingPunct="1">
              <a:spcBef>
                <a:spcPct val="20000"/>
              </a:spcBef>
              <a:buClr>
                <a:srgbClr val="F8BD52"/>
              </a:buClr>
              <a:buFont typeface="Wingdings 2" pitchFamily="18" charset="2"/>
              <a:buChar char=""/>
              <a:defRPr sz="2600">
                <a:solidFill>
                  <a:schemeClr val="tx1">
                    <a:lumMod val="20000"/>
                    <a:lumOff val="80000"/>
                  </a:schemeClr>
                </a:solidFill>
                <a:effectLst>
                  <a:outerShdw blurRad="38100" dist="38100" dir="2700000" algn="tl">
                    <a:srgbClr val="000000">
                      <a:alpha val="43137"/>
                    </a:srgbClr>
                  </a:outerShdw>
                </a:effectLst>
                <a:latin typeface="+mn-lt"/>
              </a:defRPr>
            </a:lvl4pPr>
            <a:lvl5pPr marL="1425575" indent="-228600" eaLnBrk="1" hangingPunct="1">
              <a:spcBef>
                <a:spcPct val="20000"/>
              </a:spcBef>
              <a:buClr>
                <a:srgbClr val="46A6BD"/>
              </a:buClr>
              <a:buFont typeface="Wingdings 2" pitchFamily="18" charset="2"/>
              <a:buChar char=""/>
              <a:defRPr sz="2400">
                <a:solidFill>
                  <a:schemeClr val="tx1">
                    <a:lumMod val="20000"/>
                    <a:lumOff val="80000"/>
                  </a:schemeClr>
                </a:solidFill>
                <a:effectLst>
                  <a:outerShdw blurRad="38100" dist="38100" dir="2700000" algn="tl">
                    <a:srgbClr val="000000">
                      <a:alpha val="43137"/>
                    </a:srgbClr>
                  </a:outerShdw>
                </a:effectLst>
                <a:latin typeface="+mn-lt"/>
              </a:defRPr>
            </a:lvl5pPr>
            <a:lvl6pPr marL="1673352" indent="-228600">
              <a:spcBef>
                <a:spcPct val="20000"/>
              </a:spcBef>
              <a:buClr>
                <a:schemeClr val="accent6"/>
              </a:buClr>
              <a:buFont typeface="Wingdings 2"/>
              <a:buChar char=""/>
              <a:defRPr sz="1800">
                <a:solidFill>
                  <a:schemeClr val="tx1"/>
                </a:solidFill>
                <a:latin typeface="+mn-lt"/>
              </a:defRPr>
            </a:lvl6pPr>
            <a:lvl7pPr marL="1911096" indent="-228600">
              <a:spcBef>
                <a:spcPct val="20000"/>
              </a:spcBef>
              <a:buClr>
                <a:schemeClr val="tx2"/>
              </a:buClr>
              <a:buFont typeface="Wingdings 2"/>
              <a:buChar char=""/>
              <a:defRPr sz="1600">
                <a:solidFill>
                  <a:schemeClr val="tx1"/>
                </a:solidFill>
                <a:latin typeface="+mn-lt"/>
              </a:defRPr>
            </a:lvl7pPr>
            <a:lvl8pPr marL="2121408" indent="-182880">
              <a:spcBef>
                <a:spcPct val="20000"/>
              </a:spcBef>
              <a:buClr>
                <a:schemeClr val="tx2"/>
              </a:buClr>
              <a:buFont typeface="Wingdings 2"/>
              <a:buChar char=""/>
              <a:defRPr sz="1400">
                <a:solidFill>
                  <a:schemeClr val="tx1"/>
                </a:solidFill>
                <a:latin typeface="+mn-lt"/>
              </a:defRPr>
            </a:lvl8pPr>
            <a:lvl9pPr marL="2322576" indent="-182880">
              <a:spcBef>
                <a:spcPct val="20000"/>
              </a:spcBef>
              <a:buClr>
                <a:schemeClr val="tx2"/>
              </a:buClr>
              <a:buFont typeface="Wingdings 2"/>
              <a:buChar char=""/>
              <a:defRPr sz="1400">
                <a:solidFill>
                  <a:schemeClr val="tx1"/>
                </a:solidFill>
                <a:latin typeface="+mn-lt"/>
              </a:defRPr>
            </a:lvl9pPr>
          </a:lstStyle>
          <a:p>
            <a:r>
              <a:rPr lang="en-US" noProof="1">
                <a:effectLst>
                  <a:outerShdw blurRad="38100" dist="38100" dir="2700000" algn="tl">
                    <a:srgbClr val="000000">
                      <a:alpha val="43137"/>
                    </a:srgbClr>
                  </a:outerShdw>
                </a:effectLst>
              </a:rPr>
              <a:t>http://asp.net/getstarted/default.aspx?tabid=61 </a:t>
            </a:r>
            <a:endParaRPr lang="en-US" dirty="0">
              <a:effectLst>
                <a:outerShdw blurRad="38100" dist="38100" dir="2700000" algn="tl">
                  <a:srgbClr val="000000">
                    <a:alpha val="43137"/>
                  </a:srgbClr>
                </a:outerShdw>
              </a:effectLst>
            </a:endParaRP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20</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1439416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827584" y="1484784"/>
            <a:ext cx="7273429" cy="1007418"/>
          </a:xfrm>
          <a:noFill/>
        </p:spPr>
        <p:txBody>
          <a:bodyPr/>
          <a:lstStyle/>
          <a:p>
            <a:pPr marL="838200" indent="-838200">
              <a:lnSpc>
                <a:spcPct val="110000"/>
              </a:lnSpc>
            </a:pPr>
            <a:r>
              <a:rPr lang="en-US" dirty="0" smtClean="0">
                <a:effectLst>
                  <a:outerShdw blurRad="38100" dist="38100" dir="2700000" algn="tl">
                    <a:srgbClr val="000000">
                      <a:alpha val="43137"/>
                    </a:srgbClr>
                  </a:outerShdw>
                </a:effectLst>
              </a:rPr>
              <a:t>Page Execution Lifecycle</a:t>
            </a:r>
            <a:endParaRPr lang="bg-BG" dirty="0" smtClean="0">
              <a:effectLst>
                <a:outerShdw blurRad="38100" dist="38100" dir="2700000" algn="tl">
                  <a:srgbClr val="000000">
                    <a:alpha val="43137"/>
                  </a:srgbClr>
                </a:outerShdw>
              </a:effectLst>
            </a:endParaRPr>
          </a:p>
        </p:txBody>
      </p:sp>
      <p:pic>
        <p:nvPicPr>
          <p:cNvPr id="133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195736" y="2780928"/>
            <a:ext cx="4542928" cy="3461712"/>
          </a:xfrm>
          <a:prstGeom prst="roundRect">
            <a:avLst>
              <a:gd name="adj" fmla="val 4560"/>
            </a:avLst>
          </a:prstGeom>
          <a:noFill/>
          <a:ln>
            <a:noFill/>
          </a:ln>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7" name="Rectangle 3"/>
          <p:cNvSpPr>
            <a:spLocks noGrp="1" noChangeArrowheads="1"/>
          </p:cNvSpPr>
          <p:nvPr>
            <p:ph type="title"/>
          </p:nvPr>
        </p:nvSpPr>
        <p:spPr/>
        <p:txBody>
          <a:bodyPr/>
          <a:lstStyle/>
          <a:p>
            <a:pPr>
              <a:defRPr/>
            </a:pPr>
            <a:r>
              <a:rPr lang="en-US" dirty="0" smtClean="0"/>
              <a:t>Page Execution Lifecycle</a:t>
            </a:r>
            <a:endParaRPr lang="bg-BG" dirty="0" smtClean="0"/>
          </a:p>
        </p:txBody>
      </p:sp>
      <p:sp>
        <p:nvSpPr>
          <p:cNvPr id="589826" name="Rectangle 2"/>
          <p:cNvSpPr>
            <a:spLocks noGrp="1" noChangeArrowheads="1"/>
          </p:cNvSpPr>
          <p:nvPr>
            <p:ph idx="1"/>
          </p:nvPr>
        </p:nvSpPr>
        <p:spPr/>
        <p:txBody>
          <a:bodyPr/>
          <a:lstStyle/>
          <a:p>
            <a:pPr marL="450850" indent="-450850">
              <a:lnSpc>
                <a:spcPct val="100000"/>
              </a:lnSpc>
              <a:defRPr/>
            </a:pPr>
            <a:r>
              <a:rPr lang="en-US" dirty="0" smtClean="0"/>
              <a:t>On the server side, ASP.NET web form goes through several stages:</a:t>
            </a:r>
          </a:p>
          <a:p>
            <a:pPr marL="901700" lvl="1" indent="-271463">
              <a:lnSpc>
                <a:spcPct val="100000"/>
              </a:lnSpc>
              <a:defRPr/>
            </a:pPr>
            <a:r>
              <a:rPr lang="en-US" dirty="0" smtClean="0"/>
              <a:t>Page framework initialization</a:t>
            </a:r>
          </a:p>
          <a:p>
            <a:pPr marL="901700" lvl="1" indent="-271463">
              <a:lnSpc>
                <a:spcPct val="100000"/>
              </a:lnSpc>
              <a:defRPr/>
            </a:pPr>
            <a:r>
              <a:rPr lang="en-US" dirty="0" smtClean="0"/>
              <a:t>User code initialization</a:t>
            </a:r>
          </a:p>
          <a:p>
            <a:pPr marL="901700" lvl="1" indent="-271463">
              <a:lnSpc>
                <a:spcPct val="100000"/>
              </a:lnSpc>
              <a:defRPr/>
            </a:pPr>
            <a:r>
              <a:rPr lang="en-US" dirty="0" smtClean="0"/>
              <a:t>Validation</a:t>
            </a:r>
          </a:p>
          <a:p>
            <a:pPr marL="901700" lvl="1" indent="-271463">
              <a:lnSpc>
                <a:spcPct val="100000"/>
              </a:lnSpc>
              <a:defRPr/>
            </a:pPr>
            <a:r>
              <a:rPr lang="en-US" dirty="0" smtClean="0"/>
              <a:t>Event handling</a:t>
            </a:r>
          </a:p>
          <a:p>
            <a:pPr marL="901700" lvl="1" indent="-271463">
              <a:lnSpc>
                <a:spcPct val="100000"/>
              </a:lnSpc>
              <a:defRPr/>
            </a:pPr>
            <a:r>
              <a:rPr lang="en-US" dirty="0" smtClean="0"/>
              <a:t>Automatic data binding</a:t>
            </a:r>
          </a:p>
          <a:p>
            <a:pPr marL="901700" lvl="1" indent="-271463">
              <a:lnSpc>
                <a:spcPct val="100000"/>
              </a:lnSpc>
              <a:defRPr/>
            </a:pPr>
            <a:r>
              <a:rPr lang="en-US" dirty="0" smtClean="0"/>
              <a:t>Cleanup</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22</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9" name="Rectangle 3"/>
          <p:cNvSpPr>
            <a:spLocks noGrp="1" noChangeArrowheads="1"/>
          </p:cNvSpPr>
          <p:nvPr>
            <p:ph type="title"/>
          </p:nvPr>
        </p:nvSpPr>
        <p:spPr/>
        <p:txBody>
          <a:bodyPr/>
          <a:lstStyle/>
          <a:p>
            <a:pPr>
              <a:defRPr/>
            </a:pPr>
            <a:r>
              <a:rPr lang="en-US" dirty="0" smtClean="0"/>
              <a:t>Page Execution Lifecycle (2)</a:t>
            </a:r>
            <a:endParaRPr lang="bg-BG" dirty="0" smtClean="0"/>
          </a:p>
        </p:txBody>
      </p:sp>
      <p:pic>
        <p:nvPicPr>
          <p:cNvPr id="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664" y="1177525"/>
            <a:ext cx="5904656" cy="5116282"/>
          </a:xfrm>
          <a:prstGeom prst="roundRect">
            <a:avLst>
              <a:gd name="adj" fmla="val 1846"/>
            </a:avLst>
          </a:prstGeom>
          <a:noFill/>
          <a:ln w="6350" algn="ctr">
            <a:solidFill>
              <a:schemeClr val="tx1"/>
            </a:solidFill>
            <a:miter lim="800000"/>
            <a:headEnd/>
            <a:tailEnd/>
          </a:ln>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23</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5" name="Rectangle 3"/>
          <p:cNvSpPr>
            <a:spLocks noGrp="1" noChangeArrowheads="1"/>
          </p:cNvSpPr>
          <p:nvPr>
            <p:ph type="title"/>
          </p:nvPr>
        </p:nvSpPr>
        <p:spPr>
          <a:xfrm>
            <a:off x="1828800" y="210344"/>
            <a:ext cx="7086600" cy="914400"/>
          </a:xfrm>
        </p:spPr>
        <p:txBody>
          <a:bodyPr/>
          <a:lstStyle/>
          <a:p>
            <a:pPr>
              <a:defRPr/>
            </a:pPr>
            <a:r>
              <a:rPr lang="en-US" dirty="0" smtClean="0"/>
              <a:t>Page Execution Lifecycle (3)</a:t>
            </a:r>
            <a:endParaRPr lang="bg-BG" dirty="0" smtClean="0"/>
          </a:p>
        </p:txBody>
      </p:sp>
      <p:sp>
        <p:nvSpPr>
          <p:cNvPr id="591874" name="Rectangle 2"/>
          <p:cNvSpPr>
            <a:spLocks noGrp="1" noChangeArrowheads="1"/>
          </p:cNvSpPr>
          <p:nvPr>
            <p:ph idx="1"/>
          </p:nvPr>
        </p:nvSpPr>
        <p:spPr>
          <a:xfrm>
            <a:off x="228600" y="980728"/>
            <a:ext cx="8686800" cy="5638800"/>
          </a:xfrm>
        </p:spPr>
        <p:txBody>
          <a:bodyPr/>
          <a:lstStyle/>
          <a:p>
            <a:pPr marL="450850" indent="-450850">
              <a:lnSpc>
                <a:spcPct val="100000"/>
              </a:lnSpc>
              <a:spcBef>
                <a:spcPts val="0"/>
              </a:spcBef>
              <a:spcAft>
                <a:spcPts val="0"/>
              </a:spcAft>
              <a:defRPr/>
            </a:pPr>
            <a:r>
              <a:rPr lang="en-US" dirty="0" smtClean="0">
                <a:solidFill>
                  <a:schemeClr val="accent5">
                    <a:lumMod val="20000"/>
                    <a:lumOff val="80000"/>
                  </a:schemeClr>
                </a:solidFill>
              </a:rPr>
              <a:t>Page</a:t>
            </a:r>
            <a:r>
              <a:rPr lang="en-US" dirty="0" smtClean="0"/>
              <a:t> </a:t>
            </a:r>
            <a:r>
              <a:rPr lang="en-US" dirty="0" smtClean="0">
                <a:solidFill>
                  <a:schemeClr val="accent5">
                    <a:lumMod val="20000"/>
                    <a:lumOff val="80000"/>
                  </a:schemeClr>
                </a:solidFill>
              </a:rPr>
              <a:t>Framework</a:t>
            </a:r>
            <a:r>
              <a:rPr lang="en-US" dirty="0" smtClean="0"/>
              <a:t> Initialization:</a:t>
            </a:r>
          </a:p>
          <a:p>
            <a:pPr marL="762000" lvl="1" indent="-450850">
              <a:lnSpc>
                <a:spcPct val="100000"/>
              </a:lnSpc>
              <a:spcBef>
                <a:spcPts val="0"/>
              </a:spcBef>
              <a:spcAft>
                <a:spcPts val="0"/>
              </a:spcAft>
              <a:defRPr/>
            </a:pPr>
            <a:r>
              <a:rPr lang="en-US" dirty="0" smtClean="0"/>
              <a:t>Generates all the controls you have defined</a:t>
            </a:r>
          </a:p>
          <a:p>
            <a:pPr marL="1054100" lvl="2" indent="-450850">
              <a:lnSpc>
                <a:spcPct val="100000"/>
              </a:lnSpc>
              <a:spcBef>
                <a:spcPts val="0"/>
              </a:spcBef>
              <a:spcAft>
                <a:spcPts val="0"/>
              </a:spcAft>
              <a:defRPr/>
            </a:pPr>
            <a:r>
              <a:rPr lang="en-US" dirty="0" smtClean="0"/>
              <a:t>If page is postback, ASP.NET deserializes the view state information and applies it to the controls</a:t>
            </a:r>
          </a:p>
          <a:p>
            <a:pPr marL="901700" lvl="1" indent="-271463">
              <a:lnSpc>
                <a:spcPct val="100000"/>
              </a:lnSpc>
              <a:spcBef>
                <a:spcPts val="0"/>
              </a:spcBef>
              <a:spcAft>
                <a:spcPts val="0"/>
              </a:spcAft>
              <a:defRPr/>
            </a:pPr>
            <a:r>
              <a:rPr lang="en-US" dirty="0" smtClean="0">
                <a:solidFill>
                  <a:schemeClr val="accent5">
                    <a:lumMod val="20000"/>
                    <a:lumOff val="80000"/>
                  </a:schemeClr>
                </a:solidFill>
                <a:latin typeface="Consolas" pitchFamily="49" charset="0"/>
                <a:cs typeface="Consolas" pitchFamily="49" charset="0"/>
              </a:rPr>
              <a:t>Page.Init</a:t>
            </a:r>
            <a:r>
              <a:rPr lang="en-US" dirty="0" smtClean="0"/>
              <a:t> Event fires</a:t>
            </a:r>
          </a:p>
          <a:p>
            <a:pPr marL="450850" indent="-450850">
              <a:lnSpc>
                <a:spcPct val="100000"/>
              </a:lnSpc>
              <a:spcBef>
                <a:spcPts val="0"/>
              </a:spcBef>
              <a:spcAft>
                <a:spcPts val="0"/>
              </a:spcAft>
              <a:defRPr/>
            </a:pPr>
            <a:r>
              <a:rPr lang="en-US" dirty="0">
                <a:solidFill>
                  <a:schemeClr val="accent5">
                    <a:lumMod val="20000"/>
                    <a:lumOff val="80000"/>
                  </a:schemeClr>
                </a:solidFill>
              </a:rPr>
              <a:t>User</a:t>
            </a:r>
            <a:r>
              <a:rPr lang="en-US" dirty="0"/>
              <a:t> </a:t>
            </a:r>
            <a:r>
              <a:rPr lang="en-US" dirty="0">
                <a:solidFill>
                  <a:schemeClr val="accent5">
                    <a:lumMod val="20000"/>
                    <a:lumOff val="80000"/>
                  </a:schemeClr>
                </a:solidFill>
              </a:rPr>
              <a:t>Code</a:t>
            </a:r>
            <a:r>
              <a:rPr lang="en-US" dirty="0"/>
              <a:t> Initialization:</a:t>
            </a:r>
          </a:p>
          <a:p>
            <a:pPr marL="901700" lvl="1" indent="-271463">
              <a:lnSpc>
                <a:spcPct val="100000"/>
              </a:lnSpc>
              <a:spcBef>
                <a:spcPts val="0"/>
              </a:spcBef>
              <a:spcAft>
                <a:spcPts val="0"/>
              </a:spcAft>
              <a:defRPr/>
            </a:pPr>
            <a:r>
              <a:rPr lang="en-US" dirty="0"/>
              <a:t>Here you can perform any required initialization (</a:t>
            </a:r>
            <a:r>
              <a:rPr lang="en-US" dirty="0" smtClean="0"/>
              <a:t>e.g. </a:t>
            </a:r>
            <a:r>
              <a:rPr lang="en-US" dirty="0"/>
              <a:t>filling in dynamic text or configuring controls)</a:t>
            </a:r>
          </a:p>
          <a:p>
            <a:pPr marL="901700" lvl="1" indent="-271463">
              <a:lnSpc>
                <a:spcPct val="100000"/>
              </a:lnSpc>
              <a:spcBef>
                <a:spcPts val="0"/>
              </a:spcBef>
              <a:spcAft>
                <a:spcPts val="0"/>
              </a:spcAft>
              <a:defRPr/>
            </a:pPr>
            <a:r>
              <a:rPr lang="en-US" dirty="0"/>
              <a:t>Always fires </a:t>
            </a:r>
            <a:r>
              <a:rPr lang="en-US" dirty="0">
                <a:solidFill>
                  <a:schemeClr val="accent5">
                    <a:lumMod val="20000"/>
                    <a:lumOff val="80000"/>
                  </a:schemeClr>
                </a:solidFill>
                <a:latin typeface="Consolas" pitchFamily="49" charset="0"/>
                <a:cs typeface="Consolas" pitchFamily="49" charset="0"/>
              </a:rPr>
              <a:t>Page.Load</a:t>
            </a:r>
            <a:r>
              <a:rPr lang="en-US" dirty="0"/>
              <a:t> event</a:t>
            </a:r>
          </a:p>
          <a:p>
            <a:pPr marL="1617663" lvl="2" indent="-457200">
              <a:lnSpc>
                <a:spcPct val="100000"/>
              </a:lnSpc>
              <a:spcBef>
                <a:spcPts val="0"/>
              </a:spcBef>
              <a:spcAft>
                <a:spcPts val="0"/>
              </a:spcAft>
              <a:defRPr/>
            </a:pPr>
            <a:r>
              <a:rPr lang="en-US" dirty="0">
                <a:solidFill>
                  <a:schemeClr val="accent5">
                    <a:lumMod val="20000"/>
                    <a:lumOff val="80000"/>
                  </a:schemeClr>
                </a:solidFill>
                <a:latin typeface="Consolas" pitchFamily="49" charset="0"/>
                <a:cs typeface="Consolas" pitchFamily="49" charset="0"/>
              </a:rPr>
              <a:t>Page.IsPostBack</a:t>
            </a:r>
            <a:r>
              <a:rPr lang="en-US" dirty="0">
                <a:solidFill>
                  <a:schemeClr val="accent5">
                    <a:lumMod val="20000"/>
                    <a:lumOff val="80000"/>
                  </a:schemeClr>
                </a:solidFill>
              </a:rPr>
              <a:t> </a:t>
            </a:r>
            <a:r>
              <a:rPr lang="en-US" dirty="0"/>
              <a:t>– commonly used in </a:t>
            </a:r>
            <a:r>
              <a:rPr lang="en-US" dirty="0" smtClean="0"/>
              <a:t>it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24</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3" name="Rectangle 3"/>
          <p:cNvSpPr>
            <a:spLocks noGrp="1" noChangeArrowheads="1"/>
          </p:cNvSpPr>
          <p:nvPr>
            <p:ph type="title"/>
          </p:nvPr>
        </p:nvSpPr>
        <p:spPr/>
        <p:txBody>
          <a:bodyPr/>
          <a:lstStyle/>
          <a:p>
            <a:pPr>
              <a:defRPr/>
            </a:pPr>
            <a:r>
              <a:rPr lang="en-US" dirty="0"/>
              <a:t>Page Execution Lifecycle </a:t>
            </a:r>
            <a:r>
              <a:rPr lang="en-US" dirty="0" smtClean="0"/>
              <a:t>(4)</a:t>
            </a:r>
            <a:endParaRPr lang="bg-BG" dirty="0"/>
          </a:p>
        </p:txBody>
      </p:sp>
      <p:sp>
        <p:nvSpPr>
          <p:cNvPr id="593922" name="Rectangle 2"/>
          <p:cNvSpPr>
            <a:spLocks noGrp="1" noChangeArrowheads="1"/>
          </p:cNvSpPr>
          <p:nvPr>
            <p:ph idx="1"/>
          </p:nvPr>
        </p:nvSpPr>
        <p:spPr/>
        <p:txBody>
          <a:bodyPr/>
          <a:lstStyle/>
          <a:p>
            <a:pPr marL="450850" indent="-450850">
              <a:lnSpc>
                <a:spcPct val="100000"/>
              </a:lnSpc>
              <a:defRPr/>
            </a:pPr>
            <a:r>
              <a:rPr lang="en-US" dirty="0" smtClean="0"/>
              <a:t>Validation:</a:t>
            </a:r>
          </a:p>
          <a:p>
            <a:pPr marL="901700" lvl="1" indent="-271463">
              <a:lnSpc>
                <a:spcPct val="100000"/>
              </a:lnSpc>
              <a:defRPr/>
            </a:pPr>
            <a:r>
              <a:rPr lang="en-US" dirty="0" smtClean="0"/>
              <a:t>All validation controls are checked and </a:t>
            </a:r>
            <a:r>
              <a:rPr lang="en-US" dirty="0" smtClean="0">
                <a:solidFill>
                  <a:schemeClr val="accent5">
                    <a:lumMod val="20000"/>
                    <a:lumOff val="80000"/>
                  </a:schemeClr>
                </a:solidFill>
                <a:latin typeface="Consolas" pitchFamily="49" charset="0"/>
                <a:cs typeface="Consolas" pitchFamily="49" charset="0"/>
              </a:rPr>
              <a:t>Page.IsValid</a:t>
            </a:r>
            <a:r>
              <a:rPr lang="en-US" dirty="0" smtClean="0">
                <a:solidFill>
                  <a:schemeClr val="accent5">
                    <a:lumMod val="20000"/>
                    <a:lumOff val="80000"/>
                  </a:schemeClr>
                </a:solidFill>
                <a:latin typeface="Courier New" pitchFamily="49" charset="0"/>
              </a:rPr>
              <a:t> </a:t>
            </a:r>
            <a:r>
              <a:rPr lang="en-US" dirty="0" smtClean="0"/>
              <a:t>property is set</a:t>
            </a:r>
          </a:p>
          <a:p>
            <a:pPr marL="450850" indent="-450850">
              <a:lnSpc>
                <a:spcPct val="100000"/>
              </a:lnSpc>
              <a:defRPr/>
            </a:pPr>
            <a:r>
              <a:rPr lang="en-US" dirty="0"/>
              <a:t>Event Handling:</a:t>
            </a:r>
          </a:p>
          <a:p>
            <a:pPr marL="798513" lvl="1" indent="-450850">
              <a:lnSpc>
                <a:spcPct val="100000"/>
              </a:lnSpc>
              <a:defRPr/>
            </a:pPr>
            <a:r>
              <a:rPr lang="en-US" dirty="0"/>
              <a:t>All Control Events such </a:t>
            </a:r>
            <a:r>
              <a:rPr lang="en-US" dirty="0">
                <a:solidFill>
                  <a:schemeClr val="accent5">
                    <a:lumMod val="20000"/>
                    <a:lumOff val="80000"/>
                  </a:schemeClr>
                </a:solidFill>
                <a:latin typeface="Consolas" pitchFamily="49" charset="0"/>
                <a:cs typeface="Consolas" pitchFamily="49" charset="0"/>
              </a:rPr>
              <a:t>TextBox.TextChanged</a:t>
            </a:r>
            <a:r>
              <a:rPr lang="en-US" dirty="0"/>
              <a:t>, </a:t>
            </a:r>
            <a:r>
              <a:rPr lang="en-US" dirty="0">
                <a:solidFill>
                  <a:schemeClr val="accent5">
                    <a:lumMod val="20000"/>
                    <a:lumOff val="80000"/>
                  </a:schemeClr>
                </a:solidFill>
                <a:latin typeface="Consolas" pitchFamily="49" charset="0"/>
                <a:cs typeface="Consolas" pitchFamily="49" charset="0"/>
              </a:rPr>
              <a:t>Button.Click</a:t>
            </a:r>
            <a:r>
              <a:rPr lang="en-US" dirty="0"/>
              <a:t>, </a:t>
            </a:r>
            <a:r>
              <a:rPr lang="en-US" dirty="0">
                <a:solidFill>
                  <a:schemeClr val="accent5">
                    <a:lumMod val="20000"/>
                    <a:lumOff val="80000"/>
                  </a:schemeClr>
                </a:solidFill>
                <a:latin typeface="Consolas" pitchFamily="49" charset="0"/>
                <a:cs typeface="Consolas" pitchFamily="49" charset="0"/>
              </a:rPr>
              <a:t>Page.PreRender</a:t>
            </a:r>
            <a:r>
              <a:rPr lang="en-US" dirty="0">
                <a:solidFill>
                  <a:schemeClr val="accent5">
                    <a:lumMod val="20000"/>
                    <a:lumOff val="80000"/>
                  </a:schemeClr>
                </a:solidFill>
              </a:rPr>
              <a:t> </a:t>
            </a:r>
            <a:r>
              <a:rPr lang="en-US" dirty="0"/>
              <a:t>are </a:t>
            </a:r>
            <a:r>
              <a:rPr lang="en-US" dirty="0" smtClean="0"/>
              <a:t>triggered</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25</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1" name="Rectangle 3"/>
          <p:cNvSpPr>
            <a:spLocks noGrp="1" noChangeArrowheads="1"/>
          </p:cNvSpPr>
          <p:nvPr>
            <p:ph type="title"/>
          </p:nvPr>
        </p:nvSpPr>
        <p:spPr/>
        <p:txBody>
          <a:bodyPr/>
          <a:lstStyle/>
          <a:p>
            <a:pPr>
              <a:defRPr/>
            </a:pPr>
            <a:r>
              <a:rPr lang="en-US" dirty="0" smtClean="0"/>
              <a:t>Page Execution Lifecycle (5)</a:t>
            </a:r>
            <a:endParaRPr lang="bg-BG" dirty="0" smtClean="0"/>
          </a:p>
        </p:txBody>
      </p:sp>
      <p:sp>
        <p:nvSpPr>
          <p:cNvPr id="595970" name="Rectangle 2"/>
          <p:cNvSpPr>
            <a:spLocks noGrp="1" noChangeArrowheads="1"/>
          </p:cNvSpPr>
          <p:nvPr>
            <p:ph idx="1"/>
          </p:nvPr>
        </p:nvSpPr>
        <p:spPr/>
        <p:txBody>
          <a:bodyPr/>
          <a:lstStyle/>
          <a:p>
            <a:pPr marL="450850" indent="-450850">
              <a:lnSpc>
                <a:spcPct val="110000"/>
              </a:lnSpc>
              <a:spcBef>
                <a:spcPts val="0"/>
              </a:spcBef>
              <a:spcAft>
                <a:spcPts val="0"/>
              </a:spcAft>
              <a:defRPr/>
            </a:pPr>
            <a:r>
              <a:rPr lang="en-US" dirty="0" smtClean="0">
                <a:latin typeface="+mj-lt"/>
              </a:rPr>
              <a:t>Automatic Data Binding:</a:t>
            </a:r>
          </a:p>
          <a:p>
            <a:pPr marL="798513" lvl="1" indent="-450850">
              <a:lnSpc>
                <a:spcPct val="110000"/>
              </a:lnSpc>
              <a:spcBef>
                <a:spcPts val="0"/>
              </a:spcBef>
              <a:spcAft>
                <a:spcPts val="0"/>
              </a:spcAft>
              <a:defRPr/>
            </a:pPr>
            <a:r>
              <a:rPr lang="en-US" dirty="0" smtClean="0">
                <a:latin typeface="+mj-lt"/>
              </a:rPr>
              <a:t>After the </a:t>
            </a:r>
            <a:r>
              <a:rPr lang="en-US" dirty="0" smtClean="0">
                <a:solidFill>
                  <a:schemeClr val="accent5">
                    <a:lumMod val="20000"/>
                    <a:lumOff val="80000"/>
                  </a:schemeClr>
                </a:solidFill>
                <a:latin typeface="Consolas" pitchFamily="49" charset="0"/>
                <a:cs typeface="Consolas" pitchFamily="49" charset="0"/>
              </a:rPr>
              <a:t>Page.PreRender</a:t>
            </a:r>
            <a:r>
              <a:rPr lang="en-US" dirty="0" smtClean="0">
                <a:solidFill>
                  <a:schemeClr val="accent5">
                    <a:lumMod val="20000"/>
                    <a:lumOff val="80000"/>
                  </a:schemeClr>
                </a:solidFill>
                <a:latin typeface="+mj-lt"/>
              </a:rPr>
              <a:t> </a:t>
            </a:r>
            <a:r>
              <a:rPr lang="en-US" dirty="0" smtClean="0">
                <a:latin typeface="+mj-lt"/>
              </a:rPr>
              <a:t>event fired</a:t>
            </a:r>
          </a:p>
          <a:p>
            <a:pPr marL="1054100" lvl="2" indent="-450850">
              <a:lnSpc>
                <a:spcPct val="110000"/>
              </a:lnSpc>
              <a:spcBef>
                <a:spcPts val="0"/>
              </a:spcBef>
              <a:spcAft>
                <a:spcPts val="0"/>
              </a:spcAft>
              <a:defRPr/>
            </a:pPr>
            <a:r>
              <a:rPr lang="en-US" dirty="0" smtClean="0">
                <a:latin typeface="+mj-lt"/>
              </a:rPr>
              <a:t>Data source controls executes theirs queries and insert the data into controls</a:t>
            </a:r>
          </a:p>
          <a:p>
            <a:pPr marL="1054100" lvl="2" indent="-450850">
              <a:lnSpc>
                <a:spcPct val="110000"/>
              </a:lnSpc>
              <a:spcBef>
                <a:spcPts val="0"/>
              </a:spcBef>
              <a:spcAft>
                <a:spcPts val="0"/>
              </a:spcAft>
              <a:defRPr/>
            </a:pPr>
            <a:r>
              <a:rPr lang="en-US" dirty="0" smtClean="0">
                <a:latin typeface="+mj-lt"/>
              </a:rPr>
              <a:t>Data source Selecting and Selected are fired</a:t>
            </a:r>
          </a:p>
          <a:p>
            <a:pPr marL="450850" indent="-450850">
              <a:lnSpc>
                <a:spcPct val="110000"/>
              </a:lnSpc>
              <a:spcBef>
                <a:spcPts val="0"/>
              </a:spcBef>
              <a:spcAft>
                <a:spcPts val="0"/>
              </a:spcAft>
              <a:defRPr/>
            </a:pPr>
            <a:r>
              <a:rPr lang="en-US" dirty="0"/>
              <a:t>Cleanup:</a:t>
            </a:r>
          </a:p>
          <a:p>
            <a:pPr marL="901700" lvl="1" indent="-271463">
              <a:lnSpc>
                <a:spcPct val="110000"/>
              </a:lnSpc>
              <a:spcBef>
                <a:spcPts val="0"/>
              </a:spcBef>
              <a:spcAft>
                <a:spcPts val="0"/>
              </a:spcAft>
              <a:defRPr/>
            </a:pPr>
            <a:r>
              <a:rPr lang="en-US" dirty="0"/>
              <a:t>At the end page is rendered as HTML and </a:t>
            </a:r>
            <a:r>
              <a:rPr lang="en-US" dirty="0">
                <a:solidFill>
                  <a:schemeClr val="accent5">
                    <a:lumMod val="20000"/>
                    <a:lumOff val="80000"/>
                  </a:schemeClr>
                </a:solidFill>
                <a:latin typeface="Consolas" pitchFamily="49" charset="0"/>
                <a:cs typeface="Consolas" pitchFamily="49" charset="0"/>
              </a:rPr>
              <a:t>Page.Disposed</a:t>
            </a:r>
            <a:r>
              <a:rPr lang="en-US" dirty="0">
                <a:solidFill>
                  <a:schemeClr val="accent5">
                    <a:lumMod val="20000"/>
                    <a:lumOff val="80000"/>
                  </a:schemeClr>
                </a:solidFill>
                <a:latin typeface="Courier New" pitchFamily="49" charset="0"/>
              </a:rPr>
              <a:t> </a:t>
            </a:r>
            <a:r>
              <a:rPr lang="en-US" dirty="0"/>
              <a:t>event is </a:t>
            </a:r>
            <a:r>
              <a:rPr lang="en-US" dirty="0" smtClean="0"/>
              <a:t>fired</a:t>
            </a:r>
            <a:endParaRPr 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059351">
            <a:off x="7165605" y="4699650"/>
            <a:ext cx="1440160" cy="1935699"/>
          </a:xfrm>
          <a:prstGeom prst="roundRect">
            <a:avLst>
              <a:gd name="adj" fmla="val 43168"/>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26</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ctrTitle"/>
          </p:nvPr>
        </p:nvSpPr>
        <p:spPr>
          <a:xfrm>
            <a:off x="609600" y="2447554"/>
            <a:ext cx="7924800" cy="685800"/>
          </a:xfrm>
        </p:spPr>
        <p:txBody>
          <a:bodyPr/>
          <a:lstStyle/>
          <a:p>
            <a:pPr>
              <a:lnSpc>
                <a:spcPct val="110000"/>
              </a:lnSpc>
              <a:defRPr/>
            </a:pPr>
            <a:r>
              <a:rPr lang="en-US" dirty="0" smtClean="0"/>
              <a:t>Page Execution Lifecycle</a:t>
            </a:r>
            <a:endParaRPr lang="bg-BG" dirty="0" smtClean="0"/>
          </a:p>
        </p:txBody>
      </p:sp>
      <p:sp>
        <p:nvSpPr>
          <p:cNvPr id="2" name="Subtitle 1"/>
          <p:cNvSpPr>
            <a:spLocks noGrp="1"/>
          </p:cNvSpPr>
          <p:nvPr>
            <p:ph type="subTitle" idx="1"/>
          </p:nvPr>
        </p:nvSpPr>
        <p:spPr>
          <a:xfrm>
            <a:off x="609600" y="3173833"/>
            <a:ext cx="7924800" cy="569120"/>
          </a:xfrm>
        </p:spPr>
        <p:txBody>
          <a:bodyPr/>
          <a:lstStyle/>
          <a:p>
            <a:pPr>
              <a:lnSpc>
                <a:spcPct val="110000"/>
              </a:lnSpc>
              <a:defRPr/>
            </a:pPr>
            <a:r>
              <a:rPr lang="en-US" dirty="0"/>
              <a:t>Live Demo</a:t>
            </a:r>
            <a:endParaRPr lang="bg-BG"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196752"/>
            <a:ext cx="2286000" cy="704850"/>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3203848" y="3868873"/>
            <a:ext cx="2387885" cy="2387885"/>
          </a:xfrm>
          <a:prstGeom prst="roundRect">
            <a:avLst>
              <a:gd name="adj" fmla="val 603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1403648" y="1484784"/>
            <a:ext cx="6336704" cy="1656184"/>
          </a:xfrm>
          <a:noFill/>
        </p:spPr>
        <p:txBody>
          <a:bodyPr/>
          <a:lstStyle/>
          <a:p>
            <a:pPr>
              <a:lnSpc>
                <a:spcPct val="110000"/>
              </a:lnSpc>
            </a:pPr>
            <a:r>
              <a:rPr lang="en-US" dirty="0" smtClean="0">
                <a:effectLst/>
              </a:rPr>
              <a:t>ASP.NET </a:t>
            </a:r>
            <a:br>
              <a:rPr lang="en-US" dirty="0" smtClean="0">
                <a:effectLst/>
              </a:rPr>
            </a:br>
            <a:r>
              <a:rPr lang="en-US" dirty="0" smtClean="0">
                <a:effectLst/>
              </a:rPr>
              <a:t>State Management</a:t>
            </a:r>
            <a:endParaRPr lang="bg-BG" dirty="0" smtClean="0">
              <a:effectLst/>
            </a:endParaRP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7884" y="3573016"/>
            <a:ext cx="1908212" cy="2544283"/>
          </a:xfrm>
          <a:prstGeom prst="roundRect">
            <a:avLst>
              <a:gd name="adj" fmla="val 1295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165" name="Rectangle 197"/>
          <p:cNvSpPr>
            <a:spLocks noGrp="1" noChangeArrowheads="1"/>
          </p:cNvSpPr>
          <p:nvPr>
            <p:ph type="title"/>
          </p:nvPr>
        </p:nvSpPr>
        <p:spPr/>
        <p:txBody>
          <a:bodyPr/>
          <a:lstStyle/>
          <a:p>
            <a:pPr>
              <a:defRPr/>
            </a:pPr>
            <a:r>
              <a:rPr lang="en-US" dirty="0" smtClean="0"/>
              <a:t>State Management</a:t>
            </a:r>
            <a:endParaRPr lang="bg-BG" dirty="0" smtClean="0"/>
          </a:p>
        </p:txBody>
      </p:sp>
      <p:sp>
        <p:nvSpPr>
          <p:cNvPr id="468164" name="Rectangle 196"/>
          <p:cNvSpPr>
            <a:spLocks noGrp="1" noChangeArrowheads="1"/>
          </p:cNvSpPr>
          <p:nvPr>
            <p:ph idx="1"/>
          </p:nvPr>
        </p:nvSpPr>
        <p:spPr/>
        <p:txBody>
          <a:bodyPr/>
          <a:lstStyle/>
          <a:p>
            <a:pPr marL="450850" indent="-450850">
              <a:lnSpc>
                <a:spcPct val="100000"/>
              </a:lnSpc>
              <a:defRPr/>
            </a:pPr>
            <a:r>
              <a:rPr lang="en-US" dirty="0" smtClean="0">
                <a:solidFill>
                  <a:schemeClr val="accent5">
                    <a:lumMod val="20000"/>
                    <a:lumOff val="80000"/>
                  </a:schemeClr>
                </a:solidFill>
              </a:rPr>
              <a:t>HTTP</a:t>
            </a:r>
            <a:r>
              <a:rPr lang="en-US" dirty="0" smtClean="0"/>
              <a:t> is a</a:t>
            </a:r>
            <a:r>
              <a:rPr lang="bg-BG" dirty="0" smtClean="0"/>
              <a:t> </a:t>
            </a:r>
            <a:r>
              <a:rPr lang="en-US" dirty="0" smtClean="0"/>
              <a:t>stateless protocol</a:t>
            </a:r>
          </a:p>
          <a:p>
            <a:pPr marL="901700" lvl="1" indent="-271463">
              <a:lnSpc>
                <a:spcPct val="100000"/>
              </a:lnSpc>
              <a:defRPr/>
            </a:pPr>
            <a:r>
              <a:rPr lang="en-US" dirty="0" smtClean="0"/>
              <a:t>In order to tell whether a request comes from a previous client we need a mechanism over</a:t>
            </a:r>
            <a:r>
              <a:rPr lang="bg-BG" dirty="0" smtClean="0"/>
              <a:t> </a:t>
            </a:r>
            <a:r>
              <a:rPr lang="en-US" dirty="0" smtClean="0"/>
              <a:t> the HTTP protocol</a:t>
            </a:r>
            <a:endParaRPr lang="bg-BG" dirty="0" smtClean="0"/>
          </a:p>
          <a:p>
            <a:pPr marL="450850" indent="-450850">
              <a:lnSpc>
                <a:spcPct val="100000"/>
              </a:lnSpc>
              <a:defRPr/>
            </a:pPr>
            <a:r>
              <a:rPr lang="en-US" dirty="0" smtClean="0"/>
              <a:t>A number of standard</a:t>
            </a:r>
            <a:r>
              <a:rPr lang="bg-BG" dirty="0" smtClean="0"/>
              <a:t> </a:t>
            </a:r>
            <a:r>
              <a:rPr lang="en-US" dirty="0" smtClean="0"/>
              <a:t>ways to identify clients</a:t>
            </a:r>
            <a:endParaRPr lang="bg-BG" dirty="0" smtClean="0"/>
          </a:p>
          <a:p>
            <a:pPr marL="450850" indent="-450850">
              <a:lnSpc>
                <a:spcPct val="100000"/>
              </a:lnSpc>
              <a:defRPr/>
            </a:pPr>
            <a:r>
              <a:rPr lang="en-US" dirty="0" smtClean="0">
                <a:solidFill>
                  <a:schemeClr val="accent5">
                    <a:lumMod val="20000"/>
                    <a:lumOff val="80000"/>
                  </a:schemeClr>
                </a:solidFill>
              </a:rPr>
              <a:t>ASP.NET</a:t>
            </a:r>
            <a:r>
              <a:rPr lang="bg-BG" dirty="0" smtClean="0">
                <a:solidFill>
                  <a:schemeClr val="accent5">
                    <a:lumMod val="20000"/>
                    <a:lumOff val="80000"/>
                  </a:schemeClr>
                </a:solidFill>
              </a:rPr>
              <a:t> </a:t>
            </a:r>
            <a:r>
              <a:rPr lang="en-US" dirty="0" smtClean="0"/>
              <a:t>offers both standard and upper level  mechanisms to manage state</a:t>
            </a:r>
            <a:endParaRPr lang="bg-BG" dirty="0" smtClean="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29</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2925689"/>
            <a:ext cx="7924800" cy="685800"/>
          </a:xfrm>
        </p:spPr>
        <p:txBody>
          <a:bodyPr/>
          <a:lstStyle/>
          <a:p>
            <a:r>
              <a:rPr lang="en-US" dirty="0"/>
              <a:t>Intrinsic Objects</a:t>
            </a:r>
            <a:r>
              <a:rPr lang="bg-BG" dirty="0"/>
              <a:t> </a:t>
            </a:r>
            <a:r>
              <a:rPr lang="en-US" dirty="0"/>
              <a:t>in ASP.NET</a:t>
            </a:r>
          </a:p>
        </p:txBody>
      </p:sp>
      <p:sp>
        <p:nvSpPr>
          <p:cNvPr id="5" name="Subtitle 4"/>
          <p:cNvSpPr>
            <a:spLocks noGrp="1"/>
          </p:cNvSpPr>
          <p:nvPr>
            <p:ph type="subTitle" idx="1"/>
          </p:nvPr>
        </p:nvSpPr>
        <p:spPr>
          <a:xfrm>
            <a:off x="609600" y="3651968"/>
            <a:ext cx="7924800" cy="569120"/>
          </a:xfrm>
        </p:spPr>
        <p:txBody>
          <a:bodyPr/>
          <a:lstStyle/>
          <a:p>
            <a:r>
              <a:rPr lang="en-US" dirty="0" smtClean="0"/>
              <a:t>Session, Application, Request, Response, …</a:t>
            </a:r>
            <a:endParaRPr lang="en-US" dirty="0"/>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395436">
            <a:off x="1137529" y="4650509"/>
            <a:ext cx="2573022" cy="1610844"/>
          </a:xfrm>
          <a:prstGeom prst="roundRect">
            <a:avLst>
              <a:gd name="adj" fmla="val 1106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5730">
            <a:off x="4496294" y="4752053"/>
            <a:ext cx="3559967" cy="1519143"/>
          </a:xfrm>
          <a:prstGeom prst="rect">
            <a:avLst/>
          </a:prstGeom>
          <a:noFill/>
          <a:ln>
            <a:noFill/>
          </a:ln>
          <a:effectLst>
            <a:glow rad="101600">
              <a:schemeClr val="accent4">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83466" y="692696"/>
            <a:ext cx="2584678" cy="1752324"/>
          </a:xfrm>
          <a:prstGeom prst="roundRect">
            <a:avLst>
              <a:gd name="adj" fmla="val 6688"/>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09231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210344"/>
            <a:ext cx="7086600" cy="914400"/>
          </a:xfrm>
        </p:spPr>
        <p:txBody>
          <a:bodyPr/>
          <a:lstStyle/>
          <a:p>
            <a:r>
              <a:rPr lang="en-US" dirty="0" smtClean="0"/>
              <a:t>ASP.NET Based State Management</a:t>
            </a:r>
            <a:endParaRPr lang="en-US" dirty="0"/>
          </a:p>
        </p:txBody>
      </p:sp>
      <p:sp>
        <p:nvSpPr>
          <p:cNvPr id="5" name="Content Placeholder 4"/>
          <p:cNvSpPr>
            <a:spLocks noGrp="1"/>
          </p:cNvSpPr>
          <p:nvPr>
            <p:ph idx="1"/>
          </p:nvPr>
        </p:nvSpPr>
        <p:spPr>
          <a:xfrm>
            <a:off x="228600" y="1196752"/>
            <a:ext cx="8686800" cy="5508848"/>
          </a:xfrm>
        </p:spPr>
        <p:txBody>
          <a:bodyPr/>
          <a:lstStyle/>
          <a:p>
            <a:pPr>
              <a:lnSpc>
                <a:spcPct val="100000"/>
              </a:lnSpc>
            </a:pPr>
            <a:r>
              <a:rPr lang="en-US" dirty="0" smtClean="0"/>
              <a:t>Client side</a:t>
            </a:r>
          </a:p>
          <a:p>
            <a:pPr lvl="1">
              <a:lnSpc>
                <a:spcPct val="100000"/>
              </a:lnSpc>
            </a:pPr>
            <a:r>
              <a:rPr lang="en-US" dirty="0"/>
              <a:t>View</a:t>
            </a:r>
            <a:r>
              <a:rPr lang="en-US" dirty="0" smtClean="0"/>
              <a:t> state</a:t>
            </a:r>
          </a:p>
          <a:p>
            <a:pPr>
              <a:lnSpc>
                <a:spcPct val="100000"/>
              </a:lnSpc>
            </a:pPr>
            <a:r>
              <a:rPr lang="en-US" dirty="0" smtClean="0"/>
              <a:t>Server side</a:t>
            </a:r>
            <a:endParaRPr lang="en-US" dirty="0"/>
          </a:p>
          <a:p>
            <a:pPr lvl="1">
              <a:lnSpc>
                <a:spcPct val="100000"/>
              </a:lnSpc>
            </a:pPr>
            <a:r>
              <a:rPr lang="en-US" dirty="0"/>
              <a:t>Application state</a:t>
            </a:r>
          </a:p>
          <a:p>
            <a:pPr lvl="1">
              <a:lnSpc>
                <a:spcPct val="100000"/>
              </a:lnSpc>
            </a:pPr>
            <a:r>
              <a:rPr lang="en-US" dirty="0"/>
              <a:t>Session </a:t>
            </a:r>
            <a:r>
              <a:rPr lang="en-US" dirty="0" smtClean="0"/>
              <a:t>state</a:t>
            </a:r>
            <a:endParaRPr lang="en-US" dirty="0"/>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008" y="2132856"/>
            <a:ext cx="3672408" cy="2919565"/>
          </a:xfrm>
          <a:prstGeom prst="roundRect">
            <a:avLst>
              <a:gd name="adj" fmla="val 4052"/>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30</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29805938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2132856"/>
            <a:ext cx="7924800" cy="1618458"/>
          </a:xfrm>
        </p:spPr>
        <p:txBody>
          <a:bodyPr/>
          <a:lstStyle/>
          <a:p>
            <a:r>
              <a:rPr lang="en-US" dirty="0" smtClean="0">
                <a:effectLst/>
              </a:rPr>
              <a:t>ASP.NET Client Side State Management</a:t>
            </a:r>
            <a:endParaRPr lang="en-US" dirty="0"/>
          </a:p>
        </p:txBody>
      </p:sp>
      <p:sp>
        <p:nvSpPr>
          <p:cNvPr id="5" name="Subtitle 4"/>
          <p:cNvSpPr>
            <a:spLocks noGrp="1"/>
          </p:cNvSpPr>
          <p:nvPr>
            <p:ph type="subTitle" idx="1"/>
          </p:nvPr>
        </p:nvSpPr>
        <p:spPr>
          <a:xfrm>
            <a:off x="611560" y="3861048"/>
            <a:ext cx="7924800" cy="569120"/>
          </a:xfrm>
        </p:spPr>
        <p:txBody>
          <a:bodyPr/>
          <a:lstStyle/>
          <a:p>
            <a:r>
              <a:rPr lang="en-US" dirty="0" smtClean="0"/>
              <a:t>ViewState</a:t>
            </a:r>
            <a:endParaRPr lang="en-US" dirty="0"/>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2240" y="4244528"/>
            <a:ext cx="1714500" cy="1343025"/>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4068923"/>
            <a:ext cx="1694234" cy="1694234"/>
          </a:xfrm>
          <a:prstGeom prst="roundRect">
            <a:avLst>
              <a:gd name="adj" fmla="val 6922"/>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36242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pPr>
              <a:defRPr/>
            </a:pPr>
            <a:r>
              <a:rPr lang="en-US" dirty="0" smtClean="0"/>
              <a:t>ViewState</a:t>
            </a:r>
            <a:endParaRPr lang="bg-BG" dirty="0" smtClean="0"/>
          </a:p>
        </p:txBody>
      </p:sp>
      <p:sp>
        <p:nvSpPr>
          <p:cNvPr id="520195" name="Rectangle 3"/>
          <p:cNvSpPr>
            <a:spLocks noGrp="1" noChangeArrowheads="1"/>
          </p:cNvSpPr>
          <p:nvPr>
            <p:ph idx="1"/>
          </p:nvPr>
        </p:nvSpPr>
        <p:spPr/>
        <p:txBody>
          <a:bodyPr/>
          <a:lstStyle/>
          <a:p>
            <a:pPr marL="450850" indent="-450850">
              <a:lnSpc>
                <a:spcPct val="100000"/>
              </a:lnSpc>
              <a:defRPr/>
            </a:pPr>
            <a:r>
              <a:rPr lang="en-US" dirty="0" smtClean="0"/>
              <a:t>ViewState keeps the state of the controls over several consecutive requests to the same page </a:t>
            </a:r>
            <a:r>
              <a:rPr lang="bg-BG" dirty="0" smtClean="0"/>
              <a:t>(</a:t>
            </a:r>
            <a:r>
              <a:rPr lang="en-US" dirty="0" smtClean="0"/>
              <a:t>postbacks</a:t>
            </a:r>
            <a:r>
              <a:rPr lang="bg-BG" dirty="0" smtClean="0"/>
              <a:t>)</a:t>
            </a:r>
          </a:p>
          <a:p>
            <a:pPr marL="450850" indent="-450850">
              <a:lnSpc>
                <a:spcPct val="100000"/>
              </a:lnSpc>
              <a:defRPr/>
            </a:pPr>
            <a:r>
              <a:rPr lang="en-US" dirty="0" smtClean="0"/>
              <a:t>Every change in the visualization of a control</a:t>
            </a:r>
            <a:r>
              <a:rPr lang="bg-BG" dirty="0" smtClean="0"/>
              <a:t> </a:t>
            </a:r>
            <a:r>
              <a:rPr lang="en-US" dirty="0" smtClean="0"/>
              <a:t>is saved in the ViewState</a:t>
            </a:r>
            <a:endParaRPr lang="bg-BG" dirty="0" smtClean="0"/>
          </a:p>
          <a:p>
            <a:pPr marL="798513" lvl="1" indent="-450850">
              <a:lnSpc>
                <a:spcPct val="100000"/>
              </a:lnSpc>
              <a:defRPr/>
            </a:pPr>
            <a:r>
              <a:rPr lang="en-US" dirty="0" smtClean="0"/>
              <a:t>E.g. adding an element to a list control</a:t>
            </a:r>
          </a:p>
          <a:p>
            <a:pPr marL="450850" indent="-450850">
              <a:lnSpc>
                <a:spcPct val="100000"/>
              </a:lnSpc>
              <a:defRPr/>
            </a:pPr>
            <a:r>
              <a:rPr lang="bg-BG" dirty="0" smtClean="0"/>
              <a:t> </a:t>
            </a:r>
            <a:r>
              <a:rPr lang="en-US" dirty="0" smtClean="0"/>
              <a:t>Can save custom data defined by developers</a:t>
            </a:r>
          </a:p>
        </p:txBody>
      </p:sp>
      <p:sp>
        <p:nvSpPr>
          <p:cNvPr id="6" name="Text Placeholder 1"/>
          <p:cNvSpPr txBox="1">
            <a:spLocks/>
          </p:cNvSpPr>
          <p:nvPr/>
        </p:nvSpPr>
        <p:spPr>
          <a:xfrm>
            <a:off x="827584" y="5877272"/>
            <a:ext cx="756084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lblUsername.Text = ViewState["Username"];</a:t>
            </a:r>
          </a:p>
        </p:txBody>
      </p:sp>
      <p:sp>
        <p:nvSpPr>
          <p:cNvPr id="7" name="Text Placeholder 1"/>
          <p:cNvSpPr txBox="1">
            <a:spLocks/>
          </p:cNvSpPr>
          <p:nvPr/>
        </p:nvSpPr>
        <p:spPr>
          <a:xfrm>
            <a:off x="827584" y="5189130"/>
            <a:ext cx="756084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ViewState["Username"] = txtUsername.Text.Trim();</a:t>
            </a:r>
          </a:p>
        </p:txBody>
      </p:sp>
      <p:sp>
        <p:nvSpPr>
          <p:cNvPr id="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32</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1722446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pPr>
              <a:defRPr/>
            </a:pPr>
            <a:r>
              <a:rPr lang="en-US" dirty="0" smtClean="0"/>
              <a:t>ViewState – Behind the Scene</a:t>
            </a:r>
            <a:endParaRPr lang="bg-BG" dirty="0" smtClean="0"/>
          </a:p>
        </p:txBody>
      </p:sp>
      <p:sp>
        <p:nvSpPr>
          <p:cNvPr id="521219" name="Rectangle 3"/>
          <p:cNvSpPr>
            <a:spLocks noGrp="1" noChangeArrowheads="1"/>
          </p:cNvSpPr>
          <p:nvPr>
            <p:ph idx="1"/>
          </p:nvPr>
        </p:nvSpPr>
        <p:spPr/>
        <p:txBody>
          <a:bodyPr/>
          <a:lstStyle/>
          <a:p>
            <a:pPr marL="450850" indent="-450850">
              <a:lnSpc>
                <a:spcPct val="100000"/>
              </a:lnSpc>
              <a:defRPr/>
            </a:pPr>
            <a:r>
              <a:rPr lang="en-US" dirty="0" smtClean="0">
                <a:latin typeface="+mj-lt"/>
              </a:rPr>
              <a:t>Data saved in the</a:t>
            </a:r>
            <a:r>
              <a:rPr lang="bg-BG" dirty="0" smtClean="0">
                <a:latin typeface="+mj-lt"/>
              </a:rPr>
              <a:t> </a:t>
            </a:r>
            <a:r>
              <a:rPr lang="en-US" dirty="0" smtClean="0">
                <a:solidFill>
                  <a:schemeClr val="accent5">
                    <a:lumMod val="20000"/>
                    <a:lumOff val="80000"/>
                  </a:schemeClr>
                </a:solidFill>
                <a:latin typeface="Consolas" pitchFamily="49" charset="0"/>
                <a:cs typeface="Consolas" pitchFamily="49" charset="0"/>
              </a:rPr>
              <a:t>ViewState</a:t>
            </a:r>
            <a:r>
              <a:rPr lang="en-US" dirty="0" smtClean="0">
                <a:latin typeface="+mj-lt"/>
              </a:rPr>
              <a:t> is serialized and is sent to the client in a hidden field:</a:t>
            </a:r>
            <a:endParaRPr lang="bg-BG" dirty="0" smtClean="0">
              <a:latin typeface="+mj-lt"/>
            </a:endParaRPr>
          </a:p>
          <a:p>
            <a:pPr marL="450850" indent="-450850">
              <a:lnSpc>
                <a:spcPct val="100000"/>
              </a:lnSpc>
              <a:defRPr/>
            </a:pPr>
            <a:endParaRPr kumimoji="0" lang="en-US" dirty="0" smtClean="0">
              <a:latin typeface="+mj-lt"/>
            </a:endParaRPr>
          </a:p>
          <a:p>
            <a:pPr marL="450850" indent="-450850">
              <a:lnSpc>
                <a:spcPct val="100000"/>
              </a:lnSpc>
              <a:defRPr/>
            </a:pPr>
            <a:endParaRPr lang="en-US" dirty="0" smtClean="0">
              <a:latin typeface="+mj-lt"/>
            </a:endParaRPr>
          </a:p>
          <a:p>
            <a:pPr marL="450850" indent="-450850">
              <a:lnSpc>
                <a:spcPct val="100000"/>
              </a:lnSpc>
              <a:defRPr/>
            </a:pPr>
            <a:r>
              <a:rPr lang="en-US" dirty="0" smtClean="0">
                <a:latin typeface="+mj-lt"/>
              </a:rPr>
              <a:t>At</a:t>
            </a:r>
            <a:r>
              <a:rPr lang="bg-BG" dirty="0" smtClean="0">
                <a:latin typeface="+mj-lt"/>
              </a:rPr>
              <a:t> </a:t>
            </a:r>
            <a:r>
              <a:rPr lang="en-US" dirty="0" smtClean="0">
                <a:latin typeface="+mj-lt"/>
              </a:rPr>
              <a:t>postback the </a:t>
            </a:r>
            <a:r>
              <a:rPr lang="en-US" dirty="0" smtClean="0">
                <a:solidFill>
                  <a:schemeClr val="accent5">
                    <a:lumMod val="20000"/>
                    <a:lumOff val="80000"/>
                  </a:schemeClr>
                </a:solidFill>
                <a:latin typeface="Consolas" pitchFamily="49" charset="0"/>
                <a:cs typeface="Consolas" pitchFamily="49" charset="0"/>
              </a:rPr>
              <a:t>ViewState</a:t>
            </a:r>
            <a:r>
              <a:rPr lang="en-US" dirty="0" smtClean="0"/>
              <a:t> </a:t>
            </a:r>
            <a:r>
              <a:rPr lang="en-US" dirty="0" smtClean="0">
                <a:latin typeface="+mj-lt"/>
              </a:rPr>
              <a:t>is deserialized and the state of the controls is restored</a:t>
            </a:r>
            <a:endParaRPr lang="bg-BG" dirty="0" smtClean="0">
              <a:latin typeface="+mj-lt"/>
            </a:endParaRPr>
          </a:p>
          <a:p>
            <a:pPr marL="450850" indent="-450850">
              <a:lnSpc>
                <a:spcPct val="100000"/>
              </a:lnSpc>
              <a:defRPr/>
            </a:pPr>
            <a:r>
              <a:rPr lang="en-US" dirty="0" smtClean="0">
                <a:latin typeface="+mj-lt"/>
              </a:rPr>
              <a:t>To accomplish serialization the</a:t>
            </a:r>
            <a:r>
              <a:rPr lang="bg-BG" dirty="0" smtClean="0">
                <a:latin typeface="+mj-lt"/>
              </a:rPr>
              <a:t> </a:t>
            </a:r>
            <a:r>
              <a:rPr kumimoji="0" lang="bg-BG" dirty="0" smtClean="0">
                <a:solidFill>
                  <a:schemeClr val="accent5">
                    <a:lumMod val="20000"/>
                    <a:lumOff val="80000"/>
                  </a:schemeClr>
                </a:solidFill>
                <a:latin typeface="Consolas" pitchFamily="49" charset="0"/>
                <a:cs typeface="Consolas" pitchFamily="49" charset="0"/>
              </a:rPr>
              <a:t>ObjectStateFormatter</a:t>
            </a:r>
            <a:r>
              <a:rPr lang="bg-BG" dirty="0" smtClean="0">
                <a:solidFill>
                  <a:schemeClr val="accent5">
                    <a:lumMod val="20000"/>
                    <a:lumOff val="80000"/>
                  </a:schemeClr>
                </a:solidFill>
                <a:latin typeface="+mj-lt"/>
              </a:rPr>
              <a:t> </a:t>
            </a:r>
            <a:r>
              <a:rPr lang="en-US" dirty="0" smtClean="0">
                <a:latin typeface="+mj-lt"/>
              </a:rPr>
              <a:t>class is used</a:t>
            </a:r>
          </a:p>
        </p:txBody>
      </p:sp>
      <p:sp>
        <p:nvSpPr>
          <p:cNvPr id="5" name="Text Placeholder 1"/>
          <p:cNvSpPr txBox="1">
            <a:spLocks/>
          </p:cNvSpPr>
          <p:nvPr/>
        </p:nvSpPr>
        <p:spPr>
          <a:xfrm>
            <a:off x="467544" y="2276872"/>
            <a:ext cx="8160716"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smtClean="0"/>
              <a:t>&lt;</a:t>
            </a:r>
            <a:r>
              <a:rPr lang="en-US" noProof="1"/>
              <a:t>input type="hidden" name="__</a:t>
            </a:r>
            <a:r>
              <a:rPr lang="en-US" noProof="1" smtClean="0"/>
              <a:t>VIEWSTATE“ id</a:t>
            </a:r>
            <a:r>
              <a:rPr lang="en-US" noProof="1"/>
              <a:t>="__VIEWSTATE</a:t>
            </a:r>
            <a:r>
              <a:rPr lang="en-US" noProof="1" smtClean="0"/>
              <a:t>"</a:t>
            </a:r>
            <a:endParaRPr lang="en-US" noProof="1"/>
          </a:p>
          <a:p>
            <a:pPr>
              <a:lnSpc>
                <a:spcPct val="100000"/>
              </a:lnSpc>
              <a:defRPr/>
            </a:pPr>
            <a:r>
              <a:rPr lang="en-US" noProof="1" smtClean="0"/>
              <a:t>  value</a:t>
            </a:r>
            <a:r>
              <a:rPr lang="en-US" noProof="1"/>
              <a:t>="/wEPDwUJODExMDE5NzY5D2QWAgIDD2QWAgIBDw8WA</a:t>
            </a:r>
            <a:endParaRPr lang="bg-BG" dirty="0"/>
          </a:p>
          <a:p>
            <a:pPr>
              <a:lnSpc>
                <a:spcPct val="100000"/>
              </a:lnSpc>
              <a:defRPr/>
            </a:pPr>
            <a:r>
              <a:rPr lang="en-US" noProof="1" smtClean="0"/>
              <a:t>  h4EVGV4dAUFS296bW9kZGR67yT0OasTSUMlwIXGj65FNx7ggA</a:t>
            </a:r>
            <a:r>
              <a:rPr lang="en-US" noProof="1"/>
              <a:t>==" /&gt;</a:t>
            </a:r>
            <a:endParaRPr lang="en-US" dirty="0"/>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33</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2892066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pPr>
              <a:defRPr/>
            </a:pPr>
            <a:r>
              <a:rPr lang="en-US" dirty="0" smtClean="0"/>
              <a:t>ViewState</a:t>
            </a:r>
            <a:r>
              <a:rPr lang="bg-BG" dirty="0" smtClean="0"/>
              <a:t> </a:t>
            </a:r>
            <a:r>
              <a:rPr lang="en-US" dirty="0" smtClean="0"/>
              <a:t>Configuration</a:t>
            </a:r>
            <a:endParaRPr lang="bg-BG" dirty="0" smtClean="0"/>
          </a:p>
        </p:txBody>
      </p:sp>
      <p:sp>
        <p:nvSpPr>
          <p:cNvPr id="525315" name="Rectangle 3"/>
          <p:cNvSpPr>
            <a:spLocks noGrp="1" noChangeArrowheads="1"/>
          </p:cNvSpPr>
          <p:nvPr>
            <p:ph idx="1"/>
          </p:nvPr>
        </p:nvSpPr>
        <p:spPr>
          <a:xfrm>
            <a:off x="228600" y="980728"/>
            <a:ext cx="8686800" cy="5724872"/>
          </a:xfrm>
        </p:spPr>
        <p:txBody>
          <a:bodyPr/>
          <a:lstStyle/>
          <a:p>
            <a:pPr marL="450850" indent="-450850">
              <a:lnSpc>
                <a:spcPct val="100000"/>
              </a:lnSpc>
              <a:defRPr/>
            </a:pPr>
            <a:r>
              <a:rPr lang="en-US" dirty="0" smtClean="0"/>
              <a:t>To disable</a:t>
            </a:r>
            <a:r>
              <a:rPr lang="bg-BG" dirty="0" smtClean="0"/>
              <a:t> </a:t>
            </a:r>
            <a:r>
              <a:rPr lang="en-US" dirty="0">
                <a:solidFill>
                  <a:schemeClr val="accent5">
                    <a:lumMod val="20000"/>
                    <a:lumOff val="80000"/>
                  </a:schemeClr>
                </a:solidFill>
                <a:latin typeface="Consolas" pitchFamily="49" charset="0"/>
                <a:cs typeface="Consolas" pitchFamily="49" charset="0"/>
              </a:rPr>
              <a:t>ViewState </a:t>
            </a:r>
          </a:p>
          <a:p>
            <a:pPr marL="901700" lvl="1" indent="-271463">
              <a:lnSpc>
                <a:spcPct val="100000"/>
              </a:lnSpc>
              <a:defRPr/>
            </a:pPr>
            <a:r>
              <a:rPr lang="en-US" dirty="0" smtClean="0"/>
              <a:t>At page level</a:t>
            </a:r>
          </a:p>
          <a:p>
            <a:pPr marL="901700" lvl="1" indent="-271463">
              <a:lnSpc>
                <a:spcPct val="100000"/>
              </a:lnSpc>
              <a:spcBef>
                <a:spcPts val="0"/>
              </a:spcBef>
              <a:spcAft>
                <a:spcPts val="0"/>
              </a:spcAft>
              <a:defRPr/>
            </a:pPr>
            <a:endParaRPr lang="en-US" dirty="0" smtClean="0"/>
          </a:p>
          <a:p>
            <a:pPr marL="901700" lvl="1" indent="-271463">
              <a:lnSpc>
                <a:spcPct val="100000"/>
              </a:lnSpc>
              <a:spcBef>
                <a:spcPts val="1200"/>
              </a:spcBef>
              <a:spcAft>
                <a:spcPts val="0"/>
              </a:spcAft>
              <a:defRPr/>
            </a:pPr>
            <a:r>
              <a:rPr lang="en-US" dirty="0" smtClean="0"/>
              <a:t>At control level</a:t>
            </a:r>
            <a:endParaRPr lang="bg-BG" dirty="0" smtClean="0"/>
          </a:p>
          <a:p>
            <a:pPr marL="901700" lvl="1" indent="-271463">
              <a:lnSpc>
                <a:spcPct val="100000"/>
              </a:lnSpc>
              <a:defRPr/>
            </a:pPr>
            <a:endParaRPr lang="en-US" dirty="0" smtClean="0"/>
          </a:p>
          <a:p>
            <a:pPr marL="450850" indent="-450850">
              <a:lnSpc>
                <a:spcPct val="100000"/>
              </a:lnSpc>
              <a:spcBef>
                <a:spcPts val="3000"/>
              </a:spcBef>
              <a:defRPr/>
            </a:pPr>
            <a:r>
              <a:rPr lang="en-US" dirty="0" smtClean="0">
                <a:solidFill>
                  <a:schemeClr val="accent5">
                    <a:lumMod val="20000"/>
                    <a:lumOff val="80000"/>
                  </a:schemeClr>
                </a:solidFill>
                <a:latin typeface="Consolas" pitchFamily="49" charset="0"/>
                <a:cs typeface="Consolas" pitchFamily="49" charset="0"/>
              </a:rPr>
              <a:t>ViewState</a:t>
            </a:r>
            <a:r>
              <a:rPr lang="en-US" dirty="0" smtClean="0"/>
              <a:t> support encryption:</a:t>
            </a:r>
          </a:p>
          <a:p>
            <a:pPr marL="450850" indent="-450850">
              <a:lnSpc>
                <a:spcPct val="100000"/>
              </a:lnSpc>
              <a:defRPr/>
            </a:pPr>
            <a:endParaRPr lang="bg-BG" dirty="0" smtClean="0"/>
          </a:p>
        </p:txBody>
      </p:sp>
      <p:sp>
        <p:nvSpPr>
          <p:cNvPr id="7" name="Text Placeholder 1"/>
          <p:cNvSpPr txBox="1">
            <a:spLocks/>
          </p:cNvSpPr>
          <p:nvPr/>
        </p:nvSpPr>
        <p:spPr>
          <a:xfrm>
            <a:off x="827584" y="4941168"/>
            <a:ext cx="7488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&lt;%@ Page ViewStateEncryptionMode="Always" %&gt;</a:t>
            </a:r>
            <a:endParaRPr lang="en-US" dirty="0"/>
          </a:p>
        </p:txBody>
      </p:sp>
      <p:sp>
        <p:nvSpPr>
          <p:cNvPr id="8" name="Text Placeholder 1"/>
          <p:cNvSpPr txBox="1">
            <a:spLocks/>
          </p:cNvSpPr>
          <p:nvPr/>
        </p:nvSpPr>
        <p:spPr>
          <a:xfrm>
            <a:off x="827584" y="2308810"/>
            <a:ext cx="7488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&lt;%@ Page EnableViewState="false" %&gt;</a:t>
            </a:r>
            <a:endParaRPr lang="en-US" dirty="0"/>
          </a:p>
        </p:txBody>
      </p:sp>
      <p:sp>
        <p:nvSpPr>
          <p:cNvPr id="9" name="Text Placeholder 1"/>
          <p:cNvSpPr txBox="1">
            <a:spLocks/>
          </p:cNvSpPr>
          <p:nvPr/>
        </p:nvSpPr>
        <p:spPr>
          <a:xfrm>
            <a:off x="827584" y="3429000"/>
            <a:ext cx="7488832"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&lt;asp:Label ID="lblName" Runat="server" Text="ligAZ" </a:t>
            </a:r>
          </a:p>
          <a:p>
            <a:pPr>
              <a:lnSpc>
                <a:spcPct val="100000"/>
              </a:lnSpc>
              <a:defRPr/>
            </a:pPr>
            <a:r>
              <a:rPr lang="en-US" noProof="1"/>
              <a:t>    EnableViewState="False" /&gt;</a:t>
            </a:r>
            <a:endParaRPr lang="en-US" dirty="0"/>
          </a:p>
        </p:txBody>
      </p:sp>
      <p:sp>
        <p:nvSpPr>
          <p:cNvPr id="10"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34</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1529766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1124744"/>
            <a:ext cx="7924800" cy="2194522"/>
          </a:xfrm>
        </p:spPr>
        <p:txBody>
          <a:bodyPr/>
          <a:lstStyle/>
          <a:p>
            <a:r>
              <a:rPr lang="en-US" dirty="0">
                <a:effectLst/>
              </a:rPr>
              <a:t>ASP.NET </a:t>
            </a:r>
            <a:br>
              <a:rPr lang="en-US" dirty="0">
                <a:effectLst/>
              </a:rPr>
            </a:br>
            <a:r>
              <a:rPr lang="en-US" dirty="0" smtClean="0">
                <a:effectLst/>
              </a:rPr>
              <a:t>Server Side State Management</a:t>
            </a:r>
            <a:endParaRPr lang="en-US" dirty="0"/>
          </a:p>
        </p:txBody>
      </p:sp>
      <p:sp>
        <p:nvSpPr>
          <p:cNvPr id="5" name="Subtitle 4"/>
          <p:cNvSpPr>
            <a:spLocks noGrp="1"/>
          </p:cNvSpPr>
          <p:nvPr>
            <p:ph type="subTitle" idx="1"/>
          </p:nvPr>
        </p:nvSpPr>
        <p:spPr>
          <a:xfrm>
            <a:off x="611560" y="3284984"/>
            <a:ext cx="7924800" cy="569120"/>
          </a:xfrm>
        </p:spPr>
        <p:txBody>
          <a:bodyPr/>
          <a:lstStyle/>
          <a:p>
            <a:r>
              <a:rPr lang="en-US" dirty="0" smtClean="0"/>
              <a:t>Application State and Session State</a:t>
            </a:r>
            <a:endParaRPr lang="en-US" dirty="0"/>
          </a:p>
        </p:txBody>
      </p:sp>
      <p:pic>
        <p:nvPicPr>
          <p:cNvPr id="921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2968" y="4171794"/>
            <a:ext cx="4272136" cy="2065518"/>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50517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defRPr/>
            </a:pPr>
            <a:r>
              <a:rPr lang="en-US" sz="4000" dirty="0" smtClean="0"/>
              <a:t>Application State</a:t>
            </a:r>
            <a:endParaRPr lang="bg-BG" sz="4000" dirty="0" smtClean="0"/>
          </a:p>
        </p:txBody>
      </p:sp>
      <p:sp>
        <p:nvSpPr>
          <p:cNvPr id="488451" name="Rectangle 3"/>
          <p:cNvSpPr>
            <a:spLocks noGrp="1" noChangeArrowheads="1"/>
          </p:cNvSpPr>
          <p:nvPr>
            <p:ph idx="1"/>
          </p:nvPr>
        </p:nvSpPr>
        <p:spPr/>
        <p:txBody>
          <a:bodyPr/>
          <a:lstStyle/>
          <a:p>
            <a:pPr marL="450850" indent="-450850">
              <a:lnSpc>
                <a:spcPct val="100000"/>
              </a:lnSpc>
              <a:defRPr/>
            </a:pPr>
            <a:r>
              <a:rPr lang="en-US" dirty="0" smtClean="0">
                <a:latin typeface="+mj-lt"/>
              </a:rPr>
              <a:t>The </a:t>
            </a:r>
            <a:r>
              <a:rPr lang="en-US" dirty="0" smtClean="0">
                <a:solidFill>
                  <a:schemeClr val="accent5">
                    <a:lumMod val="20000"/>
                    <a:lumOff val="80000"/>
                  </a:schemeClr>
                </a:solidFill>
                <a:latin typeface="+mj-lt"/>
              </a:rPr>
              <a:t>Application</a:t>
            </a:r>
            <a:r>
              <a:rPr lang="en-US" dirty="0" smtClean="0">
                <a:latin typeface="+mj-lt"/>
              </a:rPr>
              <a:t> </a:t>
            </a:r>
            <a:r>
              <a:rPr lang="en-US" dirty="0" smtClean="0">
                <a:solidFill>
                  <a:schemeClr val="accent5">
                    <a:lumMod val="20000"/>
                    <a:lumOff val="80000"/>
                  </a:schemeClr>
                </a:solidFill>
                <a:latin typeface="+mj-lt"/>
              </a:rPr>
              <a:t>State</a:t>
            </a:r>
            <a:r>
              <a:rPr lang="en-US" dirty="0" smtClean="0">
                <a:latin typeface="+mj-lt"/>
              </a:rPr>
              <a:t> is shared storage of information at application level</a:t>
            </a:r>
          </a:p>
          <a:p>
            <a:pPr marL="798513" lvl="1" indent="-450850">
              <a:lnSpc>
                <a:spcPct val="100000"/>
              </a:lnSpc>
              <a:defRPr/>
            </a:pPr>
            <a:r>
              <a:rPr lang="en-US" dirty="0" smtClean="0">
                <a:latin typeface="+mj-lt"/>
              </a:rPr>
              <a:t>Store information in the memory of the server</a:t>
            </a:r>
          </a:p>
          <a:p>
            <a:pPr marL="798513" lvl="1" indent="-450850">
              <a:lnSpc>
                <a:spcPct val="100000"/>
              </a:lnSpc>
              <a:defRPr/>
            </a:pPr>
            <a:r>
              <a:rPr lang="en-US" dirty="0" smtClean="0"/>
              <a:t>Single object for all clients</a:t>
            </a:r>
            <a:endParaRPr lang="bg-BG" dirty="0" smtClean="0">
              <a:latin typeface="+mj-lt"/>
            </a:endParaRPr>
          </a:p>
          <a:p>
            <a:pPr marL="450850" indent="-450850">
              <a:lnSpc>
                <a:spcPct val="100000"/>
              </a:lnSpc>
              <a:defRPr/>
            </a:pPr>
            <a:r>
              <a:rPr kumimoji="0" lang="en-US" noProof="1" smtClean="0">
                <a:solidFill>
                  <a:schemeClr val="accent5">
                    <a:lumMod val="20000"/>
                    <a:lumOff val="80000"/>
                  </a:schemeClr>
                </a:solidFill>
                <a:latin typeface="Consolas" pitchFamily="49" charset="0"/>
                <a:cs typeface="Consolas" pitchFamily="49" charset="0"/>
              </a:rPr>
              <a:t>HttpApplicationState</a:t>
            </a:r>
          </a:p>
          <a:p>
            <a:pPr marL="798513" lvl="1" indent="-450850">
              <a:lnSpc>
                <a:spcPct val="100000"/>
              </a:lnSpc>
              <a:defRPr/>
            </a:pPr>
            <a:r>
              <a:rPr lang="en-US" dirty="0" smtClean="0">
                <a:latin typeface="+mj-lt"/>
              </a:rPr>
              <a:t>A dictionary collection accessed through </a:t>
            </a:r>
            <a:r>
              <a:rPr kumimoji="0" lang="en-US" dirty="0" smtClean="0">
                <a:solidFill>
                  <a:schemeClr val="accent5">
                    <a:lumMod val="20000"/>
                    <a:lumOff val="80000"/>
                  </a:schemeClr>
                </a:solidFill>
                <a:latin typeface="Consolas" pitchFamily="49" charset="0"/>
                <a:cs typeface="Consolas" pitchFamily="49" charset="0"/>
              </a:rPr>
              <a:t>HttpContext</a:t>
            </a:r>
            <a:r>
              <a:rPr lang="en-US" dirty="0" smtClean="0">
                <a:solidFill>
                  <a:schemeClr val="accent5">
                    <a:lumMod val="20000"/>
                    <a:lumOff val="80000"/>
                  </a:schemeClr>
                </a:solidFill>
                <a:latin typeface="+mj-lt"/>
              </a:rPr>
              <a:t> </a:t>
            </a:r>
            <a:r>
              <a:rPr lang="en-US" dirty="0" smtClean="0">
                <a:latin typeface="+mj-lt"/>
              </a:rPr>
              <a:t>or</a:t>
            </a:r>
            <a:r>
              <a:rPr lang="bg-BG" dirty="0" smtClean="0">
                <a:latin typeface="+mj-lt"/>
              </a:rPr>
              <a:t> </a:t>
            </a:r>
            <a:r>
              <a:rPr kumimoji="0" lang="en-US" dirty="0" smtClean="0">
                <a:solidFill>
                  <a:schemeClr val="accent5">
                    <a:lumMod val="20000"/>
                    <a:lumOff val="80000"/>
                  </a:schemeClr>
                </a:solidFill>
                <a:latin typeface="Consolas" pitchFamily="49" charset="0"/>
                <a:cs typeface="Consolas" pitchFamily="49" charset="0"/>
              </a:rPr>
              <a:t>Page</a:t>
            </a:r>
            <a:endParaRPr lang="en-US" dirty="0" smtClean="0">
              <a:solidFill>
                <a:schemeClr val="accent5">
                  <a:lumMod val="20000"/>
                  <a:lumOff val="80000"/>
                </a:schemeClr>
              </a:solidFill>
              <a:latin typeface="Consolas" pitchFamily="49" charset="0"/>
              <a:cs typeface="Consolas" pitchFamily="49" charset="0"/>
            </a:endParaRPr>
          </a:p>
          <a:p>
            <a:pPr marL="450850" indent="-450850">
              <a:lnSpc>
                <a:spcPct val="100000"/>
              </a:lnSpc>
              <a:defRPr/>
            </a:pPr>
            <a:r>
              <a:rPr lang="en-US" dirty="0" smtClean="0">
                <a:latin typeface="+mj-lt"/>
              </a:rPr>
              <a:t>Available through all phases of the application lifecycle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36</a:t>
            </a:fld>
            <a:endParaRPr lang="en-US" dirty="0">
              <a:solidFill>
                <a:schemeClr val="tx1">
                  <a:lumMod val="60000"/>
                  <a:lumOff val="40000"/>
                </a:schemeClr>
              </a:solidFill>
              <a:latin typeface="+mj-lt"/>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pPr>
              <a:defRPr/>
            </a:pPr>
            <a:r>
              <a:rPr lang="en-US" dirty="0" smtClean="0"/>
              <a:t>Application State (2)</a:t>
            </a:r>
            <a:endParaRPr lang="bg-BG" dirty="0" smtClean="0"/>
          </a:p>
        </p:txBody>
      </p:sp>
      <p:sp>
        <p:nvSpPr>
          <p:cNvPr id="509955" name="Rectangle 3"/>
          <p:cNvSpPr>
            <a:spLocks noGrp="1" noChangeArrowheads="1"/>
          </p:cNvSpPr>
          <p:nvPr>
            <p:ph idx="1"/>
          </p:nvPr>
        </p:nvSpPr>
        <p:spPr/>
        <p:txBody>
          <a:bodyPr/>
          <a:lstStyle/>
          <a:p>
            <a:pPr marL="450850" indent="-450850">
              <a:lnSpc>
                <a:spcPct val="100000"/>
              </a:lnSpc>
              <a:defRPr/>
            </a:pPr>
            <a:r>
              <a:rPr lang="en-US" dirty="0">
                <a:latin typeface="+mj-lt"/>
              </a:rPr>
              <a:t>In order to have synchronized access we use the</a:t>
            </a:r>
            <a:r>
              <a:rPr lang="bg-BG" dirty="0">
                <a:latin typeface="+mj-lt"/>
              </a:rPr>
              <a:t> </a:t>
            </a:r>
            <a:r>
              <a:rPr lang="en-US" dirty="0">
                <a:solidFill>
                  <a:schemeClr val="accent5">
                    <a:lumMod val="20000"/>
                    <a:lumOff val="80000"/>
                  </a:schemeClr>
                </a:solidFill>
                <a:latin typeface="Consolas" pitchFamily="49" charset="0"/>
                <a:cs typeface="Consolas" pitchFamily="49" charset="0"/>
              </a:rPr>
              <a:t>Lock()</a:t>
            </a:r>
            <a:r>
              <a:rPr lang="en-US" dirty="0">
                <a:solidFill>
                  <a:schemeClr val="accent5">
                    <a:lumMod val="20000"/>
                    <a:lumOff val="80000"/>
                  </a:schemeClr>
                </a:solidFill>
                <a:latin typeface="+mj-lt"/>
              </a:rPr>
              <a:t> </a:t>
            </a:r>
            <a:r>
              <a:rPr lang="en-US" dirty="0">
                <a:latin typeface="+mj-lt"/>
              </a:rPr>
              <a:t>and</a:t>
            </a:r>
            <a:r>
              <a:rPr lang="bg-BG" dirty="0">
                <a:latin typeface="+mj-lt"/>
              </a:rPr>
              <a:t> </a:t>
            </a:r>
            <a:r>
              <a:rPr lang="en-US" dirty="0">
                <a:solidFill>
                  <a:schemeClr val="accent5">
                    <a:lumMod val="20000"/>
                    <a:lumOff val="80000"/>
                  </a:schemeClr>
                </a:solidFill>
                <a:latin typeface="Consolas" pitchFamily="49" charset="0"/>
                <a:cs typeface="Consolas" pitchFamily="49" charset="0"/>
              </a:rPr>
              <a:t>Unlock()</a:t>
            </a:r>
            <a:r>
              <a:rPr lang="en-US" dirty="0">
                <a:latin typeface="+mj-lt"/>
              </a:rPr>
              <a:t>methods</a:t>
            </a:r>
          </a:p>
          <a:p>
            <a:pPr marL="450850" indent="-450850">
              <a:lnSpc>
                <a:spcPct val="100000"/>
              </a:lnSpc>
              <a:defRPr/>
            </a:pPr>
            <a:endParaRPr lang="en-US" dirty="0" smtClean="0">
              <a:latin typeface="+mj-lt"/>
            </a:endParaRPr>
          </a:p>
          <a:p>
            <a:pPr marL="450850" indent="-450850">
              <a:lnSpc>
                <a:spcPct val="100000"/>
              </a:lnSpc>
              <a:defRPr/>
            </a:pPr>
            <a:endParaRPr lang="en-US" dirty="0" smtClean="0">
              <a:latin typeface="+mj-lt"/>
            </a:endParaRPr>
          </a:p>
          <a:p>
            <a:pPr marL="450850" indent="-450850">
              <a:lnSpc>
                <a:spcPct val="100000"/>
              </a:lnSpc>
              <a:spcBef>
                <a:spcPts val="1200"/>
              </a:spcBef>
              <a:defRPr/>
            </a:pPr>
            <a:r>
              <a:rPr lang="en-US" dirty="0" smtClean="0">
                <a:solidFill>
                  <a:schemeClr val="accent5">
                    <a:lumMod val="20000"/>
                    <a:lumOff val="80000"/>
                  </a:schemeClr>
                </a:solidFill>
                <a:latin typeface="Consolas" pitchFamily="49" charset="0"/>
                <a:cs typeface="Consolas" pitchFamily="49" charset="0"/>
              </a:rPr>
              <a:t>Application State</a:t>
            </a:r>
            <a:r>
              <a:rPr lang="en-US" dirty="0" smtClean="0">
                <a:latin typeface="+mj-lt"/>
              </a:rPr>
              <a:t> is rarely used in reality</a:t>
            </a:r>
            <a:r>
              <a:rPr lang="bg-BG" dirty="0" smtClean="0">
                <a:latin typeface="+mj-lt"/>
              </a:rPr>
              <a:t> (</a:t>
            </a:r>
            <a:r>
              <a:rPr lang="en-US" dirty="0" smtClean="0">
                <a:latin typeface="+mj-lt"/>
              </a:rPr>
              <a:t>unlike the cache</a:t>
            </a:r>
            <a:r>
              <a:rPr lang="bg-BG" dirty="0" smtClean="0">
                <a:latin typeface="+mj-lt"/>
              </a:rPr>
              <a:t>) </a:t>
            </a:r>
            <a:endParaRPr lang="en-US" dirty="0" smtClean="0">
              <a:latin typeface="+mj-lt"/>
            </a:endParaRPr>
          </a:p>
          <a:p>
            <a:pPr marL="798513" lvl="1" indent="-450850">
              <a:lnSpc>
                <a:spcPct val="100000"/>
              </a:lnSpc>
              <a:defRPr/>
            </a:pPr>
            <a:r>
              <a:rPr lang="en-US" dirty="0" smtClean="0">
                <a:latin typeface="+mj-lt"/>
              </a:rPr>
              <a:t>Supported only for the sake of the pure</a:t>
            </a:r>
            <a:r>
              <a:rPr lang="bg-BG" dirty="0" smtClean="0">
                <a:latin typeface="+mj-lt"/>
              </a:rPr>
              <a:t> </a:t>
            </a:r>
            <a:r>
              <a:rPr lang="en-US" dirty="0" smtClean="0">
                <a:latin typeface="+mj-lt"/>
              </a:rPr>
              <a:t>ASP</a:t>
            </a:r>
          </a:p>
          <a:p>
            <a:pPr marL="450850" indent="-450850">
              <a:lnSpc>
                <a:spcPct val="100000"/>
              </a:lnSpc>
              <a:defRPr/>
            </a:pPr>
            <a:r>
              <a:rPr lang="en-US" dirty="0" smtClean="0">
                <a:latin typeface="+mj-lt"/>
              </a:rPr>
              <a:t>Useful place to store small amounts of often-used data that is the shared for all users</a:t>
            </a:r>
          </a:p>
        </p:txBody>
      </p:sp>
      <p:sp>
        <p:nvSpPr>
          <p:cNvPr id="4" name="Text Placeholder 1"/>
          <p:cNvSpPr txBox="1">
            <a:spLocks/>
          </p:cNvSpPr>
          <p:nvPr/>
        </p:nvSpPr>
        <p:spPr>
          <a:xfrm>
            <a:off x="683568" y="2276872"/>
            <a:ext cx="7776864" cy="11079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10000"/>
              </a:lnSpc>
              <a:defRPr/>
            </a:pPr>
            <a:r>
              <a:rPr lang="en-US" dirty="0"/>
              <a:t>Application.Lock();</a:t>
            </a:r>
          </a:p>
          <a:p>
            <a:pPr>
              <a:lnSpc>
                <a:spcPct val="110000"/>
              </a:lnSpc>
              <a:defRPr/>
            </a:pPr>
            <a:r>
              <a:rPr lang="en-US" dirty="0"/>
              <a:t>Application["Users"] = (int) Application["Users"] + 1;</a:t>
            </a:r>
          </a:p>
          <a:p>
            <a:pPr>
              <a:lnSpc>
                <a:spcPct val="110000"/>
              </a:lnSpc>
              <a:defRPr/>
            </a:pPr>
            <a:r>
              <a:rPr lang="en-US" dirty="0"/>
              <a:t>Application.UnLock();</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37</a:t>
            </a:fld>
            <a:endParaRPr lang="en-US" dirty="0">
              <a:solidFill>
                <a:schemeClr val="tx1">
                  <a:lumMod val="60000"/>
                  <a:lumOff val="40000"/>
                </a:schemeClr>
              </a:solidFill>
              <a:latin typeface="+mj-lt"/>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ctrTitle"/>
          </p:nvPr>
        </p:nvSpPr>
        <p:spPr>
          <a:xfrm>
            <a:off x="609600" y="1844824"/>
            <a:ext cx="7924800" cy="685800"/>
          </a:xfrm>
        </p:spPr>
        <p:txBody>
          <a:bodyPr/>
          <a:lstStyle/>
          <a:p>
            <a:pPr>
              <a:lnSpc>
                <a:spcPct val="110000"/>
              </a:lnSpc>
              <a:defRPr/>
            </a:pPr>
            <a:r>
              <a:rPr lang="en-US" dirty="0" smtClean="0"/>
              <a:t>ASP.NET Application State</a:t>
            </a:r>
            <a:endParaRPr lang="bg-BG" dirty="0" smtClean="0"/>
          </a:p>
        </p:txBody>
      </p:sp>
      <p:sp>
        <p:nvSpPr>
          <p:cNvPr id="2" name="Subtitle 1"/>
          <p:cNvSpPr>
            <a:spLocks noGrp="1"/>
          </p:cNvSpPr>
          <p:nvPr>
            <p:ph type="subTitle" idx="1"/>
          </p:nvPr>
        </p:nvSpPr>
        <p:spPr>
          <a:xfrm>
            <a:off x="609600" y="2749400"/>
            <a:ext cx="7924800" cy="569120"/>
          </a:xfrm>
        </p:spPr>
        <p:txBody>
          <a:bodyPr/>
          <a:lstStyle/>
          <a:p>
            <a:r>
              <a:rPr lang="en-US" dirty="0" smtClean="0"/>
              <a:t>Live Demo</a:t>
            </a:r>
            <a:endParaRPr lang="en-US" dirty="0"/>
          </a:p>
        </p:txBody>
      </p:sp>
      <p:pic>
        <p:nvPicPr>
          <p:cNvPr id="1126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rot="1119696">
            <a:off x="1674215" y="3891156"/>
            <a:ext cx="2636026" cy="2124278"/>
          </a:xfrm>
          <a:prstGeom prst="rect">
            <a:avLst/>
          </a:prstGeom>
          <a:noFill/>
          <a:ln>
            <a:noFill/>
          </a:ln>
          <a:effectLst>
            <a:outerShdw dist="35921" dir="2700000" algn="ctr" rotWithShape="0">
              <a:schemeClr val="bg2"/>
            </a:outerShdw>
            <a:softEdge rad="635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2" name="Picture 2" descr="http://gallery.techarena.in/data/513/Solid_State_Drive.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686591">
            <a:off x="3666144" y="3136838"/>
            <a:ext cx="4615308" cy="3076873"/>
          </a:xfrm>
          <a:prstGeom prst="rect">
            <a:avLst/>
          </a:prstGeom>
          <a:noFill/>
          <a:effectLst>
            <a:softEdge rad="31750"/>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a:xfrm>
            <a:off x="1828800" y="138336"/>
            <a:ext cx="7086600" cy="914400"/>
          </a:xfrm>
        </p:spPr>
        <p:txBody>
          <a:bodyPr/>
          <a:lstStyle/>
          <a:p>
            <a:pPr>
              <a:defRPr/>
            </a:pPr>
            <a:r>
              <a:rPr lang="en-US" dirty="0" smtClean="0"/>
              <a:t>Session State</a:t>
            </a:r>
            <a:endParaRPr lang="bg-BG" dirty="0" smtClean="0"/>
          </a:p>
        </p:txBody>
      </p:sp>
      <p:sp>
        <p:nvSpPr>
          <p:cNvPr id="513027" name="Rectangle 3"/>
          <p:cNvSpPr>
            <a:spLocks noGrp="1" noChangeArrowheads="1"/>
          </p:cNvSpPr>
          <p:nvPr>
            <p:ph idx="1"/>
          </p:nvPr>
        </p:nvSpPr>
        <p:spPr>
          <a:xfrm>
            <a:off x="228600" y="836712"/>
            <a:ext cx="8686800" cy="5832648"/>
          </a:xfrm>
        </p:spPr>
        <p:txBody>
          <a:bodyPr/>
          <a:lstStyle/>
          <a:p>
            <a:pPr marL="450850" indent="-450850">
              <a:lnSpc>
                <a:spcPct val="90000"/>
              </a:lnSpc>
              <a:defRPr/>
            </a:pPr>
            <a:r>
              <a:rPr lang="en-US" dirty="0" smtClean="0"/>
              <a:t>What is a </a:t>
            </a:r>
            <a:r>
              <a:rPr lang="en-US" dirty="0" smtClean="0">
                <a:solidFill>
                  <a:schemeClr val="accent5">
                    <a:lumMod val="20000"/>
                    <a:lumOff val="80000"/>
                  </a:schemeClr>
                </a:solidFill>
              </a:rPr>
              <a:t>Session</a:t>
            </a:r>
            <a:r>
              <a:rPr lang="en-US" dirty="0" smtClean="0"/>
              <a:t> </a:t>
            </a:r>
            <a:r>
              <a:rPr lang="en-US" dirty="0" smtClean="0">
                <a:solidFill>
                  <a:schemeClr val="accent5">
                    <a:lumMod val="20000"/>
                    <a:lumOff val="80000"/>
                  </a:schemeClr>
                </a:solidFill>
              </a:rPr>
              <a:t>State</a:t>
            </a:r>
            <a:r>
              <a:rPr lang="en-US" dirty="0" smtClean="0"/>
              <a:t>?</a:t>
            </a:r>
          </a:p>
          <a:p>
            <a:pPr marL="798513" lvl="1" indent="-450850">
              <a:lnSpc>
                <a:spcPct val="90000"/>
              </a:lnSpc>
              <a:defRPr/>
            </a:pPr>
            <a:r>
              <a:rPr lang="en-US" dirty="0" smtClean="0"/>
              <a:t>Storage of information at user level</a:t>
            </a:r>
            <a:r>
              <a:rPr lang="bg-BG" dirty="0" smtClean="0"/>
              <a:t> (</a:t>
            </a:r>
            <a:r>
              <a:rPr lang="en-US" dirty="0" smtClean="0"/>
              <a:t>different one for each user</a:t>
            </a:r>
            <a:r>
              <a:rPr lang="bg-BG" dirty="0" smtClean="0"/>
              <a:t>)</a:t>
            </a:r>
          </a:p>
          <a:p>
            <a:pPr marL="450850" indent="-450850">
              <a:lnSpc>
                <a:spcPct val="90000"/>
              </a:lnSpc>
              <a:defRPr/>
            </a:pPr>
            <a:r>
              <a:rPr lang="en-US" dirty="0" smtClean="0"/>
              <a:t>The </a:t>
            </a:r>
            <a:r>
              <a:rPr lang="en-US" dirty="0" smtClean="0">
                <a:solidFill>
                  <a:schemeClr val="accent5">
                    <a:lumMod val="20000"/>
                    <a:lumOff val="80000"/>
                  </a:schemeClr>
                </a:solidFill>
              </a:rPr>
              <a:t>Session</a:t>
            </a:r>
            <a:r>
              <a:rPr lang="en-US" dirty="0" smtClean="0"/>
              <a:t> is active:</a:t>
            </a:r>
          </a:p>
          <a:p>
            <a:pPr marL="901700" lvl="1" indent="-271463">
              <a:lnSpc>
                <a:spcPct val="90000"/>
              </a:lnSpc>
              <a:defRPr/>
            </a:pPr>
            <a:r>
              <a:rPr lang="en-US" dirty="0" smtClean="0"/>
              <a:t>Till the user closes the browser or</a:t>
            </a:r>
          </a:p>
          <a:p>
            <a:pPr marL="901700" lvl="1" indent="-271463">
              <a:lnSpc>
                <a:spcPct val="90000"/>
              </a:lnSpc>
              <a:defRPr/>
            </a:pPr>
            <a:r>
              <a:rPr lang="en-US" dirty="0" smtClean="0"/>
              <a:t>A certain period expires</a:t>
            </a:r>
            <a:r>
              <a:rPr lang="bg-BG" dirty="0" smtClean="0"/>
              <a:t> (20 </a:t>
            </a:r>
            <a:r>
              <a:rPr lang="en-US" dirty="0" smtClean="0"/>
              <a:t>minutes for example</a:t>
            </a:r>
            <a:r>
              <a:rPr lang="bg-BG" dirty="0" smtClean="0"/>
              <a:t>)</a:t>
            </a:r>
          </a:p>
          <a:p>
            <a:pPr marL="450850" indent="-450850">
              <a:lnSpc>
                <a:spcPct val="90000"/>
              </a:lnSpc>
              <a:defRPr/>
            </a:pPr>
            <a:r>
              <a:rPr lang="en-US" dirty="0" smtClean="0"/>
              <a:t>Every session</a:t>
            </a:r>
            <a:r>
              <a:rPr lang="bg-BG" dirty="0" smtClean="0"/>
              <a:t> </a:t>
            </a:r>
            <a:r>
              <a:rPr lang="en-US" dirty="0" smtClean="0"/>
              <a:t>is identified by a unique</a:t>
            </a:r>
            <a:r>
              <a:rPr lang="bg-BG" dirty="0" smtClean="0"/>
              <a:t> </a:t>
            </a:r>
            <a:r>
              <a:rPr lang="en-US" dirty="0" smtClean="0">
                <a:solidFill>
                  <a:schemeClr val="accent5">
                    <a:lumMod val="20000"/>
                    <a:lumOff val="80000"/>
                  </a:schemeClr>
                </a:solidFill>
                <a:latin typeface="Consolas" pitchFamily="49" charset="0"/>
                <a:cs typeface="Consolas" pitchFamily="49" charset="0"/>
              </a:rPr>
              <a:t>SessionID</a:t>
            </a:r>
          </a:p>
          <a:p>
            <a:pPr marL="901700" lvl="1" indent="-271463">
              <a:lnSpc>
                <a:spcPct val="90000"/>
              </a:lnSpc>
              <a:defRPr/>
            </a:pPr>
            <a:r>
              <a:rPr lang="en-US" dirty="0" smtClean="0"/>
              <a:t>Created</a:t>
            </a:r>
            <a:r>
              <a:rPr lang="bg-BG" dirty="0" smtClean="0"/>
              <a:t> </a:t>
            </a:r>
            <a:r>
              <a:rPr lang="en-US" dirty="0" smtClean="0"/>
              <a:t>at first entry in the site</a:t>
            </a:r>
          </a:p>
          <a:p>
            <a:pPr marL="901700" lvl="1" indent="-271463">
              <a:lnSpc>
                <a:spcPct val="90000"/>
              </a:lnSpc>
              <a:defRPr/>
            </a:pPr>
            <a:r>
              <a:rPr lang="en-US" dirty="0" smtClean="0"/>
              <a:t>Transmitted in a </a:t>
            </a:r>
            <a:r>
              <a:rPr lang="en-US" dirty="0">
                <a:solidFill>
                  <a:schemeClr val="accent5">
                    <a:lumMod val="20000"/>
                    <a:lumOff val="80000"/>
                  </a:schemeClr>
                </a:solidFill>
                <a:latin typeface="Consolas" pitchFamily="49" charset="0"/>
                <a:cs typeface="Consolas" pitchFamily="49" charset="0"/>
              </a:rPr>
              <a:t>c</a:t>
            </a:r>
            <a:r>
              <a:rPr lang="en-US" dirty="0" smtClean="0">
                <a:solidFill>
                  <a:schemeClr val="accent5">
                    <a:lumMod val="20000"/>
                    <a:lumOff val="80000"/>
                  </a:schemeClr>
                </a:solidFill>
                <a:latin typeface="Consolas" pitchFamily="49" charset="0"/>
                <a:cs typeface="Consolas" pitchFamily="49" charset="0"/>
              </a:rPr>
              <a:t>ookie</a:t>
            </a:r>
            <a:r>
              <a:rPr lang="en-US" dirty="0" smtClean="0"/>
              <a:t> by default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39</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3" name="Rectangle 3"/>
          <p:cNvSpPr>
            <a:spLocks noGrp="1" noChangeArrowheads="1"/>
          </p:cNvSpPr>
          <p:nvPr>
            <p:ph type="title"/>
          </p:nvPr>
        </p:nvSpPr>
        <p:spPr/>
        <p:txBody>
          <a:bodyPr/>
          <a:lstStyle/>
          <a:p>
            <a:pPr>
              <a:defRPr/>
            </a:pPr>
            <a:r>
              <a:rPr lang="en-US" dirty="0" smtClean="0"/>
              <a:t>Intrinsic Objects</a:t>
            </a:r>
            <a:r>
              <a:rPr lang="bg-BG" dirty="0" smtClean="0"/>
              <a:t> </a:t>
            </a:r>
            <a:r>
              <a:rPr lang="en-US" dirty="0" smtClean="0"/>
              <a:t>in ASP.NET</a:t>
            </a:r>
          </a:p>
        </p:txBody>
      </p:sp>
      <p:sp>
        <p:nvSpPr>
          <p:cNvPr id="537602" name="Rectangle 2"/>
          <p:cNvSpPr>
            <a:spLocks noGrp="1" noChangeArrowheads="1"/>
          </p:cNvSpPr>
          <p:nvPr>
            <p:ph idx="1"/>
          </p:nvPr>
        </p:nvSpPr>
        <p:spPr>
          <a:xfrm>
            <a:off x="368300" y="836712"/>
            <a:ext cx="8485188" cy="5688632"/>
          </a:xfrm>
        </p:spPr>
        <p:txBody>
          <a:bodyPr/>
          <a:lstStyle/>
          <a:p>
            <a:pPr>
              <a:lnSpc>
                <a:spcPct val="110000"/>
              </a:lnSpc>
              <a:defRPr/>
            </a:pPr>
            <a:r>
              <a:rPr lang="en-US" dirty="0" smtClean="0"/>
              <a:t>Intrinsic Objects in ASP.NET are available in the context of any </a:t>
            </a:r>
            <a:r>
              <a:rPr lang="en-US" dirty="0" smtClean="0">
                <a:solidFill>
                  <a:schemeClr val="accent5">
                    <a:lumMod val="20000"/>
                    <a:lumOff val="80000"/>
                  </a:schemeClr>
                </a:solidFill>
                <a:latin typeface="Consolas" pitchFamily="49" charset="0"/>
                <a:cs typeface="Consolas" pitchFamily="49" charset="0"/>
              </a:rPr>
              <a:t>Page</a:t>
            </a:r>
            <a:r>
              <a:rPr lang="en-US" dirty="0" smtClean="0"/>
              <a:t> or </a:t>
            </a:r>
            <a:r>
              <a:rPr lang="en-US" dirty="0" smtClean="0">
                <a:solidFill>
                  <a:schemeClr val="accent5">
                    <a:lumMod val="20000"/>
                    <a:lumOff val="80000"/>
                  </a:schemeClr>
                </a:solidFill>
                <a:latin typeface="Consolas" pitchFamily="49" charset="0"/>
                <a:cs typeface="Consolas" pitchFamily="49" charset="0"/>
              </a:rPr>
              <a:t>Control</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Application</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HttpApplication</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Session</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HttpSession</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Request</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HttpRequest</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Response</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HttpResponse</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Server</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HttpServerUtility</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Context</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HttpContext</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Cache</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System.Web.Caching.Cache</a:t>
            </a:r>
            <a:r>
              <a:rPr lang="en-US" dirty="0" smtClean="0">
                <a:latin typeface="+mj-lt"/>
              </a:rPr>
              <a:t> class)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pPr>
              <a:defRPr/>
            </a:pPr>
            <a:r>
              <a:rPr lang="en-US" dirty="0" smtClean="0"/>
              <a:t>Session State</a:t>
            </a:r>
            <a:r>
              <a:rPr lang="bg-BG" dirty="0" smtClean="0"/>
              <a:t> </a:t>
            </a:r>
            <a:r>
              <a:rPr lang="en-US" dirty="0" smtClean="0"/>
              <a:t>(</a:t>
            </a:r>
            <a:r>
              <a:rPr lang="bg-BG" dirty="0" smtClean="0"/>
              <a:t>2</a:t>
            </a:r>
            <a:r>
              <a:rPr lang="en-US" dirty="0" smtClean="0"/>
              <a:t>)</a:t>
            </a:r>
            <a:endParaRPr lang="bg-BG" dirty="0" smtClean="0"/>
          </a:p>
        </p:txBody>
      </p:sp>
      <p:sp>
        <p:nvSpPr>
          <p:cNvPr id="514051" name="Rectangle 3"/>
          <p:cNvSpPr>
            <a:spLocks noGrp="1" noChangeArrowheads="1"/>
          </p:cNvSpPr>
          <p:nvPr>
            <p:ph idx="1"/>
          </p:nvPr>
        </p:nvSpPr>
        <p:spPr>
          <a:xfrm>
            <a:off x="228600" y="980728"/>
            <a:ext cx="8686800" cy="5724872"/>
          </a:xfrm>
        </p:spPr>
        <p:txBody>
          <a:bodyPr/>
          <a:lstStyle/>
          <a:p>
            <a:pPr marL="450850" indent="-450850">
              <a:lnSpc>
                <a:spcPct val="100000"/>
              </a:lnSpc>
              <a:defRPr/>
            </a:pPr>
            <a:r>
              <a:rPr lang="en-US" dirty="0" smtClean="0"/>
              <a:t>The</a:t>
            </a:r>
            <a:r>
              <a:rPr lang="bg-BG" dirty="0" smtClean="0"/>
              <a:t> </a:t>
            </a:r>
            <a:r>
              <a:rPr kumimoji="0" lang="en-US" dirty="0" smtClean="0">
                <a:solidFill>
                  <a:schemeClr val="accent5">
                    <a:lumMod val="20000"/>
                    <a:lumOff val="80000"/>
                  </a:schemeClr>
                </a:solidFill>
                <a:latin typeface="Consolas" pitchFamily="49" charset="0"/>
                <a:cs typeface="Consolas" pitchFamily="49" charset="0"/>
              </a:rPr>
              <a:t>HttpSessionState</a:t>
            </a:r>
            <a:r>
              <a:rPr lang="bg-BG" dirty="0" smtClean="0">
                <a:solidFill>
                  <a:schemeClr val="accent5">
                    <a:lumMod val="20000"/>
                    <a:lumOff val="80000"/>
                  </a:schemeClr>
                </a:solidFill>
              </a:rPr>
              <a:t> </a:t>
            </a:r>
            <a:r>
              <a:rPr lang="en-US" dirty="0" smtClean="0"/>
              <a:t>dictionary collection is used through </a:t>
            </a:r>
            <a:r>
              <a:rPr lang="bg-BG" dirty="0" smtClean="0"/>
              <a:t> </a:t>
            </a:r>
            <a:r>
              <a:rPr kumimoji="0" lang="en-US" dirty="0" smtClean="0">
                <a:solidFill>
                  <a:schemeClr val="accent5">
                    <a:lumMod val="20000"/>
                    <a:lumOff val="80000"/>
                  </a:schemeClr>
                </a:solidFill>
                <a:latin typeface="Consolas" pitchFamily="49" charset="0"/>
                <a:cs typeface="Consolas" pitchFamily="49" charset="0"/>
              </a:rPr>
              <a:t>HttpContext</a:t>
            </a:r>
            <a:r>
              <a:rPr lang="en-US" dirty="0" smtClean="0">
                <a:solidFill>
                  <a:schemeClr val="accent5">
                    <a:lumMod val="20000"/>
                    <a:lumOff val="80000"/>
                  </a:schemeClr>
                </a:solidFill>
              </a:rPr>
              <a:t> </a:t>
            </a:r>
            <a:r>
              <a:rPr lang="en-US" dirty="0" smtClean="0"/>
              <a:t>or</a:t>
            </a:r>
            <a:r>
              <a:rPr lang="bg-BG" dirty="0" smtClean="0"/>
              <a:t> </a:t>
            </a:r>
            <a:r>
              <a:rPr kumimoji="0" lang="en-US" dirty="0" smtClean="0">
                <a:solidFill>
                  <a:schemeClr val="accent5">
                    <a:lumMod val="20000"/>
                    <a:lumOff val="80000"/>
                  </a:schemeClr>
                </a:solidFill>
                <a:latin typeface="Consolas" pitchFamily="49" charset="0"/>
                <a:cs typeface="Consolas" pitchFamily="49" charset="0"/>
              </a:rPr>
              <a:t>Page</a:t>
            </a:r>
          </a:p>
          <a:p>
            <a:pPr marL="450850" indent="-450850">
              <a:lnSpc>
                <a:spcPct val="100000"/>
              </a:lnSpc>
              <a:defRPr/>
            </a:pPr>
            <a:endParaRPr lang="en-US" dirty="0" smtClean="0">
              <a:solidFill>
                <a:schemeClr val="accent5">
                  <a:lumMod val="20000"/>
                  <a:lumOff val="80000"/>
                </a:schemeClr>
              </a:solidFill>
              <a:latin typeface="Consolas" pitchFamily="49" charset="0"/>
              <a:cs typeface="Consolas" pitchFamily="49" charset="0"/>
            </a:endParaRPr>
          </a:p>
          <a:p>
            <a:pPr marL="450850" indent="-450850">
              <a:lnSpc>
                <a:spcPct val="100000"/>
              </a:lnSpc>
              <a:defRPr/>
            </a:pPr>
            <a:endParaRPr kumimoji="0" lang="en-US" dirty="0" smtClean="0">
              <a:solidFill>
                <a:schemeClr val="accent5">
                  <a:lumMod val="20000"/>
                  <a:lumOff val="80000"/>
                </a:schemeClr>
              </a:solidFill>
              <a:latin typeface="Consolas" pitchFamily="49" charset="0"/>
              <a:cs typeface="Consolas" pitchFamily="49" charset="0"/>
            </a:endParaRPr>
          </a:p>
          <a:p>
            <a:pPr marL="450850" indent="-450850">
              <a:lnSpc>
                <a:spcPct val="100000"/>
              </a:lnSpc>
              <a:defRPr/>
            </a:pPr>
            <a:r>
              <a:rPr lang="en-US" dirty="0" smtClean="0"/>
              <a:t>To handle events fired when a session is started or ended we use </a:t>
            </a:r>
            <a:r>
              <a:rPr lang="bg-BG" dirty="0" smtClean="0"/>
              <a:t> </a:t>
            </a:r>
            <a:r>
              <a:rPr kumimoji="0" lang="en-US" dirty="0" smtClean="0">
                <a:solidFill>
                  <a:schemeClr val="accent5">
                    <a:lumMod val="20000"/>
                    <a:lumOff val="80000"/>
                  </a:schemeClr>
                </a:solidFill>
                <a:latin typeface="Consolas" pitchFamily="49" charset="0"/>
                <a:cs typeface="Consolas" pitchFamily="49" charset="0"/>
              </a:rPr>
              <a:t>Session_OnStart</a:t>
            </a:r>
            <a:r>
              <a:rPr lang="bg-BG" dirty="0" smtClean="0">
                <a:solidFill>
                  <a:schemeClr val="accent5">
                    <a:lumMod val="20000"/>
                    <a:lumOff val="80000"/>
                  </a:schemeClr>
                </a:solidFill>
              </a:rPr>
              <a:t> </a:t>
            </a:r>
            <a:r>
              <a:rPr lang="en-US" dirty="0" smtClean="0"/>
              <a:t>and</a:t>
            </a:r>
            <a:r>
              <a:rPr lang="bg-BG" dirty="0" smtClean="0"/>
              <a:t> </a:t>
            </a:r>
            <a:r>
              <a:rPr kumimoji="0" lang="en-US" dirty="0" smtClean="0">
                <a:solidFill>
                  <a:schemeClr val="accent5">
                    <a:lumMod val="20000"/>
                    <a:lumOff val="80000"/>
                  </a:schemeClr>
                </a:solidFill>
                <a:latin typeface="Consolas" pitchFamily="49" charset="0"/>
                <a:cs typeface="Consolas" pitchFamily="49" charset="0"/>
              </a:rPr>
              <a:t>Session_OnEnd</a:t>
            </a:r>
            <a:r>
              <a:rPr lang="bg-BG" dirty="0" smtClean="0">
                <a:solidFill>
                  <a:schemeClr val="accent5">
                    <a:lumMod val="20000"/>
                    <a:lumOff val="80000"/>
                  </a:schemeClr>
                </a:solidFill>
              </a:rPr>
              <a:t> </a:t>
            </a:r>
            <a:r>
              <a:rPr lang="en-US" dirty="0" smtClean="0"/>
              <a:t>in the</a:t>
            </a:r>
            <a:r>
              <a:rPr lang="bg-BG" dirty="0" smtClean="0"/>
              <a:t> </a:t>
            </a:r>
            <a:r>
              <a:rPr lang="en-US" dirty="0" smtClean="0">
                <a:solidFill>
                  <a:schemeClr val="accent5">
                    <a:lumMod val="20000"/>
                    <a:lumOff val="80000"/>
                  </a:schemeClr>
                </a:solidFill>
                <a:latin typeface="Consolas" pitchFamily="49" charset="0"/>
                <a:cs typeface="Consolas" pitchFamily="49" charset="0"/>
              </a:rPr>
              <a:t>Global.asax</a:t>
            </a:r>
            <a:r>
              <a:rPr lang="en-US" dirty="0" smtClean="0">
                <a:solidFill>
                  <a:schemeClr val="accent5">
                    <a:lumMod val="20000"/>
                    <a:lumOff val="80000"/>
                  </a:schemeClr>
                </a:solidFill>
              </a:rPr>
              <a:t> </a:t>
            </a:r>
            <a:r>
              <a:rPr lang="en-US" dirty="0" smtClean="0"/>
              <a:t>file</a:t>
            </a:r>
            <a:endParaRPr lang="bg-BG" dirty="0" smtClean="0"/>
          </a:p>
          <a:p>
            <a:pPr marL="450850" indent="-450850">
              <a:lnSpc>
                <a:spcPct val="100000"/>
              </a:lnSpc>
              <a:defRPr/>
            </a:pPr>
            <a:r>
              <a:rPr lang="en-US" dirty="0" smtClean="0"/>
              <a:t>To deny/restrict access to the session</a:t>
            </a:r>
          </a:p>
        </p:txBody>
      </p:sp>
      <p:sp>
        <p:nvSpPr>
          <p:cNvPr id="5" name="Text Placeholder 1"/>
          <p:cNvSpPr txBox="1">
            <a:spLocks/>
          </p:cNvSpPr>
          <p:nvPr/>
        </p:nvSpPr>
        <p:spPr>
          <a:xfrm>
            <a:off x="827585" y="5745450"/>
            <a:ext cx="748883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&lt;%@ Page EnableSessionState="False" %&gt;</a:t>
            </a:r>
            <a:endParaRPr lang="en-US" dirty="0"/>
          </a:p>
          <a:p>
            <a:pPr>
              <a:lnSpc>
                <a:spcPct val="100000"/>
              </a:lnSpc>
              <a:defRPr/>
            </a:pPr>
            <a:r>
              <a:rPr lang="en-US" noProof="1"/>
              <a:t>&lt;%@ Page EnableSessionState="ReadOnly" %&gt;</a:t>
            </a:r>
            <a:endParaRPr lang="en-US" dirty="0"/>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40</a:t>
            </a:fld>
            <a:endParaRPr lang="en-US" dirty="0">
              <a:solidFill>
                <a:schemeClr val="tx1">
                  <a:lumMod val="60000"/>
                  <a:lumOff val="40000"/>
                </a:schemeClr>
              </a:solidFill>
              <a:latin typeface="+mj-lt"/>
            </a:endParaRPr>
          </a:p>
        </p:txBody>
      </p:sp>
      <p:sp>
        <p:nvSpPr>
          <p:cNvPr id="7" name="Text Placeholder 1"/>
          <p:cNvSpPr txBox="1">
            <a:spLocks/>
          </p:cNvSpPr>
          <p:nvPr/>
        </p:nvSpPr>
        <p:spPr>
          <a:xfrm>
            <a:off x="827585" y="2204864"/>
            <a:ext cx="748883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smtClean="0"/>
              <a:t>Session["username"] = "pesho";</a:t>
            </a:r>
            <a:endParaRPr lang="en-US" dirty="0"/>
          </a:p>
        </p:txBody>
      </p:sp>
      <p:sp>
        <p:nvSpPr>
          <p:cNvPr id="8" name="Text Placeholder 1"/>
          <p:cNvSpPr txBox="1">
            <a:spLocks/>
          </p:cNvSpPr>
          <p:nvPr/>
        </p:nvSpPr>
        <p:spPr>
          <a:xfrm>
            <a:off x="827584" y="2812866"/>
            <a:ext cx="748883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string = (string) Session["username</a:t>
            </a:r>
            <a:r>
              <a:rPr lang="en-US" noProof="1"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pPr>
              <a:defRPr/>
            </a:pPr>
            <a:r>
              <a:rPr lang="en-US" dirty="0" smtClean="0"/>
              <a:t>Session Configuration</a:t>
            </a:r>
            <a:endParaRPr lang="bg-BG" dirty="0" smtClean="0"/>
          </a:p>
        </p:txBody>
      </p:sp>
      <p:sp>
        <p:nvSpPr>
          <p:cNvPr id="515075" name="Rectangle 3"/>
          <p:cNvSpPr>
            <a:spLocks noGrp="1" noChangeArrowheads="1"/>
          </p:cNvSpPr>
          <p:nvPr>
            <p:ph idx="1"/>
          </p:nvPr>
        </p:nvSpPr>
        <p:spPr/>
        <p:txBody>
          <a:bodyPr/>
          <a:lstStyle/>
          <a:p>
            <a:pPr marL="450850" indent="-450850">
              <a:lnSpc>
                <a:spcPct val="100000"/>
              </a:lnSpc>
              <a:defRPr/>
            </a:pPr>
            <a:r>
              <a:rPr lang="en-US" dirty="0" smtClean="0">
                <a:latin typeface="+mj-lt"/>
              </a:rPr>
              <a:t>We can configure various aspects of the session mechanism</a:t>
            </a:r>
          </a:p>
          <a:p>
            <a:pPr marL="450850" indent="-450850">
              <a:lnSpc>
                <a:spcPct val="100000"/>
              </a:lnSpc>
              <a:defRPr/>
            </a:pPr>
            <a:r>
              <a:rPr lang="en-US" dirty="0" smtClean="0">
                <a:latin typeface="+mj-lt"/>
              </a:rPr>
              <a:t>Use the</a:t>
            </a:r>
            <a:r>
              <a:rPr lang="bg-BG" dirty="0" smtClean="0">
                <a:latin typeface="+mj-lt"/>
              </a:rPr>
              <a:t> </a:t>
            </a:r>
            <a:r>
              <a:rPr kumimoji="0" lang="en-US" dirty="0" smtClean="0">
                <a:solidFill>
                  <a:schemeClr val="accent5">
                    <a:lumMod val="20000"/>
                    <a:lumOff val="80000"/>
                  </a:schemeClr>
                </a:solidFill>
                <a:latin typeface="Consolas" pitchFamily="49" charset="0"/>
                <a:cs typeface="Consolas" pitchFamily="49" charset="0"/>
              </a:rPr>
              <a:t>sessionState</a:t>
            </a:r>
            <a:r>
              <a:rPr lang="en-US" dirty="0" smtClean="0">
                <a:solidFill>
                  <a:schemeClr val="accent5">
                    <a:lumMod val="20000"/>
                    <a:lumOff val="80000"/>
                  </a:schemeClr>
                </a:solidFill>
                <a:latin typeface="+mj-lt"/>
              </a:rPr>
              <a:t> </a:t>
            </a:r>
            <a:r>
              <a:rPr lang="en-US" dirty="0" smtClean="0">
                <a:latin typeface="+mj-lt"/>
              </a:rPr>
              <a:t>section in </a:t>
            </a:r>
            <a:r>
              <a:rPr lang="en-US" noProof="1" smtClean="0">
                <a:solidFill>
                  <a:schemeClr val="accent5">
                    <a:lumMod val="20000"/>
                    <a:lumOff val="80000"/>
                  </a:schemeClr>
                </a:solidFill>
                <a:latin typeface="Consolas" pitchFamily="49" charset="0"/>
                <a:cs typeface="Consolas" pitchFamily="49" charset="0"/>
              </a:rPr>
              <a:t>Web.config</a:t>
            </a:r>
          </a:p>
          <a:p>
            <a:pPr marL="450850" indent="-450850">
              <a:lnSpc>
                <a:spcPct val="100000"/>
              </a:lnSpc>
              <a:defRPr/>
            </a:pPr>
            <a:r>
              <a:rPr lang="en-US" dirty="0" smtClean="0">
                <a:latin typeface="+mj-lt"/>
              </a:rPr>
              <a:t>Example:</a:t>
            </a:r>
          </a:p>
        </p:txBody>
      </p:sp>
      <p:sp>
        <p:nvSpPr>
          <p:cNvPr id="6" name="Text Placeholder 1"/>
          <p:cNvSpPr txBox="1">
            <a:spLocks/>
          </p:cNvSpPr>
          <p:nvPr/>
        </p:nvSpPr>
        <p:spPr>
          <a:xfrm>
            <a:off x="755576" y="4005064"/>
            <a:ext cx="7632848"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sz="2200" noProof="1"/>
              <a:t>&lt;system.web&gt;</a:t>
            </a:r>
          </a:p>
          <a:p>
            <a:pPr>
              <a:lnSpc>
                <a:spcPct val="100000"/>
              </a:lnSpc>
              <a:defRPr/>
            </a:pPr>
            <a:r>
              <a:rPr lang="en-US" sz="2200" noProof="1"/>
              <a:t> </a:t>
            </a:r>
            <a:r>
              <a:rPr lang="en-US" sz="2200" noProof="1" smtClean="0"/>
              <a:t> &lt;</a:t>
            </a:r>
            <a:r>
              <a:rPr lang="en-US" sz="2200" noProof="1"/>
              <a:t>sessionState </a:t>
            </a:r>
          </a:p>
          <a:p>
            <a:pPr>
              <a:lnSpc>
                <a:spcPct val="100000"/>
              </a:lnSpc>
              <a:defRPr/>
            </a:pPr>
            <a:r>
              <a:rPr lang="en-US" sz="2200" noProof="1" smtClean="0"/>
              <a:t>    cookieless</a:t>
            </a:r>
            <a:r>
              <a:rPr lang="en-US" sz="2200" noProof="1"/>
              <a:t>="true" mode="InProc" </a:t>
            </a:r>
          </a:p>
          <a:p>
            <a:pPr>
              <a:lnSpc>
                <a:spcPct val="100000"/>
              </a:lnSpc>
              <a:defRPr/>
            </a:pPr>
            <a:r>
              <a:rPr lang="en-US" sz="2200" noProof="1"/>
              <a:t> </a:t>
            </a:r>
            <a:r>
              <a:rPr lang="en-US" sz="2200" noProof="1" smtClean="0"/>
              <a:t>   timeout</a:t>
            </a:r>
            <a:r>
              <a:rPr lang="en-US" sz="2200" noProof="1"/>
              <a:t>="60" cookieName="MySite" /&gt;</a:t>
            </a:r>
          </a:p>
          <a:p>
            <a:pPr>
              <a:lnSpc>
                <a:spcPct val="100000"/>
              </a:lnSpc>
              <a:defRPr/>
            </a:pPr>
            <a:r>
              <a:rPr lang="en-US" sz="2200" noProof="1"/>
              <a:t>&lt;/system.web&gt;</a:t>
            </a:r>
            <a:endParaRPr lang="en-US" sz="2200" dirty="0"/>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41</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pPr>
              <a:defRPr/>
            </a:pPr>
            <a:r>
              <a:rPr lang="en-US" dirty="0" smtClean="0"/>
              <a:t>Session Configuration (2)</a:t>
            </a:r>
            <a:endParaRPr lang="bg-BG" dirty="0" smtClean="0"/>
          </a:p>
        </p:txBody>
      </p:sp>
      <p:sp>
        <p:nvSpPr>
          <p:cNvPr id="528387" name="Rectangle 3"/>
          <p:cNvSpPr>
            <a:spLocks noGrp="1" noChangeArrowheads="1"/>
          </p:cNvSpPr>
          <p:nvPr>
            <p:ph idx="1"/>
          </p:nvPr>
        </p:nvSpPr>
        <p:spPr>
          <a:xfrm>
            <a:off x="228600" y="836712"/>
            <a:ext cx="8686800" cy="5638800"/>
          </a:xfrm>
        </p:spPr>
        <p:txBody>
          <a:bodyPr/>
          <a:lstStyle/>
          <a:p>
            <a:pPr marL="450850" indent="-450850">
              <a:lnSpc>
                <a:spcPct val="100000"/>
              </a:lnSpc>
              <a:defRPr/>
            </a:pPr>
            <a:r>
              <a:rPr lang="en-US" dirty="0" smtClean="0"/>
              <a:t>Important attributes</a:t>
            </a:r>
            <a:endParaRPr lang="bg-BG" dirty="0" smtClean="0"/>
          </a:p>
          <a:p>
            <a:pPr marL="901700" lvl="1" indent="-271463">
              <a:lnSpc>
                <a:spcPct val="100000"/>
              </a:lnSpc>
              <a:defRPr/>
            </a:pPr>
            <a:r>
              <a:rPr kumimoji="0" lang="en-US" dirty="0" smtClean="0">
                <a:solidFill>
                  <a:schemeClr val="accent5">
                    <a:lumMod val="20000"/>
                    <a:lumOff val="80000"/>
                  </a:schemeClr>
                </a:solidFill>
                <a:latin typeface="Consolas" pitchFamily="49" charset="0"/>
                <a:cs typeface="Consolas" pitchFamily="49" charset="0"/>
              </a:rPr>
              <a:t>Timeout</a:t>
            </a:r>
            <a:r>
              <a:rPr lang="en-US" dirty="0" smtClean="0">
                <a:solidFill>
                  <a:schemeClr val="accent5">
                    <a:lumMod val="20000"/>
                    <a:lumOff val="80000"/>
                  </a:schemeClr>
                </a:solidFill>
              </a:rPr>
              <a:t> </a:t>
            </a:r>
          </a:p>
          <a:p>
            <a:pPr marL="1193800" lvl="2" indent="-271463">
              <a:lnSpc>
                <a:spcPct val="100000"/>
              </a:lnSpc>
              <a:defRPr/>
            </a:pPr>
            <a:r>
              <a:rPr lang="en-US" dirty="0" smtClean="0"/>
              <a:t>A period for which the session is active</a:t>
            </a:r>
            <a:endParaRPr lang="bg-BG" dirty="0" smtClean="0"/>
          </a:p>
          <a:p>
            <a:pPr marL="901700" lvl="1" indent="-271463">
              <a:lnSpc>
                <a:spcPct val="100000"/>
              </a:lnSpc>
              <a:defRPr/>
            </a:pPr>
            <a:r>
              <a:rPr kumimoji="0" lang="en-US" dirty="0" smtClean="0">
                <a:solidFill>
                  <a:schemeClr val="accent5">
                    <a:lumMod val="20000"/>
                    <a:lumOff val="80000"/>
                  </a:schemeClr>
                </a:solidFill>
                <a:latin typeface="Consolas" pitchFamily="49" charset="0"/>
                <a:cs typeface="Consolas" pitchFamily="49" charset="0"/>
              </a:rPr>
              <a:t>Mode</a:t>
            </a:r>
            <a:r>
              <a:rPr lang="en-US" dirty="0" smtClean="0">
                <a:solidFill>
                  <a:schemeClr val="accent5">
                    <a:lumMod val="20000"/>
                    <a:lumOff val="80000"/>
                  </a:schemeClr>
                </a:solidFill>
              </a:rPr>
              <a:t> </a:t>
            </a:r>
          </a:p>
          <a:p>
            <a:pPr marL="1193800" lvl="2" indent="-271463">
              <a:lnSpc>
                <a:spcPct val="100000"/>
              </a:lnSpc>
              <a:defRPr/>
            </a:pPr>
            <a:r>
              <a:rPr lang="en-US" dirty="0" smtClean="0"/>
              <a:t>Where the session is saved </a:t>
            </a:r>
            <a:r>
              <a:rPr lang="bg-BG" dirty="0" smtClean="0"/>
              <a:t>– </a:t>
            </a:r>
            <a:r>
              <a:rPr lang="en-US" dirty="0" smtClean="0"/>
              <a:t>in the current process</a:t>
            </a:r>
            <a:r>
              <a:rPr lang="bg-BG" dirty="0" smtClean="0"/>
              <a:t>, </a:t>
            </a:r>
            <a:r>
              <a:rPr lang="en-US" dirty="0" smtClean="0">
                <a:solidFill>
                  <a:schemeClr val="accent5">
                    <a:lumMod val="20000"/>
                    <a:lumOff val="80000"/>
                  </a:schemeClr>
                </a:solidFill>
              </a:rPr>
              <a:t>SQL</a:t>
            </a:r>
            <a:r>
              <a:rPr lang="en-US" dirty="0" smtClean="0"/>
              <a:t> </a:t>
            </a:r>
            <a:r>
              <a:rPr lang="en-US" dirty="0" smtClean="0">
                <a:solidFill>
                  <a:schemeClr val="accent5">
                    <a:lumMod val="20000"/>
                    <a:lumOff val="80000"/>
                  </a:schemeClr>
                </a:solidFill>
              </a:rPr>
              <a:t>Server</a:t>
            </a:r>
            <a:r>
              <a:rPr lang="bg-BG" dirty="0" smtClean="0"/>
              <a:t>, </a:t>
            </a:r>
            <a:r>
              <a:rPr lang="en-US" dirty="0" smtClean="0">
                <a:solidFill>
                  <a:schemeClr val="accent5">
                    <a:lumMod val="20000"/>
                    <a:lumOff val="80000"/>
                  </a:schemeClr>
                </a:solidFill>
              </a:rPr>
              <a:t>State</a:t>
            </a:r>
            <a:r>
              <a:rPr lang="en-US" dirty="0" smtClean="0"/>
              <a:t> </a:t>
            </a:r>
            <a:r>
              <a:rPr lang="en-US" dirty="0" smtClean="0">
                <a:solidFill>
                  <a:schemeClr val="accent5">
                    <a:lumMod val="20000"/>
                    <a:lumOff val="80000"/>
                  </a:schemeClr>
                </a:solidFill>
              </a:rPr>
              <a:t>Server</a:t>
            </a:r>
            <a:r>
              <a:rPr lang="en-US" dirty="0" smtClean="0"/>
              <a:t> (separate process)</a:t>
            </a:r>
            <a:endParaRPr lang="bg-BG" dirty="0" smtClean="0"/>
          </a:p>
          <a:p>
            <a:pPr marL="901700" lvl="1" indent="-271463">
              <a:lnSpc>
                <a:spcPct val="100000"/>
              </a:lnSpc>
              <a:defRPr/>
            </a:pPr>
            <a:r>
              <a:rPr kumimoji="0" lang="en-US" dirty="0" smtClean="0">
                <a:solidFill>
                  <a:schemeClr val="accent5">
                    <a:lumMod val="20000"/>
                    <a:lumOff val="80000"/>
                  </a:schemeClr>
                </a:solidFill>
                <a:latin typeface="Consolas" pitchFamily="49" charset="0"/>
                <a:cs typeface="Consolas" pitchFamily="49" charset="0"/>
              </a:rPr>
              <a:t>Cookieless</a:t>
            </a:r>
            <a:r>
              <a:rPr lang="en-US" dirty="0" smtClean="0">
                <a:solidFill>
                  <a:schemeClr val="accent5">
                    <a:lumMod val="20000"/>
                    <a:lumOff val="80000"/>
                  </a:schemeClr>
                </a:solidFill>
              </a:rPr>
              <a:t> </a:t>
            </a:r>
          </a:p>
          <a:p>
            <a:pPr marL="1193800" lvl="2" indent="-271463">
              <a:lnSpc>
                <a:spcPct val="100000"/>
              </a:lnSpc>
              <a:defRPr/>
            </a:pPr>
            <a:r>
              <a:rPr lang="en-US" dirty="0" smtClean="0"/>
              <a:t>A </a:t>
            </a:r>
            <a:r>
              <a:rPr lang="en-US" dirty="0" smtClean="0">
                <a:solidFill>
                  <a:schemeClr val="accent5">
                    <a:lumMod val="20000"/>
                    <a:lumOff val="80000"/>
                  </a:schemeClr>
                </a:solidFill>
              </a:rPr>
              <a:t>Session</a:t>
            </a:r>
            <a:r>
              <a:rPr lang="en-US" dirty="0" smtClean="0"/>
              <a:t> that doesn’t use cookies </a:t>
            </a:r>
            <a:r>
              <a:rPr lang="bg-BG" dirty="0" smtClean="0"/>
              <a:t>– </a:t>
            </a:r>
            <a:r>
              <a:rPr lang="en-US" dirty="0" smtClean="0"/>
              <a:t>SessionID is a parameter in the URL</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42</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ctrTitle"/>
          </p:nvPr>
        </p:nvSpPr>
        <p:spPr>
          <a:xfrm>
            <a:off x="609600" y="1412776"/>
            <a:ext cx="7924800" cy="685800"/>
          </a:xfrm>
        </p:spPr>
        <p:txBody>
          <a:bodyPr/>
          <a:lstStyle/>
          <a:p>
            <a:pPr>
              <a:lnSpc>
                <a:spcPct val="110000"/>
              </a:lnSpc>
              <a:defRPr/>
            </a:pPr>
            <a:r>
              <a:rPr lang="en-US" dirty="0" smtClean="0"/>
              <a:t>ASP.NET Session State</a:t>
            </a:r>
            <a:endParaRPr lang="bg-BG" dirty="0" smtClean="0"/>
          </a:p>
        </p:txBody>
      </p:sp>
      <p:sp>
        <p:nvSpPr>
          <p:cNvPr id="3" name="Subtitle 2"/>
          <p:cNvSpPr>
            <a:spLocks noGrp="1"/>
          </p:cNvSpPr>
          <p:nvPr>
            <p:ph type="subTitle" idx="1"/>
          </p:nvPr>
        </p:nvSpPr>
        <p:spPr>
          <a:xfrm>
            <a:off x="609600" y="2139055"/>
            <a:ext cx="7924800" cy="569120"/>
          </a:xfrm>
        </p:spPr>
        <p:txBody>
          <a:bodyPr/>
          <a:lstStyle/>
          <a:p>
            <a:r>
              <a:rPr lang="en-US" dirty="0" smtClean="0"/>
              <a:t>Live Demo</a:t>
            </a:r>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52" y="2996952"/>
            <a:ext cx="4464496" cy="2964426"/>
          </a:xfrm>
          <a:prstGeom prst="roundRect">
            <a:avLst>
              <a:gd name="adj" fmla="val 7008"/>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pPr>
              <a:defRPr/>
            </a:pPr>
            <a:r>
              <a:rPr lang="en-US" dirty="0" smtClean="0"/>
              <a:t>Session – Recommendations</a:t>
            </a:r>
            <a:endParaRPr lang="bg-BG" dirty="0" smtClean="0"/>
          </a:p>
        </p:txBody>
      </p:sp>
      <p:sp>
        <p:nvSpPr>
          <p:cNvPr id="519171" name="Rectangle 3"/>
          <p:cNvSpPr>
            <a:spLocks noGrp="1" noChangeArrowheads="1"/>
          </p:cNvSpPr>
          <p:nvPr>
            <p:ph idx="1"/>
          </p:nvPr>
        </p:nvSpPr>
        <p:spPr/>
        <p:txBody>
          <a:bodyPr/>
          <a:lstStyle/>
          <a:p>
            <a:pPr marL="450850" indent="-450850">
              <a:lnSpc>
                <a:spcPct val="110000"/>
              </a:lnSpc>
              <a:spcBef>
                <a:spcPts val="0"/>
              </a:spcBef>
              <a:spcAft>
                <a:spcPts val="0"/>
              </a:spcAft>
              <a:defRPr/>
            </a:pPr>
            <a:r>
              <a:rPr lang="en-US" dirty="0" smtClean="0"/>
              <a:t>Use a</a:t>
            </a:r>
            <a:r>
              <a:rPr lang="bg-BG" dirty="0" smtClean="0"/>
              <a:t> </a:t>
            </a:r>
            <a:r>
              <a:rPr lang="en-US" dirty="0" smtClean="0"/>
              <a:t>wrapper class over the session</a:t>
            </a:r>
            <a:endParaRPr lang="bg-BG" dirty="0" smtClean="0"/>
          </a:p>
          <a:p>
            <a:pPr marL="450850" indent="-450850">
              <a:lnSpc>
                <a:spcPct val="110000"/>
              </a:lnSpc>
              <a:spcBef>
                <a:spcPts val="0"/>
              </a:spcBef>
              <a:spcAft>
                <a:spcPts val="0"/>
              </a:spcAft>
              <a:defRPr/>
            </a:pPr>
            <a:r>
              <a:rPr lang="en-US" dirty="0" smtClean="0"/>
              <a:t>Don’t save too much information in the session</a:t>
            </a:r>
            <a:endParaRPr lang="bg-BG" dirty="0" smtClean="0"/>
          </a:p>
          <a:p>
            <a:pPr marL="450850" indent="-450850">
              <a:lnSpc>
                <a:spcPct val="110000"/>
              </a:lnSpc>
              <a:spcBef>
                <a:spcPts val="0"/>
              </a:spcBef>
              <a:spcAft>
                <a:spcPts val="0"/>
              </a:spcAft>
              <a:defRPr/>
            </a:pPr>
            <a:r>
              <a:rPr lang="en-US" dirty="0" smtClean="0"/>
              <a:t>Don’t save lots of information in the</a:t>
            </a:r>
            <a:r>
              <a:rPr lang="bg-BG" dirty="0" smtClean="0"/>
              <a:t> </a:t>
            </a:r>
            <a:r>
              <a:rPr lang="en-US" dirty="0" smtClean="0"/>
              <a:t>ViewState</a:t>
            </a:r>
            <a:r>
              <a:rPr lang="bg-BG" dirty="0" smtClean="0"/>
              <a:t> </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44</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a:xfrm>
            <a:off x="1187624" y="4626421"/>
            <a:ext cx="6768752" cy="1538883"/>
          </a:xfrm>
          <a:noFill/>
        </p:spPr>
        <p:txBody>
          <a:bodyPr wrap="square" lIns="0" rIns="0">
            <a:spAutoFit/>
          </a:bodyPr>
          <a:lstStyle/>
          <a:p>
            <a:pPr>
              <a:lnSpc>
                <a:spcPct val="100000"/>
              </a:lnSpc>
            </a:pPr>
            <a:r>
              <a:rPr lang="en-US" dirty="0" smtClean="0">
                <a:effectLst/>
              </a:rPr>
              <a:t>Manipulating the HTTP Response Headers</a:t>
            </a:r>
            <a:endParaRPr lang="bg-BG" dirty="0" smtClean="0">
              <a:effectLst/>
            </a:endParaRPr>
          </a:p>
        </p:txBody>
      </p:sp>
      <p:pic>
        <p:nvPicPr>
          <p:cNvPr id="1028" name="Picture 4" descr="http://www.gp2b.com/http:/gp2b.com/wp-content/uploads/2009/06/redirect_url_bi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4371" y="985664"/>
            <a:ext cx="3971925" cy="3143250"/>
          </a:xfrm>
          <a:prstGeom prst="roundRect">
            <a:avLst>
              <a:gd name="adj" fmla="val 1394"/>
            </a:avLst>
          </a:prstGeom>
          <a:noFill/>
          <a:extLst>
            <a:ext uri="{909E8E84-426E-40DD-AFC4-6F175D3DCCD1}">
              <a14:hiddenFill xmlns:a14="http://schemas.microsoft.com/office/drawing/2010/main">
                <a:solidFill>
                  <a:srgbClr val="FFFFFF"/>
                </a:solidFill>
              </a14:hiddenFill>
            </a:ext>
          </a:extLst>
        </p:spPr>
      </p:pic>
      <p:pic>
        <p:nvPicPr>
          <p:cNvPr id="1030" name="Picture 6" descr="url-redire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240917">
            <a:off x="1463960" y="1719996"/>
            <a:ext cx="1857371" cy="2066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828800" y="138336"/>
            <a:ext cx="7086600" cy="914400"/>
          </a:xfrm>
        </p:spPr>
        <p:txBody>
          <a:bodyPr/>
          <a:lstStyle/>
          <a:p>
            <a:r>
              <a:rPr lang="en-US" dirty="0" smtClean="0">
                <a:effectLst/>
              </a:rPr>
              <a:t>Manipulating the HTTP Response Headers</a:t>
            </a:r>
            <a:endParaRPr lang="bg-BG" dirty="0" smtClean="0">
              <a:effectLst/>
            </a:endParaRPr>
          </a:p>
        </p:txBody>
      </p:sp>
      <p:sp>
        <p:nvSpPr>
          <p:cNvPr id="602115" name="Rectangle 3"/>
          <p:cNvSpPr>
            <a:spLocks noGrp="1" noChangeArrowheads="1"/>
          </p:cNvSpPr>
          <p:nvPr>
            <p:ph idx="1"/>
          </p:nvPr>
        </p:nvSpPr>
        <p:spPr/>
        <p:txBody>
          <a:bodyPr/>
          <a:lstStyle/>
          <a:p>
            <a:pPr marL="450850" indent="-450850">
              <a:lnSpc>
                <a:spcPct val="110000"/>
              </a:lnSpc>
              <a:spcBef>
                <a:spcPts val="0"/>
              </a:spcBef>
              <a:spcAft>
                <a:spcPts val="0"/>
              </a:spcAft>
              <a:defRPr/>
            </a:pPr>
            <a:r>
              <a:rPr lang="en-US" dirty="0" smtClean="0"/>
              <a:t>Part of the server response</a:t>
            </a:r>
          </a:p>
          <a:p>
            <a:pPr marL="450850" indent="-450850">
              <a:lnSpc>
                <a:spcPct val="110000"/>
              </a:lnSpc>
              <a:spcBef>
                <a:spcPts val="0"/>
              </a:spcBef>
              <a:spcAft>
                <a:spcPts val="0"/>
              </a:spcAft>
              <a:defRPr/>
            </a:pPr>
            <a:r>
              <a:rPr lang="en-US" dirty="0" smtClean="0"/>
              <a:t>A</a:t>
            </a:r>
            <a:r>
              <a:rPr lang="bg-BG" dirty="0" smtClean="0"/>
              <a:t>llow the server to pass additional information about the response</a:t>
            </a:r>
            <a:endParaRPr lang="en-US" dirty="0" smtClean="0"/>
          </a:p>
          <a:p>
            <a:pPr marL="901700" lvl="1" indent="-271463">
              <a:lnSpc>
                <a:spcPct val="110000"/>
              </a:lnSpc>
              <a:spcBef>
                <a:spcPts val="0"/>
              </a:spcBef>
              <a:spcAft>
                <a:spcPts val="0"/>
              </a:spcAft>
              <a:defRPr/>
            </a:pPr>
            <a:r>
              <a:rPr lang="en-US" dirty="0" smtClean="0"/>
              <a:t>Page content, caching, cookies, http codes etc.</a:t>
            </a:r>
          </a:p>
          <a:p>
            <a:pPr marL="450850" indent="-450850">
              <a:lnSpc>
                <a:spcPct val="110000"/>
              </a:lnSpc>
              <a:spcBef>
                <a:spcPts val="0"/>
              </a:spcBef>
              <a:spcAft>
                <a:spcPts val="0"/>
              </a:spcAft>
              <a:defRPr/>
            </a:pPr>
            <a:r>
              <a:rPr lang="en-US" dirty="0" smtClean="0"/>
              <a:t>G</a:t>
            </a:r>
            <a:r>
              <a:rPr lang="bg-BG" dirty="0" smtClean="0"/>
              <a:t>ive information about the server and about further access to the resource identified by the </a:t>
            </a:r>
            <a:r>
              <a:rPr lang="bg-BG" dirty="0" smtClean="0">
                <a:solidFill>
                  <a:schemeClr val="accent5">
                    <a:lumMod val="20000"/>
                    <a:lumOff val="80000"/>
                  </a:schemeClr>
                </a:solidFill>
              </a:rPr>
              <a:t>Request-URI</a:t>
            </a:r>
            <a:endParaRPr lang="en-US" dirty="0" smtClean="0">
              <a:solidFill>
                <a:schemeClr val="accent5">
                  <a:lumMod val="20000"/>
                  <a:lumOff val="80000"/>
                </a:schemeClr>
              </a:solidFill>
            </a:endParaRPr>
          </a:p>
          <a:p>
            <a:pPr marL="450850" indent="-450850">
              <a:lnSpc>
                <a:spcPct val="110000"/>
              </a:lnSpc>
              <a:spcBef>
                <a:spcPts val="0"/>
              </a:spcBef>
              <a:spcAft>
                <a:spcPts val="0"/>
              </a:spcAft>
              <a:defRPr/>
            </a:pPr>
            <a:r>
              <a:rPr lang="en-US" dirty="0" smtClean="0"/>
              <a:t>Accessible from code behind through </a:t>
            </a:r>
            <a:r>
              <a:rPr lang="en-US" dirty="0" smtClean="0">
                <a:solidFill>
                  <a:schemeClr val="accent5">
                    <a:lumMod val="20000"/>
                    <a:lumOff val="80000"/>
                  </a:schemeClr>
                </a:solidFill>
                <a:latin typeface="Consolas" pitchFamily="49" charset="0"/>
                <a:cs typeface="Consolas" pitchFamily="49" charset="0"/>
              </a:rPr>
              <a:t>Response.Headers</a:t>
            </a:r>
            <a:r>
              <a:rPr lang="en-US" dirty="0" smtClean="0">
                <a:solidFill>
                  <a:schemeClr val="accent5">
                    <a:lumMod val="20000"/>
                    <a:lumOff val="80000"/>
                  </a:schemeClr>
                </a:solidFill>
              </a:rPr>
              <a:t> </a:t>
            </a:r>
            <a:r>
              <a:rPr lang="en-US" dirty="0" smtClean="0"/>
              <a:t>collection</a:t>
            </a:r>
            <a:endParaRPr lang="bg-BG" dirty="0" smtClean="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46</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828800" y="138336"/>
            <a:ext cx="7086600" cy="914400"/>
          </a:xfrm>
        </p:spPr>
        <p:txBody>
          <a:bodyPr/>
          <a:lstStyle/>
          <a:p>
            <a:r>
              <a:rPr lang="en-US" dirty="0" smtClean="0">
                <a:effectLst/>
              </a:rPr>
              <a:t>Manipulating the HTTP Response Headers (2)</a:t>
            </a:r>
            <a:endParaRPr lang="bg-BG" dirty="0" smtClean="0">
              <a:effectLst/>
            </a:endParaRPr>
          </a:p>
        </p:txBody>
      </p:sp>
      <p:sp>
        <p:nvSpPr>
          <p:cNvPr id="604163" name="Rectangle 3"/>
          <p:cNvSpPr>
            <a:spLocks noGrp="1" noChangeArrowheads="1"/>
          </p:cNvSpPr>
          <p:nvPr>
            <p:ph idx="1"/>
          </p:nvPr>
        </p:nvSpPr>
        <p:spPr>
          <a:xfrm>
            <a:off x="228600" y="1268760"/>
            <a:ext cx="8686800" cy="5436840"/>
          </a:xfrm>
        </p:spPr>
        <p:txBody>
          <a:bodyPr/>
          <a:lstStyle/>
          <a:p>
            <a:pPr marL="450850" indent="-450850">
              <a:lnSpc>
                <a:spcPct val="100000"/>
              </a:lnSpc>
              <a:spcBef>
                <a:spcPts val="300"/>
              </a:spcBef>
              <a:defRPr/>
            </a:pPr>
            <a:r>
              <a:rPr lang="en-US" dirty="0" smtClean="0"/>
              <a:t>Some response header members:</a:t>
            </a:r>
          </a:p>
          <a:p>
            <a:pPr marL="901700" lvl="1" indent="-271463">
              <a:lnSpc>
                <a:spcPct val="100000"/>
              </a:lnSpc>
              <a:spcBef>
                <a:spcPts val="300"/>
              </a:spcBef>
              <a:defRPr/>
            </a:pPr>
            <a:r>
              <a:rPr lang="bg-BG" dirty="0" smtClean="0">
                <a:solidFill>
                  <a:schemeClr val="accent5">
                    <a:lumMod val="20000"/>
                    <a:lumOff val="80000"/>
                  </a:schemeClr>
                </a:solidFill>
                <a:latin typeface="Consolas" pitchFamily="49" charset="0"/>
                <a:cs typeface="Consolas" pitchFamily="49" charset="0"/>
              </a:rPr>
              <a:t>HeaderEncoding</a:t>
            </a:r>
            <a:r>
              <a:rPr lang="en-US" dirty="0" smtClean="0">
                <a:solidFill>
                  <a:schemeClr val="accent5">
                    <a:lumMod val="20000"/>
                    <a:lumOff val="80000"/>
                  </a:schemeClr>
                </a:solidFill>
                <a:latin typeface="Courier New" pitchFamily="49" charset="0"/>
              </a:rPr>
              <a:t> </a:t>
            </a:r>
            <a:r>
              <a:rPr lang="en-US" dirty="0" smtClean="0">
                <a:latin typeface="+mj-lt"/>
              </a:rPr>
              <a:t>– sets header encoding</a:t>
            </a:r>
          </a:p>
          <a:p>
            <a:pPr marL="901700" lvl="1" indent="-271463">
              <a:lnSpc>
                <a:spcPct val="100000"/>
              </a:lnSpc>
              <a:spcBef>
                <a:spcPts val="300"/>
              </a:spcBef>
              <a:defRPr/>
            </a:pPr>
            <a:r>
              <a:rPr lang="bg-BG" dirty="0" smtClean="0">
                <a:latin typeface="Courier New" pitchFamily="49" charset="0"/>
              </a:rPr>
              <a:t>	</a:t>
            </a:r>
            <a:r>
              <a:rPr lang="bg-BG" dirty="0" smtClean="0">
                <a:solidFill>
                  <a:schemeClr val="accent5">
                    <a:lumMod val="20000"/>
                    <a:lumOff val="80000"/>
                  </a:schemeClr>
                </a:solidFill>
                <a:latin typeface="Consolas" pitchFamily="49" charset="0"/>
                <a:cs typeface="Consolas" pitchFamily="49" charset="0"/>
              </a:rPr>
              <a:t>Headers</a:t>
            </a:r>
            <a:r>
              <a:rPr lang="en-US" dirty="0" smtClean="0">
                <a:solidFill>
                  <a:schemeClr val="accent5">
                    <a:lumMod val="20000"/>
                    <a:lumOff val="80000"/>
                  </a:schemeClr>
                </a:solidFill>
                <a:latin typeface="Courier New" pitchFamily="49" charset="0"/>
              </a:rPr>
              <a:t> </a:t>
            </a:r>
            <a:r>
              <a:rPr lang="en-US" dirty="0" smtClean="0"/>
              <a:t>– read only collection of headers</a:t>
            </a:r>
          </a:p>
          <a:p>
            <a:pPr marL="901700" lvl="1" indent="-271463">
              <a:lnSpc>
                <a:spcPct val="100000"/>
              </a:lnSpc>
              <a:spcBef>
                <a:spcPts val="300"/>
              </a:spcBef>
              <a:defRPr/>
            </a:pPr>
            <a:r>
              <a:rPr lang="bg-BG" dirty="0" smtClean="0">
                <a:solidFill>
                  <a:schemeClr val="accent5">
                    <a:lumMod val="20000"/>
                    <a:lumOff val="80000"/>
                  </a:schemeClr>
                </a:solidFill>
                <a:latin typeface="Consolas" pitchFamily="49" charset="0"/>
                <a:cs typeface="Consolas" pitchFamily="49" charset="0"/>
              </a:rPr>
              <a:t>ContentType</a:t>
            </a:r>
            <a:r>
              <a:rPr lang="en-US" dirty="0" smtClean="0">
                <a:solidFill>
                  <a:schemeClr val="accent5">
                    <a:lumMod val="20000"/>
                    <a:lumOff val="80000"/>
                  </a:schemeClr>
                </a:solidFill>
                <a:latin typeface="Courier New" pitchFamily="49" charset="0"/>
              </a:rPr>
              <a:t> </a:t>
            </a:r>
            <a:r>
              <a:rPr lang="en-US" dirty="0" smtClean="0"/>
              <a:t>– HTTP MIME type of the output</a:t>
            </a:r>
            <a:r>
              <a:rPr lang="en-US" dirty="0" smtClean="0">
                <a:latin typeface="Courier New" pitchFamily="49" charset="0"/>
              </a:rPr>
              <a:t> </a:t>
            </a:r>
          </a:p>
          <a:p>
            <a:pPr marL="901700" lvl="1" indent="-271463">
              <a:lnSpc>
                <a:spcPct val="100000"/>
              </a:lnSpc>
              <a:spcBef>
                <a:spcPts val="300"/>
              </a:spcBef>
              <a:defRPr/>
            </a:pPr>
            <a:r>
              <a:rPr lang="bg-BG" dirty="0" smtClean="0">
                <a:latin typeface="Consolas" pitchFamily="49" charset="0"/>
                <a:cs typeface="Consolas" pitchFamily="49" charset="0"/>
              </a:rPr>
              <a:t>	</a:t>
            </a:r>
            <a:r>
              <a:rPr lang="bg-BG" dirty="0" smtClean="0">
                <a:solidFill>
                  <a:schemeClr val="accent5">
                    <a:lumMod val="20000"/>
                    <a:lumOff val="80000"/>
                  </a:schemeClr>
                </a:solidFill>
                <a:latin typeface="Consolas" pitchFamily="49" charset="0"/>
                <a:cs typeface="Consolas" pitchFamily="49" charset="0"/>
              </a:rPr>
              <a:t>Expires</a:t>
            </a:r>
            <a:r>
              <a:rPr lang="en-US" dirty="0" smtClean="0">
                <a:solidFill>
                  <a:schemeClr val="accent5">
                    <a:lumMod val="20000"/>
                    <a:lumOff val="80000"/>
                  </a:schemeClr>
                </a:solidFill>
                <a:latin typeface="Consolas" pitchFamily="49" charset="0"/>
                <a:cs typeface="Consolas" pitchFamily="49" charset="0"/>
              </a:rPr>
              <a:t> </a:t>
            </a:r>
            <a:r>
              <a:rPr lang="en-US" dirty="0" smtClean="0"/>
              <a:t>–</a:t>
            </a:r>
            <a:r>
              <a:rPr lang="en-US" dirty="0" smtClean="0">
                <a:latin typeface="Courier New" pitchFamily="49" charset="0"/>
              </a:rPr>
              <a:t> </a:t>
            </a:r>
            <a:r>
              <a:rPr lang="en-US" dirty="0" smtClean="0"/>
              <a:t>numbers of minutes before page cached in browser expires</a:t>
            </a:r>
            <a:r>
              <a:rPr lang="en-US" dirty="0" smtClean="0">
                <a:latin typeface="Courier New" pitchFamily="49" charset="0"/>
              </a:rPr>
              <a:t> </a:t>
            </a:r>
          </a:p>
          <a:p>
            <a:pPr marL="901700" lvl="1" indent="-271463">
              <a:lnSpc>
                <a:spcPct val="100000"/>
              </a:lnSpc>
              <a:spcBef>
                <a:spcPts val="300"/>
              </a:spcBef>
              <a:defRPr/>
            </a:pPr>
            <a:r>
              <a:rPr lang="bg-BG" dirty="0" smtClean="0">
                <a:latin typeface="Courier New" pitchFamily="49" charset="0"/>
              </a:rPr>
              <a:t>	</a:t>
            </a:r>
            <a:r>
              <a:rPr lang="bg-BG" dirty="0" smtClean="0">
                <a:solidFill>
                  <a:schemeClr val="accent5">
                    <a:lumMod val="20000"/>
                    <a:lumOff val="80000"/>
                  </a:schemeClr>
                </a:solidFill>
                <a:latin typeface="Consolas" pitchFamily="49" charset="0"/>
                <a:cs typeface="Consolas" pitchFamily="49" charset="0"/>
              </a:rPr>
              <a:t>StatusCode</a:t>
            </a:r>
            <a:r>
              <a:rPr lang="en-US" dirty="0" smtClean="0">
                <a:solidFill>
                  <a:schemeClr val="accent5">
                    <a:lumMod val="20000"/>
                    <a:lumOff val="80000"/>
                  </a:schemeClr>
                </a:solidFill>
                <a:latin typeface="+mj-lt"/>
              </a:rPr>
              <a:t> </a:t>
            </a:r>
            <a:r>
              <a:rPr lang="en-US" dirty="0" smtClean="0">
                <a:latin typeface="+mj-lt"/>
              </a:rPr>
              <a:t>– Http Status code of the output</a:t>
            </a:r>
          </a:p>
          <a:p>
            <a:pPr marL="901700" lvl="1" indent="-271463">
              <a:lnSpc>
                <a:spcPct val="100000"/>
              </a:lnSpc>
              <a:spcBef>
                <a:spcPts val="300"/>
              </a:spcBef>
              <a:defRPr/>
            </a:pPr>
            <a:r>
              <a:rPr lang="bg-BG" dirty="0" smtClean="0">
                <a:latin typeface="Courier New" pitchFamily="49" charset="0"/>
              </a:rPr>
              <a:t>	</a:t>
            </a:r>
            <a:r>
              <a:rPr lang="bg-BG" dirty="0" smtClean="0">
                <a:solidFill>
                  <a:schemeClr val="accent5">
                    <a:lumMod val="20000"/>
                    <a:lumOff val="80000"/>
                  </a:schemeClr>
                </a:solidFill>
                <a:latin typeface="Consolas" pitchFamily="49" charset="0"/>
                <a:cs typeface="Consolas" pitchFamily="49" charset="0"/>
              </a:rPr>
              <a:t>AppendHeader</a:t>
            </a:r>
            <a:r>
              <a:rPr lang="en-US" dirty="0" smtClean="0">
                <a:solidFill>
                  <a:schemeClr val="accent5">
                    <a:lumMod val="20000"/>
                    <a:lumOff val="80000"/>
                  </a:schemeClr>
                </a:solidFill>
                <a:latin typeface="Consolas" pitchFamily="49" charset="0"/>
                <a:cs typeface="Consolas" pitchFamily="49" charset="0"/>
              </a:rPr>
              <a:t>()</a:t>
            </a:r>
            <a:r>
              <a:rPr lang="en-US" dirty="0" smtClean="0">
                <a:solidFill>
                  <a:schemeClr val="accent5">
                    <a:lumMod val="20000"/>
                    <a:lumOff val="80000"/>
                  </a:schemeClr>
                </a:solidFill>
                <a:latin typeface="+mj-lt"/>
                <a:cs typeface="Consolas" pitchFamily="49" charset="0"/>
              </a:rPr>
              <a:t> </a:t>
            </a:r>
            <a:r>
              <a:rPr lang="en-US" dirty="0" smtClean="0">
                <a:latin typeface="+mj-lt"/>
              </a:rPr>
              <a:t>- Adds an HTTP header to the output stream</a:t>
            </a:r>
            <a:endParaRPr lang="bg-BG" dirty="0" smtClean="0">
              <a:latin typeface="+mj-lt"/>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47</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828800" y="138336"/>
            <a:ext cx="7086600" cy="914400"/>
          </a:xfrm>
        </p:spPr>
        <p:txBody>
          <a:bodyPr/>
          <a:lstStyle/>
          <a:p>
            <a:r>
              <a:rPr lang="en-US" sz="3600" dirty="0" smtClean="0">
                <a:effectLst/>
              </a:rPr>
              <a:t>Manipulating the HTTP Response Headers –  Example</a:t>
            </a:r>
            <a:endParaRPr lang="bg-BG" sz="3600" dirty="0" smtClean="0">
              <a:effectLst/>
            </a:endParaRPr>
          </a:p>
        </p:txBody>
      </p:sp>
      <p:sp>
        <p:nvSpPr>
          <p:cNvPr id="607235" name="Rectangle 3"/>
          <p:cNvSpPr>
            <a:spLocks noGrp="1" noChangeArrowheads="1"/>
          </p:cNvSpPr>
          <p:nvPr>
            <p:ph idx="1"/>
          </p:nvPr>
        </p:nvSpPr>
        <p:spPr>
          <a:xfrm>
            <a:off x="228600" y="1196752"/>
            <a:ext cx="8686800" cy="5508848"/>
          </a:xfrm>
        </p:spPr>
        <p:txBody>
          <a:bodyPr/>
          <a:lstStyle/>
          <a:p>
            <a:pPr marL="450850" indent="-450850">
              <a:lnSpc>
                <a:spcPct val="110000"/>
              </a:lnSpc>
              <a:spcBef>
                <a:spcPts val="0"/>
              </a:spcBef>
              <a:spcAft>
                <a:spcPts val="0"/>
              </a:spcAft>
              <a:defRPr/>
            </a:pPr>
            <a:r>
              <a:rPr lang="en-US" dirty="0" smtClean="0"/>
              <a:t>Downloading image file generated from an ASP.NET page:</a:t>
            </a:r>
          </a:p>
          <a:p>
            <a:pPr marL="901700" lvl="1" indent="-271463">
              <a:lnSpc>
                <a:spcPct val="110000"/>
              </a:lnSpc>
              <a:spcBef>
                <a:spcPts val="0"/>
              </a:spcBef>
              <a:spcAft>
                <a:spcPts val="0"/>
              </a:spcAft>
              <a:buFontTx/>
              <a:buNone/>
              <a:defRPr/>
            </a:pPr>
            <a:endParaRPr lang="en-US" dirty="0" smtClean="0">
              <a:latin typeface="Courier New" pitchFamily="49" charset="0"/>
            </a:endParaRPr>
          </a:p>
        </p:txBody>
      </p:sp>
      <p:sp>
        <p:nvSpPr>
          <p:cNvPr id="5" name="Text Placeholder 1"/>
          <p:cNvSpPr txBox="1">
            <a:spLocks/>
          </p:cNvSpPr>
          <p:nvPr/>
        </p:nvSpPr>
        <p:spPr>
          <a:xfrm>
            <a:off x="467544" y="2684602"/>
            <a:ext cx="8208912" cy="3120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10000"/>
              </a:lnSpc>
              <a:defRPr/>
            </a:pPr>
            <a:r>
              <a:rPr lang="en-US" noProof="1" smtClean="0">
                <a:ea typeface="Times New Roman" pitchFamily="18" charset="0"/>
              </a:rPr>
              <a:t>Response.Clear();</a:t>
            </a:r>
          </a:p>
          <a:p>
            <a:pPr>
              <a:lnSpc>
                <a:spcPct val="110000"/>
              </a:lnSpc>
              <a:defRPr/>
            </a:pPr>
            <a:r>
              <a:rPr lang="en-US" noProof="1" smtClean="0">
                <a:ea typeface="Times New Roman" pitchFamily="18" charset="0"/>
              </a:rPr>
              <a:t>Bitmap generatedImage = new Bitmap(200, 200);     </a:t>
            </a:r>
          </a:p>
          <a:p>
            <a:pPr>
              <a:lnSpc>
                <a:spcPct val="110000"/>
              </a:lnSpc>
              <a:defRPr/>
            </a:pPr>
            <a:r>
              <a:rPr lang="en-US" noProof="1" smtClean="0">
                <a:ea typeface="Times New Roman" pitchFamily="18" charset="0"/>
              </a:rPr>
              <a:t>Graphics gr = Graphics.FromImage(generatedImage);</a:t>
            </a:r>
          </a:p>
          <a:p>
            <a:pPr>
              <a:lnSpc>
                <a:spcPct val="110000"/>
              </a:lnSpc>
              <a:defRPr/>
            </a:pPr>
            <a:r>
              <a:rPr lang="en-US" noProof="1" smtClean="0">
                <a:ea typeface="Times New Roman" pitchFamily="18" charset="0"/>
              </a:rPr>
              <a:t>gr.FillRectangle(Brushes.MediumSeaGreen, 0, 0, 200, 200);</a:t>
            </a:r>
          </a:p>
          <a:p>
            <a:pPr>
              <a:lnSpc>
                <a:spcPct val="110000"/>
              </a:lnSpc>
              <a:defRPr/>
            </a:pPr>
            <a:r>
              <a:rPr lang="en-US" noProof="1" smtClean="0">
                <a:ea typeface="Times New Roman" pitchFamily="18" charset="0"/>
              </a:rPr>
              <a:t>gr.FillPie(Brushes.Yellow, 25, 25,150, 150, 0, 45);</a:t>
            </a:r>
          </a:p>
          <a:p>
            <a:pPr>
              <a:lnSpc>
                <a:spcPct val="110000"/>
              </a:lnSpc>
              <a:defRPr/>
            </a:pPr>
            <a:r>
              <a:rPr lang="en-US" noProof="1" smtClean="0">
                <a:ea typeface="Times New Roman" pitchFamily="18" charset="0"/>
              </a:rPr>
              <a:t>gr.FillPie(Brushes.Green, 25, 25, 150, 150, 45, 315);</a:t>
            </a:r>
          </a:p>
          <a:p>
            <a:pPr>
              <a:lnSpc>
                <a:spcPct val="110000"/>
              </a:lnSpc>
              <a:defRPr/>
            </a:pPr>
            <a:r>
              <a:rPr lang="en-US" noProof="1" smtClean="0">
                <a:ea typeface="Times New Roman" pitchFamily="18" charset="0"/>
              </a:rPr>
              <a:t>Response.ContentType = "image/gif";</a:t>
            </a:r>
          </a:p>
          <a:p>
            <a:pPr>
              <a:lnSpc>
                <a:spcPct val="110000"/>
              </a:lnSpc>
              <a:defRPr/>
            </a:pPr>
            <a:r>
              <a:rPr lang="en-US" noProof="1" smtClean="0">
                <a:ea typeface="Times New Roman" pitchFamily="18" charset="0"/>
              </a:rPr>
              <a:t>generatedImage.Save(</a:t>
            </a:r>
          </a:p>
          <a:p>
            <a:pPr>
              <a:lnSpc>
                <a:spcPct val="110000"/>
              </a:lnSpc>
              <a:defRPr/>
            </a:pPr>
            <a:r>
              <a:rPr lang="en-US" noProof="1" smtClean="0">
                <a:ea typeface="Times New Roman" pitchFamily="18" charset="0"/>
              </a:rPr>
              <a:t>  Response.OutputStream,ImageFormat.Gif);</a:t>
            </a:r>
            <a:endParaRPr lang="en-US" noProof="1">
              <a:ea typeface="Times New Roman" pitchFamily="18" charset="0"/>
            </a:endParaRP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48</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1115616" y="1628800"/>
            <a:ext cx="6912768" cy="1477887"/>
          </a:xfrm>
          <a:noFill/>
        </p:spPr>
        <p:txBody>
          <a:bodyPr/>
          <a:lstStyle/>
          <a:p>
            <a:pPr>
              <a:lnSpc>
                <a:spcPct val="110000"/>
              </a:lnSpc>
            </a:pPr>
            <a:r>
              <a:rPr lang="en-US" dirty="0" smtClean="0">
                <a:effectLst/>
              </a:rPr>
              <a:t>Manipulating the HTTP Response Headers</a:t>
            </a:r>
            <a:endParaRPr lang="bg-BG" dirty="0" smtClean="0">
              <a:effectLst/>
            </a:endParaRPr>
          </a:p>
        </p:txBody>
      </p:sp>
      <p:sp>
        <p:nvSpPr>
          <p:cNvPr id="2" name="Subtitle 1"/>
          <p:cNvSpPr>
            <a:spLocks noGrp="1"/>
          </p:cNvSpPr>
          <p:nvPr>
            <p:ph type="subTitle" idx="1"/>
          </p:nvPr>
        </p:nvSpPr>
        <p:spPr>
          <a:xfrm>
            <a:off x="609600" y="3473672"/>
            <a:ext cx="7924800" cy="569120"/>
          </a:xfrm>
        </p:spPr>
        <p:txBody>
          <a:bodyPr/>
          <a:lstStyle/>
          <a:p>
            <a:r>
              <a:rPr lang="en-US" dirty="0" smtClean="0"/>
              <a:t>Live Demo</a:t>
            </a:r>
            <a:endParaRPr lang="en-US" dirty="0"/>
          </a:p>
        </p:txBody>
      </p:sp>
      <p:pic>
        <p:nvPicPr>
          <p:cNvPr id="13314" name="Picture 2"/>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5580112" y="4077072"/>
            <a:ext cx="3023344" cy="2261461"/>
          </a:xfrm>
          <a:prstGeom prst="roundRect">
            <a:avLst>
              <a:gd name="adj" fmla="val 6559"/>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4005064"/>
            <a:ext cx="2808312" cy="2339110"/>
          </a:xfrm>
          <a:prstGeom prst="rect">
            <a:avLst/>
          </a:prstGeom>
          <a:noFill/>
          <a:ln>
            <a:noFill/>
          </a:ln>
          <a:effectLst>
            <a:outerShdw dist="35921" dir="2700000" algn="ctr" rotWithShape="0">
              <a:schemeClr val="bg2"/>
            </a:outerShdw>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pPr>
              <a:defRPr/>
            </a:pPr>
            <a:r>
              <a:rPr lang="en-US" dirty="0" smtClean="0"/>
              <a:t>HttpApplication</a:t>
            </a:r>
            <a:endParaRPr lang="bg-BG" dirty="0" smtClean="0"/>
          </a:p>
        </p:txBody>
      </p:sp>
      <p:sp>
        <p:nvSpPr>
          <p:cNvPr id="539651" name="Rectangle 3"/>
          <p:cNvSpPr>
            <a:spLocks noGrp="1" noChangeArrowheads="1"/>
          </p:cNvSpPr>
          <p:nvPr>
            <p:ph idx="1"/>
          </p:nvPr>
        </p:nvSpPr>
        <p:spPr>
          <a:xfrm>
            <a:off x="228600" y="836712"/>
            <a:ext cx="8686800" cy="5782816"/>
          </a:xfrm>
        </p:spPr>
        <p:txBody>
          <a:bodyPr/>
          <a:lstStyle/>
          <a:p>
            <a:pPr>
              <a:lnSpc>
                <a:spcPct val="100000"/>
              </a:lnSpc>
              <a:spcBef>
                <a:spcPts val="300"/>
              </a:spcBef>
              <a:defRPr/>
            </a:pPr>
            <a:r>
              <a:rPr lang="en-US" noProof="1" smtClean="0">
                <a:solidFill>
                  <a:schemeClr val="accent5">
                    <a:lumMod val="20000"/>
                    <a:lumOff val="80000"/>
                  </a:schemeClr>
                </a:solidFill>
                <a:latin typeface="Consolas" pitchFamily="49" charset="0"/>
                <a:cs typeface="Consolas" pitchFamily="49" charset="0"/>
              </a:rPr>
              <a:t>HttpApplication</a:t>
            </a:r>
            <a:r>
              <a:rPr lang="en-US" dirty="0" smtClean="0"/>
              <a:t> keeps the application state</a:t>
            </a:r>
          </a:p>
          <a:p>
            <a:pPr>
              <a:lnSpc>
                <a:spcPct val="100000"/>
              </a:lnSpc>
              <a:spcBef>
                <a:spcPts val="300"/>
              </a:spcBef>
              <a:defRPr/>
            </a:pPr>
            <a:r>
              <a:rPr lang="en-US" dirty="0" smtClean="0"/>
              <a:t>Provides access to other i</a:t>
            </a:r>
            <a:r>
              <a:rPr lang="bg-BG" dirty="0" smtClean="0"/>
              <a:t>ntrinsic  </a:t>
            </a:r>
            <a:r>
              <a:rPr lang="en-US" dirty="0" smtClean="0"/>
              <a:t>objects</a:t>
            </a:r>
            <a:endParaRPr lang="bg-BG" dirty="0" smtClean="0"/>
          </a:p>
          <a:p>
            <a:pPr lvl="1">
              <a:lnSpc>
                <a:spcPct val="100000"/>
              </a:lnSpc>
              <a:spcBef>
                <a:spcPts val="300"/>
              </a:spcBef>
              <a:defRPr/>
            </a:pPr>
            <a:r>
              <a:rPr lang="en-US" dirty="0" smtClean="0"/>
              <a:t>Properties</a:t>
            </a:r>
            <a:r>
              <a:rPr lang="bg-BG" dirty="0" smtClean="0"/>
              <a:t> </a:t>
            </a:r>
            <a:r>
              <a:rPr lang="en-US" dirty="0" smtClean="0">
                <a:solidFill>
                  <a:schemeClr val="accent5">
                    <a:lumMod val="20000"/>
                    <a:lumOff val="80000"/>
                  </a:schemeClr>
                </a:solidFill>
                <a:latin typeface="Consolas" pitchFamily="49" charset="0"/>
                <a:cs typeface="Consolas" pitchFamily="49" charset="0"/>
              </a:rPr>
              <a:t>Application</a:t>
            </a:r>
            <a:r>
              <a:rPr lang="en-US" dirty="0" smtClean="0"/>
              <a:t>, </a:t>
            </a:r>
            <a:r>
              <a:rPr lang="en-US" dirty="0" smtClean="0">
                <a:solidFill>
                  <a:schemeClr val="accent5">
                    <a:lumMod val="20000"/>
                    <a:lumOff val="80000"/>
                  </a:schemeClr>
                </a:solidFill>
                <a:latin typeface="Consolas" pitchFamily="49" charset="0"/>
                <a:cs typeface="Consolas" pitchFamily="49" charset="0"/>
              </a:rPr>
              <a:t>Context</a:t>
            </a:r>
            <a:r>
              <a:rPr lang="en-US" dirty="0" smtClean="0"/>
              <a:t>, </a:t>
            </a:r>
            <a:r>
              <a:rPr lang="en-US" dirty="0" smtClean="0">
                <a:solidFill>
                  <a:schemeClr val="accent5">
                    <a:lumMod val="20000"/>
                    <a:lumOff val="80000"/>
                  </a:schemeClr>
                </a:solidFill>
                <a:latin typeface="Consolas" pitchFamily="49" charset="0"/>
                <a:cs typeface="Consolas" pitchFamily="49" charset="0"/>
              </a:rPr>
              <a:t>Request</a:t>
            </a:r>
            <a:r>
              <a:rPr lang="en-US" dirty="0" smtClean="0"/>
              <a:t>, </a:t>
            </a:r>
            <a:r>
              <a:rPr lang="en-US" dirty="0" smtClean="0">
                <a:solidFill>
                  <a:schemeClr val="accent5">
                    <a:lumMod val="20000"/>
                    <a:lumOff val="80000"/>
                  </a:schemeClr>
                </a:solidFill>
                <a:latin typeface="Consolas" pitchFamily="49" charset="0"/>
                <a:cs typeface="Consolas" pitchFamily="49" charset="0"/>
              </a:rPr>
              <a:t>Response</a:t>
            </a:r>
            <a:r>
              <a:rPr lang="en-US" dirty="0" smtClean="0"/>
              <a:t>, </a:t>
            </a:r>
            <a:r>
              <a:rPr lang="en-US" dirty="0" smtClean="0">
                <a:solidFill>
                  <a:schemeClr val="accent5">
                    <a:lumMod val="20000"/>
                    <a:lumOff val="80000"/>
                  </a:schemeClr>
                </a:solidFill>
                <a:latin typeface="Consolas" pitchFamily="49" charset="0"/>
                <a:cs typeface="Consolas" pitchFamily="49" charset="0"/>
              </a:rPr>
              <a:t>Server</a:t>
            </a:r>
            <a:r>
              <a:rPr lang="en-US" dirty="0" smtClean="0"/>
              <a:t>, </a:t>
            </a:r>
            <a:r>
              <a:rPr lang="en-US" dirty="0" smtClean="0">
                <a:solidFill>
                  <a:schemeClr val="accent5">
                    <a:lumMod val="20000"/>
                    <a:lumOff val="80000"/>
                  </a:schemeClr>
                </a:solidFill>
                <a:latin typeface="Consolas" pitchFamily="49" charset="0"/>
                <a:cs typeface="Consolas" pitchFamily="49" charset="0"/>
              </a:rPr>
              <a:t>Session</a:t>
            </a:r>
            <a:r>
              <a:rPr lang="en-US" dirty="0" smtClean="0"/>
              <a:t> etc.</a:t>
            </a:r>
          </a:p>
          <a:p>
            <a:pPr>
              <a:lnSpc>
                <a:spcPct val="100000"/>
              </a:lnSpc>
              <a:spcBef>
                <a:spcPts val="300"/>
              </a:spcBef>
              <a:defRPr/>
            </a:pPr>
            <a:r>
              <a:rPr lang="en-US" dirty="0" smtClean="0"/>
              <a:t>Provide events for</a:t>
            </a:r>
            <a:r>
              <a:rPr lang="bg-BG" dirty="0" smtClean="0"/>
              <a:t>:</a:t>
            </a:r>
          </a:p>
          <a:p>
            <a:pPr lvl="1">
              <a:lnSpc>
                <a:spcPct val="100000"/>
              </a:lnSpc>
              <a:spcBef>
                <a:spcPts val="300"/>
              </a:spcBef>
              <a:defRPr/>
            </a:pPr>
            <a:r>
              <a:rPr lang="en-US" dirty="0" smtClean="0"/>
              <a:t>Start of a new request</a:t>
            </a:r>
            <a:endParaRPr lang="bg-BG" dirty="0" smtClean="0"/>
          </a:p>
          <a:p>
            <a:pPr lvl="1">
              <a:lnSpc>
                <a:spcPct val="100000"/>
              </a:lnSpc>
              <a:spcBef>
                <a:spcPts val="300"/>
              </a:spcBef>
              <a:defRPr/>
            </a:pPr>
            <a:r>
              <a:rPr lang="en-US" dirty="0" smtClean="0"/>
              <a:t>Authentication</a:t>
            </a:r>
            <a:endParaRPr lang="bg-BG" dirty="0" smtClean="0"/>
          </a:p>
          <a:p>
            <a:pPr lvl="1">
              <a:lnSpc>
                <a:spcPct val="100000"/>
              </a:lnSpc>
              <a:spcBef>
                <a:spcPts val="300"/>
              </a:spcBef>
              <a:defRPr/>
            </a:pPr>
            <a:r>
              <a:rPr lang="en-US" dirty="0" smtClean="0"/>
              <a:t>Authorization</a:t>
            </a:r>
            <a:endParaRPr lang="bg-BG" dirty="0" smtClean="0"/>
          </a:p>
          <a:p>
            <a:pPr lvl="1">
              <a:lnSpc>
                <a:spcPct val="100000"/>
              </a:lnSpc>
              <a:spcBef>
                <a:spcPts val="300"/>
              </a:spcBef>
              <a:defRPr/>
            </a:pPr>
            <a:r>
              <a:rPr lang="en-US" dirty="0" smtClean="0"/>
              <a:t>Working with the cache</a:t>
            </a:r>
            <a:endParaRPr lang="bg-BG" dirty="0" smtClean="0"/>
          </a:p>
          <a:p>
            <a:pPr lvl="1">
              <a:lnSpc>
                <a:spcPct val="100000"/>
              </a:lnSpc>
              <a:spcBef>
                <a:spcPts val="300"/>
              </a:spcBef>
              <a:defRPr/>
            </a:pPr>
            <a:r>
              <a:rPr lang="en-US" dirty="0" smtClean="0"/>
              <a:t>End of a Request</a:t>
            </a:r>
            <a:endParaRPr lang="bg-BG" dirty="0" smtClean="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5</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r>
              <a:rPr lang="en-US" smtClean="0"/>
              <a:t>ASP.NET State </a:t>
            </a:r>
            <a:r>
              <a:rPr lang="en-US" dirty="0"/>
              <a:t>Management</a:t>
            </a:r>
            <a:endParaRPr lang="bg-BG" dirty="0"/>
          </a:p>
        </p:txBody>
      </p:sp>
      <p:sp>
        <p:nvSpPr>
          <p:cNvPr id="6" name="TextBox 5"/>
          <p:cNvSpPr txBox="1"/>
          <p:nvPr/>
        </p:nvSpPr>
        <p:spPr>
          <a:xfrm rot="12041701" flipH="1">
            <a:off x="7527114" y="4715840"/>
            <a:ext cx="949687" cy="1803953"/>
          </a:xfrm>
          <a:prstGeom prst="rect">
            <a:avLst/>
          </a:prstGeom>
          <a:noFill/>
        </p:spPr>
        <p:txBody>
          <a:bodyPr wrap="square" rtlCol="0">
            <a:spAutoFit/>
            <a:scene3d>
              <a:camera prst="orthographicFront"/>
              <a:lightRig rig="threePt" dir="t"/>
            </a:scene3d>
            <a:sp3d extrusionH="57150">
              <a:bevelT w="38100" h="38100" prst="angle"/>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3464797" flipH="1">
            <a:off x="968763" y="4574331"/>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74335"/>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756950" flipH="1">
            <a:off x="4765843" y="1417276"/>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104110"/>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904475" y="836467"/>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985327"/>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222010"/>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5" name="TextBox 14"/>
          <p:cNvSpPr txBox="1"/>
          <p:nvPr/>
        </p:nvSpPr>
        <p:spPr>
          <a:xfrm rot="1186146" flipH="1">
            <a:off x="6185957" y="4402802"/>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4" name="TextBox 13"/>
          <p:cNvSpPr txBox="1"/>
          <p:nvPr/>
        </p:nvSpPr>
        <p:spPr>
          <a:xfrm rot="19460650" flipH="1">
            <a:off x="2921606" y="2356458"/>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6" name="TextBox 15"/>
          <p:cNvSpPr txBox="1"/>
          <p:nvPr/>
        </p:nvSpPr>
        <p:spPr>
          <a:xfrm>
            <a:off x="6158093" y="6452660"/>
            <a:ext cx="2909707" cy="369332"/>
          </a:xfrm>
          <a:prstGeom prst="rect">
            <a:avLst/>
          </a:prstGeom>
          <a:noFill/>
        </p:spPr>
        <p:txBody>
          <a:bodyPr wrap="none" rtlCol="0">
            <a:spAutoFit/>
          </a:bodyPr>
          <a:lstStyle/>
          <a:p>
            <a:r>
              <a:rPr lang="en-US" sz="1800" b="1" dirty="0" smtClean="0">
                <a:hlinkClick r:id="rId2"/>
              </a:rPr>
              <a:t>http://academy.telerik.com</a:t>
            </a:r>
            <a:endParaRPr lang="en-US" sz="1800" b="1" dirty="0"/>
          </a:p>
        </p:txBody>
      </p:sp>
    </p:spTree>
    <p:extLst>
      <p:ext uri="{BB962C8B-B14F-4D97-AF65-F5344CB8AC3E}">
        <p14:creationId xmlns:p14="http://schemas.microsoft.com/office/powerpoint/2010/main" val="1577434309"/>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pPr>
              <a:defRPr/>
            </a:pPr>
            <a:r>
              <a:rPr lang="en-US" dirty="0" smtClean="0"/>
              <a:t>Exercises</a:t>
            </a:r>
          </a:p>
        </p:txBody>
      </p:sp>
      <p:sp>
        <p:nvSpPr>
          <p:cNvPr id="536579" name="Rectangle 3"/>
          <p:cNvSpPr>
            <a:spLocks noGrp="1" noChangeArrowheads="1"/>
          </p:cNvSpPr>
          <p:nvPr>
            <p:ph idx="1"/>
          </p:nvPr>
        </p:nvSpPr>
        <p:spPr/>
        <p:txBody>
          <a:bodyPr/>
          <a:lstStyle/>
          <a:p>
            <a:pPr marL="444500" indent="-444500">
              <a:lnSpc>
                <a:spcPct val="100000"/>
              </a:lnSpc>
              <a:buFontTx/>
              <a:buAutoNum type="arabicPeriod"/>
              <a:tabLst/>
              <a:defRPr/>
            </a:pPr>
            <a:r>
              <a:rPr lang="en-US" sz="2800" dirty="0" smtClean="0"/>
              <a:t>Create an</a:t>
            </a:r>
            <a:r>
              <a:rPr lang="bg-BG" sz="2800" dirty="0" smtClean="0"/>
              <a:t> </a:t>
            </a:r>
            <a:r>
              <a:rPr lang="en-US" sz="2800" dirty="0" smtClean="0"/>
              <a:t>ASP.NET Web Form</a:t>
            </a:r>
            <a:r>
              <a:rPr lang="bg-BG" sz="2800" dirty="0" smtClean="0"/>
              <a:t>, </a:t>
            </a:r>
            <a:r>
              <a:rPr lang="en-US" sz="2800" dirty="0" smtClean="0"/>
              <a:t>which prints the type of the browser and</a:t>
            </a:r>
            <a:r>
              <a:rPr lang="bg-BG" sz="2800" dirty="0" smtClean="0"/>
              <a:t> </a:t>
            </a:r>
            <a:r>
              <a:rPr lang="en-US" sz="2800" dirty="0" smtClean="0"/>
              <a:t>the client IP address requested </a:t>
            </a:r>
            <a:r>
              <a:rPr lang="en-US" sz="2800" dirty="0" smtClean="0">
                <a:solidFill>
                  <a:schemeClr val="accent5">
                    <a:lumMod val="20000"/>
                    <a:lumOff val="80000"/>
                  </a:schemeClr>
                </a:solidFill>
                <a:latin typeface="Consolas" pitchFamily="49" charset="0"/>
                <a:cs typeface="Consolas" pitchFamily="49" charset="0"/>
              </a:rPr>
              <a:t>.</a:t>
            </a:r>
            <a:r>
              <a:rPr lang="en-US" sz="2800" noProof="1" smtClean="0">
                <a:solidFill>
                  <a:schemeClr val="accent5">
                    <a:lumMod val="20000"/>
                    <a:lumOff val="80000"/>
                  </a:schemeClr>
                </a:solidFill>
                <a:latin typeface="Consolas" pitchFamily="49" charset="0"/>
                <a:cs typeface="Consolas" pitchFamily="49" charset="0"/>
              </a:rPr>
              <a:t>aspx</a:t>
            </a:r>
            <a:r>
              <a:rPr lang="en-US" sz="2800" dirty="0" smtClean="0"/>
              <a:t> page.</a:t>
            </a:r>
            <a:endParaRPr lang="bg-BG" sz="2800" dirty="0" smtClean="0"/>
          </a:p>
          <a:p>
            <a:pPr marL="444500" indent="-444500">
              <a:lnSpc>
                <a:spcPct val="100000"/>
              </a:lnSpc>
              <a:buFontTx/>
              <a:buAutoNum type="arabicPeriod"/>
              <a:tabLst/>
              <a:defRPr/>
            </a:pPr>
            <a:r>
              <a:rPr lang="en-US" sz="2800" dirty="0" smtClean="0"/>
              <a:t>Create a ASP.NET Web Form which appends the input of a text field when a button is clicked in the</a:t>
            </a:r>
            <a:r>
              <a:rPr lang="bg-BG" sz="2800" dirty="0" smtClean="0"/>
              <a:t> </a:t>
            </a:r>
            <a:r>
              <a:rPr lang="en-US" sz="2800" dirty="0" smtClean="0">
                <a:solidFill>
                  <a:schemeClr val="accent5">
                    <a:lumMod val="20000"/>
                    <a:lumOff val="80000"/>
                  </a:schemeClr>
                </a:solidFill>
                <a:latin typeface="Consolas" pitchFamily="49" charset="0"/>
                <a:cs typeface="Consolas" pitchFamily="49" charset="0"/>
              </a:rPr>
              <a:t>Session</a:t>
            </a:r>
            <a:r>
              <a:rPr lang="en-US" sz="2800" dirty="0" smtClean="0"/>
              <a:t> object and then prints it in a </a:t>
            </a:r>
            <a:r>
              <a:rPr lang="en-US" sz="2800" noProof="1" smtClean="0">
                <a:solidFill>
                  <a:schemeClr val="accent5">
                    <a:lumMod val="20000"/>
                    <a:lumOff val="80000"/>
                  </a:schemeClr>
                </a:solidFill>
                <a:latin typeface="Consolas" pitchFamily="49" charset="0"/>
                <a:cs typeface="Consolas" pitchFamily="49" charset="0"/>
              </a:rPr>
              <a:t>&lt;asp:Label&gt;</a:t>
            </a:r>
            <a:r>
              <a:rPr lang="en-US" sz="2800" dirty="0" smtClean="0"/>
              <a:t> control. Use </a:t>
            </a:r>
            <a:r>
              <a:rPr lang="en-US" sz="2800" dirty="0" smtClean="0">
                <a:solidFill>
                  <a:schemeClr val="accent5">
                    <a:lumMod val="20000"/>
                    <a:lumOff val="80000"/>
                  </a:schemeClr>
                </a:solidFill>
                <a:latin typeface="Consolas" pitchFamily="49" charset="0"/>
                <a:cs typeface="Consolas" pitchFamily="49" charset="0"/>
              </a:rPr>
              <a:t>List&lt;string&gt;</a:t>
            </a:r>
            <a:r>
              <a:rPr lang="en-US" sz="2800" dirty="0" smtClean="0"/>
              <a:t> to keep all the text lines entered in the page during the session lifetime.</a:t>
            </a:r>
            <a:endParaRPr lang="bg-BG" sz="2800" dirty="0" smtClean="0"/>
          </a:p>
          <a:p>
            <a:pPr marL="444500" indent="-444500">
              <a:lnSpc>
                <a:spcPct val="100000"/>
              </a:lnSpc>
              <a:buFontTx/>
              <a:buAutoNum type="arabicPeriod"/>
              <a:tabLst/>
              <a:defRPr/>
            </a:pPr>
            <a:r>
              <a:rPr lang="en-US" sz="2800" dirty="0" smtClean="0"/>
              <a:t>Create two pages that exchange user input data with cookies. The first page is a login page. The second one should redirect to the first one if there’s no cookie. The cookie must expire in 1 minute.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51</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pPr>
              <a:defRPr/>
            </a:pPr>
            <a:r>
              <a:rPr lang="en-US" smtClean="0"/>
              <a:t>Exercises (2)</a:t>
            </a:r>
          </a:p>
        </p:txBody>
      </p:sp>
      <p:sp>
        <p:nvSpPr>
          <p:cNvPr id="553987" name="Rectangle 3"/>
          <p:cNvSpPr>
            <a:spLocks noGrp="1" noChangeArrowheads="1"/>
          </p:cNvSpPr>
          <p:nvPr>
            <p:ph idx="1"/>
          </p:nvPr>
        </p:nvSpPr>
        <p:spPr/>
        <p:txBody>
          <a:bodyPr/>
          <a:lstStyle/>
          <a:p>
            <a:pPr marL="444500" indent="-444500">
              <a:lnSpc>
                <a:spcPct val="100000"/>
              </a:lnSpc>
              <a:buFontTx/>
              <a:buAutoNum type="arabicPeriod" startAt="4"/>
              <a:tabLst/>
              <a:defRPr/>
            </a:pPr>
            <a:r>
              <a:rPr lang="en-US" sz="2800" noProof="1" smtClean="0"/>
              <a:t>Create a JavaScript function that deletes the ViewState hidden field variable. What happens at postback?</a:t>
            </a:r>
          </a:p>
          <a:p>
            <a:pPr marL="444500" indent="-444500">
              <a:lnSpc>
                <a:spcPct val="100000"/>
              </a:lnSpc>
              <a:buFontTx/>
              <a:buAutoNum type="arabicPeriod" startAt="4"/>
              <a:tabLst/>
              <a:defRPr/>
            </a:pPr>
            <a:r>
              <a:rPr lang="en-US" sz="2800" noProof="1" smtClean="0"/>
              <a:t>Implement a graphical Web counter. It should display as JPEG image the total number of visitors of the requested </a:t>
            </a:r>
            <a:r>
              <a:rPr lang="en-US" sz="2800" noProof="1" smtClean="0">
                <a:solidFill>
                  <a:schemeClr val="accent5">
                    <a:lumMod val="20000"/>
                    <a:lumOff val="80000"/>
                  </a:schemeClr>
                </a:solidFill>
                <a:latin typeface="Consolas" pitchFamily="49" charset="0"/>
                <a:cs typeface="Consolas" pitchFamily="49" charset="0"/>
              </a:rPr>
              <a:t>.aspx</a:t>
            </a:r>
            <a:r>
              <a:rPr lang="en-US" sz="2800" noProof="1" smtClean="0"/>
              <a:t> page since the start of the Web application. Keep the number of visitors in the </a:t>
            </a:r>
            <a:r>
              <a:rPr lang="en-US" sz="2800" noProof="1" smtClean="0">
                <a:solidFill>
                  <a:schemeClr val="accent5">
                    <a:lumMod val="20000"/>
                    <a:lumOff val="80000"/>
                  </a:schemeClr>
                </a:solidFill>
                <a:latin typeface="Consolas" pitchFamily="49" charset="0"/>
                <a:cs typeface="Consolas" pitchFamily="49" charset="0"/>
              </a:rPr>
              <a:t>Application</a:t>
            </a:r>
            <a:r>
              <a:rPr lang="en-US" sz="2800" noProof="1" smtClean="0"/>
              <a:t> object. What happens when the Web server is stopped?</a:t>
            </a:r>
          </a:p>
          <a:p>
            <a:pPr marL="444500" indent="-444500">
              <a:lnSpc>
                <a:spcPct val="100000"/>
              </a:lnSpc>
              <a:buFontTx/>
              <a:buAutoNum type="arabicPeriod" startAt="4"/>
              <a:tabLst/>
              <a:defRPr/>
            </a:pPr>
            <a:r>
              <a:rPr lang="en-US" sz="2800" noProof="1" smtClean="0"/>
              <a:t>Re-implement the previous task to keep the total number of visitors in SQL Server database.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52</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pPr>
              <a:defRPr/>
            </a:pPr>
            <a:r>
              <a:rPr lang="en-US" dirty="0" smtClean="0"/>
              <a:t>Exercises (3)</a:t>
            </a:r>
          </a:p>
        </p:txBody>
      </p:sp>
      <p:sp>
        <p:nvSpPr>
          <p:cNvPr id="553987" name="Rectangle 3"/>
          <p:cNvSpPr>
            <a:spLocks noGrp="1" noChangeArrowheads="1"/>
          </p:cNvSpPr>
          <p:nvPr>
            <p:ph idx="1"/>
          </p:nvPr>
        </p:nvSpPr>
        <p:spPr/>
        <p:txBody>
          <a:bodyPr/>
          <a:lstStyle/>
          <a:p>
            <a:pPr marL="441325" indent="-441325">
              <a:lnSpc>
                <a:spcPct val="100000"/>
              </a:lnSpc>
              <a:buFont typeface="+mj-lt"/>
              <a:buAutoNum type="arabicPeriod" startAt="7"/>
              <a:tabLst/>
              <a:defRPr/>
            </a:pPr>
            <a:r>
              <a:rPr lang="en-US" sz="2800" noProof="1" smtClean="0"/>
              <a:t>Implement the Tic-Tac-Toe game which allows Internet users to play one against another. Multiple game sessions should be supported to run in parallel. The main page (</a:t>
            </a:r>
            <a:r>
              <a:rPr lang="en-US" sz="2800" noProof="1" smtClean="0">
                <a:solidFill>
                  <a:schemeClr val="accent5">
                    <a:lumMod val="20000"/>
                    <a:lumOff val="80000"/>
                  </a:schemeClr>
                </a:solidFill>
                <a:latin typeface="Consolas" pitchFamily="49" charset="0"/>
                <a:cs typeface="Consolas" pitchFamily="49" charset="0"/>
              </a:rPr>
              <a:t>Default.aspx</a:t>
            </a:r>
            <a:r>
              <a:rPr lang="en-US" sz="2800" noProof="1" smtClean="0"/>
              <a:t>) should list all games in the application (games now playing, finished games and games waiting for a second player). The user could start a new game or join existing game which has only one player or view who is the winner of any finished game. When starting new game or joining an existing game, the player should enter his or her name. Players who wait for an oponent to join to their game or to enter a valid move should check repeatedly at 1 second.</a:t>
            </a:r>
          </a:p>
          <a:p>
            <a:pPr marL="444500" indent="-444500">
              <a:lnSpc>
                <a:spcPct val="100000"/>
              </a:lnSpc>
              <a:buFontTx/>
              <a:buAutoNum type="arabicPeriod" startAt="7"/>
              <a:tabLst/>
              <a:defRPr/>
            </a:pPr>
            <a:endParaRPr lang="en-US" sz="2800" noProof="1" smtClean="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53</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pPr>
              <a:defRPr/>
            </a:pPr>
            <a:r>
              <a:rPr lang="en-US" dirty="0" smtClean="0"/>
              <a:t>HttpRequest</a:t>
            </a:r>
            <a:endParaRPr lang="bg-BG" dirty="0" smtClean="0"/>
          </a:p>
        </p:txBody>
      </p:sp>
      <p:sp>
        <p:nvSpPr>
          <p:cNvPr id="540675" name="Rectangle 3"/>
          <p:cNvSpPr>
            <a:spLocks noGrp="1" noChangeArrowheads="1"/>
          </p:cNvSpPr>
          <p:nvPr>
            <p:ph idx="1"/>
          </p:nvPr>
        </p:nvSpPr>
        <p:spPr>
          <a:xfrm>
            <a:off x="323850" y="980728"/>
            <a:ext cx="8496300" cy="5616575"/>
          </a:xfrm>
        </p:spPr>
        <p:txBody>
          <a:bodyPr/>
          <a:lstStyle/>
          <a:p>
            <a:pPr>
              <a:lnSpc>
                <a:spcPct val="100000"/>
              </a:lnSpc>
              <a:defRPr/>
            </a:pPr>
            <a:r>
              <a:rPr lang="en-US" noProof="1" smtClean="0">
                <a:solidFill>
                  <a:schemeClr val="accent5">
                    <a:lumMod val="20000"/>
                    <a:lumOff val="80000"/>
                  </a:schemeClr>
                </a:solidFill>
                <a:latin typeface="Consolas" pitchFamily="49" charset="0"/>
                <a:cs typeface="Consolas" pitchFamily="49" charset="0"/>
              </a:rPr>
              <a:t>HttpRequest</a:t>
            </a:r>
            <a:r>
              <a:rPr lang="en-US" dirty="0" smtClean="0"/>
              <a:t> contains information about the current HTTP request</a:t>
            </a:r>
            <a:endParaRPr lang="bg-BG" dirty="0" smtClean="0"/>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ApplicationPath</a:t>
            </a:r>
            <a:r>
              <a:rPr lang="en-US" noProof="1" smtClean="0"/>
              <a:t> </a:t>
            </a:r>
            <a:r>
              <a:rPr lang="en-US" dirty="0" smtClean="0"/>
              <a:t>– root path on the server</a:t>
            </a:r>
            <a:endParaRPr lang="bg-BG" dirty="0" smtClean="0"/>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Browser</a:t>
            </a:r>
            <a:r>
              <a:rPr lang="en-US" noProof="1" smtClean="0"/>
              <a:t> </a:t>
            </a:r>
            <a:r>
              <a:rPr lang="en-US" dirty="0" smtClean="0"/>
              <a:t>– type, platform, capabilities, etc.</a:t>
            </a:r>
            <a:endParaRPr lang="bg-BG" dirty="0" smtClean="0"/>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Cookies</a:t>
            </a:r>
            <a:r>
              <a:rPr lang="en-US" noProof="1" smtClean="0"/>
              <a:t> </a:t>
            </a:r>
            <a:r>
              <a:rPr lang="en-US" dirty="0" smtClean="0"/>
              <a:t>– get the cookies collection</a:t>
            </a:r>
            <a:endParaRPr lang="bg-BG" dirty="0"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HttpMethod</a:t>
            </a:r>
            <a:r>
              <a:rPr lang="en-US" noProof="1" smtClean="0"/>
              <a:t> </a:t>
            </a:r>
            <a:r>
              <a:rPr lang="en-US" dirty="0" smtClean="0"/>
              <a:t>– </a:t>
            </a:r>
            <a:r>
              <a:rPr lang="en-US" dirty="0" smtClean="0">
                <a:solidFill>
                  <a:schemeClr val="accent5">
                    <a:lumMod val="20000"/>
                    <a:lumOff val="80000"/>
                  </a:schemeClr>
                </a:solidFill>
                <a:latin typeface="Consolas" pitchFamily="49" charset="0"/>
                <a:cs typeface="Consolas" pitchFamily="49" charset="0"/>
              </a:rPr>
              <a:t>GET</a:t>
            </a:r>
            <a:r>
              <a:rPr lang="en-US" dirty="0" smtClean="0"/>
              <a:t> / </a:t>
            </a:r>
            <a:r>
              <a:rPr lang="en-US" dirty="0" smtClean="0">
                <a:solidFill>
                  <a:schemeClr val="accent5">
                    <a:lumMod val="20000"/>
                    <a:lumOff val="80000"/>
                  </a:schemeClr>
                </a:solidFill>
                <a:latin typeface="Consolas" pitchFamily="49" charset="0"/>
                <a:cs typeface="Consolas" pitchFamily="49" charset="0"/>
              </a:rPr>
              <a:t>POST</a:t>
            </a:r>
            <a:endParaRPr lang="bg-BG" dirty="0"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QueryString</a:t>
            </a:r>
            <a:r>
              <a:rPr lang="en-US" dirty="0" smtClean="0"/>
              <a:t> – e.g. </a:t>
            </a:r>
            <a:r>
              <a:rPr lang="en-US" dirty="0" smtClean="0">
                <a:solidFill>
                  <a:schemeClr val="accent5">
                    <a:lumMod val="20000"/>
                    <a:lumOff val="80000"/>
                  </a:schemeClr>
                </a:solidFill>
                <a:latin typeface="Consolas" pitchFamily="49" charset="0"/>
                <a:cs typeface="Consolas" pitchFamily="49" charset="0"/>
              </a:rPr>
              <a:t>?id=7&amp;lang=en</a:t>
            </a:r>
            <a:endParaRPr lang="en-US" noProof="1"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ServerVariables</a:t>
            </a:r>
            <a:r>
              <a:rPr lang="en-US" dirty="0" smtClean="0"/>
              <a:t> – IIS server settings</a:t>
            </a:r>
            <a:endParaRPr lang="en-US" noProof="1"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Url</a:t>
            </a:r>
            <a:r>
              <a:rPr lang="en-US" dirty="0" smtClean="0"/>
              <a:t> – the requested URL</a:t>
            </a:r>
            <a:endParaRPr lang="en-US" noProof="1" smtClean="0">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6</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pPr>
              <a:defRPr/>
            </a:pPr>
            <a:r>
              <a:rPr lang="en-US" dirty="0" smtClean="0"/>
              <a:t>HttpResponse</a:t>
            </a:r>
            <a:endParaRPr lang="bg-BG" dirty="0" smtClean="0"/>
          </a:p>
        </p:txBody>
      </p:sp>
      <p:sp>
        <p:nvSpPr>
          <p:cNvPr id="541699" name="Rectangle 3"/>
          <p:cNvSpPr>
            <a:spLocks noGrp="1" noChangeArrowheads="1"/>
          </p:cNvSpPr>
          <p:nvPr>
            <p:ph idx="1"/>
          </p:nvPr>
        </p:nvSpPr>
        <p:spPr>
          <a:xfrm>
            <a:off x="323850" y="836712"/>
            <a:ext cx="8496300" cy="5760640"/>
          </a:xfrm>
        </p:spPr>
        <p:txBody>
          <a:bodyPr/>
          <a:lstStyle/>
          <a:p>
            <a:pPr>
              <a:lnSpc>
                <a:spcPct val="100000"/>
              </a:lnSpc>
              <a:defRPr/>
            </a:pPr>
            <a:r>
              <a:rPr lang="en-US" noProof="1" smtClean="0">
                <a:solidFill>
                  <a:schemeClr val="accent5">
                    <a:lumMod val="20000"/>
                    <a:lumOff val="80000"/>
                  </a:schemeClr>
                </a:solidFill>
                <a:latin typeface="Consolas" pitchFamily="49" charset="0"/>
                <a:cs typeface="Consolas" pitchFamily="49" charset="0"/>
              </a:rPr>
              <a:t>HttpResponse</a:t>
            </a:r>
            <a:r>
              <a:rPr lang="en-US" dirty="0" smtClean="0"/>
              <a:t> contains information about the HTTP response</a:t>
            </a: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ContentType</a:t>
            </a:r>
            <a:r>
              <a:rPr lang="en-US" dirty="0" smtClean="0"/>
              <a:t> – MIME type (e.g. </a:t>
            </a:r>
            <a:r>
              <a:rPr lang="en-US" dirty="0" smtClean="0">
                <a:solidFill>
                  <a:schemeClr val="accent5">
                    <a:lumMod val="20000"/>
                    <a:lumOff val="80000"/>
                  </a:schemeClr>
                </a:solidFill>
                <a:latin typeface="Consolas" pitchFamily="49" charset="0"/>
                <a:cs typeface="Consolas" pitchFamily="49" charset="0"/>
              </a:rPr>
              <a:t>image/gif</a:t>
            </a:r>
            <a:r>
              <a:rPr lang="en-US" dirty="0" smtClean="0"/>
              <a:t>)</a:t>
            </a: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Charset</a:t>
            </a:r>
            <a:r>
              <a:rPr lang="en-US" dirty="0" smtClean="0"/>
              <a:t> – response encoding, e.g. </a:t>
            </a:r>
            <a:r>
              <a:rPr lang="en-US" dirty="0" smtClean="0">
                <a:solidFill>
                  <a:schemeClr val="accent5">
                    <a:lumMod val="20000"/>
                    <a:lumOff val="80000"/>
                  </a:schemeClr>
                </a:solidFill>
                <a:latin typeface="Consolas" pitchFamily="49" charset="0"/>
                <a:cs typeface="Consolas" pitchFamily="49" charset="0"/>
              </a:rPr>
              <a:t>UTF8</a:t>
            </a: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Cookies</a:t>
            </a:r>
            <a:r>
              <a:rPr lang="en-US" dirty="0" smtClean="0"/>
              <a:t> – sets cookies</a:t>
            </a:r>
            <a:endParaRPr lang="en-US" noProof="1"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Expires</a:t>
            </a:r>
            <a:r>
              <a:rPr lang="en-US" dirty="0" smtClean="0"/>
              <a:t> – sets browser's cache expiration</a:t>
            </a:r>
            <a:endParaRPr lang="en-US" noProof="1"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BufferOutput</a:t>
            </a:r>
            <a:r>
              <a:rPr lang="en-US" dirty="0" smtClean="0"/>
              <a:t> – buffer or not the response</a:t>
            </a:r>
            <a:endParaRPr lang="en-US" noProof="1"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ClearHeaders(…)</a:t>
            </a:r>
            <a:r>
              <a:rPr lang="en-US" dirty="0" smtClean="0"/>
              <a:t>, </a:t>
            </a:r>
            <a:r>
              <a:rPr lang="en-US" noProof="1" smtClean="0">
                <a:solidFill>
                  <a:schemeClr val="accent5">
                    <a:lumMod val="20000"/>
                    <a:lumOff val="80000"/>
                  </a:schemeClr>
                </a:solidFill>
                <a:latin typeface="Consolas" pitchFamily="49" charset="0"/>
                <a:cs typeface="Consolas" pitchFamily="49" charset="0"/>
              </a:rPr>
              <a:t>AddHeader(…)</a:t>
            </a: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Write(…)</a:t>
            </a:r>
            <a:r>
              <a:rPr lang="en-US" dirty="0" smtClean="0"/>
              <a:t>, </a:t>
            </a:r>
            <a:r>
              <a:rPr lang="en-US" noProof="1" smtClean="0">
                <a:solidFill>
                  <a:schemeClr val="accent5">
                    <a:lumMod val="20000"/>
                    <a:lumOff val="80000"/>
                  </a:schemeClr>
                </a:solidFill>
                <a:latin typeface="Consolas" pitchFamily="49" charset="0"/>
                <a:cs typeface="Consolas" pitchFamily="49" charset="0"/>
              </a:rPr>
              <a:t>BinaryWrite(…)</a:t>
            </a:r>
            <a:r>
              <a:rPr lang="en-US" dirty="0" smtClean="0"/>
              <a:t>, </a:t>
            </a:r>
            <a:r>
              <a:rPr lang="en-US" noProof="1" smtClean="0">
                <a:solidFill>
                  <a:schemeClr val="accent5">
                    <a:lumMod val="20000"/>
                    <a:lumOff val="80000"/>
                  </a:schemeClr>
                </a:solidFill>
                <a:latin typeface="Consolas" pitchFamily="49" charset="0"/>
                <a:cs typeface="Consolas" pitchFamily="49" charset="0"/>
              </a:rPr>
              <a:t>WriteFile(…)</a:t>
            </a:r>
            <a:r>
              <a:rPr lang="en-US" dirty="0" smtClean="0"/>
              <a:t> – send text or binary data to the client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7</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pPr>
              <a:defRPr/>
            </a:pPr>
            <a:r>
              <a:rPr lang="bg-BG" dirty="0" smtClean="0"/>
              <a:t>HttpServerUtility</a:t>
            </a:r>
          </a:p>
        </p:txBody>
      </p:sp>
      <p:sp>
        <p:nvSpPr>
          <p:cNvPr id="548867" name="Rectangle 3"/>
          <p:cNvSpPr>
            <a:spLocks noGrp="1" noChangeArrowheads="1"/>
          </p:cNvSpPr>
          <p:nvPr>
            <p:ph idx="1"/>
          </p:nvPr>
        </p:nvSpPr>
        <p:spPr>
          <a:xfrm>
            <a:off x="323850" y="1052736"/>
            <a:ext cx="8496300" cy="5542979"/>
          </a:xfrm>
        </p:spPr>
        <p:txBody>
          <a:bodyPr/>
          <a:lstStyle/>
          <a:p>
            <a:pPr>
              <a:lnSpc>
                <a:spcPct val="100000"/>
              </a:lnSpc>
              <a:defRPr/>
            </a:pPr>
            <a:r>
              <a:rPr lang="en-US" noProof="1" smtClean="0">
                <a:solidFill>
                  <a:schemeClr val="accent5">
                    <a:lumMod val="20000"/>
                    <a:lumOff val="80000"/>
                  </a:schemeClr>
                </a:solidFill>
                <a:latin typeface="Consolas" pitchFamily="49" charset="0"/>
                <a:cs typeface="Consolas" pitchFamily="49" charset="0"/>
              </a:rPr>
              <a:t>HttpServerUtility</a:t>
            </a:r>
            <a:r>
              <a:rPr lang="en-US" dirty="0" smtClean="0"/>
              <a:t> provides helper methods for processing HTTP requests</a:t>
            </a: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HtmlEncode(…)</a:t>
            </a:r>
            <a:r>
              <a:rPr lang="en-US" dirty="0" smtClean="0"/>
              <a:t> – escapes given HTML, e.g. "</a:t>
            </a:r>
            <a:r>
              <a:rPr lang="en-US" noProof="1" smtClean="0">
                <a:solidFill>
                  <a:schemeClr val="accent5">
                    <a:lumMod val="20000"/>
                    <a:lumOff val="80000"/>
                  </a:schemeClr>
                </a:solidFill>
                <a:latin typeface="Consolas" pitchFamily="49" charset="0"/>
                <a:cs typeface="Consolas" pitchFamily="49" charset="0"/>
              </a:rPr>
              <a:t>&lt;img&gt;</a:t>
            </a:r>
            <a:r>
              <a:rPr lang="en-US" dirty="0" smtClean="0"/>
              <a:t>" </a:t>
            </a:r>
            <a:r>
              <a:rPr lang="en-US" dirty="0" smtClean="0">
                <a:sym typeface="Wingdings" pitchFamily="2" charset="2"/>
              </a:rPr>
              <a:t> "</a:t>
            </a:r>
            <a:r>
              <a:rPr lang="en-US" noProof="1" smtClean="0">
                <a:solidFill>
                  <a:schemeClr val="accent5">
                    <a:lumMod val="20000"/>
                    <a:lumOff val="80000"/>
                  </a:schemeClr>
                </a:solidFill>
                <a:latin typeface="Consolas" pitchFamily="49" charset="0"/>
                <a:cs typeface="Consolas" pitchFamily="49" charset="0"/>
                <a:sym typeface="Wingdings" pitchFamily="2" charset="2"/>
              </a:rPr>
              <a:t>&amp;lt;img&amp;gt;</a:t>
            </a:r>
            <a:r>
              <a:rPr lang="en-US" dirty="0" smtClean="0">
                <a:sym typeface="Wingdings" pitchFamily="2" charset="2"/>
              </a:rPr>
              <a:t>"</a:t>
            </a:r>
            <a:endParaRPr lang="bg-BG" dirty="0" smtClean="0"/>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HtmlDecode(…)</a:t>
            </a:r>
            <a:r>
              <a:rPr lang="en-US" dirty="0" smtClean="0"/>
              <a:t> – un-escapes escaped HTML</a:t>
            </a: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UrlEncode(…)</a:t>
            </a:r>
            <a:r>
              <a:rPr lang="en-US" dirty="0" smtClean="0"/>
              <a:t> – encode string for the  browser URL, e.g. "</a:t>
            </a:r>
            <a:r>
              <a:rPr lang="en-US" noProof="1" smtClean="0">
                <a:solidFill>
                  <a:schemeClr val="accent5">
                    <a:lumMod val="20000"/>
                    <a:lumOff val="80000"/>
                  </a:schemeClr>
                </a:solidFill>
                <a:latin typeface="Consolas" pitchFamily="49" charset="0"/>
                <a:cs typeface="Consolas" pitchFamily="49" charset="0"/>
              </a:rPr>
              <a:t>+.net 4</a:t>
            </a:r>
            <a:r>
              <a:rPr lang="en-US" dirty="0" smtClean="0"/>
              <a:t>" </a:t>
            </a:r>
            <a:r>
              <a:rPr lang="en-US" dirty="0" smtClean="0">
                <a:sym typeface="Wingdings" pitchFamily="2" charset="2"/>
              </a:rPr>
              <a:t> "</a:t>
            </a:r>
            <a:r>
              <a:rPr lang="en-US" dirty="0" smtClean="0">
                <a:solidFill>
                  <a:schemeClr val="accent5">
                    <a:lumMod val="20000"/>
                    <a:lumOff val="80000"/>
                  </a:schemeClr>
                </a:solidFill>
                <a:latin typeface="Consolas" pitchFamily="49" charset="0"/>
                <a:cs typeface="Consolas" pitchFamily="49" charset="0"/>
                <a:sym typeface="Wingdings" pitchFamily="2" charset="2"/>
              </a:rPr>
              <a:t>%2B.net+4</a:t>
            </a:r>
            <a:r>
              <a:rPr lang="en-US" dirty="0" smtClean="0">
                <a:sym typeface="Wingdings" pitchFamily="2" charset="2"/>
              </a:rPr>
              <a:t>"</a:t>
            </a:r>
            <a:endParaRPr lang="en-US" dirty="0" smtClean="0"/>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UrlDecode(…)</a:t>
            </a:r>
            <a:r>
              <a:rPr lang="en-US" dirty="0" smtClean="0"/>
              <a:t> – decode url-encoded string</a:t>
            </a: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MapPath(…)</a:t>
            </a:r>
            <a:r>
              <a:rPr lang="en-US" dirty="0" smtClean="0"/>
              <a:t> – returns the server-side path for given resource given as relative path</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8</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pPr>
              <a:defRPr/>
            </a:pPr>
            <a:r>
              <a:rPr lang="en-US" dirty="0" smtClean="0"/>
              <a:t>Intrinsic Objects </a:t>
            </a:r>
            <a:r>
              <a:rPr lang="bg-BG" dirty="0" smtClean="0"/>
              <a:t> </a:t>
            </a:r>
            <a:r>
              <a:rPr lang="en-US" dirty="0" smtClean="0"/>
              <a:t>– Examples</a:t>
            </a:r>
            <a:endParaRPr lang="bg-BG" dirty="0" smtClean="0"/>
          </a:p>
        </p:txBody>
      </p:sp>
      <p:sp>
        <p:nvSpPr>
          <p:cNvPr id="4" name="Text Placeholder 6"/>
          <p:cNvSpPr txBox="1">
            <a:spLocks/>
          </p:cNvSpPr>
          <p:nvPr/>
        </p:nvSpPr>
        <p:spPr>
          <a:xfrm>
            <a:off x="823664" y="1136938"/>
            <a:ext cx="7492752" cy="707886"/>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bool isSecureConnection =</a:t>
            </a:r>
            <a: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r>
            <a:b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kumimoji="0" lang="bg-BG"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Request.IsSecureConnection</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Text Placeholder 6"/>
          <p:cNvSpPr txBox="1">
            <a:spLocks/>
          </p:cNvSpPr>
          <p:nvPr/>
        </p:nvSpPr>
        <p:spPr>
          <a:xfrm>
            <a:off x="827584" y="2046178"/>
            <a:ext cx="7492752" cy="400110"/>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Application.Add</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("key", "value</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Text Placeholder 6"/>
          <p:cNvSpPr txBox="1">
            <a:spLocks/>
          </p:cNvSpPr>
          <p:nvPr/>
        </p:nvSpPr>
        <p:spPr>
          <a:xfrm>
            <a:off x="823664" y="2649106"/>
            <a:ext cx="7492752" cy="707886"/>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LabelResult.Text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r>
            <a:b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kumimoji="0" lang="bg-BG"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Server.UrlEncode</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("Did you try ASP</a:t>
            </a:r>
            <a:r>
              <a:rPr kumimoji="0" lang="en-US" sz="2000"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.NET 4.0?</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Text Placeholder 6"/>
          <p:cNvSpPr txBox="1">
            <a:spLocks/>
          </p:cNvSpPr>
          <p:nvPr/>
        </p:nvSpPr>
        <p:spPr>
          <a:xfrm>
            <a:off x="827584" y="3573016"/>
            <a:ext cx="7492752" cy="707886"/>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Response.ContentType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"text/html</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Response.Charset = "UTF-8";</a:t>
            </a:r>
            <a:endParaRPr kumimoji="0" lang="en-US" sz="2000"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Text Placeholder 6"/>
          <p:cNvSpPr txBox="1">
            <a:spLocks/>
          </p:cNvSpPr>
          <p:nvPr/>
        </p:nvSpPr>
        <p:spPr>
          <a:xfrm>
            <a:off x="827584" y="4481244"/>
            <a:ext cx="7492752" cy="707886"/>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imageFileName =</a:t>
            </a:r>
            <a: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r>
            <a:b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Server.MapPath("img/logo.gif</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Text Placeholder 6"/>
          <p:cNvSpPr txBox="1">
            <a:spLocks/>
          </p:cNvSpPr>
          <p:nvPr/>
        </p:nvSpPr>
        <p:spPr>
          <a:xfrm>
            <a:off x="827584" y="5405154"/>
            <a:ext cx="7492752" cy="400110"/>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url = Request.Url;</a:t>
            </a:r>
          </a:p>
        </p:txBody>
      </p:sp>
      <p:sp>
        <p:nvSpPr>
          <p:cNvPr id="10" name="Text Placeholder 6"/>
          <p:cNvSpPr txBox="1">
            <a:spLocks/>
          </p:cNvSpPr>
          <p:nvPr/>
        </p:nvSpPr>
        <p:spPr>
          <a:xfrm>
            <a:off x="827584" y="6021288"/>
            <a:ext cx="7492752" cy="400110"/>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browserType = Request.Browser.Type;</a:t>
            </a:r>
          </a:p>
        </p:txBody>
      </p:sp>
      <p:sp>
        <p:nvSpPr>
          <p:cNvPr id="11"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9</a:t>
            </a:fld>
            <a:endParaRPr lang="en-US" dirty="0">
              <a:solidFill>
                <a:schemeClr val="tx1">
                  <a:lumMod val="60000"/>
                  <a:lumOff val="4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INEDINNAVIGATOR" val="True"/>
  <p:tag name="HOTSPOTTYPE" val="DefinedInNavigator"/>
  <p:tag name="BRANCHTO" val="262"/>
</p:tagLst>
</file>

<file path=ppt/theme/theme1.xml><?xml version="1.0" encoding="utf-8"?>
<a:theme xmlns:a="http://schemas.openxmlformats.org/drawingml/2006/main" name="BASD">
  <a:themeElements>
    <a:clrScheme name="">
      <a:dk1>
        <a:srgbClr val="000000"/>
      </a:dk1>
      <a:lt1>
        <a:srgbClr val="DDECFF"/>
      </a:lt1>
      <a:dk2>
        <a:srgbClr val="0066FF"/>
      </a:dk2>
      <a:lt2>
        <a:srgbClr val="FFFFFF"/>
      </a:lt2>
      <a:accent1>
        <a:srgbClr val="D60093"/>
      </a:accent1>
      <a:accent2>
        <a:srgbClr val="FFFF66"/>
      </a:accent2>
      <a:accent3>
        <a:srgbClr val="EBF4FF"/>
      </a:accent3>
      <a:accent4>
        <a:srgbClr val="000000"/>
      </a:accent4>
      <a:accent5>
        <a:srgbClr val="E8AAC8"/>
      </a:accent5>
      <a:accent6>
        <a:srgbClr val="E7E75C"/>
      </a:accent6>
      <a:hlink>
        <a:srgbClr val="0000B0"/>
      </a:hlink>
      <a:folHlink>
        <a:srgbClr val="0000AC"/>
      </a:folHlink>
    </a:clrScheme>
    <a:fontScheme name="BAS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85000"/>
          </a:lnSpc>
          <a:spcBef>
            <a:spcPct val="0"/>
          </a:spcBef>
          <a:spcAft>
            <a:spcPct val="0"/>
          </a:spcAft>
          <a:buClrTx/>
          <a:buSzTx/>
          <a:buFontTx/>
          <a:buNone/>
          <a:tabLst/>
          <a:defRPr kumimoji="1" lang="en-US" sz="4000" b="1" i="0" u="none" strike="noStrike" cap="none" normalizeH="0" baseline="0" smtClean="0">
            <a:ln>
              <a:noFill/>
            </a:ln>
            <a:solidFill>
              <a:srgbClr val="000000"/>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85000"/>
          </a:lnSpc>
          <a:spcBef>
            <a:spcPct val="0"/>
          </a:spcBef>
          <a:spcAft>
            <a:spcPct val="0"/>
          </a:spcAft>
          <a:buClrTx/>
          <a:buSzTx/>
          <a:buFontTx/>
          <a:buNone/>
          <a:tabLst/>
          <a:defRPr kumimoji="1" lang="en-US" sz="4000" b="1" i="0" u="none" strike="noStrike" cap="none" normalizeH="0" baseline="0" smtClean="0">
            <a:ln>
              <a:noFill/>
            </a:ln>
            <a:solidFill>
              <a:srgbClr val="000000"/>
            </a:solidFill>
            <a:effectLst>
              <a:outerShdw blurRad="38100" dist="38100" dir="2700000" algn="tl">
                <a:srgbClr val="000000">
                  <a:alpha val="43137"/>
                </a:srgbClr>
              </a:outerShdw>
            </a:effectLst>
            <a:latin typeface="Arial" charset="0"/>
          </a:defRPr>
        </a:defPPr>
      </a:lstStyle>
    </a:lnDef>
  </a:objectDefaults>
  <a:extraClrSchemeLst>
    <a:extraClrScheme>
      <a:clrScheme name="BASD 1">
        <a:dk1>
          <a:srgbClr val="000000"/>
        </a:dk1>
        <a:lt1>
          <a:srgbClr val="FFFFFF"/>
        </a:lt1>
        <a:dk2>
          <a:srgbClr val="996633"/>
        </a:dk2>
        <a:lt2>
          <a:srgbClr val="FF9900"/>
        </a:lt2>
        <a:accent1>
          <a:srgbClr val="D60093"/>
        </a:accent1>
        <a:accent2>
          <a:srgbClr val="FFFF66"/>
        </a:accent2>
        <a:accent3>
          <a:srgbClr val="CAB8AD"/>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BASD 2">
        <a:dk1>
          <a:srgbClr val="FFFFCC"/>
        </a:dk1>
        <a:lt1>
          <a:srgbClr val="FFFFFF"/>
        </a:lt1>
        <a:dk2>
          <a:srgbClr val="FFFFCC"/>
        </a:dk2>
        <a:lt2>
          <a:srgbClr val="996600"/>
        </a:lt2>
        <a:accent1>
          <a:srgbClr val="FFCC00"/>
        </a:accent1>
        <a:accent2>
          <a:srgbClr val="6666FF"/>
        </a:accent2>
        <a:accent3>
          <a:srgbClr val="FFFFE2"/>
        </a:accent3>
        <a:accent4>
          <a:srgbClr val="DADADA"/>
        </a:accent4>
        <a:accent5>
          <a:srgbClr val="FFE2AA"/>
        </a:accent5>
        <a:accent6>
          <a:srgbClr val="5C5CE7"/>
        </a:accent6>
        <a:hlink>
          <a:srgbClr val="999933"/>
        </a:hlink>
        <a:folHlink>
          <a:srgbClr val="990066"/>
        </a:folHlink>
      </a:clrScheme>
      <a:clrMap bg1="dk2" tx1="lt1" bg2="dk1" tx2="lt2" accent1="accent1" accent2="accent2" accent3="accent3" accent4="accent4" accent5="accent5" accent6="accent6" hlink="hlink" folHlink="folHlink"/>
    </a:extraClrScheme>
    <a:extraClrScheme>
      <a:clrScheme name="BASD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BASD 4">
        <a:dk1>
          <a:srgbClr val="000000"/>
        </a:dk1>
        <a:lt1>
          <a:srgbClr val="FFFFFF"/>
        </a:lt1>
        <a:dk2>
          <a:srgbClr val="990066"/>
        </a:dk2>
        <a:lt2>
          <a:srgbClr val="008080"/>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BASD 5">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FFFF00"/>
        </a:hlink>
        <a:folHlink>
          <a:srgbClr val="FFCCFF"/>
        </a:folHlink>
      </a:clrScheme>
      <a:clrMap bg1="lt1" tx1="dk1" bg2="lt2" tx2="dk2" accent1="accent1" accent2="accent2" accent3="accent3" accent4="accent4" accent5="accent5" accent6="accent6" hlink="hlink" folHlink="folHlink"/>
    </a:extraClrScheme>
    <a:extraClrScheme>
      <a:clrScheme name="BASD 6">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CCECFF"/>
        </a:hlink>
        <a:folHlink>
          <a:srgbClr val="FFCCFF"/>
        </a:folHlink>
      </a:clrScheme>
      <a:clrMap bg1="lt1" tx1="dk1" bg2="lt2" tx2="dk2" accent1="accent1" accent2="accent2" accent3="accent3" accent4="accent4" accent5="accent5" accent6="accent6" hlink="hlink" folHlink="folHlink"/>
    </a:extraClrScheme>
    <a:extraClrScheme>
      <a:clrScheme name="BASD 7">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000000"/>
        </a:hlink>
        <a:folHlink>
          <a:srgbClr val="FFCCFF"/>
        </a:folHlink>
      </a:clrScheme>
      <a:clrMap bg1="lt1" tx1="dk1" bg2="lt2" tx2="dk2" accent1="accent1" accent2="accent2" accent3="accent3" accent4="accent4" accent5="accent5" accent6="accent6" hlink="hlink" folHlink="folHlink"/>
    </a:extraClrScheme>
    <a:extraClrScheme>
      <a:clrScheme name="BASD 8">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4D4D4D"/>
        </a:hlink>
        <a:folHlink>
          <a:srgbClr val="FFCCFF"/>
        </a:folHlink>
      </a:clrScheme>
      <a:clrMap bg1="lt1" tx1="dk1" bg2="lt2" tx2="dk2" accent1="accent1" accent2="accent2" accent3="accent3" accent4="accent4" accent5="accent5" accent6="accent6" hlink="hlink" folHlink="folHlink"/>
    </a:extraClrScheme>
    <a:extraClrScheme>
      <a:clrScheme name="BASD 9">
        <a:dk1>
          <a:srgbClr val="000066"/>
        </a:dk1>
        <a:lt1>
          <a:srgbClr val="FFCC99"/>
        </a:lt1>
        <a:dk2>
          <a:srgbClr val="FFCC00"/>
        </a:dk2>
        <a:lt2>
          <a:srgbClr val="000000"/>
        </a:lt2>
        <a:accent1>
          <a:srgbClr val="33CC33"/>
        </a:accent1>
        <a:accent2>
          <a:srgbClr val="FFFF66"/>
        </a:accent2>
        <a:accent3>
          <a:srgbClr val="FFE2CA"/>
        </a:accent3>
        <a:accent4>
          <a:srgbClr val="000056"/>
        </a:accent4>
        <a:accent5>
          <a:srgbClr val="ADE2AD"/>
        </a:accent5>
        <a:accent6>
          <a:srgbClr val="E7E75C"/>
        </a:accent6>
        <a:hlink>
          <a:srgbClr val="808080"/>
        </a:hlink>
        <a:folHlink>
          <a:srgbClr val="FFCCFF"/>
        </a:folHlink>
      </a:clrScheme>
      <a:clrMap bg1="lt1" tx1="dk1" bg2="lt2" tx2="dk2" accent1="accent1" accent2="accent2" accent3="accent3" accent4="accent4" accent5="accent5" accent6="accent6" hlink="hlink" folHlink="folHlink"/>
    </a:extraClrScheme>
    <a:extraClrScheme>
      <a:clrScheme name="BASD 10">
        <a:dk1>
          <a:srgbClr val="000000"/>
        </a:dk1>
        <a:lt1>
          <a:srgbClr val="FFFFFF"/>
        </a:lt1>
        <a:dk2>
          <a:srgbClr val="000000"/>
        </a:dk2>
        <a:lt2>
          <a:srgbClr val="000000"/>
        </a:lt2>
        <a:accent1>
          <a:srgbClr val="33CC33"/>
        </a:accent1>
        <a:accent2>
          <a:srgbClr val="000000"/>
        </a:accent2>
        <a:accent3>
          <a:srgbClr val="FFFFFF"/>
        </a:accent3>
        <a:accent4>
          <a:srgbClr val="000000"/>
        </a:accent4>
        <a:accent5>
          <a:srgbClr val="ADE2AD"/>
        </a:accent5>
        <a:accent6>
          <a:srgbClr val="000000"/>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1">
        <a:dk1>
          <a:srgbClr val="000000"/>
        </a:dk1>
        <a:lt1>
          <a:srgbClr val="FFFFFF"/>
        </a:lt1>
        <a:dk2>
          <a:srgbClr val="000000"/>
        </a:dk2>
        <a:lt2>
          <a:srgbClr val="FFFFFF"/>
        </a:lt2>
        <a:accent1>
          <a:srgbClr val="33CC33"/>
        </a:accent1>
        <a:accent2>
          <a:srgbClr val="000000"/>
        </a:accent2>
        <a:accent3>
          <a:srgbClr val="FFFFFF"/>
        </a:accent3>
        <a:accent4>
          <a:srgbClr val="000000"/>
        </a:accent4>
        <a:accent5>
          <a:srgbClr val="ADE2AD"/>
        </a:accent5>
        <a:accent6>
          <a:srgbClr val="000000"/>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2">
        <a:dk1>
          <a:srgbClr val="FFFFFF"/>
        </a:dk1>
        <a:lt1>
          <a:srgbClr val="FFFFFF"/>
        </a:lt1>
        <a:dk2>
          <a:srgbClr val="996600"/>
        </a:dk2>
        <a:lt2>
          <a:srgbClr val="FFFFCC"/>
        </a:lt2>
        <a:accent1>
          <a:srgbClr val="FFCC00"/>
        </a:accent1>
        <a:accent2>
          <a:srgbClr val="6666FF"/>
        </a:accent2>
        <a:accent3>
          <a:srgbClr val="FFFFFF"/>
        </a:accent3>
        <a:accent4>
          <a:srgbClr val="DADADA"/>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BASD 13">
        <a:dk1>
          <a:srgbClr val="FFFFCC"/>
        </a:dk1>
        <a:lt1>
          <a:srgbClr val="FFFFFF"/>
        </a:lt1>
        <a:dk2>
          <a:srgbClr val="000000"/>
        </a:dk2>
        <a:lt2>
          <a:srgbClr val="996600"/>
        </a:lt2>
        <a:accent1>
          <a:srgbClr val="FFCC00"/>
        </a:accent1>
        <a:accent2>
          <a:srgbClr val="6666FF"/>
        </a:accent2>
        <a:accent3>
          <a:srgbClr val="AAAAAA"/>
        </a:accent3>
        <a:accent4>
          <a:srgbClr val="DADADA"/>
        </a:accent4>
        <a:accent5>
          <a:srgbClr val="FFE2AA"/>
        </a:accent5>
        <a:accent6>
          <a:srgbClr val="5C5CE7"/>
        </a:accent6>
        <a:hlink>
          <a:srgbClr val="999933"/>
        </a:hlink>
        <a:folHlink>
          <a:srgbClr val="990066"/>
        </a:folHlink>
      </a:clrScheme>
      <a:clrMap bg1="dk2" tx1="lt1" bg2="dk1" tx2="lt2" accent1="accent1" accent2="accent2" accent3="accent3" accent4="accent4" accent5="accent5" accent6="accent6" hlink="hlink" folHlink="folHlink"/>
    </a:extraClrScheme>
    <a:extraClrScheme>
      <a:clrScheme name="BASD 14">
        <a:dk1>
          <a:srgbClr val="000000"/>
        </a:dk1>
        <a:lt1>
          <a:srgbClr val="000000"/>
        </a:lt1>
        <a:dk2>
          <a:srgbClr val="000000"/>
        </a:dk2>
        <a:lt2>
          <a:srgbClr val="FFFFFF"/>
        </a:lt2>
        <a:accent1>
          <a:srgbClr val="FFCC00"/>
        </a:accent1>
        <a:accent2>
          <a:srgbClr val="000066"/>
        </a:accent2>
        <a:accent3>
          <a:srgbClr val="AAAAAA"/>
        </a:accent3>
        <a:accent4>
          <a:srgbClr val="000000"/>
        </a:accent4>
        <a:accent5>
          <a:srgbClr val="FFE2AA"/>
        </a:accent5>
        <a:accent6>
          <a:srgbClr val="00005C"/>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5">
        <a:dk1>
          <a:srgbClr val="000000"/>
        </a:dk1>
        <a:lt1>
          <a:srgbClr val="FFFFFF"/>
        </a:lt1>
        <a:dk2>
          <a:srgbClr val="000000"/>
        </a:dk2>
        <a:lt2>
          <a:srgbClr val="FFFFFF"/>
        </a:lt2>
        <a:accent1>
          <a:srgbClr val="FFCC00"/>
        </a:accent1>
        <a:accent2>
          <a:srgbClr val="000066"/>
        </a:accent2>
        <a:accent3>
          <a:srgbClr val="FFFFFF"/>
        </a:accent3>
        <a:accent4>
          <a:srgbClr val="000000"/>
        </a:accent4>
        <a:accent5>
          <a:srgbClr val="FFE2AA"/>
        </a:accent5>
        <a:accent6>
          <a:srgbClr val="00005C"/>
        </a:accent6>
        <a:hlink>
          <a:srgbClr val="003399"/>
        </a:hlink>
        <a:folHlink>
          <a:srgbClr val="000099"/>
        </a:folHlink>
      </a:clrScheme>
      <a:clrMap bg1="lt1" tx1="dk1" bg2="lt2" tx2="dk2" accent1="accent1" accent2="accent2" accent3="accent3" accent4="accent4" accent5="accent5" accent6="accent6" hlink="hlink" folHlink="folHlink"/>
    </a:extraClrScheme>
    <a:extraClrScheme>
      <a:clrScheme name="BASD 16">
        <a:dk1>
          <a:srgbClr val="000000"/>
        </a:dk1>
        <a:lt1>
          <a:srgbClr val="00CCFF"/>
        </a:lt1>
        <a:dk2>
          <a:srgbClr val="000000"/>
        </a:dk2>
        <a:lt2>
          <a:srgbClr val="FFFFFF"/>
        </a:lt2>
        <a:accent1>
          <a:srgbClr val="FFCC00"/>
        </a:accent1>
        <a:accent2>
          <a:srgbClr val="000066"/>
        </a:accent2>
        <a:accent3>
          <a:srgbClr val="AAE2FF"/>
        </a:accent3>
        <a:accent4>
          <a:srgbClr val="000000"/>
        </a:accent4>
        <a:accent5>
          <a:srgbClr val="FFE2AA"/>
        </a:accent5>
        <a:accent6>
          <a:srgbClr val="00005C"/>
        </a:accent6>
        <a:hlink>
          <a:srgbClr val="003399"/>
        </a:hlink>
        <a:folHlink>
          <a:srgbClr val="0000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lerik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seminar5</Template>
  <TotalTime>16888</TotalTime>
  <Words>6673</Words>
  <Application>Microsoft Office PowerPoint</Application>
  <PresentationFormat>On-screen Show (4:3)</PresentationFormat>
  <Paragraphs>630</Paragraphs>
  <Slides>53</Slides>
  <Notes>49</Notes>
  <HiddenSlides>0</HiddenSlides>
  <MMClips>0</MMClips>
  <ScaleCrop>false</ScaleCrop>
  <HeadingPairs>
    <vt:vector size="4" baseType="variant">
      <vt:variant>
        <vt:lpstr>Theme</vt:lpstr>
      </vt:variant>
      <vt:variant>
        <vt:i4>2</vt:i4>
      </vt:variant>
      <vt:variant>
        <vt:lpstr>Slide Titles</vt:lpstr>
      </vt:variant>
      <vt:variant>
        <vt:i4>53</vt:i4>
      </vt:variant>
    </vt:vector>
  </HeadingPairs>
  <TitlesOfParts>
    <vt:vector size="55" baseType="lpstr">
      <vt:lpstr>BASD</vt:lpstr>
      <vt:lpstr>Telerik Theme</vt:lpstr>
      <vt:lpstr>ASP.NET State Management</vt:lpstr>
      <vt:lpstr>Table of Contents </vt:lpstr>
      <vt:lpstr>Intrinsic Objects in ASP.NET</vt:lpstr>
      <vt:lpstr>Intrinsic Objects in ASP.NET</vt:lpstr>
      <vt:lpstr>HttpApplication</vt:lpstr>
      <vt:lpstr>HttpRequest</vt:lpstr>
      <vt:lpstr>HttpResponse</vt:lpstr>
      <vt:lpstr>HttpServerUtility</vt:lpstr>
      <vt:lpstr>Intrinsic Objects  – Examples</vt:lpstr>
      <vt:lpstr>Intrinsic ASP.NET Objects</vt:lpstr>
      <vt:lpstr>Redirecting to Another URL</vt:lpstr>
      <vt:lpstr>Client and Server Redirection</vt:lpstr>
      <vt:lpstr>State Management: Standard Mechanisms in Web Applications</vt:lpstr>
      <vt:lpstr>What is a Cookie?</vt:lpstr>
      <vt:lpstr>Cookie Properties</vt:lpstr>
      <vt:lpstr>Working With Cookies</vt:lpstr>
      <vt:lpstr>Working With Cookies – Example</vt:lpstr>
      <vt:lpstr>Cookies</vt:lpstr>
      <vt:lpstr>What are Hidden Fields?</vt:lpstr>
      <vt:lpstr>Parameterized Addresses</vt:lpstr>
      <vt:lpstr>Page Execution Lifecycle</vt:lpstr>
      <vt:lpstr>Page Execution Lifecycle</vt:lpstr>
      <vt:lpstr>Page Execution Lifecycle (2)</vt:lpstr>
      <vt:lpstr>Page Execution Lifecycle (3)</vt:lpstr>
      <vt:lpstr>Page Execution Lifecycle (4)</vt:lpstr>
      <vt:lpstr>Page Execution Lifecycle (5)</vt:lpstr>
      <vt:lpstr>Page Execution Lifecycle</vt:lpstr>
      <vt:lpstr>ASP.NET  State Management</vt:lpstr>
      <vt:lpstr>State Management</vt:lpstr>
      <vt:lpstr>ASP.NET Based State Management</vt:lpstr>
      <vt:lpstr>ASP.NET Client Side State Management</vt:lpstr>
      <vt:lpstr>ViewState</vt:lpstr>
      <vt:lpstr>ViewState – Behind the Scene</vt:lpstr>
      <vt:lpstr>ViewState Configuration</vt:lpstr>
      <vt:lpstr>ASP.NET  Server Side State Management</vt:lpstr>
      <vt:lpstr>Application State</vt:lpstr>
      <vt:lpstr>Application State (2)</vt:lpstr>
      <vt:lpstr>ASP.NET Application State</vt:lpstr>
      <vt:lpstr>Session State</vt:lpstr>
      <vt:lpstr>Session State (2)</vt:lpstr>
      <vt:lpstr>Session Configuration</vt:lpstr>
      <vt:lpstr>Session Configuration (2)</vt:lpstr>
      <vt:lpstr>ASP.NET Session State</vt:lpstr>
      <vt:lpstr>Session – Recommendations</vt:lpstr>
      <vt:lpstr>Manipulating the HTTP Response Headers</vt:lpstr>
      <vt:lpstr>Manipulating the HTTP Response Headers</vt:lpstr>
      <vt:lpstr>Manipulating the HTTP Response Headers (2)</vt:lpstr>
      <vt:lpstr>Manipulating the HTTP Response Headers –  Example</vt:lpstr>
      <vt:lpstr>Manipulating the HTTP Response Headers</vt:lpstr>
      <vt:lpstr>ASP.NET State Management</vt:lpstr>
      <vt:lpstr>Exercises</vt:lpstr>
      <vt:lpstr>Exercises (2)</vt:lpstr>
      <vt:lpstr>Exercises (3)</vt:lpstr>
    </vt:vector>
  </TitlesOfParts>
  <Company>National Academy for Software Development - http://academy.devbg.org</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Academy for Software Development</dc:title>
  <dc:creator>NASD</dc:creator>
  <cp:lastModifiedBy>Svetlin Nakov</cp:lastModifiedBy>
  <cp:revision>565</cp:revision>
  <dcterms:created xsi:type="dcterms:W3CDTF">2003-11-24T23:05:59Z</dcterms:created>
  <dcterms:modified xsi:type="dcterms:W3CDTF">2010-12-20T12:45:27Z</dcterms:modified>
</cp:coreProperties>
</file>