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1"/>
  </p:notesMasterIdLst>
  <p:handoutMasterIdLst>
    <p:handoutMasterId r:id="rId32"/>
  </p:handoutMasterIdLst>
  <p:sldIdLst>
    <p:sldId id="321" r:id="rId2"/>
    <p:sldId id="322" r:id="rId3"/>
    <p:sldId id="373" r:id="rId4"/>
    <p:sldId id="374" r:id="rId5"/>
    <p:sldId id="375" r:id="rId6"/>
    <p:sldId id="401" r:id="rId7"/>
    <p:sldId id="399" r:id="rId8"/>
    <p:sldId id="405" r:id="rId9"/>
    <p:sldId id="406" r:id="rId10"/>
    <p:sldId id="376" r:id="rId11"/>
    <p:sldId id="377" r:id="rId12"/>
    <p:sldId id="378" r:id="rId13"/>
    <p:sldId id="379" r:id="rId14"/>
    <p:sldId id="380" r:id="rId15"/>
    <p:sldId id="382" r:id="rId16"/>
    <p:sldId id="384" r:id="rId17"/>
    <p:sldId id="403" r:id="rId18"/>
    <p:sldId id="385" r:id="rId19"/>
    <p:sldId id="387" r:id="rId20"/>
    <p:sldId id="388" r:id="rId21"/>
    <p:sldId id="389" r:id="rId22"/>
    <p:sldId id="390" r:id="rId23"/>
    <p:sldId id="391" r:id="rId24"/>
    <p:sldId id="392" r:id="rId25"/>
    <p:sldId id="407" r:id="rId26"/>
    <p:sldId id="393" r:id="rId27"/>
    <p:sldId id="400" r:id="rId28"/>
    <p:sldId id="395" r:id="rId29"/>
    <p:sldId id="404" r:id="rId3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2"/>
    <a:srgbClr val="F5FFC2"/>
    <a:srgbClr val="E8FFC8"/>
    <a:srgbClr val="FAF7C8"/>
    <a:srgbClr val="FAF8C8"/>
    <a:srgbClr val="EBFFDC"/>
    <a:srgbClr val="FAF8BE"/>
    <a:srgbClr val="FAF8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10" autoAdjust="0"/>
    <p:restoredTop sz="91915" autoAdjust="0"/>
  </p:normalViewPr>
  <p:slideViewPr>
    <p:cSldViewPr>
      <p:cViewPr>
        <p:scale>
          <a:sx n="75" d="100"/>
          <a:sy n="75" d="100"/>
        </p:scale>
        <p:origin x="-1218"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20-Dec-10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729335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20-Dec-10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7373567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system.web.ui.webcontrols.objectdatasource.selectmethod.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system.web.ui.webcontrols.treeview.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msdn.microsoft.com/en-us/library/system.data.dataset.aspx" TargetMode="External"/><Relationship Id="rId5" Type="http://schemas.openxmlformats.org/officeDocument/2006/relationships/hyperlink" Target="http://msdn.microsoft.com/en-us/library/system.web.ui.webcontrols.xmldatasource.aspx" TargetMode="External"/><Relationship Id="rId4" Type="http://schemas.openxmlformats.org/officeDocument/2006/relationships/hyperlink" Target="http://msdn.microsoft.com/en-us/library/system.web.ui.webcontrols.menu.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system.web.ui.webcontrols.sqldatasource.connectionstring.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system.web.ui.webcontrols.basedataboundcontrol.databind.aspx" TargetMode="External"/><Relationship Id="rId4" Type="http://schemas.openxmlformats.org/officeDocument/2006/relationships/hyperlink" Target="http://msdn.microsoft.com/en-us/library/system.web.ui.webcontrols.sqldatasource.select.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system.web.ui.webcontrols.entitydatasource.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B5214CDE-5867-4D39-B4CA-5354AA1EFE9E}" type="slidenum">
              <a:rPr lang="en-US"/>
              <a:pPr/>
              <a:t>1</a:t>
            </a:fld>
            <a:r>
              <a:rPr lang="en-US" dirty="0"/>
              <a:t>##</a:t>
            </a:r>
            <a:endParaRPr lang="en-US" sz="1100" dirty="0"/>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F4BBC9EC-E344-4220-99B5-1108C75B20D8}" type="slidenum">
              <a:rPr lang="en-US"/>
              <a:pPr/>
              <a:t>13</a:t>
            </a:fld>
            <a:r>
              <a:rPr lang="en-US" dirty="0"/>
              <a:t>##</a:t>
            </a:r>
            <a:endParaRPr lang="en-US" sz="1100" dirty="0"/>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246BB317-F2F1-4836-BF77-72B91371C187}" type="slidenum">
              <a:rPr lang="en-US"/>
              <a:pPr/>
              <a:t>14</a:t>
            </a:fld>
            <a:r>
              <a:rPr lang="en-US" dirty="0"/>
              <a:t>##</a:t>
            </a:r>
            <a:endParaRPr lang="en-US" sz="1100" dirty="0"/>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8E083A5F-7A43-4CCA-96DC-9EF73F3D299C}" type="slidenum">
              <a:rPr lang="en-US"/>
              <a:pPr/>
              <a:t>16</a:t>
            </a:fld>
            <a:r>
              <a:rPr lang="en-US" dirty="0"/>
              <a:t>##</a:t>
            </a:r>
            <a:endParaRPr lang="en-US" sz="1100" dirty="0"/>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Represents a business object that provides data to data-bound controls in multitier Web application architectures.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A very common application design practice is to separate the presentation layer from business logic and to encapsulate the business logic in business objects. These business objects form a distinct layer between the presentation layer and the data tier, resulting in a three-tier application architecture. The ObjectDataSource control enables developers to use an ASP.NET data source control while retaining their three-tier application architecture.</a:t>
            </a:r>
          </a:p>
          <a:p>
            <a:r>
              <a:rPr lang="en-US" dirty="0" smtClean="0"/>
              <a:t>3)</a:t>
            </a:r>
            <a:r>
              <a:rPr lang="en-US" baseline="0" dirty="0" smtClean="0"/>
              <a:t> </a:t>
            </a:r>
            <a:r>
              <a:rPr lang="en-US" dirty="0" smtClean="0"/>
              <a:t>The ObjectDataSource control creates and destroys an instance of the class for each method call; it does not hold the object in memory for the lifetime of the Web request. This is a serious consideration if the business object that you use requires many resources or is otherwise expensive to create and destroy</a:t>
            </a:r>
          </a:p>
          <a:p>
            <a:r>
              <a:rPr lang="en-US" dirty="0" smtClean="0"/>
              <a:t>4 )Although the ObjectDataSource does not retain the instance of the business object across multiple requests, it can cache the result of the </a:t>
            </a:r>
            <a:r>
              <a:rPr lang="en-US" dirty="0" err="1" smtClean="0">
                <a:hlinkClick r:id="rId3"/>
              </a:rPr>
              <a:t>SelectMethod</a:t>
            </a:r>
            <a:r>
              <a:rPr lang="en-US" dirty="0" smtClean="0"/>
              <a:t> property.</a:t>
            </a:r>
            <a:endParaRPr lang="bg-B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9ADD4EDA-06A2-47A2-B630-F0369F05C972}" type="slidenum">
              <a:rPr lang="en-US"/>
              <a:pPr/>
              <a:t>19</a:t>
            </a:fld>
            <a:r>
              <a:rPr lang="en-US" dirty="0"/>
              <a:t>##</a:t>
            </a:r>
            <a:endParaRPr lang="en-US" sz="1100" dirty="0"/>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8155AEDC-F852-4D41-942D-69FD264E9D7A}" type="slidenum">
              <a:rPr lang="en-US"/>
              <a:pPr/>
              <a:t>20</a:t>
            </a:fld>
            <a:r>
              <a:rPr lang="en-US" dirty="0"/>
              <a:t>##</a:t>
            </a:r>
            <a:endParaRPr lang="en-US" sz="1100"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5F5DB724-6DCC-4E15-ACAF-2ABA9ADBCE3F}" type="slidenum">
              <a:rPr lang="en-US"/>
              <a:pPr/>
              <a:t>21</a:t>
            </a:fld>
            <a:r>
              <a:rPr lang="en-US" dirty="0"/>
              <a:t>##</a:t>
            </a:r>
            <a:endParaRPr lang="en-US" sz="1100"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8425E7D0-EA66-4312-B953-4BEC152481F0}" type="slidenum">
              <a:rPr lang="en-US"/>
              <a:pPr/>
              <a:t>22</a:t>
            </a:fld>
            <a:r>
              <a:rPr lang="en-US" dirty="0"/>
              <a:t>##</a:t>
            </a:r>
            <a:endParaRPr lang="en-US" sz="1100" dirty="0"/>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F7531E20-E784-474F-94BE-DD73658BC8F7}" type="slidenum">
              <a:rPr lang="en-US"/>
              <a:pPr/>
              <a:t>23</a:t>
            </a:fld>
            <a:r>
              <a:rPr lang="en-US" dirty="0"/>
              <a:t>##</a:t>
            </a:r>
            <a:endParaRPr lang="en-US" sz="1100" dirty="0"/>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A1BD7561-0B4B-404D-B6EE-6ABAF9014238}" type="slidenum">
              <a:rPr lang="en-US"/>
              <a:pPr/>
              <a:t>24</a:t>
            </a:fld>
            <a:r>
              <a:rPr lang="en-US" dirty="0"/>
              <a:t>##</a:t>
            </a:r>
            <a:endParaRPr lang="en-US" sz="1100" dirty="0"/>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DF2B882D-864D-4CEA-9B08-EA7C3E172CC4}" type="slidenum">
              <a:rPr lang="en-US"/>
              <a:pPr/>
              <a:t>25</a:t>
            </a:fld>
            <a:r>
              <a:rPr lang="en-US" dirty="0"/>
              <a:t>##</a:t>
            </a:r>
            <a:endParaRPr lang="en-US" sz="1100" dirty="0"/>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a:t>
            </a:r>
            <a:r>
              <a:rPr lang="en-US" dirty="0" err="1" smtClean="0"/>
              <a:t>LinqDataSource</a:t>
            </a:r>
            <a:r>
              <a:rPr lang="en-US" dirty="0" smtClean="0"/>
              <a:t>: Enables you to use Language-Integrated Query (LINQ) in an ASP.NET Web page through declarative markup in order to retrieve and modify data from a data object. Supports automatic generation of select, update, insert, and delete commands. The control also supports sorting, filtering, and paging.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a:t>
            </a:r>
            <a:r>
              <a:rPr lang="en-US" dirty="0" err="1" smtClean="0"/>
              <a:t>XML</a:t>
            </a:r>
            <a:r>
              <a:rPr lang="en-US" baseline="0" dirty="0" err="1" smtClean="0"/>
              <a:t>DataSource</a:t>
            </a:r>
            <a:r>
              <a:rPr lang="en-US" baseline="0" dirty="0" smtClean="0"/>
              <a:t>: </a:t>
            </a:r>
            <a:r>
              <a:rPr lang="en-US" dirty="0" smtClean="0"/>
              <a:t>Enables you to work with an XML file, especially for hierarchical ASP.NET server controls such as the </a:t>
            </a:r>
            <a:r>
              <a:rPr lang="en-US" dirty="0" err="1" smtClean="0">
                <a:hlinkClick r:id="rId3"/>
              </a:rPr>
              <a:t>TreeView</a:t>
            </a:r>
            <a:r>
              <a:rPr lang="en-US" dirty="0" smtClean="0"/>
              <a:t> or </a:t>
            </a:r>
            <a:r>
              <a:rPr lang="en-US" dirty="0" smtClean="0">
                <a:hlinkClick r:id="rId4"/>
              </a:rPr>
              <a:t>Menu</a:t>
            </a:r>
            <a:r>
              <a:rPr lang="en-US" dirty="0" smtClean="0"/>
              <a:t> control. Supports filtering capabilities using </a:t>
            </a:r>
            <a:r>
              <a:rPr lang="en-US" dirty="0" err="1" smtClean="0"/>
              <a:t>XPath</a:t>
            </a:r>
            <a:r>
              <a:rPr lang="en-US" dirty="0" smtClean="0"/>
              <a:t> expressions and enables you to apply an XSLT transformation to the data. The </a:t>
            </a:r>
            <a:r>
              <a:rPr lang="en-US" dirty="0" err="1" smtClean="0">
                <a:hlinkClick r:id="rId5"/>
              </a:rPr>
              <a:t>XmlDataSource</a:t>
            </a:r>
            <a:r>
              <a:rPr lang="en-US" dirty="0" smtClean="0"/>
              <a:t> allows you to update data by saving the entire XML document with changes.</a:t>
            </a:r>
          </a:p>
          <a:p>
            <a:r>
              <a:rPr lang="en-US" dirty="0" smtClean="0"/>
              <a:t>3) </a:t>
            </a:r>
            <a:r>
              <a:rPr lang="en-US" dirty="0" err="1" smtClean="0"/>
              <a:t>SiteMapDataSource</a:t>
            </a:r>
            <a:r>
              <a:rPr lang="en-US" dirty="0" smtClean="0"/>
              <a:t>:</a:t>
            </a:r>
            <a:r>
              <a:rPr lang="en-US" baseline="0" dirty="0" smtClean="0"/>
              <a:t> </a:t>
            </a:r>
            <a:r>
              <a:rPr lang="en-US" dirty="0" smtClean="0"/>
              <a:t>Used with ASP.NET site navigation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4) Enables you to work with a Microsoft Access database. Supports sorting, filtering, and paging when data is returned as a </a:t>
            </a:r>
            <a:r>
              <a:rPr lang="en-US" dirty="0" err="1" smtClean="0">
                <a:hlinkClick r:id="rId6"/>
              </a:rPr>
              <a:t>DataSet</a:t>
            </a:r>
            <a:r>
              <a:rPr lang="en-US" dirty="0" smtClean="0"/>
              <a:t> object.</a:t>
            </a:r>
          </a:p>
          <a:p>
            <a:endParaRPr lang="bg-B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69E45C6B-2FE0-418D-A202-BC860C47677E}" type="slidenum">
              <a:rPr lang="en-US"/>
              <a:pPr/>
              <a:t>2</a:t>
            </a:fld>
            <a:r>
              <a:rPr lang="en-US" dirty="0"/>
              <a:t>##</a:t>
            </a:r>
            <a:endParaRPr lang="en-US" sz="1100" dirty="0"/>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r>
              <a:rPr lang="bg-BG" b="1" dirty="0">
                <a:effectLst>
                  <a:outerShdw blurRad="38100" dist="38100" dir="2700000" algn="tl">
                    <a:srgbClr val="C0C0C0"/>
                  </a:outerShdw>
                </a:effectLst>
              </a:rPr>
              <a:t>Бележки на автора:</a:t>
            </a:r>
            <a:endParaRPr lang="en-US" b="1" dirty="0">
              <a:effectLst>
                <a:outerShdw blurRad="38100" dist="38100" dir="2700000" algn="tl">
                  <a:srgbClr val="C0C0C0"/>
                </a:outerShdw>
              </a:effectLst>
            </a:endParaRPr>
          </a:p>
          <a:p>
            <a:r>
              <a:rPr lang="bg-BG" dirty="0"/>
              <a:t>Съдържание - Контроли</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Source controls are new server controls that performs the core task of </a:t>
            </a:r>
            <a:r>
              <a:rPr lang="en-US" b="1" u="sng" dirty="0" smtClean="0"/>
              <a:t>connecting to a data source</a:t>
            </a:r>
            <a:r>
              <a:rPr lang="en-US" dirty="0" smtClean="0"/>
              <a:t>, </a:t>
            </a:r>
            <a:r>
              <a:rPr lang="en-US" b="1" u="sng" dirty="0" smtClean="0"/>
              <a:t>handles all database related tasks</a:t>
            </a:r>
            <a:r>
              <a:rPr lang="en-US" dirty="0" smtClean="0"/>
              <a:t> like reading, writing and updating the data. It </a:t>
            </a:r>
            <a:r>
              <a:rPr lang="en-US" b="1" u="sng" dirty="0" smtClean="0"/>
              <a:t>acts as coordinator</a:t>
            </a:r>
            <a:r>
              <a:rPr lang="en-US" dirty="0" smtClean="0"/>
              <a:t> between underlying different physical data sources at data access layer and data bound controls like </a:t>
            </a:r>
            <a:r>
              <a:rPr lang="en-US" dirty="0" err="1" smtClean="0"/>
              <a:t>GridView</a:t>
            </a:r>
            <a:r>
              <a:rPr lang="en-US" dirty="0" smtClean="0"/>
              <a:t>, </a:t>
            </a:r>
            <a:r>
              <a:rPr lang="en-US" dirty="0" err="1" smtClean="0"/>
              <a:t>DataGrid</a:t>
            </a:r>
            <a:r>
              <a:rPr lang="en-US" dirty="0" smtClean="0"/>
              <a:t> at presentation layer. These new Data Source controls are </a:t>
            </a:r>
            <a:r>
              <a:rPr lang="en-US" b="1" u="sng" dirty="0" smtClean="0"/>
              <a:t>built with features like sorting, paging, editing and updating</a:t>
            </a:r>
            <a:r>
              <a:rPr lang="en-US" dirty="0" smtClean="0"/>
              <a:t> data directly in data source. You can seamlessly integrate these features into your application with out writing any custom code</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7264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You can display, edit, and sort data on a Web page with little or no code.</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To connect to a database, you must set the </a:t>
            </a:r>
            <a:r>
              <a:rPr lang="en-US" dirty="0" err="1" smtClean="0">
                <a:hlinkClick r:id="rId3"/>
              </a:rPr>
              <a:t>ConnectionString</a:t>
            </a:r>
            <a:r>
              <a:rPr lang="en-US" dirty="0" smtClean="0"/>
              <a:t> property to a valid connection string. The </a:t>
            </a:r>
            <a:r>
              <a:rPr lang="en-US" dirty="0" err="1" smtClean="0"/>
              <a:t>SqlDataSource</a:t>
            </a:r>
            <a:r>
              <a:rPr lang="en-US" dirty="0" smtClean="0"/>
              <a:t> can support any SQL relational database that can be connected to using an ADO.NET provider, such as the </a:t>
            </a:r>
            <a:r>
              <a:rPr lang="en-US" dirty="0" err="1" smtClean="0"/>
              <a:t>SqlClient</a:t>
            </a:r>
            <a:r>
              <a:rPr lang="en-US" dirty="0" smtClean="0"/>
              <a:t>, </a:t>
            </a:r>
            <a:r>
              <a:rPr lang="en-US" dirty="0" err="1" smtClean="0"/>
              <a:t>OleDb</a:t>
            </a:r>
            <a:r>
              <a:rPr lang="en-US" dirty="0" smtClean="0"/>
              <a:t>, </a:t>
            </a:r>
            <a:r>
              <a:rPr lang="en-US" dirty="0" err="1" smtClean="0"/>
              <a:t>Odbc</a:t>
            </a:r>
            <a:r>
              <a:rPr lang="en-US" dirty="0" smtClean="0"/>
              <a:t>, or </a:t>
            </a:r>
            <a:r>
              <a:rPr lang="en-US" dirty="0" err="1" smtClean="0"/>
              <a:t>OracleClient</a:t>
            </a:r>
            <a:r>
              <a:rPr lang="en-US" dirty="0" smtClean="0"/>
              <a:t> provider</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hlinkClick r:id="rId4"/>
              </a:rPr>
              <a:t>Select</a:t>
            </a:r>
            <a:r>
              <a:rPr lang="en-US" dirty="0" smtClean="0"/>
              <a:t> method is automatically called by controls that are bound to the </a:t>
            </a:r>
            <a:r>
              <a:rPr lang="en-US" dirty="0" err="1" smtClean="0"/>
              <a:t>SqlDataSource</a:t>
            </a:r>
            <a:r>
              <a:rPr lang="en-US" dirty="0" smtClean="0"/>
              <a:t> when their </a:t>
            </a:r>
            <a:r>
              <a:rPr lang="en-US" dirty="0" err="1" smtClean="0">
                <a:hlinkClick r:id="rId5"/>
              </a:rPr>
              <a:t>DataBind</a:t>
            </a:r>
            <a:r>
              <a:rPr lang="en-US" dirty="0" smtClean="0"/>
              <a:t> method is called</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If you display data on your page using a </a:t>
            </a:r>
            <a:r>
              <a:rPr lang="en-US" dirty="0" err="1" smtClean="0"/>
              <a:t>SqlDataSource</a:t>
            </a:r>
            <a:r>
              <a:rPr lang="en-US" dirty="0" smtClean="0"/>
              <a:t> control, you can increase the performance of the page by using the data caching capabilities of the data source control. Caching reduces the processing load on the database servers at the expense of memory on the Web server; in most cases, this is a good trade-off.</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There is no visual rendering of the </a:t>
            </a:r>
            <a:r>
              <a:rPr lang="en-US" dirty="0" err="1" smtClean="0"/>
              <a:t>SqlDataSource</a:t>
            </a:r>
            <a:r>
              <a:rPr lang="en-US" dirty="0" smtClean="0"/>
              <a:t> control; it is implemented as a control so that you can create it declaratively and, optionally, to allow it to participate in state management. </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214275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04A29B9C-7497-42D8-BC49-C5D3429247A7}" type="slidenum">
              <a:rPr lang="en-US"/>
              <a:pPr/>
              <a:t>8</a:t>
            </a:fld>
            <a:r>
              <a:rPr lang="en-US" dirty="0"/>
              <a:t>##</a:t>
            </a:r>
            <a:endParaRPr lang="en-US" sz="1100"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0) The logical database schema is not always the right view of the data for a given application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Central concepts in the EDM are entities and relationships. </a:t>
            </a:r>
            <a:r>
              <a:rPr lang="en-US" b="1" dirty="0" smtClean="0"/>
              <a:t>Entities</a:t>
            </a:r>
            <a:r>
              <a:rPr lang="en-US" dirty="0" smtClean="0"/>
              <a:t> are instances of Entity Types (e.g., Customer, Employee) which are richly structured records with a key. An entity key is formed from a subset of properties of the Entity Type. The key (e.g., </a:t>
            </a:r>
            <a:r>
              <a:rPr lang="en-US" dirty="0" err="1" smtClean="0"/>
              <a:t>CustId</a:t>
            </a:r>
            <a:r>
              <a:rPr lang="en-US" dirty="0" smtClean="0"/>
              <a:t>, </a:t>
            </a:r>
            <a:r>
              <a:rPr lang="en-US" dirty="0" err="1" smtClean="0"/>
              <a:t>EmpId</a:t>
            </a:r>
            <a:r>
              <a:rPr lang="en-US" dirty="0" smtClean="0"/>
              <a:t>) is a fundamental concept to uniquely identify and update entity instances and to allow entity instances to participate in relationships. Entities are grouped in Entity Sets (i.e., Customers is a set of Customer instances). </a:t>
            </a:r>
            <a:r>
              <a:rPr lang="en-US" b="1" dirty="0" smtClean="0"/>
              <a:t>Relationships</a:t>
            </a:r>
            <a:r>
              <a:rPr lang="en-US" dirty="0" smtClean="0"/>
              <a:t> are instances of Relationship Types which are associations among two or more entity types (e.g., Employee </a:t>
            </a:r>
            <a:r>
              <a:rPr lang="en-US" i="1" dirty="0" err="1" smtClean="0"/>
              <a:t>WorksFor</a:t>
            </a:r>
            <a:r>
              <a:rPr lang="en-US" dirty="0" smtClean="0"/>
              <a:t> Department). Relationships are grouped in Relationship Sets.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Model and manipulate data at a level of structure and semantics that is closer to the business domain</a:t>
            </a:r>
          </a:p>
          <a:p>
            <a:endParaRPr lang="en-US" dirty="0" smtClean="0"/>
          </a:p>
          <a:p>
            <a:endParaRPr lang="bg-B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04A29B9C-7497-42D8-BC49-C5D3429247A7}" type="slidenum">
              <a:rPr lang="en-US"/>
              <a:pPr/>
              <a:t>9</a:t>
            </a:fld>
            <a:r>
              <a:rPr lang="en-US" dirty="0"/>
              <a:t>##</a:t>
            </a:r>
            <a:endParaRPr lang="en-US" sz="1100"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0) In order to provide a mechanism for storing data modeled using the EDM in relational databases, the ADO.NET Entity Framework houses a powerful client-views infrastructure designed to manage the transformations between the logical database schema that's present in the relational store and the conceptual EDM schema used by the application.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baseline="0" dirty="0" smtClean="0"/>
              <a:t> </a:t>
            </a:r>
            <a:r>
              <a:rPr lang="en-US" dirty="0" smtClean="0"/>
              <a:t>An ideal environment for creation of business applications should allow developers to describe the business logic and state of the problem domain which they are modeling with minimum or no "noise" coming from the underlying representation and the infrastructure that supports it</a:t>
            </a:r>
          </a:p>
          <a:p>
            <a:pPr marL="0" indent="0">
              <a:buNone/>
            </a:pPr>
            <a:r>
              <a:rPr lang="en-US" dirty="0" smtClean="0"/>
              <a:t>	-</a:t>
            </a:r>
            <a:r>
              <a:rPr lang="en-US" baseline="0" dirty="0" smtClean="0"/>
              <a:t> </a:t>
            </a:r>
            <a:r>
              <a:rPr lang="en-US" dirty="0" smtClean="0"/>
              <a:t>No artificial constructs;</a:t>
            </a:r>
            <a:r>
              <a:rPr lang="en-US" baseline="0" dirty="0" smtClean="0"/>
              <a:t> No plumbing </a:t>
            </a:r>
          </a:p>
          <a:p>
            <a:pPr marL="228600" indent="-228600">
              <a:buAutoNum type="arabicParenR"/>
            </a:pPr>
            <a:r>
              <a:rPr lang="en-US" dirty="0" smtClean="0"/>
              <a:t>When the mapping tool is used to create a conceptual to logical mapping, it produces an XML file that can be consumed by the run-time components of the ADO.NET Entity Framework. The appendix includes the XML representation of the mapping.</a:t>
            </a:r>
            <a:r>
              <a:rPr lang="en-US" baseline="0" dirty="0" smtClean="0"/>
              <a:t> </a:t>
            </a:r>
            <a:r>
              <a:rPr lang="en-US" dirty="0" smtClean="0"/>
              <a:t>Fortunately, tools will make it unnecessary for the vast majority of users to have to understand or deal with these XML files.</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When an application uses an EDM model and the mapping provider to access it, it no longer connects directly to a database or sees any database-specific construct; the entire application operates in terms of the higher-level EDM model. In order to enable query against EDM models, the ADO.NET Entity Framework introduces a query language that's designed to work with the EDM and can leverage the full expressivity of the entity data model. The language is called Entity SQL and it should look familiar to all developers that have used some SQL dialect before</a:t>
            </a:r>
          </a:p>
          <a:p>
            <a:pPr marL="228600" indent="-228600">
              <a:buAutoNum type="arabicParenR"/>
            </a:pPr>
            <a:endParaRPr lang="bg-B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04A29B9C-7497-42D8-BC49-C5D3429247A7}" type="slidenum">
              <a:rPr lang="en-US"/>
              <a:pPr/>
              <a:t>10</a:t>
            </a:fld>
            <a:r>
              <a:rPr lang="en-US" dirty="0"/>
              <a:t>##</a:t>
            </a:r>
            <a:endParaRPr lang="en-US" sz="1100"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marL="228600" indent="-228600">
              <a:buAutoNum type="arabicParenR"/>
            </a:pPr>
            <a:r>
              <a:rPr lang="en-US" dirty="0" smtClean="0"/>
              <a:t>The ADO.NET </a:t>
            </a:r>
            <a:r>
              <a:rPr lang="en-US" dirty="0" err="1" smtClean="0">
                <a:hlinkClick r:id="rId3"/>
              </a:rPr>
              <a:t>EntityDataSource</a:t>
            </a:r>
            <a:r>
              <a:rPr lang="en-US" dirty="0" smtClean="0"/>
              <a:t> control supports data binding scenarios in Web applications that use the ADO.NET Entity Framework. </a:t>
            </a:r>
          </a:p>
          <a:p>
            <a:pPr marL="228600" indent="-228600">
              <a:buAutoNum type="arabicParenR"/>
            </a:pPr>
            <a:r>
              <a:rPr lang="en-US" dirty="0" smtClean="0"/>
              <a:t>Like the Entity Framework, the control is available as part of the .NET Framework 3.5, beginning with SP1.</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Like the other Web server data source controls, the </a:t>
            </a:r>
            <a:r>
              <a:rPr lang="en-US" dirty="0" err="1" smtClean="0"/>
              <a:t>EntityDataSource</a:t>
            </a:r>
            <a:r>
              <a:rPr lang="en-US" dirty="0" smtClean="0"/>
              <a:t> control manages create, read, update, and delete operations against a data source on behalf of data-bound controls on the same page. The </a:t>
            </a:r>
            <a:r>
              <a:rPr lang="en-US" dirty="0" err="1" smtClean="0">
                <a:hlinkClick r:id="rId3"/>
              </a:rPr>
              <a:t>EntityDataSource</a:t>
            </a:r>
            <a:r>
              <a:rPr lang="en-US" dirty="0" smtClean="0"/>
              <a:t> works with editable grids, forms with user-controlled sorting and filtering, dually bound drop-down list controls, and master-detail pages. </a:t>
            </a: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The </a:t>
            </a:r>
            <a:r>
              <a:rPr lang="en-US" dirty="0" err="1" smtClean="0"/>
              <a:t>EntityDataSource</a:t>
            </a:r>
            <a:r>
              <a:rPr lang="en-US" dirty="0" smtClean="0"/>
              <a:t> control runtime and designer both ship with the .NET Framework. The </a:t>
            </a:r>
            <a:r>
              <a:rPr lang="en-US" dirty="0" err="1" smtClean="0"/>
              <a:t>EntityDataSource</a:t>
            </a:r>
            <a:r>
              <a:rPr lang="en-US" dirty="0" smtClean="0"/>
              <a:t> control is automatically registered with the toolbox and included in the data control group with the other Microsoft data source controls. </a:t>
            </a:r>
          </a:p>
          <a:p>
            <a:pPr marL="228600" indent="-228600">
              <a:buAutoNum type="arabicParenR"/>
            </a:pPr>
            <a:endParaRPr lang="bg-B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7EC93C3A-2131-4C5F-A36F-AAC5D5657976}" type="slidenum">
              <a:rPr lang="en-US"/>
              <a:pPr/>
              <a:t>11</a:t>
            </a:fld>
            <a:r>
              <a:rPr lang="en-US" dirty="0"/>
              <a:t>##</a:t>
            </a:r>
            <a:endParaRPr lang="en-US" sz="1100" dirty="0"/>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100" dirty="0"/>
          </a:p>
        </p:txBody>
      </p:sp>
      <p:sp>
        <p:nvSpPr>
          <p:cNvPr id="5" name="Rectangle 6"/>
          <p:cNvSpPr>
            <a:spLocks noGrp="1" noChangeArrowheads="1"/>
          </p:cNvSpPr>
          <p:nvPr>
            <p:ph type="ftr" sz="quarter" idx="4"/>
          </p:nvPr>
        </p:nvSpPr>
        <p:spPr>
          <a:ln/>
        </p:spPr>
        <p:txBody>
          <a:bodyPr/>
          <a:lstStyle/>
          <a:p>
            <a:r>
              <a:rPr lang="en-US" dirty="0"/>
              <a:t>(c) 2008 National Academy for Software Development - http://academy.devbg.org. All rights reserved. Unauthorized copying or re-distribution is strictly prohibited.*</a:t>
            </a:r>
            <a:endParaRPr lang="en-US" sz="1100" dirty="0"/>
          </a:p>
        </p:txBody>
      </p:sp>
      <p:sp>
        <p:nvSpPr>
          <p:cNvPr id="6" name="Rectangle 7"/>
          <p:cNvSpPr>
            <a:spLocks noGrp="1" noChangeArrowheads="1"/>
          </p:cNvSpPr>
          <p:nvPr>
            <p:ph type="sldNum" sz="quarter" idx="5"/>
          </p:nvPr>
        </p:nvSpPr>
        <p:spPr>
          <a:ln/>
        </p:spPr>
        <p:txBody>
          <a:bodyPr/>
          <a:lstStyle/>
          <a:p>
            <a:fld id="{191646CB-5B9E-44BC-9336-50B680C5ADDD}" type="slidenum">
              <a:rPr lang="en-US"/>
              <a:pPr/>
              <a:t>12</a:t>
            </a:fld>
            <a:r>
              <a:rPr lang="en-US" dirty="0"/>
              <a:t>##</a:t>
            </a:r>
            <a:endParaRPr lang="en-US" sz="1100" dirty="0"/>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jpeg"/><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381000" y="2209800"/>
            <a:ext cx="8305799" cy="1566532"/>
          </a:xfrm>
        </p:spPr>
        <p:txBody>
          <a:bodyPr/>
          <a:lstStyle/>
          <a:p>
            <a:pPr>
              <a:lnSpc>
                <a:spcPts val="5800"/>
              </a:lnSpc>
            </a:pPr>
            <a:r>
              <a:rPr lang="en-US" dirty="0" smtClean="0"/>
              <a:t>Creating Data-Driven ASP.NET Web Applications</a:t>
            </a:r>
            <a:endParaRPr lang="bg-BG" dirty="0" smtClean="0"/>
          </a:p>
        </p:txBody>
      </p:sp>
      <p:sp>
        <p:nvSpPr>
          <p:cNvPr id="13" name="Text Placeholder 2"/>
          <p:cNvSpPr>
            <a:spLocks noGrp="1"/>
          </p:cNvSpPr>
          <p:nvPr>
            <p:ph type="body" sz="quarter" idx="10"/>
          </p:nvPr>
        </p:nvSpPr>
        <p:spPr>
          <a:xfrm>
            <a:off x="457200" y="5568315"/>
            <a:ext cx="3352800" cy="496907"/>
          </a:xfrm>
        </p:spPr>
        <p:txBody>
          <a:bodyPr/>
          <a:lstStyle/>
          <a:p>
            <a:r>
              <a:rPr lang="en-US" dirty="0" smtClean="0"/>
              <a:t>Ventsislav Popov</a:t>
            </a:r>
            <a:endParaRPr lang="en-US" dirty="0"/>
          </a:p>
          <a:p>
            <a:endParaRPr lang="en-US" dirty="0"/>
          </a:p>
        </p:txBody>
      </p:sp>
      <p:sp>
        <p:nvSpPr>
          <p:cNvPr id="14" name="Text Placeholder 3"/>
          <p:cNvSpPr>
            <a:spLocks noGrp="1"/>
          </p:cNvSpPr>
          <p:nvPr>
            <p:ph type="body" sz="quarter" idx="11"/>
          </p:nvPr>
        </p:nvSpPr>
        <p:spPr>
          <a:xfrm>
            <a:off x="457200" y="6031468"/>
            <a:ext cx="1633781" cy="369332"/>
          </a:xfrm>
        </p:spPr>
        <p:txBody>
          <a:bodyPr/>
          <a:lstStyle/>
          <a:p>
            <a:pPr marL="0" indent="0"/>
            <a:r>
              <a:rPr lang="en-US" dirty="0" smtClean="0"/>
              <a:t>Crossroad Ltd.</a:t>
            </a:r>
            <a:endParaRPr lang="en-US" dirty="0"/>
          </a:p>
        </p:txBody>
      </p:sp>
      <p:pic>
        <p:nvPicPr>
          <p:cNvPr id="6" name="Picture 4" descr="http://www.saheltech.com/photos/database2.jpg"/>
          <p:cNvPicPr>
            <a:picLocks noChangeAspect="1" noChangeArrowheads="1"/>
          </p:cNvPicPr>
          <p:nvPr/>
        </p:nvPicPr>
        <p:blipFill>
          <a:blip r:embed="rId3" cstate="screen">
            <a:lum bright="20000" contrast="40000"/>
            <a:extLst>
              <a:ext uri="{28A0092B-C50C-407E-A947-70E740481C1C}">
                <a14:useLocalDpi xmlns:a14="http://schemas.microsoft.com/office/drawing/2010/main" val="0"/>
              </a:ext>
            </a:extLst>
          </a:blip>
          <a:srcRect/>
          <a:stretch>
            <a:fillRect/>
          </a:stretch>
        </p:blipFill>
        <p:spPr bwMode="auto">
          <a:xfrm>
            <a:off x="5964867" y="4610100"/>
            <a:ext cx="2598420" cy="1676400"/>
          </a:xfrm>
          <a:prstGeom prst="roundRect">
            <a:avLst>
              <a:gd name="adj" fmla="val 4705"/>
            </a:avLst>
          </a:prstGeom>
          <a:solidFill>
            <a:srgbClr val="FFFFFF">
              <a:shade val="85000"/>
            </a:srgbClr>
          </a:solidFill>
          <a:ln>
            <a:noFill/>
          </a:ln>
          <a:effectLst/>
        </p:spPr>
      </p:pic>
      <p:pic>
        <p:nvPicPr>
          <p:cNvPr id="7" name="Picture 8" descr="http://www.quest-software.co.uk/database-management/images/icon-knowledge.gif"/>
          <p:cNvPicPr>
            <a:picLocks noChangeAspect="1" noChangeArrowheads="1"/>
          </p:cNvPicPr>
          <p:nvPr/>
        </p:nvPicPr>
        <p:blipFill>
          <a:blip r:embed="rId4" cstate="screen">
            <a:lum bright="-10000" contrast="10000"/>
            <a:extLst>
              <a:ext uri="{28A0092B-C50C-407E-A947-70E740481C1C}">
                <a14:useLocalDpi xmlns:a14="http://schemas.microsoft.com/office/drawing/2010/main" val="0"/>
              </a:ext>
            </a:extLst>
          </a:blip>
          <a:srcRect/>
          <a:stretch>
            <a:fillRect/>
          </a:stretch>
        </p:blipFill>
        <p:spPr bwMode="auto">
          <a:xfrm rot="21239257">
            <a:off x="600619" y="1091748"/>
            <a:ext cx="1354636" cy="1354636"/>
          </a:xfrm>
          <a:prstGeom prst="roundRect">
            <a:avLst/>
          </a:prstGeom>
          <a:noFill/>
        </p:spPr>
      </p:pic>
      <p:pic>
        <p:nvPicPr>
          <p:cNvPr id="8"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08" t="-12667" r="4015" b="-12627"/>
          <a:stretch/>
        </p:blipFill>
        <p:spPr bwMode="auto">
          <a:xfrm rot="21177485">
            <a:off x="2798835" y="4403566"/>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pic>
        <p:nvPicPr>
          <p:cNvPr id="1026" name="Picture 2" descr="http://4.bp.blogspot.com/_a-qD3iRFOuI/SdtOqRExwLI/AAAAAAAAA68/6LqX3_pd_N8/s400/Quick4.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876800" y="457201"/>
            <a:ext cx="3686487" cy="1520540"/>
          </a:xfrm>
          <a:prstGeom prst="roundRect">
            <a:avLst>
              <a:gd name="adj" fmla="val 5611"/>
            </a:avLst>
          </a:prstGeom>
          <a:solidFill>
            <a:srgbClr val="FFFFFF"/>
          </a:solidFill>
          <a:ln>
            <a:noFill/>
          </a:ln>
          <a:effectLst>
            <a:outerShdw blurRad="127000" dist="38100" dir="2700000" algn="ctr">
              <a:srgbClr val="000000">
                <a:alpha val="45000"/>
              </a:srgbClr>
            </a:outerShdw>
          </a:effectLst>
          <a:scene3d>
            <a:camera prst="perspectiveFront" fov="2700000">
              <a:rot lat="21291086" lon="643020" rev="21438591"/>
            </a:camera>
            <a:lightRig rig="soft" dir="t">
              <a:rot lat="0" lon="0" rev="0"/>
            </a:lightRig>
          </a:scene3d>
          <a:sp3d prstMaterial="powder">
            <a:bevelT w="152400" h="25400" prst="softRound"/>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a:t>
            </a:r>
            <a:r>
              <a:rPr lang="bg-BG" dirty="0" smtClean="0"/>
              <a:t>DataSource</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00000"/>
              </a:lnSpc>
            </a:pPr>
            <a:r>
              <a:rPr lang="en-US" dirty="0" smtClean="0"/>
              <a:t>The </a:t>
            </a:r>
            <a:r>
              <a:rPr lang="en-US" noProof="1" smtClean="0">
                <a:solidFill>
                  <a:schemeClr val="accent5">
                    <a:lumMod val="20000"/>
                    <a:lumOff val="80000"/>
                  </a:schemeClr>
                </a:solidFill>
                <a:latin typeface="Consolas" pitchFamily="49" charset="0"/>
              </a:rPr>
              <a:t>EntityDataSource</a:t>
            </a:r>
          </a:p>
          <a:p>
            <a:pPr lvl="1">
              <a:lnSpc>
                <a:spcPct val="100000"/>
              </a:lnSpc>
            </a:pPr>
            <a:r>
              <a:rPr lang="en-US" dirty="0" smtClean="0"/>
              <a:t>Provides data </a:t>
            </a:r>
            <a:r>
              <a:rPr lang="en-US" dirty="0"/>
              <a:t>binding </a:t>
            </a:r>
            <a:r>
              <a:rPr lang="en-US" dirty="0" smtClean="0"/>
              <a:t>in </a:t>
            </a:r>
            <a:r>
              <a:rPr lang="en-US" dirty="0"/>
              <a:t>Web applications that use the ADO.NET </a:t>
            </a:r>
            <a:r>
              <a:rPr lang="en-US" dirty="0" smtClean="0"/>
              <a:t>EF</a:t>
            </a:r>
          </a:p>
          <a:p>
            <a:pPr>
              <a:lnSpc>
                <a:spcPct val="100000"/>
              </a:lnSpc>
            </a:pPr>
            <a:r>
              <a:rPr lang="en-US" dirty="0" smtClean="0"/>
              <a:t>Part </a:t>
            </a:r>
            <a:r>
              <a:rPr lang="en-US" dirty="0"/>
              <a:t>of the .NET Framework 3.5, beginning with </a:t>
            </a:r>
            <a:r>
              <a:rPr lang="en-US" dirty="0" smtClean="0"/>
              <a:t>SP1 and above</a:t>
            </a:r>
          </a:p>
          <a:p>
            <a:pPr>
              <a:lnSpc>
                <a:spcPct val="100000"/>
              </a:lnSpc>
            </a:pPr>
            <a:r>
              <a:rPr lang="en-US" dirty="0" smtClean="0"/>
              <a:t>Manages </a:t>
            </a:r>
            <a:r>
              <a:rPr lang="en-US" dirty="0"/>
              <a:t>create, read, update, and delete operations against a data source on behalf of data-bound controls </a:t>
            </a:r>
            <a:endParaRPr lang="en-US" dirty="0" smtClean="0"/>
          </a:p>
          <a:p>
            <a:pPr>
              <a:lnSpc>
                <a:spcPct val="100000"/>
              </a:lnSpc>
            </a:pPr>
            <a:r>
              <a:rPr lang="en-US" dirty="0"/>
              <a:t>The Entity Data Model Designer supports creating </a:t>
            </a:r>
            <a:r>
              <a:rPr lang="en-US" dirty="0" smtClean="0"/>
              <a:t>mapping scenarios</a:t>
            </a:r>
          </a:p>
          <a:p>
            <a:pPr>
              <a:lnSpc>
                <a:spcPct val="100000"/>
              </a:lnSpc>
            </a:pP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905000" y="152400"/>
            <a:ext cx="7086600" cy="914400"/>
          </a:xfrm>
          <a:prstGeom prst="rect">
            <a:avLst/>
          </a:prstGeom>
        </p:spPr>
        <p:txBody>
          <a:bodyPr/>
          <a:lstStyle/>
          <a:p>
            <a:r>
              <a:rPr lang="en-US" noProof="1" smtClean="0"/>
              <a:t>EntityDataSource –</a:t>
            </a:r>
            <a:br>
              <a:rPr lang="en-US" noProof="1" smtClean="0"/>
            </a:br>
            <a:r>
              <a:rPr lang="en-US" dirty="0" smtClean="0"/>
              <a:t>Pros </a:t>
            </a:r>
            <a:r>
              <a:rPr lang="en-US" dirty="0" smtClean="0"/>
              <a:t>And Cons</a:t>
            </a:r>
            <a:endParaRPr lang="bg-BG" dirty="0"/>
          </a:p>
        </p:txBody>
      </p:sp>
      <p:sp>
        <p:nvSpPr>
          <p:cNvPr id="4" name="Content Placeholder 3"/>
          <p:cNvSpPr>
            <a:spLocks noGrp="1"/>
          </p:cNvSpPr>
          <p:nvPr>
            <p:ph idx="1"/>
          </p:nvPr>
        </p:nvSpPr>
        <p:spPr/>
        <p:txBody>
          <a:bodyPr/>
          <a:lstStyle/>
          <a:p>
            <a:pPr>
              <a:lnSpc>
                <a:spcPct val="110000"/>
              </a:lnSpc>
            </a:pPr>
            <a:r>
              <a:rPr lang="en-US" dirty="0" smtClean="0"/>
              <a:t>Pros</a:t>
            </a:r>
          </a:p>
          <a:p>
            <a:pPr lvl="1">
              <a:lnSpc>
                <a:spcPct val="110000"/>
              </a:lnSpc>
            </a:pPr>
            <a:r>
              <a:rPr lang="en-US" dirty="0"/>
              <a:t>The </a:t>
            </a:r>
            <a:r>
              <a:rPr lang="en-US" dirty="0" smtClean="0"/>
              <a:t>schema </a:t>
            </a:r>
            <a:r>
              <a:rPr lang="en-US" dirty="0"/>
              <a:t>can be automatically </a:t>
            </a:r>
            <a:r>
              <a:rPr lang="en-US" dirty="0" smtClean="0"/>
              <a:t>updated </a:t>
            </a:r>
            <a:r>
              <a:rPr lang="en-US" dirty="0"/>
              <a:t>for underlying changes made to the database structures. </a:t>
            </a:r>
          </a:p>
          <a:p>
            <a:pPr lvl="1">
              <a:lnSpc>
                <a:spcPct val="110000"/>
              </a:lnSpc>
            </a:pPr>
            <a:r>
              <a:rPr lang="en-US" dirty="0"/>
              <a:t>TIMESTAMP concurrency is </a:t>
            </a:r>
            <a:r>
              <a:rPr lang="en-US" dirty="0" smtClean="0"/>
              <a:t>supported</a:t>
            </a:r>
          </a:p>
          <a:p>
            <a:pPr>
              <a:lnSpc>
                <a:spcPct val="110000"/>
              </a:lnSpc>
            </a:pPr>
            <a:r>
              <a:rPr lang="en-US" dirty="0" smtClean="0"/>
              <a:t>Cons</a:t>
            </a:r>
          </a:p>
          <a:p>
            <a:pPr lvl="1">
              <a:lnSpc>
                <a:spcPct val="110000"/>
              </a:lnSpc>
            </a:pPr>
            <a:r>
              <a:rPr lang="en-US" dirty="0"/>
              <a:t>Views which do not have any underlying unique keys are not able to be added to the data </a:t>
            </a:r>
            <a:r>
              <a:rPr lang="en-US" dirty="0" smtClean="0"/>
              <a:t>model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noProof="1" smtClean="0"/>
              <a:t>EntityDataSource</a:t>
            </a:r>
            <a:r>
              <a:rPr lang="en-US" dirty="0" smtClean="0"/>
              <a:t> – Example</a:t>
            </a:r>
            <a:endParaRPr lang="bg-BG" dirty="0"/>
          </a:p>
        </p:txBody>
      </p:sp>
      <p:sp>
        <p:nvSpPr>
          <p:cNvPr id="6" name="Content Placeholder 5"/>
          <p:cNvSpPr>
            <a:spLocks noGrp="1"/>
          </p:cNvSpPr>
          <p:nvPr>
            <p:ph idx="1"/>
          </p:nvPr>
        </p:nvSpPr>
        <p:spPr>
          <a:xfrm>
            <a:off x="228600" y="990600"/>
            <a:ext cx="8686800" cy="5715000"/>
          </a:xfrm>
        </p:spPr>
        <p:txBody>
          <a:bodyPr/>
          <a:lstStyle/>
          <a:p>
            <a:pPr marL="361950" indent="-361950">
              <a:lnSpc>
                <a:spcPct val="100000"/>
              </a:lnSpc>
              <a:buFont typeface="+mj-lt"/>
              <a:buAutoNum type="arabicPeriod"/>
              <a:tabLst/>
            </a:pPr>
            <a:r>
              <a:rPr lang="en-US" dirty="0" smtClean="0"/>
              <a:t>Define the data model (e.g. Entity Data Model)</a:t>
            </a:r>
          </a:p>
          <a:p>
            <a:pPr marL="361950" indent="-361950">
              <a:lnSpc>
                <a:spcPct val="100000"/>
              </a:lnSpc>
              <a:buFont typeface="+mj-lt"/>
              <a:buAutoNum type="arabicPeriod"/>
              <a:tabLst/>
            </a:pPr>
            <a:endParaRPr lang="en-US" dirty="0"/>
          </a:p>
          <a:p>
            <a:pPr marL="361950" indent="-361950">
              <a:lnSpc>
                <a:spcPct val="100000"/>
              </a:lnSpc>
              <a:buFont typeface="+mj-lt"/>
              <a:buAutoNum type="arabicPeriod"/>
              <a:tabLst/>
            </a:pPr>
            <a:endParaRPr lang="en-US" dirty="0" smtClean="0"/>
          </a:p>
          <a:p>
            <a:pPr marL="361950" indent="-361950">
              <a:lnSpc>
                <a:spcPct val="100000"/>
              </a:lnSpc>
              <a:buFont typeface="+mj-lt"/>
              <a:buAutoNum type="arabicPeriod"/>
              <a:tabLst/>
            </a:pPr>
            <a:endParaRPr lang="en-US" dirty="0"/>
          </a:p>
          <a:p>
            <a:pPr marL="361950" indent="-361950">
              <a:lnSpc>
                <a:spcPct val="100000"/>
              </a:lnSpc>
              <a:buFont typeface="+mj-lt"/>
              <a:buAutoNum type="arabicPeriod"/>
              <a:tabLst/>
            </a:pPr>
            <a:endParaRPr lang="en-US" dirty="0" smtClean="0"/>
          </a:p>
          <a:p>
            <a:pPr marL="361950" indent="-361950">
              <a:lnSpc>
                <a:spcPct val="100000"/>
              </a:lnSpc>
              <a:spcBef>
                <a:spcPts val="2400"/>
              </a:spcBef>
              <a:buFont typeface="+mj-lt"/>
              <a:buAutoNum type="arabicPeriod"/>
              <a:tabLst/>
            </a:pPr>
            <a:r>
              <a:rPr lang="en-US" dirty="0" smtClean="0"/>
              <a:t>Create a basic listing (e.g. </a:t>
            </a:r>
            <a:r>
              <a:rPr lang="en-US" noProof="1" smtClean="0">
                <a:solidFill>
                  <a:schemeClr val="accent5">
                    <a:lumMod val="20000"/>
                    <a:lumOff val="80000"/>
                  </a:schemeClr>
                </a:solidFill>
                <a:latin typeface="Consolas" pitchFamily="49" charset="0"/>
                <a:cs typeface="Consolas" pitchFamily="49" charset="0"/>
              </a:rPr>
              <a:t>ListBox</a:t>
            </a:r>
            <a:r>
              <a:rPr lang="en-US" dirty="0" smtClean="0"/>
              <a:t>)</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41029" name="Rectangle 5"/>
          <p:cNvSpPr>
            <a:spLocks noChangeArrowheads="1"/>
          </p:cNvSpPr>
          <p:nvPr/>
        </p:nvSpPr>
        <p:spPr bwMode="auto">
          <a:xfrm>
            <a:off x="685800" y="5638800"/>
            <a:ext cx="77724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lBoxOrderHeaders</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runat="server"&gt;</a:t>
            </a:r>
          </a:p>
          <a:p>
            <a:pPr eaLnBrk="0" hangingPunct="0">
              <a:lnSpc>
                <a:spcPct val="11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&lt;/asp:</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00200"/>
            <a:ext cx="4686300" cy="328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a:t>
            </a:r>
            <a:r>
              <a:rPr lang="bg-BG" dirty="0" smtClean="0"/>
              <a:t>DataSource</a:t>
            </a:r>
            <a:r>
              <a:rPr lang="en-US" dirty="0" smtClean="0"/>
              <a:t>-Example </a:t>
            </a:r>
            <a:r>
              <a:rPr lang="en-US" dirty="0"/>
              <a:t>(2)</a:t>
            </a:r>
            <a:endParaRPr lang="bg-BG" dirty="0"/>
          </a:p>
        </p:txBody>
      </p:sp>
      <p:sp>
        <p:nvSpPr>
          <p:cNvPr id="6" name="Content Placeholder 5"/>
          <p:cNvSpPr>
            <a:spLocks noGrp="1"/>
          </p:cNvSpPr>
          <p:nvPr>
            <p:ph idx="1"/>
          </p:nvPr>
        </p:nvSpPr>
        <p:spPr/>
        <p:txBody>
          <a:bodyPr/>
          <a:lstStyle/>
          <a:p>
            <a:pPr marL="361950" indent="-361950">
              <a:lnSpc>
                <a:spcPct val="100000"/>
              </a:lnSpc>
              <a:buFont typeface="+mj-lt"/>
              <a:buAutoNum type="arabicPeriod" startAt="3"/>
              <a:tabLst/>
            </a:pPr>
            <a:r>
              <a:rPr lang="en-US" dirty="0"/>
              <a:t>Bind the </a:t>
            </a:r>
            <a:r>
              <a:rPr lang="en-US" noProof="1" smtClean="0">
                <a:solidFill>
                  <a:schemeClr val="accent5">
                    <a:lumMod val="20000"/>
                    <a:lumOff val="80000"/>
                  </a:schemeClr>
                </a:solidFill>
                <a:latin typeface="Consolas" pitchFamily="49" charset="0"/>
                <a:cs typeface="Consolas" pitchFamily="49" charset="0"/>
              </a:rPr>
              <a:t>ListBox</a:t>
            </a:r>
            <a:r>
              <a:rPr lang="en-US" dirty="0" smtClean="0"/>
              <a:t> </a:t>
            </a:r>
            <a:r>
              <a:rPr lang="en-US" dirty="0"/>
              <a:t>to </a:t>
            </a:r>
            <a:r>
              <a:rPr lang="en-US" dirty="0" smtClean="0"/>
              <a:t>the data </a:t>
            </a:r>
            <a:r>
              <a:rPr lang="en-US" dirty="0"/>
              <a:t>model</a:t>
            </a:r>
          </a:p>
          <a:p>
            <a:pPr marL="361950" indent="-361950">
              <a:lnSpc>
                <a:spcPct val="110000"/>
              </a:lnSpc>
              <a:spcBef>
                <a:spcPts val="0"/>
              </a:spcBef>
              <a:spcAft>
                <a:spcPts val="0"/>
              </a:spcAft>
              <a:buFont typeface="+mj-lt"/>
              <a:buAutoNum type="arabicPeriod" startAt="3"/>
              <a:tabLst/>
            </a:pPr>
            <a:endParaRPr lang="en-US" dirty="0" smtClean="0"/>
          </a:p>
          <a:p>
            <a:pPr marL="361950" indent="-361950">
              <a:lnSpc>
                <a:spcPct val="110000"/>
              </a:lnSpc>
              <a:spcBef>
                <a:spcPts val="0"/>
              </a:spcBef>
              <a:spcAft>
                <a:spcPts val="0"/>
              </a:spcAft>
              <a:buFont typeface="+mj-lt"/>
              <a:buAutoNum type="arabicPeriod" startAt="3"/>
              <a:tabLst/>
            </a:pPr>
            <a:endParaRPr lang="en-US" dirty="0" smtClean="0"/>
          </a:p>
          <a:p>
            <a:pPr marL="361950" indent="-361950">
              <a:lnSpc>
                <a:spcPct val="110000"/>
              </a:lnSpc>
              <a:spcBef>
                <a:spcPts val="0"/>
              </a:spcBef>
              <a:spcAft>
                <a:spcPts val="0"/>
              </a:spcAft>
              <a:buFont typeface="+mj-lt"/>
              <a:buAutoNum type="arabicPeriod" startAt="3"/>
              <a:tabLst/>
            </a:pPr>
            <a:endParaRPr lang="en-US" dirty="0" smtClean="0"/>
          </a:p>
          <a:p>
            <a:pPr marL="361950" indent="-361950">
              <a:lnSpc>
                <a:spcPct val="110000"/>
              </a:lnSpc>
              <a:spcBef>
                <a:spcPts val="1200"/>
              </a:spcBef>
              <a:spcAft>
                <a:spcPts val="0"/>
              </a:spcAft>
              <a:buFont typeface="+mj-lt"/>
              <a:buAutoNum type="arabicPeriod" startAt="3"/>
              <a:tabLst/>
            </a:pPr>
            <a:r>
              <a:rPr lang="en-US" dirty="0" smtClean="0"/>
              <a:t>Select the new "</a:t>
            </a:r>
            <a:r>
              <a:rPr lang="en-US" dirty="0" smtClean="0">
                <a:solidFill>
                  <a:schemeClr val="accent5">
                    <a:lumMod val="20000"/>
                    <a:lumOff val="80000"/>
                  </a:schemeClr>
                </a:solidFill>
              </a:rPr>
              <a:t>Entity</a:t>
            </a:r>
            <a:r>
              <a:rPr lang="en-US" dirty="0" smtClean="0"/>
              <a:t>" option in the dialog box</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31012"/>
            <a:ext cx="4445000" cy="2269788"/>
          </a:xfrm>
          <a:prstGeom prst="roundRect">
            <a:avLst>
              <a:gd name="adj" fmla="val 21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reeform 7"/>
          <p:cNvSpPr/>
          <p:nvPr/>
        </p:nvSpPr>
        <p:spPr>
          <a:xfrm>
            <a:off x="3924300" y="4811989"/>
            <a:ext cx="372622" cy="510906"/>
          </a:xfrm>
          <a:custGeom>
            <a:avLst/>
            <a:gdLst>
              <a:gd name="connsiteX0" fmla="*/ 337010 w 349538"/>
              <a:gd name="connsiteY0" fmla="*/ 114300 h 504825"/>
              <a:gd name="connsiteX1" fmla="*/ 298910 w 349538"/>
              <a:gd name="connsiteY1" fmla="*/ 38100 h 504825"/>
              <a:gd name="connsiteX2" fmla="*/ 270335 w 349538"/>
              <a:gd name="connsiteY2" fmla="*/ 19050 h 504825"/>
              <a:gd name="connsiteX3" fmla="*/ 213185 w 349538"/>
              <a:gd name="connsiteY3" fmla="*/ 0 h 504825"/>
              <a:gd name="connsiteX4" fmla="*/ 127460 w 349538"/>
              <a:gd name="connsiteY4" fmla="*/ 9525 h 504825"/>
              <a:gd name="connsiteX5" fmla="*/ 70310 w 349538"/>
              <a:gd name="connsiteY5" fmla="*/ 28575 h 504825"/>
              <a:gd name="connsiteX6" fmla="*/ 32210 w 349538"/>
              <a:gd name="connsiteY6" fmla="*/ 85725 h 504825"/>
              <a:gd name="connsiteX7" fmla="*/ 13160 w 349538"/>
              <a:gd name="connsiteY7" fmla="*/ 114300 h 504825"/>
              <a:gd name="connsiteX8" fmla="*/ 13160 w 349538"/>
              <a:gd name="connsiteY8" fmla="*/ 314325 h 504825"/>
              <a:gd name="connsiteX9" fmla="*/ 32210 w 349538"/>
              <a:gd name="connsiteY9" fmla="*/ 371475 h 504825"/>
              <a:gd name="connsiteX10" fmla="*/ 70310 w 349538"/>
              <a:gd name="connsiteY10" fmla="*/ 419100 h 504825"/>
              <a:gd name="connsiteX11" fmla="*/ 136985 w 349538"/>
              <a:gd name="connsiteY11" fmla="*/ 485775 h 504825"/>
              <a:gd name="connsiteX12" fmla="*/ 165560 w 349538"/>
              <a:gd name="connsiteY12" fmla="*/ 504825 h 504825"/>
              <a:gd name="connsiteX13" fmla="*/ 270335 w 349538"/>
              <a:gd name="connsiteY13" fmla="*/ 495300 h 504825"/>
              <a:gd name="connsiteX14" fmla="*/ 317960 w 349538"/>
              <a:gd name="connsiteY14" fmla="*/ 419100 h 504825"/>
              <a:gd name="connsiteX15" fmla="*/ 337010 w 349538"/>
              <a:gd name="connsiteY15" fmla="*/ 390525 h 504825"/>
              <a:gd name="connsiteX16" fmla="*/ 337010 w 349538"/>
              <a:gd name="connsiteY16" fmla="*/ 219075 h 504825"/>
              <a:gd name="connsiteX17" fmla="*/ 317960 w 349538"/>
              <a:gd name="connsiteY17" fmla="*/ 190500 h 504825"/>
              <a:gd name="connsiteX18" fmla="*/ 260810 w 349538"/>
              <a:gd name="connsiteY18" fmla="*/ 161925 h 504825"/>
              <a:gd name="connsiteX19" fmla="*/ 203660 w 349538"/>
              <a:gd name="connsiteY19" fmla="*/ 133350 h 504825"/>
              <a:gd name="connsiteX20" fmla="*/ 184610 w 349538"/>
              <a:gd name="connsiteY20" fmla="*/ 133350 h 504825"/>
              <a:gd name="connsiteX0" fmla="*/ 337010 w 349538"/>
              <a:gd name="connsiteY0" fmla="*/ 114300 h 504825"/>
              <a:gd name="connsiteX1" fmla="*/ 298910 w 349538"/>
              <a:gd name="connsiteY1" fmla="*/ 38100 h 504825"/>
              <a:gd name="connsiteX2" fmla="*/ 270335 w 349538"/>
              <a:gd name="connsiteY2" fmla="*/ 19050 h 504825"/>
              <a:gd name="connsiteX3" fmla="*/ 213185 w 349538"/>
              <a:gd name="connsiteY3" fmla="*/ 0 h 504825"/>
              <a:gd name="connsiteX4" fmla="*/ 127460 w 349538"/>
              <a:gd name="connsiteY4" fmla="*/ 9525 h 504825"/>
              <a:gd name="connsiteX5" fmla="*/ 32210 w 349538"/>
              <a:gd name="connsiteY5" fmla="*/ 85725 h 504825"/>
              <a:gd name="connsiteX6" fmla="*/ 13160 w 349538"/>
              <a:gd name="connsiteY6" fmla="*/ 114300 h 504825"/>
              <a:gd name="connsiteX7" fmla="*/ 13160 w 349538"/>
              <a:gd name="connsiteY7" fmla="*/ 314325 h 504825"/>
              <a:gd name="connsiteX8" fmla="*/ 32210 w 349538"/>
              <a:gd name="connsiteY8" fmla="*/ 371475 h 504825"/>
              <a:gd name="connsiteX9" fmla="*/ 70310 w 349538"/>
              <a:gd name="connsiteY9" fmla="*/ 419100 h 504825"/>
              <a:gd name="connsiteX10" fmla="*/ 136985 w 349538"/>
              <a:gd name="connsiteY10" fmla="*/ 485775 h 504825"/>
              <a:gd name="connsiteX11" fmla="*/ 165560 w 349538"/>
              <a:gd name="connsiteY11" fmla="*/ 504825 h 504825"/>
              <a:gd name="connsiteX12" fmla="*/ 270335 w 349538"/>
              <a:gd name="connsiteY12" fmla="*/ 495300 h 504825"/>
              <a:gd name="connsiteX13" fmla="*/ 317960 w 349538"/>
              <a:gd name="connsiteY13" fmla="*/ 419100 h 504825"/>
              <a:gd name="connsiteX14" fmla="*/ 337010 w 349538"/>
              <a:gd name="connsiteY14" fmla="*/ 390525 h 504825"/>
              <a:gd name="connsiteX15" fmla="*/ 337010 w 349538"/>
              <a:gd name="connsiteY15" fmla="*/ 219075 h 504825"/>
              <a:gd name="connsiteX16" fmla="*/ 317960 w 349538"/>
              <a:gd name="connsiteY16" fmla="*/ 190500 h 504825"/>
              <a:gd name="connsiteX17" fmla="*/ 260810 w 349538"/>
              <a:gd name="connsiteY17" fmla="*/ 161925 h 504825"/>
              <a:gd name="connsiteX18" fmla="*/ 203660 w 349538"/>
              <a:gd name="connsiteY18" fmla="*/ 133350 h 504825"/>
              <a:gd name="connsiteX19" fmla="*/ 184610 w 349538"/>
              <a:gd name="connsiteY19" fmla="*/ 133350 h 504825"/>
              <a:gd name="connsiteX0" fmla="*/ 337010 w 349538"/>
              <a:gd name="connsiteY0" fmla="*/ 114300 h 507738"/>
              <a:gd name="connsiteX1" fmla="*/ 298910 w 349538"/>
              <a:gd name="connsiteY1" fmla="*/ 38100 h 507738"/>
              <a:gd name="connsiteX2" fmla="*/ 270335 w 349538"/>
              <a:gd name="connsiteY2" fmla="*/ 19050 h 507738"/>
              <a:gd name="connsiteX3" fmla="*/ 213185 w 349538"/>
              <a:gd name="connsiteY3" fmla="*/ 0 h 507738"/>
              <a:gd name="connsiteX4" fmla="*/ 127460 w 349538"/>
              <a:gd name="connsiteY4" fmla="*/ 9525 h 507738"/>
              <a:gd name="connsiteX5" fmla="*/ 32210 w 349538"/>
              <a:gd name="connsiteY5" fmla="*/ 85725 h 507738"/>
              <a:gd name="connsiteX6" fmla="*/ 13160 w 349538"/>
              <a:gd name="connsiteY6" fmla="*/ 114300 h 507738"/>
              <a:gd name="connsiteX7" fmla="*/ 13160 w 349538"/>
              <a:gd name="connsiteY7" fmla="*/ 314325 h 507738"/>
              <a:gd name="connsiteX8" fmla="*/ 32210 w 349538"/>
              <a:gd name="connsiteY8" fmla="*/ 371475 h 507738"/>
              <a:gd name="connsiteX9" fmla="*/ 70310 w 349538"/>
              <a:gd name="connsiteY9" fmla="*/ 419100 h 507738"/>
              <a:gd name="connsiteX10" fmla="*/ 136985 w 349538"/>
              <a:gd name="connsiteY10" fmla="*/ 485775 h 507738"/>
              <a:gd name="connsiteX11" fmla="*/ 165560 w 349538"/>
              <a:gd name="connsiteY11" fmla="*/ 504825 h 507738"/>
              <a:gd name="connsiteX12" fmla="*/ 317960 w 349538"/>
              <a:gd name="connsiteY12" fmla="*/ 419100 h 507738"/>
              <a:gd name="connsiteX13" fmla="*/ 337010 w 349538"/>
              <a:gd name="connsiteY13" fmla="*/ 390525 h 507738"/>
              <a:gd name="connsiteX14" fmla="*/ 337010 w 349538"/>
              <a:gd name="connsiteY14" fmla="*/ 219075 h 507738"/>
              <a:gd name="connsiteX15" fmla="*/ 317960 w 349538"/>
              <a:gd name="connsiteY15" fmla="*/ 190500 h 507738"/>
              <a:gd name="connsiteX16" fmla="*/ 260810 w 349538"/>
              <a:gd name="connsiteY16" fmla="*/ 161925 h 507738"/>
              <a:gd name="connsiteX17" fmla="*/ 203660 w 349538"/>
              <a:gd name="connsiteY17" fmla="*/ 133350 h 507738"/>
              <a:gd name="connsiteX18" fmla="*/ 184610 w 349538"/>
              <a:gd name="connsiteY18" fmla="*/ 133350 h 507738"/>
              <a:gd name="connsiteX0" fmla="*/ 337010 w 349538"/>
              <a:gd name="connsiteY0" fmla="*/ 114300 h 488255"/>
              <a:gd name="connsiteX1" fmla="*/ 298910 w 349538"/>
              <a:gd name="connsiteY1" fmla="*/ 38100 h 488255"/>
              <a:gd name="connsiteX2" fmla="*/ 270335 w 349538"/>
              <a:gd name="connsiteY2" fmla="*/ 19050 h 488255"/>
              <a:gd name="connsiteX3" fmla="*/ 213185 w 349538"/>
              <a:gd name="connsiteY3" fmla="*/ 0 h 488255"/>
              <a:gd name="connsiteX4" fmla="*/ 127460 w 349538"/>
              <a:gd name="connsiteY4" fmla="*/ 9525 h 488255"/>
              <a:gd name="connsiteX5" fmla="*/ 32210 w 349538"/>
              <a:gd name="connsiteY5" fmla="*/ 85725 h 488255"/>
              <a:gd name="connsiteX6" fmla="*/ 13160 w 349538"/>
              <a:gd name="connsiteY6" fmla="*/ 114300 h 488255"/>
              <a:gd name="connsiteX7" fmla="*/ 13160 w 349538"/>
              <a:gd name="connsiteY7" fmla="*/ 314325 h 488255"/>
              <a:gd name="connsiteX8" fmla="*/ 32210 w 349538"/>
              <a:gd name="connsiteY8" fmla="*/ 371475 h 488255"/>
              <a:gd name="connsiteX9" fmla="*/ 70310 w 349538"/>
              <a:gd name="connsiteY9" fmla="*/ 419100 h 488255"/>
              <a:gd name="connsiteX10" fmla="*/ 136985 w 349538"/>
              <a:gd name="connsiteY10" fmla="*/ 485775 h 488255"/>
              <a:gd name="connsiteX11" fmla="*/ 300460 w 349538"/>
              <a:gd name="connsiteY11" fmla="*/ 468766 h 488255"/>
              <a:gd name="connsiteX12" fmla="*/ 317960 w 349538"/>
              <a:gd name="connsiteY12" fmla="*/ 419100 h 488255"/>
              <a:gd name="connsiteX13" fmla="*/ 337010 w 349538"/>
              <a:gd name="connsiteY13" fmla="*/ 390525 h 488255"/>
              <a:gd name="connsiteX14" fmla="*/ 337010 w 349538"/>
              <a:gd name="connsiteY14" fmla="*/ 219075 h 488255"/>
              <a:gd name="connsiteX15" fmla="*/ 317960 w 349538"/>
              <a:gd name="connsiteY15" fmla="*/ 190500 h 488255"/>
              <a:gd name="connsiteX16" fmla="*/ 260810 w 349538"/>
              <a:gd name="connsiteY16" fmla="*/ 161925 h 488255"/>
              <a:gd name="connsiteX17" fmla="*/ 203660 w 349538"/>
              <a:gd name="connsiteY17" fmla="*/ 133350 h 488255"/>
              <a:gd name="connsiteX18" fmla="*/ 184610 w 349538"/>
              <a:gd name="connsiteY18" fmla="*/ 133350 h 488255"/>
              <a:gd name="connsiteX0" fmla="*/ 337010 w 349538"/>
              <a:gd name="connsiteY0" fmla="*/ 114300 h 488255"/>
              <a:gd name="connsiteX1" fmla="*/ 298910 w 349538"/>
              <a:gd name="connsiteY1" fmla="*/ 38100 h 488255"/>
              <a:gd name="connsiteX2" fmla="*/ 270335 w 349538"/>
              <a:gd name="connsiteY2" fmla="*/ 19050 h 488255"/>
              <a:gd name="connsiteX3" fmla="*/ 213185 w 349538"/>
              <a:gd name="connsiteY3" fmla="*/ 0 h 488255"/>
              <a:gd name="connsiteX4" fmla="*/ 127460 w 349538"/>
              <a:gd name="connsiteY4" fmla="*/ 9525 h 488255"/>
              <a:gd name="connsiteX5" fmla="*/ 32210 w 349538"/>
              <a:gd name="connsiteY5" fmla="*/ 85725 h 488255"/>
              <a:gd name="connsiteX6" fmla="*/ 13160 w 349538"/>
              <a:gd name="connsiteY6" fmla="*/ 114300 h 488255"/>
              <a:gd name="connsiteX7" fmla="*/ 13160 w 349538"/>
              <a:gd name="connsiteY7" fmla="*/ 314325 h 488255"/>
              <a:gd name="connsiteX8" fmla="*/ 32210 w 349538"/>
              <a:gd name="connsiteY8" fmla="*/ 371475 h 488255"/>
              <a:gd name="connsiteX9" fmla="*/ 70310 w 349538"/>
              <a:gd name="connsiteY9" fmla="*/ 419100 h 488255"/>
              <a:gd name="connsiteX10" fmla="*/ 136985 w 349538"/>
              <a:gd name="connsiteY10" fmla="*/ 485775 h 488255"/>
              <a:gd name="connsiteX11" fmla="*/ 255493 w 349538"/>
              <a:gd name="connsiteY11" fmla="*/ 468766 h 488255"/>
              <a:gd name="connsiteX12" fmla="*/ 317960 w 349538"/>
              <a:gd name="connsiteY12" fmla="*/ 419100 h 488255"/>
              <a:gd name="connsiteX13" fmla="*/ 337010 w 349538"/>
              <a:gd name="connsiteY13" fmla="*/ 390525 h 488255"/>
              <a:gd name="connsiteX14" fmla="*/ 337010 w 349538"/>
              <a:gd name="connsiteY14" fmla="*/ 219075 h 488255"/>
              <a:gd name="connsiteX15" fmla="*/ 317960 w 349538"/>
              <a:gd name="connsiteY15" fmla="*/ 190500 h 488255"/>
              <a:gd name="connsiteX16" fmla="*/ 260810 w 349538"/>
              <a:gd name="connsiteY16" fmla="*/ 161925 h 488255"/>
              <a:gd name="connsiteX17" fmla="*/ 203660 w 349538"/>
              <a:gd name="connsiteY17" fmla="*/ 133350 h 488255"/>
              <a:gd name="connsiteX18" fmla="*/ 184610 w 349538"/>
              <a:gd name="connsiteY18" fmla="*/ 133350 h 488255"/>
              <a:gd name="connsiteX0" fmla="*/ 333379 w 345907"/>
              <a:gd name="connsiteY0" fmla="*/ 114300 h 488255"/>
              <a:gd name="connsiteX1" fmla="*/ 295279 w 345907"/>
              <a:gd name="connsiteY1" fmla="*/ 38100 h 488255"/>
              <a:gd name="connsiteX2" fmla="*/ 266704 w 345907"/>
              <a:gd name="connsiteY2" fmla="*/ 19050 h 488255"/>
              <a:gd name="connsiteX3" fmla="*/ 209554 w 345907"/>
              <a:gd name="connsiteY3" fmla="*/ 0 h 488255"/>
              <a:gd name="connsiteX4" fmla="*/ 123829 w 345907"/>
              <a:gd name="connsiteY4" fmla="*/ 9525 h 488255"/>
              <a:gd name="connsiteX5" fmla="*/ 46565 w 345907"/>
              <a:gd name="connsiteY5" fmla="*/ 58680 h 488255"/>
              <a:gd name="connsiteX6" fmla="*/ 9529 w 345907"/>
              <a:gd name="connsiteY6" fmla="*/ 114300 h 488255"/>
              <a:gd name="connsiteX7" fmla="*/ 9529 w 345907"/>
              <a:gd name="connsiteY7" fmla="*/ 314325 h 488255"/>
              <a:gd name="connsiteX8" fmla="*/ 28579 w 345907"/>
              <a:gd name="connsiteY8" fmla="*/ 371475 h 488255"/>
              <a:gd name="connsiteX9" fmla="*/ 66679 w 345907"/>
              <a:gd name="connsiteY9" fmla="*/ 419100 h 488255"/>
              <a:gd name="connsiteX10" fmla="*/ 133354 w 345907"/>
              <a:gd name="connsiteY10" fmla="*/ 485775 h 488255"/>
              <a:gd name="connsiteX11" fmla="*/ 251862 w 345907"/>
              <a:gd name="connsiteY11" fmla="*/ 468766 h 488255"/>
              <a:gd name="connsiteX12" fmla="*/ 314329 w 345907"/>
              <a:gd name="connsiteY12" fmla="*/ 419100 h 488255"/>
              <a:gd name="connsiteX13" fmla="*/ 333379 w 345907"/>
              <a:gd name="connsiteY13" fmla="*/ 390525 h 488255"/>
              <a:gd name="connsiteX14" fmla="*/ 333379 w 345907"/>
              <a:gd name="connsiteY14" fmla="*/ 219075 h 488255"/>
              <a:gd name="connsiteX15" fmla="*/ 314329 w 345907"/>
              <a:gd name="connsiteY15" fmla="*/ 190500 h 488255"/>
              <a:gd name="connsiteX16" fmla="*/ 257179 w 345907"/>
              <a:gd name="connsiteY16" fmla="*/ 161925 h 488255"/>
              <a:gd name="connsiteX17" fmla="*/ 200029 w 345907"/>
              <a:gd name="connsiteY17" fmla="*/ 133350 h 488255"/>
              <a:gd name="connsiteX18" fmla="*/ 180979 w 345907"/>
              <a:gd name="connsiteY18" fmla="*/ 133350 h 488255"/>
              <a:gd name="connsiteX0" fmla="*/ 333379 w 345907"/>
              <a:gd name="connsiteY0" fmla="*/ 114300 h 486987"/>
              <a:gd name="connsiteX1" fmla="*/ 295279 w 345907"/>
              <a:gd name="connsiteY1" fmla="*/ 38100 h 486987"/>
              <a:gd name="connsiteX2" fmla="*/ 266704 w 345907"/>
              <a:gd name="connsiteY2" fmla="*/ 19050 h 486987"/>
              <a:gd name="connsiteX3" fmla="*/ 209554 w 345907"/>
              <a:gd name="connsiteY3" fmla="*/ 0 h 486987"/>
              <a:gd name="connsiteX4" fmla="*/ 123829 w 345907"/>
              <a:gd name="connsiteY4" fmla="*/ 9525 h 486987"/>
              <a:gd name="connsiteX5" fmla="*/ 46565 w 345907"/>
              <a:gd name="connsiteY5" fmla="*/ 58680 h 486987"/>
              <a:gd name="connsiteX6" fmla="*/ 9529 w 345907"/>
              <a:gd name="connsiteY6" fmla="*/ 114300 h 486987"/>
              <a:gd name="connsiteX7" fmla="*/ 9529 w 345907"/>
              <a:gd name="connsiteY7" fmla="*/ 314325 h 486987"/>
              <a:gd name="connsiteX8" fmla="*/ 28579 w 345907"/>
              <a:gd name="connsiteY8" fmla="*/ 371475 h 486987"/>
              <a:gd name="connsiteX9" fmla="*/ 59935 w 345907"/>
              <a:gd name="connsiteY9" fmla="*/ 439383 h 486987"/>
              <a:gd name="connsiteX10" fmla="*/ 133354 w 345907"/>
              <a:gd name="connsiteY10" fmla="*/ 485775 h 486987"/>
              <a:gd name="connsiteX11" fmla="*/ 251862 w 345907"/>
              <a:gd name="connsiteY11" fmla="*/ 468766 h 486987"/>
              <a:gd name="connsiteX12" fmla="*/ 314329 w 345907"/>
              <a:gd name="connsiteY12" fmla="*/ 419100 h 486987"/>
              <a:gd name="connsiteX13" fmla="*/ 333379 w 345907"/>
              <a:gd name="connsiteY13" fmla="*/ 390525 h 486987"/>
              <a:gd name="connsiteX14" fmla="*/ 333379 w 345907"/>
              <a:gd name="connsiteY14" fmla="*/ 219075 h 486987"/>
              <a:gd name="connsiteX15" fmla="*/ 314329 w 345907"/>
              <a:gd name="connsiteY15" fmla="*/ 190500 h 486987"/>
              <a:gd name="connsiteX16" fmla="*/ 257179 w 345907"/>
              <a:gd name="connsiteY16" fmla="*/ 161925 h 486987"/>
              <a:gd name="connsiteX17" fmla="*/ 200029 w 345907"/>
              <a:gd name="connsiteY17" fmla="*/ 133350 h 486987"/>
              <a:gd name="connsiteX18" fmla="*/ 180979 w 345907"/>
              <a:gd name="connsiteY18" fmla="*/ 133350 h 486987"/>
              <a:gd name="connsiteX0" fmla="*/ 333379 w 345907"/>
              <a:gd name="connsiteY0" fmla="*/ 114300 h 491521"/>
              <a:gd name="connsiteX1" fmla="*/ 295279 w 345907"/>
              <a:gd name="connsiteY1" fmla="*/ 38100 h 491521"/>
              <a:gd name="connsiteX2" fmla="*/ 266704 w 345907"/>
              <a:gd name="connsiteY2" fmla="*/ 19050 h 491521"/>
              <a:gd name="connsiteX3" fmla="*/ 209554 w 345907"/>
              <a:gd name="connsiteY3" fmla="*/ 0 h 491521"/>
              <a:gd name="connsiteX4" fmla="*/ 123829 w 345907"/>
              <a:gd name="connsiteY4" fmla="*/ 9525 h 491521"/>
              <a:gd name="connsiteX5" fmla="*/ 46565 w 345907"/>
              <a:gd name="connsiteY5" fmla="*/ 58680 h 491521"/>
              <a:gd name="connsiteX6" fmla="*/ 9529 w 345907"/>
              <a:gd name="connsiteY6" fmla="*/ 114300 h 491521"/>
              <a:gd name="connsiteX7" fmla="*/ 9529 w 345907"/>
              <a:gd name="connsiteY7" fmla="*/ 314325 h 491521"/>
              <a:gd name="connsiteX8" fmla="*/ 28579 w 345907"/>
              <a:gd name="connsiteY8" fmla="*/ 371475 h 491521"/>
              <a:gd name="connsiteX9" fmla="*/ 133354 w 345907"/>
              <a:gd name="connsiteY9" fmla="*/ 485775 h 491521"/>
              <a:gd name="connsiteX10" fmla="*/ 251862 w 345907"/>
              <a:gd name="connsiteY10" fmla="*/ 468766 h 491521"/>
              <a:gd name="connsiteX11" fmla="*/ 314329 w 345907"/>
              <a:gd name="connsiteY11" fmla="*/ 419100 h 491521"/>
              <a:gd name="connsiteX12" fmla="*/ 333379 w 345907"/>
              <a:gd name="connsiteY12" fmla="*/ 390525 h 491521"/>
              <a:gd name="connsiteX13" fmla="*/ 333379 w 345907"/>
              <a:gd name="connsiteY13" fmla="*/ 219075 h 491521"/>
              <a:gd name="connsiteX14" fmla="*/ 314329 w 345907"/>
              <a:gd name="connsiteY14" fmla="*/ 190500 h 491521"/>
              <a:gd name="connsiteX15" fmla="*/ 257179 w 345907"/>
              <a:gd name="connsiteY15" fmla="*/ 161925 h 491521"/>
              <a:gd name="connsiteX16" fmla="*/ 200029 w 345907"/>
              <a:gd name="connsiteY16" fmla="*/ 133350 h 491521"/>
              <a:gd name="connsiteX17" fmla="*/ 180979 w 345907"/>
              <a:gd name="connsiteY17" fmla="*/ 133350 h 491521"/>
              <a:gd name="connsiteX0" fmla="*/ 328341 w 340869"/>
              <a:gd name="connsiteY0" fmla="*/ 114300 h 488572"/>
              <a:gd name="connsiteX1" fmla="*/ 290241 w 340869"/>
              <a:gd name="connsiteY1" fmla="*/ 38100 h 488572"/>
              <a:gd name="connsiteX2" fmla="*/ 261666 w 340869"/>
              <a:gd name="connsiteY2" fmla="*/ 19050 h 488572"/>
              <a:gd name="connsiteX3" fmla="*/ 204516 w 340869"/>
              <a:gd name="connsiteY3" fmla="*/ 0 h 488572"/>
              <a:gd name="connsiteX4" fmla="*/ 118791 w 340869"/>
              <a:gd name="connsiteY4" fmla="*/ 9525 h 488572"/>
              <a:gd name="connsiteX5" fmla="*/ 41527 w 340869"/>
              <a:gd name="connsiteY5" fmla="*/ 58680 h 488572"/>
              <a:gd name="connsiteX6" fmla="*/ 4491 w 340869"/>
              <a:gd name="connsiteY6" fmla="*/ 114300 h 488572"/>
              <a:gd name="connsiteX7" fmla="*/ 4491 w 340869"/>
              <a:gd name="connsiteY7" fmla="*/ 314325 h 488572"/>
              <a:gd name="connsiteX8" fmla="*/ 39280 w 340869"/>
              <a:gd name="connsiteY8" fmla="*/ 414295 h 488572"/>
              <a:gd name="connsiteX9" fmla="*/ 128316 w 340869"/>
              <a:gd name="connsiteY9" fmla="*/ 485775 h 488572"/>
              <a:gd name="connsiteX10" fmla="*/ 246824 w 340869"/>
              <a:gd name="connsiteY10" fmla="*/ 468766 h 488572"/>
              <a:gd name="connsiteX11" fmla="*/ 309291 w 340869"/>
              <a:gd name="connsiteY11" fmla="*/ 419100 h 488572"/>
              <a:gd name="connsiteX12" fmla="*/ 328341 w 340869"/>
              <a:gd name="connsiteY12" fmla="*/ 390525 h 488572"/>
              <a:gd name="connsiteX13" fmla="*/ 328341 w 340869"/>
              <a:gd name="connsiteY13" fmla="*/ 219075 h 488572"/>
              <a:gd name="connsiteX14" fmla="*/ 309291 w 340869"/>
              <a:gd name="connsiteY14" fmla="*/ 190500 h 488572"/>
              <a:gd name="connsiteX15" fmla="*/ 252141 w 340869"/>
              <a:gd name="connsiteY15" fmla="*/ 161925 h 488572"/>
              <a:gd name="connsiteX16" fmla="*/ 194991 w 340869"/>
              <a:gd name="connsiteY16" fmla="*/ 133350 h 488572"/>
              <a:gd name="connsiteX17" fmla="*/ 175941 w 340869"/>
              <a:gd name="connsiteY17" fmla="*/ 133350 h 488572"/>
              <a:gd name="connsiteX0" fmla="*/ 343157 w 355685"/>
              <a:gd name="connsiteY0" fmla="*/ 114300 h 488572"/>
              <a:gd name="connsiteX1" fmla="*/ 305057 w 355685"/>
              <a:gd name="connsiteY1" fmla="*/ 38100 h 488572"/>
              <a:gd name="connsiteX2" fmla="*/ 276482 w 355685"/>
              <a:gd name="connsiteY2" fmla="*/ 19050 h 488572"/>
              <a:gd name="connsiteX3" fmla="*/ 219332 w 355685"/>
              <a:gd name="connsiteY3" fmla="*/ 0 h 488572"/>
              <a:gd name="connsiteX4" fmla="*/ 133607 w 355685"/>
              <a:gd name="connsiteY4" fmla="*/ 9525 h 488572"/>
              <a:gd name="connsiteX5" fmla="*/ 56343 w 355685"/>
              <a:gd name="connsiteY5" fmla="*/ 58680 h 488572"/>
              <a:gd name="connsiteX6" fmla="*/ 19307 w 355685"/>
              <a:gd name="connsiteY6" fmla="*/ 114300 h 488572"/>
              <a:gd name="connsiteX7" fmla="*/ 1321 w 355685"/>
              <a:gd name="connsiteY7" fmla="*/ 262490 h 488572"/>
              <a:gd name="connsiteX8" fmla="*/ 54096 w 355685"/>
              <a:gd name="connsiteY8" fmla="*/ 414295 h 488572"/>
              <a:gd name="connsiteX9" fmla="*/ 143132 w 355685"/>
              <a:gd name="connsiteY9" fmla="*/ 485775 h 488572"/>
              <a:gd name="connsiteX10" fmla="*/ 261640 w 355685"/>
              <a:gd name="connsiteY10" fmla="*/ 468766 h 488572"/>
              <a:gd name="connsiteX11" fmla="*/ 324107 w 355685"/>
              <a:gd name="connsiteY11" fmla="*/ 419100 h 488572"/>
              <a:gd name="connsiteX12" fmla="*/ 343157 w 355685"/>
              <a:gd name="connsiteY12" fmla="*/ 390525 h 488572"/>
              <a:gd name="connsiteX13" fmla="*/ 343157 w 355685"/>
              <a:gd name="connsiteY13" fmla="*/ 219075 h 488572"/>
              <a:gd name="connsiteX14" fmla="*/ 324107 w 355685"/>
              <a:gd name="connsiteY14" fmla="*/ 190500 h 488572"/>
              <a:gd name="connsiteX15" fmla="*/ 266957 w 355685"/>
              <a:gd name="connsiteY15" fmla="*/ 161925 h 488572"/>
              <a:gd name="connsiteX16" fmla="*/ 209807 w 355685"/>
              <a:gd name="connsiteY16" fmla="*/ 133350 h 488572"/>
              <a:gd name="connsiteX17" fmla="*/ 190757 w 355685"/>
              <a:gd name="connsiteY17" fmla="*/ 133350 h 488572"/>
              <a:gd name="connsiteX0" fmla="*/ 343342 w 355870"/>
              <a:gd name="connsiteY0" fmla="*/ 114300 h 488572"/>
              <a:gd name="connsiteX1" fmla="*/ 305242 w 355870"/>
              <a:gd name="connsiteY1" fmla="*/ 38100 h 488572"/>
              <a:gd name="connsiteX2" fmla="*/ 276667 w 355870"/>
              <a:gd name="connsiteY2" fmla="*/ 19050 h 488572"/>
              <a:gd name="connsiteX3" fmla="*/ 219517 w 355870"/>
              <a:gd name="connsiteY3" fmla="*/ 0 h 488572"/>
              <a:gd name="connsiteX4" fmla="*/ 133792 w 355870"/>
              <a:gd name="connsiteY4" fmla="*/ 9525 h 488572"/>
              <a:gd name="connsiteX5" fmla="*/ 72267 w 355870"/>
              <a:gd name="connsiteY5" fmla="*/ 42904 h 488572"/>
              <a:gd name="connsiteX6" fmla="*/ 19492 w 355870"/>
              <a:gd name="connsiteY6" fmla="*/ 114300 h 488572"/>
              <a:gd name="connsiteX7" fmla="*/ 1506 w 355870"/>
              <a:gd name="connsiteY7" fmla="*/ 262490 h 488572"/>
              <a:gd name="connsiteX8" fmla="*/ 54281 w 355870"/>
              <a:gd name="connsiteY8" fmla="*/ 414295 h 488572"/>
              <a:gd name="connsiteX9" fmla="*/ 143317 w 355870"/>
              <a:gd name="connsiteY9" fmla="*/ 485775 h 488572"/>
              <a:gd name="connsiteX10" fmla="*/ 261825 w 355870"/>
              <a:gd name="connsiteY10" fmla="*/ 468766 h 488572"/>
              <a:gd name="connsiteX11" fmla="*/ 324292 w 355870"/>
              <a:gd name="connsiteY11" fmla="*/ 419100 h 488572"/>
              <a:gd name="connsiteX12" fmla="*/ 343342 w 355870"/>
              <a:gd name="connsiteY12" fmla="*/ 390525 h 488572"/>
              <a:gd name="connsiteX13" fmla="*/ 343342 w 355870"/>
              <a:gd name="connsiteY13" fmla="*/ 219075 h 488572"/>
              <a:gd name="connsiteX14" fmla="*/ 324292 w 355870"/>
              <a:gd name="connsiteY14" fmla="*/ 190500 h 488572"/>
              <a:gd name="connsiteX15" fmla="*/ 267142 w 355870"/>
              <a:gd name="connsiteY15" fmla="*/ 161925 h 488572"/>
              <a:gd name="connsiteX16" fmla="*/ 209992 w 355870"/>
              <a:gd name="connsiteY16" fmla="*/ 133350 h 488572"/>
              <a:gd name="connsiteX17" fmla="*/ 190942 w 355870"/>
              <a:gd name="connsiteY17" fmla="*/ 133350 h 488572"/>
              <a:gd name="connsiteX0" fmla="*/ 343342 w 355870"/>
              <a:gd name="connsiteY0" fmla="*/ 116628 h 490900"/>
              <a:gd name="connsiteX1" fmla="*/ 305242 w 355870"/>
              <a:gd name="connsiteY1" fmla="*/ 40428 h 490900"/>
              <a:gd name="connsiteX2" fmla="*/ 276667 w 355870"/>
              <a:gd name="connsiteY2" fmla="*/ 21378 h 490900"/>
              <a:gd name="connsiteX3" fmla="*/ 219517 w 355870"/>
              <a:gd name="connsiteY3" fmla="*/ 2328 h 490900"/>
              <a:gd name="connsiteX4" fmla="*/ 154027 w 355870"/>
              <a:gd name="connsiteY4" fmla="*/ 5092 h 490900"/>
              <a:gd name="connsiteX5" fmla="*/ 72267 w 355870"/>
              <a:gd name="connsiteY5" fmla="*/ 45232 h 490900"/>
              <a:gd name="connsiteX6" fmla="*/ 19492 w 355870"/>
              <a:gd name="connsiteY6" fmla="*/ 116628 h 490900"/>
              <a:gd name="connsiteX7" fmla="*/ 1506 w 355870"/>
              <a:gd name="connsiteY7" fmla="*/ 264818 h 490900"/>
              <a:gd name="connsiteX8" fmla="*/ 54281 w 355870"/>
              <a:gd name="connsiteY8" fmla="*/ 416623 h 490900"/>
              <a:gd name="connsiteX9" fmla="*/ 143317 w 355870"/>
              <a:gd name="connsiteY9" fmla="*/ 488103 h 490900"/>
              <a:gd name="connsiteX10" fmla="*/ 261825 w 355870"/>
              <a:gd name="connsiteY10" fmla="*/ 471094 h 490900"/>
              <a:gd name="connsiteX11" fmla="*/ 324292 w 355870"/>
              <a:gd name="connsiteY11" fmla="*/ 421428 h 490900"/>
              <a:gd name="connsiteX12" fmla="*/ 343342 w 355870"/>
              <a:gd name="connsiteY12" fmla="*/ 392853 h 490900"/>
              <a:gd name="connsiteX13" fmla="*/ 343342 w 355870"/>
              <a:gd name="connsiteY13" fmla="*/ 221403 h 490900"/>
              <a:gd name="connsiteX14" fmla="*/ 324292 w 355870"/>
              <a:gd name="connsiteY14" fmla="*/ 192828 h 490900"/>
              <a:gd name="connsiteX15" fmla="*/ 267142 w 355870"/>
              <a:gd name="connsiteY15" fmla="*/ 164253 h 490900"/>
              <a:gd name="connsiteX16" fmla="*/ 209992 w 355870"/>
              <a:gd name="connsiteY16" fmla="*/ 135678 h 490900"/>
              <a:gd name="connsiteX17" fmla="*/ 190942 w 355870"/>
              <a:gd name="connsiteY17" fmla="*/ 135678 h 490900"/>
              <a:gd name="connsiteX0" fmla="*/ 343342 w 355870"/>
              <a:gd name="connsiteY0" fmla="*/ 116628 h 490900"/>
              <a:gd name="connsiteX1" fmla="*/ 305242 w 355870"/>
              <a:gd name="connsiteY1" fmla="*/ 40428 h 490900"/>
              <a:gd name="connsiteX2" fmla="*/ 276667 w 355870"/>
              <a:gd name="connsiteY2" fmla="*/ 21378 h 490900"/>
              <a:gd name="connsiteX3" fmla="*/ 219517 w 355870"/>
              <a:gd name="connsiteY3" fmla="*/ 2328 h 490900"/>
              <a:gd name="connsiteX4" fmla="*/ 138288 w 355870"/>
              <a:gd name="connsiteY4" fmla="*/ 5092 h 490900"/>
              <a:gd name="connsiteX5" fmla="*/ 72267 w 355870"/>
              <a:gd name="connsiteY5" fmla="*/ 45232 h 490900"/>
              <a:gd name="connsiteX6" fmla="*/ 19492 w 355870"/>
              <a:gd name="connsiteY6" fmla="*/ 116628 h 490900"/>
              <a:gd name="connsiteX7" fmla="*/ 1506 w 355870"/>
              <a:gd name="connsiteY7" fmla="*/ 264818 h 490900"/>
              <a:gd name="connsiteX8" fmla="*/ 54281 w 355870"/>
              <a:gd name="connsiteY8" fmla="*/ 416623 h 490900"/>
              <a:gd name="connsiteX9" fmla="*/ 143317 w 355870"/>
              <a:gd name="connsiteY9" fmla="*/ 488103 h 490900"/>
              <a:gd name="connsiteX10" fmla="*/ 261825 w 355870"/>
              <a:gd name="connsiteY10" fmla="*/ 471094 h 490900"/>
              <a:gd name="connsiteX11" fmla="*/ 324292 w 355870"/>
              <a:gd name="connsiteY11" fmla="*/ 421428 h 490900"/>
              <a:gd name="connsiteX12" fmla="*/ 343342 w 355870"/>
              <a:gd name="connsiteY12" fmla="*/ 392853 h 490900"/>
              <a:gd name="connsiteX13" fmla="*/ 343342 w 355870"/>
              <a:gd name="connsiteY13" fmla="*/ 221403 h 490900"/>
              <a:gd name="connsiteX14" fmla="*/ 324292 w 355870"/>
              <a:gd name="connsiteY14" fmla="*/ 192828 h 490900"/>
              <a:gd name="connsiteX15" fmla="*/ 267142 w 355870"/>
              <a:gd name="connsiteY15" fmla="*/ 164253 h 490900"/>
              <a:gd name="connsiteX16" fmla="*/ 209992 w 355870"/>
              <a:gd name="connsiteY16" fmla="*/ 135678 h 490900"/>
              <a:gd name="connsiteX17" fmla="*/ 190942 w 355870"/>
              <a:gd name="connsiteY17" fmla="*/ 135678 h 490900"/>
              <a:gd name="connsiteX0" fmla="*/ 343342 w 355870"/>
              <a:gd name="connsiteY0" fmla="*/ 114648 h 488920"/>
              <a:gd name="connsiteX1" fmla="*/ 305242 w 355870"/>
              <a:gd name="connsiteY1" fmla="*/ 38448 h 488920"/>
              <a:gd name="connsiteX2" fmla="*/ 276667 w 355870"/>
              <a:gd name="connsiteY2" fmla="*/ 19398 h 488920"/>
              <a:gd name="connsiteX3" fmla="*/ 219517 w 355870"/>
              <a:gd name="connsiteY3" fmla="*/ 348 h 488920"/>
              <a:gd name="connsiteX4" fmla="*/ 127047 w 355870"/>
              <a:gd name="connsiteY4" fmla="*/ 9873 h 488920"/>
              <a:gd name="connsiteX5" fmla="*/ 72267 w 355870"/>
              <a:gd name="connsiteY5" fmla="*/ 43252 h 488920"/>
              <a:gd name="connsiteX6" fmla="*/ 19492 w 355870"/>
              <a:gd name="connsiteY6" fmla="*/ 114648 h 488920"/>
              <a:gd name="connsiteX7" fmla="*/ 1506 w 355870"/>
              <a:gd name="connsiteY7" fmla="*/ 262838 h 488920"/>
              <a:gd name="connsiteX8" fmla="*/ 54281 w 355870"/>
              <a:gd name="connsiteY8" fmla="*/ 414643 h 488920"/>
              <a:gd name="connsiteX9" fmla="*/ 143317 w 355870"/>
              <a:gd name="connsiteY9" fmla="*/ 486123 h 488920"/>
              <a:gd name="connsiteX10" fmla="*/ 261825 w 355870"/>
              <a:gd name="connsiteY10" fmla="*/ 469114 h 488920"/>
              <a:gd name="connsiteX11" fmla="*/ 324292 w 355870"/>
              <a:gd name="connsiteY11" fmla="*/ 419448 h 488920"/>
              <a:gd name="connsiteX12" fmla="*/ 343342 w 355870"/>
              <a:gd name="connsiteY12" fmla="*/ 390873 h 488920"/>
              <a:gd name="connsiteX13" fmla="*/ 343342 w 355870"/>
              <a:gd name="connsiteY13" fmla="*/ 219423 h 488920"/>
              <a:gd name="connsiteX14" fmla="*/ 324292 w 355870"/>
              <a:gd name="connsiteY14" fmla="*/ 190848 h 488920"/>
              <a:gd name="connsiteX15" fmla="*/ 267142 w 355870"/>
              <a:gd name="connsiteY15" fmla="*/ 162273 h 488920"/>
              <a:gd name="connsiteX16" fmla="*/ 209992 w 355870"/>
              <a:gd name="connsiteY16" fmla="*/ 133698 h 488920"/>
              <a:gd name="connsiteX17" fmla="*/ 190942 w 355870"/>
              <a:gd name="connsiteY17" fmla="*/ 133698 h 488920"/>
              <a:gd name="connsiteX0" fmla="*/ 343342 w 355870"/>
              <a:gd name="connsiteY0" fmla="*/ 114648 h 488920"/>
              <a:gd name="connsiteX1" fmla="*/ 305242 w 355870"/>
              <a:gd name="connsiteY1" fmla="*/ 38448 h 488920"/>
              <a:gd name="connsiteX2" fmla="*/ 276667 w 355870"/>
              <a:gd name="connsiteY2" fmla="*/ 19398 h 488920"/>
              <a:gd name="connsiteX3" fmla="*/ 210524 w 355870"/>
              <a:gd name="connsiteY3" fmla="*/ 348 h 488920"/>
              <a:gd name="connsiteX4" fmla="*/ 127047 w 355870"/>
              <a:gd name="connsiteY4" fmla="*/ 9873 h 488920"/>
              <a:gd name="connsiteX5" fmla="*/ 72267 w 355870"/>
              <a:gd name="connsiteY5" fmla="*/ 43252 h 488920"/>
              <a:gd name="connsiteX6" fmla="*/ 19492 w 355870"/>
              <a:gd name="connsiteY6" fmla="*/ 114648 h 488920"/>
              <a:gd name="connsiteX7" fmla="*/ 1506 w 355870"/>
              <a:gd name="connsiteY7" fmla="*/ 262838 h 488920"/>
              <a:gd name="connsiteX8" fmla="*/ 54281 w 355870"/>
              <a:gd name="connsiteY8" fmla="*/ 414643 h 488920"/>
              <a:gd name="connsiteX9" fmla="*/ 143317 w 355870"/>
              <a:gd name="connsiteY9" fmla="*/ 486123 h 488920"/>
              <a:gd name="connsiteX10" fmla="*/ 261825 w 355870"/>
              <a:gd name="connsiteY10" fmla="*/ 469114 h 488920"/>
              <a:gd name="connsiteX11" fmla="*/ 324292 w 355870"/>
              <a:gd name="connsiteY11" fmla="*/ 419448 h 488920"/>
              <a:gd name="connsiteX12" fmla="*/ 343342 w 355870"/>
              <a:gd name="connsiteY12" fmla="*/ 390873 h 488920"/>
              <a:gd name="connsiteX13" fmla="*/ 343342 w 355870"/>
              <a:gd name="connsiteY13" fmla="*/ 219423 h 488920"/>
              <a:gd name="connsiteX14" fmla="*/ 324292 w 355870"/>
              <a:gd name="connsiteY14" fmla="*/ 190848 h 488920"/>
              <a:gd name="connsiteX15" fmla="*/ 267142 w 355870"/>
              <a:gd name="connsiteY15" fmla="*/ 162273 h 488920"/>
              <a:gd name="connsiteX16" fmla="*/ 209992 w 355870"/>
              <a:gd name="connsiteY16" fmla="*/ 133698 h 488920"/>
              <a:gd name="connsiteX17" fmla="*/ 190942 w 355870"/>
              <a:gd name="connsiteY17" fmla="*/ 133698 h 488920"/>
              <a:gd name="connsiteX0" fmla="*/ 343342 w 355870"/>
              <a:gd name="connsiteY0" fmla="*/ 115842 h 490114"/>
              <a:gd name="connsiteX1" fmla="*/ 305242 w 355870"/>
              <a:gd name="connsiteY1" fmla="*/ 39642 h 490114"/>
              <a:gd name="connsiteX2" fmla="*/ 210524 w 355870"/>
              <a:gd name="connsiteY2" fmla="*/ 1542 h 490114"/>
              <a:gd name="connsiteX3" fmla="*/ 127047 w 355870"/>
              <a:gd name="connsiteY3" fmla="*/ 11067 h 490114"/>
              <a:gd name="connsiteX4" fmla="*/ 72267 w 355870"/>
              <a:gd name="connsiteY4" fmla="*/ 44446 h 490114"/>
              <a:gd name="connsiteX5" fmla="*/ 19492 w 355870"/>
              <a:gd name="connsiteY5" fmla="*/ 115842 h 490114"/>
              <a:gd name="connsiteX6" fmla="*/ 1506 w 355870"/>
              <a:gd name="connsiteY6" fmla="*/ 264032 h 490114"/>
              <a:gd name="connsiteX7" fmla="*/ 54281 w 355870"/>
              <a:gd name="connsiteY7" fmla="*/ 415837 h 490114"/>
              <a:gd name="connsiteX8" fmla="*/ 143317 w 355870"/>
              <a:gd name="connsiteY8" fmla="*/ 487317 h 490114"/>
              <a:gd name="connsiteX9" fmla="*/ 261825 w 355870"/>
              <a:gd name="connsiteY9" fmla="*/ 470308 h 490114"/>
              <a:gd name="connsiteX10" fmla="*/ 324292 w 355870"/>
              <a:gd name="connsiteY10" fmla="*/ 420642 h 490114"/>
              <a:gd name="connsiteX11" fmla="*/ 343342 w 355870"/>
              <a:gd name="connsiteY11" fmla="*/ 392067 h 490114"/>
              <a:gd name="connsiteX12" fmla="*/ 343342 w 355870"/>
              <a:gd name="connsiteY12" fmla="*/ 220617 h 490114"/>
              <a:gd name="connsiteX13" fmla="*/ 324292 w 355870"/>
              <a:gd name="connsiteY13" fmla="*/ 192042 h 490114"/>
              <a:gd name="connsiteX14" fmla="*/ 267142 w 355870"/>
              <a:gd name="connsiteY14" fmla="*/ 163467 h 490114"/>
              <a:gd name="connsiteX15" fmla="*/ 209992 w 355870"/>
              <a:gd name="connsiteY15" fmla="*/ 134892 h 490114"/>
              <a:gd name="connsiteX16" fmla="*/ 190942 w 355870"/>
              <a:gd name="connsiteY16" fmla="*/ 134892 h 4901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67142 w 355870"/>
              <a:gd name="connsiteY14" fmla="*/ 163167 h 489814"/>
              <a:gd name="connsiteX15" fmla="*/ 209992 w 355870"/>
              <a:gd name="connsiteY15" fmla="*/ 134592 h 489814"/>
              <a:gd name="connsiteX16" fmla="*/ 190942 w 355870"/>
              <a:gd name="connsiteY16" fmla="*/ 134592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190942 w 355870"/>
              <a:gd name="connsiteY16" fmla="*/ 134592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190942 w 355870"/>
              <a:gd name="connsiteY16" fmla="*/ 168397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202184 w 355870"/>
              <a:gd name="connsiteY16" fmla="*/ 170650 h 489814"/>
              <a:gd name="connsiteX0" fmla="*/ 343342 w 355870"/>
              <a:gd name="connsiteY0" fmla="*/ 115542 h 489814"/>
              <a:gd name="connsiteX1" fmla="*/ 285006 w 355870"/>
              <a:gd name="connsiteY1" fmla="*/ 34835 h 489814"/>
              <a:gd name="connsiteX2" fmla="*/ 210524 w 355870"/>
              <a:gd name="connsiteY2" fmla="*/ 1242 h 489814"/>
              <a:gd name="connsiteX3" fmla="*/ 127047 w 355870"/>
              <a:gd name="connsiteY3" fmla="*/ 10767 h 489814"/>
              <a:gd name="connsiteX4" fmla="*/ 72267 w 355870"/>
              <a:gd name="connsiteY4" fmla="*/ 44146 h 489814"/>
              <a:gd name="connsiteX5" fmla="*/ 19492 w 355870"/>
              <a:gd name="connsiteY5" fmla="*/ 115542 h 489814"/>
              <a:gd name="connsiteX6" fmla="*/ 1506 w 355870"/>
              <a:gd name="connsiteY6" fmla="*/ 263732 h 489814"/>
              <a:gd name="connsiteX7" fmla="*/ 54281 w 355870"/>
              <a:gd name="connsiteY7" fmla="*/ 415537 h 489814"/>
              <a:gd name="connsiteX8" fmla="*/ 143317 w 355870"/>
              <a:gd name="connsiteY8" fmla="*/ 487017 h 489814"/>
              <a:gd name="connsiteX9" fmla="*/ 261825 w 355870"/>
              <a:gd name="connsiteY9" fmla="*/ 470008 h 489814"/>
              <a:gd name="connsiteX10" fmla="*/ 324292 w 355870"/>
              <a:gd name="connsiteY10" fmla="*/ 420342 h 489814"/>
              <a:gd name="connsiteX11" fmla="*/ 343342 w 355870"/>
              <a:gd name="connsiteY11" fmla="*/ 391767 h 489814"/>
              <a:gd name="connsiteX12" fmla="*/ 343342 w 355870"/>
              <a:gd name="connsiteY12" fmla="*/ 220317 h 489814"/>
              <a:gd name="connsiteX13" fmla="*/ 324292 w 355870"/>
              <a:gd name="connsiteY13" fmla="*/ 191742 h 489814"/>
              <a:gd name="connsiteX14" fmla="*/ 273887 w 355870"/>
              <a:gd name="connsiteY14" fmla="*/ 149644 h 489814"/>
              <a:gd name="connsiteX15" fmla="*/ 209992 w 355870"/>
              <a:gd name="connsiteY15" fmla="*/ 134592 h 489814"/>
              <a:gd name="connsiteX16" fmla="*/ 202184 w 355870"/>
              <a:gd name="connsiteY16" fmla="*/ 170650 h 489814"/>
              <a:gd name="connsiteX0" fmla="*/ 343342 w 366703"/>
              <a:gd name="connsiteY0" fmla="*/ 115542 h 489814"/>
              <a:gd name="connsiteX1" fmla="*/ 285006 w 366703"/>
              <a:gd name="connsiteY1" fmla="*/ 34835 h 489814"/>
              <a:gd name="connsiteX2" fmla="*/ 210524 w 366703"/>
              <a:gd name="connsiteY2" fmla="*/ 1242 h 489814"/>
              <a:gd name="connsiteX3" fmla="*/ 127047 w 366703"/>
              <a:gd name="connsiteY3" fmla="*/ 10767 h 489814"/>
              <a:gd name="connsiteX4" fmla="*/ 72267 w 366703"/>
              <a:gd name="connsiteY4" fmla="*/ 44146 h 489814"/>
              <a:gd name="connsiteX5" fmla="*/ 19492 w 366703"/>
              <a:gd name="connsiteY5" fmla="*/ 115542 h 489814"/>
              <a:gd name="connsiteX6" fmla="*/ 1506 w 366703"/>
              <a:gd name="connsiteY6" fmla="*/ 263732 h 489814"/>
              <a:gd name="connsiteX7" fmla="*/ 54281 w 366703"/>
              <a:gd name="connsiteY7" fmla="*/ 415537 h 489814"/>
              <a:gd name="connsiteX8" fmla="*/ 143317 w 366703"/>
              <a:gd name="connsiteY8" fmla="*/ 487017 h 489814"/>
              <a:gd name="connsiteX9" fmla="*/ 261825 w 366703"/>
              <a:gd name="connsiteY9" fmla="*/ 470008 h 489814"/>
              <a:gd name="connsiteX10" fmla="*/ 324292 w 366703"/>
              <a:gd name="connsiteY10" fmla="*/ 420342 h 489814"/>
              <a:gd name="connsiteX11" fmla="*/ 343342 w 366703"/>
              <a:gd name="connsiteY11" fmla="*/ 391767 h 489814"/>
              <a:gd name="connsiteX12" fmla="*/ 359080 w 366703"/>
              <a:gd name="connsiteY12" fmla="*/ 263137 h 489814"/>
              <a:gd name="connsiteX13" fmla="*/ 324292 w 366703"/>
              <a:gd name="connsiteY13" fmla="*/ 191742 h 489814"/>
              <a:gd name="connsiteX14" fmla="*/ 273887 w 366703"/>
              <a:gd name="connsiteY14" fmla="*/ 149644 h 489814"/>
              <a:gd name="connsiteX15" fmla="*/ 209992 w 366703"/>
              <a:gd name="connsiteY15" fmla="*/ 134592 h 489814"/>
              <a:gd name="connsiteX16" fmla="*/ 202184 w 366703"/>
              <a:gd name="connsiteY16" fmla="*/ 170650 h 489814"/>
              <a:gd name="connsiteX0" fmla="*/ 343342 w 359080"/>
              <a:gd name="connsiteY0" fmla="*/ 115542 h 489814"/>
              <a:gd name="connsiteX1" fmla="*/ 285006 w 359080"/>
              <a:gd name="connsiteY1" fmla="*/ 34835 h 489814"/>
              <a:gd name="connsiteX2" fmla="*/ 210524 w 359080"/>
              <a:gd name="connsiteY2" fmla="*/ 1242 h 489814"/>
              <a:gd name="connsiteX3" fmla="*/ 127047 w 359080"/>
              <a:gd name="connsiteY3" fmla="*/ 10767 h 489814"/>
              <a:gd name="connsiteX4" fmla="*/ 72267 w 359080"/>
              <a:gd name="connsiteY4" fmla="*/ 44146 h 489814"/>
              <a:gd name="connsiteX5" fmla="*/ 19492 w 359080"/>
              <a:gd name="connsiteY5" fmla="*/ 115542 h 489814"/>
              <a:gd name="connsiteX6" fmla="*/ 1506 w 359080"/>
              <a:gd name="connsiteY6" fmla="*/ 263732 h 489814"/>
              <a:gd name="connsiteX7" fmla="*/ 54281 w 359080"/>
              <a:gd name="connsiteY7" fmla="*/ 415537 h 489814"/>
              <a:gd name="connsiteX8" fmla="*/ 143317 w 359080"/>
              <a:gd name="connsiteY8" fmla="*/ 487017 h 489814"/>
              <a:gd name="connsiteX9" fmla="*/ 261825 w 359080"/>
              <a:gd name="connsiteY9" fmla="*/ 470008 h 489814"/>
              <a:gd name="connsiteX10" fmla="*/ 324292 w 359080"/>
              <a:gd name="connsiteY10" fmla="*/ 420342 h 489814"/>
              <a:gd name="connsiteX11" fmla="*/ 359080 w 359080"/>
              <a:gd name="connsiteY11" fmla="*/ 263137 h 489814"/>
              <a:gd name="connsiteX12" fmla="*/ 324292 w 359080"/>
              <a:gd name="connsiteY12" fmla="*/ 191742 h 489814"/>
              <a:gd name="connsiteX13" fmla="*/ 273887 w 359080"/>
              <a:gd name="connsiteY13" fmla="*/ 149644 h 489814"/>
              <a:gd name="connsiteX14" fmla="*/ 209992 w 359080"/>
              <a:gd name="connsiteY14" fmla="*/ 134592 h 489814"/>
              <a:gd name="connsiteX15" fmla="*/ 202184 w 359080"/>
              <a:gd name="connsiteY15" fmla="*/ 170650 h 489814"/>
              <a:gd name="connsiteX0" fmla="*/ 343342 w 361328"/>
              <a:gd name="connsiteY0" fmla="*/ 115542 h 489814"/>
              <a:gd name="connsiteX1" fmla="*/ 285006 w 361328"/>
              <a:gd name="connsiteY1" fmla="*/ 34835 h 489814"/>
              <a:gd name="connsiteX2" fmla="*/ 210524 w 361328"/>
              <a:gd name="connsiteY2" fmla="*/ 1242 h 489814"/>
              <a:gd name="connsiteX3" fmla="*/ 127047 w 361328"/>
              <a:gd name="connsiteY3" fmla="*/ 10767 h 489814"/>
              <a:gd name="connsiteX4" fmla="*/ 72267 w 361328"/>
              <a:gd name="connsiteY4" fmla="*/ 44146 h 489814"/>
              <a:gd name="connsiteX5" fmla="*/ 19492 w 361328"/>
              <a:gd name="connsiteY5" fmla="*/ 115542 h 489814"/>
              <a:gd name="connsiteX6" fmla="*/ 1506 w 361328"/>
              <a:gd name="connsiteY6" fmla="*/ 263732 h 489814"/>
              <a:gd name="connsiteX7" fmla="*/ 54281 w 361328"/>
              <a:gd name="connsiteY7" fmla="*/ 415537 h 489814"/>
              <a:gd name="connsiteX8" fmla="*/ 143317 w 361328"/>
              <a:gd name="connsiteY8" fmla="*/ 487017 h 489814"/>
              <a:gd name="connsiteX9" fmla="*/ 261825 w 361328"/>
              <a:gd name="connsiteY9" fmla="*/ 470008 h 489814"/>
              <a:gd name="connsiteX10" fmla="*/ 324292 w 361328"/>
              <a:gd name="connsiteY10" fmla="*/ 420342 h 489814"/>
              <a:gd name="connsiteX11" fmla="*/ 361328 w 361328"/>
              <a:gd name="connsiteY11" fmla="*/ 319479 h 489814"/>
              <a:gd name="connsiteX12" fmla="*/ 324292 w 361328"/>
              <a:gd name="connsiteY12" fmla="*/ 191742 h 489814"/>
              <a:gd name="connsiteX13" fmla="*/ 273887 w 361328"/>
              <a:gd name="connsiteY13" fmla="*/ 149644 h 489814"/>
              <a:gd name="connsiteX14" fmla="*/ 209992 w 361328"/>
              <a:gd name="connsiteY14" fmla="*/ 134592 h 489814"/>
              <a:gd name="connsiteX15" fmla="*/ 202184 w 361328"/>
              <a:gd name="connsiteY15" fmla="*/ 170650 h 489814"/>
              <a:gd name="connsiteX0" fmla="*/ 343342 w 361328"/>
              <a:gd name="connsiteY0" fmla="*/ 115542 h 489814"/>
              <a:gd name="connsiteX1" fmla="*/ 285006 w 361328"/>
              <a:gd name="connsiteY1" fmla="*/ 34835 h 489814"/>
              <a:gd name="connsiteX2" fmla="*/ 210524 w 361328"/>
              <a:gd name="connsiteY2" fmla="*/ 1242 h 489814"/>
              <a:gd name="connsiteX3" fmla="*/ 127047 w 361328"/>
              <a:gd name="connsiteY3" fmla="*/ 10767 h 489814"/>
              <a:gd name="connsiteX4" fmla="*/ 72267 w 361328"/>
              <a:gd name="connsiteY4" fmla="*/ 44146 h 489814"/>
              <a:gd name="connsiteX5" fmla="*/ 19492 w 361328"/>
              <a:gd name="connsiteY5" fmla="*/ 115542 h 489814"/>
              <a:gd name="connsiteX6" fmla="*/ 1506 w 361328"/>
              <a:gd name="connsiteY6" fmla="*/ 263732 h 489814"/>
              <a:gd name="connsiteX7" fmla="*/ 54281 w 361328"/>
              <a:gd name="connsiteY7" fmla="*/ 415537 h 489814"/>
              <a:gd name="connsiteX8" fmla="*/ 143317 w 361328"/>
              <a:gd name="connsiteY8" fmla="*/ 487017 h 489814"/>
              <a:gd name="connsiteX9" fmla="*/ 261825 w 361328"/>
              <a:gd name="connsiteY9" fmla="*/ 470008 h 489814"/>
              <a:gd name="connsiteX10" fmla="*/ 324292 w 361328"/>
              <a:gd name="connsiteY10" fmla="*/ 420342 h 489814"/>
              <a:gd name="connsiteX11" fmla="*/ 361328 w 361328"/>
              <a:gd name="connsiteY11" fmla="*/ 294688 h 489814"/>
              <a:gd name="connsiteX12" fmla="*/ 324292 w 361328"/>
              <a:gd name="connsiteY12" fmla="*/ 191742 h 489814"/>
              <a:gd name="connsiteX13" fmla="*/ 273887 w 361328"/>
              <a:gd name="connsiteY13" fmla="*/ 149644 h 489814"/>
              <a:gd name="connsiteX14" fmla="*/ 209992 w 361328"/>
              <a:gd name="connsiteY14" fmla="*/ 134592 h 489814"/>
              <a:gd name="connsiteX15" fmla="*/ 202184 w 361328"/>
              <a:gd name="connsiteY15" fmla="*/ 170650 h 489814"/>
              <a:gd name="connsiteX0" fmla="*/ 343342 w 352335"/>
              <a:gd name="connsiteY0" fmla="*/ 115542 h 489814"/>
              <a:gd name="connsiteX1" fmla="*/ 285006 w 352335"/>
              <a:gd name="connsiteY1" fmla="*/ 34835 h 489814"/>
              <a:gd name="connsiteX2" fmla="*/ 210524 w 352335"/>
              <a:gd name="connsiteY2" fmla="*/ 1242 h 489814"/>
              <a:gd name="connsiteX3" fmla="*/ 127047 w 352335"/>
              <a:gd name="connsiteY3" fmla="*/ 10767 h 489814"/>
              <a:gd name="connsiteX4" fmla="*/ 72267 w 352335"/>
              <a:gd name="connsiteY4" fmla="*/ 44146 h 489814"/>
              <a:gd name="connsiteX5" fmla="*/ 19492 w 352335"/>
              <a:gd name="connsiteY5" fmla="*/ 115542 h 489814"/>
              <a:gd name="connsiteX6" fmla="*/ 1506 w 352335"/>
              <a:gd name="connsiteY6" fmla="*/ 263732 h 489814"/>
              <a:gd name="connsiteX7" fmla="*/ 54281 w 352335"/>
              <a:gd name="connsiteY7" fmla="*/ 415537 h 489814"/>
              <a:gd name="connsiteX8" fmla="*/ 143317 w 352335"/>
              <a:gd name="connsiteY8" fmla="*/ 487017 h 489814"/>
              <a:gd name="connsiteX9" fmla="*/ 261825 w 352335"/>
              <a:gd name="connsiteY9" fmla="*/ 470008 h 489814"/>
              <a:gd name="connsiteX10" fmla="*/ 324292 w 352335"/>
              <a:gd name="connsiteY10" fmla="*/ 420342 h 489814"/>
              <a:gd name="connsiteX11" fmla="*/ 352335 w 352335"/>
              <a:gd name="connsiteY11" fmla="*/ 296943 h 489814"/>
              <a:gd name="connsiteX12" fmla="*/ 324292 w 352335"/>
              <a:gd name="connsiteY12" fmla="*/ 191742 h 489814"/>
              <a:gd name="connsiteX13" fmla="*/ 273887 w 352335"/>
              <a:gd name="connsiteY13" fmla="*/ 149644 h 489814"/>
              <a:gd name="connsiteX14" fmla="*/ 209992 w 352335"/>
              <a:gd name="connsiteY14" fmla="*/ 134592 h 489814"/>
              <a:gd name="connsiteX15" fmla="*/ 202184 w 352335"/>
              <a:gd name="connsiteY15" fmla="*/ 170650 h 489814"/>
              <a:gd name="connsiteX0" fmla="*/ 343342 w 352335"/>
              <a:gd name="connsiteY0" fmla="*/ 115542 h 489814"/>
              <a:gd name="connsiteX1" fmla="*/ 285006 w 352335"/>
              <a:gd name="connsiteY1" fmla="*/ 34835 h 489814"/>
              <a:gd name="connsiteX2" fmla="*/ 210524 w 352335"/>
              <a:gd name="connsiteY2" fmla="*/ 1242 h 489814"/>
              <a:gd name="connsiteX3" fmla="*/ 127047 w 352335"/>
              <a:gd name="connsiteY3" fmla="*/ 10767 h 489814"/>
              <a:gd name="connsiteX4" fmla="*/ 72267 w 352335"/>
              <a:gd name="connsiteY4" fmla="*/ 44146 h 489814"/>
              <a:gd name="connsiteX5" fmla="*/ 19492 w 352335"/>
              <a:gd name="connsiteY5" fmla="*/ 115542 h 489814"/>
              <a:gd name="connsiteX6" fmla="*/ 1506 w 352335"/>
              <a:gd name="connsiteY6" fmla="*/ 263732 h 489814"/>
              <a:gd name="connsiteX7" fmla="*/ 54281 w 352335"/>
              <a:gd name="connsiteY7" fmla="*/ 415537 h 489814"/>
              <a:gd name="connsiteX8" fmla="*/ 143317 w 352335"/>
              <a:gd name="connsiteY8" fmla="*/ 487017 h 489814"/>
              <a:gd name="connsiteX9" fmla="*/ 261825 w 352335"/>
              <a:gd name="connsiteY9" fmla="*/ 470008 h 489814"/>
              <a:gd name="connsiteX10" fmla="*/ 324292 w 352335"/>
              <a:gd name="connsiteY10" fmla="*/ 420342 h 489814"/>
              <a:gd name="connsiteX11" fmla="*/ 352335 w 352335"/>
              <a:gd name="connsiteY11" fmla="*/ 296943 h 489814"/>
              <a:gd name="connsiteX12" fmla="*/ 324292 w 352335"/>
              <a:gd name="connsiteY12" fmla="*/ 191742 h 489814"/>
              <a:gd name="connsiteX13" fmla="*/ 276135 w 352335"/>
              <a:gd name="connsiteY13" fmla="*/ 140630 h 489814"/>
              <a:gd name="connsiteX14" fmla="*/ 209992 w 352335"/>
              <a:gd name="connsiteY14" fmla="*/ 134592 h 489814"/>
              <a:gd name="connsiteX15" fmla="*/ 202184 w 352335"/>
              <a:gd name="connsiteY15" fmla="*/ 170650 h 489814"/>
              <a:gd name="connsiteX0" fmla="*/ 343342 w 352335"/>
              <a:gd name="connsiteY0" fmla="*/ 115542 h 482108"/>
              <a:gd name="connsiteX1" fmla="*/ 285006 w 352335"/>
              <a:gd name="connsiteY1" fmla="*/ 34835 h 482108"/>
              <a:gd name="connsiteX2" fmla="*/ 210524 w 352335"/>
              <a:gd name="connsiteY2" fmla="*/ 1242 h 482108"/>
              <a:gd name="connsiteX3" fmla="*/ 127047 w 352335"/>
              <a:gd name="connsiteY3" fmla="*/ 10767 h 482108"/>
              <a:gd name="connsiteX4" fmla="*/ 72267 w 352335"/>
              <a:gd name="connsiteY4" fmla="*/ 44146 h 482108"/>
              <a:gd name="connsiteX5" fmla="*/ 19492 w 352335"/>
              <a:gd name="connsiteY5" fmla="*/ 115542 h 482108"/>
              <a:gd name="connsiteX6" fmla="*/ 1506 w 352335"/>
              <a:gd name="connsiteY6" fmla="*/ 263732 h 482108"/>
              <a:gd name="connsiteX7" fmla="*/ 54281 w 352335"/>
              <a:gd name="connsiteY7" fmla="*/ 415537 h 482108"/>
              <a:gd name="connsiteX8" fmla="*/ 145565 w 352335"/>
              <a:gd name="connsiteY8" fmla="*/ 478003 h 482108"/>
              <a:gd name="connsiteX9" fmla="*/ 261825 w 352335"/>
              <a:gd name="connsiteY9" fmla="*/ 470008 h 482108"/>
              <a:gd name="connsiteX10" fmla="*/ 324292 w 352335"/>
              <a:gd name="connsiteY10" fmla="*/ 420342 h 482108"/>
              <a:gd name="connsiteX11" fmla="*/ 352335 w 352335"/>
              <a:gd name="connsiteY11" fmla="*/ 296943 h 482108"/>
              <a:gd name="connsiteX12" fmla="*/ 324292 w 352335"/>
              <a:gd name="connsiteY12" fmla="*/ 191742 h 482108"/>
              <a:gd name="connsiteX13" fmla="*/ 276135 w 352335"/>
              <a:gd name="connsiteY13" fmla="*/ 140630 h 482108"/>
              <a:gd name="connsiteX14" fmla="*/ 209992 w 352335"/>
              <a:gd name="connsiteY14" fmla="*/ 134592 h 482108"/>
              <a:gd name="connsiteX15" fmla="*/ 202184 w 352335"/>
              <a:gd name="connsiteY15" fmla="*/ 170650 h 482108"/>
              <a:gd name="connsiteX0" fmla="*/ 342820 w 351813"/>
              <a:gd name="connsiteY0" fmla="*/ 115542 h 482941"/>
              <a:gd name="connsiteX1" fmla="*/ 284484 w 351813"/>
              <a:gd name="connsiteY1" fmla="*/ 34835 h 482941"/>
              <a:gd name="connsiteX2" fmla="*/ 210002 w 351813"/>
              <a:gd name="connsiteY2" fmla="*/ 1242 h 482941"/>
              <a:gd name="connsiteX3" fmla="*/ 126525 w 351813"/>
              <a:gd name="connsiteY3" fmla="*/ 10767 h 482941"/>
              <a:gd name="connsiteX4" fmla="*/ 71745 w 351813"/>
              <a:gd name="connsiteY4" fmla="*/ 44146 h 482941"/>
              <a:gd name="connsiteX5" fmla="*/ 18970 w 351813"/>
              <a:gd name="connsiteY5" fmla="*/ 115542 h 482941"/>
              <a:gd name="connsiteX6" fmla="*/ 984 w 351813"/>
              <a:gd name="connsiteY6" fmla="*/ 263732 h 482941"/>
              <a:gd name="connsiteX7" fmla="*/ 44766 w 351813"/>
              <a:gd name="connsiteY7" fmla="*/ 404269 h 482941"/>
              <a:gd name="connsiteX8" fmla="*/ 145043 w 351813"/>
              <a:gd name="connsiteY8" fmla="*/ 478003 h 482941"/>
              <a:gd name="connsiteX9" fmla="*/ 261303 w 351813"/>
              <a:gd name="connsiteY9" fmla="*/ 470008 h 482941"/>
              <a:gd name="connsiteX10" fmla="*/ 323770 w 351813"/>
              <a:gd name="connsiteY10" fmla="*/ 420342 h 482941"/>
              <a:gd name="connsiteX11" fmla="*/ 351813 w 351813"/>
              <a:gd name="connsiteY11" fmla="*/ 296943 h 482941"/>
              <a:gd name="connsiteX12" fmla="*/ 323770 w 351813"/>
              <a:gd name="connsiteY12" fmla="*/ 191742 h 482941"/>
              <a:gd name="connsiteX13" fmla="*/ 275613 w 351813"/>
              <a:gd name="connsiteY13" fmla="*/ 140630 h 482941"/>
              <a:gd name="connsiteX14" fmla="*/ 209470 w 351813"/>
              <a:gd name="connsiteY14" fmla="*/ 134592 h 482941"/>
              <a:gd name="connsiteX15" fmla="*/ 201662 w 351813"/>
              <a:gd name="connsiteY15" fmla="*/ 170650 h 482941"/>
              <a:gd name="connsiteX0" fmla="*/ 342820 w 351813"/>
              <a:gd name="connsiteY0" fmla="*/ 115542 h 482942"/>
              <a:gd name="connsiteX1" fmla="*/ 284484 w 351813"/>
              <a:gd name="connsiteY1" fmla="*/ 34835 h 482942"/>
              <a:gd name="connsiteX2" fmla="*/ 210002 w 351813"/>
              <a:gd name="connsiteY2" fmla="*/ 1242 h 482942"/>
              <a:gd name="connsiteX3" fmla="*/ 126525 w 351813"/>
              <a:gd name="connsiteY3" fmla="*/ 10767 h 482942"/>
              <a:gd name="connsiteX4" fmla="*/ 71745 w 351813"/>
              <a:gd name="connsiteY4" fmla="*/ 44146 h 482942"/>
              <a:gd name="connsiteX5" fmla="*/ 18970 w 351813"/>
              <a:gd name="connsiteY5" fmla="*/ 115542 h 482942"/>
              <a:gd name="connsiteX6" fmla="*/ 984 w 351813"/>
              <a:gd name="connsiteY6" fmla="*/ 263732 h 482942"/>
              <a:gd name="connsiteX7" fmla="*/ 44766 w 351813"/>
              <a:gd name="connsiteY7" fmla="*/ 404269 h 482942"/>
              <a:gd name="connsiteX8" fmla="*/ 145043 w 351813"/>
              <a:gd name="connsiteY8" fmla="*/ 478003 h 482942"/>
              <a:gd name="connsiteX9" fmla="*/ 254557 w 351813"/>
              <a:gd name="connsiteY9" fmla="*/ 470008 h 482942"/>
              <a:gd name="connsiteX10" fmla="*/ 323770 w 351813"/>
              <a:gd name="connsiteY10" fmla="*/ 420342 h 482942"/>
              <a:gd name="connsiteX11" fmla="*/ 351813 w 351813"/>
              <a:gd name="connsiteY11" fmla="*/ 296943 h 482942"/>
              <a:gd name="connsiteX12" fmla="*/ 323770 w 351813"/>
              <a:gd name="connsiteY12" fmla="*/ 191742 h 482942"/>
              <a:gd name="connsiteX13" fmla="*/ 275613 w 351813"/>
              <a:gd name="connsiteY13" fmla="*/ 140630 h 482942"/>
              <a:gd name="connsiteX14" fmla="*/ 209470 w 351813"/>
              <a:gd name="connsiteY14" fmla="*/ 134592 h 482942"/>
              <a:gd name="connsiteX15" fmla="*/ 201662 w 351813"/>
              <a:gd name="connsiteY15" fmla="*/ 170650 h 482942"/>
              <a:gd name="connsiteX0" fmla="*/ 342820 w 351823"/>
              <a:gd name="connsiteY0" fmla="*/ 115542 h 483535"/>
              <a:gd name="connsiteX1" fmla="*/ 284484 w 351823"/>
              <a:gd name="connsiteY1" fmla="*/ 34835 h 483535"/>
              <a:gd name="connsiteX2" fmla="*/ 210002 w 351823"/>
              <a:gd name="connsiteY2" fmla="*/ 1242 h 483535"/>
              <a:gd name="connsiteX3" fmla="*/ 126525 w 351823"/>
              <a:gd name="connsiteY3" fmla="*/ 10767 h 483535"/>
              <a:gd name="connsiteX4" fmla="*/ 71745 w 351823"/>
              <a:gd name="connsiteY4" fmla="*/ 44146 h 483535"/>
              <a:gd name="connsiteX5" fmla="*/ 18970 w 351823"/>
              <a:gd name="connsiteY5" fmla="*/ 115542 h 483535"/>
              <a:gd name="connsiteX6" fmla="*/ 984 w 351823"/>
              <a:gd name="connsiteY6" fmla="*/ 263732 h 483535"/>
              <a:gd name="connsiteX7" fmla="*/ 44766 w 351823"/>
              <a:gd name="connsiteY7" fmla="*/ 404269 h 483535"/>
              <a:gd name="connsiteX8" fmla="*/ 145043 w 351823"/>
              <a:gd name="connsiteY8" fmla="*/ 478003 h 483535"/>
              <a:gd name="connsiteX9" fmla="*/ 254557 w 351823"/>
              <a:gd name="connsiteY9" fmla="*/ 470008 h 483535"/>
              <a:gd name="connsiteX10" fmla="*/ 326018 w 351823"/>
              <a:gd name="connsiteY10" fmla="*/ 404566 h 483535"/>
              <a:gd name="connsiteX11" fmla="*/ 351813 w 351823"/>
              <a:gd name="connsiteY11" fmla="*/ 296943 h 483535"/>
              <a:gd name="connsiteX12" fmla="*/ 323770 w 351823"/>
              <a:gd name="connsiteY12" fmla="*/ 191742 h 483535"/>
              <a:gd name="connsiteX13" fmla="*/ 275613 w 351823"/>
              <a:gd name="connsiteY13" fmla="*/ 140630 h 483535"/>
              <a:gd name="connsiteX14" fmla="*/ 209470 w 351823"/>
              <a:gd name="connsiteY14" fmla="*/ 134592 h 483535"/>
              <a:gd name="connsiteX15" fmla="*/ 201662 w 351823"/>
              <a:gd name="connsiteY15" fmla="*/ 170650 h 4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1823" h="483535">
                <a:moveTo>
                  <a:pt x="342820" y="115542"/>
                </a:moveTo>
                <a:cubicBezTo>
                  <a:pt x="333724" y="92803"/>
                  <a:pt x="306620" y="53885"/>
                  <a:pt x="284484" y="34835"/>
                </a:cubicBezTo>
                <a:cubicBezTo>
                  <a:pt x="262348" y="15785"/>
                  <a:pt x="236328" y="5253"/>
                  <a:pt x="210002" y="1242"/>
                </a:cubicBezTo>
                <a:cubicBezTo>
                  <a:pt x="183676" y="-2769"/>
                  <a:pt x="149568" y="3616"/>
                  <a:pt x="126525" y="10767"/>
                </a:cubicBezTo>
                <a:cubicBezTo>
                  <a:pt x="103482" y="17918"/>
                  <a:pt x="89671" y="26684"/>
                  <a:pt x="71745" y="44146"/>
                </a:cubicBezTo>
                <a:cubicBezTo>
                  <a:pt x="53819" y="61608"/>
                  <a:pt x="30763" y="78944"/>
                  <a:pt x="18970" y="115542"/>
                </a:cubicBezTo>
                <a:cubicBezTo>
                  <a:pt x="7177" y="152140"/>
                  <a:pt x="-3315" y="215611"/>
                  <a:pt x="984" y="263732"/>
                </a:cubicBezTo>
                <a:cubicBezTo>
                  <a:pt x="5283" y="311853"/>
                  <a:pt x="20756" y="368557"/>
                  <a:pt x="44766" y="404269"/>
                </a:cubicBezTo>
                <a:cubicBezTo>
                  <a:pt x="68776" y="439981"/>
                  <a:pt x="110078" y="467046"/>
                  <a:pt x="145043" y="478003"/>
                </a:cubicBezTo>
                <a:cubicBezTo>
                  <a:pt x="180008" y="488960"/>
                  <a:pt x="224395" y="482247"/>
                  <a:pt x="254557" y="470008"/>
                </a:cubicBezTo>
                <a:cubicBezTo>
                  <a:pt x="284719" y="457769"/>
                  <a:pt x="309809" y="433410"/>
                  <a:pt x="326018" y="404566"/>
                </a:cubicBezTo>
                <a:cubicBezTo>
                  <a:pt x="342227" y="375722"/>
                  <a:pt x="352188" y="332414"/>
                  <a:pt x="351813" y="296943"/>
                </a:cubicBezTo>
                <a:cubicBezTo>
                  <a:pt x="351438" y="261472"/>
                  <a:pt x="336470" y="217794"/>
                  <a:pt x="323770" y="191742"/>
                </a:cubicBezTo>
                <a:cubicBezTo>
                  <a:pt x="311070" y="165690"/>
                  <a:pt x="298854" y="148377"/>
                  <a:pt x="275613" y="140630"/>
                </a:cubicBezTo>
                <a:cubicBezTo>
                  <a:pt x="251531" y="124575"/>
                  <a:pt x="221795" y="129589"/>
                  <a:pt x="209470" y="134592"/>
                </a:cubicBezTo>
                <a:cubicBezTo>
                  <a:pt x="197145" y="139595"/>
                  <a:pt x="190026" y="170650"/>
                  <a:pt x="201662" y="170650"/>
                </a:cubicBezTo>
              </a:path>
            </a:pathLst>
          </a:custGeom>
          <a:ln w="25400">
            <a:solidFill>
              <a:schemeClr val="accent5">
                <a:lumMod val="75000"/>
              </a:schemeClr>
            </a:solidFill>
          </a:ln>
          <a:effectLst>
            <a:outerShdw blurRad="508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006" y="1752600"/>
            <a:ext cx="3989387" cy="166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a:t>
            </a:r>
            <a:r>
              <a:rPr lang="bg-BG" dirty="0" smtClean="0"/>
              <a:t>DataSource</a:t>
            </a:r>
            <a:r>
              <a:rPr lang="en-US" dirty="0" smtClean="0"/>
              <a:t>-Example </a:t>
            </a:r>
            <a:r>
              <a:rPr lang="en-US" dirty="0"/>
              <a:t>(3)</a:t>
            </a:r>
            <a:endParaRPr lang="bg-BG" dirty="0"/>
          </a:p>
        </p:txBody>
      </p:sp>
      <p:sp>
        <p:nvSpPr>
          <p:cNvPr id="6" name="Content Placeholder 5"/>
          <p:cNvSpPr>
            <a:spLocks noGrp="1"/>
          </p:cNvSpPr>
          <p:nvPr>
            <p:ph idx="1"/>
          </p:nvPr>
        </p:nvSpPr>
        <p:spPr/>
        <p:txBody>
          <a:bodyPr/>
          <a:lstStyle/>
          <a:p>
            <a:pPr marL="361950" indent="-361950">
              <a:lnSpc>
                <a:spcPct val="110000"/>
              </a:lnSpc>
              <a:buFont typeface="+mj-lt"/>
              <a:buAutoNum type="arabicPeriod" startAt="5"/>
              <a:tabLst/>
            </a:pPr>
            <a:r>
              <a:rPr lang="en-US" dirty="0" smtClean="0"/>
              <a:t>Designer will then display the available Entity Containers</a:t>
            </a:r>
          </a:p>
          <a:p>
            <a:pPr marL="0" indent="0">
              <a:lnSpc>
                <a:spcPct val="110000"/>
              </a:lnSpc>
              <a:buNone/>
              <a:tabLst/>
            </a:pP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86000"/>
            <a:ext cx="5184711" cy="4195762"/>
          </a:xfrm>
          <a:prstGeom prst="roundRect">
            <a:avLst>
              <a:gd name="adj" fmla="val 153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jcscans.files.wordpress.com/2009/08/clever-cat-using-pc.jp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724150" y="1225812"/>
            <a:ext cx="3752850" cy="2812788"/>
          </a:xfrm>
          <a:prstGeom prst="roundRect">
            <a:avLst>
              <a:gd name="adj" fmla="val 3853"/>
            </a:avLst>
          </a:prstGeom>
          <a:solidFill>
            <a:srgbClr val="FFFFFF">
              <a:shade val="85000"/>
            </a:srgbClr>
          </a:solidFill>
          <a:ln w="12700">
            <a:solidFill>
              <a:schemeClr val="accent4">
                <a:lumMod val="50000"/>
                <a:alpha val="50000"/>
              </a:schemeClr>
            </a:solidFill>
          </a:ln>
          <a:effectLst>
            <a:glow rad="228600">
              <a:schemeClr val="accent4">
                <a:lumMod val="60000"/>
                <a:lumOff val="40000"/>
                <a:alpha val="40000"/>
              </a:schemeClr>
            </a:glow>
            <a:reflection blurRad="12700" stA="38000" endPos="28000" dist="5000" dir="5400000" sy="-100000" algn="bl" rotWithShape="0"/>
          </a:effectLst>
        </p:spPr>
      </p:pic>
      <p:pic>
        <p:nvPicPr>
          <p:cNvPr id="6" name="Picture 2" descr="http://www.sunspace.ltd.uk/images/database.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12920" y="2462878"/>
            <a:ext cx="2611279" cy="1804322"/>
          </a:xfrm>
          <a:prstGeom prst="roundRect">
            <a:avLst>
              <a:gd name="adj" fmla="val 5448"/>
            </a:avLst>
          </a:prstGeom>
          <a:ln>
            <a:noFill/>
          </a:ln>
          <a:effectLst>
            <a:outerShdw blurRad="292100" dist="139700" dir="2700000" algn="tl" rotWithShape="0">
              <a:srgbClr val="333333">
                <a:alpha val="65000"/>
              </a:srgbClr>
            </a:outerShdw>
          </a:effectLst>
        </p:spPr>
      </p:pic>
      <p:pic>
        <p:nvPicPr>
          <p:cNvPr id="7" name="Picture 2" descr="C:\Trash\LINQ-to-SQL.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909930" y="650738"/>
            <a:ext cx="2700670" cy="1981468"/>
          </a:xfrm>
          <a:prstGeom prst="roundRect">
            <a:avLst>
              <a:gd name="adj" fmla="val 2300"/>
            </a:avLst>
          </a:prstGeom>
          <a:ln>
            <a:noFill/>
          </a:ln>
          <a:effectLst>
            <a:outerShdw blurRad="292100" dist="139700" dir="2700000" algn="tl" rotWithShape="0">
              <a:srgbClr val="333333">
                <a:alpha val="65000"/>
              </a:srgbClr>
            </a:outerShdw>
          </a:effectLst>
        </p:spPr>
      </p:pic>
      <p:sp>
        <p:nvSpPr>
          <p:cNvPr id="640002" name="Rectangle 2"/>
          <p:cNvSpPr>
            <a:spLocks noGrp="1" noChangeArrowheads="1"/>
          </p:cNvSpPr>
          <p:nvPr>
            <p:ph type="ctrTitle"/>
          </p:nvPr>
        </p:nvSpPr>
        <p:spPr>
          <a:xfrm>
            <a:off x="1066800" y="4800600"/>
            <a:ext cx="7010400" cy="685800"/>
          </a:xfrm>
        </p:spPr>
        <p:txBody>
          <a:bodyPr/>
          <a:lstStyle/>
          <a:p>
            <a:r>
              <a:rPr lang="en-US" dirty="0"/>
              <a:t>Using</a:t>
            </a:r>
            <a:r>
              <a:rPr lang="en-US" dirty="0">
                <a:solidFill>
                  <a:schemeClr val="tx1"/>
                </a:solidFill>
              </a:rPr>
              <a:t> </a:t>
            </a:r>
            <a:r>
              <a:rPr lang="en-US" dirty="0" smtClean="0"/>
              <a:t>Entity</a:t>
            </a:r>
            <a:r>
              <a:rPr lang="bg-BG" dirty="0" smtClean="0"/>
              <a:t>DataSource</a:t>
            </a:r>
            <a:endParaRPr lang="bg-BG" dirty="0"/>
          </a:p>
        </p:txBody>
      </p:sp>
      <p:sp>
        <p:nvSpPr>
          <p:cNvPr id="4" name="Subtitle 3"/>
          <p:cNvSpPr>
            <a:spLocks noGrp="1"/>
          </p:cNvSpPr>
          <p:nvPr>
            <p:ph type="subTitle" idx="1"/>
          </p:nvPr>
        </p:nvSpPr>
        <p:spPr>
          <a:xfrm>
            <a:off x="1066800" y="5603080"/>
            <a:ext cx="7010400" cy="569120"/>
          </a:xfrm>
        </p:spPr>
        <p:txBody>
          <a:bodyPr/>
          <a:lstStyle/>
          <a:p>
            <a:r>
              <a:rPr dirty="0" smtClean="0"/>
              <a:t>Live Demo</a:t>
            </a:r>
            <a:endParaRPr lang="bg-B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a:solidFill>
                  <a:schemeClr val="tx1"/>
                </a:solidFill>
              </a:rPr>
              <a:t>ObjectDataSource</a:t>
            </a:r>
            <a:endParaRPr lang="bg-BG" dirty="0"/>
          </a:p>
        </p:txBody>
      </p:sp>
      <p:sp>
        <p:nvSpPr>
          <p:cNvPr id="4" name="Content Placeholder 3"/>
          <p:cNvSpPr>
            <a:spLocks noGrp="1"/>
          </p:cNvSpPr>
          <p:nvPr>
            <p:ph idx="1"/>
          </p:nvPr>
        </p:nvSpPr>
        <p:spPr/>
        <p:txBody>
          <a:bodyPr/>
          <a:lstStyle/>
          <a:p>
            <a:pPr>
              <a:lnSpc>
                <a:spcPct val="105000"/>
              </a:lnSpc>
            </a:pPr>
            <a:r>
              <a:rPr lang="en-US" noProof="1" smtClean="0">
                <a:solidFill>
                  <a:schemeClr val="accent5">
                    <a:lumMod val="20000"/>
                    <a:lumOff val="80000"/>
                  </a:schemeClr>
                </a:solidFill>
                <a:latin typeface="Consolas" pitchFamily="49" charset="0"/>
              </a:rPr>
              <a:t>ObjectDataSource</a:t>
            </a:r>
            <a:r>
              <a:rPr lang="en-US" dirty="0" smtClean="0"/>
              <a:t> </a:t>
            </a:r>
            <a:r>
              <a:rPr lang="en-US" noProof="1" smtClean="0"/>
              <a:t>enables data-binding of UI control to an object</a:t>
            </a:r>
          </a:p>
          <a:p>
            <a:pPr lvl="1">
              <a:lnSpc>
                <a:spcPct val="105000"/>
              </a:lnSpc>
            </a:pPr>
            <a:r>
              <a:rPr lang="en-US" noProof="1" smtClean="0"/>
              <a:t>Instead of directly binding to a database</a:t>
            </a:r>
          </a:p>
          <a:p>
            <a:pPr>
              <a:lnSpc>
                <a:spcPct val="105000"/>
              </a:lnSpc>
            </a:pPr>
            <a:r>
              <a:rPr lang="en-US" noProof="1" smtClean="0"/>
              <a:t>Needs a middle-tier business object</a:t>
            </a:r>
          </a:p>
          <a:p>
            <a:pPr>
              <a:lnSpc>
                <a:spcPct val="105000"/>
              </a:lnSpc>
            </a:pPr>
            <a:r>
              <a:rPr lang="en-US" noProof="1" smtClean="0"/>
              <a:t>Data manipulation is based on methods</a:t>
            </a:r>
          </a:p>
          <a:p>
            <a:pPr lvl="1">
              <a:lnSpc>
                <a:spcPct val="105000"/>
              </a:lnSpc>
            </a:pPr>
            <a:r>
              <a:rPr lang="en-US" noProof="1" smtClean="0">
                <a:solidFill>
                  <a:schemeClr val="accent5">
                    <a:lumMod val="20000"/>
                    <a:lumOff val="80000"/>
                  </a:schemeClr>
                </a:solidFill>
                <a:latin typeface="Consolas" pitchFamily="49" charset="0"/>
              </a:rPr>
              <a:t>TypeName</a:t>
            </a:r>
            <a:r>
              <a:rPr lang="en-US" noProof="1" smtClean="0"/>
              <a:t> – name of the business object</a:t>
            </a:r>
            <a:endParaRPr lang="en-US" noProof="1" smtClean="0">
              <a:solidFill>
                <a:schemeClr val="tx1"/>
              </a:solidFill>
            </a:endParaRPr>
          </a:p>
          <a:p>
            <a:pPr lvl="1">
              <a:lnSpc>
                <a:spcPct val="105000"/>
              </a:lnSpc>
            </a:pPr>
            <a:r>
              <a:rPr lang="en-US" noProof="1" smtClean="0">
                <a:solidFill>
                  <a:schemeClr val="accent5">
                    <a:lumMod val="20000"/>
                    <a:lumOff val="80000"/>
                  </a:schemeClr>
                </a:solidFill>
                <a:latin typeface="Consolas" pitchFamily="49" charset="0"/>
              </a:rPr>
              <a:t>DataObjectTypeName</a:t>
            </a:r>
            <a:r>
              <a:rPr lang="en-US" noProof="1" smtClean="0"/>
              <a:t> – a class holding the </a:t>
            </a:r>
            <a:r>
              <a:rPr lang="en-US" noProof="1" smtClean="0">
                <a:solidFill>
                  <a:schemeClr val="accent5">
                    <a:lumMod val="20000"/>
                    <a:lumOff val="80000"/>
                  </a:schemeClr>
                </a:solidFill>
                <a:latin typeface="Consolas" pitchFamily="49" charset="0"/>
              </a:rPr>
              <a:t>Select</a:t>
            </a:r>
            <a:r>
              <a:rPr lang="en-US" noProof="1" smtClean="0"/>
              <a:t>, </a:t>
            </a:r>
            <a:r>
              <a:rPr lang="en-US" noProof="1" smtClean="0">
                <a:solidFill>
                  <a:schemeClr val="accent5">
                    <a:lumMod val="20000"/>
                    <a:lumOff val="80000"/>
                  </a:schemeClr>
                </a:solidFill>
                <a:latin typeface="Consolas" pitchFamily="49" charset="0"/>
              </a:rPr>
              <a:t>Update</a:t>
            </a:r>
            <a:r>
              <a:rPr lang="en-US" noProof="1"/>
              <a:t>,</a:t>
            </a:r>
            <a:r>
              <a:rPr lang="en-US" noProof="1" smtClean="0"/>
              <a:t> </a:t>
            </a:r>
            <a:r>
              <a:rPr lang="en-US" noProof="1" smtClean="0">
                <a:solidFill>
                  <a:schemeClr val="accent5">
                    <a:lumMod val="20000"/>
                    <a:lumOff val="80000"/>
                  </a:schemeClr>
                </a:solidFill>
                <a:latin typeface="Consolas" pitchFamily="49" charset="0"/>
              </a:rPr>
              <a:t>Insert</a:t>
            </a:r>
            <a:r>
              <a:rPr lang="en-US" noProof="1" smtClean="0"/>
              <a:t>, </a:t>
            </a:r>
            <a:r>
              <a:rPr lang="en-US" noProof="1" smtClean="0">
                <a:solidFill>
                  <a:schemeClr val="accent5">
                    <a:lumMod val="20000"/>
                    <a:lumOff val="80000"/>
                  </a:schemeClr>
                </a:solidFill>
                <a:latin typeface="Consolas" pitchFamily="49" charset="0"/>
              </a:rPr>
              <a:t>Delete</a:t>
            </a:r>
            <a:r>
              <a:rPr lang="en-US" noProof="1"/>
              <a:t> </a:t>
            </a:r>
            <a:r>
              <a:rPr lang="en-US" noProof="1" smtClean="0"/>
              <a:t>methods</a:t>
            </a:r>
          </a:p>
          <a:p>
            <a:pPr lvl="1">
              <a:lnSpc>
                <a:spcPct val="105000"/>
              </a:lnSpc>
            </a:pPr>
            <a:r>
              <a:rPr lang="en-US" noProof="1" smtClean="0">
                <a:solidFill>
                  <a:schemeClr val="accent5">
                    <a:lumMod val="20000"/>
                    <a:lumOff val="80000"/>
                  </a:schemeClr>
                </a:solidFill>
                <a:latin typeface="Consolas" pitchFamily="49" charset="0"/>
              </a:rPr>
              <a:t>SelectMehtod</a:t>
            </a:r>
            <a:r>
              <a:rPr lang="en-US" noProof="1" smtClean="0"/>
              <a:t>, </a:t>
            </a:r>
            <a:r>
              <a:rPr lang="en-US" noProof="1" smtClean="0">
                <a:solidFill>
                  <a:schemeClr val="accent5">
                    <a:lumMod val="20000"/>
                    <a:lumOff val="80000"/>
                  </a:schemeClr>
                </a:solidFill>
                <a:latin typeface="Consolas" pitchFamily="49" charset="0"/>
              </a:rPr>
              <a:t>UpdateMethod</a:t>
            </a:r>
            <a:r>
              <a:rPr lang="en-US" noProof="1" smtClean="0"/>
              <a:t>, </a:t>
            </a:r>
            <a:r>
              <a:rPr lang="en-US" noProof="1" smtClean="0">
                <a:solidFill>
                  <a:schemeClr val="accent5">
                    <a:lumMod val="20000"/>
                    <a:lumOff val="80000"/>
                  </a:schemeClr>
                </a:solidFill>
                <a:latin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solidFill>
                  <a:schemeClr val="tx1"/>
                </a:solidFill>
              </a:rPr>
              <a:t>ObjectDataSource</a:t>
            </a:r>
            <a:r>
              <a:rPr lang="en-US" dirty="0" smtClean="0">
                <a:solidFill>
                  <a:schemeClr val="tx1"/>
                </a:solidFill>
              </a:rPr>
              <a:t>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 name="Text Placeholder 6"/>
          <p:cNvSpPr txBox="1">
            <a:spLocks/>
          </p:cNvSpPr>
          <p:nvPr/>
        </p:nvSpPr>
        <p:spPr>
          <a:xfrm>
            <a:off x="685800" y="1265183"/>
            <a:ext cx="7772400" cy="34592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pPr>
            <a:r>
              <a:rPr lang="en-US" noProof="1" smtClean="0"/>
              <a:t>&lt;asp:ObjectDataSource ID="dsProducts"</a:t>
            </a:r>
          </a:p>
          <a:p>
            <a:pPr>
              <a:lnSpc>
                <a:spcPct val="110000"/>
              </a:lnSpc>
            </a:pPr>
            <a:r>
              <a:rPr lang="en-US" noProof="1" smtClean="0"/>
              <a:t>  runat="server" TypeName="ObjectDataSourceProducts"</a:t>
            </a:r>
          </a:p>
          <a:p>
            <a:pPr>
              <a:lnSpc>
                <a:spcPct val="110000"/>
              </a:lnSpc>
            </a:pPr>
            <a:r>
              <a:rPr lang="en-US" noProof="1" smtClean="0"/>
              <a:t>  DataObjectTypeName="Product"</a:t>
            </a:r>
          </a:p>
          <a:p>
            <a:pPr>
              <a:lnSpc>
                <a:spcPct val="110000"/>
              </a:lnSpc>
            </a:pPr>
            <a:r>
              <a:rPr lang="en-US" noProof="1" smtClean="0"/>
              <a:t>  SelectMethod="GetAll" InsertMethod="Insert"</a:t>
            </a:r>
          </a:p>
          <a:p>
            <a:pPr>
              <a:lnSpc>
                <a:spcPct val="110000"/>
              </a:lnSpc>
            </a:pPr>
            <a:r>
              <a:rPr lang="en-US" noProof="1"/>
              <a:t> </a:t>
            </a:r>
            <a:r>
              <a:rPr lang="en-US" noProof="1" smtClean="0"/>
              <a:t> UpdateMethod="Update" DeleteMethod="Delete"&gt;</a:t>
            </a:r>
          </a:p>
          <a:p>
            <a:pPr>
              <a:lnSpc>
                <a:spcPct val="110000"/>
              </a:lnSpc>
            </a:pPr>
            <a:r>
              <a:rPr lang="en-US" noProof="1" smtClean="0"/>
              <a:t>&lt;/asp:ObjectDataSource&gt;</a:t>
            </a:r>
          </a:p>
          <a:p>
            <a:pPr>
              <a:lnSpc>
                <a:spcPct val="110000"/>
              </a:lnSpc>
            </a:pPr>
            <a:endParaRPr lang="en-US" noProof="1"/>
          </a:p>
          <a:p>
            <a:pPr>
              <a:lnSpc>
                <a:spcPct val="110000"/>
              </a:lnSpc>
            </a:pPr>
            <a:r>
              <a:rPr lang="en-US" noProof="1"/>
              <a:t>&lt;asp:GridView ID="GridViewProducts" runat="server"</a:t>
            </a:r>
          </a:p>
          <a:p>
            <a:pPr>
              <a:lnSpc>
                <a:spcPct val="110000"/>
              </a:lnSpc>
            </a:pPr>
            <a:r>
              <a:rPr lang="en-US" noProof="1"/>
              <a:t>  DataSourceID="dsProducts" DataKeyNames="ProductID"&gt;</a:t>
            </a:r>
          </a:p>
          <a:p>
            <a:pPr>
              <a:lnSpc>
                <a:spcPct val="110000"/>
              </a:lnSpc>
            </a:pPr>
            <a:r>
              <a:rPr lang="en-US" noProof="1"/>
              <a:t>&lt;/asp:GridView</a:t>
            </a:r>
            <a:r>
              <a:rPr lang="en-US" noProof="1" smtClean="0"/>
              <a:t>&gt;</a:t>
            </a:r>
            <a:endParaRPr lang="en-US" noProof="1"/>
          </a:p>
        </p:txBody>
      </p:sp>
    </p:spTree>
    <p:extLst>
      <p:ext uri="{BB962C8B-B14F-4D97-AF65-F5344CB8AC3E}">
        <p14:creationId xmlns:p14="http://schemas.microsoft.com/office/powerpoint/2010/main" val="269641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hof.povray.org/images/800x600/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66800"/>
            <a:ext cx="4267200" cy="3200400"/>
          </a:xfrm>
          <a:prstGeom prst="roundRect">
            <a:avLst>
              <a:gd name="adj" fmla="val 3733"/>
            </a:avLst>
          </a:prstGeom>
          <a:solidFill>
            <a:srgbClr val="FFFFFF">
              <a:shade val="85000"/>
            </a:srgbClr>
          </a:solidFill>
          <a:ln>
            <a:noFill/>
          </a:ln>
          <a:effectLst>
            <a:reflection blurRad="12700" stA="38000" endPos="28000" dist="5000" dir="5400000" sy="-100000" algn="bl" rotWithShape="0"/>
          </a:effectLst>
        </p:spPr>
      </p:pic>
      <p:sp>
        <p:nvSpPr>
          <p:cNvPr id="588802" name="Rectangle 2"/>
          <p:cNvSpPr>
            <a:spLocks noGrp="1" noChangeArrowheads="1"/>
          </p:cNvSpPr>
          <p:nvPr>
            <p:ph type="ctrTitle"/>
          </p:nvPr>
        </p:nvSpPr>
        <p:spPr>
          <a:xfrm>
            <a:off x="914400" y="4800601"/>
            <a:ext cx="7315200" cy="685800"/>
          </a:xfrm>
        </p:spPr>
        <p:txBody>
          <a:bodyPr/>
          <a:lstStyle/>
          <a:p>
            <a:r>
              <a:rPr lang="en-US" dirty="0"/>
              <a:t>Using </a:t>
            </a:r>
            <a:r>
              <a:rPr lang="en-US" dirty="0" smtClean="0"/>
              <a:t>ObjectDataSource</a:t>
            </a:r>
            <a:endParaRPr lang="bg-BG" dirty="0" smtClean="0"/>
          </a:p>
        </p:txBody>
      </p:sp>
      <p:sp>
        <p:nvSpPr>
          <p:cNvPr id="4" name="Subtitle 3"/>
          <p:cNvSpPr>
            <a:spLocks noGrp="1"/>
          </p:cNvSpPr>
          <p:nvPr>
            <p:ph type="subTitle" idx="1"/>
          </p:nvPr>
        </p:nvSpPr>
        <p:spPr>
          <a:xfrm>
            <a:off x="914400" y="5603080"/>
            <a:ext cx="7315200" cy="569120"/>
          </a:xfrm>
        </p:spPr>
        <p:txBody>
          <a:bodyPr/>
          <a:lstStyle/>
          <a:p>
            <a:r>
              <a:rPr dirty="0" smtClean="0"/>
              <a:t>Live Demo</a:t>
            </a:r>
            <a:endParaRPr lang="bg-BG" dirty="0"/>
          </a:p>
        </p:txBody>
      </p:sp>
      <p:pic>
        <p:nvPicPr>
          <p:cNvPr id="5122" name="Picture 2" descr="http://icons2.iconarchive.com/icons/aha-soft/software/256/objects-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7466"/>
            <a:ext cx="2438400"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2" descr="http://www.iconspedia.com/uploads/116091785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120020" y="350873"/>
            <a:ext cx="1814180" cy="167462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sz="3600" dirty="0" smtClean="0"/>
              <a:t>ObjectDataSource with EF, ListView and FormView </a:t>
            </a:r>
            <a:endParaRPr lang="en-US" sz="3600" dirty="0"/>
          </a:p>
        </p:txBody>
      </p:sp>
      <p:sp>
        <p:nvSpPr>
          <p:cNvPr id="5" name="Content Placeholder 4"/>
          <p:cNvSpPr>
            <a:spLocks noGrp="1"/>
          </p:cNvSpPr>
          <p:nvPr>
            <p:ph idx="1"/>
          </p:nvPr>
        </p:nvSpPr>
        <p:spPr>
          <a:xfrm>
            <a:off x="228600" y="1143000"/>
            <a:ext cx="8686800" cy="5562600"/>
          </a:xfrm>
        </p:spPr>
        <p:txBody>
          <a:bodyPr/>
          <a:lstStyle/>
          <a:p>
            <a:pPr marL="361950" indent="-361950">
              <a:lnSpc>
                <a:spcPct val="100000"/>
              </a:lnSpc>
              <a:buFont typeface="+mj-lt"/>
              <a:buAutoNum type="arabicPeriod"/>
              <a:tabLst/>
            </a:pPr>
            <a:r>
              <a:rPr lang="en-US" sz="3000" noProof="1" smtClean="0"/>
              <a:t>Define the data model (Entities to SQL)</a:t>
            </a:r>
            <a:endParaRPr lang="en-US" sz="3000" dirty="0" smtClean="0"/>
          </a:p>
          <a:p>
            <a:pPr marL="361950" indent="-361950">
              <a:lnSpc>
                <a:spcPct val="100000"/>
              </a:lnSpc>
              <a:buFont typeface="+mj-lt"/>
              <a:buAutoNum type="arabicPeriod"/>
              <a:tabLst/>
            </a:pPr>
            <a:r>
              <a:rPr lang="en-US" sz="3000" dirty="0" smtClean="0"/>
              <a:t>Add new class </a:t>
            </a:r>
            <a:r>
              <a:rPr lang="en-US" sz="3000" dirty="0" smtClean="0">
                <a:solidFill>
                  <a:schemeClr val="accent5">
                    <a:lumMod val="20000"/>
                    <a:lumOff val="80000"/>
                  </a:schemeClr>
                </a:solidFill>
                <a:latin typeface="Consolas" pitchFamily="49" charset="0"/>
                <a:cs typeface="Consolas" pitchFamily="49" charset="0"/>
              </a:rPr>
              <a:t>Categories</a:t>
            </a:r>
          </a:p>
          <a:p>
            <a:pPr marL="361950" indent="-361950">
              <a:lnSpc>
                <a:spcPct val="100000"/>
              </a:lnSpc>
              <a:buFont typeface="+mj-lt"/>
              <a:buAutoNum type="arabicPeriod"/>
              <a:tabLst/>
            </a:pPr>
            <a:r>
              <a:rPr lang="en-US" sz="3000" dirty="0" smtClean="0"/>
              <a:t>Add method </a:t>
            </a:r>
            <a:r>
              <a:rPr lang="en-US" sz="3000" noProof="1" smtClean="0">
                <a:solidFill>
                  <a:schemeClr val="accent5">
                    <a:lumMod val="20000"/>
                    <a:lumOff val="80000"/>
                  </a:schemeClr>
                </a:solidFill>
                <a:latin typeface="Consolas" pitchFamily="49" charset="0"/>
              </a:rPr>
              <a:t>GetAllCategories</a:t>
            </a:r>
            <a:r>
              <a:rPr lang="en-US" sz="3000" dirty="0" smtClean="0"/>
              <a:t> in the </a:t>
            </a:r>
            <a:r>
              <a:rPr lang="en-US" sz="3000" dirty="0" smtClean="0">
                <a:solidFill>
                  <a:schemeClr val="accent5">
                    <a:lumMod val="20000"/>
                    <a:lumOff val="80000"/>
                  </a:schemeClr>
                </a:solidFill>
                <a:latin typeface="Consolas" pitchFamily="49" charset="0"/>
                <a:cs typeface="Consolas" pitchFamily="49" charset="0"/>
              </a:rPr>
              <a:t>Categories</a:t>
            </a:r>
            <a:r>
              <a:rPr lang="en-US" sz="3000" dirty="0" smtClean="0"/>
              <a:t> class</a:t>
            </a:r>
            <a:endParaRPr lang="en-US" sz="3000" noProof="1"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657412" name="Rectangle 4"/>
          <p:cNvSpPr>
            <a:spLocks noChangeArrowheads="1"/>
          </p:cNvSpPr>
          <p:nvPr/>
        </p:nvSpPr>
        <p:spPr bwMode="auto">
          <a:xfrm>
            <a:off x="609600" y="3505200"/>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Data</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 =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DataClasses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IQueryable</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&lt;Category&gt; GetAllCategories()</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categories =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dataContext.Categories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orderby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categories</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dirty="0" smtClean="0"/>
              <a:t>Table of Contents</a:t>
            </a:r>
            <a:endParaRPr lang="bg-BG" dirty="0"/>
          </a:p>
        </p:txBody>
      </p:sp>
      <p:sp>
        <p:nvSpPr>
          <p:cNvPr id="461827" name="Rectangle 3"/>
          <p:cNvSpPr>
            <a:spLocks noGrp="1" noChangeArrowheads="1"/>
          </p:cNvSpPr>
          <p:nvPr>
            <p:ph idx="1"/>
          </p:nvPr>
        </p:nvSpPr>
        <p:spPr/>
        <p:txBody>
          <a:bodyPr/>
          <a:lstStyle/>
          <a:p>
            <a:pPr marL="446088" indent="-446088">
              <a:lnSpc>
                <a:spcPct val="100000"/>
              </a:lnSpc>
              <a:buFont typeface="+mj-lt"/>
              <a:buAutoNum type="arabicPeriod"/>
              <a:tabLst/>
            </a:pPr>
            <a:r>
              <a:rPr lang="en-US" dirty="0" smtClean="0"/>
              <a:t>ASP.NET Data Source Controls</a:t>
            </a:r>
          </a:p>
          <a:p>
            <a:pPr marL="712788" lvl="1" indent="-365125">
              <a:lnSpc>
                <a:spcPct val="100000"/>
              </a:lnSpc>
            </a:pPr>
            <a:r>
              <a:rPr lang="en-US" noProof="1" smtClean="0">
                <a:solidFill>
                  <a:schemeClr val="accent5">
                    <a:lumMod val="20000"/>
                    <a:lumOff val="80000"/>
                  </a:schemeClr>
                </a:solidFill>
                <a:latin typeface="Consolas" pitchFamily="49" charset="0"/>
                <a:cs typeface="Consolas" pitchFamily="49" charset="0"/>
              </a:rPr>
              <a:t>SqlDataSource</a:t>
            </a:r>
          </a:p>
          <a:p>
            <a:pPr marL="712788" lvl="1" indent="-365125">
              <a:lnSpc>
                <a:spcPct val="100000"/>
              </a:lnSpc>
            </a:pPr>
            <a:r>
              <a:rPr lang="en-US" noProof="1" smtClean="0">
                <a:solidFill>
                  <a:schemeClr val="accent5">
                    <a:lumMod val="20000"/>
                    <a:lumOff val="80000"/>
                  </a:schemeClr>
                </a:solidFill>
                <a:latin typeface="Consolas" pitchFamily="49" charset="0"/>
                <a:cs typeface="Consolas" pitchFamily="49" charset="0"/>
              </a:rPr>
              <a:t>EntityDataSource</a:t>
            </a:r>
          </a:p>
          <a:p>
            <a:pPr marL="712788" lvl="1" indent="-365125">
              <a:lnSpc>
                <a:spcPct val="100000"/>
              </a:lnSpc>
            </a:pPr>
            <a:r>
              <a:rPr lang="en-US" noProof="1" smtClean="0">
                <a:solidFill>
                  <a:schemeClr val="accent5">
                    <a:lumMod val="20000"/>
                    <a:lumOff val="80000"/>
                  </a:schemeClr>
                </a:solidFill>
                <a:latin typeface="Consolas" pitchFamily="49" charset="0"/>
                <a:cs typeface="Consolas" pitchFamily="49" charset="0"/>
              </a:rPr>
              <a:t>ObjectDataSource</a:t>
            </a:r>
          </a:p>
          <a:p>
            <a:pPr marL="446088" indent="-446088">
              <a:lnSpc>
                <a:spcPct val="100000"/>
              </a:lnSpc>
              <a:buFont typeface="+mj-lt"/>
              <a:buAutoNum type="arabicPeriod"/>
              <a:tabLst/>
            </a:pPr>
            <a:r>
              <a:rPr lang="en-US" dirty="0" smtClean="0"/>
              <a:t>Entity Data Model and ADO.NET Entity Framework</a:t>
            </a:r>
          </a:p>
          <a:p>
            <a:pPr marL="446088" indent="-446088">
              <a:lnSpc>
                <a:spcPct val="100000"/>
              </a:lnSpc>
              <a:buFont typeface="+mj-lt"/>
              <a:buAutoNum type="arabicPeriod"/>
              <a:tabLst/>
            </a:pPr>
            <a:r>
              <a:rPr lang="en-US" dirty="0" smtClean="0"/>
              <a:t>Using ASP.NET Data Source Controls</a:t>
            </a:r>
          </a:p>
          <a:p>
            <a:pPr marL="712788" lvl="1" indent="-365125">
              <a:lnSpc>
                <a:spcPct val="100000"/>
              </a:lnSpc>
            </a:pPr>
            <a:r>
              <a:rPr lang="en-US" dirty="0">
                <a:solidFill>
                  <a:schemeClr val="accent5">
                    <a:lumMod val="20000"/>
                    <a:lumOff val="80000"/>
                  </a:schemeClr>
                </a:solidFill>
                <a:latin typeface="Consolas" pitchFamily="49" charset="0"/>
                <a:cs typeface="Consolas" pitchFamily="49" charset="0"/>
              </a:rPr>
              <a:t>Editable Controls</a:t>
            </a:r>
          </a:p>
          <a:p>
            <a:pPr marL="712788" lvl="1" indent="-365125">
              <a:lnSpc>
                <a:spcPct val="100000"/>
              </a:lnSpc>
            </a:pPr>
            <a:r>
              <a:rPr lang="en-US" dirty="0">
                <a:solidFill>
                  <a:schemeClr val="accent5">
                    <a:lumMod val="20000"/>
                    <a:lumOff val="80000"/>
                  </a:schemeClr>
                </a:solidFill>
                <a:latin typeface="Consolas" pitchFamily="49" charset="0"/>
                <a:cs typeface="Consolas" pitchFamily="49" charset="0"/>
              </a:rPr>
              <a:t>Master-Detail Navigation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75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143000"/>
            <a:ext cx="2552700" cy="1557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sz="3600" dirty="0"/>
              <a:t>ObjectDataSource with EF, ListView and FormView </a:t>
            </a:r>
            <a:r>
              <a:rPr lang="en-US" sz="3600" dirty="0" smtClean="0"/>
              <a:t> (2)</a:t>
            </a:r>
            <a:endParaRPr lang="bg-BG" sz="3600" dirty="0"/>
          </a:p>
        </p:txBody>
      </p:sp>
      <p:sp>
        <p:nvSpPr>
          <p:cNvPr id="7" name="Content Placeholder 6"/>
          <p:cNvSpPr>
            <a:spLocks noGrp="1"/>
          </p:cNvSpPr>
          <p:nvPr>
            <p:ph idx="1"/>
          </p:nvPr>
        </p:nvSpPr>
        <p:spPr>
          <a:xfrm>
            <a:off x="228600" y="1143000"/>
            <a:ext cx="8686800" cy="5562600"/>
          </a:xfrm>
        </p:spPr>
        <p:txBody>
          <a:bodyPr/>
          <a:lstStyle/>
          <a:p>
            <a:pPr marL="361950" indent="-361950">
              <a:lnSpc>
                <a:spcPct val="110000"/>
              </a:lnSpc>
              <a:spcBef>
                <a:spcPts val="0"/>
              </a:spcBef>
              <a:spcAft>
                <a:spcPts val="0"/>
              </a:spcAft>
              <a:buFont typeface="+mj-lt"/>
              <a:buAutoNum type="arabicPeriod" startAt="4"/>
              <a:tabLst/>
            </a:pPr>
            <a:r>
              <a:rPr lang="en-US" sz="3000" dirty="0" smtClean="0"/>
              <a:t>Add </a:t>
            </a:r>
            <a:r>
              <a:rPr lang="en-US" sz="3000" noProof="1" smtClean="0">
                <a:solidFill>
                  <a:schemeClr val="accent5">
                    <a:lumMod val="20000"/>
                    <a:lumOff val="80000"/>
                  </a:schemeClr>
                </a:solidFill>
                <a:latin typeface="Consolas" pitchFamily="49" charset="0"/>
              </a:rPr>
              <a:t>ListView</a:t>
            </a:r>
            <a:r>
              <a:rPr lang="en-US" sz="3000" dirty="0" smtClean="0"/>
              <a:t> and </a:t>
            </a:r>
            <a:r>
              <a:rPr lang="en-US" sz="3000" noProof="1" smtClean="0">
                <a:solidFill>
                  <a:schemeClr val="accent5">
                    <a:lumMod val="20000"/>
                    <a:lumOff val="80000"/>
                  </a:schemeClr>
                </a:solidFill>
                <a:latin typeface="Consolas" pitchFamily="49" charset="0"/>
              </a:rPr>
              <a:t>FormView</a:t>
            </a:r>
            <a:r>
              <a:rPr lang="en-US" sz="3000" dirty="0" smtClean="0"/>
              <a:t> controls to the </a:t>
            </a:r>
            <a:r>
              <a:rPr lang="en-US" sz="3000" noProof="1" smtClean="0">
                <a:solidFill>
                  <a:schemeClr val="accent5">
                    <a:lumMod val="20000"/>
                    <a:lumOff val="80000"/>
                  </a:schemeClr>
                </a:solidFill>
                <a:latin typeface="Consolas" pitchFamily="49" charset="0"/>
              </a:rPr>
              <a:t>aspx</a:t>
            </a:r>
            <a:r>
              <a:rPr lang="en-US" sz="3000" dirty="0" smtClean="0"/>
              <a:t> page</a:t>
            </a:r>
          </a:p>
          <a:p>
            <a:pPr marL="361950" indent="-361950">
              <a:lnSpc>
                <a:spcPct val="110000"/>
              </a:lnSpc>
              <a:spcBef>
                <a:spcPts val="0"/>
              </a:spcBef>
              <a:spcAft>
                <a:spcPts val="0"/>
              </a:spcAft>
              <a:buFont typeface="+mj-lt"/>
              <a:buAutoNum type="arabicPeriod" startAt="4"/>
              <a:tabLst/>
            </a:pPr>
            <a:r>
              <a:rPr lang="en-US" sz="3000" dirty="0" smtClean="0"/>
              <a:t>Bind the </a:t>
            </a:r>
            <a:r>
              <a:rPr lang="en-US" sz="3000" noProof="1" smtClean="0">
                <a:solidFill>
                  <a:schemeClr val="accent5">
                    <a:lumMod val="20000"/>
                    <a:lumOff val="80000"/>
                  </a:schemeClr>
                </a:solidFill>
                <a:latin typeface="Consolas" pitchFamily="49" charset="0"/>
              </a:rPr>
              <a:t>ListView</a:t>
            </a:r>
            <a:r>
              <a:rPr lang="en-US" sz="3000" dirty="0" smtClean="0"/>
              <a:t> to the </a:t>
            </a:r>
            <a:r>
              <a:rPr lang="en-US" sz="3000" noProof="1" smtClean="0">
                <a:solidFill>
                  <a:schemeClr val="accent5">
                    <a:lumMod val="20000"/>
                    <a:lumOff val="80000"/>
                  </a:schemeClr>
                </a:solidFill>
                <a:latin typeface="Consolas" pitchFamily="49" charset="0"/>
              </a:rPr>
              <a:t>ObjectDataSource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659462" name="Picture 6" descr="listViewLin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924175"/>
            <a:ext cx="4679950" cy="1266825"/>
          </a:xfrm>
          <a:prstGeom prst="roundRect">
            <a:avLst>
              <a:gd name="adj" fmla="val 7644"/>
            </a:avLst>
          </a:prstGeom>
          <a:noFill/>
          <a:ln w="6350">
            <a:solidFill>
              <a:srgbClr val="000000"/>
            </a:solidFill>
            <a:miter lim="800000"/>
            <a:headEnd/>
            <a:tailEnd/>
          </a:ln>
        </p:spPr>
      </p:pic>
      <p:pic>
        <p:nvPicPr>
          <p:cNvPr id="659463" name="Picture 7" descr="objDataSourceCatego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572000"/>
            <a:ext cx="4679950" cy="1824038"/>
          </a:xfrm>
          <a:prstGeom prst="roundRect">
            <a:avLst>
              <a:gd name="adj" fmla="val 2742"/>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bwMode="auto">
          <a:xfrm>
            <a:off x="228600" y="1268413"/>
            <a:ext cx="4038600" cy="5329237"/>
          </a:xfrm>
          <a:prstGeom prst="rect">
            <a:avLst/>
          </a:prstGeom>
        </p:spPr>
        <p:txBody>
          <a:bodyPr/>
          <a:lstStyle>
            <a:lvl1pPr marL="361950" indent="-361950" eaLnBrk="1" hangingPunct="1">
              <a:lnSpc>
                <a:spcPct val="110000"/>
              </a:lnSpc>
              <a:spcBef>
                <a:spcPts val="0"/>
              </a:spcBef>
              <a:spcAft>
                <a:spcPts val="0"/>
              </a:spcAft>
              <a:buClr>
                <a:schemeClr val="accent5">
                  <a:lumMod val="40000"/>
                  <a:lumOff val="60000"/>
                </a:schemeClr>
              </a:buClr>
              <a:buSzPct val="70000"/>
              <a:buFont typeface="+mj-lt"/>
              <a:buAutoNum type="arabicPeriod" startAt="4"/>
              <a:tabLst/>
              <a:defRPr sz="3000" b="1">
                <a:solidFill>
                  <a:srgbClr val="EBFFD2"/>
                </a:solidFill>
                <a:effectLst>
                  <a:outerShdw blurRad="38100" dist="38100" dir="2700000" algn="tl">
                    <a:srgbClr val="000000">
                      <a:alpha val="43137"/>
                    </a:srgbClr>
                  </a:outerShdw>
                </a:effectLst>
                <a:latin typeface="+mn-lt"/>
              </a:defRPr>
            </a:lvl1pPr>
            <a:lvl2pPr marL="630238" indent="-273050" eaLnBrk="1" hangingPunct="1">
              <a:lnSpc>
                <a:spcPts val="3800"/>
              </a:lnSpc>
              <a:spcBef>
                <a:spcPts val="600"/>
              </a:spcBef>
              <a:spcAft>
                <a:spcPts val="600"/>
              </a:spcAft>
              <a:buClr>
                <a:srgbClr val="8FD600"/>
              </a:buClr>
              <a:buFont typeface="Wingdings 2" pitchFamily="18" charset="2"/>
              <a:buChar char=""/>
              <a:defRPr sz="3000" b="1">
                <a:solidFill>
                  <a:schemeClr val="tx1">
                    <a:lumMod val="40000"/>
                    <a:lumOff val="60000"/>
                  </a:schemeClr>
                </a:solidFill>
                <a:effectLst>
                  <a:outerShdw blurRad="38100" dist="38100" dir="2700000" algn="tl">
                    <a:srgbClr val="000000">
                      <a:alpha val="43137"/>
                    </a:srgbClr>
                  </a:outerShdw>
                </a:effectLst>
                <a:latin typeface="+mn-lt"/>
              </a:defRPr>
            </a:lvl2pPr>
            <a:lvl3pPr marL="922338" indent="-273050" eaLnBrk="1" hangingPunct="1">
              <a:lnSpc>
                <a:spcPts val="3800"/>
              </a:lnSpc>
              <a:spcBef>
                <a:spcPts val="600"/>
              </a:spcBef>
              <a:spcAft>
                <a:spcPts val="600"/>
              </a:spcAft>
              <a:buClr>
                <a:srgbClr val="FFAD9F"/>
              </a:buClr>
              <a:buFont typeface="Wingdings 2" pitchFamily="18" charset="2"/>
              <a:buChar char=""/>
              <a:defRPr sz="2800" b="1">
                <a:solidFill>
                  <a:srgbClr val="F5FFC2"/>
                </a:solidFill>
                <a:effectLst>
                  <a:outerShdw blurRad="38100" dist="38100" dir="2700000" algn="tl">
                    <a:srgbClr val="000000">
                      <a:alpha val="43137"/>
                    </a:srgbClr>
                  </a:outerShdw>
                </a:effectLst>
                <a:latin typeface="+mn-lt"/>
              </a:defRPr>
            </a:lvl3pPr>
            <a:lvl4pPr marL="1187450" indent="-228600" eaLnBrk="1" hangingPunct="1">
              <a:lnSpc>
                <a:spcPts val="3800"/>
              </a:lnSpc>
              <a:spcBef>
                <a:spcPts val="600"/>
              </a:spcBef>
              <a:spcAft>
                <a:spcPts val="600"/>
              </a:spcAft>
              <a:buClr>
                <a:srgbClr val="FACF82"/>
              </a:buClr>
              <a:buFont typeface="Wingdings 2" pitchFamily="18" charset="2"/>
              <a:buChar char=""/>
              <a:defRPr sz="2600" b="1">
                <a:solidFill>
                  <a:schemeClr val="tx1">
                    <a:lumMod val="40000"/>
                    <a:lumOff val="60000"/>
                  </a:schemeClr>
                </a:solidFill>
                <a:effectLst>
                  <a:outerShdw blurRad="38100" dist="38100" dir="2700000" algn="tl">
                    <a:srgbClr val="000000">
                      <a:alpha val="43137"/>
                    </a:srgbClr>
                  </a:outerShdw>
                </a:effectLst>
                <a:latin typeface="+mn-lt"/>
              </a:defRPr>
            </a:lvl4pPr>
            <a:lvl5pPr marL="1425575" indent="-228600" eaLnBrk="1" hangingPunct="1">
              <a:lnSpc>
                <a:spcPts val="3800"/>
              </a:lnSpc>
              <a:spcBef>
                <a:spcPts val="600"/>
              </a:spcBef>
              <a:spcAft>
                <a:spcPts val="600"/>
              </a:spcAft>
              <a:buClr>
                <a:srgbClr val="46A6BD"/>
              </a:buClr>
              <a:buFont typeface="Wingdings 2" pitchFamily="18" charset="2"/>
              <a:buChar char=""/>
              <a:defRPr sz="2400" b="1">
                <a:solidFill>
                  <a:schemeClr val="tx1">
                    <a:lumMod val="40000"/>
                    <a:lumOff val="6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pPr>
              <a:buFont typeface="+mj-lt"/>
              <a:buAutoNum type="arabicPeriod" startAt="6"/>
            </a:pPr>
            <a:r>
              <a:rPr lang="en-US" dirty="0"/>
              <a:t>Next choose your custom class </a:t>
            </a:r>
            <a:r>
              <a:rPr lang="en-US" dirty="0">
                <a:solidFill>
                  <a:schemeClr val="accent5">
                    <a:lumMod val="20000"/>
                    <a:lumOff val="80000"/>
                  </a:schemeClr>
                </a:solidFill>
                <a:latin typeface="Consolas" pitchFamily="49" charset="0"/>
                <a:cs typeface="Consolas" pitchFamily="49" charset="0"/>
              </a:rPr>
              <a:t>Categories</a:t>
            </a:r>
          </a:p>
          <a:p>
            <a:pPr>
              <a:buAutoNum type="arabicPeriod" startAt="6"/>
            </a:pPr>
            <a:endParaRPr lang="en-US" dirty="0"/>
          </a:p>
          <a:p>
            <a:pPr>
              <a:buAutoNum type="arabicPeriod" startAt="6"/>
            </a:pPr>
            <a:endParaRPr lang="en-US" dirty="0"/>
          </a:p>
          <a:p>
            <a:pPr>
              <a:buAutoNum type="arabicPeriod" startAt="6"/>
            </a:pPr>
            <a:endParaRPr lang="en-US" dirty="0"/>
          </a:p>
          <a:p>
            <a:pPr>
              <a:buAutoNum type="arabicPeriod" startAt="6"/>
            </a:pPr>
            <a:r>
              <a:rPr lang="en-US" dirty="0"/>
              <a:t>And choose method </a:t>
            </a:r>
            <a:r>
              <a:rPr lang="en-US" noProof="1">
                <a:solidFill>
                  <a:schemeClr val="accent5">
                    <a:lumMod val="20000"/>
                    <a:lumOff val="80000"/>
                  </a:schemeClr>
                </a:solidFill>
                <a:latin typeface="Consolas" pitchFamily="49" charset="0"/>
                <a:cs typeface="Consolas" pitchFamily="49" charset="0"/>
              </a:rPr>
              <a:t>GetAllCategories</a:t>
            </a:r>
            <a:endParaRPr lang="bg-BG" dirty="0">
              <a:solidFill>
                <a:schemeClr val="accent5">
                  <a:lumMod val="20000"/>
                  <a:lumOff val="80000"/>
                </a:schemeClr>
              </a:solidFill>
              <a:latin typeface="Consolas" pitchFamily="49" charset="0"/>
              <a:cs typeface="Consolas" pitchFamily="49" charset="0"/>
            </a:endParaRPr>
          </a:p>
          <a:p>
            <a:pPr>
              <a:buAutoNum type="arabicPeriod" startAt="6"/>
            </a:pPr>
            <a:endParaRPr lang="bg-BG" noProof="1"/>
          </a:p>
        </p:txBody>
      </p:sp>
      <p:sp>
        <p:nvSpPr>
          <p:cNvPr id="428034" name="Rectangle 2"/>
          <p:cNvSpPr>
            <a:spLocks noGrp="1" noChangeArrowheads="1"/>
          </p:cNvSpPr>
          <p:nvPr>
            <p:ph type="title"/>
          </p:nvPr>
        </p:nvSpPr>
        <p:spPr>
          <a:prstGeom prst="rect">
            <a:avLst/>
          </a:prstGeom>
        </p:spPr>
        <p:txBody>
          <a:bodyPr/>
          <a:lstStyle/>
          <a:p>
            <a:r>
              <a:rPr lang="en-US" sz="3600" dirty="0"/>
              <a:t>ObjectDataSource with EF, ListView and FormView  </a:t>
            </a:r>
            <a:r>
              <a:rPr lang="en-US" sz="3600" dirty="0" smtClean="0"/>
              <a:t>(3)</a:t>
            </a:r>
            <a:endParaRPr lang="bg-BG"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661511" name="Picture 7" descr="category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268413"/>
            <a:ext cx="4176712" cy="2447925"/>
          </a:xfrm>
          <a:prstGeom prst="roundRect">
            <a:avLst>
              <a:gd name="adj" fmla="val 6521"/>
            </a:avLst>
          </a:prstGeom>
          <a:noFill/>
        </p:spPr>
      </p:pic>
      <p:pic>
        <p:nvPicPr>
          <p:cNvPr id="661513" name="Picture 9" descr="configuringData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789363"/>
            <a:ext cx="4176712" cy="2873375"/>
          </a:xfrm>
          <a:prstGeom prst="roundRect">
            <a:avLst>
              <a:gd name="adj" fmla="val 4488"/>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sz="3600" dirty="0"/>
              <a:t>ObjectDataSource with EF, ListView and FormView  </a:t>
            </a:r>
            <a:r>
              <a:rPr lang="en-US" sz="3600" dirty="0" smtClean="0"/>
              <a:t>(4)</a:t>
            </a:r>
            <a:endParaRPr lang="bg-BG" sz="3600" dirty="0"/>
          </a:p>
        </p:txBody>
      </p:sp>
      <p:sp>
        <p:nvSpPr>
          <p:cNvPr id="7" name="Content Placeholder 6"/>
          <p:cNvSpPr>
            <a:spLocks noGrp="1"/>
          </p:cNvSpPr>
          <p:nvPr>
            <p:ph idx="1"/>
          </p:nvPr>
        </p:nvSpPr>
        <p:spPr>
          <a:xfrm>
            <a:off x="228600" y="1295400"/>
            <a:ext cx="3962400" cy="5410200"/>
          </a:xfrm>
        </p:spPr>
        <p:txBody>
          <a:bodyPr/>
          <a:lstStyle/>
          <a:p>
            <a:pPr marL="361950" indent="-361950">
              <a:lnSpc>
                <a:spcPct val="110000"/>
              </a:lnSpc>
              <a:spcBef>
                <a:spcPts val="0"/>
              </a:spcBef>
              <a:spcAft>
                <a:spcPts val="0"/>
              </a:spcAft>
              <a:buFont typeface="+mj-lt"/>
              <a:buAutoNum type="arabicPeriod" startAt="8"/>
              <a:tabLst/>
            </a:pPr>
            <a:r>
              <a:rPr lang="en-US" dirty="0" smtClean="0"/>
              <a:t>Click to configure the </a:t>
            </a:r>
            <a:r>
              <a:rPr lang="en-US" noProof="1" smtClean="0">
                <a:solidFill>
                  <a:schemeClr val="accent5">
                    <a:lumMod val="20000"/>
                    <a:lumOff val="80000"/>
                  </a:schemeClr>
                </a:solidFill>
                <a:latin typeface="Consolas" pitchFamily="49" charset="0"/>
              </a:rPr>
              <a:t>ListView</a:t>
            </a:r>
            <a:r>
              <a:rPr lang="en-US" dirty="0" smtClean="0"/>
              <a:t> control</a:t>
            </a:r>
          </a:p>
          <a:p>
            <a:pPr marL="361950" indent="-361950">
              <a:lnSpc>
                <a:spcPct val="110000"/>
              </a:lnSpc>
              <a:spcBef>
                <a:spcPts val="0"/>
              </a:spcBef>
              <a:spcAft>
                <a:spcPts val="0"/>
              </a:spcAft>
              <a:buFont typeface="+mj-lt"/>
              <a:buAutoNum type="arabicPeriod" startAt="8"/>
              <a:tabLst/>
            </a:pPr>
            <a:endParaRPr lang="en-US" dirty="0" smtClean="0"/>
          </a:p>
          <a:p>
            <a:pPr marL="361950" indent="-361950">
              <a:lnSpc>
                <a:spcPct val="110000"/>
              </a:lnSpc>
              <a:spcBef>
                <a:spcPts val="0"/>
              </a:spcBef>
              <a:spcAft>
                <a:spcPts val="0"/>
              </a:spcAft>
              <a:buFont typeface="+mj-lt"/>
              <a:buAutoNum type="arabicPeriod" startAt="8"/>
              <a:tabLst/>
            </a:pPr>
            <a:endParaRPr lang="en-US" dirty="0" smtClean="0"/>
          </a:p>
          <a:p>
            <a:pPr marL="361950" indent="-361950">
              <a:lnSpc>
                <a:spcPct val="110000"/>
              </a:lnSpc>
              <a:spcBef>
                <a:spcPts val="0"/>
              </a:spcBef>
              <a:spcAft>
                <a:spcPts val="0"/>
              </a:spcAft>
              <a:buFont typeface="+mj-lt"/>
              <a:buAutoNum type="arabicPeriod" startAt="8"/>
              <a:tabLst/>
            </a:pPr>
            <a:r>
              <a:rPr lang="en-US" dirty="0" smtClean="0"/>
              <a:t>Optionally choose layout and style</a:t>
            </a:r>
            <a:endParaRPr lang="en-US" noProof="1" smtClean="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663559" name="Picture 7" descr="configureListVie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662362" y="2032591"/>
            <a:ext cx="4948237" cy="945984"/>
          </a:xfrm>
          <a:prstGeom prst="roundRect">
            <a:avLst>
              <a:gd name="adj" fmla="val 2521"/>
            </a:avLst>
          </a:prstGeom>
          <a:noFill/>
          <a:ln w="6350">
            <a:solidFill>
              <a:srgbClr val="000000"/>
            </a:solidFill>
            <a:miter lim="800000"/>
            <a:headEnd/>
            <a:tailEnd/>
          </a:ln>
        </p:spPr>
      </p:pic>
      <p:pic>
        <p:nvPicPr>
          <p:cNvPr id="663560" name="Picture 8" descr="lay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271838"/>
            <a:ext cx="4427537" cy="3128962"/>
          </a:xfrm>
          <a:prstGeom prst="roundRect">
            <a:avLst>
              <a:gd name="adj" fmla="val 2287"/>
            </a:avLst>
          </a:prstGeom>
          <a:noFill/>
          <a:ln>
            <a:solidFill>
              <a:schemeClr val="accent5">
                <a:lumMod val="50000"/>
              </a:schemeClr>
            </a:solidFill>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sz="3600" dirty="0"/>
              <a:t>ObjectDataSource with EF, ListView and FormView  </a:t>
            </a:r>
            <a:r>
              <a:rPr lang="en-US" sz="3600" dirty="0" smtClean="0"/>
              <a:t>(5)</a:t>
            </a:r>
            <a:endParaRPr lang="bg-BG" sz="3600" dirty="0"/>
          </a:p>
        </p:txBody>
      </p:sp>
      <p:sp>
        <p:nvSpPr>
          <p:cNvPr id="7" name="Content Placeholder 6"/>
          <p:cNvSpPr>
            <a:spLocks noGrp="1"/>
          </p:cNvSpPr>
          <p:nvPr>
            <p:ph idx="1"/>
          </p:nvPr>
        </p:nvSpPr>
        <p:spPr>
          <a:xfrm>
            <a:off x="228599" y="1341438"/>
            <a:ext cx="4271963" cy="4910137"/>
          </a:xfrm>
        </p:spPr>
        <p:txBody>
          <a:bodyPr/>
          <a:lstStyle/>
          <a:p>
            <a:pPr marL="446088" indent="-446088">
              <a:lnSpc>
                <a:spcPct val="110000"/>
              </a:lnSpc>
              <a:spcBef>
                <a:spcPts val="0"/>
              </a:spcBef>
              <a:spcAft>
                <a:spcPts val="0"/>
              </a:spcAft>
              <a:buFont typeface="+mj-lt"/>
              <a:buAutoNum type="arabicPeriod" startAt="10"/>
              <a:tabLst/>
            </a:pPr>
            <a:r>
              <a:rPr lang="en-US" sz="3000" dirty="0" smtClean="0"/>
              <a:t>Delete from all templates the row which represent pictures</a:t>
            </a:r>
          </a:p>
          <a:p>
            <a:pPr marL="446088" indent="-446088">
              <a:lnSpc>
                <a:spcPct val="110000"/>
              </a:lnSpc>
              <a:spcBef>
                <a:spcPts val="0"/>
              </a:spcBef>
              <a:spcAft>
                <a:spcPts val="0"/>
              </a:spcAft>
              <a:buFont typeface="+mj-lt"/>
              <a:buAutoNum type="arabicPeriod" startAt="10"/>
              <a:tabLst/>
            </a:pPr>
            <a:endParaRPr lang="en-US" sz="3000" dirty="0"/>
          </a:p>
          <a:p>
            <a:pPr marL="446088" indent="-446088">
              <a:lnSpc>
                <a:spcPct val="110000"/>
              </a:lnSpc>
              <a:spcBef>
                <a:spcPts val="0"/>
              </a:spcBef>
              <a:spcAft>
                <a:spcPts val="0"/>
              </a:spcAft>
              <a:buFont typeface="+mj-lt"/>
              <a:buAutoNum type="arabicPeriod" startAt="10"/>
              <a:tabLst/>
            </a:pPr>
            <a:endParaRPr lang="en-US" sz="3000" dirty="0" smtClean="0"/>
          </a:p>
          <a:p>
            <a:pPr marL="446088" indent="-446088">
              <a:buFont typeface="+mj-lt"/>
              <a:buAutoNum type="arabicPeriod" startAt="10"/>
              <a:tabLst/>
            </a:pPr>
            <a:r>
              <a:rPr lang="en-US" sz="3000" dirty="0"/>
              <a:t>Bind the </a:t>
            </a:r>
            <a:r>
              <a:rPr lang="en-US" sz="3000" noProof="1">
                <a:solidFill>
                  <a:schemeClr val="accent5">
                    <a:lumMod val="20000"/>
                    <a:lumOff val="80000"/>
                  </a:schemeClr>
                </a:solidFill>
                <a:latin typeface="Consolas" pitchFamily="49" charset="0"/>
                <a:cs typeface="Consolas" pitchFamily="49" charset="0"/>
              </a:rPr>
              <a:t>FormView</a:t>
            </a:r>
            <a:r>
              <a:rPr lang="en-US" sz="3000" dirty="0"/>
              <a:t> to </a:t>
            </a:r>
            <a:r>
              <a:rPr lang="en-US" sz="3000" noProof="1">
                <a:solidFill>
                  <a:schemeClr val="accent5">
                    <a:lumMod val="20000"/>
                    <a:lumOff val="80000"/>
                  </a:schemeClr>
                </a:solidFill>
                <a:latin typeface="Consolas" pitchFamily="49" charset="0"/>
                <a:cs typeface="Consolas" pitchFamily="49" charset="0"/>
              </a:rPr>
              <a:t>ObjectDataSource</a:t>
            </a:r>
            <a:r>
              <a:rPr lang="en-US" sz="3000" dirty="0"/>
              <a:t> and enable </a:t>
            </a:r>
            <a:r>
              <a:rPr lang="en-US" sz="3000" dirty="0" smtClean="0"/>
              <a:t>paging</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665607" name="Picture 7" descr="picture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67" y="1447800"/>
            <a:ext cx="4577308" cy="2628900"/>
          </a:xfrm>
          <a:prstGeom prst="roundRect">
            <a:avLst>
              <a:gd name="adj" fmla="val 1859"/>
            </a:avLst>
          </a:prstGeom>
          <a:noFill/>
          <a:ln w="6350">
            <a:solidFill>
              <a:srgbClr val="000000"/>
            </a:solidFill>
            <a:miter lim="800000"/>
            <a:headEnd/>
            <a:tailEnd/>
          </a:ln>
        </p:spPr>
      </p:pic>
      <p:pic>
        <p:nvPicPr>
          <p:cNvPr id="665608" name="Picture 8" descr="bindForm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424" y="4572000"/>
            <a:ext cx="3937364" cy="1679575"/>
          </a:xfrm>
          <a:prstGeom prst="roundRect">
            <a:avLst>
              <a:gd name="adj" fmla="val 4362"/>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sz="3600" dirty="0"/>
              <a:t>ObjectDataSource with EF, ListView and FormView  </a:t>
            </a:r>
            <a:r>
              <a:rPr lang="en-US" sz="3600" dirty="0" smtClean="0"/>
              <a:t>(6)</a:t>
            </a:r>
            <a:endParaRPr lang="bg-BG" sz="3600" dirty="0"/>
          </a:p>
        </p:txBody>
      </p:sp>
      <p:sp>
        <p:nvSpPr>
          <p:cNvPr id="6" name="Content Placeholder 5"/>
          <p:cNvSpPr>
            <a:spLocks noGrp="1"/>
          </p:cNvSpPr>
          <p:nvPr>
            <p:ph idx="1"/>
          </p:nvPr>
        </p:nvSpPr>
        <p:spPr>
          <a:xfrm>
            <a:off x="228600" y="1143000"/>
            <a:ext cx="8686800" cy="5562600"/>
          </a:xfrm>
        </p:spPr>
        <p:txBody>
          <a:bodyPr/>
          <a:lstStyle/>
          <a:p>
            <a:pPr marL="446088" indent="-446088">
              <a:lnSpc>
                <a:spcPct val="110000"/>
              </a:lnSpc>
              <a:spcBef>
                <a:spcPts val="0"/>
              </a:spcBef>
              <a:spcAft>
                <a:spcPts val="0"/>
              </a:spcAft>
              <a:buFont typeface="+mj-lt"/>
              <a:buAutoNum type="arabicPeriod" startAt="12"/>
              <a:tabLst/>
            </a:pPr>
            <a:r>
              <a:rPr lang="en-US" dirty="0" smtClean="0"/>
              <a:t>The result is: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667655" name="Picture 7" descr="resul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90725"/>
            <a:ext cx="7305675" cy="4257675"/>
          </a:xfrm>
          <a:prstGeom prst="roundRect">
            <a:avLst>
              <a:gd name="adj" fmla="val 3410"/>
            </a:avLst>
          </a:prstGeom>
          <a:noFill/>
          <a:ln w="635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pPr>
              <a:defRPr/>
            </a:pPr>
            <a:r>
              <a:rPr lang="en-US" dirty="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Other </a:t>
            </a:r>
            <a:r>
              <a:rPr lang="en-US" dirty="0" smtClean="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Data</a:t>
            </a:r>
            <a:r>
              <a:rPr lang="en-US" dirty="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 </a:t>
            </a:r>
            <a:r>
              <a:rPr lang="en-US" dirty="0" smtClean="0">
                <a:effectLst>
                  <a:outerShdw blurRad="30000" dist="30000" dir="2700000" algn="tl" rotWithShape="0">
                    <a:schemeClr val="bg2">
                      <a:shade val="45000"/>
                      <a:satMod val="150000"/>
                      <a:alpha val="90000"/>
                    </a:schemeClr>
                  </a:outerShdw>
                  <a:reflection blurRad="12000" stA="25000" endPos="49000" dist="5000" dir="5400000" sy="-100000" algn="bl" rotWithShape="0"/>
                </a:effectLst>
              </a:rPr>
              <a:t>Sources</a:t>
            </a:r>
            <a:endParaRPr lang="bg-BG" dirty="0">
              <a:effectLst>
                <a:outerShdw blurRad="30000" dist="30000" dir="2700000" algn="tl" rotWithShape="0">
                  <a:schemeClr val="bg2">
                    <a:shade val="45000"/>
                    <a:satMod val="150000"/>
                    <a:alpha val="90000"/>
                  </a:schemeClr>
                </a:outerShdw>
                <a:reflection blurRad="12000" stA="25000" endPos="49000" dist="5000" dir="5400000" sy="-100000" algn="bl" rotWithShape="0"/>
              </a:effectLst>
            </a:endParaRPr>
          </a:p>
        </p:txBody>
      </p:sp>
      <p:sp>
        <p:nvSpPr>
          <p:cNvPr id="4" name="Content Placeholder 3"/>
          <p:cNvSpPr>
            <a:spLocks noGrp="1"/>
          </p:cNvSpPr>
          <p:nvPr>
            <p:ph idx="1"/>
          </p:nvPr>
        </p:nvSpPr>
        <p:spPr>
          <a:xfrm>
            <a:off x="228600" y="838200"/>
            <a:ext cx="8686800" cy="5715000"/>
          </a:xfrm>
        </p:spPr>
        <p:txBody>
          <a:bodyPr/>
          <a:lstStyle/>
          <a:p>
            <a:pPr>
              <a:lnSpc>
                <a:spcPct val="100000"/>
              </a:lnSpc>
            </a:pPr>
            <a:r>
              <a:rPr lang="en-US" noProof="1" smtClean="0"/>
              <a:t>LinqDataSource (for LINQ-to-SQL mappings)</a:t>
            </a:r>
            <a:endParaRPr lang="en-US" noProof="1" smtClean="0"/>
          </a:p>
          <a:p>
            <a:pPr>
              <a:lnSpc>
                <a:spcPct val="100000"/>
              </a:lnSpc>
            </a:pPr>
            <a:r>
              <a:rPr lang="en-US" noProof="1" smtClean="0"/>
              <a:t>Hierarchical</a:t>
            </a:r>
          </a:p>
          <a:p>
            <a:pPr lvl="1">
              <a:lnSpc>
                <a:spcPct val="100000"/>
              </a:lnSpc>
            </a:pPr>
            <a:r>
              <a:rPr lang="en-US" noProof="1" smtClean="0">
                <a:solidFill>
                  <a:schemeClr val="accent5">
                    <a:lumMod val="20000"/>
                    <a:lumOff val="80000"/>
                  </a:schemeClr>
                </a:solidFill>
                <a:latin typeface="Consolas" pitchFamily="49" charset="0"/>
              </a:rPr>
              <a:t>XmlDataSource</a:t>
            </a:r>
          </a:p>
          <a:p>
            <a:pPr lvl="2">
              <a:lnSpc>
                <a:spcPct val="100000"/>
              </a:lnSpc>
            </a:pPr>
            <a:r>
              <a:rPr lang="en-US" noProof="1" smtClean="0"/>
              <a:t>Establishes a connection to an XML source of data (files, documents)</a:t>
            </a:r>
          </a:p>
          <a:p>
            <a:pPr lvl="2">
              <a:lnSpc>
                <a:spcPct val="100000"/>
              </a:lnSpc>
            </a:pPr>
            <a:r>
              <a:rPr lang="en-US" noProof="1" smtClean="0">
                <a:solidFill>
                  <a:schemeClr val="accent5">
                    <a:lumMod val="20000"/>
                    <a:lumOff val="80000"/>
                  </a:schemeClr>
                </a:solidFill>
                <a:latin typeface="Consolas" pitchFamily="49" charset="0"/>
              </a:rPr>
              <a:t>DataFile</a:t>
            </a:r>
            <a:r>
              <a:rPr lang="en-US" noProof="1" smtClean="0"/>
              <a:t>, </a:t>
            </a:r>
            <a:r>
              <a:rPr lang="en-US" noProof="1" smtClean="0">
                <a:solidFill>
                  <a:schemeClr val="accent5">
                    <a:lumMod val="20000"/>
                    <a:lumOff val="80000"/>
                  </a:schemeClr>
                </a:solidFill>
                <a:latin typeface="Consolas" pitchFamily="49" charset="0"/>
              </a:rPr>
              <a:t>TranformFile</a:t>
            </a:r>
            <a:r>
              <a:rPr lang="en-US" noProof="1" smtClean="0"/>
              <a:t>, </a:t>
            </a:r>
            <a:r>
              <a:rPr lang="en-US" noProof="1" smtClean="0">
                <a:solidFill>
                  <a:schemeClr val="accent5">
                    <a:lumMod val="20000"/>
                    <a:lumOff val="80000"/>
                  </a:schemeClr>
                </a:solidFill>
                <a:latin typeface="Consolas" pitchFamily="49" charset="0"/>
              </a:rPr>
              <a:t>XPath</a:t>
            </a:r>
          </a:p>
          <a:p>
            <a:pPr lvl="1">
              <a:lnSpc>
                <a:spcPct val="100000"/>
              </a:lnSpc>
            </a:pPr>
            <a:r>
              <a:rPr lang="en-US" noProof="1" smtClean="0">
                <a:solidFill>
                  <a:schemeClr val="accent5">
                    <a:lumMod val="20000"/>
                    <a:lumOff val="80000"/>
                  </a:schemeClr>
                </a:solidFill>
                <a:latin typeface="Consolas" pitchFamily="49" charset="0"/>
              </a:rPr>
              <a:t>SiteMapDataSource</a:t>
            </a:r>
            <a:r>
              <a:rPr lang="en-US" noProof="1" smtClean="0"/>
              <a:t> </a:t>
            </a:r>
            <a:endParaRPr lang="en-US" noProof="1" smtClean="0">
              <a:solidFill>
                <a:schemeClr val="tx1"/>
              </a:solidFill>
            </a:endParaRPr>
          </a:p>
          <a:p>
            <a:pPr>
              <a:lnSpc>
                <a:spcPct val="100000"/>
              </a:lnSpc>
            </a:pPr>
            <a:r>
              <a:rPr lang="en-US" noProof="1" smtClean="0"/>
              <a:t>MS Access </a:t>
            </a:r>
            <a:r>
              <a:rPr lang="en-US" noProof="1" smtClean="0"/>
              <a:t>– </a:t>
            </a:r>
            <a:r>
              <a:rPr lang="en-US" noProof="1" smtClean="0">
                <a:solidFill>
                  <a:schemeClr val="accent5">
                    <a:lumMod val="20000"/>
                    <a:lumOff val="80000"/>
                  </a:schemeClr>
                </a:solidFill>
                <a:latin typeface="Consolas" pitchFamily="49" charset="0"/>
              </a:rPr>
              <a:t>AccessDataSource</a:t>
            </a:r>
            <a:endParaRPr lang="en-US" noProof="1">
              <a:solidFill>
                <a:schemeClr val="accent5">
                  <a:lumMod val="20000"/>
                  <a:lumOff val="80000"/>
                </a:schemeClr>
              </a:solidFill>
              <a:latin typeface="Consolas" pitchFamily="49" charset="0"/>
            </a:endParaRPr>
          </a:p>
          <a:p>
            <a:pPr lvl="1">
              <a:lnSpc>
                <a:spcPct val="100000"/>
              </a:lnSpc>
            </a:pPr>
            <a:r>
              <a:rPr lang="en-US" noProof="1" smtClean="0"/>
              <a:t>Derives from </a:t>
            </a:r>
            <a:r>
              <a:rPr lang="en-US" noProof="1" smtClean="0">
                <a:solidFill>
                  <a:schemeClr val="accent5">
                    <a:lumMod val="20000"/>
                    <a:lumOff val="80000"/>
                  </a:schemeClr>
                </a:solidFill>
                <a:latin typeface="Consolas" pitchFamily="49" charset="0"/>
              </a:rPr>
              <a:t>SqlDataSource</a:t>
            </a:r>
          </a:p>
          <a:p>
            <a:pPr lvl="1">
              <a:lnSpc>
                <a:spcPct val="100000"/>
              </a:lnSpc>
            </a:pPr>
            <a:r>
              <a:rPr lang="en-US" noProof="1" smtClean="0">
                <a:solidFill>
                  <a:schemeClr val="accent5">
                    <a:lumMod val="20000"/>
                    <a:lumOff val="80000"/>
                  </a:schemeClr>
                </a:solidFill>
                <a:latin typeface="Consolas" pitchFamily="49" charset="0"/>
              </a:rPr>
              <a:t>DataFile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4685868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2209800" y="152400"/>
            <a:ext cx="6705600" cy="914400"/>
          </a:xfrm>
        </p:spPr>
        <p:txBody>
          <a:bodyPr/>
          <a:lstStyle/>
          <a:p>
            <a:r>
              <a:rPr lang="en-US" dirty="0"/>
              <a:t>Creating Data-Driven ASP.NET Web Applications</a:t>
            </a:r>
            <a:endParaRPr lang="bg-BG" dirty="0"/>
          </a:p>
        </p:txBody>
      </p:sp>
      <p:sp>
        <p:nvSpPr>
          <p:cNvPr id="536579" name="Rectangle 3"/>
          <p:cNvSpPr>
            <a:spLocks noGrp="1" noChangeArrowheads="1"/>
          </p:cNvSpPr>
          <p:nvPr>
            <p:ph idx="1"/>
          </p:nvPr>
        </p:nvSpPr>
        <p:spPr>
          <a:xfrm>
            <a:off x="1905000" y="2362200"/>
            <a:ext cx="5197475" cy="990600"/>
          </a:xfrm>
        </p:spPr>
        <p:txBody>
          <a:bodyPr/>
          <a:lstStyle/>
          <a:p>
            <a:pPr algn="ctr">
              <a:lnSpc>
                <a:spcPct val="100000"/>
              </a:lnSpc>
              <a:buFontTx/>
              <a:buNone/>
            </a:pPr>
            <a:r>
              <a:rPr lang="en-US" sz="6600" dirty="0"/>
              <a:t>Questions</a:t>
            </a:r>
            <a:r>
              <a:rPr lang="bg-BG" sz="6600" dirty="0"/>
              <a:t>?</a:t>
            </a:r>
          </a:p>
        </p:txBody>
      </p:sp>
      <p:pic>
        <p:nvPicPr>
          <p:cNvPr id="4" name="Picture 4" descr="http://hjwa.org/hjwa/image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207400">
            <a:off x="5941567" y="3221058"/>
            <a:ext cx="1904586" cy="2790824"/>
          </a:xfrm>
          <a:prstGeom prst="rect">
            <a:avLst/>
          </a:prstGeom>
          <a:ln>
            <a:noFill/>
          </a:ln>
          <a:effectLst>
            <a:softEdge rad="112500"/>
          </a:effectLst>
        </p:spPr>
      </p:pic>
      <p:pic>
        <p:nvPicPr>
          <p:cNvPr id="5" name="Picture 4" descr="http://hjwa.org/hjwa/image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46864">
            <a:off x="1376010" y="3266617"/>
            <a:ext cx="1904586" cy="279082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dirty="0" smtClean="0"/>
              <a:t>Exercises</a:t>
            </a:r>
            <a:endParaRPr lang="bg-BG" dirty="0"/>
          </a:p>
        </p:txBody>
      </p:sp>
      <p:sp>
        <p:nvSpPr>
          <p:cNvPr id="625667" name="Rectangle 3"/>
          <p:cNvSpPr>
            <a:spLocks noGrp="1" noChangeArrowheads="1"/>
          </p:cNvSpPr>
          <p:nvPr>
            <p:ph idx="1"/>
          </p:nvPr>
        </p:nvSpPr>
        <p:spPr/>
        <p:txBody>
          <a:bodyPr/>
          <a:lstStyle/>
          <a:p>
            <a:pPr marL="446088" indent="-446088">
              <a:lnSpc>
                <a:spcPct val="110000"/>
              </a:lnSpc>
              <a:buFont typeface="+mj-lt"/>
              <a:buAutoNum type="arabicPeriod"/>
              <a:tabLst/>
            </a:pPr>
            <a:r>
              <a:rPr lang="en-US" sz="2800" noProof="1" smtClean="0"/>
              <a:t>Create </a:t>
            </a:r>
            <a:r>
              <a:rPr lang="en-US" sz="2800" noProof="1"/>
              <a:t>a Web form that contains a </a:t>
            </a:r>
            <a:r>
              <a:rPr lang="en-US" sz="2800" noProof="1">
                <a:solidFill>
                  <a:schemeClr val="accent5">
                    <a:lumMod val="20000"/>
                    <a:lumOff val="80000"/>
                  </a:schemeClr>
                </a:solidFill>
                <a:latin typeface="Consolas" pitchFamily="49" charset="0"/>
              </a:rPr>
              <a:t>GridView</a:t>
            </a:r>
            <a:r>
              <a:rPr lang="en-US" sz="2800" noProof="1"/>
              <a:t> control. Bind it to the </a:t>
            </a:r>
            <a:r>
              <a:rPr lang="en-US" sz="2800" noProof="1" smtClean="0">
                <a:solidFill>
                  <a:schemeClr val="accent5">
                    <a:lumMod val="20000"/>
                    <a:lumOff val="80000"/>
                  </a:schemeClr>
                </a:solidFill>
                <a:latin typeface="Consolas" pitchFamily="49" charset="0"/>
              </a:rPr>
              <a:t>Categories</a:t>
            </a:r>
            <a:r>
              <a:rPr lang="en-US" sz="2800" noProof="1" smtClean="0"/>
              <a:t> </a:t>
            </a:r>
            <a:r>
              <a:rPr lang="en-US" sz="2800" noProof="1"/>
              <a:t>table </a:t>
            </a:r>
            <a:r>
              <a:rPr lang="en-US" sz="2800" noProof="1" smtClean="0"/>
              <a:t>from the </a:t>
            </a:r>
            <a:r>
              <a:rPr lang="en-US" sz="2800" noProof="1">
                <a:solidFill>
                  <a:schemeClr val="accent5">
                    <a:lumMod val="20000"/>
                    <a:lumOff val="80000"/>
                  </a:schemeClr>
                </a:solidFill>
                <a:latin typeface="Consolas" pitchFamily="49" charset="0"/>
              </a:rPr>
              <a:t>Northwind</a:t>
            </a:r>
            <a:r>
              <a:rPr lang="en-US" sz="2800" noProof="1"/>
              <a:t> database </a:t>
            </a:r>
            <a:r>
              <a:rPr lang="en-US" sz="2800" noProof="1" smtClean="0"/>
              <a:t>using </a:t>
            </a:r>
            <a:r>
              <a:rPr lang="en-US" sz="2800" noProof="1" smtClean="0">
                <a:solidFill>
                  <a:schemeClr val="accent5">
                    <a:lumMod val="20000"/>
                    <a:lumOff val="80000"/>
                  </a:schemeClr>
                </a:solidFill>
                <a:latin typeface="Consolas" pitchFamily="49" charset="0"/>
                <a:cs typeface="Consolas" pitchFamily="49" charset="0"/>
              </a:rPr>
              <a:t>LinqDataSource</a:t>
            </a:r>
            <a:r>
              <a:rPr lang="en-US" sz="2800" noProof="1" smtClean="0"/>
              <a:t> </a:t>
            </a:r>
            <a:r>
              <a:rPr lang="en-US" sz="2800" noProof="1"/>
              <a:t>and LINQ to </a:t>
            </a:r>
            <a:r>
              <a:rPr lang="en-US" sz="2800" noProof="1" smtClean="0"/>
              <a:t>SQL data context classes. Implement </a:t>
            </a:r>
            <a:r>
              <a:rPr lang="en-US" sz="2800" noProof="1"/>
              <a:t>selection, editing and deleting of rows. </a:t>
            </a:r>
            <a:r>
              <a:rPr lang="en-US" sz="2800" noProof="1" smtClean="0"/>
              <a:t>Enable sorting </a:t>
            </a:r>
            <a:r>
              <a:rPr lang="en-US" sz="2800" noProof="1"/>
              <a:t>and paging</a:t>
            </a:r>
            <a:r>
              <a:rPr lang="en-US" sz="2800" noProof="1" smtClean="0"/>
              <a:t>.</a:t>
            </a:r>
          </a:p>
          <a:p>
            <a:pPr marL="446088" indent="-446088">
              <a:lnSpc>
                <a:spcPct val="110000"/>
              </a:lnSpc>
              <a:buFont typeface="+mj-lt"/>
              <a:buAutoNum type="arabicPeriod"/>
              <a:tabLst/>
            </a:pPr>
            <a:r>
              <a:rPr lang="en-US" sz="2800" noProof="1" smtClean="0"/>
              <a:t>Implement inserting of new categories by adding a </a:t>
            </a:r>
            <a:r>
              <a:rPr lang="en-US" sz="2800" noProof="1" smtClean="0">
                <a:solidFill>
                  <a:schemeClr val="accent5">
                    <a:lumMod val="20000"/>
                    <a:lumOff val="80000"/>
                  </a:schemeClr>
                </a:solidFill>
                <a:latin typeface="Consolas" pitchFamily="49" charset="0"/>
                <a:cs typeface="Consolas" pitchFamily="49" charset="0"/>
              </a:rPr>
              <a:t>FormView</a:t>
            </a:r>
            <a:r>
              <a:rPr lang="en-US" sz="2800" noProof="1" smtClean="0"/>
              <a:t> control bound to the same data source.</a:t>
            </a:r>
          </a:p>
          <a:p>
            <a:pPr marL="446088" indent="-446088">
              <a:lnSpc>
                <a:spcPct val="110000"/>
              </a:lnSpc>
              <a:buFont typeface="+mj-lt"/>
              <a:buAutoNum type="arabicPeriod"/>
              <a:tabLst/>
            </a:pPr>
            <a:r>
              <a:rPr lang="en-US" sz="2800" noProof="1" smtClean="0"/>
              <a:t>Reimplement the same functionality with </a:t>
            </a:r>
            <a:r>
              <a:rPr lang="en-US" sz="2800" noProof="1" smtClean="0">
                <a:solidFill>
                  <a:schemeClr val="accent5">
                    <a:lumMod val="20000"/>
                    <a:lumOff val="80000"/>
                  </a:schemeClr>
                </a:solidFill>
                <a:latin typeface="Consolas" pitchFamily="49" charset="0"/>
                <a:cs typeface="Consolas" pitchFamily="49" charset="0"/>
              </a:rPr>
              <a:t>ObjectDataSource</a:t>
            </a:r>
            <a:r>
              <a:rPr lang="en-US" sz="2800" noProof="1" smtClean="0"/>
              <a:t>.</a:t>
            </a:r>
          </a:p>
          <a:p>
            <a:pPr marL="446088" indent="-446088">
              <a:lnSpc>
                <a:spcPct val="110000"/>
              </a:lnSpc>
              <a:buFont typeface="+mj-lt"/>
              <a:buAutoNum type="arabicPeriod"/>
              <a:tabLst/>
            </a:pPr>
            <a:endParaRPr lang="en-US" sz="2800" noProof="1" smtClean="0"/>
          </a:p>
          <a:p>
            <a:pPr marL="446088" indent="-446088">
              <a:lnSpc>
                <a:spcPct val="110000"/>
              </a:lnSpc>
              <a:buFont typeface="+mj-lt"/>
              <a:buAutoNum type="arabicPeriod"/>
              <a:tabLst/>
            </a:pP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20109757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smtClean="0"/>
              <a:t>Exercises </a:t>
            </a:r>
            <a:r>
              <a:rPr lang="en-US" dirty="0"/>
              <a:t>(2)</a:t>
            </a:r>
            <a:endParaRPr lang="bg-BG" dirty="0"/>
          </a:p>
        </p:txBody>
      </p:sp>
      <p:sp>
        <p:nvSpPr>
          <p:cNvPr id="623619" name="Rectangle 3"/>
          <p:cNvSpPr>
            <a:spLocks noGrp="1" noChangeArrowheads="1"/>
          </p:cNvSpPr>
          <p:nvPr>
            <p:ph idx="1"/>
          </p:nvPr>
        </p:nvSpPr>
        <p:spPr>
          <a:xfrm>
            <a:off x="228600" y="990600"/>
            <a:ext cx="8686800" cy="5715000"/>
          </a:xfrm>
        </p:spPr>
        <p:txBody>
          <a:bodyPr/>
          <a:lstStyle/>
          <a:p>
            <a:pPr marL="514350" indent="-514350">
              <a:lnSpc>
                <a:spcPct val="100000"/>
              </a:lnSpc>
              <a:buFont typeface="+mj-lt"/>
              <a:buAutoNum type="arabicPeriod" startAt="4"/>
            </a:pPr>
            <a:r>
              <a:rPr lang="en-US" sz="2800" dirty="0"/>
              <a:t>Using</a:t>
            </a:r>
            <a:r>
              <a:rPr lang="bg-BG" sz="2800" dirty="0"/>
              <a:t> </a:t>
            </a:r>
            <a:r>
              <a:rPr lang="en-US" sz="2800" noProof="1" smtClean="0">
                <a:solidFill>
                  <a:schemeClr val="accent5">
                    <a:lumMod val="20000"/>
                    <a:lumOff val="80000"/>
                  </a:schemeClr>
                </a:solidFill>
                <a:latin typeface="Consolas" pitchFamily="49" charset="0"/>
                <a:cs typeface="Consolas" pitchFamily="49" charset="0"/>
              </a:rPr>
              <a:t>LinqDataSource</a:t>
            </a:r>
            <a:r>
              <a:rPr lang="en-US" sz="2800" dirty="0" smtClean="0"/>
              <a:t>, ASP.NET data-bound controls and </a:t>
            </a:r>
            <a:r>
              <a:rPr lang="en-US" sz="2800" dirty="0"/>
              <a:t>LINQ to SQL create </a:t>
            </a:r>
            <a:r>
              <a:rPr lang="en-US" sz="2800" dirty="0" smtClean="0"/>
              <a:t>a Web </a:t>
            </a:r>
            <a:r>
              <a:rPr lang="en-US" sz="2800" dirty="0"/>
              <a:t>application to display information about towns and countries stored in SQL Server database</a:t>
            </a:r>
            <a:r>
              <a:rPr lang="bg-BG" sz="2800" dirty="0"/>
              <a:t>. </a:t>
            </a:r>
            <a:r>
              <a:rPr lang="en-US" sz="2800" dirty="0"/>
              <a:t>Each country has name, language, national flag and list of towns</a:t>
            </a:r>
            <a:r>
              <a:rPr lang="bg-BG" sz="2800" dirty="0"/>
              <a:t>. </a:t>
            </a:r>
            <a:r>
              <a:rPr lang="en-US" sz="2800" dirty="0"/>
              <a:t>Each town has name, population and country</a:t>
            </a:r>
            <a:r>
              <a:rPr lang="bg-BG" sz="2800" dirty="0"/>
              <a:t>.</a:t>
            </a:r>
            <a:r>
              <a:rPr lang="en-US" sz="2800" dirty="0"/>
              <a:t> Use a set of text boxes to show a single country in the left side of the main form along with navigation buttons (Next / Previous) to change the currently selected country. Use </a:t>
            </a:r>
            <a:r>
              <a:rPr lang="en-US" sz="2800" noProof="1" smtClean="0">
                <a:solidFill>
                  <a:schemeClr val="accent5">
                    <a:lumMod val="20000"/>
                    <a:lumOff val="80000"/>
                  </a:schemeClr>
                </a:solidFill>
                <a:latin typeface="Consolas" pitchFamily="49" charset="0"/>
                <a:cs typeface="Consolas" pitchFamily="49" charset="0"/>
              </a:rPr>
              <a:t>GridView</a:t>
            </a:r>
            <a:r>
              <a:rPr lang="en-US" sz="2800" dirty="0" smtClean="0"/>
              <a:t> </a:t>
            </a:r>
            <a:r>
              <a:rPr lang="en-US" sz="2800" dirty="0"/>
              <a:t>on the right side of the form for the towns </a:t>
            </a:r>
            <a:r>
              <a:rPr lang="en-US" sz="2800" dirty="0" smtClean="0"/>
              <a:t>of </a:t>
            </a:r>
            <a:r>
              <a:rPr lang="en-US" sz="2800" dirty="0"/>
              <a:t>the currently selected country. When the current country changes, load and display its towns</a:t>
            </a:r>
            <a:r>
              <a:rPr lang="en-US" sz="2800" dirty="0" smtClean="0"/>
              <a:t>.</a:t>
            </a:r>
            <a:endParaRPr lang="en-US" sz="2800"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smtClean="0"/>
              <a:t>Exercises (3)</a:t>
            </a:r>
            <a:endParaRPr lang="bg-BG" dirty="0"/>
          </a:p>
        </p:txBody>
      </p:sp>
      <p:sp>
        <p:nvSpPr>
          <p:cNvPr id="623619" name="Rectangle 3"/>
          <p:cNvSpPr>
            <a:spLocks noGrp="1" noChangeArrowheads="1"/>
          </p:cNvSpPr>
          <p:nvPr>
            <p:ph idx="1"/>
          </p:nvPr>
        </p:nvSpPr>
        <p:spPr>
          <a:xfrm>
            <a:off x="228600" y="990600"/>
            <a:ext cx="8686800" cy="5715000"/>
          </a:xfrm>
        </p:spPr>
        <p:txBody>
          <a:bodyPr/>
          <a:lstStyle/>
          <a:p>
            <a:pPr marL="446088" indent="-446088">
              <a:lnSpc>
                <a:spcPct val="110000"/>
              </a:lnSpc>
              <a:buFont typeface="+mj-lt"/>
              <a:buAutoNum type="arabicPeriod" startAt="5"/>
              <a:tabLst/>
            </a:pPr>
            <a:r>
              <a:rPr lang="en-US" sz="2800" dirty="0"/>
              <a:t>Add to the system a new information object: continents. Countries are considered to reside in exactly one of the continents. Use </a:t>
            </a:r>
            <a:r>
              <a:rPr lang="en-US" sz="2800" noProof="1" smtClean="0">
                <a:solidFill>
                  <a:schemeClr val="accent5">
                    <a:lumMod val="20000"/>
                    <a:lumOff val="80000"/>
                  </a:schemeClr>
                </a:solidFill>
                <a:latin typeface="Consolas" pitchFamily="49" charset="0"/>
                <a:cs typeface="Consolas" pitchFamily="49" charset="0"/>
              </a:rPr>
              <a:t>ListBox</a:t>
            </a:r>
            <a:r>
              <a:rPr lang="en-US" sz="2800" dirty="0" smtClean="0"/>
              <a:t> </a:t>
            </a:r>
            <a:r>
              <a:rPr lang="en-US" sz="2800" dirty="0"/>
              <a:t>to display the continents. Implement master-detail navigation: when a continent is selected, its corresponding countries are loaded. When a country is selected, its towns </a:t>
            </a:r>
            <a:r>
              <a:rPr lang="en-US" sz="2800" dirty="0" smtClean="0"/>
              <a:t>should be loaded</a:t>
            </a:r>
            <a:r>
              <a:rPr lang="en-US" sz="2800" dirty="0"/>
              <a:t>.</a:t>
            </a:r>
          </a:p>
          <a:p>
            <a:pPr marL="446088" indent="-446088">
              <a:lnSpc>
                <a:spcPct val="110000"/>
              </a:lnSpc>
              <a:buFont typeface="+mj-lt"/>
              <a:buAutoNum type="arabicPeriod" startAt="5"/>
              <a:tabLst/>
            </a:pPr>
            <a:r>
              <a:rPr lang="en-US" sz="2800" dirty="0"/>
              <a:t>Implement editing of all information objects in the system (add / edit / delete</a:t>
            </a:r>
            <a:r>
              <a:rPr lang="en-US" sz="2800" dirty="0" smtClean="0"/>
              <a:t>). Implement adding as a separate </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en-US" sz="2800"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0537294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ctrTitle"/>
          </p:nvPr>
        </p:nvSpPr>
        <p:spPr>
          <a:xfrm>
            <a:off x="457200" y="5334000"/>
            <a:ext cx="8229600" cy="685800"/>
          </a:xfrm>
        </p:spPr>
        <p:txBody>
          <a:bodyPr/>
          <a:lstStyle/>
          <a:p>
            <a:r>
              <a:rPr lang="en-US" dirty="0" smtClean="0"/>
              <a:t>ASP.NET Data Source Controls</a:t>
            </a:r>
            <a:endParaRPr lang="bg-BG"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3" r="-582"/>
          <a:stretch/>
        </p:blipFill>
        <p:spPr bwMode="auto">
          <a:xfrm>
            <a:off x="1264871" y="1447801"/>
            <a:ext cx="6550464" cy="3362324"/>
          </a:xfrm>
          <a:prstGeom prst="roundRect">
            <a:avLst>
              <a:gd name="adj" fmla="val 936"/>
            </a:avLst>
          </a:prstGeom>
          <a:solidFill>
            <a:srgbClr val="FFFFFF"/>
          </a:solidFill>
          <a:ln>
            <a:noFill/>
          </a:ln>
          <a:effectLst/>
        </p:spPr>
      </p:pic>
      <p:pic>
        <p:nvPicPr>
          <p:cNvPr id="2052" name="Picture 4" descr="http://dryicons.com/images/icon_sets/aesthetica/png/128x128/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00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08" t="-12667" r="4015" b="-12627"/>
          <a:stretch/>
        </p:blipFill>
        <p:spPr bwMode="auto">
          <a:xfrm rot="21028814">
            <a:off x="3691931" y="2023154"/>
            <a:ext cx="1669234" cy="662774"/>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ASP.NET Data Source Controls</a:t>
            </a:r>
            <a:endParaRPr lang="bg-BG" dirty="0"/>
          </a:p>
        </p:txBody>
      </p:sp>
      <p:sp>
        <p:nvSpPr>
          <p:cNvPr id="4" name="Content Placeholder 3"/>
          <p:cNvSpPr>
            <a:spLocks noGrp="1"/>
          </p:cNvSpPr>
          <p:nvPr>
            <p:ph idx="1"/>
          </p:nvPr>
        </p:nvSpPr>
        <p:spPr/>
        <p:txBody>
          <a:bodyPr/>
          <a:lstStyle/>
          <a:p>
            <a:pPr>
              <a:lnSpc>
                <a:spcPct val="110000"/>
              </a:lnSpc>
            </a:pPr>
            <a:r>
              <a:rPr lang="en-US" noProof="1" smtClean="0"/>
              <a:t>ASP.NET provides server controls that take care of data binding details</a:t>
            </a:r>
          </a:p>
          <a:p>
            <a:pPr lvl="1">
              <a:lnSpc>
                <a:spcPct val="110000"/>
              </a:lnSpc>
            </a:pPr>
            <a:r>
              <a:rPr lang="en-US" noProof="1" smtClean="0"/>
              <a:t>Known as </a:t>
            </a:r>
            <a:r>
              <a:rPr lang="en-US" noProof="1" smtClean="0">
                <a:solidFill>
                  <a:schemeClr val="accent5">
                    <a:lumMod val="20000"/>
                    <a:lumOff val="80000"/>
                  </a:schemeClr>
                </a:solidFill>
              </a:rPr>
              <a:t>data source controls</a:t>
            </a:r>
          </a:p>
          <a:p>
            <a:pPr lvl="1">
              <a:lnSpc>
                <a:spcPct val="110000"/>
              </a:lnSpc>
            </a:pPr>
            <a:r>
              <a:rPr lang="en-US" noProof="1" smtClean="0">
                <a:solidFill>
                  <a:schemeClr val="accent5">
                    <a:lumMod val="20000"/>
                    <a:lumOff val="80000"/>
                  </a:schemeClr>
                </a:solidFill>
                <a:latin typeface="Consolas" pitchFamily="49" charset="0"/>
              </a:rPr>
              <a:t>SqlDataSource</a:t>
            </a:r>
            <a:r>
              <a:rPr lang="en-US" noProof="1" smtClean="0"/>
              <a:t>, </a:t>
            </a:r>
            <a:r>
              <a:rPr lang="en-US" noProof="1" smtClean="0">
                <a:solidFill>
                  <a:schemeClr val="accent5">
                    <a:lumMod val="20000"/>
                    <a:lumOff val="80000"/>
                  </a:schemeClr>
                </a:solidFill>
                <a:latin typeface="Consolas" pitchFamily="49" charset="0"/>
              </a:rPr>
              <a:t>EntityDataSource</a:t>
            </a:r>
            <a:r>
              <a:rPr lang="en-US" noProof="1" smtClean="0"/>
              <a:t>,</a:t>
            </a:r>
            <a:r>
              <a:rPr lang="en-US" noProof="1">
                <a:solidFill>
                  <a:schemeClr val="accent5">
                    <a:lumMod val="20000"/>
                    <a:lumOff val="80000"/>
                  </a:schemeClr>
                </a:solidFill>
                <a:latin typeface="Consolas" pitchFamily="49" charset="0"/>
              </a:rPr>
              <a:t> ObjectDataSource</a:t>
            </a:r>
            <a:r>
              <a:rPr lang="en-US" noProof="1"/>
              <a:t>, </a:t>
            </a:r>
            <a:r>
              <a:rPr lang="en-US" noProof="1" smtClean="0">
                <a:solidFill>
                  <a:schemeClr val="accent5">
                    <a:lumMod val="20000"/>
                    <a:lumOff val="80000"/>
                  </a:schemeClr>
                </a:solidFill>
                <a:latin typeface="Consolas" pitchFamily="49" charset="0"/>
                <a:cs typeface="Consolas" pitchFamily="49" charset="0"/>
              </a:rPr>
              <a:t>…</a:t>
            </a:r>
          </a:p>
          <a:p>
            <a:pPr>
              <a:lnSpc>
                <a:spcPct val="110000"/>
              </a:lnSpc>
            </a:pPr>
            <a:r>
              <a:rPr lang="en-US" noProof="1" smtClean="0"/>
              <a:t>They are an abstraction over the data source</a:t>
            </a:r>
          </a:p>
          <a:p>
            <a:pPr>
              <a:lnSpc>
                <a:spcPct val="110000"/>
              </a:lnSpc>
            </a:pPr>
            <a:r>
              <a:rPr lang="en-US" noProof="1" smtClean="0"/>
              <a:t>Data-bound server controls can be associated to a data source control</a:t>
            </a:r>
          </a:p>
          <a:p>
            <a:pPr lvl="1">
              <a:lnSpc>
                <a:spcPct val="110000"/>
              </a:lnSpc>
            </a:pPr>
            <a:r>
              <a:rPr lang="en-US" noProof="1" smtClean="0"/>
              <a:t>Through the </a:t>
            </a:r>
            <a:r>
              <a:rPr lang="en-US" noProof="1" smtClean="0">
                <a:solidFill>
                  <a:schemeClr val="accent5">
                    <a:lumMod val="20000"/>
                    <a:lumOff val="80000"/>
                  </a:schemeClr>
                </a:solidFill>
                <a:latin typeface="Consolas" pitchFamily="49" charset="0"/>
              </a:rPr>
              <a:t>DataSourceID</a:t>
            </a:r>
            <a:r>
              <a:rPr lang="en-US" noProof="1"/>
              <a:t> </a:t>
            </a:r>
            <a:r>
              <a:rPr lang="en-US" noProof="1" smtClean="0"/>
              <a:t>property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a:solidFill>
                  <a:schemeClr val="tx1"/>
                </a:solidFill>
              </a:rPr>
              <a:t>SqlDataSource</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10000"/>
              </a:lnSpc>
            </a:pPr>
            <a:r>
              <a:rPr lang="en-US" noProof="1" smtClean="0">
                <a:solidFill>
                  <a:schemeClr val="accent5">
                    <a:lumMod val="20000"/>
                    <a:lumOff val="80000"/>
                  </a:schemeClr>
                </a:solidFill>
                <a:latin typeface="Consolas" pitchFamily="49" charset="0"/>
              </a:rPr>
              <a:t>SqlDataSource</a:t>
            </a:r>
            <a:r>
              <a:rPr lang="en-US" dirty="0" smtClean="0"/>
              <a:t> </a:t>
            </a:r>
            <a:r>
              <a:rPr lang="en-US" noProof="1" smtClean="0"/>
              <a:t>provides connection to a relational DB (MS SQL Server, Oracle, …)</a:t>
            </a:r>
          </a:p>
          <a:p>
            <a:pPr>
              <a:lnSpc>
                <a:spcPct val="110000"/>
              </a:lnSpc>
            </a:pPr>
            <a:r>
              <a:rPr lang="en-US" noProof="1" smtClean="0"/>
              <a:t>Data is manipulated by using commands</a:t>
            </a:r>
          </a:p>
          <a:p>
            <a:pPr lvl="1">
              <a:lnSpc>
                <a:spcPct val="110000"/>
              </a:lnSpc>
            </a:pPr>
            <a:r>
              <a:rPr lang="en-US" noProof="1" smtClean="0"/>
              <a:t>Select, Update, Insert and Delete</a:t>
            </a:r>
          </a:p>
          <a:p>
            <a:pPr lvl="1">
              <a:lnSpc>
                <a:spcPct val="110000"/>
              </a:lnSpc>
            </a:pPr>
            <a:r>
              <a:rPr lang="en-US" noProof="1" smtClean="0"/>
              <a:t>Commands can be either SQL queries or names of a stored procedures</a:t>
            </a:r>
          </a:p>
          <a:p>
            <a:pPr>
              <a:lnSpc>
                <a:spcPct val="110000"/>
              </a:lnSpc>
            </a:pPr>
            <a:r>
              <a:rPr lang="en-US" noProof="1" smtClean="0"/>
              <a:t>Data is processed with a </a:t>
            </a:r>
            <a:r>
              <a:rPr lang="en-US" noProof="1" smtClean="0">
                <a:solidFill>
                  <a:schemeClr val="accent5">
                    <a:lumMod val="20000"/>
                    <a:lumOff val="80000"/>
                  </a:schemeClr>
                </a:solidFill>
                <a:latin typeface="Consolas" pitchFamily="49" charset="0"/>
              </a:rPr>
              <a:t>DataSet</a:t>
            </a:r>
            <a:r>
              <a:rPr lang="en-US" noProof="1" smtClean="0"/>
              <a:t> (by default)</a:t>
            </a:r>
          </a:p>
          <a:p>
            <a:pPr lvl="1">
              <a:lnSpc>
                <a:spcPct val="110000"/>
              </a:lnSpc>
            </a:pPr>
            <a:r>
              <a:rPr lang="en-US" noProof="1" smtClean="0"/>
              <a:t>The </a:t>
            </a:r>
            <a:r>
              <a:rPr lang="en-US" noProof="1" smtClean="0">
                <a:solidFill>
                  <a:schemeClr val="accent5">
                    <a:lumMod val="20000"/>
                    <a:lumOff val="80000"/>
                  </a:schemeClr>
                </a:solidFill>
                <a:latin typeface="Consolas" pitchFamily="49" charset="0"/>
              </a:rPr>
              <a:t>DataSourceMode</a:t>
            </a:r>
            <a:r>
              <a:rPr lang="en-US" noProof="1"/>
              <a:t> property </a:t>
            </a:r>
            <a:r>
              <a:rPr lang="en-US" noProof="1" smtClean="0"/>
              <a:t>specifies whether to use </a:t>
            </a:r>
            <a:r>
              <a:rPr lang="en-US" noProof="1" smtClean="0">
                <a:solidFill>
                  <a:schemeClr val="accent5">
                    <a:lumMod val="20000"/>
                    <a:lumOff val="80000"/>
                  </a:schemeClr>
                </a:solidFill>
                <a:latin typeface="Consolas" pitchFamily="49" charset="0"/>
              </a:rPr>
              <a:t>DataSet</a:t>
            </a:r>
            <a:r>
              <a:rPr lang="en-US" noProof="1" smtClean="0"/>
              <a:t> or </a:t>
            </a:r>
            <a:r>
              <a:rPr lang="en-US" noProof="1" smtClean="0">
                <a:solidFill>
                  <a:schemeClr val="accent5">
                    <a:lumMod val="20000"/>
                    <a:lumOff val="80000"/>
                  </a:schemeClr>
                </a:solidFill>
                <a:latin typeface="Consolas" pitchFamily="49" charset="0"/>
              </a:rPr>
              <a:t>DataReader</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solidFill>
                  <a:schemeClr val="tx1"/>
                </a:solidFill>
              </a:rPr>
              <a:t>SqlDataSource</a:t>
            </a:r>
            <a:r>
              <a:rPr lang="en-US" dirty="0" smtClean="0">
                <a:solidFill>
                  <a:schemeClr val="tx1"/>
                </a:solidFill>
              </a:rPr>
              <a:t>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Text Placeholder 6"/>
          <p:cNvSpPr txBox="1">
            <a:spLocks/>
          </p:cNvSpPr>
          <p:nvPr/>
        </p:nvSpPr>
        <p:spPr>
          <a:xfrm>
            <a:off x="685800" y="1174790"/>
            <a:ext cx="7772400" cy="30162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noProof="1"/>
              <a:t>&lt;asp:GridView ID="GridViewCustomers" runat="server"</a:t>
            </a:r>
          </a:p>
          <a:p>
            <a:r>
              <a:rPr lang="en-US" noProof="1"/>
              <a:t>  DataSourceID="SqlDataSourceNorthwind"&gt;</a:t>
            </a:r>
          </a:p>
          <a:p>
            <a:r>
              <a:rPr lang="en-US" noProof="1"/>
              <a:t>&lt;/asp:GridView</a:t>
            </a:r>
            <a:r>
              <a:rPr lang="en-US" noProof="1" smtClean="0"/>
              <a:t>&gt;</a:t>
            </a:r>
            <a:endParaRPr lang="en-US" noProof="1"/>
          </a:p>
          <a:p>
            <a:pPr>
              <a:spcBef>
                <a:spcPts val="1200"/>
              </a:spcBef>
            </a:pPr>
            <a:r>
              <a:rPr lang="en-US" noProof="1"/>
              <a:t>&lt;asp:SqlDataSource ID="SqlDataSourceNorthwind"</a:t>
            </a:r>
          </a:p>
          <a:p>
            <a:r>
              <a:rPr lang="en-US" noProof="1"/>
              <a:t>  runat="server" ConnectionString=</a:t>
            </a:r>
          </a:p>
          <a:p>
            <a:r>
              <a:rPr lang="en-US" noProof="1"/>
              <a:t>  "&lt;%$ ConnectionStrings:NorthwindConnectionString %&gt;" </a:t>
            </a:r>
          </a:p>
          <a:p>
            <a:r>
              <a:rPr lang="en-US" noProof="1"/>
              <a:t>  SelectCommand="SELECT [CompanyName], [ContactName</a:t>
            </a:r>
            <a:r>
              <a:rPr lang="en-US" noProof="1" smtClean="0"/>
              <a:t>],</a:t>
            </a:r>
          </a:p>
          <a:p>
            <a:r>
              <a:rPr lang="en-US" noProof="1" smtClean="0"/>
              <a:t>  [</a:t>
            </a:r>
            <a:r>
              <a:rPr lang="en-US" noProof="1"/>
              <a:t>PostalCode</a:t>
            </a:r>
            <a:r>
              <a:rPr lang="en-US" noProof="1" smtClean="0"/>
              <a:t>], [</a:t>
            </a:r>
            <a:r>
              <a:rPr lang="en-US" noProof="1"/>
              <a:t>Phone], [Address] FROM [Customers]"&gt;</a:t>
            </a:r>
          </a:p>
          <a:p>
            <a:r>
              <a:rPr lang="en-US" noProof="1"/>
              <a:t>&lt;/asp:SqlDataSource</a:t>
            </a:r>
            <a:r>
              <a:rPr lang="en-US" noProof="1" smtClean="0"/>
              <a:t>&gt;</a:t>
            </a:r>
            <a:endParaRPr lang="en-US" noProof="1"/>
          </a:p>
        </p:txBody>
      </p:sp>
      <p:sp>
        <p:nvSpPr>
          <p:cNvPr id="6" name="Content Placeholder 3"/>
          <p:cNvSpPr>
            <a:spLocks noGrp="1"/>
          </p:cNvSpPr>
          <p:nvPr>
            <p:ph idx="1"/>
          </p:nvPr>
        </p:nvSpPr>
        <p:spPr>
          <a:xfrm>
            <a:off x="228600" y="4572000"/>
            <a:ext cx="8686800" cy="1905000"/>
          </a:xfrm>
        </p:spPr>
        <p:txBody>
          <a:bodyPr/>
          <a:lstStyle/>
          <a:p>
            <a:pPr>
              <a:lnSpc>
                <a:spcPct val="110000"/>
              </a:lnSpc>
            </a:pPr>
            <a:r>
              <a:rPr lang="en-US" noProof="1" smtClean="0"/>
              <a:t>Note that your SQL is the presentation</a:t>
            </a:r>
            <a:r>
              <a:rPr lang="bg-BG" noProof="1" smtClean="0"/>
              <a:t> </a:t>
            </a:r>
            <a:r>
              <a:rPr lang="en-US" noProof="1" smtClean="0"/>
              <a:t>layer</a:t>
            </a:r>
          </a:p>
          <a:p>
            <a:pPr lvl="1">
              <a:lnSpc>
                <a:spcPct val="110000"/>
              </a:lnSpc>
            </a:pPr>
            <a:r>
              <a:rPr lang="en-US" noProof="1" smtClean="0"/>
              <a:t>Mixing presentation and database logic is very bad practice, so</a:t>
            </a:r>
            <a:r>
              <a:rPr lang="en-US" noProof="1" smtClean="0">
                <a:sym typeface="Wingdings" pitchFamily="2" charset="2"/>
              </a:rPr>
              <a:t> use </a:t>
            </a:r>
            <a:r>
              <a:rPr lang="en-US" noProof="1" smtClean="0">
                <a:solidFill>
                  <a:schemeClr val="accent5">
                    <a:lumMod val="20000"/>
                    <a:lumOff val="80000"/>
                  </a:schemeClr>
                </a:solidFill>
                <a:latin typeface="Consolas" pitchFamily="49" charset="0"/>
                <a:cs typeface="Consolas" pitchFamily="49" charset="0"/>
                <a:sym typeface="Wingdings" pitchFamily="2" charset="2"/>
              </a:rPr>
              <a:t>SqlDataSource</a:t>
            </a:r>
            <a:r>
              <a:rPr lang="en-US" noProof="1" smtClean="0">
                <a:sym typeface="Wingdings" pitchFamily="2" charset="2"/>
              </a:rPr>
              <a:t>!</a:t>
            </a:r>
            <a:endParaRPr lang="bg-BG" dirty="0"/>
          </a:p>
        </p:txBody>
      </p:sp>
    </p:spTree>
    <p:extLst>
      <p:ext uri="{BB962C8B-B14F-4D97-AF65-F5344CB8AC3E}">
        <p14:creationId xmlns:p14="http://schemas.microsoft.com/office/powerpoint/2010/main" val="71983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farm4.static.flickr.com/3202/2356197077_c31e0e21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123951"/>
            <a:ext cx="4533900" cy="3400426"/>
          </a:xfrm>
          <a:prstGeom prst="roundRect">
            <a:avLst>
              <a:gd name="adj" fmla="val 4233"/>
            </a:avLst>
          </a:prstGeom>
          <a:solidFill>
            <a:srgbClr val="FFFFFF">
              <a:shade val="85000"/>
            </a:srgbClr>
          </a:solidFill>
          <a:ln>
            <a:solidFill>
              <a:schemeClr val="accent3">
                <a:lumMod val="50000"/>
              </a:schemeClr>
            </a:solidFill>
          </a:ln>
          <a:effectLst>
            <a:reflection blurRad="12700" stA="38000" endPos="28000" dist="5000" dir="5400000" sy="-100000" algn="bl" rotWithShape="0"/>
          </a:effectLst>
        </p:spPr>
      </p:pic>
      <p:sp>
        <p:nvSpPr>
          <p:cNvPr id="587778" name="Rectangle 2"/>
          <p:cNvSpPr>
            <a:spLocks noGrp="1" noChangeArrowheads="1"/>
          </p:cNvSpPr>
          <p:nvPr>
            <p:ph type="ctrTitle"/>
          </p:nvPr>
        </p:nvSpPr>
        <p:spPr>
          <a:xfrm>
            <a:off x="1371600" y="5029201"/>
            <a:ext cx="6400800" cy="685800"/>
          </a:xfrm>
        </p:spPr>
        <p:txBody>
          <a:bodyPr/>
          <a:lstStyle/>
          <a:p>
            <a:r>
              <a:rPr lang="en-US" dirty="0"/>
              <a:t>Using </a:t>
            </a:r>
            <a:r>
              <a:rPr lang="en-US" dirty="0" smtClean="0"/>
              <a:t>SqlDataSource</a:t>
            </a:r>
            <a:endParaRPr lang="bg-BG" dirty="0" smtClean="0"/>
          </a:p>
        </p:txBody>
      </p:sp>
      <p:sp>
        <p:nvSpPr>
          <p:cNvPr id="4" name="Subtitle 3"/>
          <p:cNvSpPr>
            <a:spLocks noGrp="1"/>
          </p:cNvSpPr>
          <p:nvPr>
            <p:ph type="subTitle" idx="1"/>
          </p:nvPr>
        </p:nvSpPr>
        <p:spPr>
          <a:xfrm>
            <a:off x="1371600" y="5755480"/>
            <a:ext cx="6400800" cy="569120"/>
          </a:xfrm>
        </p:spPr>
        <p:txBody>
          <a:bodyPr/>
          <a:lstStyle/>
          <a:p>
            <a:r>
              <a:rPr dirty="0" smtClean="0"/>
              <a:t>Live Demo</a:t>
            </a:r>
            <a:endParaRPr lang="bg-BG" dirty="0"/>
          </a:p>
        </p:txBody>
      </p:sp>
      <p:pic>
        <p:nvPicPr>
          <p:cNvPr id="3074" name="Picture 2" descr="http://sqldeveloper.solyp.com/images/sqldeveloperLogo.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a:stretch>
            <a:fillRect/>
          </a:stretch>
        </p:blipFill>
        <p:spPr bwMode="auto">
          <a:xfrm>
            <a:off x="1523999" y="914400"/>
            <a:ext cx="1580567" cy="1447800"/>
          </a:xfrm>
          <a:prstGeom prst="roundRect">
            <a:avLst>
              <a:gd name="adj" fmla="val 4182"/>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implyeasy.files.wordpress.com/2008/08/sql-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3365208"/>
            <a:ext cx="1435392" cy="1282992"/>
          </a:xfrm>
          <a:prstGeom prst="roundRect">
            <a:avLst>
              <a:gd name="adj" fmla="val 4182"/>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75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smtClean="0"/>
              <a:t>Entity Data Model</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00000"/>
              </a:lnSpc>
            </a:pPr>
            <a:r>
              <a:rPr lang="en-US" dirty="0" smtClean="0"/>
              <a:t>EDM (</a:t>
            </a:r>
            <a:r>
              <a:rPr lang="en-US" dirty="0"/>
              <a:t>Entity Data Model): </a:t>
            </a:r>
            <a:r>
              <a:rPr lang="en-US" dirty="0" smtClean="0"/>
              <a:t>conceptual Entity-Relationship data model</a:t>
            </a:r>
          </a:p>
          <a:p>
            <a:pPr lvl="1">
              <a:lnSpc>
                <a:spcPct val="100000"/>
              </a:lnSpc>
            </a:pPr>
            <a:r>
              <a:rPr lang="en-US" dirty="0">
                <a:solidFill>
                  <a:schemeClr val="accent5">
                    <a:lumMod val="20000"/>
                    <a:lumOff val="80000"/>
                  </a:schemeClr>
                </a:solidFill>
              </a:rPr>
              <a:t>Entity</a:t>
            </a:r>
            <a:r>
              <a:rPr lang="en-US" dirty="0" smtClean="0"/>
              <a:t>: </a:t>
            </a:r>
            <a:r>
              <a:rPr lang="en-US" dirty="0" smtClean="0"/>
              <a:t>instances </a:t>
            </a:r>
            <a:r>
              <a:rPr lang="en-US" dirty="0"/>
              <a:t>of </a:t>
            </a:r>
            <a:r>
              <a:rPr lang="en-US" dirty="0">
                <a:solidFill>
                  <a:schemeClr val="accent5">
                    <a:lumMod val="20000"/>
                    <a:lumOff val="80000"/>
                  </a:schemeClr>
                </a:solidFill>
              </a:rPr>
              <a:t>Entity Types </a:t>
            </a:r>
            <a:r>
              <a:rPr lang="en-US" dirty="0"/>
              <a:t>(e.g. </a:t>
            </a:r>
            <a:r>
              <a:rPr lang="en-US" dirty="0">
                <a:solidFill>
                  <a:schemeClr val="accent5">
                    <a:lumMod val="20000"/>
                    <a:lumOff val="80000"/>
                  </a:schemeClr>
                </a:solidFill>
              </a:rPr>
              <a:t>Employee</a:t>
            </a:r>
            <a:r>
              <a:rPr lang="en-US" dirty="0"/>
              <a:t>, </a:t>
            </a:r>
            <a:r>
              <a:rPr lang="en-US" dirty="0">
                <a:solidFill>
                  <a:schemeClr val="accent5">
                    <a:lumMod val="20000"/>
                    <a:lumOff val="80000"/>
                  </a:schemeClr>
                </a:solidFill>
              </a:rPr>
              <a:t>SalesOrder</a:t>
            </a:r>
            <a:r>
              <a:rPr lang="en-US" dirty="0" smtClean="0"/>
              <a:t>) </a:t>
            </a:r>
            <a:r>
              <a:rPr lang="en-US" dirty="0"/>
              <a:t>with </a:t>
            </a:r>
            <a:r>
              <a:rPr lang="en-US" dirty="0" smtClean="0"/>
              <a:t>an unique key, grouped </a:t>
            </a:r>
            <a:r>
              <a:rPr lang="en-US" dirty="0"/>
              <a:t>in </a:t>
            </a:r>
            <a:r>
              <a:rPr lang="en-US" dirty="0" smtClean="0">
                <a:solidFill>
                  <a:schemeClr val="accent5">
                    <a:lumMod val="20000"/>
                    <a:lumOff val="80000"/>
                  </a:schemeClr>
                </a:solidFill>
              </a:rPr>
              <a:t>Entity-Sets</a:t>
            </a:r>
            <a:endParaRPr lang="en-US" dirty="0" smtClean="0">
              <a:solidFill>
                <a:schemeClr val="accent5">
                  <a:lumMod val="20000"/>
                  <a:lumOff val="80000"/>
                </a:schemeClr>
              </a:solidFill>
            </a:endParaRPr>
          </a:p>
          <a:p>
            <a:pPr lvl="1">
              <a:lnSpc>
                <a:spcPct val="100000"/>
              </a:lnSpc>
            </a:pPr>
            <a:r>
              <a:rPr lang="en-US" dirty="0">
                <a:solidFill>
                  <a:schemeClr val="accent5">
                    <a:lumMod val="20000"/>
                    <a:lumOff val="80000"/>
                  </a:schemeClr>
                </a:solidFill>
              </a:rPr>
              <a:t>Relationship</a:t>
            </a:r>
            <a:r>
              <a:rPr lang="en-US" dirty="0" smtClean="0"/>
              <a:t>: </a:t>
            </a:r>
            <a:r>
              <a:rPr lang="en-US" dirty="0" smtClean="0"/>
              <a:t>associate </a:t>
            </a:r>
            <a:r>
              <a:rPr lang="en-US" dirty="0"/>
              <a:t>entities, and are instances of </a:t>
            </a:r>
            <a:r>
              <a:rPr lang="en-US" dirty="0">
                <a:solidFill>
                  <a:schemeClr val="accent5">
                    <a:lumMod val="20000"/>
                    <a:lumOff val="80000"/>
                  </a:schemeClr>
                </a:solidFill>
              </a:rPr>
              <a:t>Relationship Types </a:t>
            </a:r>
            <a:r>
              <a:rPr lang="en-US" dirty="0"/>
              <a:t>(e.g. </a:t>
            </a:r>
            <a:r>
              <a:rPr lang="en-US" dirty="0">
                <a:solidFill>
                  <a:schemeClr val="accent5">
                    <a:lumMod val="20000"/>
                    <a:lumOff val="80000"/>
                  </a:schemeClr>
                </a:solidFill>
              </a:rPr>
              <a:t>SalesOrder </a:t>
            </a:r>
            <a:r>
              <a:rPr lang="en-US" dirty="0"/>
              <a:t>posted-by </a:t>
            </a:r>
            <a:r>
              <a:rPr lang="en-US" dirty="0">
                <a:solidFill>
                  <a:schemeClr val="accent5">
                    <a:lumMod val="20000"/>
                    <a:lumOff val="80000"/>
                  </a:schemeClr>
                </a:solidFill>
              </a:rPr>
              <a:t>SalesPerson</a:t>
            </a:r>
            <a:r>
              <a:rPr lang="en-US" dirty="0" smtClean="0"/>
              <a:t>), grouped </a:t>
            </a:r>
            <a:r>
              <a:rPr lang="en-US" dirty="0"/>
              <a:t>in </a:t>
            </a:r>
            <a:r>
              <a:rPr lang="en-US" dirty="0" smtClean="0">
                <a:solidFill>
                  <a:schemeClr val="accent5">
                    <a:lumMod val="20000"/>
                    <a:lumOff val="80000"/>
                  </a:schemeClr>
                </a:solidFill>
              </a:rPr>
              <a:t>Relationship-Sets</a:t>
            </a:r>
            <a:endParaRPr lang="en-US" dirty="0">
              <a:solidFill>
                <a:schemeClr val="accent5">
                  <a:lumMod val="20000"/>
                  <a:lumOff val="80000"/>
                </a:schemeClr>
              </a:solidFill>
            </a:endParaRPr>
          </a:p>
          <a:p>
            <a:pPr lvl="1">
              <a:lnSpc>
                <a:spcPct val="100000"/>
              </a:lnSpc>
            </a:pPr>
            <a:endParaRPr lang="en-US" dirty="0" smtClean="0"/>
          </a:p>
          <a:p>
            <a:pPr lvl="1">
              <a:lnSpc>
                <a:spcPct val="100000"/>
              </a:lnSpc>
            </a:pP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6038799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prstGeom prst="rect">
            <a:avLst/>
          </a:prstGeom>
        </p:spPr>
        <p:txBody>
          <a:bodyPr/>
          <a:lstStyle/>
          <a:p>
            <a:r>
              <a:rPr lang="en-US" dirty="0"/>
              <a:t>ADO.NET Entity Framework </a:t>
            </a:r>
            <a:endParaRPr lang="bg-BG" dirty="0"/>
          </a:p>
        </p:txBody>
      </p:sp>
      <p:sp>
        <p:nvSpPr>
          <p:cNvPr id="4" name="Content Placeholder 3"/>
          <p:cNvSpPr>
            <a:spLocks noGrp="1"/>
          </p:cNvSpPr>
          <p:nvPr>
            <p:ph idx="1"/>
          </p:nvPr>
        </p:nvSpPr>
        <p:spPr>
          <a:xfrm>
            <a:off x="228600" y="990600"/>
            <a:ext cx="8686800" cy="5715000"/>
          </a:xfrm>
        </p:spPr>
        <p:txBody>
          <a:bodyPr/>
          <a:lstStyle/>
          <a:p>
            <a:pPr>
              <a:lnSpc>
                <a:spcPct val="100000"/>
              </a:lnSpc>
            </a:pPr>
            <a:r>
              <a:rPr lang="en-US" dirty="0"/>
              <a:t>ADO.NET </a:t>
            </a:r>
            <a:r>
              <a:rPr lang="en-US" dirty="0" smtClean="0"/>
              <a:t>EF: manages </a:t>
            </a:r>
            <a:r>
              <a:rPr lang="en-US" dirty="0"/>
              <a:t>the transformations between the logical database </a:t>
            </a:r>
            <a:r>
              <a:rPr lang="en-US" dirty="0" smtClean="0"/>
              <a:t>in </a:t>
            </a:r>
            <a:r>
              <a:rPr lang="en-US" dirty="0"/>
              <a:t>the relational store and the conceptual </a:t>
            </a:r>
            <a:r>
              <a:rPr lang="en-US" dirty="0" smtClean="0"/>
              <a:t>EDM</a:t>
            </a:r>
            <a:endParaRPr lang="en-US" dirty="0" smtClean="0"/>
          </a:p>
          <a:p>
            <a:pPr>
              <a:lnSpc>
                <a:spcPct val="100000"/>
              </a:lnSpc>
            </a:pPr>
            <a:r>
              <a:rPr lang="en-US" dirty="0" smtClean="0"/>
              <a:t>Generates an XML representation of a conceptual to logical mapping </a:t>
            </a:r>
            <a:endParaRPr lang="en-US" dirty="0"/>
          </a:p>
          <a:p>
            <a:pPr>
              <a:lnSpc>
                <a:spcPct val="100000"/>
              </a:lnSpc>
            </a:pPr>
            <a:r>
              <a:rPr lang="en-US" dirty="0"/>
              <a:t>ADO.NET client-views </a:t>
            </a:r>
            <a:r>
              <a:rPr lang="en-US" dirty="0" smtClean="0"/>
              <a:t>adapt </a:t>
            </a:r>
            <a:r>
              <a:rPr lang="en-US" dirty="0"/>
              <a:t>the data to a shape that makes sense for </a:t>
            </a:r>
            <a:r>
              <a:rPr lang="en-US" dirty="0" smtClean="0"/>
              <a:t>the application </a:t>
            </a:r>
            <a:r>
              <a:rPr lang="en-US" dirty="0">
                <a:solidFill>
                  <a:schemeClr val="accent5">
                    <a:lumMod val="20000"/>
                    <a:lumOff val="80000"/>
                  </a:schemeClr>
                </a:solidFill>
              </a:rPr>
              <a:t>without</a:t>
            </a:r>
            <a:r>
              <a:rPr lang="en-US" dirty="0"/>
              <a:t> affecting the actual database </a:t>
            </a:r>
          </a:p>
          <a:p>
            <a:pPr>
              <a:lnSpc>
                <a:spcPct val="100000"/>
              </a:lnSpc>
            </a:pPr>
            <a:r>
              <a:rPr lang="en-US" dirty="0"/>
              <a:t>Querying Against an EDM </a:t>
            </a:r>
            <a:r>
              <a:rPr lang="en-US" dirty="0" smtClean="0"/>
              <a:t>Model (eSQL)</a:t>
            </a:r>
          </a:p>
          <a:p>
            <a:pPr lvl="1">
              <a:lnSpc>
                <a:spcPct val="100000"/>
              </a:lnSpc>
            </a:pPr>
            <a:endParaRPr lang="en-US"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101767721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Theme</Template>
  <TotalTime>3277</TotalTime>
  <Words>2646</Words>
  <Application>Microsoft Office PowerPoint</Application>
  <PresentationFormat>On-screen Show (4:3)</PresentationFormat>
  <Paragraphs>263</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Telerik Theme</vt:lpstr>
      <vt:lpstr>Creating Data-Driven ASP.NET Web Applications</vt:lpstr>
      <vt:lpstr>Table of Contents</vt:lpstr>
      <vt:lpstr>ASP.NET Data Source Controls</vt:lpstr>
      <vt:lpstr>ASP.NET Data Source Controls</vt:lpstr>
      <vt:lpstr>SqlDataSource</vt:lpstr>
      <vt:lpstr>SqlDataSource – Example</vt:lpstr>
      <vt:lpstr>Using SqlDataSource</vt:lpstr>
      <vt:lpstr>Entity Data Model</vt:lpstr>
      <vt:lpstr>ADO.NET Entity Framework </vt:lpstr>
      <vt:lpstr>EntityDataSource</vt:lpstr>
      <vt:lpstr>EntityDataSource – Pros And Cons</vt:lpstr>
      <vt:lpstr>EntityDataSource – Example</vt:lpstr>
      <vt:lpstr>EntityDataSource-Example (2)</vt:lpstr>
      <vt:lpstr>EntityDataSource-Example (3)</vt:lpstr>
      <vt:lpstr>Using EntityDataSource</vt:lpstr>
      <vt:lpstr>ObjectDataSource</vt:lpstr>
      <vt:lpstr>ObjectDataSource – Example</vt:lpstr>
      <vt:lpstr>Using ObjectDataSource</vt:lpstr>
      <vt:lpstr>ObjectDataSource with EF, ListView and FormView </vt:lpstr>
      <vt:lpstr>ObjectDataSource with EF, ListView and FormView  (2)</vt:lpstr>
      <vt:lpstr>ObjectDataSource with EF, ListView and FormView  (3)</vt:lpstr>
      <vt:lpstr>ObjectDataSource with EF, ListView and FormView  (4)</vt:lpstr>
      <vt:lpstr>ObjectDataSource with EF, ListView and FormView  (5)</vt:lpstr>
      <vt:lpstr>ObjectDataSource with EF, ListView and FormView  (6)</vt:lpstr>
      <vt:lpstr>Other Data Sources</vt:lpstr>
      <vt:lpstr>Creating Data-Driven ASP.NET Web Applications</vt:lpstr>
      <vt:lpstr>Exercises</vt:lpstr>
      <vt:lpstr>Exercises (2)</vt:lpstr>
      <vt:lpstr>Exercises (3)</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Svetlin Nakov</dc:creator>
  <cp:lastModifiedBy>Svetlin Nakov</cp:lastModifiedBy>
  <cp:revision>772</cp:revision>
  <dcterms:created xsi:type="dcterms:W3CDTF">2007-12-08T16:03:35Z</dcterms:created>
  <dcterms:modified xsi:type="dcterms:W3CDTF">2010-12-20T12:41:47Z</dcterms:modified>
</cp:coreProperties>
</file>