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320" r:id="rId2"/>
    <p:sldId id="321" r:id="rId3"/>
    <p:sldId id="326" r:id="rId4"/>
    <p:sldId id="327" r:id="rId5"/>
    <p:sldId id="330" r:id="rId6"/>
    <p:sldId id="328" r:id="rId7"/>
    <p:sldId id="331" r:id="rId8"/>
    <p:sldId id="329" r:id="rId9"/>
    <p:sldId id="332" r:id="rId10"/>
    <p:sldId id="333" r:id="rId11"/>
    <p:sldId id="352" r:id="rId12"/>
    <p:sldId id="334" r:id="rId13"/>
    <p:sldId id="335" r:id="rId14"/>
    <p:sldId id="336" r:id="rId15"/>
    <p:sldId id="337" r:id="rId16"/>
    <p:sldId id="353" r:id="rId17"/>
    <p:sldId id="354" r:id="rId18"/>
    <p:sldId id="338" r:id="rId19"/>
    <p:sldId id="339" r:id="rId20"/>
    <p:sldId id="340" r:id="rId21"/>
    <p:sldId id="341" r:id="rId22"/>
    <p:sldId id="342" r:id="rId23"/>
    <p:sldId id="343" r:id="rId24"/>
    <p:sldId id="344" r:id="rId25"/>
    <p:sldId id="345" r:id="rId26"/>
    <p:sldId id="347" r:id="rId27"/>
    <p:sldId id="348" r:id="rId28"/>
    <p:sldId id="349" r:id="rId29"/>
    <p:sldId id="350" r:id="rId30"/>
    <p:sldId id="351" r:id="rId31"/>
    <p:sldId id="325" r:id="rId32"/>
    <p:sldId id="346" r:id="rId33"/>
  </p:sldIdLst>
  <p:sldSz cx="9144000" cy="6858000" type="screen4x3"/>
  <p:notesSz cx="6881813" cy="9296400"/>
  <p:defaultTextStyle>
    <a:defPPr>
      <a:defRPr lang="en-US"/>
    </a:defPPr>
    <a:lvl1pPr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1pPr>
    <a:lvl2pPr marL="4572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2pPr>
    <a:lvl3pPr marL="9144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3pPr>
    <a:lvl4pPr marL="13716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4pPr>
    <a:lvl5pPr marL="18288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5pPr>
    <a:lvl6pPr marL="22860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6pPr>
    <a:lvl7pPr marL="27432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7pPr>
    <a:lvl8pPr marL="32004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8pPr>
    <a:lvl9pPr marL="36576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E8FFC8" mc:Ignorable=""/>
    <a:srgbClr xmlns:mc="http://schemas.openxmlformats.org/markup-compatibility/2006" xmlns:a14="http://schemas.microsoft.com/office/drawing/2010/main" val="FAF7C8" mc:Ignorable=""/>
    <a:srgbClr xmlns:mc="http://schemas.openxmlformats.org/markup-compatibility/2006" xmlns:a14="http://schemas.microsoft.com/office/drawing/2010/main" val="FAF8C8" mc:Ignorable=""/>
    <a:srgbClr xmlns:mc="http://schemas.openxmlformats.org/markup-compatibility/2006" xmlns:a14="http://schemas.microsoft.com/office/drawing/2010/main" val="F5FFC2" mc:Ignorable=""/>
    <a:srgbClr xmlns:mc="http://schemas.openxmlformats.org/markup-compatibility/2006" xmlns:a14="http://schemas.microsoft.com/office/drawing/2010/main" val="EBFFD2" mc:Ignorable=""/>
    <a:srgbClr xmlns:mc="http://schemas.openxmlformats.org/markup-compatibility/2006" xmlns:a14="http://schemas.microsoft.com/office/drawing/2010/main" val="EBFFDC" mc:Ignorable=""/>
    <a:srgbClr xmlns:mc="http://schemas.openxmlformats.org/markup-compatibility/2006" xmlns:a14="http://schemas.microsoft.com/office/drawing/2010/main" val="FAF8BE" mc:Ignorable=""/>
    <a:srgbClr xmlns:mc="http://schemas.openxmlformats.org/markup-compatibility/2006" xmlns:a14="http://schemas.microsoft.com/office/drawing/2010/main" val="FAF8D2" mc:Ignorable=""/>
    <a:srgbClr xmlns:mc="http://schemas.openxmlformats.org/markup-compatibility/2006" xmlns:a14="http://schemas.microsoft.com/office/drawing/2010/main" val="8CF4F2"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48872" autoAdjust="0"/>
  </p:normalViewPr>
  <p:slideViewPr>
    <p:cSldViewPr>
      <p:cViewPr>
        <p:scale>
          <a:sx n="40" d="100"/>
          <a:sy n="40" d="100"/>
        </p:scale>
        <p:origin x="-2016" y="-58"/>
      </p:cViewPr>
      <p:guideLst>
        <p:guide orient="horz" pos="2160"/>
        <p:guide pos="2880"/>
      </p:guideLst>
    </p:cSldViewPr>
  </p:slideViewPr>
  <p:outlineViewPr>
    <p:cViewPr>
      <p:scale>
        <a:sx n="33" d="100"/>
        <a:sy n="33" d="100"/>
      </p:scale>
      <p:origin x="43" y="72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421010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147484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ASP.NET</a:t>
            </a:r>
            <a:r>
              <a:rPr lang="en-US" baseline="0" dirty="0" smtClean="0"/>
              <a:t> </a:t>
            </a:r>
            <a:r>
              <a:rPr lang="bg-BG" baseline="0" dirty="0" smtClean="0"/>
              <a:t>страниците се състоят от две неща:</a:t>
            </a:r>
          </a:p>
          <a:p>
            <a:pPr marL="228600" indent="-228600">
              <a:buAutoNum type="arabicPeriod"/>
            </a:pPr>
            <a:r>
              <a:rPr lang="bg-BG" baseline="0" dirty="0" smtClean="0"/>
              <a:t>Визуални елементи – </a:t>
            </a:r>
            <a:r>
              <a:rPr lang="en-US" baseline="0" dirty="0" smtClean="0"/>
              <a:t>html markup, </a:t>
            </a:r>
            <a:r>
              <a:rPr lang="bg-BG" baseline="0" dirty="0" smtClean="0"/>
              <a:t>сървърни контроли, статичен текст</a:t>
            </a:r>
          </a:p>
          <a:p>
            <a:pPr marL="228600" indent="-228600">
              <a:buAutoNum type="arabicPeriod"/>
            </a:pPr>
            <a:r>
              <a:rPr lang="bg-BG" baseline="0" dirty="0" smtClean="0"/>
              <a:t>Програмна логика на страницата</a:t>
            </a:r>
          </a:p>
          <a:p>
            <a:pPr marL="228600" indent="-228600">
              <a:buAutoNum type="arabicPeriod"/>
            </a:pPr>
            <a:endParaRPr lang="bg-BG" baseline="0" dirty="0" smtClean="0"/>
          </a:p>
          <a:p>
            <a:pPr marL="228600" indent="-228600">
              <a:buNone/>
            </a:pPr>
            <a:r>
              <a:rPr lang="bg-BG" baseline="0" dirty="0" smtClean="0"/>
              <a:t>Съществуват два модела на реализиране на визуалните елементи и кода:</a:t>
            </a:r>
          </a:p>
          <a:p>
            <a:r>
              <a:rPr lang="en-US" b="1" u="sng" dirty="0" smtClean="0"/>
              <a:t>Inline code method</a:t>
            </a:r>
            <a:r>
              <a:rPr lang="en-US" dirty="0" smtClean="0"/>
              <a:t> – HTML</a:t>
            </a:r>
            <a:r>
              <a:rPr lang="en-US" baseline="0" dirty="0" smtClean="0"/>
              <a:t> </a:t>
            </a:r>
            <a:r>
              <a:rPr lang="bg-BG" baseline="0" dirty="0" smtClean="0"/>
              <a:t>кода и програмния код “живеят” в рамките на един и същ физически файл. Програмния код е отделен в самостоятелен </a:t>
            </a:r>
            <a:r>
              <a:rPr lang="en-US" baseline="0" dirty="0" smtClean="0"/>
              <a:t>&lt;script&gt; </a:t>
            </a:r>
            <a:r>
              <a:rPr lang="bg-BG" baseline="0" dirty="0" smtClean="0"/>
              <a:t>блок с</a:t>
            </a:r>
            <a:r>
              <a:rPr lang="en-US" baseline="0" dirty="0" smtClean="0"/>
              <a:t> </a:t>
            </a:r>
            <a:r>
              <a:rPr lang="en-US" baseline="0" dirty="0" err="1" smtClean="0"/>
              <a:t>runat</a:t>
            </a:r>
            <a:r>
              <a:rPr lang="en-US" baseline="0" dirty="0" smtClean="0"/>
              <a:t>=“server” </a:t>
            </a:r>
            <a:r>
              <a:rPr lang="bg-BG" baseline="0" dirty="0" smtClean="0"/>
              <a:t>атрибут, за да го маркира като код, който трябва да се изпълни от </a:t>
            </a:r>
            <a:r>
              <a:rPr lang="en-US" baseline="0" dirty="0" smtClean="0"/>
              <a:t>ASP.NET</a:t>
            </a:r>
            <a:endParaRPr lang="en-US" dirty="0" smtClean="0"/>
          </a:p>
          <a:p>
            <a:endParaRPr lang="en-US" dirty="0" smtClean="0"/>
          </a:p>
          <a:p>
            <a:r>
              <a:rPr lang="en-US" b="1" u="sng" dirty="0" smtClean="0"/>
              <a:t>Code-behind method </a:t>
            </a:r>
            <a:r>
              <a:rPr lang="en-US" dirty="0" smtClean="0"/>
              <a:t>– </a:t>
            </a:r>
            <a:r>
              <a:rPr lang="bg-BG" dirty="0" smtClean="0"/>
              <a:t>Кодът е в </a:t>
            </a:r>
            <a:r>
              <a:rPr lang="en-US" dirty="0" smtClean="0"/>
              <a:t>code-behind </a:t>
            </a:r>
            <a:r>
              <a:rPr lang="bg-BG" dirty="0" smtClean="0"/>
              <a:t>страница – отделен файл от този на </a:t>
            </a:r>
            <a:r>
              <a:rPr lang="en-US" dirty="0" smtClean="0"/>
              <a:t>HTML </a:t>
            </a:r>
            <a:r>
              <a:rPr lang="bg-BG" dirty="0" smtClean="0"/>
              <a:t>съдържанието</a:t>
            </a:r>
            <a:r>
              <a:rPr lang="en-US" dirty="0" smtClean="0"/>
              <a:t>. </a:t>
            </a:r>
            <a:r>
              <a:rPr lang="bg-BG" dirty="0" smtClean="0"/>
              <a:t>Когато използвате </a:t>
            </a:r>
            <a:r>
              <a:rPr lang="en-US" dirty="0" smtClean="0"/>
              <a:t>Visual Studio.NET, </a:t>
            </a:r>
            <a:r>
              <a:rPr lang="bg-BG" dirty="0" smtClean="0"/>
              <a:t>това е методът по подразбиране</a:t>
            </a:r>
            <a:r>
              <a:rPr lang="en-US" dirty="0" smtClean="0"/>
              <a:t>. </a:t>
            </a:r>
            <a:r>
              <a:rPr lang="bg-BG" dirty="0" smtClean="0"/>
              <a:t>Ще</a:t>
            </a:r>
            <a:r>
              <a:rPr lang="bg-BG" baseline="0" dirty="0" smtClean="0"/>
              <a:t> се спрем подробно на него.</a:t>
            </a:r>
            <a:endParaRPr lang="bg-BG" dirty="0" smtClean="0"/>
          </a:p>
          <a:p>
            <a:endParaRPr lang="bg-B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Примера</a:t>
            </a:r>
            <a:r>
              <a:rPr lang="bg-BG" baseline="0" dirty="0" smtClean="0"/>
              <a:t> показва дефиницията на бутон, за който при </a:t>
            </a:r>
            <a:r>
              <a:rPr lang="bg-BG" baseline="0" dirty="0" err="1" smtClean="0"/>
              <a:t>клик</a:t>
            </a:r>
            <a:r>
              <a:rPr lang="bg-BG" baseline="0" dirty="0" smtClean="0"/>
              <a:t> ще се изпълни </a:t>
            </a:r>
            <a:r>
              <a:rPr lang="en-US" baseline="0" dirty="0" err="1" smtClean="0"/>
              <a:t>btn_Click</a:t>
            </a:r>
            <a:r>
              <a:rPr lang="en-US" baseline="0" dirty="0" smtClean="0"/>
              <a:t> </a:t>
            </a:r>
            <a:r>
              <a:rPr lang="bg-BG" baseline="0" dirty="0" smtClean="0"/>
              <a:t>метода. Метода от своя страна е дефиниран в рамките на скрипт блок като </a:t>
            </a:r>
            <a:r>
              <a:rPr lang="en-US" baseline="0" dirty="0" smtClean="0"/>
              <a:t>C# </a:t>
            </a:r>
            <a:r>
              <a:rPr lang="bg-BG" baseline="0" smtClean="0"/>
              <a:t>фрагмент.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Програмната логика е отделена от визуалните елементи в</a:t>
            </a:r>
            <a:r>
              <a:rPr lang="bg-BG" baseline="0" dirty="0" smtClean="0"/>
              <a:t> самостоятелен файл. Така лесно може дизайнери и програмисти да работят съвместно по изграждането на една страница. Имаме и по-добра четивност, следователно и улеснено поддържане на страницата.</a:t>
            </a:r>
          </a:p>
          <a:p>
            <a:endParaRPr lang="bg-BG" baseline="0" dirty="0" smtClean="0"/>
          </a:p>
          <a:p>
            <a:r>
              <a:rPr lang="bg-BG" baseline="0" dirty="0" smtClean="0"/>
              <a:t>Ако следваме този модел, всяка страница притежава </a:t>
            </a:r>
            <a:r>
              <a:rPr lang="en-US" baseline="0" dirty="0" smtClean="0"/>
              <a:t>.</a:t>
            </a:r>
            <a:r>
              <a:rPr lang="en-US" baseline="0" dirty="0" err="1" smtClean="0"/>
              <a:t>aspx</a:t>
            </a:r>
            <a:r>
              <a:rPr lang="en-US" baseline="0" dirty="0" smtClean="0"/>
              <a:t> </a:t>
            </a:r>
            <a:r>
              <a:rPr lang="bg-BG" baseline="0" dirty="0" smtClean="0"/>
              <a:t>файл и </a:t>
            </a:r>
            <a:r>
              <a:rPr lang="en-US" baseline="0" dirty="0" smtClean="0"/>
              <a:t>.aspx.cs / aspx.vb</a:t>
            </a:r>
            <a:r>
              <a:rPr lang="bg-BG" baseline="0" dirty="0" smtClean="0"/>
              <a:t> файл, съответно за графична част и програмна логика. По подразбиране имената на файловете съвпадат.</a:t>
            </a:r>
          </a:p>
          <a:p>
            <a:endParaRPr lang="bg-BG" baseline="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aseline="0" dirty="0" smtClean="0"/>
              <a:t>Свързването между двата файла се осъществява с </a:t>
            </a:r>
            <a:r>
              <a:rPr lang="en-US" baseline="0" dirty="0" smtClean="0"/>
              <a:t>@Page </a:t>
            </a:r>
            <a:r>
              <a:rPr lang="bg-BG" baseline="0" dirty="0" smtClean="0"/>
              <a:t>директивата и нейните атрибути.</a:t>
            </a:r>
          </a:p>
          <a:p>
            <a:endParaRPr lang="bg-BG" baseline="0" dirty="0" smtClean="0"/>
          </a:p>
          <a:p>
            <a:r>
              <a:rPr lang="en-US" baseline="0" dirty="0" smtClean="0"/>
              <a:t>Inherits – </a:t>
            </a:r>
            <a:r>
              <a:rPr lang="bg-BG" baseline="0" dirty="0" smtClean="0"/>
              <a:t>.</a:t>
            </a:r>
            <a:r>
              <a:rPr lang="en-US" baseline="0" dirty="0" err="1" smtClean="0"/>
              <a:t>aspx</a:t>
            </a:r>
            <a:r>
              <a:rPr lang="en-US" baseline="0" dirty="0" smtClean="0"/>
              <a:t> </a:t>
            </a:r>
            <a:r>
              <a:rPr lang="bg-BG" baseline="0" dirty="0" smtClean="0"/>
              <a:t>страницата наследява класа, който ние сме реализирали програмно в </a:t>
            </a:r>
            <a:r>
              <a:rPr lang="en-US" baseline="0" dirty="0" smtClean="0"/>
              <a:t>code-behind </a:t>
            </a:r>
            <a:r>
              <a:rPr lang="bg-BG" baseline="0" dirty="0" smtClean="0"/>
              <a:t>файла. Много удобен механизъм, в случаите, в които трябва да реализираме базов клас за страница и в него да изнесем обща за цялото уеб приложение функционалност.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Basic</a:t>
            </a:r>
            <a:r>
              <a:rPr lang="en-US" baseline="0" dirty="0" smtClean="0"/>
              <a:t> </a:t>
            </a:r>
            <a:r>
              <a:rPr lang="en-US" dirty="0" smtClean="0"/>
              <a:t>controls are rendered to simple HTML elements. For example, a Button Web Server controls renders to an &lt;input&gt; element, but provides additional server-side functionality for a developer</a:t>
            </a:r>
          </a:p>
          <a:p>
            <a:endParaRPr lang="en-US" dirty="0" smtClean="0"/>
          </a:p>
          <a:p>
            <a:r>
              <a:rPr lang="en-US" dirty="0" smtClean="0"/>
              <a:t>2. Validation controls provide a way to reduce the number of server round-trips by adding client side validation code</a:t>
            </a:r>
          </a:p>
          <a:p>
            <a:endParaRPr lang="en-US" dirty="0" smtClean="0"/>
          </a:p>
          <a:p>
            <a:r>
              <a:rPr lang="en-US" dirty="0" smtClean="0"/>
              <a:t>3.</a:t>
            </a:r>
            <a:r>
              <a:rPr lang="en-US" baseline="0" dirty="0" smtClean="0"/>
              <a:t> </a:t>
            </a:r>
            <a:r>
              <a:rPr lang="en-US" dirty="0" smtClean="0"/>
              <a:t>Rich controls like Calendar or </a:t>
            </a:r>
            <a:r>
              <a:rPr lang="en-US" dirty="0" err="1" smtClean="0"/>
              <a:t>DataGrid</a:t>
            </a:r>
            <a:r>
              <a:rPr lang="en-US" dirty="0" smtClean="0"/>
              <a:t> provide a rich user interface for particular tasks. They both render to quite complex table elements. What's more </a:t>
            </a:r>
            <a:r>
              <a:rPr lang="en-US" dirty="0" err="1" smtClean="0"/>
              <a:t>DataGrid</a:t>
            </a:r>
            <a:r>
              <a:rPr lang="en-US" dirty="0" smtClean="0"/>
              <a:t> even enables editing data from a database.</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Уеб формите могат</a:t>
            </a:r>
            <a:r>
              <a:rPr lang="bg-BG" baseline="0" dirty="0" smtClean="0"/>
              <a:t> да бъдат разгледани като програмируеми уеб страници. Те представляват потребителския интерфейс, зад който стой програмна логика изпълнявана на сървъра. Нека си представим, че искаме да реализираме начална страница за вход, чрез потребителско име и парола към целия ни уеб сайт. Уеб формата освен начин да определим как ще изглежда тази уеб страница, ни дава възможност и програмно да дефинираме алгоритъма, чрез който ще се извърши проверката в базата с потребителски данни.</a:t>
            </a:r>
            <a:endParaRPr lang="bg-BG" dirty="0" smtClean="0"/>
          </a:p>
          <a:p>
            <a:endParaRPr lang="bg-BG" dirty="0" smtClean="0"/>
          </a:p>
          <a:p>
            <a:r>
              <a:rPr lang="bg-BG" dirty="0" smtClean="0"/>
              <a:t>Когато</a:t>
            </a:r>
            <a:r>
              <a:rPr lang="bg-BG" baseline="0" dirty="0" smtClean="0"/>
              <a:t> реализираме уеб форма, най-често си служим със стандартен </a:t>
            </a:r>
            <a:r>
              <a:rPr lang="en-US" baseline="0" dirty="0" smtClean="0"/>
              <a:t>HTML</a:t>
            </a:r>
            <a:r>
              <a:rPr lang="bg-BG" baseline="0" dirty="0" smtClean="0"/>
              <a:t> код, успоредно на който внедряваме и специални сървърни контроли. Те са точно тези елементи, които могат да предизвикат събития, а събитията ще бъдат обработени от сървъра по правилата, които ние предварително сме заложили, чрез програмен код.</a:t>
            </a:r>
          </a:p>
          <a:p>
            <a:endParaRPr lang="bg-BG" baseline="0" dirty="0" smtClean="0"/>
          </a:p>
          <a:p>
            <a:r>
              <a:rPr lang="bg-BG" baseline="0" dirty="0" smtClean="0"/>
              <a:t>Това, което крайния потребител вижда е генерирания резултат под формата на </a:t>
            </a:r>
            <a:r>
              <a:rPr lang="en-US" baseline="0" dirty="0" smtClean="0"/>
              <a:t>HTML </a:t>
            </a:r>
            <a:r>
              <a:rPr lang="bg-BG" baseline="0" dirty="0" smtClean="0"/>
              <a:t>код, зареден в неговия браузър.</a:t>
            </a:r>
            <a:endParaRPr lang="en-US" baseline="0" dirty="0" smtClean="0"/>
          </a:p>
          <a:p>
            <a:endParaRPr lang="bg-BG" baseline="0" dirty="0" smtClean="0"/>
          </a:p>
          <a:p>
            <a:r>
              <a:rPr lang="bg-BG" baseline="0" dirty="0" smtClean="0"/>
              <a:t>Важно е да се има предвид, че програмната логика, която сме заложили се изпълнява на сървъра. Самите сървърни контроли не се зареждат по начина, по който са дефинирани в уеб формата. Вместо това, се зарежда съответния на тях </a:t>
            </a:r>
            <a:r>
              <a:rPr lang="en-US" baseline="0" dirty="0" smtClean="0"/>
              <a:t>HTML</a:t>
            </a:r>
            <a:r>
              <a:rPr lang="bg-BG" baseline="0" dirty="0" smtClean="0"/>
              <a:t> елемент или множество елементи, т.е. от един сървърен контрол могат да генерирани един или повече стандартни </a:t>
            </a:r>
            <a:r>
              <a:rPr lang="en-US" baseline="0" dirty="0" smtClean="0"/>
              <a:t>HTML </a:t>
            </a:r>
            <a:r>
              <a:rPr lang="bg-BG" baseline="0" dirty="0" smtClean="0"/>
              <a:t>елементи.</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1" dirty="0" smtClean="0"/>
              <a:t>Създаване на уеб форма</a:t>
            </a:r>
            <a:endParaRPr lang="en-US" b="1" dirty="0" smtClean="0">
              <a:effectLst>
                <a:outerShdw blurRad="38100" dist="38100" dir="2700000" algn="tl">
                  <a:srgbClr xmlns:mc="http://schemas.openxmlformats.org/markup-compatibility/2006" xmlns:a14="http://schemas.microsoft.com/office/drawing/2010/main" val="C0C0C0" mc:Ignorable=""/>
                </a:outerShdw>
              </a:effectLst>
            </a:endParaRPr>
          </a:p>
          <a:p>
            <a:r>
              <a:rPr lang="bg-BG" dirty="0" smtClean="0"/>
              <a:t>Функциите на уеб формата се дефинират, като се използват три нива на атрибути.</a:t>
            </a:r>
          </a:p>
          <a:p>
            <a:r>
              <a:rPr lang="bg-BG" dirty="0" smtClean="0"/>
              <a:t>Атрибутите на </a:t>
            </a:r>
            <a:r>
              <a:rPr lang="en-US" dirty="0" smtClean="0"/>
              <a:t>Page </a:t>
            </a:r>
            <a:r>
              <a:rPr lang="bg-BG" dirty="0" smtClean="0"/>
              <a:t>директивата дефинират глобална за</a:t>
            </a:r>
            <a:r>
              <a:rPr lang="bg-BG" baseline="0" dirty="0" smtClean="0"/>
              <a:t> уеб формата</a:t>
            </a:r>
            <a:r>
              <a:rPr lang="bg-BG" dirty="0" smtClean="0"/>
              <a:t> функционалност, </a:t>
            </a:r>
          </a:p>
          <a:p>
            <a:r>
              <a:rPr lang="bg-BG" dirty="0" smtClean="0"/>
              <a:t>атрибутите на </a:t>
            </a:r>
            <a:r>
              <a:rPr lang="en-US" dirty="0" smtClean="0"/>
              <a:t>body </a:t>
            </a:r>
            <a:r>
              <a:rPr lang="bg-BG" dirty="0" smtClean="0"/>
              <a:t>тага дефинират как ще се покаже една страница, </a:t>
            </a:r>
          </a:p>
          <a:p>
            <a:r>
              <a:rPr lang="bg-BG" dirty="0" smtClean="0"/>
              <a:t>Атрибутите на </a:t>
            </a:r>
            <a:r>
              <a:rPr lang="en-US" dirty="0" smtClean="0"/>
              <a:t>form</a:t>
            </a:r>
            <a:r>
              <a:rPr lang="bg-BG" dirty="0" smtClean="0"/>
              <a:t> тага дефинират как групите контроли ще се обработят.</a:t>
            </a:r>
          </a:p>
          <a:p>
            <a:endParaRPr lang="bg-BG" b="1" dirty="0" smtClean="0"/>
          </a:p>
          <a:p>
            <a:r>
              <a:rPr lang="bg-BG" b="1" dirty="0" smtClean="0"/>
              <a:t>Забележка: </a:t>
            </a:r>
            <a:r>
              <a:rPr lang="en-US" dirty="0" smtClean="0"/>
              <a:t>Page </a:t>
            </a:r>
            <a:r>
              <a:rPr lang="bg-BG" dirty="0" smtClean="0"/>
              <a:t>директивата е специална конструкция използвана в </a:t>
            </a:r>
            <a:r>
              <a:rPr lang="en-US" dirty="0" smtClean="0"/>
              <a:t>ASP.NET </a:t>
            </a:r>
            <a:r>
              <a:rPr lang="bg-BG" dirty="0" smtClean="0"/>
              <a:t>уеб формите. Въпреки че и в </a:t>
            </a:r>
            <a:r>
              <a:rPr lang="en-US" dirty="0" smtClean="0"/>
              <a:t>HTML </a:t>
            </a:r>
            <a:r>
              <a:rPr lang="bg-BG" dirty="0" smtClean="0"/>
              <a:t>има </a:t>
            </a:r>
            <a:r>
              <a:rPr lang="en-US" dirty="0" smtClean="0"/>
              <a:t>&lt;body&gt; </a:t>
            </a:r>
            <a:r>
              <a:rPr lang="bg-BG" dirty="0" smtClean="0"/>
              <a:t>и </a:t>
            </a:r>
            <a:r>
              <a:rPr lang="en-US" dirty="0" smtClean="0"/>
              <a:t>&lt;form&gt; </a:t>
            </a:r>
            <a:r>
              <a:rPr lang="bg-BG" dirty="0" smtClean="0"/>
              <a:t>тагове, същите (когато са записани така </a:t>
            </a:r>
            <a:r>
              <a:rPr lang="en-US" noProof="1" smtClean="0"/>
              <a:t>&lt;body runat="server" …&gt;</a:t>
            </a:r>
            <a:r>
              <a:rPr lang="en-US" dirty="0" smtClean="0"/>
              <a:t> </a:t>
            </a:r>
            <a:r>
              <a:rPr lang="bg-BG" dirty="0" smtClean="0"/>
              <a:t>и </a:t>
            </a:r>
            <a:r>
              <a:rPr lang="en-US" noProof="1" smtClean="0"/>
              <a:t>&lt;form runat="server" …&gt;</a:t>
            </a:r>
            <a:r>
              <a:rPr lang="en-US" dirty="0" smtClean="0"/>
              <a:t>) </a:t>
            </a:r>
            <a:r>
              <a:rPr lang="bg-BG" dirty="0" smtClean="0"/>
              <a:t>играят по-специална роля в </a:t>
            </a:r>
            <a:r>
              <a:rPr lang="en-US" dirty="0" smtClean="0"/>
              <a:t>ASP.NET. </a:t>
            </a:r>
            <a:r>
              <a:rPr lang="bg-BG" dirty="0" smtClean="0"/>
              <a:t>Всичко това е обяснено по-нататък.</a:t>
            </a:r>
          </a:p>
          <a:p>
            <a:endParaRPr lang="bg-BG" dirty="0" smtClean="0"/>
          </a:p>
          <a:p>
            <a:r>
              <a:rPr lang="en-US" b="1" noProof="1" smtClean="0"/>
              <a:t>FlowLayout: </a:t>
            </a:r>
            <a:r>
              <a:rPr lang="en-US" dirty="0" smtClean="0"/>
              <a:t>HTML </a:t>
            </a:r>
            <a:r>
              <a:rPr lang="bg-BG" dirty="0" smtClean="0"/>
              <a:t>обектите</a:t>
            </a:r>
            <a:r>
              <a:rPr lang="en-US" dirty="0" smtClean="0"/>
              <a:t> </a:t>
            </a:r>
            <a:r>
              <a:rPr lang="bg-BG" dirty="0" smtClean="0"/>
              <a:t>се нагласят по ширината на прозореца на браузъра</a:t>
            </a:r>
            <a:r>
              <a:rPr lang="en-US" dirty="0" smtClean="0"/>
              <a:t>.</a:t>
            </a:r>
            <a:endParaRPr lang="bg-BG" dirty="0" smtClean="0"/>
          </a:p>
          <a:p>
            <a:r>
              <a:rPr lang="en-US" b="1" noProof="1" smtClean="0"/>
              <a:t>GridLayout</a:t>
            </a:r>
            <a:r>
              <a:rPr lang="en-US" b="1" dirty="0" smtClean="0"/>
              <a:t>:</a:t>
            </a:r>
            <a:r>
              <a:rPr lang="en-US" b="1" noProof="1" smtClean="0"/>
              <a:t> </a:t>
            </a:r>
            <a:r>
              <a:rPr lang="en-US" dirty="0" smtClean="0"/>
              <a:t>HTML </a:t>
            </a:r>
            <a:r>
              <a:rPr lang="bg-BG" dirty="0" smtClean="0"/>
              <a:t>обектите</a:t>
            </a:r>
            <a:r>
              <a:rPr lang="en-US" dirty="0" smtClean="0"/>
              <a:t> </a:t>
            </a:r>
            <a:r>
              <a:rPr lang="bg-BG" dirty="0" smtClean="0"/>
              <a:t>са с абсолютни координати на </a:t>
            </a:r>
            <a:r>
              <a:rPr lang="en-US" dirty="0" smtClean="0"/>
              <a:t>HTML </a:t>
            </a:r>
            <a:r>
              <a:rPr lang="bg-BG" dirty="0" smtClean="0"/>
              <a:t>страницата. Това е стойността по подразбиране.</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Директивите</a:t>
            </a:r>
            <a:r>
              <a:rPr lang="bg-BG" baseline="0" dirty="0" smtClean="0"/>
              <a:t> дефинират настройки, четени от компилатора при обработката на </a:t>
            </a:r>
            <a:r>
              <a:rPr lang="en-US" dirty="0" smtClean="0"/>
              <a:t>ASP.NET </a:t>
            </a:r>
            <a:r>
              <a:rPr lang="bg-BG" dirty="0" smtClean="0"/>
              <a:t>уеб</a:t>
            </a:r>
            <a:r>
              <a:rPr lang="bg-BG" baseline="0" dirty="0" smtClean="0"/>
              <a:t> форми</a:t>
            </a:r>
            <a:r>
              <a:rPr lang="en-US" dirty="0" smtClean="0"/>
              <a:t> (.</a:t>
            </a:r>
            <a:r>
              <a:rPr lang="en-US" dirty="0" err="1" smtClean="0"/>
              <a:t>aspx</a:t>
            </a:r>
            <a:r>
              <a:rPr lang="en-US" dirty="0" smtClean="0"/>
              <a:t>)</a:t>
            </a:r>
            <a:r>
              <a:rPr lang="bg-BG" dirty="0" smtClean="0"/>
              <a:t>.</a:t>
            </a:r>
          </a:p>
          <a:p>
            <a:endParaRPr lang="bg-BG" dirty="0" smtClean="0"/>
          </a:p>
          <a:p>
            <a:r>
              <a:rPr lang="bg-BG" dirty="0" smtClean="0"/>
              <a:t>Стандартната</a:t>
            </a:r>
            <a:r>
              <a:rPr lang="bg-BG" baseline="0" dirty="0" smtClean="0"/>
              <a:t> практика е директивите да бъдат изреждани в началото на уеб формата.  Всяка директива може да съдържа един или повече атрибута.</a:t>
            </a:r>
          </a:p>
          <a:p>
            <a:endParaRPr lang="bg-BG" dirty="0" smtClean="0"/>
          </a:p>
          <a:p>
            <a:r>
              <a:rPr lang="en-US" dirty="0" smtClean="0"/>
              <a:t>@ Page </a:t>
            </a:r>
            <a:r>
              <a:rPr lang="bg-BG" dirty="0" smtClean="0"/>
              <a:t>директивата може да се бъде използвана само в </a:t>
            </a:r>
            <a:r>
              <a:rPr lang="en-US" dirty="0" smtClean="0"/>
              <a:t>.</a:t>
            </a:r>
            <a:r>
              <a:rPr lang="en-US" dirty="0" err="1" smtClean="0"/>
              <a:t>aspx</a:t>
            </a:r>
            <a:r>
              <a:rPr lang="en-US" dirty="0" smtClean="0"/>
              <a:t> </a:t>
            </a:r>
            <a:r>
              <a:rPr lang="bg-BG" dirty="0" smtClean="0"/>
              <a:t>файлове</a:t>
            </a:r>
            <a:r>
              <a:rPr lang="en-US" dirty="0" smtClean="0"/>
              <a:t>. </a:t>
            </a:r>
            <a:r>
              <a:rPr lang="bg-BG" dirty="0" smtClean="0"/>
              <a:t>Ще</a:t>
            </a:r>
            <a:r>
              <a:rPr lang="bg-BG" baseline="0" dirty="0" smtClean="0"/>
              <a:t> се спрем малко по-подробно на нея, за да разберем какви елементи включва и какво е значението на всеки един от тях.</a:t>
            </a:r>
            <a:endParaRPr lang="bg-BG" dirty="0" smtClean="0"/>
          </a:p>
          <a:p>
            <a:endParaRPr lang="bg-BG" dirty="0" smtClean="0"/>
          </a:p>
          <a:p>
            <a:r>
              <a:rPr lang="bg-BG" dirty="0" smtClean="0"/>
              <a:t>@</a:t>
            </a:r>
            <a:r>
              <a:rPr lang="en-US" dirty="0" smtClean="0"/>
              <a:t>Import</a:t>
            </a:r>
            <a:r>
              <a:rPr lang="en-US" baseline="0" dirty="0" smtClean="0"/>
              <a:t> </a:t>
            </a:r>
            <a:r>
              <a:rPr lang="bg-BG" baseline="0" dirty="0" smtClean="0"/>
              <a:t>– експлицитно вкарва </a:t>
            </a:r>
            <a:r>
              <a:rPr lang="en-US" baseline="0" dirty="0" smtClean="0"/>
              <a:t>namespace </a:t>
            </a:r>
            <a:r>
              <a:rPr lang="bg-BG" baseline="0" dirty="0" smtClean="0"/>
              <a:t>в </a:t>
            </a:r>
            <a:r>
              <a:rPr lang="en-US" baseline="0" dirty="0" smtClean="0"/>
              <a:t>ASP.NET </a:t>
            </a:r>
            <a:r>
              <a:rPr lang="bg-BG" baseline="0" dirty="0" smtClean="0"/>
              <a:t>уеб форма, контрола, </a:t>
            </a:r>
            <a:r>
              <a:rPr lang="en-US" baseline="0" dirty="0" smtClean="0"/>
              <a:t>master page, </a:t>
            </a:r>
            <a:r>
              <a:rPr lang="en-US" baseline="0" dirty="0" err="1" smtClean="0"/>
              <a:t>global.asax</a:t>
            </a:r>
            <a:r>
              <a:rPr lang="en-US" baseline="0" dirty="0" smtClean="0"/>
              <a:t> </a:t>
            </a:r>
            <a:r>
              <a:rPr lang="bg-BG" baseline="0" dirty="0" smtClean="0"/>
              <a:t>файл. По този начин всички класове и интерфейси от </a:t>
            </a:r>
            <a:r>
              <a:rPr lang="en-US" baseline="0" dirty="0" smtClean="0"/>
              <a:t>namespace-a </a:t>
            </a:r>
            <a:r>
              <a:rPr lang="bg-BG" baseline="0" dirty="0" smtClean="0"/>
              <a:t>стават видими в рамките на файла.</a:t>
            </a:r>
          </a:p>
          <a:p>
            <a:endParaRPr lang="bg-BG" baseline="0" dirty="0" smtClean="0"/>
          </a:p>
          <a:p>
            <a:r>
              <a:rPr lang="bg-BG" baseline="0" dirty="0" smtClean="0"/>
              <a:t>@</a:t>
            </a:r>
            <a:r>
              <a:rPr lang="en-US" baseline="0" dirty="0" smtClean="0"/>
              <a:t>Assembly -  </a:t>
            </a:r>
            <a:r>
              <a:rPr lang="bg-BG" baseline="0" dirty="0" smtClean="0"/>
              <a:t>свързва </a:t>
            </a:r>
            <a:r>
              <a:rPr lang="en-US" baseline="0" dirty="0" smtClean="0"/>
              <a:t>assembly</a:t>
            </a:r>
            <a:r>
              <a:rPr lang="bg-BG" baseline="0" dirty="0" smtClean="0"/>
              <a:t> с дадена страница след компилация, така прави класовете и интерфейсите от </a:t>
            </a:r>
            <a:r>
              <a:rPr lang="en-US" baseline="0" dirty="0" smtClean="0"/>
              <a:t>assembly</a:t>
            </a:r>
            <a:r>
              <a:rPr lang="bg-BG" baseline="0" dirty="0" smtClean="0"/>
              <a:t>-то видими за страницата.</a:t>
            </a:r>
          </a:p>
          <a:p>
            <a:endParaRPr lang="bg-BG" baseline="0" dirty="0" smtClean="0"/>
          </a:p>
          <a:p>
            <a:r>
              <a:rPr lang="bg-BG" baseline="0" dirty="0" smtClean="0"/>
              <a:t>@</a:t>
            </a:r>
            <a:r>
              <a:rPr lang="en-US" baseline="0" dirty="0" err="1" smtClean="0"/>
              <a:t>OutputCache</a:t>
            </a:r>
            <a:r>
              <a:rPr lang="en-US" baseline="0" dirty="0" smtClean="0"/>
              <a:t> – </a:t>
            </a:r>
            <a:r>
              <a:rPr lang="bg-BG" baseline="0" dirty="0" smtClean="0"/>
              <a:t>дава възможност за декларативен контрол над кеша на </a:t>
            </a:r>
            <a:r>
              <a:rPr lang="en-US" baseline="0" dirty="0" smtClean="0"/>
              <a:t>ASP.NET </a:t>
            </a:r>
            <a:r>
              <a:rPr lang="bg-BG" baseline="0" dirty="0" smtClean="0"/>
              <a:t>уеб формите.</a:t>
            </a:r>
          </a:p>
          <a:p>
            <a:endParaRPr lang="bg-BG" baseline="0" dirty="0" smtClean="0"/>
          </a:p>
          <a:p>
            <a:r>
              <a:rPr lang="bg-BG" baseline="0" dirty="0" smtClean="0"/>
              <a:t>@</a:t>
            </a:r>
            <a:r>
              <a:rPr lang="en-US" baseline="0" dirty="0" smtClean="0"/>
              <a:t>Register  - </a:t>
            </a:r>
            <a:r>
              <a:rPr lang="bg-BG" baseline="0" dirty="0" smtClean="0"/>
              <a:t>позволява да се асоциира клас или </a:t>
            </a:r>
            <a:r>
              <a:rPr lang="en-US" baseline="0" dirty="0" smtClean="0"/>
              <a:t>namespace </a:t>
            </a:r>
            <a:r>
              <a:rPr lang="bg-BG" baseline="0" dirty="0" smtClean="0"/>
              <a:t>с някакъв псевдоним. Най-често се използва за да се добави ръчно направена сървъра контрола в рамките на уеб форма.</a:t>
            </a:r>
            <a:endParaRPr lang="bg-BG" dirty="0" smtClean="0"/>
          </a:p>
          <a:p>
            <a:endParaRPr lang="bg-BG" dirty="0" smtClean="0"/>
          </a:p>
          <a:p>
            <a:r>
              <a:rPr lang="bg-BG" b="1" dirty="0" smtClean="0"/>
              <a:t>Интересни бележки:</a:t>
            </a:r>
          </a:p>
          <a:p>
            <a:r>
              <a:rPr lang="en-US" dirty="0" smtClean="0"/>
              <a:t>In order for application code to service requests by users, ASP.NET must first compile the code into one or more assemblies. Assemblies are files that have the file name extension .</a:t>
            </a:r>
            <a:r>
              <a:rPr lang="en-US" dirty="0" err="1" smtClean="0"/>
              <a:t>dll</a:t>
            </a:r>
            <a:r>
              <a:rPr lang="en-US" dirty="0" smtClean="0"/>
              <a:t>. You can write ASP.NET code in many different languages, such as Visual Basic, C#, J#, and others. When the code is compiled, it is translated into a language-independent and CPU-independent representation called Microsoft Intermediate Language (MSIL). At run time, MSIL runs in the context of the .NET Framework, which translates MSIL into CPU-specific instructions for the processor on the computer running the application.</a:t>
            </a:r>
            <a:endParaRPr lang="bg-BG" b="1"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@Page directive</a:t>
            </a:r>
          </a:p>
          <a:p>
            <a:r>
              <a:rPr lang="bg-BG" b="0" dirty="0" smtClean="0"/>
              <a:t>На</a:t>
            </a:r>
            <a:r>
              <a:rPr lang="bg-BG" b="0" baseline="0" dirty="0" smtClean="0"/>
              <a:t> фрагмента от уеб формата се вижда как изглежда </a:t>
            </a:r>
            <a:r>
              <a:rPr lang="en-US" b="0" baseline="0" dirty="0" smtClean="0"/>
              <a:t>@Page </a:t>
            </a:r>
            <a:r>
              <a:rPr lang="bg-BG" b="0" baseline="0" dirty="0" smtClean="0"/>
              <a:t>директивата. Чрез своите атрибути, тя дефинира настройки на формата, който ще бъдат взети предвид от компилатора.</a:t>
            </a:r>
            <a:endParaRPr lang="bg-BG" b="0"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t>Auto</a:t>
            </a:r>
            <a:r>
              <a:rPr lang="en-US" b="1" u="sng" baseline="0" dirty="0" smtClean="0"/>
              <a:t>EventWireup</a:t>
            </a:r>
            <a:r>
              <a:rPr lang="en-US" baseline="0" dirty="0" smtClean="0"/>
              <a:t> – </a:t>
            </a:r>
            <a:r>
              <a:rPr lang="bg-BG" baseline="0" dirty="0" smtClean="0"/>
              <a:t>Характерно за </a:t>
            </a:r>
            <a:r>
              <a:rPr lang="en-US" baseline="0" dirty="0" smtClean="0"/>
              <a:t>ASP.NET web form-</a:t>
            </a:r>
            <a:r>
              <a:rPr lang="bg-BG" baseline="0" dirty="0" smtClean="0"/>
              <a:t>те и етапите от техния живот е преминаването през различни събития (напр. </a:t>
            </a:r>
            <a:r>
              <a:rPr lang="en-US" baseline="0" dirty="0" smtClean="0"/>
              <a:t>Init, Load, PreRender</a:t>
            </a:r>
            <a:r>
              <a:rPr lang="bg-BG" baseline="0" dirty="0" smtClean="0"/>
              <a:t> и т.н.</a:t>
            </a:r>
            <a:r>
              <a:rPr lang="en-US" baseline="0" dirty="0" smtClean="0"/>
              <a:t>)</a:t>
            </a:r>
            <a:r>
              <a:rPr lang="bg-BG" baseline="0" dirty="0" smtClean="0"/>
              <a:t>. По подразбиране </a:t>
            </a:r>
            <a:r>
              <a:rPr lang="en-US" baseline="0" dirty="0" smtClean="0"/>
              <a:t>AutoEventWireup e “true”, </a:t>
            </a:r>
            <a:r>
              <a:rPr lang="bg-BG" baseline="0" dirty="0" smtClean="0"/>
              <a:t>което означава, че е възприета стандартната конвенцията за именуването на методите обработващи споменатите събития. Според тази конвенция методите са от вида </a:t>
            </a:r>
            <a:r>
              <a:rPr lang="en-US" baseline="0" dirty="0" smtClean="0"/>
              <a:t>Page_</a:t>
            </a:r>
            <a:r>
              <a:rPr lang="en-US" i="1" baseline="0" dirty="0" smtClean="0"/>
              <a:t>eventname</a:t>
            </a:r>
            <a:r>
              <a:rPr lang="en-US" baseline="0" dirty="0" smtClean="0"/>
              <a:t>.</a:t>
            </a:r>
          </a:p>
          <a:p>
            <a:endParaRPr lang="en-US" baseline="0" dirty="0" smtClean="0"/>
          </a:p>
          <a:p>
            <a:r>
              <a:rPr lang="en-US" b="1" u="sng" baseline="0" dirty="0" smtClean="0"/>
              <a:t>Language </a:t>
            </a:r>
            <a:r>
              <a:rPr lang="en-US" b="0" u="none" baseline="0" dirty="0" smtClean="0"/>
              <a:t> - </a:t>
            </a:r>
            <a:r>
              <a:rPr lang="bg-BG" b="0" u="none" baseline="0" dirty="0" smtClean="0"/>
              <a:t>Оказва езика, които трябва да се използва при компилация на </a:t>
            </a:r>
            <a:r>
              <a:rPr lang="en-US" b="0" u="none" baseline="0" dirty="0" smtClean="0"/>
              <a:t>in-line </a:t>
            </a:r>
            <a:r>
              <a:rPr lang="bg-BG" b="0" u="none" baseline="0" dirty="0" smtClean="0"/>
              <a:t>блокове от код. Езикът може да е всеки поддържан </a:t>
            </a:r>
            <a:r>
              <a:rPr lang="en-US" b="0" u="none" baseline="0" dirty="0" smtClean="0"/>
              <a:t>.NET Framework </a:t>
            </a:r>
            <a:r>
              <a:rPr lang="bg-BG" b="0" u="none" baseline="0" dirty="0" smtClean="0"/>
              <a:t>език, но само един единствен език може да бъде деклариран за една страница.</a:t>
            </a:r>
          </a:p>
          <a:p>
            <a:endParaRPr lang="bg-BG" b="0" u="none" baseline="0" dirty="0" smtClean="0"/>
          </a:p>
          <a:p>
            <a:r>
              <a:rPr lang="en-US" b="1" u="sng" baseline="0" dirty="0" err="1" smtClean="0"/>
              <a:t>CodeFile</a:t>
            </a:r>
            <a:r>
              <a:rPr lang="en-US" b="1" u="sng" baseline="0" dirty="0" smtClean="0"/>
              <a:t> </a:t>
            </a:r>
            <a:r>
              <a:rPr lang="en-US" b="0" u="none" baseline="0" dirty="0" smtClean="0"/>
              <a:t>– </a:t>
            </a:r>
            <a:r>
              <a:rPr lang="bg-BG" b="0" u="none" baseline="0" dirty="0" smtClean="0"/>
              <a:t>Посочва пътя до </a:t>
            </a:r>
            <a:r>
              <a:rPr lang="en-US" b="0" u="none" baseline="0" dirty="0" smtClean="0"/>
              <a:t>code-behind </a:t>
            </a:r>
            <a:r>
              <a:rPr lang="bg-BG" b="0" u="none" baseline="0" dirty="0" smtClean="0"/>
              <a:t>файла на една уеб форма. Използва се ръка за ръка с </a:t>
            </a:r>
            <a:r>
              <a:rPr lang="en-US" b="1" u="none" baseline="0" dirty="0" smtClean="0"/>
              <a:t>Inherits </a:t>
            </a:r>
            <a:r>
              <a:rPr lang="bg-BG" b="0" u="none" baseline="0" dirty="0" smtClean="0"/>
              <a:t>атрибута.</a:t>
            </a:r>
          </a:p>
          <a:p>
            <a:endParaRPr lang="bg-BG" b="0" u="none" baseline="0" dirty="0" smtClean="0"/>
          </a:p>
          <a:p>
            <a:r>
              <a:rPr lang="en-US" b="1" u="sng" baseline="0" dirty="0" smtClean="0"/>
              <a:t>Inherits </a:t>
            </a:r>
            <a:r>
              <a:rPr lang="en-US" b="0" u="none" baseline="0" dirty="0" smtClean="0"/>
              <a:t>– </a:t>
            </a:r>
            <a:r>
              <a:rPr lang="bg-BG" b="0" u="none" baseline="0" dirty="0" smtClean="0"/>
              <a:t>Дефинира </a:t>
            </a:r>
            <a:r>
              <a:rPr lang="en-US" b="0" u="none" baseline="0" dirty="0" smtClean="0"/>
              <a:t>code-behind </a:t>
            </a:r>
            <a:r>
              <a:rPr lang="bg-BG" b="0" u="none" baseline="0" dirty="0" smtClean="0"/>
              <a:t>клас, който се наследява от уеб формата.</a:t>
            </a:r>
          </a:p>
          <a:p>
            <a:endParaRPr lang="bg-BG" b="0" u="none" baseline="0" dirty="0" smtClean="0"/>
          </a:p>
          <a:p>
            <a:r>
              <a:rPr lang="en-US" b="1" u="sng" baseline="0" dirty="0" smtClean="0"/>
              <a:t>Debug </a:t>
            </a:r>
            <a:r>
              <a:rPr lang="en-US" b="0" u="none" baseline="0" dirty="0" smtClean="0"/>
              <a:t>– </a:t>
            </a:r>
            <a:r>
              <a:rPr lang="bg-BG" b="0" u="none" baseline="0" dirty="0" smtClean="0"/>
              <a:t>По подразбиране е </a:t>
            </a:r>
            <a:r>
              <a:rPr lang="en-US" b="0" u="none" baseline="0" dirty="0" smtClean="0"/>
              <a:t>“false”</a:t>
            </a:r>
            <a:r>
              <a:rPr lang="bg-BG" b="0" u="none" baseline="0" dirty="0" smtClean="0"/>
              <a:t>. Оказва дали страницата се компилира с </a:t>
            </a:r>
            <a:r>
              <a:rPr lang="en-US" b="0" u="none" baseline="0" dirty="0" smtClean="0"/>
              <a:t>debug </a:t>
            </a:r>
            <a:r>
              <a:rPr lang="bg-BG" b="0" u="none" baseline="0" dirty="0" smtClean="0"/>
              <a:t>символи. Ако опцията включена можем да очакваме по-подробна информация за евентуално възникнали изключения. Това обаче влия на производителността (уеб приложението заема повече памет) и на сигурността.</a:t>
            </a:r>
          </a:p>
          <a:p>
            <a:endParaRPr lang="bg-BG" b="0" u="none" baseline="0" dirty="0" smtClean="0"/>
          </a:p>
          <a:p>
            <a:r>
              <a:rPr lang="en-US" b="1" u="sng" baseline="0" dirty="0" err="1" smtClean="0"/>
              <a:t>EnableSessionState</a:t>
            </a:r>
            <a:r>
              <a:rPr lang="en-US" b="0" u="none" baseline="0" dirty="0" smtClean="0"/>
              <a:t> – </a:t>
            </a:r>
            <a:r>
              <a:rPr lang="bg-BG" b="0" u="none" baseline="0" dirty="0" smtClean="0"/>
              <a:t>Определя изисквания относно състоянието на сесията дали може да се модифицира, само да се чете или нито едно от двете (</a:t>
            </a:r>
            <a:r>
              <a:rPr lang="en-US" b="0" u="none" baseline="0" dirty="0" smtClean="0"/>
              <a:t>true, readOnly, false)</a:t>
            </a:r>
            <a:r>
              <a:rPr lang="bg-BG" b="0" u="none" baseline="0" dirty="0" smtClean="0"/>
              <a:t>.</a:t>
            </a:r>
          </a:p>
          <a:p>
            <a:endParaRPr lang="bg-BG" b="0" u="none" baseline="0" dirty="0" smtClean="0"/>
          </a:p>
          <a:p>
            <a:r>
              <a:rPr lang="en-US" b="1" u="sng" baseline="0" dirty="0" err="1" smtClean="0"/>
              <a:t>EnableViewState</a:t>
            </a:r>
            <a:r>
              <a:rPr lang="en-US" b="0" u="none" baseline="0" dirty="0" smtClean="0"/>
              <a:t> – </a:t>
            </a:r>
            <a:r>
              <a:rPr lang="bg-BG" b="0" u="none" baseline="0" dirty="0" smtClean="0"/>
              <a:t>По подразбиране е </a:t>
            </a:r>
            <a:r>
              <a:rPr lang="en-US" b="0" u="none" baseline="0" dirty="0" smtClean="0"/>
              <a:t>“true”</a:t>
            </a:r>
            <a:r>
              <a:rPr lang="bg-BG" b="0" u="none" baseline="0" dirty="0" smtClean="0"/>
              <a:t>, което означава, че се поддържа </a:t>
            </a:r>
            <a:r>
              <a:rPr lang="en-US" b="0" u="none" baseline="0" dirty="0" smtClean="0"/>
              <a:t>ViewState </a:t>
            </a:r>
            <a:r>
              <a:rPr lang="bg-BG" b="0" u="none" baseline="0" dirty="0" smtClean="0"/>
              <a:t>по време на отправяните заявки.</a:t>
            </a:r>
            <a:endParaRPr lang="en-US" b="1" u="sn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За</a:t>
            </a:r>
            <a:r>
              <a:rPr lang="bg-BG" baseline="0" dirty="0" smtClean="0"/>
              <a:t> да може да използваме сървърни контроли в рамките на една уеб форма е необходима една специална модифицирана версия на </a:t>
            </a:r>
            <a:r>
              <a:rPr lang="en-US" baseline="0" dirty="0" smtClean="0"/>
              <a:t>HTML form tag-a </a:t>
            </a:r>
            <a:r>
              <a:rPr lang="bg-BG" baseline="0" dirty="0" smtClean="0"/>
              <a:t>в контекста на </a:t>
            </a:r>
            <a:r>
              <a:rPr lang="en-US" baseline="0" dirty="0" smtClean="0"/>
              <a:t>ASP.NET. </a:t>
            </a:r>
            <a:r>
              <a:rPr lang="bg-BG" baseline="0" dirty="0" smtClean="0"/>
              <a:t>Притежава атрибута </a:t>
            </a:r>
            <a:r>
              <a:rPr lang="en-US" baseline="0" dirty="0" err="1" smtClean="0"/>
              <a:t>runat</a:t>
            </a:r>
            <a:r>
              <a:rPr lang="en-US" baseline="0" dirty="0" smtClean="0"/>
              <a:t>=“server”,</a:t>
            </a:r>
            <a:r>
              <a:rPr lang="bg-BG" baseline="0" dirty="0" smtClean="0"/>
              <a:t> с който оказва на уеб сървъра, че този таг трябва да бъде обработен на сървъра, вместо директно да се изпрати към браузъра.</a:t>
            </a:r>
          </a:p>
          <a:p>
            <a:endParaRPr lang="bg-BG" baseline="0" dirty="0" smtClean="0"/>
          </a:p>
          <a:p>
            <a:r>
              <a:rPr lang="bg-BG" baseline="0" dirty="0" smtClean="0"/>
              <a:t>На показания фрагмент се вижда една примерна употреба на </a:t>
            </a:r>
            <a:r>
              <a:rPr lang="en-US" baseline="0" dirty="0" smtClean="0"/>
              <a:t>form tag-a. </a:t>
            </a:r>
            <a:r>
              <a:rPr lang="bg-BG" baseline="0" dirty="0" smtClean="0"/>
              <a:t>Най-често той обгражда цялото </a:t>
            </a:r>
            <a:r>
              <a:rPr lang="en-US" baseline="0" dirty="0" smtClean="0"/>
              <a:t>&lt;body&gt;</a:t>
            </a:r>
            <a:r>
              <a:rPr lang="bg-BG" baseline="0" dirty="0" smtClean="0"/>
              <a:t> съдържание на една уеб форма.</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ВСИЧКИ сървърни контроли</a:t>
            </a:r>
            <a:r>
              <a:rPr lang="bg-BG" baseline="0" dirty="0" smtClean="0"/>
              <a:t> трябва да са в рамките на </a:t>
            </a:r>
            <a:r>
              <a:rPr lang="en-US" baseline="0" dirty="0" smtClean="0"/>
              <a:t>form tag. </a:t>
            </a:r>
            <a:r>
              <a:rPr lang="bg-BG" baseline="0" dirty="0" smtClean="0"/>
              <a:t>Те биват обработвани от сървъра, което се оказва от </a:t>
            </a:r>
            <a:r>
              <a:rPr lang="en-US" baseline="0" dirty="0" err="1" smtClean="0"/>
              <a:t>runat</a:t>
            </a:r>
            <a:r>
              <a:rPr lang="en-US" baseline="0" dirty="0" smtClean="0"/>
              <a:t>=“server”</a:t>
            </a:r>
            <a:r>
              <a:rPr lang="bg-BG" baseline="0" dirty="0" smtClean="0"/>
              <a:t> атрибута на тага. Подразбиращия се </a:t>
            </a:r>
            <a:r>
              <a:rPr lang="en-US" baseline="0" dirty="0" smtClean="0"/>
              <a:t>method</a:t>
            </a:r>
            <a:r>
              <a:rPr lang="bg-BG" baseline="0" dirty="0" smtClean="0"/>
              <a:t> </a:t>
            </a:r>
            <a:r>
              <a:rPr lang="en-US" baseline="0" dirty="0" smtClean="0"/>
              <a:t>e Post</a:t>
            </a:r>
            <a:r>
              <a:rPr lang="bg-BG" baseline="0" dirty="0" smtClean="0"/>
              <a:t>, за разлика от </a:t>
            </a:r>
            <a:r>
              <a:rPr lang="en-US" baseline="0" dirty="0" smtClean="0"/>
              <a:t>HTML </a:t>
            </a:r>
            <a:r>
              <a:rPr lang="bg-BG" baseline="0" dirty="0" smtClean="0"/>
              <a:t>формите, където това е </a:t>
            </a:r>
            <a:r>
              <a:rPr lang="en-US" baseline="0" dirty="0" smtClean="0"/>
              <a:t>GET.</a:t>
            </a:r>
            <a:endParaRPr lang="bg-BG" baseline="0" dirty="0" smtClean="0"/>
          </a:p>
          <a:p>
            <a:endParaRPr lang="bg-BG" baseline="0" dirty="0" smtClean="0"/>
          </a:p>
          <a:p>
            <a:r>
              <a:rPr lang="bg-BG" baseline="0" dirty="0" smtClean="0"/>
              <a:t>Всяка уеб форма има единствен </a:t>
            </a:r>
            <a:r>
              <a:rPr lang="en-US" baseline="0" dirty="0" smtClean="0"/>
              <a:t>form tag</a:t>
            </a:r>
            <a:r>
              <a:rPr lang="bg-BG" baseline="0" dirty="0" smtClean="0"/>
              <a:t>, с атрибут </a:t>
            </a:r>
            <a:r>
              <a:rPr lang="en-US" baseline="0" dirty="0" err="1" smtClean="0"/>
              <a:t>runat</a:t>
            </a:r>
            <a:r>
              <a:rPr lang="en-US" baseline="0" dirty="0" smtClean="0"/>
              <a:t>=“server”. </a:t>
            </a:r>
            <a:r>
              <a:rPr lang="bg-BG" baseline="0" dirty="0" smtClean="0"/>
              <a:t>При генериране на страница, след зареждането на първата такава форма се поставя флаг оказващ, че тя е заредена. Ако се срещне втори такъв таг при вдигнат флаг, се хвърля изключение.</a:t>
            </a:r>
          </a:p>
          <a:p>
            <a:endParaRPr lang="bg-BG" baseline="0" dirty="0" smtClean="0"/>
          </a:p>
          <a:p>
            <a:r>
              <a:rPr lang="bg-BG" baseline="0" dirty="0" smtClean="0"/>
              <a:t>Решението за използване на повече от един </a:t>
            </a:r>
            <a:r>
              <a:rPr lang="en-US" baseline="0" dirty="0" smtClean="0"/>
              <a:t>form </a:t>
            </a:r>
            <a:r>
              <a:rPr lang="bg-BG" baseline="0" dirty="0" smtClean="0"/>
              <a:t>таг, е само един да е сървърен, а всички останали – </a:t>
            </a:r>
            <a:r>
              <a:rPr lang="en-US" baseline="0" dirty="0" smtClean="0"/>
              <a:t>HTML</a:t>
            </a:r>
            <a:r>
              <a:rPr lang="bg-BG" baseline="0" dirty="0" smtClean="0"/>
              <a:t>.</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id</a:t>
            </a:r>
            <a:r>
              <a:rPr lang="bg-BG" dirty="0" smtClean="0"/>
              <a:t>		Идентификатор на формата</a:t>
            </a:r>
          </a:p>
          <a:p>
            <a:r>
              <a:rPr lang="en-US" b="1" dirty="0" smtClean="0"/>
              <a:t>method</a:t>
            </a:r>
            <a:r>
              <a:rPr lang="bg-BG" b="1" dirty="0" smtClean="0"/>
              <a:t>	</a:t>
            </a:r>
            <a:r>
              <a:rPr lang="bg-BG" dirty="0" smtClean="0"/>
              <a:t>Идентифицира метода на пращане на информация обратно до сървъра. </a:t>
            </a:r>
            <a:r>
              <a:rPr lang="en-US" b="1" dirty="0" smtClean="0"/>
              <a:t>GET</a:t>
            </a:r>
            <a:r>
              <a:rPr lang="en-US" dirty="0" smtClean="0"/>
              <a:t> – </a:t>
            </a:r>
            <a:r>
              <a:rPr lang="bg-BG" dirty="0" smtClean="0"/>
              <a:t>в </a:t>
            </a:r>
            <a:r>
              <a:rPr lang="en-US" dirty="0" smtClean="0"/>
              <a:t>URL</a:t>
            </a:r>
            <a:r>
              <a:rPr lang="bg-BG" dirty="0" smtClean="0"/>
              <a:t>, </a:t>
            </a:r>
            <a:r>
              <a:rPr lang="en-US" b="1" dirty="0" smtClean="0"/>
              <a:t>POST</a:t>
            </a:r>
            <a:r>
              <a:rPr lang="en-US" dirty="0" smtClean="0"/>
              <a:t> – </a:t>
            </a:r>
            <a:r>
              <a:rPr lang="bg-BG" dirty="0" smtClean="0"/>
              <a:t>в тялото на </a:t>
            </a:r>
            <a:r>
              <a:rPr lang="en-US" dirty="0" smtClean="0"/>
              <a:t>HTTP </a:t>
            </a:r>
            <a:r>
              <a:rPr lang="bg-BG" dirty="0" smtClean="0"/>
              <a:t>заявката.</a:t>
            </a:r>
          </a:p>
          <a:p>
            <a:r>
              <a:rPr lang="en-US" b="1" noProof="1" smtClean="0"/>
              <a:t>runat</a:t>
            </a:r>
            <a:r>
              <a:rPr lang="bg-BG" b="1" dirty="0" smtClean="0"/>
              <a:t>	</a:t>
            </a:r>
            <a:r>
              <a:rPr lang="bg-BG" dirty="0" smtClean="0"/>
              <a:t>Указва на парсера (</a:t>
            </a:r>
            <a:r>
              <a:rPr lang="en-US" dirty="0" smtClean="0"/>
              <a:t>parser</a:t>
            </a:r>
            <a:r>
              <a:rPr lang="bg-BG" dirty="0" smtClean="0"/>
              <a:t>), че </a:t>
            </a:r>
            <a:r>
              <a:rPr lang="bg-BG" noProof="1" smtClean="0"/>
              <a:t>тагът </a:t>
            </a:r>
            <a:r>
              <a:rPr lang="bg-BG" dirty="0" smtClean="0"/>
              <a:t>не е </a:t>
            </a:r>
            <a:r>
              <a:rPr lang="en-US" dirty="0" smtClean="0"/>
              <a:t>HTML </a:t>
            </a:r>
            <a:r>
              <a:rPr lang="bg-BG" dirty="0" smtClean="0"/>
              <a:t>елемент, а </a:t>
            </a:r>
            <a:r>
              <a:rPr lang="en-US" dirty="0" smtClean="0"/>
              <a:t>ASP.NET server control</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xmlns:mc="http://schemas.openxmlformats.org/markup-compatibility/2006" xmlns:a14="http://schemas.microsoft.com/office/drawing/2010/main" val="D4FF5B" mc:Ignorable=""/>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xmlns:mc="http://schemas.openxmlformats.org/markup-compatibility/2006" xmlns:a14="http://schemas.microsoft.com/office/drawing/2010/main" val="FAF8C8"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xmlns:mc="http://schemas.openxmlformats.org/markup-compatibility/2006" xmlns:a14="http://schemas.microsoft.com/office/drawing/2010/main" val="DEFF9B"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800" b="1"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Telerik Corporation</a:t>
            </a:r>
            <a:endParaRPr lang="en-US" sz="1800" b="1" dirty="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hlinkClick r:id="rId2"/>
              </a:rPr>
              <a:t>www.telerik.com</a:t>
            </a:r>
            <a:endParaRPr lang="en-US" sz="1600" b="1" dirty="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xmlns:mc="http://schemas.openxmlformats.org/markup-compatibility/2006" xmlns:a14="http://schemas.microsoft.com/office/drawing/2010/main" val="EBFFD2" mc:Ignorable=""/>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rgbClr xmlns:mc="http://schemas.openxmlformats.org/markup-compatibility/2006" xmlns:a14="http://schemas.microsoft.com/office/drawing/2010/main" val="F5FFC2" mc:Ignorable=""/>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xmlns:mc="http://schemas.openxmlformats.org/markup-compatibility/2006" xmlns:a14="http://schemas.microsoft.com/office/drawing/2010/main" val="FAF7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chemeClr val="tx1">
                    <a:lumMod val="40000"/>
                    <a:lumOff val="60000"/>
                  </a:schemeClr>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xmlns:mc="http://schemas.openxmlformats.org/markup-compatibility/2006" xmlns:a14="http://schemas.microsoft.com/office/drawing/2010/main" val="8CF4F2" mc:Ignorable=""/>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xmlns:mc="http://schemas.openxmlformats.org/markup-compatibility/2006" xmlns:a14="http://schemas.microsoft.com/office/drawing/2010/main" val="E8FF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rPr>
              <a:t>Questions?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xmlns:p14="http://schemas.microsoft.com/office/powerpoint/2010/mai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187450" indent="-228600" algn="l" rtl="0" eaLnBrk="0" fontAlgn="base" hangingPunct="0">
        <a:spcBef>
          <a:spcPct val="20000"/>
        </a:spcBef>
        <a:spcAft>
          <a:spcPct val="0"/>
        </a:spcAft>
        <a:buClr>
          <a:srgbClr xmlns:mc="http://schemas.openxmlformats.org/markup-compatibility/2006" xmlns:a14="http://schemas.microsoft.com/office/drawing/2010/main" val="F8BD52" mc:Ignorable=""/>
        </a:buClr>
        <a:buFont typeface="Wingdings 2" pitchFamily="18" charset="2"/>
        <a:buChar char=""/>
        <a:defRPr sz="26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425575" indent="-228600" algn="l" rtl="0" eaLnBrk="0" fontAlgn="base" hangingPunct="0">
        <a:spcBef>
          <a:spcPct val="20000"/>
        </a:spcBef>
        <a:spcAft>
          <a:spcPct val="0"/>
        </a:spcAft>
        <a:buClr>
          <a:srgbClr xmlns:mc="http://schemas.openxmlformats.org/markup-compatibility/2006" xmlns:a14="http://schemas.microsoft.com/office/drawing/2010/main" val="46A6BD" mc:Ignorable=""/>
        </a:buClr>
        <a:buFont typeface="Wingdings 2" pitchFamily="18" charset="2"/>
        <a:buChar char=""/>
        <a:defRPr sz="24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msdn.microsoft.com/en-us/library/aa478964.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ASP.NET – Part I</a:t>
            </a:r>
            <a:endParaRPr lang="en-US" dirty="0"/>
          </a:p>
        </p:txBody>
      </p:sp>
      <p:sp>
        <p:nvSpPr>
          <p:cNvPr id="3" name="Subtitle 2"/>
          <p:cNvSpPr>
            <a:spLocks noGrp="1"/>
          </p:cNvSpPr>
          <p:nvPr>
            <p:ph type="subTitle" idx="1"/>
          </p:nvPr>
        </p:nvSpPr>
        <p:spPr>
          <a:xfrm>
            <a:off x="381000" y="3240880"/>
            <a:ext cx="8229600" cy="569120"/>
          </a:xfrm>
        </p:spPr>
        <p:txBody>
          <a:bodyPr/>
          <a:lstStyle/>
          <a:p>
            <a:r>
              <a:rPr lang="en-US" dirty="0" smtClean="0"/>
              <a:t>ASP.NET Web Forms, Web Server Controls, HTML Server Controls, Creating Simple Web Applications</a:t>
            </a:r>
            <a:endParaRPr lang="en-US" noProof="1"/>
          </a:p>
        </p:txBody>
      </p:sp>
      <p:sp>
        <p:nvSpPr>
          <p:cNvPr id="4" name="Text Placeholder 3"/>
          <p:cNvSpPr>
            <a:spLocks noGrp="1"/>
          </p:cNvSpPr>
          <p:nvPr>
            <p:ph type="body" sz="quarter" idx="10"/>
          </p:nvPr>
        </p:nvSpPr>
        <p:spPr>
          <a:xfrm>
            <a:off x="457200" y="5224047"/>
            <a:ext cx="3352800" cy="948154"/>
          </a:xfrm>
        </p:spPr>
        <p:txBody>
          <a:bodyPr/>
          <a:lstStyle/>
          <a:p>
            <a:r>
              <a:rPr lang="en-US" dirty="0" smtClean="0"/>
              <a:t>Ventsislav Popov</a:t>
            </a:r>
            <a:endParaRPr lang="en-US" dirty="0"/>
          </a:p>
          <a:p>
            <a:endParaRPr lang="en-US" dirty="0"/>
          </a:p>
        </p:txBody>
      </p:sp>
      <p:sp>
        <p:nvSpPr>
          <p:cNvPr id="5" name="Text Placeholder 4"/>
          <p:cNvSpPr>
            <a:spLocks noGrp="1"/>
          </p:cNvSpPr>
          <p:nvPr>
            <p:ph type="body" sz="quarter" idx="11"/>
          </p:nvPr>
        </p:nvSpPr>
        <p:spPr>
          <a:xfrm>
            <a:off x="457200" y="5757446"/>
            <a:ext cx="1798890" cy="677108"/>
          </a:xfrm>
        </p:spPr>
        <p:txBody>
          <a:bodyPr/>
          <a:lstStyle/>
          <a:p>
            <a:r>
              <a:rPr lang="en-US" sz="2000" dirty="0" smtClean="0"/>
              <a:t>Crossroad Ltd.</a:t>
            </a:r>
            <a:endParaRPr lang="en-US" sz="2000" dirty="0"/>
          </a:p>
          <a:p>
            <a:endParaRPr lang="en-US" dirty="0"/>
          </a:p>
        </p:txBody>
      </p:sp>
      <p:sp>
        <p:nvSpPr>
          <p:cNvPr id="6" name="Text Placeholder 5"/>
          <p:cNvSpPr>
            <a:spLocks noGrp="1"/>
          </p:cNvSpPr>
          <p:nvPr>
            <p:ph type="body" sz="quarter" idx="12"/>
          </p:nvPr>
        </p:nvSpPr>
        <p:spPr>
          <a:xfrm>
            <a:off x="457200" y="6062246"/>
            <a:ext cx="2286000" cy="338554"/>
          </a:xfrm>
        </p:spPr>
        <p:txBody>
          <a:bodyPr/>
          <a:lstStyle/>
          <a:p>
            <a:r>
              <a:rPr lang="en-US" dirty="0" smtClean="0"/>
              <a:t>www.crossroad.bg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 –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id - form identifier</a:t>
            </a:r>
          </a:p>
          <a:p>
            <a:r>
              <a:rPr lang="en-US" dirty="0" smtClean="0"/>
              <a:t>method – how data is sent back to the server </a:t>
            </a:r>
          </a:p>
          <a:p>
            <a:pPr lvl="1"/>
            <a:r>
              <a:rPr lang="en-US" dirty="0" smtClean="0"/>
              <a:t>GET – in the URL</a:t>
            </a:r>
          </a:p>
          <a:p>
            <a:pPr lvl="1"/>
            <a:r>
              <a:rPr lang="en-US" dirty="0" smtClean="0"/>
              <a:t>POST – within the body of the HTTP request</a:t>
            </a:r>
          </a:p>
          <a:p>
            <a:r>
              <a:rPr lang="en-US" dirty="0" smtClean="0"/>
              <a:t>runat - tells the parser that the tag is not an HTML element but an ASP.NET server control</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69911">
            <a:off x="723087" y="1808335"/>
            <a:ext cx="6024431" cy="4307468"/>
          </a:xfrm>
          <a:prstGeom prst="rect">
            <a:avLst/>
          </a:prstGeom>
        </p:spPr>
      </p:pic>
      <p:sp>
        <p:nvSpPr>
          <p:cNvPr id="6" name="Rectangle 5"/>
          <p:cNvSpPr/>
          <p:nvPr/>
        </p:nvSpPr>
        <p:spPr>
          <a:xfrm>
            <a:off x="5257800" y="1619250"/>
            <a:ext cx="2082621"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Curious?</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Coding Methods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Inline code model</a:t>
            </a:r>
          </a:p>
          <a:p>
            <a:pPr lvl="1"/>
            <a:r>
              <a:rPr lang="en-US" dirty="0" smtClean="0"/>
              <a:t>The code is separated in a SCRIPT section in the same file where the web content is</a:t>
            </a:r>
          </a:p>
          <a:p>
            <a:r>
              <a:rPr lang="en-US" dirty="0" smtClean="0"/>
              <a:t>Code-behind model (Default for VS.NET)</a:t>
            </a:r>
          </a:p>
          <a:p>
            <a:pPr lvl="1"/>
            <a:r>
              <a:rPr lang="en-US" dirty="0" smtClean="0"/>
              <a:t>Separate file from the HTML content</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Code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9" name="Rectangle 4"/>
          <p:cNvSpPr>
            <a:spLocks noChangeArrowheads="1"/>
          </p:cNvSpPr>
          <p:nvPr/>
        </p:nvSpPr>
        <p:spPr bwMode="auto">
          <a:xfrm>
            <a:off x="222250" y="1223963"/>
            <a:ext cx="8715375" cy="5004447"/>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 OnClick=“btn_Click”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endPar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Language="c#" runat="server"&gt;</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private void btn_Click(object sender, 			System.EventArgs e)</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endParaRPr kumimoji="0" lang="en-US" sz="2400" b="1" noProof="1">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 separate compiled file containing the  program logic of the page</a:t>
            </a:r>
          </a:p>
          <a:p>
            <a:r>
              <a:rPr lang="en-US" dirty="0" smtClean="0"/>
              <a:t>Each web page has its own code-behind page</a:t>
            </a:r>
          </a:p>
          <a:p>
            <a:r>
              <a:rPr lang="en-US" dirty="0" smtClean="0"/>
              <a:t>Has the same name as the web page to which it is attached</a:t>
            </a:r>
          </a:p>
          <a:p>
            <a:r>
              <a:rPr lang="en-US" dirty="0" smtClean="0"/>
              <a:t>The file extension is .aspx.cs (or aspx.vb) </a:t>
            </a:r>
          </a:p>
          <a:p>
            <a:r>
              <a:rPr lang="en-US" dirty="0" smtClean="0"/>
              <a:t>The two files are built into one when the application is started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 Explained</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To associate an .aspx page to its code-behind class the @Page directive is used</a:t>
            </a:r>
          </a:p>
          <a:p>
            <a:r>
              <a:rPr lang="en-US" dirty="0" smtClean="0"/>
              <a:t>VS.NET adds three attributes to the  @Page directive:</a:t>
            </a:r>
          </a:p>
          <a:p>
            <a:pPr lvl="1"/>
            <a:r>
              <a:rPr lang="en-US" dirty="0" smtClean="0"/>
              <a:t>Inherits – allows the .aspx page to derive from the code-behind class</a:t>
            </a:r>
          </a:p>
          <a:p>
            <a:pPr lvl="1"/>
            <a:r>
              <a:rPr lang="en-US" dirty="0" smtClean="0"/>
              <a:t>CodeFile – used internally by Visual Studio .NET to associate the files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774">
            <a:off x="1157965" y="1319160"/>
            <a:ext cx="5935963" cy="4634617"/>
          </a:xfrm>
          <a:prstGeom prst="rect">
            <a:avLst/>
          </a:prstGeom>
        </p:spPr>
      </p:pic>
      <p:sp>
        <p:nvSpPr>
          <p:cNvPr id="6" name="Rectangle 5"/>
          <p:cNvSpPr/>
          <p:nvPr/>
        </p:nvSpPr>
        <p:spPr>
          <a:xfrm rot="21425545">
            <a:off x="4740102" y="1551057"/>
            <a:ext cx="3496085"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Piece of cake…</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When a page runs it goes through series of processing steps</a:t>
            </a:r>
          </a:p>
          <a:p>
            <a:r>
              <a:rPr lang="en-US" smtClean="0"/>
              <a:t>When developing, </a:t>
            </a:r>
            <a:r>
              <a:rPr lang="en-US" dirty="0" smtClean="0"/>
              <a:t>we should consider:</a:t>
            </a:r>
          </a:p>
          <a:p>
            <a:pPr lvl="1"/>
            <a:r>
              <a:rPr lang="en-US" dirty="0" smtClean="0"/>
              <a:t>Lifecycle stages</a:t>
            </a:r>
          </a:p>
          <a:p>
            <a:pPr lvl="1"/>
            <a:r>
              <a:rPr lang="en-US" dirty="0" smtClean="0"/>
              <a:t>Lifecycle events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87371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Smallest ASP.NET Component</a:t>
            </a:r>
          </a:p>
          <a:p>
            <a:r>
              <a:rPr lang="en-US" dirty="0" smtClean="0"/>
              <a:t>Wrap the UI</a:t>
            </a:r>
          </a:p>
          <a:p>
            <a:r>
              <a:rPr lang="en-US" dirty="0" smtClean="0"/>
              <a:t>Component – oriented programming model</a:t>
            </a:r>
          </a:p>
          <a:p>
            <a:r>
              <a:rPr lang="en-US" dirty="0" smtClean="0"/>
              <a:t>HTML Abstraction</a:t>
            </a:r>
          </a:p>
          <a:p>
            <a:r>
              <a:rPr lang="en-US" dirty="0" smtClean="0"/>
              <a:t>Executed on server side (for Web controls)</a:t>
            </a:r>
          </a:p>
          <a:p>
            <a:r>
              <a:rPr lang="en-US" dirty="0" smtClean="0"/>
              <a:t>Programming model based on events</a:t>
            </a:r>
          </a:p>
          <a:p>
            <a:pPr lvl="1"/>
            <a:r>
              <a:rPr lang="en-US" dirty="0" smtClean="0"/>
              <a:t>After user interaction event is thrown</a:t>
            </a:r>
          </a:p>
          <a:p>
            <a:pPr lvl="1"/>
            <a:r>
              <a:rPr lang="en-US" dirty="0" smtClean="0"/>
              <a:t>Programmer decides which event and control to be related</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Class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System.Web.UI.Control</a:t>
            </a:r>
          </a:p>
          <a:p>
            <a:pPr lvl="1"/>
            <a:r>
              <a:rPr lang="en-US" dirty="0" smtClean="0"/>
              <a:t>Base for all controls</a:t>
            </a:r>
          </a:p>
          <a:p>
            <a:pPr lvl="1"/>
            <a:r>
              <a:rPr lang="en-US" dirty="0" smtClean="0"/>
              <a:t>Properties – ID, Page, ViewState, ControlState, Context, ClientID, Controls</a:t>
            </a:r>
          </a:p>
          <a:p>
            <a:pPr lvl="1"/>
            <a:r>
              <a:rPr lang="en-US" dirty="0" smtClean="0"/>
              <a:t>Methods – Render(</a:t>
            </a:r>
            <a:r>
              <a:rPr lang="en-US" dirty="0" err="1" smtClean="0"/>
              <a:t>HtmlTextWriter</a:t>
            </a:r>
            <a:r>
              <a:rPr lang="en-US" dirty="0" smtClean="0"/>
              <a:t> writer)</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What is an ASP .NET Web Form</a:t>
            </a:r>
          </a:p>
          <a:p>
            <a:pPr lvl="1"/>
            <a:r>
              <a:rPr lang="en-US" dirty="0" smtClean="0"/>
              <a:t>Directives</a:t>
            </a:r>
          </a:p>
          <a:p>
            <a:pPr lvl="1"/>
            <a:r>
              <a:rPr lang="en-US" dirty="0" smtClean="0"/>
              <a:t>Coding Methods</a:t>
            </a:r>
          </a:p>
          <a:p>
            <a:r>
              <a:rPr lang="en-US" dirty="0" smtClean="0"/>
              <a:t>Server Controls</a:t>
            </a:r>
          </a:p>
          <a:p>
            <a:pPr lvl="1"/>
            <a:r>
              <a:rPr lang="en-US" dirty="0" smtClean="0"/>
              <a:t>HTML Controls</a:t>
            </a:r>
          </a:p>
          <a:p>
            <a:pPr lvl="1"/>
            <a:r>
              <a:rPr lang="en-US" dirty="0" smtClean="0"/>
              <a:t>Web Controls</a:t>
            </a:r>
          </a:p>
          <a:p>
            <a:pPr lvl="1"/>
            <a:r>
              <a:rPr lang="en-US" dirty="0" smtClean="0"/>
              <a:t>Template Controls</a:t>
            </a:r>
          </a:p>
          <a:p>
            <a:r>
              <a:rPr lang="en-US" dirty="0" smtClean="0"/>
              <a:t>ASP.NET Web Form Lifecycle</a:t>
            </a:r>
          </a:p>
          <a:p>
            <a:r>
              <a:rPr lang="en-US" dirty="0" smtClean="0"/>
              <a:t>HTML Escaping</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Hierarchy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6" name="Picture 5"/>
          <p:cNvPicPr>
            <a:picLocks noChangeAspect="1" noChangeArrowheads="1"/>
          </p:cNvPicPr>
          <p:nvPr/>
        </p:nvPicPr>
        <p:blipFill>
          <a:blip r:embed="rId2" cstate="print"/>
          <a:srcRect l="1083" t="9445" r="1627"/>
          <a:stretch>
            <a:fillRect/>
          </a:stretch>
        </p:blipFill>
        <p:spPr bwMode="auto">
          <a:xfrm>
            <a:off x="0" y="1600200"/>
            <a:ext cx="9144000" cy="4114800"/>
          </a:xfrm>
          <a:prstGeom prst="rect">
            <a:avLst/>
          </a:prstGeom>
          <a:noFill/>
          <a:ln w="6350" algn="ctr">
            <a:solidFill>
              <a:srgbClr xmlns:mc="http://schemas.openxmlformats.org/markup-compatibility/2006" xmlns:a14="http://schemas.microsoft.com/office/drawing/2010/main" val="000000" mc:Ignorable=""/>
            </a:solidFill>
            <a:miter lim="800000"/>
            <a:headEnd/>
            <a:tailEnd/>
          </a:ln>
          <a:effectLst>
            <a:outerShdw dist="17961" dir="2700000" algn="ctr" rotWithShape="0">
              <a:srgbClr xmlns:mc="http://schemas.openxmlformats.org/markup-compatibility/2006" xmlns:a14="http://schemas.microsoft.com/office/drawing/2010/main" val="FFFFFF" mc:Ignorable=""/>
            </a:outerShdw>
          </a:effec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Very simple extension of Control class</a:t>
            </a:r>
          </a:p>
          <a:p>
            <a:r>
              <a:rPr lang="en-US" dirty="0" smtClean="0"/>
              <a:t>Looks like traditional HTML</a:t>
            </a:r>
          </a:p>
          <a:p>
            <a:pPr lvl="1"/>
            <a:r>
              <a:rPr lang="en-US" dirty="0" smtClean="0"/>
              <a:t>Simple HTML seems like text on the server</a:t>
            </a:r>
          </a:p>
          <a:p>
            <a:pPr lvl="1"/>
            <a:r>
              <a:rPr lang="en-US" dirty="0" smtClean="0"/>
              <a:t>If HTML element is converted to HTML Server control, on the server side object Is associated with it</a:t>
            </a:r>
          </a:p>
          <a:p>
            <a:r>
              <a:rPr lang="en-US" dirty="0" smtClean="0"/>
              <a:t>Must </a:t>
            </a:r>
          </a:p>
          <a:p>
            <a:pPr lvl="1"/>
            <a:r>
              <a:rPr lang="en-US" dirty="0" smtClean="0"/>
              <a:t>Have runat="server“</a:t>
            </a:r>
          </a:p>
          <a:p>
            <a:pPr lvl="1"/>
            <a:r>
              <a:rPr lang="en-US" dirty="0" smtClean="0"/>
              <a:t>Be inside &lt;form runat="server"&gt;…&lt;/form&gt;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9" name="Rectangle 4"/>
          <p:cNvSpPr>
            <a:spLocks noChangeArrowheads="1"/>
          </p:cNvSpPr>
          <p:nvPr/>
        </p:nvSpPr>
        <p:spPr bwMode="auto">
          <a:xfrm>
            <a:off x="222250" y="1223963"/>
            <a:ext cx="8715375" cy="512755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&lt;input id="Submit1" runat="server" 	onserverclick="Submit1_Click" type="submit" 	value="submit"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void Submit1_Click(object sender, EventArgs a)</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Response.Write("Clicked!");</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Classes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latin typeface="Courier New" pitchFamily="49" charset="0"/>
              </a:rPr>
              <a:t>HtmlAnchor</a:t>
            </a:r>
          </a:p>
          <a:p>
            <a:r>
              <a:rPr lang="en-US" dirty="0" smtClean="0">
                <a:latin typeface="Courier New" pitchFamily="49" charset="0"/>
              </a:rPr>
              <a:t>HtmlButton</a:t>
            </a:r>
          </a:p>
          <a:p>
            <a:r>
              <a:rPr lang="en-US" dirty="0" smtClean="0">
                <a:latin typeface="Courier New" pitchFamily="49" charset="0"/>
              </a:rPr>
              <a:t>HtmlForm</a:t>
            </a:r>
          </a:p>
          <a:p>
            <a:r>
              <a:rPr lang="en-US" dirty="0" smtClean="0">
                <a:latin typeface="Courier New" pitchFamily="49" charset="0"/>
              </a:rPr>
              <a:t>HtmlSelect</a:t>
            </a:r>
          </a:p>
          <a:p>
            <a:r>
              <a:rPr lang="en-US" dirty="0" smtClean="0">
                <a:latin typeface="Courier New" pitchFamily="49" charset="0"/>
              </a:rPr>
              <a:t>HtmlTable, HtmlTableCell, HtmlTableRow </a:t>
            </a:r>
          </a:p>
          <a:p>
            <a:r>
              <a:rPr lang="en-US" dirty="0" smtClean="0">
                <a:latin typeface="Courier New" pitchFamily="49" charset="0"/>
              </a:rPr>
              <a:t>HtmlImage</a:t>
            </a:r>
          </a:p>
          <a:p>
            <a:r>
              <a:rPr lang="en-US" dirty="0" smtClean="0">
                <a:latin typeface="Courier New" pitchFamily="49" charset="0"/>
              </a:rPr>
              <a:t> ...</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HtmlGenericControl</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85000"/>
              </a:lnSpc>
            </a:pPr>
            <a:r>
              <a:rPr lang="en-US" dirty="0" smtClean="0"/>
              <a:t>Used for all elements not included in previous list</a:t>
            </a:r>
          </a:p>
          <a:p>
            <a:pPr lvl="1">
              <a:lnSpc>
                <a:spcPct val="85000"/>
              </a:lnSpc>
            </a:pPr>
            <a:r>
              <a:rPr lang="en-US" dirty="0" smtClean="0">
                <a:latin typeface="Courier New" pitchFamily="49" charset="0"/>
              </a:rPr>
              <a:t>&lt;p&gt;</a:t>
            </a:r>
          </a:p>
          <a:p>
            <a:pPr lvl="1">
              <a:lnSpc>
                <a:spcPct val="85000"/>
              </a:lnSpc>
            </a:pPr>
            <a:r>
              <a:rPr lang="en-US" dirty="0" smtClean="0">
                <a:latin typeface="Courier New" pitchFamily="49" charset="0"/>
              </a:rPr>
              <a:t>&lt;meta&gt;</a:t>
            </a:r>
          </a:p>
          <a:p>
            <a:pPr lvl="1">
              <a:lnSpc>
                <a:spcPct val="85000"/>
              </a:lnSpc>
            </a:pPr>
            <a:r>
              <a:rPr lang="en-US" dirty="0" smtClean="0"/>
              <a:t> </a:t>
            </a:r>
            <a:r>
              <a:rPr lang="en-US" dirty="0" smtClean="0">
                <a:latin typeface="Courier New" pitchFamily="49" charset="0"/>
              </a:rPr>
              <a:t>&lt;div&gt;</a:t>
            </a:r>
          </a:p>
          <a:p>
            <a:pPr lvl="1">
              <a:lnSpc>
                <a:spcPct val="85000"/>
              </a:lnSpc>
            </a:pPr>
            <a:r>
              <a:rPr lang="en-US" dirty="0" smtClean="0">
                <a:latin typeface="Courier New" pitchFamily="49" charset="0"/>
              </a:rPr>
              <a:t>&lt;span&gt;</a:t>
            </a:r>
          </a:p>
          <a:p>
            <a:pPr lvl="1">
              <a:lnSpc>
                <a:spcPct val="85000"/>
              </a:lnSpc>
            </a:pPr>
            <a:r>
              <a:rPr lang="en-US" dirty="0" smtClean="0">
                <a:latin typeface="Courier New" pitchFamily="49" charset="0"/>
              </a:rPr>
              <a:t>...</a:t>
            </a: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a:t>
            </a:r>
            <a:endParaRPr lang="en-US" dirty="0"/>
          </a:p>
        </p:txBody>
      </p:sp>
      <p:sp>
        <p:nvSpPr>
          <p:cNvPr id="3" name="Content Placeholder 2"/>
          <p:cNvSpPr>
            <a:spLocks noGrp="1"/>
          </p:cNvSpPr>
          <p:nvPr>
            <p:ph idx="1"/>
          </p:nvPr>
        </p:nvSpPr>
        <p:spPr>
          <a:xfrm>
            <a:off x="228600" y="990600"/>
            <a:ext cx="8686800" cy="3886200"/>
          </a:xfrm>
        </p:spPr>
        <p:txBody>
          <a:bodyPr/>
          <a:lstStyle/>
          <a:p>
            <a:r>
              <a:rPr lang="en-US" dirty="0" smtClean="0">
                <a:latin typeface="Courier New" pitchFamily="49" charset="0"/>
              </a:rPr>
              <a:t>They have richly typed object model</a:t>
            </a:r>
          </a:p>
          <a:p>
            <a:r>
              <a:rPr lang="en-US" dirty="0" smtClean="0">
                <a:latin typeface="Courier New" pitchFamily="49" charset="0"/>
              </a:rPr>
              <a:t>Rendered HTML is quite different  from design time markup </a:t>
            </a:r>
          </a:p>
          <a:p>
            <a:r>
              <a:rPr lang="en-US" noProof="1" smtClean="0"/>
              <a:t>They have AutoPostBack abilities</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Syntax</a:t>
            </a:r>
            <a:endParaRPr lang="en-US" dirty="0"/>
          </a:p>
        </p:txBody>
      </p:sp>
      <p:sp>
        <p:nvSpPr>
          <p:cNvPr id="3" name="Content Placeholder 2"/>
          <p:cNvSpPr>
            <a:spLocks noGrp="1"/>
          </p:cNvSpPr>
          <p:nvPr>
            <p:ph idx="1"/>
          </p:nvPr>
        </p:nvSpPr>
        <p:spPr>
          <a:xfrm>
            <a:off x="228600" y="990600"/>
            <a:ext cx="8686800" cy="3886200"/>
          </a:xfrm>
        </p:spPr>
        <p:txBody>
          <a:bodyPr/>
          <a:lstStyle/>
          <a:p>
            <a:endParaRPr lang="en-US" dirty="0" smtClean="0">
              <a:latin typeface="Courier New" pitchFamily="49" charset="0"/>
            </a:endParaRPr>
          </a:p>
          <a:p>
            <a:endParaRPr lang="en-US" dirty="0" smtClean="0">
              <a:latin typeface="Courier New" pitchFamily="49" charset="0"/>
            </a:endParaRPr>
          </a:p>
          <a:p>
            <a:pPr>
              <a:buNone/>
            </a:pPr>
            <a:r>
              <a:rPr lang="en-US" dirty="0" smtClean="0">
                <a:latin typeface="Courier New" pitchFamily="49" charset="0"/>
              </a:rPr>
              <a:t>&lt;tag_prefix:controlname attributes runat="server"/&gt; </a:t>
            </a:r>
          </a:p>
          <a:p>
            <a:pPr>
              <a:buNone/>
            </a:pP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Rounded Rectangular Callout 4"/>
          <p:cNvSpPr/>
          <p:nvPr/>
        </p:nvSpPr>
        <p:spPr>
          <a:xfrm>
            <a:off x="381000" y="838200"/>
            <a:ext cx="3048000" cy="990600"/>
          </a:xfrm>
          <a:prstGeom prst="wedgeRoundRectCallout">
            <a:avLst>
              <a:gd name="adj1" fmla="val 634"/>
              <a:gd name="adj2" fmla="val 113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tag_prefix determines unique namespace for the web control</a:t>
            </a:r>
            <a:endParaRPr lang="en-US" sz="2000" dirty="0"/>
          </a:p>
        </p:txBody>
      </p:sp>
      <p:sp>
        <p:nvSpPr>
          <p:cNvPr id="6" name="Rounded Rectangular Callout 5"/>
          <p:cNvSpPr/>
          <p:nvPr/>
        </p:nvSpPr>
        <p:spPr>
          <a:xfrm>
            <a:off x="3886200" y="762000"/>
            <a:ext cx="3733800" cy="917448"/>
          </a:xfrm>
          <a:prstGeom prst="wedgeRoundRectCallout">
            <a:avLst>
              <a:gd name="adj1" fmla="val -31138"/>
              <a:gd name="adj2" fmla="val 138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name of the control</a:t>
            </a:r>
          </a:p>
        </p:txBody>
      </p:sp>
      <p:sp>
        <p:nvSpPr>
          <p:cNvPr id="7" name="Rounded Rectangular Callout 6"/>
          <p:cNvSpPr/>
          <p:nvPr/>
        </p:nvSpPr>
        <p:spPr>
          <a:xfrm>
            <a:off x="381000" y="3962400"/>
            <a:ext cx="3810000" cy="1143000"/>
          </a:xfrm>
          <a:prstGeom prst="wedgeRoundRectCallout">
            <a:avLst>
              <a:gd name="adj1" fmla="val -25682"/>
              <a:gd name="adj2" fmla="val -114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Mandatory attribute runat=“server”</a:t>
            </a:r>
            <a:endParaRPr lang="en-US" dirty="0"/>
          </a:p>
        </p:txBody>
      </p:sp>
      <p:sp>
        <p:nvSpPr>
          <p:cNvPr id="8" name="Rounded Rectangular Callout 7"/>
          <p:cNvSpPr/>
          <p:nvPr/>
        </p:nvSpPr>
        <p:spPr>
          <a:xfrm>
            <a:off x="5029200" y="3733800"/>
            <a:ext cx="3124200" cy="1371600"/>
          </a:xfrm>
          <a:prstGeom prst="wedgeRoundRectCallout">
            <a:avLst>
              <a:gd name="adj1" fmla="val 29876"/>
              <a:gd name="adj2" fmla="val -1257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are properties of the web control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9" name="Rectangle 4"/>
          <p:cNvSpPr>
            <a:spLocks noChangeArrowheads="1"/>
          </p:cNvSpPr>
          <p:nvPr/>
        </p:nvSpPr>
        <p:spPr bwMode="auto">
          <a:xfrm>
            <a:off x="222250" y="1223963"/>
            <a:ext cx="8715375" cy="328089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&lt;asp:TextBox ID="TextBox1" runat="server“ /&gt;</a:t>
            </a:r>
          </a:p>
          <a:p>
            <a:pPr eaLnBrk="1" hangingPunct="1"/>
            <a:endPar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ID=“btn1" runat="server" Text=“Btn"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Basic Web Server Controls</a:t>
            </a:r>
          </a:p>
          <a:p>
            <a:pPr lvl="1"/>
            <a:r>
              <a:rPr lang="en-US" dirty="0" smtClean="0">
                <a:latin typeface="Courier New" pitchFamily="49" charset="0"/>
              </a:rPr>
              <a:t>Button, TextBox, ListBox, Hyperlink, Image,...</a:t>
            </a:r>
          </a:p>
          <a:p>
            <a:r>
              <a:rPr lang="en-US" dirty="0" smtClean="0">
                <a:latin typeface="Courier New" pitchFamily="49" charset="0"/>
              </a:rPr>
              <a:t>Validation Controls</a:t>
            </a:r>
          </a:p>
          <a:p>
            <a:pPr lvl="1"/>
            <a:r>
              <a:rPr lang="en-US" dirty="0" smtClean="0">
                <a:latin typeface="Courier New" pitchFamily="49" charset="0"/>
              </a:rPr>
              <a:t>CompareValidator, RequiredFieldValidator, RangeValidator,...</a:t>
            </a:r>
          </a:p>
          <a:p>
            <a:r>
              <a:rPr lang="en-US" dirty="0" smtClean="0">
                <a:latin typeface="Courier New" pitchFamily="49" charset="0"/>
              </a:rPr>
              <a:t>List and Rich Controls</a:t>
            </a:r>
          </a:p>
          <a:p>
            <a:pPr lvl="1"/>
            <a:r>
              <a:rPr lang="en-US" dirty="0" smtClean="0">
                <a:latin typeface="Courier New" pitchFamily="49" charset="0"/>
              </a:rPr>
              <a:t>Calendar, AdRotator, GridView, DataList, Repeater,...</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Template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Provide common properties and methods </a:t>
            </a:r>
          </a:p>
          <a:p>
            <a:r>
              <a:rPr lang="en-US" dirty="0" smtClean="0">
                <a:latin typeface="Courier New" pitchFamily="49" charset="0"/>
              </a:rPr>
              <a:t>Allow customization of the rendered output</a:t>
            </a:r>
            <a:endParaRPr lang="bg-BG" dirty="0" smtClean="0">
              <a:latin typeface="Courier New" pitchFamily="49" charset="0"/>
            </a:endParaRPr>
          </a:p>
          <a:p>
            <a:r>
              <a:rPr lang="en-US" dirty="0" smtClean="0"/>
              <a:t>Have </a:t>
            </a:r>
            <a:r>
              <a:rPr lang="en-US" dirty="0" err="1" smtClean="0"/>
              <a:t>ITemplate</a:t>
            </a:r>
            <a:r>
              <a:rPr lang="en-US" dirty="0" smtClean="0"/>
              <a:t> property</a:t>
            </a:r>
          </a:p>
          <a:p>
            <a:r>
              <a:rPr lang="en-US" dirty="0" smtClean="0"/>
              <a:t>Data bound / non-data </a:t>
            </a:r>
            <a:r>
              <a:rPr lang="en-US" smtClean="0"/>
              <a:t>bound controls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Web Form</a:t>
            </a:r>
            <a:endParaRPr lang="en-US" dirty="0"/>
          </a:p>
        </p:txBody>
      </p:sp>
      <p:sp>
        <p:nvSpPr>
          <p:cNvPr id="3" name="Content Placeholder 2"/>
          <p:cNvSpPr>
            <a:spLocks noGrp="1"/>
          </p:cNvSpPr>
          <p:nvPr>
            <p:ph idx="1"/>
          </p:nvPr>
        </p:nvSpPr>
        <p:spPr/>
        <p:txBody>
          <a:bodyPr/>
          <a:lstStyle/>
          <a:p>
            <a:r>
              <a:rPr lang="en-US" dirty="0" smtClean="0"/>
              <a:t>A programmable web page</a:t>
            </a:r>
          </a:p>
          <a:p>
            <a:r>
              <a:rPr lang="en-US" dirty="0" smtClean="0"/>
              <a:t>Consists of </a:t>
            </a:r>
          </a:p>
          <a:p>
            <a:pPr lvl="1"/>
            <a:r>
              <a:rPr lang="en-US" dirty="0" smtClean="0"/>
              <a:t>HTML code</a:t>
            </a:r>
          </a:p>
          <a:p>
            <a:pPr lvl="1"/>
            <a:r>
              <a:rPr lang="en-US" dirty="0" smtClean="0"/>
              <a:t>Server controls</a:t>
            </a:r>
          </a:p>
          <a:p>
            <a:r>
              <a:rPr lang="en-US" dirty="0" smtClean="0"/>
              <a:t>The result output is HTML generated by the web server</a:t>
            </a:r>
          </a:p>
          <a:p>
            <a:r>
              <a:rPr lang="en-US" dirty="0" smtClean="0"/>
              <a:t>The server–side code and controls describing the web form don’t leave the server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9" name="Rectangle 4"/>
          <p:cNvSpPr>
            <a:spLocks noChangeArrowheads="1"/>
          </p:cNvSpPr>
          <p:nvPr/>
        </p:nvSpPr>
        <p:spPr bwMode="auto">
          <a:xfrm>
            <a:off x="222250" y="1223963"/>
            <a:ext cx="8715375" cy="420422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&lt;skm:DisplayStats runat="server"&gt;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&lt;i&gt;There have been &lt;%# Container.TotalPostCount %&gt; posts...&lt;/i&gt;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&lt;/skm:DisplayStats&gt;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ASP.NET – Part 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100000"/>
              </a:lnSpc>
            </a:pPr>
            <a:r>
              <a:rPr lang="en-US" sz="2000" i="1" dirty="0" smtClean="0">
                <a:latin typeface="Courier New" pitchFamily="49" charset="0"/>
              </a:rPr>
              <a:t>“Core Internet Application Development with ASP.NET 2.0”</a:t>
            </a:r>
            <a:r>
              <a:rPr lang="en-US" sz="2000" dirty="0" smtClean="0">
                <a:latin typeface="Courier New" pitchFamily="49" charset="0"/>
              </a:rPr>
              <a:t> – Randy Connoley</a:t>
            </a:r>
          </a:p>
          <a:p>
            <a:pPr>
              <a:lnSpc>
                <a:spcPct val="100000"/>
              </a:lnSpc>
            </a:pPr>
            <a:r>
              <a:rPr lang="en-US" sz="2000" i="1" dirty="0" smtClean="0">
                <a:latin typeface="Courier New" pitchFamily="49" charset="0"/>
              </a:rPr>
              <a:t>“ASP.NET Web Controls and HTML Controls” (presentation) </a:t>
            </a:r>
            <a:r>
              <a:rPr lang="en-US" sz="2000" dirty="0" smtClean="0">
                <a:latin typeface="Courier New" pitchFamily="49" charset="0"/>
              </a:rPr>
              <a:t>- Yani Georgiev</a:t>
            </a:r>
          </a:p>
          <a:p>
            <a:pPr>
              <a:lnSpc>
                <a:spcPct val="100000"/>
              </a:lnSpc>
            </a:pPr>
            <a:r>
              <a:rPr lang="en-US" sz="2000" i="1" dirty="0" smtClean="0">
                <a:latin typeface="Courier New" pitchFamily="49" charset="0"/>
              </a:rPr>
              <a:t>“Web Forms” (presentation)</a:t>
            </a:r>
            <a:r>
              <a:rPr lang="en-US" sz="2000" dirty="0" smtClean="0">
                <a:latin typeface="Courier New" pitchFamily="49" charset="0"/>
              </a:rPr>
              <a:t> – Martin </a:t>
            </a:r>
            <a:r>
              <a:rPr lang="en-US" sz="2000" dirty="0" err="1" smtClean="0">
                <a:latin typeface="Courier New" pitchFamily="49" charset="0"/>
              </a:rPr>
              <a:t>Kulov</a:t>
            </a:r>
            <a:endParaRPr lang="en-US" sz="2000" dirty="0" smtClean="0">
              <a:latin typeface="Courier New" pitchFamily="49" charset="0"/>
            </a:endParaRPr>
          </a:p>
          <a:p>
            <a:pPr>
              <a:lnSpc>
                <a:spcPct val="100000"/>
              </a:lnSpc>
            </a:pPr>
            <a:r>
              <a:rPr lang="en-US" sz="2000" dirty="0" smtClean="0">
                <a:latin typeface="Courier New" pitchFamily="49" charset="0"/>
                <a:hlinkClick r:id="rId2"/>
              </a:rPr>
              <a:t>http://msdn.microsoft.com/en-us/library/aa478964.aspx</a:t>
            </a:r>
            <a:r>
              <a:rPr lang="en-US" sz="2000" dirty="0" smtClean="0">
                <a:latin typeface="Courier New" pitchFamily="49" charset="0"/>
              </a:rPr>
              <a:t> - </a:t>
            </a:r>
            <a:r>
              <a:rPr lang="en-US" sz="2000" dirty="0" smtClean="0"/>
              <a:t>Building </a:t>
            </a:r>
            <a:r>
              <a:rPr lang="en-US" sz="2000" dirty="0" err="1" smtClean="0"/>
              <a:t>Templated</a:t>
            </a:r>
            <a:r>
              <a:rPr lang="en-US" sz="2000" dirty="0" smtClean="0"/>
              <a:t> Custom ASP.NET Server Controls by Scott Mitchell</a:t>
            </a:r>
          </a:p>
          <a:p>
            <a:pPr>
              <a:lnSpc>
                <a:spcPct val="100000"/>
              </a:lnSpc>
            </a:pPr>
            <a:endParaRPr lang="en-US" sz="2000" dirty="0" smtClean="0"/>
          </a:p>
          <a:p>
            <a:pPr>
              <a:lnSpc>
                <a:spcPct val="100000"/>
              </a:lnSpc>
            </a:pPr>
            <a:endParaRPr lang="en-US" sz="2000" dirty="0" smtClean="0">
              <a:latin typeface="Courier New" pitchFamily="49" charset="0"/>
            </a:endParaRP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228600" y="685800"/>
            <a:ext cx="8686800" cy="6096000"/>
          </a:xfrm>
        </p:spPr>
        <p:txBody>
          <a:bodyPr/>
          <a:lstStyle/>
          <a:p>
            <a:r>
              <a:rPr lang="en-US" sz="3000" dirty="0" smtClean="0"/>
              <a:t>Directives affect  the compilation and execution of a web form</a:t>
            </a:r>
          </a:p>
          <a:p>
            <a:r>
              <a:rPr lang="en-US" sz="3000" dirty="0" smtClean="0"/>
              <a:t>Important directives:</a:t>
            </a:r>
          </a:p>
          <a:p>
            <a:pPr lvl="1"/>
            <a:r>
              <a:rPr lang="en-US" sz="2700" dirty="0" smtClean="0"/>
              <a:t>@Page – main directive of the page</a:t>
            </a:r>
          </a:p>
          <a:p>
            <a:pPr lvl="1"/>
            <a:r>
              <a:rPr lang="en-US" sz="2700" dirty="0" smtClean="0"/>
              <a:t>@Import – imports a namespace into the </a:t>
            </a:r>
          </a:p>
          <a:p>
            <a:pPr lvl="1"/>
            <a:r>
              <a:rPr lang="en-US" sz="2700" dirty="0" smtClean="0"/>
              <a:t>@Assembly – attaches an assembly to the form  during compilation</a:t>
            </a:r>
          </a:p>
          <a:p>
            <a:pPr lvl="1"/>
            <a:r>
              <a:rPr lang="en-US" sz="2700" dirty="0" smtClean="0"/>
              <a:t>@OutputCache – controls the form’s cache</a:t>
            </a:r>
          </a:p>
          <a:p>
            <a:pPr lvl="1"/>
            <a:r>
              <a:rPr lang="en-US" sz="2700" dirty="0" smtClean="0"/>
              <a:t>@Register – registers a user control in the form</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@Page Directive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Important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AutoEventWireup -events are auto wired</a:t>
            </a:r>
          </a:p>
          <a:p>
            <a:r>
              <a:rPr lang="en-US" dirty="0" smtClean="0"/>
              <a:t>Language – the programming language</a:t>
            </a:r>
          </a:p>
          <a:p>
            <a:r>
              <a:rPr lang="en-US" dirty="0" smtClean="0"/>
              <a:t>CodeFile – the file name of the web form class</a:t>
            </a:r>
          </a:p>
          <a:p>
            <a:r>
              <a:rPr lang="en-US" dirty="0" smtClean="0"/>
              <a:t>Inherits – the class name for the web form</a:t>
            </a:r>
          </a:p>
          <a:p>
            <a:r>
              <a:rPr lang="en-US" dirty="0" smtClean="0"/>
              <a:t>Debug – compiles the with debug symbols</a:t>
            </a:r>
          </a:p>
          <a:p>
            <a:pPr>
              <a:lnSpc>
                <a:spcPct val="90000"/>
              </a:lnSpc>
            </a:pPr>
            <a:r>
              <a:rPr lang="en-US" noProof="1" smtClean="0">
                <a:latin typeface="Courier New" pitchFamily="49" charset="0"/>
              </a:rPr>
              <a:t>EnableSessionState–</a:t>
            </a:r>
            <a:r>
              <a:rPr lang="en-US" dirty="0" smtClean="0"/>
              <a:t>whether a session is supported</a:t>
            </a:r>
          </a:p>
          <a:p>
            <a:pPr>
              <a:lnSpc>
                <a:spcPct val="90000"/>
              </a:lnSpc>
            </a:pPr>
            <a:r>
              <a:rPr lang="en-US" noProof="1" smtClean="0">
                <a:latin typeface="Courier New" pitchFamily="49" charset="0"/>
              </a:rPr>
              <a:t>EnableViewState</a:t>
            </a:r>
            <a:r>
              <a:rPr lang="en-US" dirty="0" smtClean="0"/>
              <a:t> – whether to use "view state“ or not</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&lt;FORM&gt; Tag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The form tag defines how the controls are going to be processed</a:t>
            </a:r>
          </a:p>
          <a:p>
            <a:r>
              <a:rPr lang="en-US" dirty="0" smtClean="0"/>
              <a:t>In a web form there can be several &lt;form&gt; tags</a:t>
            </a:r>
          </a:p>
          <a:p>
            <a:r>
              <a:rPr lang="en-US" dirty="0" smtClean="0"/>
              <a:t>Only one server-side &lt;form&gt; tag</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4"/>
          <p:cNvSpPr>
            <a:spLocks noChangeArrowheads="1"/>
          </p:cNvSpPr>
          <p:nvPr/>
        </p:nvSpPr>
        <p:spPr bwMode="auto">
          <a:xfrm>
            <a:off x="152400" y="3424940"/>
            <a:ext cx="28956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nn-NO"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HTML version</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endParaRPr kumimoji="0" lang="nn-NO" sz="2400" b="1" noProof="1">
              <a:solidFill>
                <a:schemeClr val="bg1"/>
              </a:solidFill>
              <a:latin typeface="Courier New" pitchFamily="49" charset="0"/>
            </a:endParaRPr>
          </a:p>
        </p:txBody>
      </p:sp>
      <p:sp>
        <p:nvSpPr>
          <p:cNvPr id="8" name="Rectangle 4"/>
          <p:cNvSpPr>
            <a:spLocks noChangeArrowheads="1"/>
          </p:cNvSpPr>
          <p:nvPr/>
        </p:nvSpPr>
        <p:spPr bwMode="auto">
          <a:xfrm>
            <a:off x="3200400" y="3424940"/>
            <a:ext cx="57150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ASP.NET version (only 1)</a:t>
            </a:r>
          </a:p>
          <a:p>
            <a:pPr eaLnBrk="1" hangingPunct="1"/>
            <a:r>
              <a:rPr lang="en-US" sz="2400" b="1" noProof="1" smtClean="0">
                <a:solidFill>
                  <a:schemeClr val="bg1"/>
                </a:solidFill>
                <a:latin typeface="Courier New" pitchFamily="49" charset="0"/>
              </a:rPr>
              <a:t>&lt;form runat="server"&gt;…&lt;/form&gt;</a:t>
            </a:r>
          </a:p>
          <a:p>
            <a:pPr eaLnBrk="1" hangingPunct="1"/>
            <a:r>
              <a:rPr lang="en-US" sz="2400" b="1" noProof="1" smtClean="0">
                <a:solidFill>
                  <a:schemeClr val="bg1"/>
                </a:solidFill>
                <a:latin typeface="Courier New" pitchFamily="49" charset="0"/>
              </a:rPr>
              <a:t>&lt;form&gt;…&lt;/form&gt;</a:t>
            </a:r>
          </a:p>
          <a:p>
            <a:pPr eaLnBrk="1" hangingPunct="1"/>
            <a:r>
              <a:rPr lang="en-US" sz="2400" b="1" noProof="1" smtClean="0">
                <a:solidFill>
                  <a:schemeClr val="bg1"/>
                </a:solidFill>
                <a:latin typeface="Courier New" pitchFamily="49" charset="0"/>
              </a:rPr>
              <a:t>&lt;form&gt;…&lt;/form&gt;</a:t>
            </a:r>
            <a:endParaRPr kumimoji="0" lang="en-US" sz="2400" b="1" noProof="1">
              <a:solidFill>
                <a:schemeClr val="bg1"/>
              </a:solidFill>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xmlns:mc="http://schemas.openxmlformats.org/markup-compatibility/2006" xmlns:a14="http://schemas.microsoft.com/office/drawing/2010/main" val="CCFF66" mc:Ignorable=""/>
      </a:lt1>
      <a:dk2>
        <a:srgbClr xmlns:mc="http://schemas.openxmlformats.org/markup-compatibility/2006" xmlns:a14="http://schemas.microsoft.com/office/drawing/2010/main" val="30356E" mc:Ignorable=""/>
      </a:dk2>
      <a:lt2>
        <a:srgbClr xmlns:mc="http://schemas.openxmlformats.org/markup-compatibility/2006" xmlns:a14="http://schemas.microsoft.com/office/drawing/2010/main" val="CCFF33" mc:Ignorable=""/>
      </a:lt2>
      <a:accent1>
        <a:srgbClr xmlns:mc="http://schemas.openxmlformats.org/markup-compatibility/2006" xmlns:a14="http://schemas.microsoft.com/office/drawing/2010/main" val="CC4757" mc:Ignorable=""/>
      </a:accent1>
      <a:accent2>
        <a:srgbClr xmlns:mc="http://schemas.openxmlformats.org/markup-compatibility/2006" xmlns:a14="http://schemas.microsoft.com/office/drawing/2010/main" val="FF6F61" mc:Ignorable=""/>
      </a:accent2>
      <a:accent3>
        <a:srgbClr xmlns:mc="http://schemas.openxmlformats.org/markup-compatibility/2006" xmlns:a14="http://schemas.microsoft.com/office/drawing/2010/main" val="FF953E" mc:Ignorable=""/>
      </a:accent3>
      <a:accent4>
        <a:srgbClr xmlns:mc="http://schemas.openxmlformats.org/markup-compatibility/2006" xmlns:a14="http://schemas.microsoft.com/office/drawing/2010/main" val="F8BD52" mc:Ignorable=""/>
      </a:accent4>
      <a:accent5>
        <a:srgbClr xmlns:mc="http://schemas.openxmlformats.org/markup-compatibility/2006" xmlns:a14="http://schemas.microsoft.com/office/drawing/2010/main" val="46A6BD" mc:Ignorable=""/>
      </a:accent5>
      <a:accent6>
        <a:srgbClr xmlns:mc="http://schemas.openxmlformats.org/markup-compatibility/2006" xmlns:a14="http://schemas.microsoft.com/office/drawing/2010/main" val="5488BC" mc:Ignorable=""/>
      </a:accent6>
      <a:hlink>
        <a:srgbClr xmlns:mc="http://schemas.openxmlformats.org/markup-compatibility/2006" xmlns:a14="http://schemas.microsoft.com/office/drawing/2010/main" val="76B200" mc:Ignorable=""/>
      </a:hlink>
      <a:folHlink>
        <a:srgbClr xmlns:mc="http://schemas.openxmlformats.org/markup-compatibility/2006" xmlns:a14="http://schemas.microsoft.com/office/drawing/2010/main" val="FFCF3E" mc:Ignorabl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1958</TotalTime>
  <Words>2377</Words>
  <Application>Microsoft Office PowerPoint</Application>
  <PresentationFormat>On-screen Show (4:3)</PresentationFormat>
  <Paragraphs>372</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Telerik Master Template</vt:lpstr>
      <vt:lpstr>ASP.NET – Part I</vt:lpstr>
      <vt:lpstr>Table of Contents</vt:lpstr>
      <vt:lpstr>ASP .NET Web Form</vt:lpstr>
      <vt:lpstr>Web Form Example</vt:lpstr>
      <vt:lpstr>Directives</vt:lpstr>
      <vt:lpstr>Web Form – @Page Directive</vt:lpstr>
      <vt:lpstr>@Page Important Attributes</vt:lpstr>
      <vt:lpstr>Web Form - &lt;FORM&gt; Tag</vt:lpstr>
      <vt:lpstr>Form Tag</vt:lpstr>
      <vt:lpstr>Form Tag – Attributes</vt:lpstr>
      <vt:lpstr>ASP.NET Web Form - Demo</vt:lpstr>
      <vt:lpstr>Web Form – Coding Methods</vt:lpstr>
      <vt:lpstr>Inline Code - Example</vt:lpstr>
      <vt:lpstr>Code-behind Model</vt:lpstr>
      <vt:lpstr>Code-behind - Explained</vt:lpstr>
      <vt:lpstr>Code-behind Model - Demo</vt:lpstr>
      <vt:lpstr>ASP.NET Page Lifecycle</vt:lpstr>
      <vt:lpstr>ASP.NET Server Controls</vt:lpstr>
      <vt:lpstr>Server Controls Class</vt:lpstr>
      <vt:lpstr>Server Controls Hierarchy</vt:lpstr>
      <vt:lpstr>HTML Server Controls</vt:lpstr>
      <vt:lpstr>HTML Server Control - Example</vt:lpstr>
      <vt:lpstr>HTML Server Control Classes</vt:lpstr>
      <vt:lpstr>HtmlGenericControl</vt:lpstr>
      <vt:lpstr>Web Server Controls</vt:lpstr>
      <vt:lpstr>Web Server Controls - Syntax</vt:lpstr>
      <vt:lpstr>Web Server Controls - Example</vt:lpstr>
      <vt:lpstr>Types of Web Server Controls</vt:lpstr>
      <vt:lpstr>ASP.NET Template Controls</vt:lpstr>
      <vt:lpstr>Template Controls - Example</vt:lpstr>
      <vt:lpstr>ASP.NET – Part I</vt:lpstr>
      <vt:lpstr>References</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 Part I</dc:title>
  <dc:creator>Svetlin Nakov</dc:creator>
  <cp:lastModifiedBy>Ventsy Popov (Crossroad)</cp:lastModifiedBy>
  <cp:revision>439</cp:revision>
  <dcterms:created xsi:type="dcterms:W3CDTF">2007-12-08T16:03:35Z</dcterms:created>
  <dcterms:modified xsi:type="dcterms:W3CDTF">2010-04-01T12:19:04Z</dcterms:modified>
</cp:coreProperties>
</file>