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 id="2147483671" r:id="rId2"/>
  </p:sldMasterIdLst>
  <p:notesMasterIdLst>
    <p:notesMasterId r:id="rId29"/>
  </p:notesMasterIdLst>
  <p:handoutMasterIdLst>
    <p:handoutMasterId r:id="rId30"/>
  </p:handoutMasterIdLst>
  <p:sldIdLst>
    <p:sldId id="260" r:id="rId3"/>
    <p:sldId id="261" r:id="rId4"/>
    <p:sldId id="262" r:id="rId5"/>
    <p:sldId id="263" r:id="rId6"/>
    <p:sldId id="264" r:id="rId7"/>
    <p:sldId id="265" r:id="rId8"/>
    <p:sldId id="266" r:id="rId9"/>
    <p:sldId id="268" r:id="rId10"/>
    <p:sldId id="269" r:id="rId11"/>
    <p:sldId id="270" r:id="rId12"/>
    <p:sldId id="272" r:id="rId13"/>
    <p:sldId id="273" r:id="rId14"/>
    <p:sldId id="277" r:id="rId15"/>
    <p:sldId id="286" r:id="rId16"/>
    <p:sldId id="274" r:id="rId17"/>
    <p:sldId id="275" r:id="rId18"/>
    <p:sldId id="285" r:id="rId19"/>
    <p:sldId id="276" r:id="rId20"/>
    <p:sldId id="278" r:id="rId21"/>
    <p:sldId id="279" r:id="rId22"/>
    <p:sldId id="280" r:id="rId23"/>
    <p:sldId id="281" r:id="rId24"/>
    <p:sldId id="287" r:id="rId25"/>
    <p:sldId id="282" r:id="rId26"/>
    <p:sldId id="283" r:id="rId27"/>
    <p:sldId id="284" r:id="rId28"/>
  </p:sldIdLst>
  <p:sldSz cx="9144000" cy="6858000" type="screen4x3"/>
  <p:notesSz cx="7099300" cy="10234613"/>
  <p:custDataLst>
    <p:tags r:id="rId31"/>
  </p:custDataLst>
  <p:defaultTextStyle>
    <a:defPPr>
      <a:defRPr lang="en-US"/>
    </a:defPPr>
    <a:lvl1pPr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BFFD2"/>
    <a:srgbClr val="90CAD7"/>
    <a:srgbClr val="EBFFC2"/>
    <a:srgbClr val="003366"/>
    <a:srgbClr val="008080"/>
    <a:srgbClr val="333399"/>
    <a:srgbClr val="666699"/>
    <a:srgbClr val="6600FF"/>
    <a:srgbClr val="4D4D4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4" autoAdjust="0"/>
    <p:restoredTop sz="64497" autoAdjust="0"/>
  </p:normalViewPr>
  <p:slideViewPr>
    <p:cSldViewPr>
      <p:cViewPr>
        <p:scale>
          <a:sx n="75" d="100"/>
          <a:sy n="75" d="100"/>
        </p:scale>
        <p:origin x="-1944" y="-7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124" y="-9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defTabSz="912813">
              <a:lnSpc>
                <a:spcPct val="100000"/>
              </a:lnSpc>
              <a:defRPr sz="1100" b="0">
                <a:solidFill>
                  <a:schemeClr val="tx1"/>
                </a:solidFill>
                <a:effectLst/>
              </a:defRPr>
            </a:lvl1pPr>
          </a:lstStyle>
          <a:p>
            <a:endParaRPr lang="bg-BG"/>
          </a:p>
        </p:txBody>
      </p:sp>
      <p:sp>
        <p:nvSpPr>
          <p:cNvPr id="117763"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algn="r" defTabSz="912813">
              <a:lnSpc>
                <a:spcPct val="100000"/>
              </a:lnSpc>
              <a:defRPr sz="1100" b="0">
                <a:solidFill>
                  <a:schemeClr val="tx1"/>
                </a:solidFill>
                <a:effectLst/>
              </a:defRPr>
            </a:lvl1pPr>
          </a:lstStyle>
          <a:p>
            <a:fld id="{3834C0C5-3A2C-4908-BFAA-28067658D7AC}" type="datetime1">
              <a:rPr lang="en-US"/>
              <a:pPr/>
              <a:t>1/11/2011</a:t>
            </a:fld>
            <a:endParaRPr lang="bg-BG"/>
          </a:p>
        </p:txBody>
      </p:sp>
      <p:sp>
        <p:nvSpPr>
          <p:cNvPr id="117764" name="Rectangle 4"/>
          <p:cNvSpPr>
            <a:spLocks noGrp="1" noChangeArrowheads="1"/>
          </p:cNvSpPr>
          <p:nvPr>
            <p:ph type="ftr" sz="quarter" idx="2"/>
          </p:nvPr>
        </p:nvSpPr>
        <p:spPr bwMode="auto">
          <a:xfrm>
            <a:off x="0" y="9721850"/>
            <a:ext cx="561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defTabSz="912813">
              <a:lnSpc>
                <a:spcPct val="100000"/>
              </a:lnSpc>
              <a:defRPr sz="1100" b="0">
                <a:solidFill>
                  <a:schemeClr val="tx1"/>
                </a:solidFill>
                <a:effectLst/>
              </a:defRPr>
            </a:lvl1pPr>
          </a:lstStyle>
          <a:p>
            <a:r>
              <a:rPr lang="bg-BG"/>
              <a:t>(c) 2005 National Academy for Software Development - http://academy.devbg.org. All rights reserved. Unauthorized copying or re-distribution is strictly prohibited.</a:t>
            </a:r>
          </a:p>
        </p:txBody>
      </p:sp>
      <p:sp>
        <p:nvSpPr>
          <p:cNvPr id="117765" name="Rectangle 5"/>
          <p:cNvSpPr>
            <a:spLocks noGrp="1" noChangeArrowheads="1"/>
          </p:cNvSpPr>
          <p:nvPr>
            <p:ph type="sldNum" sz="quarter" idx="3"/>
          </p:nvPr>
        </p:nvSpPr>
        <p:spPr bwMode="auto">
          <a:xfrm>
            <a:off x="6002338" y="9721850"/>
            <a:ext cx="10953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algn="r" defTabSz="912813">
              <a:lnSpc>
                <a:spcPct val="100000"/>
              </a:lnSpc>
              <a:defRPr sz="1100" b="0">
                <a:solidFill>
                  <a:schemeClr val="tx1"/>
                </a:solidFill>
                <a:effectLst/>
              </a:defRPr>
            </a:lvl1pPr>
          </a:lstStyle>
          <a:p>
            <a:fld id="{DC458659-7825-4CA3-889B-B6360C40638D}" type="slidenum">
              <a:rPr lang="bg-BG"/>
              <a:pPr/>
              <a:t>‹#›</a:t>
            </a:fld>
            <a:endParaRPr lang="bg-BG"/>
          </a:p>
        </p:txBody>
      </p:sp>
    </p:spTree>
    <p:extLst>
      <p:ext uri="{BB962C8B-B14F-4D97-AF65-F5344CB8AC3E}">
        <p14:creationId xmlns:p14="http://schemas.microsoft.com/office/powerpoint/2010/main" val="1143314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defTabSz="990600">
              <a:lnSpc>
                <a:spcPct val="100000"/>
              </a:lnSpc>
              <a:defRPr sz="1100" b="0" i="1">
                <a:solidFill>
                  <a:schemeClr val="tx1"/>
                </a:solidFill>
                <a:effectLst/>
              </a:defRPr>
            </a:lvl1pPr>
          </a:lstStyle>
          <a:p>
            <a:r>
              <a:rPr lang="en-US"/>
              <a:t>*</a:t>
            </a:r>
            <a:endParaRPr lang="en-US" sz="1300" i="0"/>
          </a:p>
        </p:txBody>
      </p:sp>
      <p:sp>
        <p:nvSpPr>
          <p:cNvPr id="2051"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algn="r" defTabSz="990600">
              <a:lnSpc>
                <a:spcPct val="100000"/>
              </a:lnSpc>
              <a:defRPr sz="1100" b="0" i="1">
                <a:solidFill>
                  <a:schemeClr val="tx1"/>
                </a:solidFill>
                <a:effectLst/>
              </a:defRPr>
            </a:lvl1pPr>
          </a:lstStyle>
          <a:p>
            <a:fld id="{51491A16-738F-4799-8716-258CFD03D432}" type="datetime1">
              <a:rPr lang="en-US"/>
              <a:pPr/>
              <a:t>1/11/2011</a:t>
            </a:fld>
            <a:r>
              <a:rPr lang="en-US"/>
              <a:t>07/16/96</a:t>
            </a:r>
            <a:endParaRPr lang="en-US" sz="1300" i="0"/>
          </a:p>
        </p:txBody>
      </p:sp>
      <p:sp>
        <p:nvSpPr>
          <p:cNvPr id="2052" name="Rectangle 4"/>
          <p:cNvSpPr>
            <a:spLocks noGrp="1" noRot="1" noChangeAspect="1" noChangeArrowheads="1"/>
          </p:cNvSpPr>
          <p:nvPr>
            <p:ph type="sldImg" idx="2"/>
          </p:nvPr>
        </p:nvSpPr>
        <p:spPr bwMode="auto">
          <a:xfrm>
            <a:off x="992188" y="768350"/>
            <a:ext cx="5116512" cy="3836988"/>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727" tIns="49864" rIns="99727" bIns="4986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9723438"/>
            <a:ext cx="56959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defTabSz="990600">
              <a:lnSpc>
                <a:spcPct val="100000"/>
              </a:lnSpc>
              <a:defRPr sz="1100" b="0" i="1">
                <a:solidFill>
                  <a:schemeClr val="tx1"/>
                </a:solidFill>
                <a:effectLst/>
              </a:defRPr>
            </a:lvl1pPr>
          </a:lstStyle>
          <a:p>
            <a:r>
              <a:rPr lang="en-US"/>
              <a:t>(c) 2005 National Academy for Software Development - http://academy.devbg.org. All rights reserved. Unauthorized copying or re-distribution is strictly prohibited.*</a:t>
            </a:r>
            <a:endParaRPr lang="en-US" sz="1300" i="0"/>
          </a:p>
        </p:txBody>
      </p:sp>
      <p:sp>
        <p:nvSpPr>
          <p:cNvPr id="2055" name="Rectangle 7"/>
          <p:cNvSpPr>
            <a:spLocks noGrp="1" noChangeArrowheads="1"/>
          </p:cNvSpPr>
          <p:nvPr>
            <p:ph type="sldNum" sz="quarter" idx="5"/>
          </p:nvPr>
        </p:nvSpPr>
        <p:spPr bwMode="auto">
          <a:xfrm>
            <a:off x="5926138" y="9723438"/>
            <a:ext cx="1173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algn="r" defTabSz="990600">
              <a:lnSpc>
                <a:spcPct val="100000"/>
              </a:lnSpc>
              <a:defRPr sz="1100" b="0" i="1">
                <a:solidFill>
                  <a:schemeClr val="tx1"/>
                </a:solidFill>
                <a:effectLst/>
              </a:defRPr>
            </a:lvl1pPr>
          </a:lstStyle>
          <a:p>
            <a:fld id="{625F40C3-04A4-4B2D-AC38-F17D07917260}" type="slidenum">
              <a:rPr lang="en-US"/>
              <a:pPr/>
              <a:t>‹#›</a:t>
            </a:fld>
            <a:r>
              <a:rPr lang="en-US"/>
              <a:t>##</a:t>
            </a:r>
            <a:endParaRPr lang="en-US" sz="1300" i="0"/>
          </a:p>
        </p:txBody>
      </p:sp>
    </p:spTree>
    <p:extLst>
      <p:ext uri="{BB962C8B-B14F-4D97-AF65-F5344CB8AC3E}">
        <p14:creationId xmlns:p14="http://schemas.microsoft.com/office/powerpoint/2010/main" val="1007089948"/>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system.web.ui.scriptmanager.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system.web.ui.updatepanel.updatemode.aspx" TargetMode="External"/><Relationship Id="rId7" Type="http://schemas.openxmlformats.org/officeDocument/2006/relationships/hyperlink" Target="http://msdn.microsoft.com/en-us/library/system.web.ui.updatepanel.childrenastriggers.aspx"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msdn.microsoft.com/en-us/library/system.web.ui.updatepanel.update.aspx" TargetMode="External"/><Relationship Id="rId5" Type="http://schemas.openxmlformats.org/officeDocument/2006/relationships/hyperlink" Target="http://msdn.microsoft.com/en-us/library/system.web.ui.updatepanelupdatemode.conditional.aspx" TargetMode="External"/><Relationship Id="rId4" Type="http://schemas.openxmlformats.org/officeDocument/2006/relationships/hyperlink" Target="http://msdn.microsoft.com/en-us/library/system.web.ui.updatepanelupdatemode.always.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system.web.ui.updatepanel.aspx"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msdn.microsoft.com/en-us/library/system.web.ui.updatepanel.childrenastriggers.aspx" TargetMode="External"/><Relationship Id="rId5" Type="http://schemas.openxmlformats.org/officeDocument/2006/relationships/hyperlink" Target="http://msdn.microsoft.com/en-us/library/system.web.ui.postbacktrigger.aspx" TargetMode="External"/><Relationship Id="rId4" Type="http://schemas.openxmlformats.org/officeDocument/2006/relationships/hyperlink" Target="http://msdn.microsoft.com/en-us/library/system.web.ui.asyncpostbacktrigger.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system.web.ui.timer.aspx"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msdn.microsoft.com/en-us/library/system.web.ui.timer.interval.aspx" TargetMode="External"/><Relationship Id="rId4" Type="http://schemas.openxmlformats.org/officeDocument/2006/relationships/hyperlink" Target="http://msdn.microsoft.com/en-us/library/system.web.ui.updatepanel.aspx"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system.web.ui.updateprogress.aspx"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msdn.microsoft.com/en-us/library/system.web.ui.updatepanel.aspx"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system.web.ui.updatepanel.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msdn.microsoft.com/en-us/library/system.web.ui.scriptmanager.supportspartialrendering.aspx" TargetMode="External"/><Relationship Id="rId4" Type="http://schemas.openxmlformats.org/officeDocument/2006/relationships/hyperlink" Target="http://msdn.microsoft.com/en-us/library/system.web.ui.scriptmanager.enablepartialrendering.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E9556534-A9E0-41DC-B3EB-92EA222D0C28}" type="slidenum">
              <a:rPr lang="en-US"/>
              <a:pPr/>
              <a:t>1</a:t>
            </a:fld>
            <a:r>
              <a:rPr lang="en-US" dirty="0"/>
              <a:t>##</a:t>
            </a:r>
            <a:endParaRPr lang="en-US" sz="1300" i="0" dirty="0"/>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t>
            </a:r>
            <a:r>
              <a:rPr lang="en-US" dirty="0" err="1" smtClean="0"/>
              <a:t>UpdatePanel</a:t>
            </a:r>
            <a:r>
              <a:rPr lang="en-US" dirty="0" smtClean="0"/>
              <a:t> controls are a central part of AJAX functionality in ASP.NET. They are used with the </a:t>
            </a:r>
            <a:r>
              <a:rPr lang="en-US" dirty="0" err="1" smtClean="0">
                <a:hlinkClick r:id="rId3"/>
              </a:rPr>
              <a:t>ScriptManager</a:t>
            </a:r>
            <a:r>
              <a:rPr lang="en-US" dirty="0" smtClean="0"/>
              <a:t> control to enable partial-page rendering. Partial-page rendering reduces the need for synchronous </a:t>
            </a:r>
            <a:r>
              <a:rPr lang="en-US" dirty="0" err="1" smtClean="0"/>
              <a:t>postbacks</a:t>
            </a:r>
            <a:r>
              <a:rPr lang="en-US" dirty="0" smtClean="0"/>
              <a:t> and complete page updates when only part of the page has to be updated. Partial-page rendering improves the user experience because it reduces the screen flicker that occurs during a full-page </a:t>
            </a:r>
            <a:r>
              <a:rPr lang="en-US" dirty="0" err="1" smtClean="0"/>
              <a:t>postback</a:t>
            </a:r>
            <a:r>
              <a:rPr lang="en-US" dirty="0" smtClean="0"/>
              <a:t> and improves Web page interactivity. </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12</a:t>
            </a:fld>
            <a:r>
              <a:rPr lang="en-US" smtClean="0"/>
              <a:t>##</a:t>
            </a:r>
            <a:endParaRPr lang="en-US" sz="1300" i="0"/>
          </a:p>
        </p:txBody>
      </p:sp>
    </p:spTree>
    <p:extLst>
      <p:ext uri="{BB962C8B-B14F-4D97-AF65-F5344CB8AC3E}">
        <p14:creationId xmlns:p14="http://schemas.microsoft.com/office/powerpoint/2010/main" val="251458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39987B14-E06D-4D4C-AD29-146C61B24C88}" type="slidenum">
              <a:rPr lang="en-US"/>
              <a:pPr/>
              <a:t>13</a:t>
            </a:fld>
            <a:r>
              <a:rPr lang="en-US" dirty="0"/>
              <a:t>##</a:t>
            </a:r>
            <a:endParaRPr lang="en-US" sz="1300" i="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partial-page rendering is enabled, a control can perform a </a:t>
            </a:r>
            <a:r>
              <a:rPr lang="en-US" dirty="0" err="1" smtClean="0"/>
              <a:t>postback</a:t>
            </a:r>
            <a:r>
              <a:rPr lang="en-US" dirty="0" smtClean="0"/>
              <a:t> that updates the whole page or an asynchronous </a:t>
            </a:r>
            <a:r>
              <a:rPr lang="en-US" dirty="0" err="1" smtClean="0"/>
              <a:t>postback</a:t>
            </a:r>
            <a:r>
              <a:rPr lang="en-US" dirty="0" smtClean="0"/>
              <a:t> that updates the content of one or more </a:t>
            </a:r>
            <a:r>
              <a:rPr lang="en-US" dirty="0" err="1" smtClean="0"/>
              <a:t>UpdatePanel</a:t>
            </a:r>
            <a:r>
              <a:rPr lang="en-US" dirty="0" smtClean="0"/>
              <a:t> controls. Whether a control causes an asynchronous </a:t>
            </a:r>
            <a:r>
              <a:rPr lang="en-US" dirty="0" err="1" smtClean="0"/>
              <a:t>postback</a:t>
            </a:r>
            <a:r>
              <a:rPr lang="en-US" dirty="0" smtClean="0"/>
              <a:t> and updates an </a:t>
            </a:r>
            <a:r>
              <a:rPr lang="en-US" dirty="0" err="1" smtClean="0"/>
              <a:t>UpdatePanel</a:t>
            </a:r>
            <a:r>
              <a:rPr lang="en-US" dirty="0" smtClean="0"/>
              <a:t> control depends on the following: </a:t>
            </a:r>
          </a:p>
          <a:p>
            <a:r>
              <a:rPr lang="en-US" dirty="0" smtClean="0"/>
              <a:t>If the </a:t>
            </a:r>
            <a:r>
              <a:rPr lang="en-US" dirty="0" err="1" smtClean="0">
                <a:hlinkClick r:id="rId3"/>
              </a:rPr>
              <a:t>UpdateMode</a:t>
            </a:r>
            <a:r>
              <a:rPr lang="en-US" dirty="0" smtClean="0"/>
              <a:t> property of the </a:t>
            </a:r>
            <a:r>
              <a:rPr lang="en-US" dirty="0" err="1" smtClean="0"/>
              <a:t>UpdatePanel</a:t>
            </a:r>
            <a:r>
              <a:rPr lang="en-US" dirty="0" smtClean="0"/>
              <a:t> control is set to </a:t>
            </a:r>
            <a:r>
              <a:rPr lang="en-US" dirty="0" smtClean="0">
                <a:hlinkClick r:id="rId4"/>
              </a:rPr>
              <a:t>Always</a:t>
            </a:r>
            <a:r>
              <a:rPr lang="en-US" dirty="0" smtClean="0"/>
              <a:t>, the </a:t>
            </a:r>
            <a:r>
              <a:rPr lang="en-US" dirty="0" err="1" smtClean="0"/>
              <a:t>UpdatePanel</a:t>
            </a:r>
            <a:r>
              <a:rPr lang="en-US" dirty="0" smtClean="0"/>
              <a:t> control's content is updated on every </a:t>
            </a:r>
            <a:r>
              <a:rPr lang="en-US" dirty="0" err="1" smtClean="0"/>
              <a:t>postback</a:t>
            </a:r>
            <a:r>
              <a:rPr lang="en-US" dirty="0" smtClean="0"/>
              <a:t> that originates from the page. This includes asynchronous </a:t>
            </a:r>
            <a:r>
              <a:rPr lang="en-US" dirty="0" err="1" smtClean="0"/>
              <a:t>postbacks</a:t>
            </a:r>
            <a:r>
              <a:rPr lang="en-US" dirty="0" smtClean="0"/>
              <a:t> from controls that are inside other </a:t>
            </a:r>
            <a:r>
              <a:rPr lang="en-US" dirty="0" err="1" smtClean="0"/>
              <a:t>UpdatePanel</a:t>
            </a:r>
            <a:r>
              <a:rPr lang="en-US" dirty="0" smtClean="0"/>
              <a:t> controls and </a:t>
            </a:r>
            <a:r>
              <a:rPr lang="en-US" dirty="0" err="1" smtClean="0"/>
              <a:t>postbacks</a:t>
            </a:r>
            <a:r>
              <a:rPr lang="en-US" dirty="0" smtClean="0"/>
              <a:t> from controls that are not inside </a:t>
            </a:r>
            <a:r>
              <a:rPr lang="en-US" dirty="0" err="1" smtClean="0"/>
              <a:t>UpdatePanel</a:t>
            </a:r>
            <a:r>
              <a:rPr lang="en-US" dirty="0" smtClean="0"/>
              <a:t> controls. </a:t>
            </a:r>
          </a:p>
          <a:p>
            <a:r>
              <a:rPr lang="en-US" dirty="0" smtClean="0"/>
              <a:t>If the </a:t>
            </a:r>
            <a:r>
              <a:rPr lang="en-US" dirty="0" err="1" smtClean="0">
                <a:hlinkClick r:id="rId3"/>
              </a:rPr>
              <a:t>UpdateMode</a:t>
            </a:r>
            <a:r>
              <a:rPr lang="en-US" dirty="0" smtClean="0"/>
              <a:t> property is set to </a:t>
            </a:r>
            <a:r>
              <a:rPr lang="en-US" dirty="0" smtClean="0">
                <a:hlinkClick r:id="rId5"/>
              </a:rPr>
              <a:t>Conditional</a:t>
            </a:r>
            <a:r>
              <a:rPr lang="en-US" dirty="0" smtClean="0"/>
              <a:t>, the </a:t>
            </a:r>
            <a:r>
              <a:rPr lang="en-US" dirty="0" err="1" smtClean="0"/>
              <a:t>UpdatePanel</a:t>
            </a:r>
            <a:r>
              <a:rPr lang="en-US" dirty="0" smtClean="0"/>
              <a:t> control's content is updated in the following circumstances:</a:t>
            </a:r>
          </a:p>
          <a:p>
            <a:pPr lvl="1"/>
            <a:r>
              <a:rPr lang="en-US" dirty="0" smtClean="0"/>
              <a:t>When you call the </a:t>
            </a:r>
            <a:r>
              <a:rPr lang="en-US" dirty="0" smtClean="0">
                <a:hlinkClick r:id="rId6"/>
              </a:rPr>
              <a:t>Update</a:t>
            </a:r>
            <a:r>
              <a:rPr lang="en-US" dirty="0" smtClean="0"/>
              <a:t> method of the </a:t>
            </a:r>
            <a:r>
              <a:rPr lang="en-US" dirty="0" err="1" smtClean="0"/>
              <a:t>UpdatePanel</a:t>
            </a:r>
            <a:r>
              <a:rPr lang="en-US" dirty="0" smtClean="0"/>
              <a:t> control explicitly.</a:t>
            </a:r>
          </a:p>
          <a:p>
            <a:pPr lvl="1"/>
            <a:r>
              <a:rPr lang="en-US" dirty="0" smtClean="0"/>
              <a:t>When the </a:t>
            </a:r>
            <a:r>
              <a:rPr lang="en-US" dirty="0" err="1" smtClean="0"/>
              <a:t>UpdatePanel</a:t>
            </a:r>
            <a:r>
              <a:rPr lang="en-US" dirty="0" smtClean="0"/>
              <a:t> control is nested inside another </a:t>
            </a:r>
            <a:r>
              <a:rPr lang="en-US" dirty="0" err="1" smtClean="0"/>
              <a:t>UpdatePanel</a:t>
            </a:r>
            <a:r>
              <a:rPr lang="en-US" dirty="0" smtClean="0"/>
              <a:t> control, and the parent panel is updated. </a:t>
            </a:r>
          </a:p>
          <a:p>
            <a:pPr lvl="1"/>
            <a:r>
              <a:rPr lang="en-US" dirty="0" smtClean="0"/>
              <a:t>When a </a:t>
            </a:r>
            <a:r>
              <a:rPr lang="en-US" dirty="0" err="1" smtClean="0"/>
              <a:t>postback</a:t>
            </a:r>
            <a:r>
              <a:rPr lang="en-US" dirty="0" smtClean="0"/>
              <a:t> is caused by a control that is defined as a trigger by using the Triggers property of the </a:t>
            </a:r>
            <a:r>
              <a:rPr lang="en-US" dirty="0" err="1" smtClean="0"/>
              <a:t>UpdatePanel</a:t>
            </a:r>
            <a:r>
              <a:rPr lang="en-US" dirty="0" smtClean="0"/>
              <a:t> control. In this scenario, the control explicitly triggers an update of the panel content. The control can be either inside or outside the </a:t>
            </a:r>
            <a:r>
              <a:rPr lang="en-US" dirty="0" err="1" smtClean="0"/>
              <a:t>UpdatePanel</a:t>
            </a:r>
            <a:r>
              <a:rPr lang="en-US" dirty="0" smtClean="0"/>
              <a:t> control that the trigger is associated with.</a:t>
            </a:r>
          </a:p>
          <a:p>
            <a:pPr lvl="1"/>
            <a:r>
              <a:rPr lang="en-US" dirty="0" smtClean="0"/>
              <a:t>When the </a:t>
            </a:r>
            <a:r>
              <a:rPr lang="en-US" dirty="0" err="1" smtClean="0">
                <a:hlinkClick r:id="rId7"/>
              </a:rPr>
              <a:t>ChildrenAsTriggers</a:t>
            </a:r>
            <a:r>
              <a:rPr lang="en-US" dirty="0" smtClean="0"/>
              <a:t> property is set to true and a child control of the </a:t>
            </a:r>
            <a:r>
              <a:rPr lang="en-US" dirty="0" err="1" smtClean="0"/>
              <a:t>UpdatePanel</a:t>
            </a:r>
            <a:r>
              <a:rPr lang="en-US" dirty="0" smtClean="0"/>
              <a:t> control causes a </a:t>
            </a:r>
            <a:r>
              <a:rPr lang="en-US" dirty="0" err="1" smtClean="0"/>
              <a:t>postback</a:t>
            </a:r>
            <a:r>
              <a:rPr lang="en-US" dirty="0" smtClean="0"/>
              <a:t>. Child controls of nested </a:t>
            </a:r>
            <a:r>
              <a:rPr lang="en-US" dirty="0" err="1" smtClean="0"/>
              <a:t>UpdatePanel</a:t>
            </a:r>
            <a:r>
              <a:rPr lang="en-US" dirty="0" smtClean="0"/>
              <a:t> controls do not cause an update to the outer </a:t>
            </a:r>
            <a:r>
              <a:rPr lang="en-US" dirty="0" err="1" smtClean="0"/>
              <a:t>UpdatePanel</a:t>
            </a:r>
            <a:r>
              <a:rPr lang="en-US" dirty="0" smtClean="0"/>
              <a:t> control unless they are explicitly defined as triggers.</a:t>
            </a:r>
          </a:p>
          <a:p>
            <a:r>
              <a:rPr lang="en-US" dirty="0" smtClean="0"/>
              <a:t>The combination of setting the </a:t>
            </a:r>
            <a:r>
              <a:rPr lang="en-US" dirty="0" err="1" smtClean="0">
                <a:hlinkClick r:id="rId7"/>
              </a:rPr>
              <a:t>ChildrenAsTriggers</a:t>
            </a:r>
            <a:r>
              <a:rPr lang="en-US" dirty="0" smtClean="0"/>
              <a:t> property to false and the </a:t>
            </a:r>
            <a:r>
              <a:rPr lang="en-US" dirty="0" err="1" smtClean="0">
                <a:hlinkClick r:id="rId3"/>
              </a:rPr>
              <a:t>UpdateMode</a:t>
            </a:r>
            <a:r>
              <a:rPr lang="en-US" dirty="0" smtClean="0"/>
              <a:t> property to </a:t>
            </a:r>
            <a:r>
              <a:rPr lang="en-US" dirty="0" smtClean="0">
                <a:hlinkClick r:id="rId4"/>
              </a:rPr>
              <a:t>Always</a:t>
            </a:r>
            <a:r>
              <a:rPr lang="en-US" dirty="0" smtClean="0"/>
              <a:t> is not allowed and will throw an exception.</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14</a:t>
            </a:fld>
            <a:r>
              <a:rPr lang="en-US" smtClean="0"/>
              <a:t>##</a:t>
            </a:r>
            <a:endParaRPr lang="en-US" sz="1300" i="0"/>
          </a:p>
        </p:txBody>
      </p:sp>
    </p:spTree>
    <p:extLst>
      <p:ext uri="{BB962C8B-B14F-4D97-AF65-F5344CB8AC3E}">
        <p14:creationId xmlns:p14="http://schemas.microsoft.com/office/powerpoint/2010/main" val="52861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Triggers property gets a collection of all the triggers that have been defined for the </a:t>
            </a:r>
            <a:r>
              <a:rPr lang="en-US" dirty="0" err="1" smtClean="0">
                <a:hlinkClick r:id="rId3"/>
              </a:rPr>
              <a:t>UpdatePanel</a:t>
            </a:r>
            <a:r>
              <a:rPr lang="en-US" dirty="0" smtClean="0"/>
              <a:t> control. (You can define triggers declaratively by using the </a:t>
            </a:r>
            <a:r>
              <a:rPr lang="en-US" dirty="0" err="1" smtClean="0"/>
              <a:t>UpdatePanelTrigger</a:t>
            </a:r>
            <a:r>
              <a:rPr lang="en-US" dirty="0" smtClean="0"/>
              <a:t> Collection Editor dialog box in the designer or by using the &lt;Triggers&gt; element of the </a:t>
            </a:r>
            <a:r>
              <a:rPr lang="en-US" dirty="0" err="1" smtClean="0">
                <a:hlinkClick r:id="rId3"/>
              </a:rPr>
              <a:t>UpdatePanel</a:t>
            </a:r>
            <a:r>
              <a:rPr lang="en-US" dirty="0" smtClean="0"/>
              <a:t> control.) The collection includes </a:t>
            </a:r>
            <a:r>
              <a:rPr lang="en-US" dirty="0" err="1" smtClean="0">
                <a:hlinkClick r:id="rId4"/>
              </a:rPr>
              <a:t>AsyncPostBackTrigger</a:t>
            </a:r>
            <a:r>
              <a:rPr lang="en-US" dirty="0" smtClean="0"/>
              <a:t> and </a:t>
            </a:r>
            <a:r>
              <a:rPr lang="en-US" dirty="0" err="1" smtClean="0">
                <a:hlinkClick r:id="rId5"/>
              </a:rPr>
              <a:t>PostBackTrigger</a:t>
            </a:r>
            <a:r>
              <a:rPr lang="en-US" dirty="0" smtClean="0"/>
              <a:t> objects. </a:t>
            </a:r>
          </a:p>
          <a:p>
            <a:r>
              <a:rPr lang="en-US" dirty="0" smtClean="0"/>
              <a:t>2) Use the </a:t>
            </a:r>
            <a:r>
              <a:rPr lang="en-US" dirty="0" err="1" smtClean="0"/>
              <a:t>AsyncPostBackTrigger</a:t>
            </a:r>
            <a:r>
              <a:rPr lang="en-US" dirty="0" smtClean="0"/>
              <a:t> control to enable controls to be triggers for an </a:t>
            </a:r>
            <a:r>
              <a:rPr lang="en-US" dirty="0" err="1" smtClean="0">
                <a:hlinkClick r:id="rId3"/>
              </a:rPr>
              <a:t>UpdatePanel</a:t>
            </a:r>
            <a:r>
              <a:rPr lang="en-US" dirty="0" smtClean="0"/>
              <a:t> control. Controls that are triggers for an update panel cause a refresh of the panel's content after an asynchronous </a:t>
            </a:r>
            <a:r>
              <a:rPr lang="en-US" dirty="0" err="1" smtClean="0"/>
              <a:t>postback</a:t>
            </a:r>
            <a:r>
              <a:rPr lang="en-US" dirty="0" smtClean="0"/>
              <a:t>. Defining an asynchronous trigger control is useful in the following scenarios:</a:t>
            </a:r>
          </a:p>
          <a:p>
            <a:pPr marL="628650" lvl="1" indent="-171450">
              <a:buFont typeface="Arial" pitchFamily="34" charset="0"/>
              <a:buChar char="•"/>
            </a:pPr>
            <a:r>
              <a:rPr lang="en-US" dirty="0" smtClean="0"/>
              <a:t>For controls that are outside a panel.</a:t>
            </a:r>
          </a:p>
          <a:p>
            <a:pPr marL="628650" lvl="1" indent="-171450">
              <a:buFont typeface="Arial" pitchFamily="34" charset="0"/>
              <a:buChar char="•"/>
            </a:pPr>
            <a:r>
              <a:rPr lang="en-US" dirty="0" smtClean="0"/>
              <a:t>For controls that are inside a panel when the </a:t>
            </a:r>
            <a:r>
              <a:rPr lang="en-US" dirty="0" err="1" smtClean="0">
                <a:hlinkClick r:id="rId6"/>
              </a:rPr>
              <a:t>ChildrenAsTriggers</a:t>
            </a:r>
            <a:r>
              <a:rPr lang="en-US" dirty="0" smtClean="0"/>
              <a:t> property is false.</a:t>
            </a:r>
          </a:p>
          <a:p>
            <a:pPr marL="628650" lvl="1" indent="-171450">
              <a:buFont typeface="Arial" pitchFamily="34" charset="0"/>
              <a:buChar char="•"/>
            </a:pPr>
            <a:r>
              <a:rPr lang="en-US" dirty="0" smtClean="0"/>
              <a:t>For controls that are inside nested panels, in order to cause a refresh of parent panels.</a:t>
            </a:r>
          </a:p>
          <a:p>
            <a:pPr marL="0" marR="0" lvl="0" indent="0" algn="l" defTabSz="914400" rtl="0" eaLnBrk="1" fontAlgn="base" latinLnBrk="0" hangingPunct="1">
              <a:lnSpc>
                <a:spcPct val="100000"/>
              </a:lnSpc>
              <a:spcBef>
                <a:spcPct val="30000"/>
              </a:spcBef>
              <a:spcAft>
                <a:spcPct val="0"/>
              </a:spcAft>
              <a:buClrTx/>
              <a:buSzTx/>
              <a:buFont typeface="Arial" pitchFamily="34" charset="0"/>
              <a:buNone/>
              <a:tabLst/>
              <a:defRPr/>
            </a:pPr>
            <a:r>
              <a:rPr lang="en-US" dirty="0" smtClean="0"/>
              <a:t>3)</a:t>
            </a:r>
            <a:r>
              <a:rPr lang="en-US" baseline="0" dirty="0" smtClean="0"/>
              <a:t> </a:t>
            </a:r>
            <a:r>
              <a:rPr lang="en-US" dirty="0" smtClean="0"/>
              <a:t>Use the </a:t>
            </a:r>
            <a:r>
              <a:rPr lang="en-US" dirty="0" err="1" smtClean="0"/>
              <a:t>PostBackTrigger</a:t>
            </a:r>
            <a:r>
              <a:rPr lang="en-US" dirty="0" smtClean="0"/>
              <a:t> control to enable controls inside an </a:t>
            </a:r>
            <a:r>
              <a:rPr lang="en-US" dirty="0" err="1" smtClean="0">
                <a:hlinkClick r:id="rId3"/>
              </a:rPr>
              <a:t>UpdatePanel</a:t>
            </a:r>
            <a:r>
              <a:rPr lang="en-US" dirty="0" smtClean="0"/>
              <a:t> to cause a </a:t>
            </a:r>
            <a:r>
              <a:rPr lang="en-US" dirty="0" err="1" smtClean="0"/>
              <a:t>postback</a:t>
            </a:r>
            <a:r>
              <a:rPr lang="en-US" dirty="0" smtClean="0"/>
              <a:t> instead of performing an asynchronous </a:t>
            </a:r>
            <a:r>
              <a:rPr lang="en-US" dirty="0" err="1" smtClean="0"/>
              <a:t>postback</a:t>
            </a:r>
            <a:r>
              <a:rPr lang="en-US" dirty="0" smtClean="0"/>
              <a:t>.</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15</a:t>
            </a:fld>
            <a:r>
              <a:rPr lang="en-US" smtClean="0"/>
              <a:t>##</a:t>
            </a:r>
            <a:endParaRPr lang="en-US" sz="1300" i="0"/>
          </a:p>
        </p:txBody>
      </p:sp>
    </p:spTree>
    <p:extLst>
      <p:ext uri="{BB962C8B-B14F-4D97-AF65-F5344CB8AC3E}">
        <p14:creationId xmlns:p14="http://schemas.microsoft.com/office/powerpoint/2010/main" val="4154597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Microsoft Ajax </a:t>
            </a:r>
            <a:r>
              <a:rPr lang="en-US" dirty="0" smtClean="0">
                <a:hlinkClick r:id="rId3"/>
              </a:rPr>
              <a:t>Timer</a:t>
            </a:r>
            <a:r>
              <a:rPr lang="en-US" dirty="0" smtClean="0"/>
              <a:t> control performs </a:t>
            </a:r>
            <a:r>
              <a:rPr lang="en-US" dirty="0" err="1" smtClean="0"/>
              <a:t>postbacks</a:t>
            </a:r>
            <a:r>
              <a:rPr lang="en-US" dirty="0" smtClean="0"/>
              <a:t> at defined intervals. If you use the </a:t>
            </a:r>
            <a:r>
              <a:rPr lang="en-US" dirty="0" smtClean="0">
                <a:hlinkClick r:id="rId3"/>
              </a:rPr>
              <a:t>Timer</a:t>
            </a:r>
            <a:r>
              <a:rPr lang="en-US" dirty="0" smtClean="0"/>
              <a:t> control with an </a:t>
            </a:r>
            <a:r>
              <a:rPr lang="en-US" dirty="0" err="1" smtClean="0">
                <a:hlinkClick r:id="rId4"/>
              </a:rPr>
              <a:t>UpdatePanel</a:t>
            </a:r>
            <a:r>
              <a:rPr lang="en-US" dirty="0" smtClean="0"/>
              <a:t> control, you can enable partial-page updates at a defined interval. You can also use the </a:t>
            </a:r>
            <a:r>
              <a:rPr lang="en-US" dirty="0" smtClean="0">
                <a:hlinkClick r:id="rId3"/>
              </a:rPr>
              <a:t>Timer</a:t>
            </a:r>
            <a:r>
              <a:rPr lang="en-US" dirty="0" smtClean="0"/>
              <a:t> control to post the whole page.</a:t>
            </a:r>
          </a:p>
          <a:p>
            <a:r>
              <a:rPr lang="en-US" dirty="0" smtClean="0"/>
              <a:t>2) The </a:t>
            </a:r>
            <a:r>
              <a:rPr lang="en-US" dirty="0" smtClean="0">
                <a:hlinkClick r:id="rId3"/>
              </a:rPr>
              <a:t>Timer</a:t>
            </a:r>
            <a:r>
              <a:rPr lang="en-US" dirty="0" smtClean="0"/>
              <a:t> control is a server control that embeds a JavaScript component into the Web page. The JavaScript component initiates the </a:t>
            </a:r>
            <a:r>
              <a:rPr lang="en-US" dirty="0" err="1" smtClean="0"/>
              <a:t>postback</a:t>
            </a:r>
            <a:r>
              <a:rPr lang="en-US" dirty="0" smtClean="0"/>
              <a:t> from the browser when the interval that is defined in the </a:t>
            </a:r>
            <a:r>
              <a:rPr lang="en-US" dirty="0" smtClean="0">
                <a:hlinkClick r:id="rId5"/>
              </a:rPr>
              <a:t>Interval</a:t>
            </a:r>
            <a:r>
              <a:rPr lang="en-US" dirty="0" smtClean="0"/>
              <a:t> property has elapsed. </a:t>
            </a: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16</a:t>
            </a:fld>
            <a:r>
              <a:rPr lang="en-US" smtClean="0"/>
              <a:t>##</a:t>
            </a:r>
            <a:endParaRPr lang="en-US" sz="1300" i="0"/>
          </a:p>
        </p:txBody>
      </p:sp>
    </p:spTree>
    <p:extLst>
      <p:ext uri="{BB962C8B-B14F-4D97-AF65-F5344CB8AC3E}">
        <p14:creationId xmlns:p14="http://schemas.microsoft.com/office/powerpoint/2010/main" val="3963698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39987B14-E06D-4D4C-AD29-146C61B24C88}" type="slidenum">
              <a:rPr lang="en-US"/>
              <a:pPr/>
              <a:t>17</a:t>
            </a:fld>
            <a:r>
              <a:rPr lang="en-US" dirty="0"/>
              <a:t>##</a:t>
            </a:r>
            <a:endParaRPr lang="en-US" sz="1300" i="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a:t>
            </a:r>
            <a:r>
              <a:rPr lang="en-US" dirty="0" err="1" smtClean="0">
                <a:hlinkClick r:id="rId3"/>
              </a:rPr>
              <a:t>UpdateProgress</a:t>
            </a:r>
            <a:r>
              <a:rPr lang="en-US" dirty="0" smtClean="0"/>
              <a:t> control provides status information about partial-page updates in </a:t>
            </a:r>
            <a:r>
              <a:rPr lang="en-US" dirty="0" err="1" smtClean="0">
                <a:hlinkClick r:id="rId4"/>
              </a:rPr>
              <a:t>UpdatePanel</a:t>
            </a:r>
            <a:r>
              <a:rPr lang="en-US" dirty="0" smtClean="0"/>
              <a:t> controls. You can customize the default content and the layout of the </a:t>
            </a:r>
            <a:r>
              <a:rPr lang="en-US" dirty="0" err="1" smtClean="0">
                <a:hlinkClick r:id="rId3"/>
              </a:rPr>
              <a:t>UpdateProgress</a:t>
            </a:r>
            <a:r>
              <a:rPr lang="en-US" dirty="0" smtClean="0"/>
              <a:t> control. To prevent flashing when a partial-page update is very fast, you can specify a delay before the </a:t>
            </a:r>
            <a:r>
              <a:rPr lang="en-US" dirty="0" err="1" smtClean="0">
                <a:hlinkClick r:id="rId3"/>
              </a:rPr>
              <a:t>UpdateProgress</a:t>
            </a:r>
            <a:r>
              <a:rPr lang="en-US" dirty="0" smtClean="0"/>
              <a:t> control is displayed.</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18</a:t>
            </a:fld>
            <a:r>
              <a:rPr lang="en-US" smtClean="0"/>
              <a:t>##</a:t>
            </a:r>
            <a:endParaRPr lang="en-US" sz="1300" i="0"/>
          </a:p>
        </p:txBody>
      </p:sp>
    </p:spTree>
    <p:extLst>
      <p:ext uri="{BB962C8B-B14F-4D97-AF65-F5344CB8AC3E}">
        <p14:creationId xmlns:p14="http://schemas.microsoft.com/office/powerpoint/2010/main" val="4192782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D1FBC652-FC01-415B-8259-8DF0D6ADF42E}" type="slidenum">
              <a:rPr lang="en-US"/>
              <a:pPr/>
              <a:t>19</a:t>
            </a:fld>
            <a:r>
              <a:rPr lang="en-US" dirty="0"/>
              <a:t>##</a:t>
            </a:r>
            <a:endParaRPr lang="en-US" sz="1300" i="0" dirty="0"/>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50226CCC-D425-470B-AE11-5965C9BFF4AE}" type="slidenum">
              <a:rPr lang="en-US"/>
              <a:pPr/>
              <a:t>20</a:t>
            </a:fld>
            <a:r>
              <a:rPr lang="en-US" dirty="0"/>
              <a:t>##</a:t>
            </a:r>
            <a:endParaRPr lang="en-US" sz="1300" i="0" dirty="0"/>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ASP.NET AJAX Control Toolkit is an open-source project built on top of the Microsoft ASP.NET AJAX framework. It is a joint effort between Microsoft and the ASP.NET AJAX community that provides a powerful infrastructure to write reusable, customizable and extensible ASP.NET AJAX extenders and controls.</a:t>
            </a:r>
          </a:p>
          <a:p>
            <a:r>
              <a:rPr lang="en-US" dirty="0" smtClean="0"/>
              <a:t>2) </a:t>
            </a:r>
            <a:r>
              <a:rPr lang="en-US" dirty="0" err="1" smtClean="0">
                <a:effectLst/>
              </a:rPr>
              <a:t>CascadingDropDown</a:t>
            </a:r>
            <a:r>
              <a:rPr lang="en-US" dirty="0" smtClean="0">
                <a:effectLst/>
              </a:rPr>
              <a:t> is an ASP.NET AJAX extender that can be attached to an ASP.NET </a:t>
            </a:r>
            <a:r>
              <a:rPr lang="en-US" dirty="0" err="1" smtClean="0">
                <a:effectLst/>
              </a:rPr>
              <a:t>DropDownList</a:t>
            </a:r>
            <a:r>
              <a:rPr lang="en-US" dirty="0" smtClean="0">
                <a:effectLst/>
              </a:rPr>
              <a:t> control to get automatic population of a set of </a:t>
            </a:r>
            <a:r>
              <a:rPr lang="en-US" dirty="0" err="1" smtClean="0">
                <a:effectLst/>
              </a:rPr>
              <a:t>DropDownList</a:t>
            </a:r>
            <a:r>
              <a:rPr lang="en-US" dirty="0" smtClean="0">
                <a:effectLst/>
              </a:rPr>
              <a:t> controls. Each time the selection of one the </a:t>
            </a:r>
            <a:r>
              <a:rPr lang="en-US" dirty="0" err="1" smtClean="0">
                <a:effectLst/>
              </a:rPr>
              <a:t>DropDownList</a:t>
            </a:r>
            <a:r>
              <a:rPr lang="en-US" dirty="0" smtClean="0">
                <a:effectLst/>
              </a:rPr>
              <a:t> controls changes, the </a:t>
            </a:r>
            <a:r>
              <a:rPr lang="en-US" dirty="0" err="1" smtClean="0">
                <a:effectLst/>
              </a:rPr>
              <a:t>CascadingDropDown</a:t>
            </a:r>
            <a:r>
              <a:rPr lang="en-US" dirty="0" smtClean="0">
                <a:effectLst/>
              </a:rPr>
              <a:t> makes a call to a specified web service to retrieve the list of values for the next </a:t>
            </a:r>
            <a:r>
              <a:rPr lang="en-US" dirty="0" err="1" smtClean="0">
                <a:effectLst/>
              </a:rPr>
              <a:t>DropDownList</a:t>
            </a:r>
            <a:r>
              <a:rPr lang="en-US" dirty="0" smtClean="0">
                <a:effectLst/>
              </a:rPr>
              <a:t> in the set</a:t>
            </a: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21</a:t>
            </a:fld>
            <a:r>
              <a:rPr lang="en-US" smtClean="0"/>
              <a:t>##</a:t>
            </a:r>
            <a:endParaRPr lang="en-US" sz="1300" i="0"/>
          </a:p>
        </p:txBody>
      </p:sp>
    </p:spTree>
    <p:extLst>
      <p:ext uri="{BB962C8B-B14F-4D97-AF65-F5344CB8AC3E}">
        <p14:creationId xmlns:p14="http://schemas.microsoft.com/office/powerpoint/2010/main" val="36844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5DDCDCA2-0A32-41F8-A96B-907E661DA8C0}" type="slidenum">
              <a:rPr lang="en-US"/>
              <a:pPr/>
              <a:t>2</a:t>
            </a:fld>
            <a:r>
              <a:rPr lang="en-US" dirty="0"/>
              <a:t>##</a:t>
            </a:r>
            <a:endParaRPr lang="en-US" sz="1300" i="0" dirty="0"/>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smtClean="0">
                <a:effectLst/>
              </a:rPr>
              <a:t>The </a:t>
            </a:r>
            <a:r>
              <a:rPr lang="en-US" dirty="0" err="1" smtClean="0">
                <a:effectLst/>
              </a:rPr>
              <a:t>CollapsiblePanel</a:t>
            </a:r>
            <a:r>
              <a:rPr lang="en-US" dirty="0" smtClean="0">
                <a:effectLst/>
              </a:rPr>
              <a:t> is a very flexible extender that allows you to easily add collapsible sections to your web page. This extender targets any ASP.NET Panel control. The page developer specifies which control(s) on the page should be the open/close controller for the panel, or the panel can be set to automatically expand and/or collapse when the mouse cursor moves in or out of it, respectively. </a:t>
            </a:r>
          </a:p>
          <a:p>
            <a:r>
              <a:rPr lang="en-US" dirty="0" smtClean="0">
                <a:effectLst/>
              </a:rPr>
              <a:t/>
            </a:r>
            <a:br>
              <a:rPr lang="en-US" dirty="0" smtClean="0">
                <a:effectLst/>
              </a:rPr>
            </a:br>
            <a:r>
              <a:rPr lang="en-US" dirty="0" smtClean="0">
                <a:effectLst/>
              </a:rPr>
              <a:t>2) </a:t>
            </a:r>
            <a:r>
              <a:rPr lang="en-US" dirty="0" err="1" smtClean="0">
                <a:effectLst/>
              </a:rPr>
              <a:t>ConfirmButton</a:t>
            </a:r>
            <a:r>
              <a:rPr lang="en-US" dirty="0" smtClean="0">
                <a:effectLst/>
              </a:rPr>
              <a:t> is a simple extender that catches clicks on a button (or any instance of a type derived from Button) and displays a message to the user. If the "OK" button is clicked, the button or link functions normally. If not, the click is trapped and the button will not perform its default submit behavior; optionally, a client script is executed if the </a:t>
            </a:r>
            <a:r>
              <a:rPr lang="en-US" dirty="0" err="1" smtClean="0">
                <a:effectLst/>
              </a:rPr>
              <a:t>OnClientCancel</a:t>
            </a:r>
            <a:r>
              <a:rPr lang="en-US" dirty="0" smtClean="0">
                <a:effectLst/>
              </a:rPr>
              <a:t> property is set. This is useful for delete links or anything else that requires confirmation from the user.</a:t>
            </a:r>
          </a:p>
          <a:p>
            <a:endParaRPr lang="en-US" dirty="0" smtClean="0">
              <a:effectLst/>
            </a:endParaRPr>
          </a:p>
          <a:p>
            <a:r>
              <a:rPr lang="en-US" dirty="0" smtClean="0">
                <a:effectLst/>
              </a:rPr>
              <a:t>3) The </a:t>
            </a:r>
            <a:r>
              <a:rPr lang="en-US" dirty="0" err="1" smtClean="0">
                <a:effectLst/>
              </a:rPr>
              <a:t>DragPanel</a:t>
            </a:r>
            <a:r>
              <a:rPr lang="en-US" dirty="0" smtClean="0">
                <a:effectLst/>
              </a:rPr>
              <a:t> extender allows users to easily add "</a:t>
            </a:r>
            <a:r>
              <a:rPr lang="en-US" dirty="0" err="1" smtClean="0">
                <a:effectLst/>
              </a:rPr>
              <a:t>draggability</a:t>
            </a:r>
            <a:r>
              <a:rPr lang="en-US" dirty="0" smtClean="0">
                <a:effectLst/>
              </a:rPr>
              <a:t>" to their controls. The </a:t>
            </a:r>
            <a:r>
              <a:rPr lang="en-US" dirty="0" err="1" smtClean="0">
                <a:effectLst/>
              </a:rPr>
              <a:t>DragPanel</a:t>
            </a:r>
            <a:r>
              <a:rPr lang="en-US" dirty="0" smtClean="0">
                <a:effectLst/>
              </a:rPr>
              <a:t> targets any ASP.NET Panel and takes an additional parameter that signifies the control to use as the "drag handle". Once initialized, the user can freely drag the panel around the web page using the drag handle.</a:t>
            </a:r>
          </a:p>
          <a:p>
            <a:endParaRPr lang="en-US" dirty="0" smtClean="0">
              <a:effectLst/>
            </a:endParaRPr>
          </a:p>
          <a:p>
            <a:r>
              <a:rPr lang="en-US" dirty="0" smtClean="0">
                <a:effectLst/>
              </a:rPr>
              <a:t>4) The </a:t>
            </a:r>
            <a:r>
              <a:rPr lang="en-US" dirty="0" err="1" smtClean="0">
                <a:effectLst/>
              </a:rPr>
              <a:t>ModalPopup</a:t>
            </a:r>
            <a:r>
              <a:rPr lang="en-US" dirty="0" smtClean="0">
                <a:effectLst/>
              </a:rPr>
              <a:t> extender allows a page to display content to the user in a "modal" manner which prevents the user from interacting with the rest of the page. The modal content can be any hierarchy of controls and is displayed above a background that can have a custom style applied to it. </a:t>
            </a: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22</a:t>
            </a:fld>
            <a:r>
              <a:rPr lang="en-US" smtClean="0"/>
              <a:t>##</a:t>
            </a:r>
            <a:endParaRPr lang="en-US" sz="1300" i="0"/>
          </a:p>
        </p:txBody>
      </p:sp>
    </p:spTree>
    <p:extLst>
      <p:ext uri="{BB962C8B-B14F-4D97-AF65-F5344CB8AC3E}">
        <p14:creationId xmlns:p14="http://schemas.microsoft.com/office/powerpoint/2010/main" val="3996121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50226CCC-D425-470B-AE11-5965C9BFF4AE}" type="slidenum">
              <a:rPr lang="en-US"/>
              <a:pPr/>
              <a:t>23</a:t>
            </a:fld>
            <a:r>
              <a:rPr lang="en-US" dirty="0"/>
              <a:t>##</a:t>
            </a:r>
            <a:endParaRPr lang="en-US" sz="1300" i="0" dirty="0"/>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FDA49C5C-23CA-4C3C-BCB6-18D4D452EDA7}" type="slidenum">
              <a:rPr lang="en-US"/>
              <a:pPr/>
              <a:t>25</a:t>
            </a:fld>
            <a:r>
              <a:rPr lang="en-US" dirty="0"/>
              <a:t>##</a:t>
            </a:r>
            <a:endParaRPr lang="en-US" sz="1300" i="0" dirty="0"/>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A69439D5-4205-4D23-807F-35DFCC6B631A}" type="slidenum">
              <a:rPr lang="en-US"/>
              <a:pPr/>
              <a:t>26</a:t>
            </a:fld>
            <a:r>
              <a:rPr lang="en-US" dirty="0"/>
              <a:t>##</a:t>
            </a:r>
            <a:endParaRPr lang="en-US" sz="1300" i="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4B805981-6088-4F6F-8DE1-A24426A77A52}" type="slidenum">
              <a:rPr lang="en-US"/>
              <a:pPr/>
              <a:t>3</a:t>
            </a:fld>
            <a:r>
              <a:rPr lang="en-US" dirty="0"/>
              <a:t>##</a:t>
            </a:r>
            <a:endParaRPr lang="en-US" sz="1300" i="0" dirty="0"/>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AJAX is an acronym that stands for "</a:t>
            </a:r>
            <a:r>
              <a:rPr lang="en-US" dirty="0" err="1" smtClean="0"/>
              <a:t>Asyncronous</a:t>
            </a:r>
            <a:r>
              <a:rPr lang="en-US" dirty="0" smtClean="0"/>
              <a:t> </a:t>
            </a:r>
            <a:r>
              <a:rPr lang="en-US" dirty="0" err="1" smtClean="0"/>
              <a:t>Javascript</a:t>
            </a:r>
            <a:r>
              <a:rPr lang="en-US" dirty="0" smtClean="0"/>
              <a:t> And XML". AJAX is a technique, not a product or a brand. AJAX techniques are used to allow a website to communicate with the server without having to load a new page into the browser. By communicating with the server while the page is still loaded, data can be retrieved and dynamically inserted into the existing page.</a:t>
            </a:r>
          </a:p>
          <a:p>
            <a:pPr marL="228600" indent="-228600">
              <a:buAutoNum type="arabicParenR"/>
            </a:pPr>
            <a:r>
              <a:rPr lang="en-US" dirty="0" smtClean="0"/>
              <a:t>By allowing a page to communicate with the web server without being reloaded in full, it is possible to create faster and more responsive user interfaces than is possible using the traditional model whereby a new page is loaded with each request by the user.</a:t>
            </a:r>
          </a:p>
          <a:p>
            <a:pPr marL="228600" indent="-228600">
              <a:buAutoNum type="arabicParenR"/>
            </a:pPr>
            <a:r>
              <a:rPr lang="en-US" dirty="0" smtClean="0"/>
              <a:t>The term </a:t>
            </a:r>
            <a:r>
              <a:rPr lang="en-US" i="1" dirty="0" smtClean="0"/>
              <a:t>Ajax</a:t>
            </a:r>
            <a:r>
              <a:rPr lang="en-US" dirty="0" smtClean="0"/>
              <a:t> has come to represent a broad group of web technologies that can be used to implement a web application that communicates with a server in the background, without interfering with the current state of the page</a:t>
            </a:r>
          </a:p>
          <a:p>
            <a:pPr marL="228600" indent="-228600">
              <a:buAutoNum type="arabicParenR"/>
            </a:pPr>
            <a:r>
              <a:rPr lang="en-US" dirty="0" smtClean="0">
                <a:effectLst/>
              </a:rPr>
              <a:t>The Microsoft AJAX Library consists of two related parts: JavaScript language extensions and a sort of base class library to provide predefined services and tools to developers. The Microsoft AJAX Library itself is self-contained, written in JavaScript, and stored in a couple of .</a:t>
            </a:r>
            <a:r>
              <a:rPr lang="en-US" dirty="0" err="1" smtClean="0">
                <a:effectLst/>
              </a:rPr>
              <a:t>js</a:t>
            </a:r>
            <a:r>
              <a:rPr lang="en-US" dirty="0" smtClean="0">
                <a:effectLst/>
              </a:rPr>
              <a:t> files. This means that any programming environment that accepts JavaScript can successfully use the Microsoft AJAX Library provided that the constituent files are properly referenced. There are two main files involved in the Microsoft AJAX Library: MicrosoftAjax.js and MicrosoftAjaxWebForms.js. </a:t>
            </a:r>
          </a:p>
          <a:p>
            <a:pPr marL="228600" indent="-228600">
              <a:buAutoNum type="arabicParenR"/>
            </a:pPr>
            <a:r>
              <a:rPr lang="en-US" dirty="0" smtClean="0">
                <a:effectLst/>
              </a:rPr>
              <a:t>What's the benefit of using the Microsoft AJAX Library? The library extends the JavaScript programming environment by adding a number of predefined objects that provide new language features such as namespaces, enumerated types, delegates, stronger typing, and inheritance. </a:t>
            </a: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4</a:t>
            </a:fld>
            <a:r>
              <a:rPr lang="en-US" smtClean="0"/>
              <a:t>##</a:t>
            </a:r>
            <a:endParaRPr lang="en-US" sz="1300" i="0"/>
          </a:p>
        </p:txBody>
      </p:sp>
    </p:spTree>
    <p:extLst>
      <p:ext uri="{BB962C8B-B14F-4D97-AF65-F5344CB8AC3E}">
        <p14:creationId xmlns:p14="http://schemas.microsoft.com/office/powerpoint/2010/main" val="353307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10" name="Rectangle 7"/>
          <p:cNvSpPr>
            <a:spLocks noGrp="1" noChangeArrowheads="1"/>
          </p:cNvSpPr>
          <p:nvPr>
            <p:ph type="sldNum" sz="quarter" idx="5"/>
          </p:nvPr>
        </p:nvSpPr>
        <p:spPr>
          <a:ln/>
        </p:spPr>
        <p:txBody>
          <a:bodyPr/>
          <a:lstStyle/>
          <a:p>
            <a:fld id="{60A04E8C-6230-444E-9DBC-7C6C82BF131A}" type="slidenum">
              <a:rPr lang="en-US"/>
              <a:pPr/>
              <a:t>6</a:t>
            </a:fld>
            <a:r>
              <a:rPr lang="en-US" dirty="0"/>
              <a:t>##</a:t>
            </a:r>
            <a:endParaRPr lang="en-US" sz="1300" i="0" dirty="0"/>
          </a:p>
        </p:txBody>
      </p:sp>
      <p:sp>
        <p:nvSpPr>
          <p:cNvPr id="471042" name="Rectangle 7"/>
          <p:cNvSpPr txBox="1">
            <a:spLocks noGrp="1" noChangeArrowheads="1"/>
          </p:cNvSpPr>
          <p:nvPr/>
        </p:nvSpPr>
        <p:spPr bwMode="auto">
          <a:xfrm>
            <a:off x="4021979" y="9720673"/>
            <a:ext cx="3075631" cy="512303"/>
          </a:xfrm>
          <a:prstGeom prst="rect">
            <a:avLst/>
          </a:prstGeom>
          <a:noFill/>
          <a:ln w="9525">
            <a:noFill/>
            <a:miter lim="800000"/>
            <a:headEnd/>
            <a:tailEnd/>
          </a:ln>
        </p:spPr>
        <p:txBody>
          <a:bodyPr lIns="95500" tIns="47750" rIns="95500" bIns="47750" anchor="b"/>
          <a:lstStyle/>
          <a:p>
            <a:pPr algn="r" eaLnBrk="1" hangingPunct="1">
              <a:lnSpc>
                <a:spcPct val="100000"/>
              </a:lnSpc>
            </a:pPr>
            <a:fld id="{BC2BE73C-6104-4597-83BD-36FEAED1E226}" type="slidenum">
              <a:rPr kumimoji="0" lang="en-US" sz="1300" b="0">
                <a:solidFill>
                  <a:schemeClr val="tx1"/>
                </a:solidFill>
                <a:effectLst/>
              </a:rPr>
              <a:pPr algn="r" eaLnBrk="1" hangingPunct="1">
                <a:lnSpc>
                  <a:spcPct val="100000"/>
                </a:lnSpc>
              </a:pPr>
              <a:t>6</a:t>
            </a:fld>
            <a:endParaRPr kumimoji="0" lang="en-US" sz="1300" b="0" dirty="0">
              <a:solidFill>
                <a:schemeClr val="tx1"/>
              </a:solidFill>
              <a:effectLst/>
            </a:endParaRPr>
          </a:p>
        </p:txBody>
      </p:sp>
      <p:sp>
        <p:nvSpPr>
          <p:cNvPr id="471043" name="Rectangle 21"/>
          <p:cNvSpPr>
            <a:spLocks noGrp="1" noRot="1" noChangeAspect="1" noTextEdit="1"/>
          </p:cNvSpPr>
          <p:nvPr>
            <p:ph type="sldImg"/>
          </p:nvPr>
        </p:nvSpPr>
        <p:spPr>
          <a:ln algn="ctr">
            <a:round/>
          </a:ln>
        </p:spPr>
      </p:sp>
      <p:sp>
        <p:nvSpPr>
          <p:cNvPr id="471044" name="Rectangle 12"/>
          <p:cNvSpPr>
            <a:spLocks noGrp="1" noChangeArrowheads="1"/>
          </p:cNvSpPr>
          <p:nvPr>
            <p:ph type="body" idx="1"/>
          </p:nvPr>
        </p:nvSpPr>
        <p:spPr>
          <a:xfrm>
            <a:off x="709761" y="4861155"/>
            <a:ext cx="5679778" cy="4605821"/>
          </a:xfrm>
        </p:spPr>
        <p:txBody>
          <a:bodyPr lIns="95500" tIns="47750" rIns="95500" bIns="47750"/>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a:t>
            </a:r>
            <a:r>
              <a:rPr lang="en-US" baseline="0" dirty="0" smtClean="0"/>
              <a:t> </a:t>
            </a:r>
            <a:r>
              <a:rPr lang="en-US" dirty="0" smtClean="0"/>
              <a:t>The DOM is the data structure your browser uses to record Web pages. Structurally it's a tree of tags, each tag may contain multiple tags below it, corresponding to the format of a HTML (or XML) document. You can use </a:t>
            </a:r>
            <a:r>
              <a:rPr lang="en-US" dirty="0" err="1" smtClean="0"/>
              <a:t>Javascript</a:t>
            </a:r>
            <a:r>
              <a:rPr lang="en-US" dirty="0" smtClean="0"/>
              <a:t> to examine or change the contents of the DOM dynamically after a page has been loaded -- this is one of the major foundations of AJAX.</a:t>
            </a:r>
          </a:p>
          <a:p>
            <a:r>
              <a:rPr lang="en-US" dirty="0" smtClean="0"/>
              <a:t>2) </a:t>
            </a:r>
            <a:r>
              <a:rPr lang="en-US" dirty="0" smtClean="0">
                <a:effectLst/>
              </a:rPr>
              <a:t>The </a:t>
            </a:r>
            <a:r>
              <a:rPr lang="en-US" dirty="0" err="1" smtClean="0">
                <a:effectLst/>
              </a:rPr>
              <a:t>XMLHttpRequest</a:t>
            </a:r>
            <a:r>
              <a:rPr lang="en-US" dirty="0" smtClean="0">
                <a:effectLst/>
              </a:rPr>
              <a:t> object is used to exchange data with a server behind the scenes.</a:t>
            </a:r>
            <a:r>
              <a:rPr lang="en-US" baseline="0" dirty="0" smtClean="0">
                <a:effectLst/>
              </a:rPr>
              <a:t> </a:t>
            </a:r>
            <a:r>
              <a:rPr lang="en-US" dirty="0" smtClean="0">
                <a:effectLst/>
              </a:rPr>
              <a:t>The </a:t>
            </a:r>
            <a:r>
              <a:rPr lang="en-US" dirty="0" err="1" smtClean="0">
                <a:effectLst/>
              </a:rPr>
              <a:t>XMLHttpRequest</a:t>
            </a:r>
            <a:r>
              <a:rPr lang="en-US" dirty="0" smtClean="0">
                <a:effectLst/>
              </a:rPr>
              <a:t> object is </a:t>
            </a:r>
            <a:r>
              <a:rPr lang="en-US" b="1" dirty="0" smtClean="0">
                <a:effectLst/>
              </a:rPr>
              <a:t>a developer's dream</a:t>
            </a:r>
            <a:r>
              <a:rPr lang="en-US" dirty="0" smtClean="0">
                <a:effectLst/>
              </a:rPr>
              <a:t>, because you can:</a:t>
            </a:r>
          </a:p>
          <a:p>
            <a:pPr marL="628650" lvl="1" indent="-171450">
              <a:buFont typeface="Arial" pitchFamily="34" charset="0"/>
              <a:buChar char="•"/>
            </a:pPr>
            <a:r>
              <a:rPr lang="en-US" dirty="0" smtClean="0">
                <a:effectLst/>
              </a:rPr>
              <a:t>Update a web page without reloading the page</a:t>
            </a:r>
          </a:p>
          <a:p>
            <a:pPr marL="628650" lvl="1" indent="-171450">
              <a:buFont typeface="Arial" pitchFamily="34" charset="0"/>
              <a:buChar char="•"/>
            </a:pPr>
            <a:r>
              <a:rPr lang="en-US" dirty="0" smtClean="0">
                <a:effectLst/>
              </a:rPr>
              <a:t>Request data from a server after the page has loaded </a:t>
            </a:r>
          </a:p>
          <a:p>
            <a:pPr marL="628650" lvl="1" indent="-171450">
              <a:buFont typeface="Arial" pitchFamily="34" charset="0"/>
              <a:buChar char="•"/>
            </a:pPr>
            <a:r>
              <a:rPr lang="en-US" dirty="0" smtClean="0">
                <a:effectLst/>
              </a:rPr>
              <a:t>Receive data from a server after the page has loaded</a:t>
            </a:r>
          </a:p>
          <a:p>
            <a:pPr marL="628650" lvl="1" indent="-171450">
              <a:buFont typeface="Arial" pitchFamily="34" charset="0"/>
              <a:buChar char="•"/>
            </a:pPr>
            <a:r>
              <a:rPr lang="en-US" dirty="0" smtClean="0">
                <a:effectLst/>
              </a:rPr>
              <a:t>Send data to a server in the background</a:t>
            </a:r>
          </a:p>
          <a:p>
            <a:endParaRPr lang="bg-BG" dirty="0"/>
          </a:p>
        </p:txBody>
      </p:sp>
      <p:sp>
        <p:nvSpPr>
          <p:cNvPr id="471045" name="Rectangle 7"/>
          <p:cNvSpPr>
            <a:spLocks noChangeArrowheads="1"/>
          </p:cNvSpPr>
          <p:nvPr/>
        </p:nvSpPr>
        <p:spPr bwMode="auto">
          <a:xfrm>
            <a:off x="4021979" y="0"/>
            <a:ext cx="3075631" cy="512304"/>
          </a:xfrm>
          <a:prstGeom prst="rect">
            <a:avLst/>
          </a:prstGeom>
          <a:noFill/>
          <a:ln w="9525">
            <a:noFill/>
            <a:miter lim="800000"/>
            <a:headEnd/>
            <a:tailEnd/>
          </a:ln>
        </p:spPr>
        <p:txBody>
          <a:bodyPr lIns="95500" tIns="47750" rIns="95500" bIns="47750"/>
          <a:lstStyle/>
          <a:p>
            <a:pPr eaLnBrk="1" hangingPunct="1">
              <a:lnSpc>
                <a:spcPct val="100000"/>
              </a:lnSpc>
            </a:pPr>
            <a:fld id="{886994BA-9469-4D76-8A81-B3F957534EEF}" type="datetime8">
              <a:rPr kumimoji="0" lang="en-US" sz="1300" b="0">
                <a:solidFill>
                  <a:schemeClr val="tx1"/>
                </a:solidFill>
                <a:effectLst/>
                <a:latin typeface="Times New Roman" pitchFamily="18" charset="0"/>
              </a:rPr>
              <a:pPr eaLnBrk="1" hangingPunct="1">
                <a:lnSpc>
                  <a:spcPct val="100000"/>
                </a:lnSpc>
              </a:pPr>
              <a:t>1/11/2011 5:39 PM</a:t>
            </a:fld>
            <a:endParaRPr lang="en-US" sz="1900" b="0" dirty="0">
              <a:solidFill>
                <a:schemeClr val="tx1"/>
              </a:solidFill>
              <a:effectLst/>
            </a:endParaRPr>
          </a:p>
        </p:txBody>
      </p:sp>
      <p:sp>
        <p:nvSpPr>
          <p:cNvPr id="471046" name="Rectangle 19"/>
          <p:cNvSpPr>
            <a:spLocks noChangeArrowheads="1"/>
          </p:cNvSpPr>
          <p:nvPr/>
        </p:nvSpPr>
        <p:spPr bwMode="auto">
          <a:xfrm>
            <a:off x="0" y="9840155"/>
            <a:ext cx="5867357" cy="392821"/>
          </a:xfrm>
          <a:prstGeom prst="rect">
            <a:avLst/>
          </a:prstGeom>
          <a:noFill/>
          <a:ln w="9525">
            <a:noFill/>
            <a:miter lim="800000"/>
            <a:headEnd/>
            <a:tailEnd/>
          </a:ln>
        </p:spPr>
        <p:txBody>
          <a:bodyPr lIns="95500" tIns="47750" rIns="95500" bIns="47750" anchor="b"/>
          <a:lstStyle/>
          <a:p>
            <a:pPr hangingPunct="1">
              <a:lnSpc>
                <a:spcPct val="100000"/>
              </a:lnSpc>
            </a:pPr>
            <a:r>
              <a:rPr kumimoji="0" lang="en-US" sz="800" b="0" dirty="0">
                <a:solidFill>
                  <a:schemeClr val="tx1"/>
                </a:solidFill>
                <a:effectLst/>
                <a:latin typeface="Segoe" pitchFamily="34" charset="0"/>
              </a:rPr>
              <a:t>©2005 Microsoft Corporation. All rights reserved.</a:t>
            </a:r>
            <a:endParaRPr kumimoji="0" lang="en-US" sz="1900" b="0" dirty="0">
              <a:solidFill>
                <a:schemeClr val="tx1"/>
              </a:solidFill>
              <a:effectLst/>
            </a:endParaRPr>
          </a:p>
          <a:p>
            <a:pPr eaLnBrk="1">
              <a:lnSpc>
                <a:spcPct val="100000"/>
              </a:lnSpc>
            </a:pPr>
            <a:r>
              <a:rPr kumimoji="0" lang="en-US" sz="800" b="0" dirty="0">
                <a:solidFill>
                  <a:schemeClr val="tx1"/>
                </a:solidFill>
                <a:effectLst/>
                <a:latin typeface="Segoe" pitchFamily="34" charset="0"/>
                <a:cs typeface="Arial" charset="0"/>
              </a:rPr>
              <a:t>This presentation is for informational purposes only. Microsoft makes no warranties, express or implied, in this summary.</a:t>
            </a:r>
            <a:endParaRPr lang="en-US" sz="1900" b="0" dirty="0">
              <a:solidFill>
                <a:schemeClr val="tx1"/>
              </a:solidFill>
              <a:effectLst/>
            </a:endParaRPr>
          </a:p>
        </p:txBody>
      </p:sp>
      <p:sp>
        <p:nvSpPr>
          <p:cNvPr id="471047" name="Rectangle 16"/>
          <p:cNvSpPr>
            <a:spLocks noChangeArrowheads="1"/>
          </p:cNvSpPr>
          <p:nvPr/>
        </p:nvSpPr>
        <p:spPr bwMode="auto">
          <a:xfrm>
            <a:off x="5779482" y="9720673"/>
            <a:ext cx="1318127" cy="512303"/>
          </a:xfrm>
          <a:prstGeom prst="rect">
            <a:avLst/>
          </a:prstGeom>
          <a:noFill/>
          <a:ln w="9525">
            <a:noFill/>
            <a:miter lim="800000"/>
            <a:headEnd/>
            <a:tailEnd/>
          </a:ln>
        </p:spPr>
        <p:txBody>
          <a:bodyPr lIns="95500" tIns="47750" rIns="95500" bIns="47750" anchor="b"/>
          <a:lstStyle/>
          <a:p>
            <a:pPr eaLnBrk="1" hangingPunct="1">
              <a:lnSpc>
                <a:spcPct val="100000"/>
              </a:lnSpc>
            </a:pPr>
            <a:fld id="{9F125ECA-73E7-44E1-8D53-7F900E547C45}" type="slidenum">
              <a:rPr kumimoji="0" lang="en-US" sz="1300" b="0">
                <a:solidFill>
                  <a:schemeClr val="tx1"/>
                </a:solidFill>
                <a:effectLst/>
                <a:latin typeface="Times New Roman" pitchFamily="18" charset="0"/>
              </a:rPr>
              <a:pPr eaLnBrk="1" hangingPunct="1">
                <a:lnSpc>
                  <a:spcPct val="100000"/>
                </a:lnSpc>
              </a:pPr>
              <a:t>6</a:t>
            </a:fld>
            <a:endParaRPr lang="en-US" sz="1900" b="0" dirty="0">
              <a:solidFill>
                <a:schemeClr val="tx1"/>
              </a:solidFill>
              <a:effectLst/>
            </a:endParaRPr>
          </a:p>
        </p:txBody>
      </p:sp>
      <p:sp>
        <p:nvSpPr>
          <p:cNvPr id="471048" name="Rectangle 2"/>
          <p:cNvSpPr>
            <a:spLocks noChangeArrowheads="1"/>
          </p:cNvSpPr>
          <p:nvPr/>
        </p:nvSpPr>
        <p:spPr bwMode="auto">
          <a:xfrm>
            <a:off x="0" y="0"/>
            <a:ext cx="3075631" cy="512304"/>
          </a:xfrm>
          <a:prstGeom prst="rect">
            <a:avLst/>
          </a:prstGeom>
          <a:noFill/>
          <a:ln w="9525">
            <a:noFill/>
            <a:miter lim="800000"/>
            <a:headEnd/>
            <a:tailEnd/>
          </a:ln>
        </p:spPr>
        <p:txBody>
          <a:bodyPr lIns="95500" tIns="47750" rIns="95500" bIns="47750"/>
          <a:lstStyle/>
          <a:p>
            <a:pPr eaLnBrk="1" hangingPunct="1">
              <a:lnSpc>
                <a:spcPct val="100000"/>
              </a:lnSpc>
            </a:pPr>
            <a:endParaRPr kumimoji="0" lang="bg-BG" sz="1900" b="0" dirty="0">
              <a:solidFill>
                <a:schemeClr val="tx1"/>
              </a:solidFill>
              <a:effectLs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1F5FC367-EC0D-4ABC-BD99-419E22CDD367}" type="slidenum">
              <a:rPr lang="en-US"/>
              <a:pPr/>
              <a:t>7</a:t>
            </a:fld>
            <a:r>
              <a:rPr lang="en-US" dirty="0"/>
              <a:t>##</a:t>
            </a:r>
            <a:endParaRPr lang="en-US" sz="1300" i="0" dirty="0"/>
          </a:p>
        </p:txBody>
      </p:sp>
      <p:sp>
        <p:nvSpPr>
          <p:cNvPr id="473090" name="Rectangle 7"/>
          <p:cNvSpPr txBox="1">
            <a:spLocks noGrp="1" noChangeArrowheads="1"/>
          </p:cNvSpPr>
          <p:nvPr/>
        </p:nvSpPr>
        <p:spPr bwMode="auto">
          <a:xfrm>
            <a:off x="4021979" y="9720673"/>
            <a:ext cx="3075631" cy="512303"/>
          </a:xfrm>
          <a:prstGeom prst="rect">
            <a:avLst/>
          </a:prstGeom>
          <a:noFill/>
          <a:ln w="9525">
            <a:noFill/>
            <a:miter lim="800000"/>
            <a:headEnd/>
            <a:tailEnd/>
          </a:ln>
        </p:spPr>
        <p:txBody>
          <a:bodyPr lIns="95500" tIns="47750" rIns="95500" bIns="47750" anchor="b"/>
          <a:lstStyle/>
          <a:p>
            <a:pPr algn="r" eaLnBrk="1" hangingPunct="1">
              <a:lnSpc>
                <a:spcPct val="100000"/>
              </a:lnSpc>
            </a:pPr>
            <a:fld id="{AE19323D-097F-49CC-AD6C-CFDB94762FBB}" type="slidenum">
              <a:rPr kumimoji="0" lang="en-US" sz="1300" b="0">
                <a:solidFill>
                  <a:schemeClr val="tx1"/>
                </a:solidFill>
                <a:effectLst/>
              </a:rPr>
              <a:pPr algn="r" eaLnBrk="1" hangingPunct="1">
                <a:lnSpc>
                  <a:spcPct val="100000"/>
                </a:lnSpc>
              </a:pPr>
              <a:t>7</a:t>
            </a:fld>
            <a:endParaRPr kumimoji="0" lang="en-US" sz="1300" b="0" dirty="0">
              <a:solidFill>
                <a:schemeClr val="tx1"/>
              </a:solidFill>
              <a:effectLst/>
            </a:endParaRPr>
          </a:p>
        </p:txBody>
      </p:sp>
      <p:sp>
        <p:nvSpPr>
          <p:cNvPr id="47309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pPr marL="228600" indent="-228600">
              <a:buAutoNum type="arabicParenR"/>
            </a:pPr>
            <a:r>
              <a:rPr lang="en-US" dirty="0" smtClean="0"/>
              <a:t>ASP.NET AJAX framework provides us with two types of patterns to build richer, more interactive, standards-based Web 2.0 applications: the server-centric programming model and client-centric one.</a:t>
            </a:r>
            <a:r>
              <a:rPr lang="en-US" baseline="0" dirty="0" smtClean="0"/>
              <a:t> </a:t>
            </a:r>
            <a:r>
              <a:rPr lang="en-US" dirty="0" smtClean="0"/>
              <a:t>The server-centric programming model enables you to “…modify existing pages at your convenience. In contrast, although the ASP.NET AJAX Client-Centric programming model can leverage full power of client-side JavaScript/XHTML and provide cross-browser richer and more interactive user experience, developers have to spend plenty of time to grasp multifold related techniques of both the server side and the client side</a:t>
            </a:r>
          </a:p>
          <a:p>
            <a:pPr marL="228600" indent="-228600">
              <a:buAutoNum type="arabicParenR"/>
            </a:pPr>
            <a:r>
              <a:rPr lang="en-US" dirty="0" smtClean="0"/>
              <a:t>In the “server-centric” approach, you spend your time writing code on the server in your favorite .NET language. During initial page rendering, the server emits markup and JavaScript which is sent to the browser. The JavaScript sent to the browser targets the Ajax Library</a:t>
            </a:r>
          </a:p>
          <a:p>
            <a:pPr marL="228600" indent="-228600">
              <a:buAutoNum type="arabicParenR"/>
            </a:pPr>
            <a:r>
              <a:rPr lang="en-US" dirty="0" smtClean="0"/>
              <a:t>Much like the “server-centric” approach, during initial rendering of the page the server emits markup and JavaScript. However, instead of sending data and receiving markup/script to inject into the existing page, the Client Script Libraries then send data and receive data. The Client Script Libraries allow you to make asynchronous calls to web services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10" name="Rectangle 7"/>
          <p:cNvSpPr>
            <a:spLocks noGrp="1" noChangeArrowheads="1"/>
          </p:cNvSpPr>
          <p:nvPr>
            <p:ph type="sldNum" sz="quarter" idx="5"/>
          </p:nvPr>
        </p:nvSpPr>
        <p:spPr>
          <a:ln/>
        </p:spPr>
        <p:txBody>
          <a:bodyPr/>
          <a:lstStyle/>
          <a:p>
            <a:fld id="{D7CDE1CC-AA07-4FD4-B30C-6944232FC155}" type="slidenum">
              <a:rPr lang="en-US"/>
              <a:pPr/>
              <a:t>8</a:t>
            </a:fld>
            <a:r>
              <a:rPr lang="en-US" dirty="0"/>
              <a:t>##</a:t>
            </a:r>
            <a:endParaRPr lang="en-US" sz="1300" i="0" dirty="0"/>
          </a:p>
        </p:txBody>
      </p:sp>
      <p:sp>
        <p:nvSpPr>
          <p:cNvPr id="475138" name="Rectangle 7"/>
          <p:cNvSpPr txBox="1">
            <a:spLocks noGrp="1" noChangeArrowheads="1"/>
          </p:cNvSpPr>
          <p:nvPr/>
        </p:nvSpPr>
        <p:spPr bwMode="auto">
          <a:xfrm>
            <a:off x="4021979" y="9720673"/>
            <a:ext cx="3075631" cy="512303"/>
          </a:xfrm>
          <a:prstGeom prst="rect">
            <a:avLst/>
          </a:prstGeom>
          <a:noFill/>
          <a:ln w="9525">
            <a:noFill/>
            <a:miter lim="800000"/>
            <a:headEnd/>
            <a:tailEnd/>
          </a:ln>
        </p:spPr>
        <p:txBody>
          <a:bodyPr lIns="95500" tIns="47750" rIns="95500" bIns="47750" anchor="b"/>
          <a:lstStyle/>
          <a:p>
            <a:pPr algn="r" eaLnBrk="1" hangingPunct="1">
              <a:lnSpc>
                <a:spcPct val="100000"/>
              </a:lnSpc>
            </a:pPr>
            <a:fld id="{998E1949-D7E9-47AF-963C-A2E0700357B5}" type="slidenum">
              <a:rPr kumimoji="0" lang="en-US" sz="1300" b="0">
                <a:solidFill>
                  <a:schemeClr val="tx1"/>
                </a:solidFill>
                <a:effectLst/>
              </a:rPr>
              <a:pPr algn="r" eaLnBrk="1" hangingPunct="1">
                <a:lnSpc>
                  <a:spcPct val="100000"/>
                </a:lnSpc>
              </a:pPr>
              <a:t>8</a:t>
            </a:fld>
            <a:endParaRPr kumimoji="0" lang="en-US" sz="1300" b="0" dirty="0">
              <a:solidFill>
                <a:schemeClr val="tx1"/>
              </a:solidFill>
              <a:effectLst/>
            </a:endParaRPr>
          </a:p>
        </p:txBody>
      </p:sp>
      <p:sp>
        <p:nvSpPr>
          <p:cNvPr id="475139" name="Rectangle 6"/>
          <p:cNvSpPr>
            <a:spLocks noGrp="1" noRot="1" noChangeAspect="1" noTextEdit="1"/>
          </p:cNvSpPr>
          <p:nvPr>
            <p:ph type="sldImg"/>
          </p:nvPr>
        </p:nvSpPr>
        <p:spPr>
          <a:ln algn="ctr">
            <a:round/>
          </a:ln>
        </p:spPr>
      </p:sp>
      <p:sp>
        <p:nvSpPr>
          <p:cNvPr id="475140" name="Rectangle 11"/>
          <p:cNvSpPr>
            <a:spLocks noGrp="1" noChangeArrowheads="1"/>
          </p:cNvSpPr>
          <p:nvPr>
            <p:ph type="body" idx="1"/>
          </p:nvPr>
        </p:nvSpPr>
        <p:spPr>
          <a:xfrm>
            <a:off x="709761" y="4861155"/>
            <a:ext cx="5679778" cy="4605821"/>
          </a:xfrm>
        </p:spPr>
        <p:txBody>
          <a:bodyPr lIns="95500" tIns="47750" rIns="95500" bIns="47750"/>
          <a:lstStyle/>
          <a:p>
            <a:r>
              <a:rPr lang="en-US" dirty="0" smtClean="0"/>
              <a:t>1) Client components enable rich behaviors in the browser without </a:t>
            </a:r>
            <a:r>
              <a:rPr lang="en-US" dirty="0" err="1" smtClean="0"/>
              <a:t>postbacks</a:t>
            </a:r>
            <a:r>
              <a:rPr lang="en-US" dirty="0" smtClean="0"/>
              <a:t>. Components fall into three categories:</a:t>
            </a:r>
          </a:p>
          <a:p>
            <a:pPr marL="628650" lvl="1" indent="-171450">
              <a:buFont typeface="Arial" pitchFamily="34" charset="0"/>
              <a:buChar char="•"/>
            </a:pPr>
            <a:r>
              <a:rPr lang="en-US" dirty="0" smtClean="0"/>
              <a:t>Components, which are non-visual objects that encapsulate code.</a:t>
            </a:r>
          </a:p>
          <a:p>
            <a:pPr marL="628650" lvl="1" indent="-171450">
              <a:buFont typeface="Arial" pitchFamily="34" charset="0"/>
              <a:buChar char="•"/>
            </a:pPr>
            <a:r>
              <a:rPr lang="en-US" dirty="0" smtClean="0"/>
              <a:t>Behaviors, which extend the behavior of existing DOM elements.</a:t>
            </a:r>
          </a:p>
          <a:p>
            <a:pPr marL="628650" lvl="1" indent="-171450">
              <a:buFont typeface="Arial" pitchFamily="34" charset="0"/>
              <a:buChar char="•"/>
            </a:pPr>
            <a:r>
              <a:rPr lang="en-US" dirty="0" smtClean="0"/>
              <a:t>Controls, which represent a new DOM element that has custom behavior.</a:t>
            </a:r>
          </a:p>
          <a:p>
            <a:pPr marL="0" lvl="0" indent="0">
              <a:buFont typeface="Arial" pitchFamily="34" charset="0"/>
              <a:buNone/>
            </a:pPr>
            <a:r>
              <a:rPr lang="en-US" dirty="0" smtClean="0"/>
              <a:t>2) The browser compatibility layer provides Microsoft Ajax scripting compatibility for the most frequently used browsers (including Microsoft Internet Explorer, Mozilla Firefox, and Apple Safari). This enables you to write the same script regardless of which supported browser you are targeting</a:t>
            </a:r>
          </a:p>
          <a:p>
            <a:pPr marL="0" marR="0" lvl="0" indent="0" algn="l" defTabSz="914400" rtl="0" eaLnBrk="1" fontAlgn="base" latinLnBrk="0" hangingPunct="1">
              <a:lnSpc>
                <a:spcPct val="100000"/>
              </a:lnSpc>
              <a:spcBef>
                <a:spcPct val="30000"/>
              </a:spcBef>
              <a:spcAft>
                <a:spcPct val="0"/>
              </a:spcAft>
              <a:buClrTx/>
              <a:buSzTx/>
              <a:buFont typeface="Arial" pitchFamily="34" charset="0"/>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 typeface="Arial" pitchFamily="34" charset="0"/>
              <a:buNone/>
              <a:tabLst/>
              <a:defRPr/>
            </a:pPr>
            <a:r>
              <a:rPr lang="en-US" dirty="0" smtClean="0"/>
              <a:t>3) In ASP.NET AJAX, the Ajax Server Extensions consists of a powerful set of server controls that simulate Ajax behavior on the client. In other words, these controls do not perform Ajax in its traditional sense (JavaScript calls to a server and dynamic updates with DHTML) but rather in a different way that gives the same illusion to the end user."</a:t>
            </a:r>
          </a:p>
          <a:p>
            <a:pPr marL="0" marR="0" lvl="0" indent="0" algn="l" defTabSz="914400" rtl="0" eaLnBrk="1" fontAlgn="base" latinLnBrk="0" hangingPunct="1">
              <a:lnSpc>
                <a:spcPct val="100000"/>
              </a:lnSpc>
              <a:spcBef>
                <a:spcPct val="30000"/>
              </a:spcBef>
              <a:spcAft>
                <a:spcPct val="0"/>
              </a:spcAft>
              <a:buClrTx/>
              <a:buSzTx/>
              <a:buFont typeface="Arial" pitchFamily="34" charset="0"/>
              <a:buNone/>
              <a:tabLst/>
              <a:defRPr/>
            </a:pPr>
            <a:r>
              <a:rPr lang="en-US" dirty="0" smtClean="0"/>
              <a:t>4) Ajax server controls consist of server and client code that integrate to produce rich client behavior. When you add an Ajax-enabled control to an ASP.NET Web page, the page automatically sends supporting client script to the browser for Ajax functionality. You can provide additional client code to customize the functionality of a control, but this is not required. </a:t>
            </a:r>
          </a:p>
          <a:p>
            <a:r>
              <a:rPr lang="en-US" dirty="0" smtClean="0"/>
              <a:t>5) The ASP.NET Ajax server extensions framework comprises of the following components:</a:t>
            </a:r>
          </a:p>
          <a:p>
            <a:pPr marL="628650" lvl="1" indent="-171450">
              <a:buFont typeface="Arial" pitchFamily="34" charset="0"/>
              <a:buChar char="•"/>
            </a:pPr>
            <a:r>
              <a:rPr lang="en-US" dirty="0" smtClean="0"/>
              <a:t>The Application services bridge - this is used to provide access to the application services that are available as part of the ASP.NET framework</a:t>
            </a:r>
          </a:p>
          <a:p>
            <a:pPr marL="628650" lvl="1" indent="-171450">
              <a:buFont typeface="Arial" pitchFamily="34" charset="0"/>
              <a:buChar char="•"/>
            </a:pPr>
            <a:r>
              <a:rPr lang="en-US" dirty="0" smtClean="0"/>
              <a:t>The Web services bridge - this is used to consume external web services from the client side scripts</a:t>
            </a:r>
          </a:p>
          <a:p>
            <a:pPr marL="628650" lvl="1" indent="-171450">
              <a:buFont typeface="Arial" pitchFamily="34" charset="0"/>
              <a:buChar char="•"/>
            </a:pPr>
            <a:r>
              <a:rPr lang="en-US" dirty="0" smtClean="0"/>
              <a:t>The ASP.NET Ajax Server Controls - these are server controls provided as part of the ASP.NET Ajax server extensions framework for Ajax support in ASP.NET</a:t>
            </a:r>
          </a:p>
          <a:p>
            <a:pPr marL="0" lvl="0" indent="0">
              <a:buFont typeface="Arial" pitchFamily="34" charset="0"/>
              <a:buNone/>
            </a:pPr>
            <a:endParaRPr lang="en-US" dirty="0" smtClean="0"/>
          </a:p>
          <a:p>
            <a:endParaRPr lang="bg-BG" dirty="0"/>
          </a:p>
        </p:txBody>
      </p:sp>
      <p:sp>
        <p:nvSpPr>
          <p:cNvPr id="475141" name="Rectangle 26"/>
          <p:cNvSpPr>
            <a:spLocks noChangeArrowheads="1"/>
          </p:cNvSpPr>
          <p:nvPr/>
        </p:nvSpPr>
        <p:spPr bwMode="auto">
          <a:xfrm>
            <a:off x="4021979" y="0"/>
            <a:ext cx="3075631" cy="512304"/>
          </a:xfrm>
          <a:prstGeom prst="rect">
            <a:avLst/>
          </a:prstGeom>
          <a:noFill/>
          <a:ln w="9525">
            <a:noFill/>
            <a:miter lim="800000"/>
            <a:headEnd/>
            <a:tailEnd/>
          </a:ln>
        </p:spPr>
        <p:txBody>
          <a:bodyPr lIns="95500" tIns="47750" rIns="95500" bIns="47750"/>
          <a:lstStyle/>
          <a:p>
            <a:pPr eaLnBrk="1" hangingPunct="1">
              <a:lnSpc>
                <a:spcPct val="100000"/>
              </a:lnSpc>
            </a:pPr>
            <a:fld id="{B52F5446-8A3F-4628-9B80-1C0F51A8B194}" type="datetime8">
              <a:rPr kumimoji="0" lang="en-US" sz="1300" b="0">
                <a:solidFill>
                  <a:schemeClr val="tx1"/>
                </a:solidFill>
                <a:effectLst/>
                <a:latin typeface="Times New Roman" pitchFamily="18" charset="0"/>
                <a:cs typeface="Arial" charset="0"/>
              </a:rPr>
              <a:pPr eaLnBrk="1" hangingPunct="1">
                <a:lnSpc>
                  <a:spcPct val="100000"/>
                </a:lnSpc>
              </a:pPr>
              <a:t>1/11/2011 7:45 PM</a:t>
            </a:fld>
            <a:endParaRPr lang="en-US" sz="1900" b="0" dirty="0">
              <a:solidFill>
                <a:schemeClr val="tx1"/>
              </a:solidFill>
              <a:effectLst/>
              <a:cs typeface="Arial" charset="0"/>
            </a:endParaRPr>
          </a:p>
        </p:txBody>
      </p:sp>
      <p:sp>
        <p:nvSpPr>
          <p:cNvPr id="475142" name="Rectangle 31"/>
          <p:cNvSpPr>
            <a:spLocks noChangeArrowheads="1"/>
          </p:cNvSpPr>
          <p:nvPr/>
        </p:nvSpPr>
        <p:spPr bwMode="auto">
          <a:xfrm>
            <a:off x="0" y="9840155"/>
            <a:ext cx="5867357" cy="392821"/>
          </a:xfrm>
          <a:prstGeom prst="rect">
            <a:avLst/>
          </a:prstGeom>
          <a:noFill/>
          <a:ln w="9525">
            <a:noFill/>
            <a:miter lim="800000"/>
            <a:headEnd/>
            <a:tailEnd/>
          </a:ln>
        </p:spPr>
        <p:txBody>
          <a:bodyPr lIns="95500" tIns="47750" rIns="95500" bIns="47750" anchor="b"/>
          <a:lstStyle/>
          <a:p>
            <a:pPr hangingPunct="1">
              <a:lnSpc>
                <a:spcPct val="100000"/>
              </a:lnSpc>
            </a:pPr>
            <a:r>
              <a:rPr kumimoji="0" lang="en-US" sz="800" b="0" dirty="0">
                <a:solidFill>
                  <a:schemeClr val="tx1"/>
                </a:solidFill>
                <a:effectLst/>
                <a:latin typeface="Segoe" pitchFamily="34" charset="0"/>
                <a:cs typeface="Arial" charset="0"/>
              </a:rPr>
              <a:t>©2005 Microsoft Corporation. All rights reserved.</a:t>
            </a:r>
            <a:endParaRPr kumimoji="0" lang="en-US" sz="1900" b="0" dirty="0">
              <a:solidFill>
                <a:schemeClr val="tx1"/>
              </a:solidFill>
              <a:effectLst/>
              <a:cs typeface="Arial" charset="0"/>
            </a:endParaRPr>
          </a:p>
          <a:p>
            <a:pPr eaLnBrk="1">
              <a:lnSpc>
                <a:spcPct val="100000"/>
              </a:lnSpc>
            </a:pPr>
            <a:r>
              <a:rPr kumimoji="0" lang="en-US" sz="800" b="0" dirty="0">
                <a:solidFill>
                  <a:schemeClr val="tx1"/>
                </a:solidFill>
                <a:effectLst/>
                <a:latin typeface="Segoe" pitchFamily="34" charset="0"/>
                <a:cs typeface="Arial" charset="0"/>
              </a:rPr>
              <a:t>This presentation is for informational purposes only. Microsoft makes no warranties, express or implied, in this summary.</a:t>
            </a:r>
            <a:endParaRPr lang="en-US" sz="1900" b="0" dirty="0">
              <a:solidFill>
                <a:schemeClr val="tx1"/>
              </a:solidFill>
              <a:effectLst/>
              <a:cs typeface="Arial" charset="0"/>
            </a:endParaRPr>
          </a:p>
        </p:txBody>
      </p:sp>
      <p:sp>
        <p:nvSpPr>
          <p:cNvPr id="475143" name="Rectangle 16"/>
          <p:cNvSpPr>
            <a:spLocks noChangeArrowheads="1"/>
          </p:cNvSpPr>
          <p:nvPr/>
        </p:nvSpPr>
        <p:spPr bwMode="auto">
          <a:xfrm>
            <a:off x="5779482" y="9720673"/>
            <a:ext cx="1318127" cy="512303"/>
          </a:xfrm>
          <a:prstGeom prst="rect">
            <a:avLst/>
          </a:prstGeom>
          <a:noFill/>
          <a:ln w="9525">
            <a:noFill/>
            <a:miter lim="800000"/>
            <a:headEnd/>
            <a:tailEnd/>
          </a:ln>
        </p:spPr>
        <p:txBody>
          <a:bodyPr lIns="95500" tIns="47750" rIns="95500" bIns="47750" anchor="b"/>
          <a:lstStyle/>
          <a:p>
            <a:pPr eaLnBrk="1" hangingPunct="1">
              <a:lnSpc>
                <a:spcPct val="100000"/>
              </a:lnSpc>
            </a:pPr>
            <a:fld id="{BDA350B8-37E4-456B-A9BD-EDF31415CFA8}" type="slidenum">
              <a:rPr kumimoji="0" lang="en-US" sz="1300" b="0">
                <a:solidFill>
                  <a:schemeClr val="tx1"/>
                </a:solidFill>
                <a:effectLst/>
                <a:latin typeface="Times New Roman" pitchFamily="18" charset="0"/>
                <a:cs typeface="Arial" charset="0"/>
              </a:rPr>
              <a:pPr eaLnBrk="1" hangingPunct="1">
                <a:lnSpc>
                  <a:spcPct val="100000"/>
                </a:lnSpc>
              </a:pPr>
              <a:t>8</a:t>
            </a:fld>
            <a:endParaRPr lang="en-US" sz="1900" b="0" dirty="0">
              <a:solidFill>
                <a:schemeClr val="tx1"/>
              </a:solidFill>
              <a:effectLst/>
              <a:cs typeface="Arial" charset="0"/>
            </a:endParaRPr>
          </a:p>
        </p:txBody>
      </p:sp>
      <p:sp>
        <p:nvSpPr>
          <p:cNvPr id="475144" name="Rectangle 20"/>
          <p:cNvSpPr>
            <a:spLocks noChangeArrowheads="1"/>
          </p:cNvSpPr>
          <p:nvPr/>
        </p:nvSpPr>
        <p:spPr bwMode="auto">
          <a:xfrm>
            <a:off x="0" y="0"/>
            <a:ext cx="3075631" cy="512304"/>
          </a:xfrm>
          <a:prstGeom prst="rect">
            <a:avLst/>
          </a:prstGeom>
          <a:noFill/>
          <a:ln w="9525">
            <a:noFill/>
            <a:miter lim="800000"/>
            <a:headEnd/>
            <a:tailEnd/>
          </a:ln>
        </p:spPr>
        <p:txBody>
          <a:bodyPr lIns="95500" tIns="47750" rIns="95500" bIns="47750"/>
          <a:lstStyle/>
          <a:p>
            <a:pPr eaLnBrk="1" hangingPunct="1">
              <a:lnSpc>
                <a:spcPct val="100000"/>
              </a:lnSpc>
            </a:pPr>
            <a:endParaRPr kumimoji="0" lang="bg-BG" sz="1900" b="0" dirty="0">
              <a:solidFill>
                <a:schemeClr val="tx1"/>
              </a:solidFill>
              <a:effectLst/>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300" i="0" dirty="0"/>
          </a:p>
        </p:txBody>
      </p:sp>
      <p:sp>
        <p:nvSpPr>
          <p:cNvPr id="5" name="Rectangle 7"/>
          <p:cNvSpPr>
            <a:spLocks noGrp="1" noChangeArrowheads="1"/>
          </p:cNvSpPr>
          <p:nvPr>
            <p:ph type="sldNum" sz="quarter" idx="5"/>
          </p:nvPr>
        </p:nvSpPr>
        <p:spPr>
          <a:ln/>
        </p:spPr>
        <p:txBody>
          <a:bodyPr/>
          <a:lstStyle/>
          <a:p>
            <a:fld id="{CD2A2769-66C1-4A3C-8DDE-A2BC24BD31D0}" type="slidenum">
              <a:rPr lang="en-US"/>
              <a:pPr/>
              <a:t>9</a:t>
            </a:fld>
            <a:r>
              <a:rPr lang="en-US" dirty="0"/>
              <a:t>##</a:t>
            </a:r>
            <a:endParaRPr lang="en-US" sz="1300" i="0" dirty="0"/>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The </a:t>
            </a:r>
            <a:r>
              <a:rPr lang="en-US" dirty="0" err="1" smtClean="0"/>
              <a:t>ScriptManager</a:t>
            </a:r>
            <a:r>
              <a:rPr lang="en-US" dirty="0" smtClean="0"/>
              <a:t> control is central to Ajax functionality in ASP.NET. The control manages all ASP.NET Ajax resources on a page. This includes downloading Microsoft Ajax Library scripts to the browser and coordinating partial-page updates that are enabled by using </a:t>
            </a:r>
            <a:r>
              <a:rPr lang="en-US" dirty="0" err="1" smtClean="0">
                <a:hlinkClick r:id="rId3"/>
              </a:rPr>
              <a:t>UpdatePanel</a:t>
            </a:r>
            <a:r>
              <a:rPr lang="en-US" dirty="0" smtClean="0"/>
              <a:t> controls. </a:t>
            </a:r>
          </a:p>
          <a:p>
            <a:r>
              <a:rPr lang="en-US" b="1" dirty="0" smtClean="0"/>
              <a:t>2) Partial-Page Rendering - </a:t>
            </a:r>
            <a:r>
              <a:rPr lang="en-US" dirty="0" smtClean="0"/>
              <a:t>The ability of an ASP.NET page to support partial-page rendering is controlled by the following factors:</a:t>
            </a:r>
          </a:p>
          <a:p>
            <a:pPr marL="628650" lvl="1" indent="-171450">
              <a:buFont typeface="Arial" pitchFamily="34" charset="0"/>
              <a:buChar char="•"/>
            </a:pPr>
            <a:r>
              <a:rPr lang="en-US" dirty="0" smtClean="0"/>
              <a:t>The </a:t>
            </a:r>
            <a:r>
              <a:rPr lang="en-US" dirty="0" err="1" smtClean="0"/>
              <a:t>ScriptManager</a:t>
            </a:r>
            <a:r>
              <a:rPr lang="en-US" dirty="0" smtClean="0"/>
              <a:t> control's </a:t>
            </a:r>
            <a:r>
              <a:rPr lang="en-US" dirty="0" err="1" smtClean="0">
                <a:hlinkClick r:id="rId4"/>
              </a:rPr>
              <a:t>EnablePartialRendering</a:t>
            </a:r>
            <a:r>
              <a:rPr lang="en-US" dirty="0" smtClean="0"/>
              <a:t> property must be true (the default value).</a:t>
            </a:r>
          </a:p>
          <a:p>
            <a:pPr marL="628650" lvl="1" indent="-171450">
              <a:buFont typeface="Arial" pitchFamily="34" charset="0"/>
              <a:buChar char="•"/>
            </a:pPr>
            <a:r>
              <a:rPr lang="en-US" dirty="0" smtClean="0"/>
              <a:t>There must be at least one </a:t>
            </a:r>
            <a:r>
              <a:rPr lang="en-US" dirty="0" err="1" smtClean="0">
                <a:hlinkClick r:id="rId3"/>
              </a:rPr>
              <a:t>UpdatePanel</a:t>
            </a:r>
            <a:r>
              <a:rPr lang="en-US" dirty="0" smtClean="0"/>
              <a:t> control on the page.</a:t>
            </a:r>
          </a:p>
          <a:p>
            <a:pPr marL="628650" lvl="1" indent="-171450">
              <a:buFont typeface="Arial" pitchFamily="34" charset="0"/>
              <a:buChar char="•"/>
            </a:pPr>
            <a:r>
              <a:rPr lang="en-US" dirty="0" smtClean="0"/>
              <a:t>The </a:t>
            </a:r>
            <a:r>
              <a:rPr lang="en-US" dirty="0" err="1" smtClean="0">
                <a:hlinkClick r:id="rId5"/>
              </a:rPr>
              <a:t>SupportsPartialRendering</a:t>
            </a:r>
            <a:r>
              <a:rPr lang="en-US" dirty="0" smtClean="0"/>
              <a:t> property must be true (the default value). If the </a:t>
            </a:r>
            <a:r>
              <a:rPr lang="en-US" dirty="0" err="1" smtClean="0">
                <a:hlinkClick r:id="rId5"/>
              </a:rPr>
              <a:t>SupportsPartialRendering</a:t>
            </a:r>
            <a:r>
              <a:rPr lang="en-US" dirty="0" smtClean="0"/>
              <a:t> property is not set explicitly, its value is based on browser capabilities.</a:t>
            </a:r>
          </a:p>
          <a:p>
            <a:pPr marL="228600" indent="-228600">
              <a:buAutoNum type="arabicParenR"/>
            </a:pP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11</a:t>
            </a:fld>
            <a:r>
              <a:rPr lang="en-US" smtClean="0"/>
              <a:t>##</a:t>
            </a:r>
            <a:endParaRPr lang="en-US" sz="1300" i="0"/>
          </a:p>
        </p:txBody>
      </p:sp>
    </p:spTree>
    <p:extLst>
      <p:ext uri="{BB962C8B-B14F-4D97-AF65-F5344CB8AC3E}">
        <p14:creationId xmlns:p14="http://schemas.microsoft.com/office/powerpoint/2010/main" val="1844248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16388" name="Rectangle 4"/>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46013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23871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81852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6517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84063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67855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49957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0748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54248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84008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5367" name="Rectangle 7"/>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7.gif"/><Relationship Id="rId5" Type="http://schemas.openxmlformats.org/officeDocument/2006/relationships/image" Target="../media/image16.gi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20.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asp.net/ajax/ajaxcontroltoolkit/"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www.maxkiesler.com/index.php/weblog/comments/round_up_of_50_ajax_toolkits_and_framework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457200" y="2924944"/>
            <a:ext cx="8229600" cy="864096"/>
          </a:xfrm>
        </p:spPr>
        <p:txBody>
          <a:bodyPr/>
          <a:lstStyle/>
          <a:p>
            <a:pPr>
              <a:lnSpc>
                <a:spcPct val="110000"/>
              </a:lnSpc>
            </a:pPr>
            <a:r>
              <a:rPr lang="en-US" dirty="0"/>
              <a:t>ASP.NET AJAX </a:t>
            </a:r>
            <a:r>
              <a:rPr lang="en-US" dirty="0" smtClean="0"/>
              <a:t>– Basics</a:t>
            </a:r>
            <a:endParaRPr lang="bg-BG" dirty="0"/>
          </a:p>
        </p:txBody>
      </p:sp>
      <p:pic>
        <p:nvPicPr>
          <p:cNvPr id="39940" name="Picture 4" descr="http://seekdotnethosting.files.wordpress.com/2009/04/asp-net-ajax.png"/>
          <p:cNvPicPr>
            <a:picLocks noChangeAspect="1" noChangeArrowheads="1"/>
          </p:cNvPicPr>
          <p:nvPr/>
        </p:nvPicPr>
        <p:blipFill>
          <a:blip r:embed="rId3" cstate="print"/>
          <a:srcRect/>
          <a:stretch>
            <a:fillRect/>
          </a:stretch>
        </p:blipFill>
        <p:spPr bwMode="auto">
          <a:xfrm>
            <a:off x="4067944" y="620688"/>
            <a:ext cx="2458992" cy="1872208"/>
          </a:xfrm>
          <a:prstGeom prst="roundRect">
            <a:avLst>
              <a:gd name="adj" fmla="val 4095"/>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p:spPr>
      </p:pic>
      <p:pic>
        <p:nvPicPr>
          <p:cNvPr id="39942" name="Picture 6" descr="http://cache.smarthome.com/images/basics_icon.jpg"/>
          <p:cNvPicPr>
            <a:picLocks noChangeAspect="1" noChangeArrowheads="1"/>
          </p:cNvPicPr>
          <p:nvPr/>
        </p:nvPicPr>
        <p:blipFill>
          <a:blip r:embed="rId4" cstate="print"/>
          <a:srcRect/>
          <a:stretch>
            <a:fillRect/>
          </a:stretch>
        </p:blipFill>
        <p:spPr bwMode="auto">
          <a:xfrm rot="20948309">
            <a:off x="6366867" y="585499"/>
            <a:ext cx="2098821" cy="1825702"/>
          </a:xfrm>
          <a:prstGeom prst="rect">
            <a:avLst/>
          </a:prstGeom>
          <a:ln>
            <a:noFill/>
          </a:ln>
          <a:effectLst>
            <a:softEdge rad="112500"/>
          </a:effectLst>
        </p:spPr>
      </p:pic>
      <p:sp>
        <p:nvSpPr>
          <p:cNvPr id="9" name="Text Placeholder 3"/>
          <p:cNvSpPr>
            <a:spLocks noGrp="1"/>
          </p:cNvSpPr>
          <p:nvPr>
            <p:ph type="body" sz="quarter" idx="10"/>
          </p:nvPr>
        </p:nvSpPr>
        <p:spPr>
          <a:xfrm>
            <a:off x="457200" y="5224047"/>
            <a:ext cx="3754760" cy="1384995"/>
          </a:xfrm>
        </p:spPr>
        <p:txBody>
          <a:bodyPr/>
          <a:lstStyle/>
          <a:p>
            <a:r>
              <a:rPr lang="en-US" dirty="0" smtClean="0"/>
              <a:t>Ventsislav Popov</a:t>
            </a:r>
            <a:endParaRPr lang="en-US" dirty="0"/>
          </a:p>
          <a:p>
            <a:endParaRPr lang="en-US" dirty="0"/>
          </a:p>
        </p:txBody>
      </p:sp>
      <p:sp>
        <p:nvSpPr>
          <p:cNvPr id="10" name="Text Placeholder 4"/>
          <p:cNvSpPr>
            <a:spLocks noGrp="1"/>
          </p:cNvSpPr>
          <p:nvPr>
            <p:ph type="body" sz="quarter" idx="11"/>
          </p:nvPr>
        </p:nvSpPr>
        <p:spPr>
          <a:xfrm>
            <a:off x="457200" y="5757447"/>
            <a:ext cx="1633781" cy="646331"/>
          </a:xfrm>
        </p:spPr>
        <p:txBody>
          <a:bodyPr/>
          <a:lstStyle/>
          <a:p>
            <a:r>
              <a:rPr lang="en-US" dirty="0" smtClean="0"/>
              <a:t>Crossroad Ltd.</a:t>
            </a:r>
            <a:endParaRPr lang="en-US" dirty="0"/>
          </a:p>
          <a:p>
            <a:endParaRPr lang="en-US" dirty="0"/>
          </a:p>
        </p:txBody>
      </p:sp>
      <p:pic>
        <p:nvPicPr>
          <p:cNvPr id="1026" name="Picture 2" descr="http://suravisos.com/wp-content/uploads/2010/05/ajax-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8024" y="4560100"/>
            <a:ext cx="3776328" cy="1880196"/>
          </a:xfrm>
          <a:prstGeom prst="roundRect">
            <a:avLst>
              <a:gd name="adj" fmla="val 3216"/>
            </a:avLst>
          </a:prstGeom>
          <a:noFill/>
          <a:extLst>
            <a:ext uri="{909E8E84-426E-40DD-AFC4-6F175D3DCCD1}">
              <a14:hiddenFill xmlns:a14="http://schemas.microsoft.com/office/drawing/2010/main">
                <a:solidFill>
                  <a:srgbClr val="FFFFFF"/>
                </a:solidFill>
              </a14:hiddenFill>
            </a:ext>
          </a:extLst>
        </p:spPr>
      </p:pic>
      <p:pic>
        <p:nvPicPr>
          <p:cNvPr id="1028" name="Picture 4" descr="http://i44.tinypic.com/jt060o.jpg"/>
          <p:cNvPicPr>
            <a:picLocks noChangeAspect="1" noChangeArrowheads="1"/>
          </p:cNvPicPr>
          <p:nvPr/>
        </p:nvPicPr>
        <p:blipFill rotWithShape="1">
          <a:blip r:embed="rId6" cstate="print">
            <a:clrChange>
              <a:clrFrom>
                <a:srgbClr val="0A1720"/>
              </a:clrFrom>
              <a:clrTo>
                <a:srgbClr val="0A1720">
                  <a:alpha val="0"/>
                </a:srgbClr>
              </a:clrTo>
            </a:clrChange>
            <a:extLst>
              <a:ext uri="{28A0092B-C50C-407E-A947-70E740481C1C}">
                <a14:useLocalDpi xmlns:a14="http://schemas.microsoft.com/office/drawing/2010/main" val="0"/>
              </a:ext>
            </a:extLst>
          </a:blip>
          <a:srcRect t="12778" b="50000"/>
          <a:stretch/>
        </p:blipFill>
        <p:spPr bwMode="auto">
          <a:xfrm rot="21262015">
            <a:off x="458766" y="1053478"/>
            <a:ext cx="3038134" cy="1437798"/>
          </a:xfrm>
          <a:prstGeom prst="rect">
            <a:avLst/>
          </a:prstGeom>
          <a:noFill/>
          <a:effectLst>
            <a:glow rad="139700">
              <a:schemeClr val="accent3">
                <a:satMod val="175000"/>
                <a:alpha val="40000"/>
              </a:schemeClr>
            </a:glow>
            <a:softEdge rad="12700"/>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dirty="0"/>
              <a:t>ASP.NET AJAX Server Controls</a:t>
            </a:r>
          </a:p>
        </p:txBody>
      </p:sp>
      <p:sp>
        <p:nvSpPr>
          <p:cNvPr id="488451" name="Rectangle 3"/>
          <p:cNvSpPr>
            <a:spLocks noGrp="1" noChangeArrowheads="1"/>
          </p:cNvSpPr>
          <p:nvPr>
            <p:ph idx="1"/>
          </p:nvPr>
        </p:nvSpPr>
        <p:spPr/>
        <p:txBody>
          <a:bodyPr/>
          <a:lstStyle/>
          <a:p>
            <a:pPr>
              <a:lnSpc>
                <a:spcPct val="110000"/>
              </a:lnSpc>
            </a:pPr>
            <a:r>
              <a:rPr lang="en-US" dirty="0">
                <a:solidFill>
                  <a:schemeClr val="accent5">
                    <a:lumMod val="20000"/>
                    <a:lumOff val="80000"/>
                  </a:schemeClr>
                </a:solidFill>
              </a:rPr>
              <a:t>ASP.NET AJAX Server </a:t>
            </a:r>
            <a:r>
              <a:rPr lang="en-US" dirty="0" smtClean="0">
                <a:solidFill>
                  <a:schemeClr val="accent5">
                    <a:lumMod val="20000"/>
                    <a:lumOff val="80000"/>
                  </a:schemeClr>
                </a:solidFill>
              </a:rPr>
              <a:t>Controls</a:t>
            </a:r>
            <a:r>
              <a:rPr lang="en-US" dirty="0" smtClean="0"/>
              <a:t> allow easily </a:t>
            </a:r>
            <a:r>
              <a:rPr lang="en-US" dirty="0"/>
              <a:t>build rich </a:t>
            </a:r>
            <a:r>
              <a:rPr lang="en-US" dirty="0" smtClean="0"/>
              <a:t>experience </a:t>
            </a:r>
            <a:r>
              <a:rPr lang="en-US" dirty="0"/>
              <a:t>with ASP.NET</a:t>
            </a:r>
          </a:p>
          <a:p>
            <a:pPr lvl="1" eaLnBrk="1" hangingPunct="1">
              <a:lnSpc>
                <a:spcPct val="110000"/>
              </a:lnSpc>
            </a:pPr>
            <a:r>
              <a:rPr lang="en-US" dirty="0"/>
              <a:t>Application UI and core logic still </a:t>
            </a:r>
            <a:r>
              <a:rPr lang="en-US" dirty="0" smtClean="0"/>
              <a:t>run </a:t>
            </a:r>
            <a:r>
              <a:rPr lang="en-US" dirty="0"/>
              <a:t>on server</a:t>
            </a:r>
          </a:p>
          <a:p>
            <a:pPr lvl="1" eaLnBrk="1" hangingPunct="1">
              <a:lnSpc>
                <a:spcPct val="110000"/>
              </a:lnSpc>
            </a:pPr>
            <a:r>
              <a:rPr lang="en-US" dirty="0"/>
              <a:t>Avoid need to master </a:t>
            </a:r>
            <a:r>
              <a:rPr lang="en-US" dirty="0" smtClean="0"/>
              <a:t>the JavaScript </a:t>
            </a:r>
            <a:r>
              <a:rPr lang="en-US" dirty="0"/>
              <a:t>and asynchronous </a:t>
            </a:r>
            <a:r>
              <a:rPr lang="en-US" dirty="0" smtClean="0"/>
              <a:t>programming</a:t>
            </a:r>
            <a:endParaRPr lang="en-US" dirty="0"/>
          </a:p>
          <a:p>
            <a:pPr eaLnBrk="1" hangingPunct="1">
              <a:lnSpc>
                <a:spcPct val="110000"/>
              </a:lnSpc>
            </a:pPr>
            <a:r>
              <a:rPr lang="en-US" dirty="0"/>
              <a:t>Use AJAX techniques to reduce full round trips</a:t>
            </a:r>
          </a:p>
          <a:p>
            <a:pPr eaLnBrk="1" hangingPunct="1">
              <a:lnSpc>
                <a:spcPct val="110000"/>
              </a:lnSpc>
            </a:pPr>
            <a:r>
              <a:rPr lang="en-US" dirty="0"/>
              <a:t>Enable incremental page UI updates </a:t>
            </a:r>
          </a:p>
          <a:p>
            <a:pPr lvl="1" eaLnBrk="1" hangingPunct="1">
              <a:lnSpc>
                <a:spcPct val="110000"/>
              </a:lnSpc>
            </a:pPr>
            <a:r>
              <a:rPr lang="en-US" dirty="0"/>
              <a:t>Examples: data navigation and editing, form validation, auto </a:t>
            </a:r>
            <a:r>
              <a:rPr lang="en-US" dirty="0" smtClean="0"/>
              <a:t>refresh, auto-complete, etc.</a:t>
            </a:r>
            <a:endParaRPr lang="en-US" dirty="0"/>
          </a:p>
        </p:txBody>
      </p:sp>
      <p:sp>
        <p:nvSpPr>
          <p:cNvPr id="6"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10</a:t>
            </a:fld>
            <a:endParaRPr lang="en-US" dirty="0">
              <a:solidFill>
                <a:srgbClr val="EBFFC2"/>
              </a:solidFill>
              <a:latin typeface="+mn-lt"/>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latin typeface="Consolas" pitchFamily="49" charset="0"/>
              </a:rPr>
              <a:t>ScriptManager</a:t>
            </a:r>
            <a:r>
              <a:rPr lang="en-US" dirty="0"/>
              <a:t> Control</a:t>
            </a:r>
          </a:p>
        </p:txBody>
      </p:sp>
      <p:sp>
        <p:nvSpPr>
          <p:cNvPr id="510979" name="Rectangle 3"/>
          <p:cNvSpPr>
            <a:spLocks noGrp="1" noChangeArrowheads="1"/>
          </p:cNvSpPr>
          <p:nvPr>
            <p:ph idx="1"/>
          </p:nvPr>
        </p:nvSpPr>
        <p:spPr>
          <a:xfrm>
            <a:off x="228600" y="980728"/>
            <a:ext cx="8686800" cy="5724872"/>
          </a:xfrm>
        </p:spPr>
        <p:txBody>
          <a:bodyPr/>
          <a:lstStyle/>
          <a:p>
            <a:pPr eaLnBrk="1" hangingPunct="1">
              <a:lnSpc>
                <a:spcPct val="110000"/>
              </a:lnSpc>
            </a:pPr>
            <a:r>
              <a:rPr lang="bg-BG" noProof="1">
                <a:solidFill>
                  <a:schemeClr val="accent5">
                    <a:lumMod val="20000"/>
                    <a:lumOff val="80000"/>
                  </a:schemeClr>
                </a:solidFill>
                <a:latin typeface="Consolas" pitchFamily="49" charset="0"/>
              </a:rPr>
              <a:t>&lt;</a:t>
            </a:r>
            <a:r>
              <a:rPr lang="en-US" dirty="0">
                <a:solidFill>
                  <a:schemeClr val="accent5">
                    <a:lumMod val="20000"/>
                    <a:lumOff val="80000"/>
                  </a:schemeClr>
                </a:solidFill>
                <a:latin typeface="Consolas" pitchFamily="49" charset="0"/>
              </a:rPr>
              <a:t>asp</a:t>
            </a:r>
            <a:r>
              <a:rPr lang="en-US" noProof="1">
                <a:solidFill>
                  <a:schemeClr val="accent5">
                    <a:lumMod val="20000"/>
                    <a:lumOff val="80000"/>
                  </a:schemeClr>
                </a:solidFill>
                <a:latin typeface="Consolas" pitchFamily="49" charset="0"/>
              </a:rPr>
              <a:t>:ScriptManager&gt;</a:t>
            </a:r>
            <a:r>
              <a:rPr lang="en-US" noProof="1"/>
              <a:t> control</a:t>
            </a:r>
          </a:p>
          <a:p>
            <a:pPr lvl="1" eaLnBrk="1" hangingPunct="1">
              <a:lnSpc>
                <a:spcPct val="110000"/>
              </a:lnSpc>
            </a:pPr>
            <a:r>
              <a:rPr lang="en-US" noProof="1"/>
              <a:t>Manages:</a:t>
            </a:r>
          </a:p>
          <a:p>
            <a:pPr lvl="2" eaLnBrk="1" hangingPunct="1">
              <a:lnSpc>
                <a:spcPct val="110000"/>
              </a:lnSpc>
            </a:pPr>
            <a:r>
              <a:rPr lang="en-US" noProof="1"/>
              <a:t> AJAX components</a:t>
            </a:r>
          </a:p>
          <a:p>
            <a:pPr lvl="2" eaLnBrk="1" hangingPunct="1">
              <a:lnSpc>
                <a:spcPct val="110000"/>
              </a:lnSpc>
            </a:pPr>
            <a:r>
              <a:rPr lang="en-US" noProof="1"/>
              <a:t>Partial page rendering</a:t>
            </a:r>
          </a:p>
          <a:p>
            <a:pPr lvl="2" eaLnBrk="1" hangingPunct="1">
              <a:lnSpc>
                <a:spcPct val="110000"/>
              </a:lnSpc>
            </a:pPr>
            <a:r>
              <a:rPr lang="en-US" noProof="1"/>
              <a:t>Client requests and server responses on ASP.NET server pages. </a:t>
            </a:r>
          </a:p>
          <a:p>
            <a:pPr lvl="1" eaLnBrk="1" hangingPunct="1">
              <a:lnSpc>
                <a:spcPct val="110000"/>
              </a:lnSpc>
            </a:pPr>
            <a:r>
              <a:rPr lang="en-US" noProof="1"/>
              <a:t>Only one </a:t>
            </a:r>
            <a:r>
              <a:rPr lang="en-US" dirty="0"/>
              <a:t>manager </a:t>
            </a:r>
            <a:r>
              <a:rPr lang="en-US" noProof="1"/>
              <a:t>control per </a:t>
            </a:r>
            <a:r>
              <a:rPr lang="en-US" noProof="1">
                <a:solidFill>
                  <a:schemeClr val="accent5">
                    <a:lumMod val="20000"/>
                    <a:lumOff val="80000"/>
                  </a:schemeClr>
                </a:solidFill>
                <a:latin typeface="Consolas" pitchFamily="49" charset="0"/>
              </a:rPr>
              <a:t>.aspx</a:t>
            </a:r>
            <a:r>
              <a:rPr lang="en-US" noProof="1"/>
              <a:t> page</a:t>
            </a:r>
          </a:p>
          <a:p>
            <a:pPr lvl="1" eaLnBrk="1" hangingPunct="1">
              <a:lnSpc>
                <a:spcPct val="110000"/>
              </a:lnSpc>
            </a:pPr>
            <a:r>
              <a:rPr lang="en-US" noProof="1"/>
              <a:t>Automates </a:t>
            </a:r>
            <a:r>
              <a:rPr lang="en-US" noProof="1" smtClean="0"/>
              <a:t>the JavaScript callbacks</a:t>
            </a:r>
          </a:p>
          <a:p>
            <a:pPr lvl="1" eaLnBrk="1" hangingPunct="1">
              <a:lnSpc>
                <a:spcPct val="110000"/>
              </a:lnSpc>
            </a:pPr>
            <a:r>
              <a:rPr lang="en-US" noProof="1" smtClean="0"/>
              <a:t>Required once in the page to enable AJAX</a:t>
            </a:r>
            <a:endParaRPr lang="en-US" noProof="1"/>
          </a:p>
        </p:txBody>
      </p:sp>
      <p:sp>
        <p:nvSpPr>
          <p:cNvPr id="5"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11</a:t>
            </a:fld>
            <a:endParaRPr lang="en-US" dirty="0">
              <a:solidFill>
                <a:srgbClr val="EBFFC2"/>
              </a:solidFill>
              <a:latin typeface="+mn-l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noProof="1" smtClean="0">
                <a:latin typeface="Consolas" pitchFamily="49" charset="0"/>
              </a:rPr>
              <a:t>UpdatePanel</a:t>
            </a:r>
            <a:r>
              <a:rPr lang="en-US" dirty="0" smtClean="0"/>
              <a:t> </a:t>
            </a:r>
            <a:r>
              <a:rPr lang="en-US" dirty="0"/>
              <a:t>Control</a:t>
            </a:r>
          </a:p>
        </p:txBody>
      </p:sp>
      <p:sp>
        <p:nvSpPr>
          <p:cNvPr id="512003" name="Rectangle 3"/>
          <p:cNvSpPr>
            <a:spLocks noGrp="1" noChangeArrowheads="1"/>
          </p:cNvSpPr>
          <p:nvPr>
            <p:ph idx="1"/>
          </p:nvPr>
        </p:nvSpPr>
        <p:spPr/>
        <p:txBody>
          <a:bodyPr/>
          <a:lstStyle/>
          <a:p>
            <a:pPr eaLnBrk="1" hangingPunct="1">
              <a:lnSpc>
                <a:spcPct val="110000"/>
              </a:lnSpc>
            </a:pPr>
            <a:r>
              <a:rPr lang="en-US" dirty="0">
                <a:solidFill>
                  <a:schemeClr val="accent5">
                    <a:lumMod val="20000"/>
                    <a:lumOff val="80000"/>
                  </a:schemeClr>
                </a:solidFill>
                <a:latin typeface="Consolas" pitchFamily="49" charset="0"/>
              </a:rPr>
              <a:t>&lt;asp:UpdatePanel&gt;</a:t>
            </a:r>
            <a:r>
              <a:rPr lang="en-US" dirty="0"/>
              <a:t> control</a:t>
            </a:r>
          </a:p>
          <a:p>
            <a:pPr lvl="1" eaLnBrk="1" hangingPunct="1">
              <a:lnSpc>
                <a:spcPct val="110000"/>
              </a:lnSpc>
            </a:pPr>
            <a:r>
              <a:rPr lang="en-US" dirty="0"/>
              <a:t>Easily define </a:t>
            </a:r>
            <a:r>
              <a:rPr lang="en-US" dirty="0" smtClean="0"/>
              <a:t>"updatable" </a:t>
            </a:r>
            <a:r>
              <a:rPr lang="en-US" dirty="0"/>
              <a:t>regions of a </a:t>
            </a:r>
            <a:r>
              <a:rPr lang="en-US" dirty="0" smtClean="0"/>
              <a:t>page</a:t>
            </a:r>
          </a:p>
          <a:p>
            <a:pPr lvl="1" eaLnBrk="1" hangingPunct="1">
              <a:lnSpc>
                <a:spcPct val="110000"/>
              </a:lnSpc>
            </a:pPr>
            <a:r>
              <a:rPr lang="en-US" dirty="0" smtClean="0"/>
              <a:t>Implements the server-side AJAX approach (partial page rendering)</a:t>
            </a:r>
            <a:endParaRPr lang="en-US" dirty="0"/>
          </a:p>
          <a:p>
            <a:pPr lvl="1" eaLnBrk="1" hangingPunct="1">
              <a:lnSpc>
                <a:spcPct val="110000"/>
              </a:lnSpc>
            </a:pPr>
            <a:r>
              <a:rPr lang="en-US" dirty="0"/>
              <a:t>Server roundtrips become asynchronous </a:t>
            </a:r>
          </a:p>
        </p:txBody>
      </p:sp>
      <p:sp>
        <p:nvSpPr>
          <p:cNvPr id="6"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12</a:t>
            </a:fld>
            <a:endParaRPr lang="en-US" dirty="0">
              <a:solidFill>
                <a:srgbClr val="EBFFC2"/>
              </a:solidFill>
              <a:latin typeface="+mn-lt"/>
            </a:endParaRPr>
          </a:p>
        </p:txBody>
      </p:sp>
      <p:sp>
        <p:nvSpPr>
          <p:cNvPr id="512004" name="Rectangle 4"/>
          <p:cNvSpPr>
            <a:spLocks noChangeArrowheads="1"/>
          </p:cNvSpPr>
          <p:nvPr/>
        </p:nvSpPr>
        <p:spPr bwMode="auto">
          <a:xfrm>
            <a:off x="683568" y="4257670"/>
            <a:ext cx="7776864"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lvl="2">
              <a:lnSpc>
                <a:spcPct val="110000"/>
              </a:lnSpc>
              <a:spcBef>
                <a:spcPts val="0"/>
              </a:spcBef>
              <a:buClr>
                <a:schemeClr val="accent5">
                  <a:lumMod val="40000"/>
                  <a:lumOff val="60000"/>
                </a:schemeClr>
              </a:buClr>
              <a:buSzPct val="70000"/>
              <a:defRPr/>
            </a:pPr>
            <a:r>
              <a:rPr lang="bg-BG" sz="2000" noProof="1" smtClean="0">
                <a:solidFill>
                  <a:srgbClr val="8CF4F2"/>
                </a:solidFill>
                <a:latin typeface="Consolas" pitchFamily="49" charset="0"/>
                <a:cs typeface="Consolas" pitchFamily="49" charset="0"/>
              </a:rPr>
              <a:t>&lt;</a:t>
            </a:r>
            <a:r>
              <a:rPr lang="en-US" sz="2000" noProof="1" smtClean="0">
                <a:solidFill>
                  <a:srgbClr val="8CF4F2"/>
                </a:solidFill>
                <a:latin typeface="Consolas" pitchFamily="49" charset="0"/>
                <a:cs typeface="Consolas" pitchFamily="49" charset="0"/>
              </a:rPr>
              <a:t>asp:UpdatePanel id="UpdatePanelDemo" runat="server"&gt;</a:t>
            </a:r>
          </a:p>
          <a:p>
            <a:pPr marL="0" lvl="2">
              <a:lnSpc>
                <a:spcPct val="110000"/>
              </a:lnSpc>
              <a:spcBef>
                <a:spcPts val="0"/>
              </a:spcBef>
              <a:buClr>
                <a:schemeClr val="accent5">
                  <a:lumMod val="40000"/>
                  <a:lumOff val="60000"/>
                </a:schemeClr>
              </a:buClr>
              <a:buSzPct val="70000"/>
              <a:defRPr/>
            </a:pPr>
            <a:r>
              <a:rPr lang="en-US" sz="2000" noProof="1" smtClean="0">
                <a:solidFill>
                  <a:srgbClr val="8CF4F2"/>
                </a:solidFill>
                <a:latin typeface="Consolas" pitchFamily="49" charset="0"/>
                <a:cs typeface="Consolas" pitchFamily="49" charset="0"/>
              </a:rPr>
              <a:t>  &lt;ContentTemplate&gt;</a:t>
            </a:r>
          </a:p>
          <a:p>
            <a:pPr marL="0" lvl="2">
              <a:lnSpc>
                <a:spcPct val="110000"/>
              </a:lnSpc>
              <a:spcBef>
                <a:spcPts val="0"/>
              </a:spcBef>
              <a:buClr>
                <a:schemeClr val="accent5">
                  <a:lumMod val="40000"/>
                  <a:lumOff val="60000"/>
                </a:schemeClr>
              </a:buClr>
              <a:buSzPct val="70000"/>
              <a:defRPr/>
            </a:pPr>
            <a:r>
              <a:rPr lang="en-US" sz="2000" noProof="1" smtClean="0">
                <a:solidFill>
                  <a:srgbClr val="8CF4F2"/>
                </a:solidFill>
                <a:latin typeface="Consolas" pitchFamily="49" charset="0"/>
                <a:cs typeface="Consolas" pitchFamily="49" charset="0"/>
              </a:rPr>
              <a:t>    &lt;!-- This content can be dynamically updated !-&gt;</a:t>
            </a:r>
          </a:p>
          <a:p>
            <a:pPr marL="0" lvl="2">
              <a:lnSpc>
                <a:spcPct val="110000"/>
              </a:lnSpc>
              <a:spcBef>
                <a:spcPts val="0"/>
              </a:spcBef>
              <a:buClr>
                <a:schemeClr val="accent5">
                  <a:lumMod val="40000"/>
                  <a:lumOff val="60000"/>
                </a:schemeClr>
              </a:buClr>
              <a:buSzPct val="70000"/>
              <a:defRPr/>
            </a:pPr>
            <a:r>
              <a:rPr lang="en-US" sz="2000" noProof="1" smtClean="0">
                <a:solidFill>
                  <a:srgbClr val="8CF4F2"/>
                </a:solidFill>
                <a:latin typeface="Consolas" pitchFamily="49" charset="0"/>
                <a:cs typeface="Consolas" pitchFamily="49" charset="0"/>
              </a:rPr>
              <a:t>    &lt;asp:Calendar id="CalendarDemo" runat</a:t>
            </a: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"server" /&gt;</a:t>
            </a:r>
          </a:p>
          <a:p>
            <a:pPr marL="0" lvl="2">
              <a:lnSpc>
                <a:spcPct val="110000"/>
              </a:lnSpc>
              <a:spcBef>
                <a:spcPts val="0"/>
              </a:spcBef>
              <a:buClr>
                <a:schemeClr val="accent5">
                  <a:lumMod val="40000"/>
                  <a:lumOff val="60000"/>
                </a:schemeClr>
              </a:buClr>
              <a:buSzPct val="70000"/>
              <a:defRPr/>
            </a:pPr>
            <a:r>
              <a:rPr lang="en-US" sz="2000" noProof="1" smtClean="0">
                <a:solidFill>
                  <a:srgbClr val="8CF4F2"/>
                </a:solidFill>
                <a:latin typeface="Consolas" pitchFamily="49" charset="0"/>
                <a:cs typeface="Consolas" pitchFamily="49" charset="0"/>
              </a:rPr>
              <a:t>  &lt;ContentTemplate&gt;</a:t>
            </a:r>
          </a:p>
          <a:p>
            <a:pPr marL="0" lvl="2">
              <a:lnSpc>
                <a:spcPct val="110000"/>
              </a:lnSpc>
              <a:spcBef>
                <a:spcPts val="0"/>
              </a:spcBef>
              <a:buClr>
                <a:schemeClr val="accent5">
                  <a:lumMod val="40000"/>
                  <a:lumOff val="60000"/>
                </a:schemeClr>
              </a:buClr>
              <a:buSzPct val="70000"/>
              <a:defRPr/>
            </a:pPr>
            <a:r>
              <a:rPr lang="en-US" sz="2000" noProof="1" smtClean="0">
                <a:solidFill>
                  <a:srgbClr val="8CF4F2"/>
                </a:solidFill>
                <a:latin typeface="Consolas" pitchFamily="49" charset="0"/>
                <a:cs typeface="Consolas" pitchFamily="49" charset="0"/>
              </a:rPr>
              <a:t>&lt;/asp:UpdatePanel&gt;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ctrTitle"/>
          </p:nvPr>
        </p:nvSpPr>
        <p:spPr>
          <a:xfrm>
            <a:off x="1701850" y="1268760"/>
            <a:ext cx="5822478" cy="1728190"/>
          </a:xfrm>
        </p:spPr>
        <p:txBody>
          <a:bodyPr/>
          <a:lstStyle/>
          <a:p>
            <a:pPr>
              <a:lnSpc>
                <a:spcPct val="110000"/>
              </a:lnSpc>
            </a:pPr>
            <a:r>
              <a:rPr lang="en-US" dirty="0"/>
              <a:t>Dynamic Forms </a:t>
            </a:r>
            <a:r>
              <a:rPr lang="en-US" dirty="0" smtClean="0"/>
              <a:t>with ASP.NET AJAX</a:t>
            </a:r>
            <a:endParaRPr lang="bg-BG" dirty="0"/>
          </a:p>
        </p:txBody>
      </p:sp>
      <p:sp>
        <p:nvSpPr>
          <p:cNvPr id="4" name="Subtitle 3"/>
          <p:cNvSpPr>
            <a:spLocks noGrp="1"/>
          </p:cNvSpPr>
          <p:nvPr>
            <p:ph type="subTitle" idx="1"/>
          </p:nvPr>
        </p:nvSpPr>
        <p:spPr>
          <a:xfrm>
            <a:off x="647728" y="3075904"/>
            <a:ext cx="7924800" cy="569120"/>
          </a:xfrm>
        </p:spPr>
        <p:txBody>
          <a:bodyPr/>
          <a:lstStyle/>
          <a:p>
            <a:r>
              <a:rPr dirty="0" smtClean="0"/>
              <a:t>Live Demo</a:t>
            </a:r>
            <a:endParaRPr lang="bg-BG" dirty="0"/>
          </a:p>
        </p:txBody>
      </p:sp>
      <p:pic>
        <p:nvPicPr>
          <p:cNvPr id="14346" name="Picture 10" descr="http://farm4.static.flickr.com/3408/3271626596_74b0ce710a.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Lst>
          </a:blip>
          <a:srcRect/>
          <a:stretch>
            <a:fillRect/>
          </a:stretch>
        </p:blipFill>
        <p:spPr bwMode="auto">
          <a:xfrm>
            <a:off x="611560" y="3861048"/>
            <a:ext cx="2592289" cy="2373616"/>
          </a:xfrm>
          <a:prstGeom prst="rect">
            <a:avLst/>
          </a:prstGeom>
          <a:ln>
            <a:noFill/>
          </a:ln>
          <a:effectLst>
            <a:softEdge rad="112500"/>
          </a:effectLst>
          <a:scene3d>
            <a:camera prst="perspectiveHeroicExtremeRightFacing"/>
            <a:lightRig rig="threePt" dir="t"/>
          </a:scene3d>
        </p:spPr>
      </p:pic>
      <p:pic>
        <p:nvPicPr>
          <p:cNvPr id="1026" name="Picture 2" descr="http://www.d11.org/fiscalservices/Forms.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2121" y="3974204"/>
            <a:ext cx="2812708" cy="2263108"/>
          </a:xfrm>
          <a:prstGeom prst="rect">
            <a:avLst/>
          </a:prstGeom>
          <a:ln>
            <a:noFill/>
          </a:ln>
          <a:effectLst>
            <a:softEdge rad="112500"/>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1028" name="Picture 4" descr="http://static.flickr.com/96/242951267_d612a8b341_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386332">
            <a:off x="3161613" y="4157761"/>
            <a:ext cx="2573196" cy="1399818"/>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pic>
        <p:nvPicPr>
          <p:cNvPr id="14340" name="Picture 4" descr="http://images.dnzone.com/downloads/IdImages/150/ASP.net_final_200.png"/>
          <p:cNvPicPr>
            <a:picLocks noChangeAspect="1" noChangeArrowheads="1"/>
          </p:cNvPicPr>
          <p:nvPr/>
        </p:nvPicPr>
        <p:blipFill>
          <a:blip r:embed="rId7" cstate="print"/>
          <a:srcRect t="20000" b="30000"/>
          <a:stretch>
            <a:fillRect/>
          </a:stretch>
        </p:blipFill>
        <p:spPr bwMode="auto">
          <a:xfrm>
            <a:off x="6887666" y="5594940"/>
            <a:ext cx="1428750" cy="714380"/>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noProof="1" smtClean="0">
                <a:latin typeface="Consolas" pitchFamily="49" charset="0"/>
              </a:rPr>
              <a:t>UpdatePanel</a:t>
            </a:r>
            <a:r>
              <a:rPr lang="en-US" noProof="1" smtClean="0"/>
              <a:t>.UpdateMode</a:t>
            </a:r>
            <a:endParaRPr lang="en-US" noProof="1"/>
          </a:p>
        </p:txBody>
      </p:sp>
      <p:sp>
        <p:nvSpPr>
          <p:cNvPr id="512003" name="Rectangle 3"/>
          <p:cNvSpPr>
            <a:spLocks noGrp="1" noChangeArrowheads="1"/>
          </p:cNvSpPr>
          <p:nvPr>
            <p:ph idx="1"/>
          </p:nvPr>
        </p:nvSpPr>
        <p:spPr/>
        <p:txBody>
          <a:bodyPr/>
          <a:lstStyle/>
          <a:p>
            <a:pPr eaLnBrk="1" hangingPunct="1">
              <a:lnSpc>
                <a:spcPct val="110000"/>
              </a:lnSpc>
            </a:pPr>
            <a:r>
              <a:rPr lang="en-US" noProof="1" smtClean="0">
                <a:solidFill>
                  <a:schemeClr val="accent5">
                    <a:lumMod val="20000"/>
                    <a:lumOff val="80000"/>
                  </a:schemeClr>
                </a:solidFill>
                <a:latin typeface="Consolas" pitchFamily="49" charset="0"/>
              </a:rPr>
              <a:t>UpdatePanel.UpdateMode</a:t>
            </a:r>
            <a:r>
              <a:rPr lang="en-US" dirty="0" smtClean="0"/>
              <a:t> property:</a:t>
            </a:r>
            <a:endParaRPr lang="en-US" dirty="0"/>
          </a:p>
          <a:p>
            <a:pPr lvl="1" eaLnBrk="1" hangingPunct="1">
              <a:lnSpc>
                <a:spcPct val="110000"/>
              </a:lnSpc>
            </a:pPr>
            <a:r>
              <a:rPr lang="en-US" noProof="1" smtClean="0">
                <a:solidFill>
                  <a:schemeClr val="accent5">
                    <a:lumMod val="20000"/>
                    <a:lumOff val="80000"/>
                  </a:schemeClr>
                </a:solidFill>
                <a:latin typeface="Consolas" pitchFamily="49" charset="0"/>
                <a:cs typeface="Consolas" pitchFamily="49" charset="0"/>
              </a:rPr>
              <a:t>UpdateMode</a:t>
            </a:r>
            <a:r>
              <a:rPr lang="en-US" dirty="0" smtClean="0"/>
              <a:t> = </a:t>
            </a:r>
            <a:r>
              <a:rPr lang="en-US" noProof="1" smtClean="0">
                <a:solidFill>
                  <a:schemeClr val="accent5">
                    <a:lumMod val="20000"/>
                    <a:lumOff val="80000"/>
                  </a:schemeClr>
                </a:solidFill>
                <a:latin typeface="Consolas" pitchFamily="49" charset="0"/>
                <a:cs typeface="Consolas" pitchFamily="49" charset="0"/>
              </a:rPr>
              <a:t>Always</a:t>
            </a:r>
            <a:r>
              <a:rPr lang="en-US" dirty="0" smtClean="0"/>
              <a:t> (default)</a:t>
            </a:r>
          </a:p>
          <a:p>
            <a:pPr lvl="2">
              <a:lnSpc>
                <a:spcPct val="110000"/>
              </a:lnSpc>
            </a:pPr>
            <a:r>
              <a:rPr lang="en-US" dirty="0" smtClean="0"/>
              <a:t>Updates the </a:t>
            </a:r>
            <a:r>
              <a:rPr lang="en-US" dirty="0"/>
              <a:t>panel for all postbacks </a:t>
            </a:r>
            <a:r>
              <a:rPr lang="en-US" dirty="0" smtClean="0"/>
              <a:t>that originate </a:t>
            </a:r>
            <a:r>
              <a:rPr lang="en-US" dirty="0"/>
              <a:t>from the </a:t>
            </a:r>
            <a:r>
              <a:rPr lang="en-US" dirty="0" smtClean="0"/>
              <a:t>page (synchronous and asynchronous)</a:t>
            </a:r>
          </a:p>
          <a:p>
            <a:pPr lvl="1">
              <a:lnSpc>
                <a:spcPct val="110000"/>
              </a:lnSpc>
            </a:pPr>
            <a:r>
              <a:rPr lang="en-US" noProof="1">
                <a:solidFill>
                  <a:schemeClr val="accent5">
                    <a:lumMod val="20000"/>
                    <a:lumOff val="80000"/>
                  </a:schemeClr>
                </a:solidFill>
                <a:latin typeface="Consolas" pitchFamily="49" charset="0"/>
                <a:cs typeface="Consolas" pitchFamily="49" charset="0"/>
              </a:rPr>
              <a:t>UpdateMode</a:t>
            </a:r>
            <a:r>
              <a:rPr lang="en-US" dirty="0"/>
              <a:t> = </a:t>
            </a:r>
            <a:r>
              <a:rPr lang="en-US" noProof="1" smtClean="0">
                <a:solidFill>
                  <a:schemeClr val="accent5">
                    <a:lumMod val="20000"/>
                    <a:lumOff val="80000"/>
                  </a:schemeClr>
                </a:solidFill>
                <a:latin typeface="Consolas" pitchFamily="49" charset="0"/>
                <a:cs typeface="Consolas" pitchFamily="49" charset="0"/>
              </a:rPr>
              <a:t>Conditional</a:t>
            </a:r>
            <a:endParaRPr lang="en-US" dirty="0"/>
          </a:p>
          <a:p>
            <a:pPr lvl="2">
              <a:lnSpc>
                <a:spcPct val="110000"/>
              </a:lnSpc>
            </a:pPr>
            <a:r>
              <a:rPr lang="en-US" dirty="0" smtClean="0"/>
              <a:t>Updates the panel when something inside it is changed (by default </a:t>
            </a:r>
            <a:r>
              <a:rPr lang="en-US" noProof="1" smtClean="0">
                <a:solidFill>
                  <a:schemeClr val="accent5">
                    <a:lumMod val="20000"/>
                    <a:lumOff val="80000"/>
                  </a:schemeClr>
                </a:solidFill>
                <a:latin typeface="Consolas" pitchFamily="49" charset="0"/>
                <a:cs typeface="Consolas" pitchFamily="49" charset="0"/>
              </a:rPr>
              <a:t>ChildrenAsTrigger=True</a:t>
            </a:r>
            <a:r>
              <a:rPr lang="en-US" dirty="0" smtClean="0"/>
              <a:t>)</a:t>
            </a:r>
            <a:endParaRPr lang="en-US" dirty="0"/>
          </a:p>
          <a:p>
            <a:pPr lvl="2">
              <a:lnSpc>
                <a:spcPct val="110000"/>
              </a:lnSpc>
            </a:pPr>
            <a:r>
              <a:rPr lang="en-US" dirty="0" smtClean="0"/>
              <a:t>Or by calling </a:t>
            </a:r>
            <a:r>
              <a:rPr lang="en-US" dirty="0" smtClean="0">
                <a:solidFill>
                  <a:schemeClr val="accent5">
                    <a:lumMod val="20000"/>
                    <a:lumOff val="80000"/>
                  </a:schemeClr>
                </a:solidFill>
                <a:latin typeface="Consolas" pitchFamily="49" charset="0"/>
                <a:cs typeface="Consolas" pitchFamily="49" charset="0"/>
              </a:rPr>
              <a:t>Update()</a:t>
            </a:r>
            <a:r>
              <a:rPr lang="en-US" dirty="0" smtClean="0"/>
              <a:t> method explicitly</a:t>
            </a:r>
          </a:p>
          <a:p>
            <a:pPr lvl="2">
              <a:lnSpc>
                <a:spcPct val="110000"/>
              </a:lnSpc>
            </a:pPr>
            <a:r>
              <a:rPr lang="en-US" dirty="0" smtClean="0"/>
              <a:t>Or by triggers defined in the update panel</a:t>
            </a:r>
          </a:p>
        </p:txBody>
      </p:sp>
      <p:sp>
        <p:nvSpPr>
          <p:cNvPr id="6"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14</a:t>
            </a:fld>
            <a:endParaRPr lang="en-US" dirty="0">
              <a:solidFill>
                <a:srgbClr val="EBFFC2"/>
              </a:solidFill>
              <a:latin typeface="+mn-lt"/>
            </a:endParaRPr>
          </a:p>
        </p:txBody>
      </p:sp>
    </p:spTree>
    <p:extLst>
      <p:ext uri="{BB962C8B-B14F-4D97-AF65-F5344CB8AC3E}">
        <p14:creationId xmlns:p14="http://schemas.microsoft.com/office/powerpoint/2010/main" val="23595483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Triggers</a:t>
            </a:r>
          </a:p>
        </p:txBody>
      </p:sp>
      <p:sp>
        <p:nvSpPr>
          <p:cNvPr id="520195" name="Rectangle 3"/>
          <p:cNvSpPr>
            <a:spLocks noGrp="1" noChangeArrowheads="1"/>
          </p:cNvSpPr>
          <p:nvPr>
            <p:ph idx="1"/>
          </p:nvPr>
        </p:nvSpPr>
        <p:spPr/>
        <p:txBody>
          <a:bodyPr/>
          <a:lstStyle/>
          <a:p>
            <a:pPr eaLnBrk="1" hangingPunct="1">
              <a:lnSpc>
                <a:spcPct val="110000"/>
              </a:lnSpc>
            </a:pPr>
            <a:r>
              <a:rPr lang="en-US" dirty="0" smtClean="0">
                <a:solidFill>
                  <a:schemeClr val="accent5">
                    <a:lumMod val="20000"/>
                    <a:lumOff val="80000"/>
                  </a:schemeClr>
                </a:solidFill>
              </a:rPr>
              <a:t>Triggers </a:t>
            </a:r>
            <a:r>
              <a:rPr lang="en-US" dirty="0" smtClean="0"/>
              <a:t>cause </a:t>
            </a:r>
            <a:r>
              <a:rPr lang="en-US" dirty="0"/>
              <a:t>update of the </a:t>
            </a:r>
            <a:r>
              <a:rPr lang="en-US" dirty="0">
                <a:solidFill>
                  <a:schemeClr val="accent5">
                    <a:lumMod val="20000"/>
                    <a:lumOff val="80000"/>
                  </a:schemeClr>
                </a:solidFill>
                <a:latin typeface="Consolas" pitchFamily="49" charset="0"/>
              </a:rPr>
              <a:t>UpdatePanel</a:t>
            </a:r>
            <a:r>
              <a:rPr lang="en-US" dirty="0"/>
              <a:t>’s content </a:t>
            </a:r>
            <a:r>
              <a:rPr lang="en-US" dirty="0" smtClean="0"/>
              <a:t>on particular event</a:t>
            </a:r>
            <a:endParaRPr lang="en-US" dirty="0"/>
          </a:p>
          <a:p>
            <a:pPr lvl="1" eaLnBrk="1" hangingPunct="1">
              <a:lnSpc>
                <a:spcPct val="110000"/>
              </a:lnSpc>
            </a:pPr>
            <a:r>
              <a:rPr lang="en-US" dirty="0"/>
              <a:t>Can be controls inside or outside the panel</a:t>
            </a:r>
          </a:p>
        </p:txBody>
      </p:sp>
      <p:sp>
        <p:nvSpPr>
          <p:cNvPr id="6"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15</a:t>
            </a:fld>
            <a:endParaRPr lang="en-US" dirty="0">
              <a:solidFill>
                <a:srgbClr val="EBFFC2"/>
              </a:solidFill>
              <a:latin typeface="+mn-lt"/>
            </a:endParaRPr>
          </a:p>
        </p:txBody>
      </p:sp>
      <p:sp>
        <p:nvSpPr>
          <p:cNvPr id="520196" name="Rectangle 4"/>
          <p:cNvSpPr>
            <a:spLocks noChangeArrowheads="1"/>
          </p:cNvSpPr>
          <p:nvPr/>
        </p:nvSpPr>
        <p:spPr bwMode="auto">
          <a:xfrm>
            <a:off x="756343" y="3158966"/>
            <a:ext cx="7632082" cy="31731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lvl="2">
              <a:lnSpc>
                <a:spcPct val="110000"/>
              </a:lnSpc>
              <a:spcBef>
                <a:spcPts val="0"/>
              </a:spcBef>
              <a:buClr>
                <a:schemeClr val="accent5">
                  <a:lumMod val="40000"/>
                  <a:lumOff val="60000"/>
                </a:schemeClr>
              </a:buClr>
              <a:buSzPct val="70000"/>
            </a:pPr>
            <a:r>
              <a:rPr lang="bg-BG" sz="2000" noProof="1">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asp:UpdatePanel ID</a:t>
            </a:r>
            <a:r>
              <a:rPr lang="en-US" sz="2000" noProof="1" smtClean="0">
                <a:solidFill>
                  <a:srgbClr val="8CF4F2"/>
                </a:solidFill>
                <a:latin typeface="Consolas" pitchFamily="49" charset="0"/>
                <a:cs typeface="Consolas" pitchFamily="49" charset="0"/>
              </a:rPr>
              <a:t>="UpdatePanelWithTriggers"</a:t>
            </a:r>
            <a:endParaRPr lang="en-US" sz="2000" noProof="1">
              <a:solidFill>
                <a:srgbClr val="8CF4F2"/>
              </a:solidFill>
              <a:latin typeface="Consolas" pitchFamily="49" charset="0"/>
              <a:cs typeface="Consolas" pitchFamily="49" charset="0"/>
            </a:endParaRP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    runat</a:t>
            </a:r>
            <a:r>
              <a:rPr lang="en-US" sz="2000" noProof="1" smtClean="0">
                <a:solidFill>
                  <a:srgbClr val="8CF4F2"/>
                </a:solidFill>
                <a:latin typeface="Consolas" pitchFamily="49" charset="0"/>
                <a:cs typeface="Consolas" pitchFamily="49" charset="0"/>
              </a:rPr>
              <a:t>="server" UpdateMode="Conditional"&gt;</a:t>
            </a:r>
            <a:endParaRPr lang="en-US" sz="2000" noProof="1">
              <a:solidFill>
                <a:srgbClr val="8CF4F2"/>
              </a:solidFill>
              <a:latin typeface="Consolas" pitchFamily="49" charset="0"/>
              <a:cs typeface="Consolas" pitchFamily="49" charset="0"/>
            </a:endParaRP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  &lt;Triggers&gt;</a:t>
            </a: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    &lt;asp:AsyncPostBackTrigger</a:t>
            </a: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       ControlID</a:t>
            </a:r>
            <a:r>
              <a:rPr lang="en-US" sz="2000" noProof="1" smtClean="0">
                <a:solidFill>
                  <a:srgbClr val="8CF4F2"/>
                </a:solidFill>
                <a:latin typeface="Consolas" pitchFamily="49" charset="0"/>
                <a:cs typeface="Consolas" pitchFamily="49" charset="0"/>
              </a:rPr>
              <a:t>="TimerDemo" </a:t>
            </a:r>
            <a:r>
              <a:rPr lang="en-US" sz="2000" noProof="1">
                <a:solidFill>
                  <a:srgbClr val="8CF4F2"/>
                </a:solidFill>
                <a:latin typeface="Consolas" pitchFamily="49" charset="0"/>
                <a:cs typeface="Consolas" pitchFamily="49" charset="0"/>
              </a:rPr>
              <a:t>EventName</a:t>
            </a:r>
            <a:r>
              <a:rPr lang="en-US" sz="2000" noProof="1" smtClean="0">
                <a:solidFill>
                  <a:srgbClr val="8CF4F2"/>
                </a:solidFill>
                <a:latin typeface="Consolas" pitchFamily="49" charset="0"/>
                <a:cs typeface="Consolas" pitchFamily="49" charset="0"/>
              </a:rPr>
              <a:t>="Tick" </a:t>
            </a:r>
            <a:r>
              <a:rPr lang="en-US" sz="2000" noProof="1">
                <a:solidFill>
                  <a:srgbClr val="8CF4F2"/>
                </a:solidFill>
                <a:latin typeface="Consolas" pitchFamily="49" charset="0"/>
                <a:cs typeface="Consolas" pitchFamily="49" charset="0"/>
              </a:rPr>
              <a:t>/&gt;</a:t>
            </a: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  &lt;/Triggers</a:t>
            </a:r>
            <a:r>
              <a:rPr lang="en-US" sz="2000" noProof="1" smtClean="0">
                <a:solidFill>
                  <a:srgbClr val="8CF4F2"/>
                </a:solidFill>
                <a:latin typeface="Consolas" pitchFamily="49" charset="0"/>
                <a:cs typeface="Consolas" pitchFamily="49" charset="0"/>
              </a:rPr>
              <a:t>&gt;</a:t>
            </a:r>
            <a:endParaRPr lang="en-US" sz="2000" noProof="1">
              <a:solidFill>
                <a:srgbClr val="8CF4F2"/>
              </a:solidFill>
              <a:latin typeface="Consolas" pitchFamily="49" charset="0"/>
              <a:cs typeface="Consolas" pitchFamily="49" charset="0"/>
            </a:endParaRP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  &lt;ContentTemplate&gt;</a:t>
            </a: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  &lt;/ContentTemplate&gt;</a:t>
            </a: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&lt;/asp:UpdatePanel&gt;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latin typeface="Consolas" pitchFamily="49" charset="0"/>
              </a:rPr>
              <a:t>Timer</a:t>
            </a:r>
            <a:r>
              <a:rPr lang="en-US" dirty="0"/>
              <a:t> Control</a:t>
            </a:r>
          </a:p>
        </p:txBody>
      </p:sp>
      <p:sp>
        <p:nvSpPr>
          <p:cNvPr id="513027" name="Rectangle 3"/>
          <p:cNvSpPr>
            <a:spLocks noGrp="1" noChangeArrowheads="1"/>
          </p:cNvSpPr>
          <p:nvPr>
            <p:ph idx="1"/>
          </p:nvPr>
        </p:nvSpPr>
        <p:spPr/>
        <p:txBody>
          <a:bodyPr/>
          <a:lstStyle/>
          <a:p>
            <a:pPr eaLnBrk="1" hangingPunct="1">
              <a:lnSpc>
                <a:spcPct val="110000"/>
              </a:lnSpc>
            </a:pPr>
            <a:r>
              <a:rPr lang="en-US" noProof="1">
                <a:solidFill>
                  <a:schemeClr val="accent5">
                    <a:lumMod val="20000"/>
                    <a:lumOff val="80000"/>
                  </a:schemeClr>
                </a:solidFill>
                <a:latin typeface="Consolas" pitchFamily="49" charset="0"/>
              </a:rPr>
              <a:t>&lt;asp:Timer&gt;</a:t>
            </a:r>
            <a:r>
              <a:rPr lang="en-US" noProof="1"/>
              <a:t> control</a:t>
            </a:r>
          </a:p>
          <a:p>
            <a:pPr lvl="1" eaLnBrk="1" hangingPunct="1">
              <a:lnSpc>
                <a:spcPct val="110000"/>
              </a:lnSpc>
            </a:pPr>
            <a:r>
              <a:rPr lang="en-US" noProof="1"/>
              <a:t>Added as a trigger</a:t>
            </a:r>
            <a:r>
              <a:rPr lang="en-US" dirty="0"/>
              <a:t> of an update panel</a:t>
            </a:r>
            <a:endParaRPr lang="en-US" noProof="1"/>
          </a:p>
          <a:p>
            <a:pPr lvl="1" eaLnBrk="1" hangingPunct="1">
              <a:lnSpc>
                <a:spcPct val="110000"/>
              </a:lnSpc>
            </a:pPr>
            <a:r>
              <a:rPr lang="en-US" noProof="1"/>
              <a:t>Refreshes panel when timer </a:t>
            </a:r>
            <a:r>
              <a:rPr lang="en-US" dirty="0"/>
              <a:t>interval </a:t>
            </a:r>
            <a:r>
              <a:rPr lang="en-US" noProof="1"/>
              <a:t>expires</a:t>
            </a:r>
          </a:p>
        </p:txBody>
      </p:sp>
      <p:sp>
        <p:nvSpPr>
          <p:cNvPr id="7"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16</a:t>
            </a:fld>
            <a:endParaRPr lang="en-US" dirty="0">
              <a:solidFill>
                <a:srgbClr val="EBFFC2"/>
              </a:solidFill>
              <a:latin typeface="+mn-lt"/>
            </a:endParaRPr>
          </a:p>
        </p:txBody>
      </p:sp>
      <p:sp>
        <p:nvSpPr>
          <p:cNvPr id="513028" name="Rectangle 4"/>
          <p:cNvSpPr>
            <a:spLocks noChangeArrowheads="1"/>
          </p:cNvSpPr>
          <p:nvPr/>
        </p:nvSpPr>
        <p:spPr bwMode="auto">
          <a:xfrm>
            <a:off x="396304" y="3451647"/>
            <a:ext cx="828015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lvl="2">
              <a:lnSpc>
                <a:spcPct val="110000"/>
              </a:lnSpc>
              <a:spcBef>
                <a:spcPts val="0"/>
              </a:spcBef>
              <a:buClr>
                <a:schemeClr val="accent5">
                  <a:lumMod val="40000"/>
                  <a:lumOff val="60000"/>
                </a:schemeClr>
              </a:buClr>
              <a:buSzPct val="70000"/>
            </a:pPr>
            <a:r>
              <a:rPr lang="bg-BG" sz="2000" noProof="1">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asp:Timer ID</a:t>
            </a:r>
            <a:r>
              <a:rPr lang="en-US" sz="2000" noProof="1" smtClean="0">
                <a:solidFill>
                  <a:srgbClr val="8CF4F2"/>
                </a:solidFill>
                <a:latin typeface="Consolas" pitchFamily="49" charset="0"/>
                <a:cs typeface="Consolas" pitchFamily="49" charset="0"/>
              </a:rPr>
              <a:t>="TimerDemo" </a:t>
            </a:r>
            <a:r>
              <a:rPr lang="en-US" sz="2000" noProof="1">
                <a:solidFill>
                  <a:srgbClr val="8CF4F2"/>
                </a:solidFill>
                <a:latin typeface="Consolas" pitchFamily="49" charset="0"/>
                <a:cs typeface="Consolas" pitchFamily="49" charset="0"/>
              </a:rPr>
              <a:t>runat</a:t>
            </a:r>
            <a:r>
              <a:rPr lang="en-US" sz="2000" noProof="1" smtClean="0">
                <a:solidFill>
                  <a:srgbClr val="8CF4F2"/>
                </a:solidFill>
                <a:latin typeface="Consolas" pitchFamily="49" charset="0"/>
                <a:cs typeface="Consolas" pitchFamily="49" charset="0"/>
              </a:rPr>
              <a:t>="server" Interval="5000"&gt;</a:t>
            </a:r>
            <a:endParaRPr lang="en-US" sz="2000" noProof="1">
              <a:solidFill>
                <a:srgbClr val="8CF4F2"/>
              </a:solidFill>
              <a:latin typeface="Consolas" pitchFamily="49" charset="0"/>
              <a:cs typeface="Consolas" pitchFamily="49" charset="0"/>
            </a:endParaRPr>
          </a:p>
          <a:p>
            <a:pPr marL="0" lvl="2">
              <a:lnSpc>
                <a:spcPct val="110000"/>
              </a:lnSpc>
              <a:spcBef>
                <a:spcPts val="0"/>
              </a:spcBef>
              <a:buClr>
                <a:schemeClr val="accent5">
                  <a:lumMod val="40000"/>
                  <a:lumOff val="60000"/>
                </a:schemeClr>
              </a:buClr>
              <a:buSzPct val="70000"/>
            </a:pPr>
            <a:r>
              <a:rPr lang="en-US" sz="2000" noProof="1">
                <a:solidFill>
                  <a:srgbClr val="8CF4F2"/>
                </a:solidFill>
                <a:latin typeface="Consolas" pitchFamily="49" charset="0"/>
                <a:cs typeface="Consolas" pitchFamily="49" charset="0"/>
              </a:rPr>
              <a:t>&lt;/asp:Timer&gt;</a:t>
            </a: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934600" y="4581128"/>
            <a:ext cx="1684015" cy="1817282"/>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backgroundMark x1="84119" y1="24161" x2="84119" y2="24161"/>
                        <a14:backgroundMark x1="73945" y1="15101" x2="73945" y2="15101"/>
                        <a14:backgroundMark x1="80645" y1="12081" x2="80645" y2="12081"/>
                      </a14:backgroundRemoval>
                    </a14:imgEffect>
                  </a14:imgLayer>
                </a14:imgProps>
              </a:ext>
              <a:ext uri="{28A0092B-C50C-407E-A947-70E740481C1C}">
                <a14:useLocalDpi xmlns:a14="http://schemas.microsoft.com/office/drawing/2010/main" val="0"/>
              </a:ext>
            </a:extLst>
          </a:blip>
          <a:srcRect/>
          <a:stretch>
            <a:fillRect/>
          </a:stretch>
        </p:blipFill>
        <p:spPr bwMode="auto">
          <a:xfrm>
            <a:off x="1619672" y="4797152"/>
            <a:ext cx="1919287"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ctrTitle"/>
          </p:nvPr>
        </p:nvSpPr>
        <p:spPr>
          <a:xfrm>
            <a:off x="1185664" y="1268760"/>
            <a:ext cx="7058744" cy="1584175"/>
          </a:xfrm>
        </p:spPr>
        <p:txBody>
          <a:bodyPr/>
          <a:lstStyle/>
          <a:p>
            <a:pPr>
              <a:lnSpc>
                <a:spcPct val="110000"/>
              </a:lnSpc>
            </a:pPr>
            <a:r>
              <a:rPr lang="en-US" dirty="0"/>
              <a:t>ASP.NET </a:t>
            </a:r>
            <a:r>
              <a:rPr lang="en-US" dirty="0" smtClean="0"/>
              <a:t>AJAX: </a:t>
            </a:r>
            <a:r>
              <a:rPr lang="en-US" noProof="1" smtClean="0">
                <a:latin typeface="Consolas" pitchFamily="49" charset="0"/>
                <a:cs typeface="Consolas" pitchFamily="49" charset="0"/>
              </a:rPr>
              <a:t>UpdatePanel</a:t>
            </a:r>
            <a:r>
              <a:rPr lang="en-US" dirty="0" smtClean="0"/>
              <a:t> + </a:t>
            </a:r>
            <a:r>
              <a:rPr lang="en-US" noProof="1" smtClean="0">
                <a:latin typeface="Consolas" pitchFamily="49" charset="0"/>
                <a:cs typeface="Consolas" pitchFamily="49" charset="0"/>
              </a:rPr>
              <a:t>Timer</a:t>
            </a:r>
            <a:endParaRPr lang="en-US" noProof="1">
              <a:latin typeface="Consolas" pitchFamily="49" charset="0"/>
              <a:cs typeface="Consolas" pitchFamily="49" charset="0"/>
            </a:endParaRPr>
          </a:p>
        </p:txBody>
      </p:sp>
      <p:sp>
        <p:nvSpPr>
          <p:cNvPr id="4" name="Subtitle 3"/>
          <p:cNvSpPr>
            <a:spLocks noGrp="1"/>
          </p:cNvSpPr>
          <p:nvPr>
            <p:ph type="subTitle" idx="1"/>
          </p:nvPr>
        </p:nvSpPr>
        <p:spPr>
          <a:xfrm>
            <a:off x="647728" y="3075904"/>
            <a:ext cx="7924800" cy="569120"/>
          </a:xfrm>
        </p:spPr>
        <p:txBody>
          <a:bodyPr/>
          <a:lstStyle/>
          <a:p>
            <a:r>
              <a:rPr dirty="0" smtClean="0"/>
              <a:t>Live Demo</a:t>
            </a:r>
            <a:endParaRPr lang="bg-BG" dirty="0"/>
          </a:p>
        </p:txBody>
      </p:sp>
      <p:pic>
        <p:nvPicPr>
          <p:cNvPr id="4098" name="Picture 2" descr="http://www.contest-timer.com/timer-ico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35786">
            <a:off x="542472" y="3305075"/>
            <a:ext cx="2992234" cy="29922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codeproject.com/KB/ajax/aspnetajaxtips/Logo.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 t="4950" r="9541" b="25795"/>
          <a:stretch/>
        </p:blipFill>
        <p:spPr bwMode="auto">
          <a:xfrm>
            <a:off x="3866129" y="4283233"/>
            <a:ext cx="4450288" cy="1747918"/>
          </a:xfrm>
          <a:prstGeom prst="roundRect">
            <a:avLst>
              <a:gd name="adj" fmla="val 5483"/>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8841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latin typeface="Consolas" pitchFamily="49" charset="0"/>
              </a:rPr>
              <a:t>UpdateProgress</a:t>
            </a:r>
            <a:r>
              <a:rPr lang="en-US" dirty="0"/>
              <a:t> Control</a:t>
            </a:r>
          </a:p>
        </p:txBody>
      </p:sp>
      <p:sp>
        <p:nvSpPr>
          <p:cNvPr id="517123" name="Rectangle 3"/>
          <p:cNvSpPr>
            <a:spLocks noGrp="1" noChangeArrowheads="1"/>
          </p:cNvSpPr>
          <p:nvPr>
            <p:ph idx="1"/>
          </p:nvPr>
        </p:nvSpPr>
        <p:spPr/>
        <p:txBody>
          <a:bodyPr/>
          <a:lstStyle/>
          <a:p>
            <a:pPr eaLnBrk="1" hangingPunct="1">
              <a:lnSpc>
                <a:spcPct val="110000"/>
              </a:lnSpc>
            </a:pPr>
            <a:r>
              <a:rPr lang="en-US" dirty="0">
                <a:solidFill>
                  <a:schemeClr val="accent5">
                    <a:lumMod val="20000"/>
                    <a:lumOff val="80000"/>
                  </a:schemeClr>
                </a:solidFill>
                <a:latin typeface="Consolas" pitchFamily="49" charset="0"/>
              </a:rPr>
              <a:t>&lt;asp:UpdateProgress&gt;</a:t>
            </a:r>
            <a:r>
              <a:rPr lang="en-US" dirty="0"/>
              <a:t> control</a:t>
            </a:r>
          </a:p>
          <a:p>
            <a:pPr lvl="1" eaLnBrk="1" hangingPunct="1">
              <a:lnSpc>
                <a:spcPct val="110000"/>
              </a:lnSpc>
            </a:pPr>
            <a:r>
              <a:rPr lang="en-US" dirty="0"/>
              <a:t>Shows status while an asynchronous postback is in progress</a:t>
            </a:r>
          </a:p>
          <a:p>
            <a:pPr lvl="1" eaLnBrk="1" hangingPunct="1">
              <a:lnSpc>
                <a:spcPct val="110000"/>
              </a:lnSpc>
            </a:pPr>
            <a:r>
              <a:rPr lang="en-US" dirty="0"/>
              <a:t>Button to cancel the request can be added</a:t>
            </a:r>
          </a:p>
        </p:txBody>
      </p:sp>
      <p:sp>
        <p:nvSpPr>
          <p:cNvPr id="7"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18</a:t>
            </a:fld>
            <a:endParaRPr lang="en-US" dirty="0">
              <a:solidFill>
                <a:srgbClr val="EBFFC2"/>
              </a:solidFill>
              <a:latin typeface="+mn-lt"/>
            </a:endParaRPr>
          </a:p>
        </p:txBody>
      </p:sp>
      <p:sp>
        <p:nvSpPr>
          <p:cNvPr id="517124" name="Rectangle 4"/>
          <p:cNvSpPr>
            <a:spLocks noChangeArrowheads="1"/>
          </p:cNvSpPr>
          <p:nvPr/>
        </p:nvSpPr>
        <p:spPr bwMode="auto">
          <a:xfrm>
            <a:off x="827336" y="3861048"/>
            <a:ext cx="7489080" cy="2306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lvl="2">
              <a:lnSpc>
                <a:spcPct val="110000"/>
              </a:lnSpc>
              <a:spcBef>
                <a:spcPts val="0"/>
              </a:spcBef>
              <a:buClr>
                <a:schemeClr val="accent5">
                  <a:lumMod val="40000"/>
                  <a:lumOff val="60000"/>
                </a:schemeClr>
              </a:buClr>
              <a:buSzPct val="70000"/>
            </a:pPr>
            <a:r>
              <a:rPr lang="bg-BG" sz="2200" noProof="1">
                <a:solidFill>
                  <a:srgbClr val="8CF4F2"/>
                </a:solidFill>
                <a:latin typeface="Consolas" pitchFamily="49" charset="0"/>
                <a:cs typeface="Consolas" pitchFamily="49" charset="0"/>
              </a:rPr>
              <a:t>&lt;</a:t>
            </a:r>
            <a:r>
              <a:rPr lang="en-US" sz="2200" noProof="1">
                <a:solidFill>
                  <a:srgbClr val="8CF4F2"/>
                </a:solidFill>
                <a:latin typeface="Consolas" pitchFamily="49" charset="0"/>
                <a:cs typeface="Consolas" pitchFamily="49" charset="0"/>
              </a:rPr>
              <a:t>asp:UpdateProgress ID</a:t>
            </a:r>
            <a:r>
              <a:rPr lang="en-US" sz="2200" noProof="1" smtClean="0">
                <a:solidFill>
                  <a:srgbClr val="8CF4F2"/>
                </a:solidFill>
                <a:latin typeface="Consolas" pitchFamily="49" charset="0"/>
                <a:cs typeface="Consolas" pitchFamily="49" charset="0"/>
              </a:rPr>
              <a:t>="UpdateProgressDemo" </a:t>
            </a:r>
          </a:p>
          <a:p>
            <a:pPr marL="0" lvl="2">
              <a:lnSpc>
                <a:spcPct val="110000"/>
              </a:lnSpc>
              <a:spcBef>
                <a:spcPts val="0"/>
              </a:spcBef>
              <a:buClr>
                <a:schemeClr val="accent5">
                  <a:lumMod val="40000"/>
                  <a:lumOff val="60000"/>
                </a:schemeClr>
              </a:buClr>
              <a:buSzPct val="70000"/>
            </a:pPr>
            <a:r>
              <a:rPr lang="en-US" sz="2200" noProof="1">
                <a:solidFill>
                  <a:srgbClr val="8CF4F2"/>
                </a:solidFill>
                <a:latin typeface="Consolas" pitchFamily="49" charset="0"/>
                <a:cs typeface="Consolas" pitchFamily="49" charset="0"/>
              </a:rPr>
              <a:t> </a:t>
            </a:r>
            <a:r>
              <a:rPr lang="en-US" sz="2200" noProof="1" smtClean="0">
                <a:solidFill>
                  <a:srgbClr val="8CF4F2"/>
                </a:solidFill>
                <a:latin typeface="Consolas" pitchFamily="49" charset="0"/>
                <a:cs typeface="Consolas" pitchFamily="49" charset="0"/>
              </a:rPr>
              <a:t>   runat="server"&gt;</a:t>
            </a:r>
            <a:endParaRPr lang="en-US" sz="2200" noProof="1">
              <a:solidFill>
                <a:srgbClr val="8CF4F2"/>
              </a:solidFill>
              <a:latin typeface="Consolas" pitchFamily="49" charset="0"/>
              <a:cs typeface="Consolas" pitchFamily="49" charset="0"/>
            </a:endParaRPr>
          </a:p>
          <a:p>
            <a:pPr marL="0" lvl="2">
              <a:lnSpc>
                <a:spcPct val="110000"/>
              </a:lnSpc>
              <a:spcBef>
                <a:spcPts val="0"/>
              </a:spcBef>
              <a:buClr>
                <a:schemeClr val="accent5">
                  <a:lumMod val="40000"/>
                  <a:lumOff val="60000"/>
                </a:schemeClr>
              </a:buClr>
              <a:buSzPct val="70000"/>
            </a:pPr>
            <a:r>
              <a:rPr lang="en-US" sz="2200" noProof="1">
                <a:solidFill>
                  <a:srgbClr val="8CF4F2"/>
                </a:solidFill>
                <a:latin typeface="Consolas" pitchFamily="49" charset="0"/>
                <a:cs typeface="Consolas" pitchFamily="49" charset="0"/>
              </a:rPr>
              <a:t>  &lt;ProgressTemplate&gt;</a:t>
            </a:r>
          </a:p>
          <a:p>
            <a:pPr marL="0" lvl="2">
              <a:lnSpc>
                <a:spcPct val="110000"/>
              </a:lnSpc>
              <a:spcBef>
                <a:spcPts val="0"/>
              </a:spcBef>
              <a:buClr>
                <a:schemeClr val="accent5">
                  <a:lumMod val="40000"/>
                  <a:lumOff val="60000"/>
                </a:schemeClr>
              </a:buClr>
              <a:buSzPct val="70000"/>
            </a:pPr>
            <a:r>
              <a:rPr lang="en-US" sz="2200" noProof="1">
                <a:solidFill>
                  <a:srgbClr val="8CF4F2"/>
                </a:solidFill>
                <a:latin typeface="Consolas" pitchFamily="49" charset="0"/>
                <a:cs typeface="Consolas" pitchFamily="49" charset="0"/>
              </a:rPr>
              <a:t>    Updating ...</a:t>
            </a:r>
          </a:p>
          <a:p>
            <a:pPr marL="0" lvl="2">
              <a:lnSpc>
                <a:spcPct val="110000"/>
              </a:lnSpc>
              <a:spcBef>
                <a:spcPts val="0"/>
              </a:spcBef>
              <a:buClr>
                <a:schemeClr val="accent5">
                  <a:lumMod val="40000"/>
                  <a:lumOff val="60000"/>
                </a:schemeClr>
              </a:buClr>
              <a:buSzPct val="70000"/>
            </a:pPr>
            <a:r>
              <a:rPr lang="en-US" sz="2200" noProof="1">
                <a:solidFill>
                  <a:srgbClr val="8CF4F2"/>
                </a:solidFill>
                <a:latin typeface="Consolas" pitchFamily="49" charset="0"/>
                <a:cs typeface="Consolas" pitchFamily="49" charset="0"/>
              </a:rPr>
              <a:t>  &lt;/ProgressTemplate&gt;</a:t>
            </a:r>
          </a:p>
          <a:p>
            <a:pPr marL="0" lvl="2">
              <a:lnSpc>
                <a:spcPct val="110000"/>
              </a:lnSpc>
              <a:spcBef>
                <a:spcPts val="0"/>
              </a:spcBef>
              <a:buClr>
                <a:schemeClr val="accent5">
                  <a:lumMod val="40000"/>
                  <a:lumOff val="60000"/>
                </a:schemeClr>
              </a:buClr>
              <a:buSzPct val="70000"/>
            </a:pPr>
            <a:r>
              <a:rPr lang="en-US" sz="2200" noProof="1">
                <a:solidFill>
                  <a:srgbClr val="8CF4F2"/>
                </a:solidFill>
                <a:latin typeface="Consolas" pitchFamily="49" charset="0"/>
                <a:cs typeface="Consolas" pitchFamily="49" charset="0"/>
              </a:rPr>
              <a:t>&lt;/asp:UpdateProgress&gt;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www.problogger.net/wp-content/uploads/2007/09/rss-full-or-partial-feed-2.jpg"/>
          <p:cNvPicPr>
            <a:picLocks noChangeAspect="1" noChangeArrowheads="1"/>
          </p:cNvPicPr>
          <p:nvPr/>
        </p:nvPicPr>
        <p:blipFill>
          <a:blip r:embed="rId3" cstate="print"/>
          <a:srcRect/>
          <a:stretch>
            <a:fillRect/>
          </a:stretch>
        </p:blipFill>
        <p:spPr bwMode="auto">
          <a:xfrm>
            <a:off x="840076" y="1071546"/>
            <a:ext cx="3095682" cy="1851568"/>
          </a:xfrm>
          <a:prstGeom prst="roundRect">
            <a:avLst>
              <a:gd name="adj" fmla="val 25307"/>
            </a:avLst>
          </a:prstGeom>
          <a:ln>
            <a:noFill/>
          </a:ln>
          <a:effectLst>
            <a:softEdge rad="31750"/>
          </a:effectLst>
        </p:spPr>
      </p:pic>
      <p:sp>
        <p:nvSpPr>
          <p:cNvPr id="523266" name="Rectangle 2"/>
          <p:cNvSpPr>
            <a:spLocks noGrp="1" noChangeArrowheads="1"/>
          </p:cNvSpPr>
          <p:nvPr>
            <p:ph type="ctrTitle"/>
          </p:nvPr>
        </p:nvSpPr>
        <p:spPr>
          <a:xfrm>
            <a:off x="4067944" y="1484784"/>
            <a:ext cx="4779888" cy="1543056"/>
          </a:xfrm>
        </p:spPr>
        <p:txBody>
          <a:bodyPr/>
          <a:lstStyle/>
          <a:p>
            <a:pPr>
              <a:lnSpc>
                <a:spcPct val="110000"/>
              </a:lnSpc>
            </a:pPr>
            <a:r>
              <a:rPr lang="en-US" dirty="0"/>
              <a:t>Full vs. Partial Postbacks</a:t>
            </a:r>
            <a:endParaRPr lang="bg-BG" dirty="0"/>
          </a:p>
        </p:txBody>
      </p:sp>
      <p:sp>
        <p:nvSpPr>
          <p:cNvPr id="4" name="Subtitle 3"/>
          <p:cNvSpPr>
            <a:spLocks noGrp="1"/>
          </p:cNvSpPr>
          <p:nvPr>
            <p:ph type="subTitle" idx="1"/>
          </p:nvPr>
        </p:nvSpPr>
        <p:spPr>
          <a:xfrm>
            <a:off x="4355976" y="3173099"/>
            <a:ext cx="4203824" cy="569120"/>
          </a:xfrm>
        </p:spPr>
        <p:txBody>
          <a:bodyPr/>
          <a:lstStyle/>
          <a:p>
            <a:r>
              <a:rPr dirty="0" smtClean="0"/>
              <a:t>Live Demo</a:t>
            </a:r>
            <a:endParaRPr lang="bg-BG" dirty="0"/>
          </a:p>
        </p:txBody>
      </p:sp>
      <p:pic>
        <p:nvPicPr>
          <p:cNvPr id="12290" name="Picture 2" descr="http://www.newmediabytes.com/wp-content/20080131-rss-icon-in-water.jpg"/>
          <p:cNvPicPr>
            <a:picLocks noChangeAspect="1" noChangeArrowheads="1"/>
          </p:cNvPicPr>
          <p:nvPr/>
        </p:nvPicPr>
        <p:blipFill>
          <a:blip r:embed="rId4" cstate="print"/>
          <a:srcRect/>
          <a:stretch>
            <a:fillRect/>
          </a:stretch>
        </p:blipFill>
        <p:spPr bwMode="auto">
          <a:xfrm>
            <a:off x="1606193" y="2564905"/>
            <a:ext cx="2015900" cy="3336312"/>
          </a:xfrm>
          <a:prstGeom prst="rect">
            <a:avLst/>
          </a:prstGeom>
          <a:ln>
            <a:noFill/>
          </a:ln>
          <a:effectLst>
            <a:softEdge rad="112500"/>
          </a:effectLst>
          <a:scene3d>
            <a:camera prst="isometricOffAxis1Right"/>
            <a:lightRig rig="threePt" dir="t"/>
          </a:scene3d>
        </p:spPr>
      </p:pic>
      <p:pic>
        <p:nvPicPr>
          <p:cNvPr id="12294" name="Picture 6" descr="http://www.astromax.org/planets/images/distglow-Moon5.jpg"/>
          <p:cNvPicPr>
            <a:picLocks noChangeAspect="1" noChangeArrowheads="1"/>
          </p:cNvPicPr>
          <p:nvPr/>
        </p:nvPicPr>
        <p:blipFill>
          <a:blip r:embed="rId5" cstate="print">
            <a:clrChange>
              <a:clrFrom>
                <a:srgbClr val="010101"/>
              </a:clrFrom>
              <a:clrTo>
                <a:srgbClr val="010101">
                  <a:alpha val="0"/>
                </a:srgbClr>
              </a:clrTo>
            </a:clrChange>
          </a:blip>
          <a:srcRect/>
          <a:stretch>
            <a:fillRect/>
          </a:stretch>
        </p:blipFill>
        <p:spPr bwMode="auto">
          <a:xfrm rot="2750470">
            <a:off x="2694155" y="4592725"/>
            <a:ext cx="1744977" cy="1676590"/>
          </a:xfrm>
          <a:prstGeom prst="rect">
            <a:avLst/>
          </a:prstGeom>
          <a:ln>
            <a:noFill/>
          </a:ln>
          <a:effectLst/>
        </p:spPr>
      </p:pic>
      <p:pic>
        <p:nvPicPr>
          <p:cNvPr id="12296" name="Picture 8" descr="http://wx-man.com/blog/wp-content/uploads/2008/12/full-moon.jpg"/>
          <p:cNvPicPr>
            <a:picLocks noChangeAspect="1" noChangeArrowheads="1"/>
          </p:cNvPicPr>
          <p:nvPr/>
        </p:nvPicPr>
        <p:blipFill>
          <a:blip r:embed="rId6" cstate="print">
            <a:clrChange>
              <a:clrFrom>
                <a:srgbClr val="010101"/>
              </a:clrFrom>
              <a:clrTo>
                <a:srgbClr val="010101">
                  <a:alpha val="0"/>
                </a:srgbClr>
              </a:clrTo>
            </a:clrChange>
          </a:blip>
          <a:srcRect l="14151" t="3774" r="17926" b="5662"/>
          <a:stretch>
            <a:fillRect/>
          </a:stretch>
        </p:blipFill>
        <p:spPr bwMode="auto">
          <a:xfrm rot="2394654">
            <a:off x="336099" y="4807388"/>
            <a:ext cx="1714512" cy="1714512"/>
          </a:xfrm>
          <a:prstGeom prst="rect">
            <a:avLst/>
          </a:prstGeom>
          <a:ln>
            <a:noFill/>
          </a:ln>
          <a:effectLst/>
        </p:spPr>
      </p:pic>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317942">
            <a:off x="4959400" y="4274972"/>
            <a:ext cx="3160290" cy="1746316"/>
          </a:xfrm>
          <a:prstGeom prst="roundRect">
            <a:avLst>
              <a:gd name="adj" fmla="val 6616"/>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idx="1"/>
          </p:nvPr>
        </p:nvSpPr>
        <p:spPr/>
        <p:txBody>
          <a:bodyPr/>
          <a:lstStyle/>
          <a:p>
            <a:pPr marL="360363" indent="-360363" defTabSz="895350">
              <a:lnSpc>
                <a:spcPct val="100000"/>
              </a:lnSpc>
              <a:buFontTx/>
              <a:buAutoNum type="arabicPeriod"/>
              <a:tabLst/>
            </a:pPr>
            <a:r>
              <a:rPr lang="en-US" dirty="0"/>
              <a:t>What is AJAX?</a:t>
            </a:r>
          </a:p>
          <a:p>
            <a:pPr marL="895350" lvl="1" indent="-360363" defTabSz="895350">
              <a:lnSpc>
                <a:spcPct val="100000"/>
              </a:lnSpc>
            </a:pPr>
            <a:r>
              <a:rPr lang="en-US" dirty="0"/>
              <a:t>AJAX Concept</a:t>
            </a:r>
          </a:p>
          <a:p>
            <a:pPr marL="895350" lvl="1" indent="-360363" defTabSz="895350">
              <a:lnSpc>
                <a:spcPct val="100000"/>
              </a:lnSpc>
            </a:pPr>
            <a:r>
              <a:rPr lang="en-US" dirty="0"/>
              <a:t>ASP.NET AJAX Framework</a:t>
            </a:r>
            <a:endParaRPr lang="bg-BG" dirty="0"/>
          </a:p>
          <a:p>
            <a:pPr marL="360363" indent="-360363" defTabSz="895350">
              <a:lnSpc>
                <a:spcPct val="100000"/>
              </a:lnSpc>
              <a:buFontTx/>
              <a:buAutoNum type="arabicPeriod"/>
              <a:tabLst/>
            </a:pPr>
            <a:r>
              <a:rPr lang="en-US" dirty="0"/>
              <a:t>ASP.NET AJAX Server Controls</a:t>
            </a:r>
            <a:endParaRPr lang="bg-BG" dirty="0"/>
          </a:p>
          <a:p>
            <a:pPr marL="895350" lvl="1" indent="-360363" defTabSz="895350">
              <a:lnSpc>
                <a:spcPct val="100000"/>
              </a:lnSpc>
            </a:pPr>
            <a:r>
              <a:rPr lang="en-US" dirty="0">
                <a:solidFill>
                  <a:schemeClr val="accent5">
                    <a:lumMod val="20000"/>
                    <a:lumOff val="80000"/>
                  </a:schemeClr>
                </a:solidFill>
                <a:latin typeface="Consolas" pitchFamily="49" charset="0"/>
                <a:cs typeface="Consolas" pitchFamily="49" charset="0"/>
              </a:rPr>
              <a:t>ScriptManager</a:t>
            </a:r>
            <a:r>
              <a:rPr lang="en-US" dirty="0"/>
              <a:t>, </a:t>
            </a:r>
            <a:r>
              <a:rPr lang="en-US" dirty="0">
                <a:solidFill>
                  <a:schemeClr val="accent5">
                    <a:lumMod val="20000"/>
                    <a:lumOff val="80000"/>
                  </a:schemeClr>
                </a:solidFill>
                <a:latin typeface="Consolas" pitchFamily="49" charset="0"/>
                <a:cs typeface="Consolas" pitchFamily="49" charset="0"/>
              </a:rPr>
              <a:t>UpdatePanel</a:t>
            </a:r>
          </a:p>
          <a:p>
            <a:pPr marL="895350" lvl="1" indent="-360363" defTabSz="895350">
              <a:lnSpc>
                <a:spcPct val="100000"/>
              </a:lnSpc>
            </a:pPr>
            <a:r>
              <a:rPr lang="en-US" dirty="0">
                <a:solidFill>
                  <a:schemeClr val="accent5">
                    <a:lumMod val="20000"/>
                    <a:lumOff val="80000"/>
                  </a:schemeClr>
                </a:solidFill>
                <a:latin typeface="Consolas" pitchFamily="49" charset="0"/>
                <a:cs typeface="Consolas" pitchFamily="49" charset="0"/>
              </a:rPr>
              <a:t>Timer</a:t>
            </a:r>
            <a:r>
              <a:rPr lang="en-US" dirty="0"/>
              <a:t>, </a:t>
            </a:r>
            <a:r>
              <a:rPr lang="en-US" dirty="0">
                <a:solidFill>
                  <a:schemeClr val="accent5">
                    <a:lumMod val="20000"/>
                    <a:lumOff val="80000"/>
                  </a:schemeClr>
                </a:solidFill>
                <a:latin typeface="Consolas" pitchFamily="49" charset="0"/>
                <a:cs typeface="Consolas" pitchFamily="49" charset="0"/>
              </a:rPr>
              <a:t>Update</a:t>
            </a:r>
            <a:r>
              <a:rPr lang="en-US" dirty="0"/>
              <a:t> </a:t>
            </a:r>
            <a:r>
              <a:rPr lang="en-US" dirty="0">
                <a:solidFill>
                  <a:schemeClr val="accent5">
                    <a:lumMod val="20000"/>
                    <a:lumOff val="80000"/>
                  </a:schemeClr>
                </a:solidFill>
                <a:latin typeface="Consolas" pitchFamily="49" charset="0"/>
                <a:cs typeface="Consolas" pitchFamily="49" charset="0"/>
              </a:rPr>
              <a:t>Progress</a:t>
            </a:r>
          </a:p>
          <a:p>
            <a:pPr marL="895350" lvl="1" indent="-360363" defTabSz="895350">
              <a:lnSpc>
                <a:spcPct val="100000"/>
              </a:lnSpc>
            </a:pPr>
            <a:r>
              <a:rPr lang="en-US" dirty="0">
                <a:solidFill>
                  <a:schemeClr val="accent5">
                    <a:lumMod val="20000"/>
                    <a:lumOff val="80000"/>
                  </a:schemeClr>
                </a:solidFill>
                <a:latin typeface="Consolas" pitchFamily="49" charset="0"/>
                <a:cs typeface="Consolas" pitchFamily="49" charset="0"/>
              </a:rPr>
              <a:t>Triggers</a:t>
            </a:r>
            <a:endParaRPr lang="bg-BG" dirty="0">
              <a:solidFill>
                <a:schemeClr val="accent5">
                  <a:lumMod val="20000"/>
                  <a:lumOff val="80000"/>
                </a:schemeClr>
              </a:solidFill>
              <a:latin typeface="Consolas" pitchFamily="49" charset="0"/>
              <a:cs typeface="Consolas" pitchFamily="49" charset="0"/>
            </a:endParaRPr>
          </a:p>
          <a:p>
            <a:pPr marL="360363" indent="-360363" defTabSz="895350">
              <a:lnSpc>
                <a:spcPct val="100000"/>
              </a:lnSpc>
              <a:buFontTx/>
              <a:buAutoNum type="arabicPeriod"/>
              <a:tabLst/>
            </a:pPr>
            <a:r>
              <a:rPr lang="en-US" dirty="0"/>
              <a:t>ASP.NET AJAX Control Toolkit</a:t>
            </a:r>
            <a:endParaRPr lang="bg-BG" dirty="0"/>
          </a:p>
        </p:txBody>
      </p:sp>
      <p:sp>
        <p:nvSpPr>
          <p:cNvPr id="7"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2</a:t>
            </a:fld>
            <a:endParaRPr lang="en-US" dirty="0">
              <a:solidFill>
                <a:srgbClr val="EBFFC2"/>
              </a:solidFill>
              <a:latin typeface="+mn-lt"/>
            </a:endParaRPr>
          </a:p>
        </p:txBody>
      </p:sp>
      <p:pic>
        <p:nvPicPr>
          <p:cNvPr id="37890" name="Picture 2" descr="http://upload.wikimedia.org/wikipedia/en/7/77/Font_Book_Icon.png"/>
          <p:cNvPicPr>
            <a:picLocks noChangeAspect="1" noChangeArrowheads="1"/>
          </p:cNvPicPr>
          <p:nvPr/>
        </p:nvPicPr>
        <p:blipFill>
          <a:blip r:embed="rId3" cstate="print"/>
          <a:srcRect/>
          <a:stretch>
            <a:fillRect/>
          </a:stretch>
        </p:blipFill>
        <p:spPr bwMode="auto">
          <a:xfrm rot="821805">
            <a:off x="6210019" y="1350923"/>
            <a:ext cx="2534164" cy="2534166"/>
          </a:xfrm>
          <a:prstGeom prst="rect">
            <a:avLst/>
          </a:prstGeom>
          <a:noFill/>
        </p:spPr>
      </p:pic>
      <p:pic>
        <p:nvPicPr>
          <p:cNvPr id="2050" name="Picture 2" descr="http://blogs.microsoft.co.il/blogs/gilf/ASP.NET%20Ajax%20Logo_thumb_4C599127.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400110" y="5517232"/>
            <a:ext cx="2253900" cy="862770"/>
          </a:xfrm>
          <a:prstGeom prst="roundRect">
            <a:avLst>
              <a:gd name="adj" fmla="val 3137"/>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609600" y="2924944"/>
            <a:ext cx="7924800" cy="1838358"/>
          </a:xfrm>
        </p:spPr>
        <p:txBody>
          <a:bodyPr/>
          <a:lstStyle/>
          <a:p>
            <a:pPr>
              <a:lnSpc>
                <a:spcPct val="110000"/>
              </a:lnSpc>
            </a:pPr>
            <a:r>
              <a:rPr lang="en-US" dirty="0"/>
              <a:t>ASP.NET AJAX Control Toolkit</a:t>
            </a:r>
            <a:endParaRPr lang="bg-BG" dirty="0"/>
          </a:p>
        </p:txBody>
      </p:sp>
      <p:pic>
        <p:nvPicPr>
          <p:cNvPr id="10242" name="Picture 2" descr="http://www.rttworks.com/tl_files/images/toolkit.gif"/>
          <p:cNvPicPr>
            <a:picLocks noChangeAspect="1" noChangeArrowheads="1"/>
          </p:cNvPicPr>
          <p:nvPr/>
        </p:nvPicPr>
        <p:blipFill>
          <a:blip r:embed="rId3" cstate="print"/>
          <a:srcRect/>
          <a:stretch>
            <a:fillRect/>
          </a:stretch>
        </p:blipFill>
        <p:spPr bwMode="auto">
          <a:xfrm rot="21159251">
            <a:off x="793872" y="911012"/>
            <a:ext cx="1933284" cy="1849510"/>
          </a:xfrm>
          <a:prstGeom prst="roundRect">
            <a:avLst/>
          </a:prstGeom>
          <a:ln>
            <a:noFill/>
          </a:ln>
          <a:effectLst>
            <a:softEdge rad="112500"/>
          </a:effectLst>
        </p:spPr>
      </p:pic>
      <p:pic>
        <p:nvPicPr>
          <p:cNvPr id="2" name="Picture 2" descr="http://www.emergingtechs.com/files/images/icons/toolkit1.png"/>
          <p:cNvPicPr>
            <a:picLocks noChangeAspect="1" noChangeArrowheads="1"/>
          </p:cNvPicPr>
          <p:nvPr/>
        </p:nvPicPr>
        <p:blipFill>
          <a:blip r:embed="rId4" cstate="print"/>
          <a:srcRect/>
          <a:stretch>
            <a:fillRect/>
          </a:stretch>
        </p:blipFill>
        <p:spPr bwMode="auto">
          <a:xfrm rot="379874">
            <a:off x="6357763" y="787309"/>
            <a:ext cx="2096916" cy="2096916"/>
          </a:xfrm>
          <a:prstGeom prst="rect">
            <a:avLst/>
          </a:prstGeom>
          <a:noFill/>
        </p:spPr>
      </p:pic>
      <p:pic>
        <p:nvPicPr>
          <p:cNvPr id="3080" name="Picture 8" descr="http://www.asp.net/ajax/ajaxcontroltoolkit/samples/images/headertop_im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8424" y="5013176"/>
            <a:ext cx="7620000" cy="1333500"/>
          </a:xfrm>
          <a:prstGeom prst="roundRect">
            <a:avLst>
              <a:gd name="adj" fmla="val 3536"/>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l="-1608" t="-12667" r="4015" b="-12627"/>
          <a:stretch/>
        </p:blipFill>
        <p:spPr bwMode="auto">
          <a:xfrm rot="21177485">
            <a:off x="3259484" y="1214501"/>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prstGeom prst="rect">
            <a:avLst/>
          </a:prstGeom>
        </p:spPr>
        <p:txBody>
          <a:bodyPr/>
          <a:lstStyle/>
          <a:p>
            <a:pPr eaLnBrk="1" hangingPunct="1"/>
            <a:r>
              <a:rPr lang="en-US" dirty="0"/>
              <a:t>ASP.NET AJAX Control Toolkit</a:t>
            </a:r>
          </a:p>
        </p:txBody>
      </p:sp>
      <p:sp>
        <p:nvSpPr>
          <p:cNvPr id="463875" name="Rectangle 3"/>
          <p:cNvSpPr>
            <a:spLocks noGrp="1" noChangeArrowheads="1"/>
          </p:cNvSpPr>
          <p:nvPr>
            <p:ph idx="1"/>
          </p:nvPr>
        </p:nvSpPr>
        <p:spPr>
          <a:xfrm>
            <a:off x="228600" y="724272"/>
            <a:ext cx="8686800" cy="5943228"/>
          </a:xfrm>
          <a:prstGeom prst="rect">
            <a:avLst/>
          </a:prstGeom>
        </p:spPr>
        <p:txBody>
          <a:bodyPr lIns="91440" tIns="45720" rIns="91440" bIns="45720"/>
          <a:lstStyle/>
          <a:p>
            <a:pPr eaLnBrk="1" hangingPunct="1">
              <a:lnSpc>
                <a:spcPct val="100000"/>
              </a:lnSpc>
            </a:pPr>
            <a:r>
              <a:rPr lang="en-US" noProof="1"/>
              <a:t>Collection of </a:t>
            </a:r>
            <a:r>
              <a:rPr lang="en-US" noProof="1" smtClean="0"/>
              <a:t>AJAX components</a:t>
            </a:r>
            <a:endParaRPr lang="en-US" noProof="1"/>
          </a:p>
          <a:p>
            <a:pPr lvl="1">
              <a:lnSpc>
                <a:spcPct val="100000"/>
              </a:lnSpc>
            </a:pPr>
            <a:r>
              <a:rPr lang="en-US" noProof="1" smtClean="0"/>
              <a:t>Ready-to-go samples</a:t>
            </a:r>
          </a:p>
          <a:p>
            <a:pPr lvl="1">
              <a:lnSpc>
                <a:spcPct val="100000"/>
              </a:lnSpc>
            </a:pPr>
            <a:r>
              <a:rPr lang="en-US" noProof="1" smtClean="0"/>
              <a:t>Comes with full </a:t>
            </a:r>
            <a:r>
              <a:rPr lang="en-US" noProof="1"/>
              <a:t>source code and </a:t>
            </a:r>
            <a:r>
              <a:rPr lang="en-US" noProof="1" smtClean="0"/>
              <a:t>documentation</a:t>
            </a:r>
            <a:endParaRPr lang="en-US" noProof="1"/>
          </a:p>
          <a:p>
            <a:pPr eaLnBrk="1" hangingPunct="1">
              <a:lnSpc>
                <a:spcPct val="100000"/>
              </a:lnSpc>
            </a:pPr>
            <a:r>
              <a:rPr lang="en-US" noProof="1"/>
              <a:t>SDK to simplify the creation and re-use </a:t>
            </a:r>
            <a:r>
              <a:rPr lang="en-US" noProof="1" smtClean="0"/>
              <a:t>custom AJAX-enabled ASP.NET controls</a:t>
            </a:r>
            <a:endParaRPr lang="en-US" noProof="1"/>
          </a:p>
          <a:p>
            <a:pPr eaLnBrk="1" hangingPunct="1">
              <a:lnSpc>
                <a:spcPct val="100000"/>
              </a:lnSpc>
            </a:pPr>
            <a:r>
              <a:rPr lang="en-US" noProof="1" smtClean="0"/>
              <a:t>Some controls:</a:t>
            </a:r>
            <a:endParaRPr lang="en-US" noProof="1"/>
          </a:p>
          <a:p>
            <a:pPr lvl="1" eaLnBrk="1" hangingPunct="1">
              <a:lnSpc>
                <a:spcPct val="100000"/>
              </a:lnSpc>
            </a:pPr>
            <a:r>
              <a:rPr lang="en-US" noProof="1" smtClean="0">
                <a:solidFill>
                  <a:schemeClr val="accent5">
                    <a:lumMod val="20000"/>
                    <a:lumOff val="80000"/>
                  </a:schemeClr>
                </a:solidFill>
                <a:latin typeface="Consolas" pitchFamily="49" charset="0"/>
                <a:cs typeface="Consolas" pitchFamily="49" charset="0"/>
              </a:rPr>
              <a:t>CascadingDropDown</a:t>
            </a:r>
            <a:r>
              <a:rPr lang="en-US" noProof="1" smtClean="0">
                <a:solidFill>
                  <a:schemeClr val="accent5">
                    <a:lumMod val="20000"/>
                    <a:lumOff val="80000"/>
                  </a:schemeClr>
                </a:solidFill>
              </a:rPr>
              <a:t> </a:t>
            </a:r>
          </a:p>
          <a:p>
            <a:pPr lvl="2">
              <a:lnSpc>
                <a:spcPct val="100000"/>
              </a:lnSpc>
            </a:pPr>
            <a:r>
              <a:rPr lang="en-US" noProof="1" smtClean="0"/>
              <a:t>Link drop-downs</a:t>
            </a:r>
            <a:r>
              <a:rPr lang="en-US" noProof="1"/>
              <a:t>, </a:t>
            </a:r>
            <a:r>
              <a:rPr lang="en-US" noProof="1" smtClean="0"/>
              <a:t>with </a:t>
            </a:r>
            <a:r>
              <a:rPr lang="en-US" noProof="1"/>
              <a:t>asynchronous population and no </a:t>
            </a:r>
            <a:r>
              <a:rPr lang="en-US" noProof="1" smtClean="0"/>
              <a:t>postbacks</a:t>
            </a:r>
            <a:endParaRPr lang="en-US" noProof="1"/>
          </a:p>
        </p:txBody>
      </p:sp>
      <p:sp>
        <p:nvSpPr>
          <p:cNvPr id="4" name="Slide Number Placeholder 6"/>
          <p:cNvSpPr txBox="1">
            <a:spLocks/>
          </p:cNvSpPr>
          <p:nvPr/>
        </p:nvSpPr>
        <p:spPr>
          <a:xfrm>
            <a:off x="8610600" y="6553200"/>
            <a:ext cx="457200" cy="228600"/>
          </a:xfrm>
          <a:prstGeom prst="rect">
            <a:avLst/>
          </a:prstGeom>
        </p:spPr>
        <p:txBody>
          <a:bodyPr/>
          <a:lstStyle/>
          <a:p>
            <a:pPr marL="0" marR="0" lvl="0" indent="0" algn="r" defTabSz="914400" rtl="0" eaLnBrk="0" fontAlgn="base" latinLnBrk="0" hangingPunct="0">
              <a:lnSpc>
                <a:spcPct val="85000"/>
              </a:lnSpc>
              <a:spcBef>
                <a:spcPct val="0"/>
              </a:spcBef>
              <a:spcAft>
                <a:spcPct val="0"/>
              </a:spcAft>
              <a:buClrTx/>
              <a:buSzTx/>
              <a:buFontTx/>
              <a:buNone/>
              <a:tabLst/>
              <a:defRPr/>
            </a:pPr>
            <a:fld id="{58452FF4-89E3-4D1B-9927-2DBDC00E58D7}" type="slidenum">
              <a:rPr kumimoji="1" lang="en-US" sz="1100" b="1" i="0" u="none" strike="noStrike" kern="1200" cap="none" spc="0" normalizeH="0" baseline="0" noProof="0" smtClean="0">
                <a:ln>
                  <a:noFill/>
                </a:ln>
                <a:solidFill>
                  <a:srgbClr val="EBFFC2"/>
                </a:solidFill>
                <a:effectLst>
                  <a:outerShdw blurRad="38100" dist="38100" dir="2700000" algn="tl">
                    <a:srgbClr val="000000">
                      <a:alpha val="43137"/>
                    </a:srgbClr>
                  </a:outerShdw>
                </a:effectLst>
                <a:uLnTx/>
                <a:uFillTx/>
                <a:latin typeface="+mn-lt"/>
                <a:ea typeface="+mn-ea"/>
                <a:cs typeface="+mn-cs"/>
              </a:rPr>
              <a:pPr marL="0" marR="0" lvl="0" indent="0" algn="r" defTabSz="914400" rtl="0" eaLnBrk="0" fontAlgn="base" latinLnBrk="0" hangingPunct="0">
                <a:lnSpc>
                  <a:spcPct val="85000"/>
                </a:lnSpc>
                <a:spcBef>
                  <a:spcPct val="0"/>
                </a:spcBef>
                <a:spcAft>
                  <a:spcPct val="0"/>
                </a:spcAft>
                <a:buClrTx/>
                <a:buSzTx/>
                <a:buFontTx/>
                <a:buNone/>
                <a:tabLst/>
                <a:defRPr/>
              </a:pPr>
              <a:t>21</a:t>
            </a:fld>
            <a:endParaRPr kumimoji="1" lang="en-US" sz="1100" b="1" i="0" u="none" strike="noStrike" kern="1200" cap="none" spc="0" normalizeH="0" baseline="0" noProof="0" dirty="0">
              <a:ln>
                <a:noFill/>
              </a:ln>
              <a:solidFill>
                <a:srgbClr val="EBFFC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907704" y="76200"/>
            <a:ext cx="7160096" cy="914400"/>
          </a:xfrm>
          <a:prstGeom prst="rect">
            <a:avLst/>
          </a:prstGeom>
        </p:spPr>
        <p:txBody>
          <a:bodyPr/>
          <a:lstStyle/>
          <a:p>
            <a:pPr eaLnBrk="1" hangingPunct="1"/>
            <a:r>
              <a:rPr lang="en-US" sz="3800" dirty="0"/>
              <a:t>ASP.NET AJAX Control Toolkit (2)</a:t>
            </a:r>
          </a:p>
        </p:txBody>
      </p:sp>
      <p:sp>
        <p:nvSpPr>
          <p:cNvPr id="464899" name="Rectangle 3"/>
          <p:cNvSpPr>
            <a:spLocks noGrp="1" noChangeArrowheads="1"/>
          </p:cNvSpPr>
          <p:nvPr>
            <p:ph idx="1"/>
          </p:nvPr>
        </p:nvSpPr>
        <p:spPr>
          <a:xfrm>
            <a:off x="228600" y="940296"/>
            <a:ext cx="8686800" cy="5612904"/>
          </a:xfrm>
          <a:prstGeom prst="rect">
            <a:avLst/>
          </a:prstGeom>
        </p:spPr>
        <p:txBody>
          <a:bodyPr lIns="91440" tIns="45720" rIns="91440" bIns="45720"/>
          <a:lstStyle/>
          <a:p>
            <a:pPr lvl="1">
              <a:lnSpc>
                <a:spcPct val="100000"/>
              </a:lnSpc>
            </a:pPr>
            <a:r>
              <a:rPr lang="en-US" noProof="1">
                <a:solidFill>
                  <a:schemeClr val="accent5">
                    <a:lumMod val="20000"/>
                    <a:lumOff val="80000"/>
                  </a:schemeClr>
                </a:solidFill>
                <a:latin typeface="Consolas" pitchFamily="49" charset="0"/>
                <a:cs typeface="Consolas" pitchFamily="49" charset="0"/>
              </a:rPr>
              <a:t>CollaspiblePanel</a:t>
            </a:r>
          </a:p>
          <a:p>
            <a:pPr lvl="2">
              <a:lnSpc>
                <a:spcPct val="100000"/>
              </a:lnSpc>
            </a:pPr>
            <a:r>
              <a:rPr lang="en-US" noProof="1"/>
              <a:t>Panels that collapse and expand without </a:t>
            </a:r>
            <a:r>
              <a:rPr lang="en-US" noProof="1" smtClean="0"/>
              <a:t>postbacks</a:t>
            </a:r>
            <a:endParaRPr lang="en-US" noProof="1" smtClean="0">
              <a:solidFill>
                <a:schemeClr val="accent5">
                  <a:lumMod val="20000"/>
                  <a:lumOff val="80000"/>
                </a:schemeClr>
              </a:solidFill>
              <a:latin typeface="Consolas" pitchFamily="49" charset="0"/>
              <a:cs typeface="Consolas" pitchFamily="49" charset="0"/>
            </a:endParaRPr>
          </a:p>
          <a:p>
            <a:pPr lvl="1" eaLnBrk="1" hangingPunct="1">
              <a:lnSpc>
                <a:spcPct val="100000"/>
              </a:lnSpc>
            </a:pPr>
            <a:r>
              <a:rPr lang="en-US" noProof="1" smtClean="0">
                <a:solidFill>
                  <a:schemeClr val="accent5">
                    <a:lumMod val="20000"/>
                    <a:lumOff val="80000"/>
                  </a:schemeClr>
                </a:solidFill>
                <a:latin typeface="Consolas" pitchFamily="49" charset="0"/>
                <a:cs typeface="Consolas" pitchFamily="49" charset="0"/>
              </a:rPr>
              <a:t>ConfirmButton</a:t>
            </a:r>
            <a:r>
              <a:rPr lang="en-US" noProof="1"/>
              <a:t>: </a:t>
            </a:r>
            <a:r>
              <a:rPr lang="en-US" noProof="1" smtClean="0"/>
              <a:t>extender adding </a:t>
            </a:r>
            <a:r>
              <a:rPr lang="en-US" noProof="1"/>
              <a:t>a confirm dialog to any </a:t>
            </a:r>
            <a:r>
              <a:rPr lang="en-US" noProof="1">
                <a:solidFill>
                  <a:schemeClr val="accent5">
                    <a:lumMod val="20000"/>
                    <a:lumOff val="80000"/>
                  </a:schemeClr>
                </a:solidFill>
                <a:latin typeface="Consolas" pitchFamily="49" charset="0"/>
              </a:rPr>
              <a:t>Button</a:t>
            </a:r>
            <a:r>
              <a:rPr lang="en-US" noProof="1"/>
              <a:t>, </a:t>
            </a:r>
            <a:r>
              <a:rPr lang="en-US" noProof="1">
                <a:solidFill>
                  <a:schemeClr val="accent5">
                    <a:lumMod val="20000"/>
                    <a:lumOff val="80000"/>
                  </a:schemeClr>
                </a:solidFill>
                <a:latin typeface="Consolas" pitchFamily="49" charset="0"/>
              </a:rPr>
              <a:t>LinkButton</a:t>
            </a:r>
            <a:r>
              <a:rPr lang="en-US" noProof="1"/>
              <a:t>, or </a:t>
            </a:r>
            <a:r>
              <a:rPr lang="en-US" noProof="1">
                <a:solidFill>
                  <a:schemeClr val="accent5">
                    <a:lumMod val="20000"/>
                    <a:lumOff val="80000"/>
                  </a:schemeClr>
                </a:solidFill>
                <a:latin typeface="Consolas" pitchFamily="49" charset="0"/>
              </a:rPr>
              <a:t>ImageButton</a:t>
            </a:r>
            <a:r>
              <a:rPr lang="en-US" noProof="1"/>
              <a:t> control </a:t>
            </a:r>
          </a:p>
          <a:p>
            <a:pPr lvl="1" eaLnBrk="1" hangingPunct="1">
              <a:lnSpc>
                <a:spcPct val="100000"/>
              </a:lnSpc>
            </a:pPr>
            <a:r>
              <a:rPr lang="en-US" noProof="1">
                <a:solidFill>
                  <a:schemeClr val="accent5">
                    <a:lumMod val="20000"/>
                    <a:lumOff val="80000"/>
                  </a:schemeClr>
                </a:solidFill>
                <a:latin typeface="Consolas" pitchFamily="49" charset="0"/>
                <a:cs typeface="Consolas" pitchFamily="49" charset="0"/>
              </a:rPr>
              <a:t>DragPanel</a:t>
            </a:r>
            <a:r>
              <a:rPr lang="en-US" noProof="1"/>
              <a:t>: </a:t>
            </a:r>
            <a:r>
              <a:rPr lang="en-US" noProof="1" smtClean="0"/>
              <a:t>makes </a:t>
            </a:r>
            <a:r>
              <a:rPr lang="en-US" noProof="1"/>
              <a:t>any panel into an object that you can drag around the </a:t>
            </a:r>
            <a:r>
              <a:rPr lang="en-US" noProof="1" smtClean="0"/>
              <a:t>page</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ModalPopup</a:t>
            </a:r>
            <a:r>
              <a:rPr lang="en-US" noProof="1" smtClean="0"/>
              <a:t>: shows a modal popup dialog</a:t>
            </a:r>
            <a:endParaRPr lang="en-US" noProof="1"/>
          </a:p>
          <a:p>
            <a:pPr eaLnBrk="1" hangingPunct="1">
              <a:lnSpc>
                <a:spcPct val="100000"/>
              </a:lnSpc>
            </a:pPr>
            <a:r>
              <a:rPr lang="en-US" noProof="1" smtClean="0"/>
              <a:t>Home Page: </a:t>
            </a:r>
            <a:r>
              <a:rPr lang="en-US" sz="2800" noProof="1" smtClean="0">
                <a:solidFill>
                  <a:schemeClr val="accent5">
                    <a:lumMod val="20000"/>
                    <a:lumOff val="80000"/>
                  </a:schemeClr>
                </a:solidFill>
                <a:hlinkClick r:id="rId3"/>
              </a:rPr>
              <a:t>http://asp.net/ajax/ajaxcontroltoolkit/</a:t>
            </a:r>
            <a:endParaRPr lang="en-US" sz="2800" noProof="1">
              <a:solidFill>
                <a:schemeClr val="accent5">
                  <a:lumMod val="20000"/>
                  <a:lumOff val="80000"/>
                </a:schemeClr>
              </a:solidFill>
            </a:endParaRPr>
          </a:p>
        </p:txBody>
      </p:sp>
      <p:sp>
        <p:nvSpPr>
          <p:cNvPr id="4" name="Slide Number Placeholder 6"/>
          <p:cNvSpPr txBox="1">
            <a:spLocks/>
          </p:cNvSpPr>
          <p:nvPr/>
        </p:nvSpPr>
        <p:spPr>
          <a:xfrm>
            <a:off x="8610600" y="6553200"/>
            <a:ext cx="457200" cy="228600"/>
          </a:xfrm>
          <a:prstGeom prst="rect">
            <a:avLst/>
          </a:prstGeom>
        </p:spPr>
        <p:txBody>
          <a:bodyPr/>
          <a:lstStyle/>
          <a:p>
            <a:pPr marL="0" marR="0" lvl="0" indent="0" algn="r" defTabSz="914400" rtl="0" eaLnBrk="0" fontAlgn="base" latinLnBrk="0" hangingPunct="0">
              <a:lnSpc>
                <a:spcPct val="85000"/>
              </a:lnSpc>
              <a:spcBef>
                <a:spcPct val="0"/>
              </a:spcBef>
              <a:spcAft>
                <a:spcPct val="0"/>
              </a:spcAft>
              <a:buClrTx/>
              <a:buSzTx/>
              <a:buFontTx/>
              <a:buNone/>
              <a:tabLst/>
              <a:defRPr/>
            </a:pPr>
            <a:fld id="{58452FF4-89E3-4D1B-9927-2DBDC00E58D7}" type="slidenum">
              <a:rPr kumimoji="1" lang="en-US" sz="1100" b="1" i="0" u="none" strike="noStrike" kern="1200" cap="none" spc="0" normalizeH="0" baseline="0" noProof="0" smtClean="0">
                <a:ln>
                  <a:noFill/>
                </a:ln>
                <a:solidFill>
                  <a:srgbClr val="EBFFC2"/>
                </a:solidFill>
                <a:effectLst>
                  <a:outerShdw blurRad="38100" dist="38100" dir="2700000" algn="tl">
                    <a:srgbClr val="000000">
                      <a:alpha val="43137"/>
                    </a:srgbClr>
                  </a:outerShdw>
                </a:effectLst>
                <a:uLnTx/>
                <a:uFillTx/>
                <a:latin typeface="+mn-lt"/>
                <a:ea typeface="+mn-ea"/>
                <a:cs typeface="+mn-cs"/>
              </a:rPr>
              <a:pPr marL="0" marR="0" lvl="0" indent="0" algn="r" defTabSz="914400" rtl="0" eaLnBrk="0" fontAlgn="base" latinLnBrk="0" hangingPunct="0">
                <a:lnSpc>
                  <a:spcPct val="85000"/>
                </a:lnSpc>
                <a:spcBef>
                  <a:spcPct val="0"/>
                </a:spcBef>
                <a:spcAft>
                  <a:spcPct val="0"/>
                </a:spcAft>
                <a:buClrTx/>
                <a:buSzTx/>
                <a:buFontTx/>
                <a:buNone/>
                <a:tabLst/>
                <a:defRPr/>
              </a:pPr>
              <a:t>22</a:t>
            </a:fld>
            <a:endParaRPr kumimoji="1" lang="en-US" sz="1100" b="1" i="0" u="none" strike="noStrike" kern="1200" cap="none" spc="0" normalizeH="0" baseline="0" noProof="0" dirty="0">
              <a:ln>
                <a:noFill/>
              </a:ln>
              <a:solidFill>
                <a:srgbClr val="EBFFC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609600" y="3141713"/>
            <a:ext cx="7924800" cy="685800"/>
          </a:xfrm>
        </p:spPr>
        <p:txBody>
          <a:bodyPr/>
          <a:lstStyle/>
          <a:p>
            <a:pPr>
              <a:lnSpc>
                <a:spcPct val="110000"/>
              </a:lnSpc>
            </a:pPr>
            <a:r>
              <a:rPr lang="en-US" dirty="0" smtClean="0"/>
              <a:t>AJAX </a:t>
            </a:r>
            <a:r>
              <a:rPr lang="en-US" dirty="0"/>
              <a:t>Control Toolkit</a:t>
            </a:r>
            <a:endParaRPr lang="bg-BG" dirty="0"/>
          </a:p>
        </p:txBody>
      </p:sp>
      <p:sp>
        <p:nvSpPr>
          <p:cNvPr id="3" name="Subtitle 2"/>
          <p:cNvSpPr>
            <a:spLocks noGrp="1"/>
          </p:cNvSpPr>
          <p:nvPr>
            <p:ph type="subTitle" idx="1"/>
          </p:nvPr>
        </p:nvSpPr>
        <p:spPr>
          <a:xfrm>
            <a:off x="609600" y="3867992"/>
            <a:ext cx="7924800" cy="569120"/>
          </a:xfrm>
        </p:spPr>
        <p:txBody>
          <a:bodyPr/>
          <a:lstStyle/>
          <a:p>
            <a:r>
              <a:rPr lang="en-US" dirty="0" smtClean="0"/>
              <a:t>Live Demo</a:t>
            </a:r>
            <a:endParaRPr lang="en-US" dirty="0"/>
          </a:p>
        </p:txBody>
      </p:sp>
      <p:pic>
        <p:nvPicPr>
          <p:cNvPr id="5" name="Picture 8" descr="http://www.asp.net/ajax/ajaxcontroltoolkit/samples/images/headertop_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424" y="4941168"/>
            <a:ext cx="7620000" cy="1333500"/>
          </a:xfrm>
          <a:prstGeom prst="roundRect">
            <a:avLst>
              <a:gd name="adj" fmla="val 3536"/>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786">
            <a:off x="3330311" y="549345"/>
            <a:ext cx="5116432" cy="2050108"/>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596658" lon="1555980" rev="21146875"/>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222" y="1052736"/>
            <a:ext cx="2095682" cy="1619390"/>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937208" lon="20092569" rev="482606"/>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776684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dirty="0"/>
              <a:t>ASP.NET AJAX Basics</a:t>
            </a:r>
            <a:endParaRPr lang="bg-BG" dirty="0"/>
          </a:p>
        </p:txBody>
      </p:sp>
      <p:sp>
        <p:nvSpPr>
          <p:cNvPr id="449539" name="Rectangle 3"/>
          <p:cNvSpPr>
            <a:spLocks noGrp="1" noChangeArrowheads="1"/>
          </p:cNvSpPr>
          <p:nvPr>
            <p:ph idx="1"/>
          </p:nvPr>
        </p:nvSpPr>
        <p:spPr>
          <a:xfrm>
            <a:off x="1907704" y="1900598"/>
            <a:ext cx="4608513" cy="952338"/>
          </a:xfrm>
        </p:spPr>
        <p:txBody>
          <a:bodyPr/>
          <a:lstStyle/>
          <a:p>
            <a:pPr algn="ctr">
              <a:lnSpc>
                <a:spcPct val="100000"/>
              </a:lnSpc>
              <a:buFontTx/>
              <a:buNone/>
            </a:pPr>
            <a:r>
              <a:rPr lang="en-US" sz="6000" dirty="0"/>
              <a:t>Questions?</a:t>
            </a:r>
            <a:endParaRPr lang="bg-BG" sz="6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2" name="Picture 2" descr="http://www.bayern-online.com/shop_203/images/Question_icon.png"/>
          <p:cNvPicPr>
            <a:picLocks noChangeAspect="1" noChangeArrowheads="1"/>
          </p:cNvPicPr>
          <p:nvPr/>
        </p:nvPicPr>
        <p:blipFill>
          <a:blip r:embed="rId2" cstate="print"/>
          <a:srcRect/>
          <a:stretch>
            <a:fillRect/>
          </a:stretch>
        </p:blipFill>
        <p:spPr bwMode="auto">
          <a:xfrm rot="20688063">
            <a:off x="581504" y="3463029"/>
            <a:ext cx="2904878" cy="2904878"/>
          </a:xfrm>
          <a:prstGeom prst="rect">
            <a:avLst/>
          </a:prstGeom>
          <a:noFill/>
        </p:spPr>
      </p:pic>
      <p:pic>
        <p:nvPicPr>
          <p:cNvPr id="7" name="Picture 6" descr="http://www.luisarana.com/blog/wp-content/uploads/2009/12/ajax.png"/>
          <p:cNvPicPr>
            <a:picLocks noChangeAspect="1" noChangeArrowheads="1"/>
          </p:cNvPicPr>
          <p:nvPr/>
        </p:nvPicPr>
        <p:blipFill>
          <a:blip r:embed="rId3" cstate="print"/>
          <a:srcRect/>
          <a:stretch>
            <a:fillRect/>
          </a:stretch>
        </p:blipFill>
        <p:spPr bwMode="auto">
          <a:xfrm rot="359706">
            <a:off x="6812907" y="1290536"/>
            <a:ext cx="1630062" cy="1630062"/>
          </a:xfrm>
          <a:prstGeom prst="rect">
            <a:avLst/>
          </a:prstGeom>
          <a:noFill/>
        </p:spPr>
      </p:pic>
      <p:pic>
        <p:nvPicPr>
          <p:cNvPr id="8"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1608" t="-12667" r="4015" b="-12627"/>
          <a:stretch/>
        </p:blipFill>
        <p:spPr bwMode="auto">
          <a:xfrm rot="21177485">
            <a:off x="425386" y="1266676"/>
            <a:ext cx="1451406" cy="576286"/>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11118">
            <a:off x="4317082" y="3321745"/>
            <a:ext cx="4067500" cy="305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361950" indent="-361950">
              <a:lnSpc>
                <a:spcPct val="100000"/>
              </a:lnSpc>
              <a:buFont typeface="+mj-lt"/>
              <a:buAutoNum type="arabicPeriod"/>
              <a:tabLst/>
            </a:pPr>
            <a:r>
              <a:rPr lang="en-US" sz="2800" dirty="0"/>
              <a:t>Create an </a:t>
            </a:r>
            <a:r>
              <a:rPr lang="en-US" sz="2800" dirty="0" smtClean="0"/>
              <a:t>AJAX-enabled </a:t>
            </a:r>
            <a:r>
              <a:rPr lang="en-US" sz="2800" dirty="0"/>
              <a:t>Web </a:t>
            </a:r>
            <a:r>
              <a:rPr lang="en-US" sz="2800" dirty="0" smtClean="0"/>
              <a:t>site </a:t>
            </a:r>
            <a:r>
              <a:rPr lang="en-US" sz="2800" dirty="0"/>
              <a:t>which shows </a:t>
            </a:r>
            <a:r>
              <a:rPr lang="en-US" sz="2800" dirty="0">
                <a:solidFill>
                  <a:schemeClr val="accent5">
                    <a:lumMod val="20000"/>
                    <a:lumOff val="80000"/>
                  </a:schemeClr>
                </a:solidFill>
                <a:latin typeface="Consolas" pitchFamily="49" charset="0"/>
              </a:rPr>
              <a:t>Employees</a:t>
            </a:r>
            <a:r>
              <a:rPr lang="en-US" sz="2800" dirty="0"/>
              <a:t> among and their </a:t>
            </a:r>
            <a:r>
              <a:rPr lang="en-US" sz="2800" dirty="0">
                <a:solidFill>
                  <a:schemeClr val="accent5">
                    <a:lumMod val="20000"/>
                    <a:lumOff val="80000"/>
                  </a:schemeClr>
                </a:solidFill>
                <a:latin typeface="Consolas" pitchFamily="49" charset="0"/>
              </a:rPr>
              <a:t>Orders</a:t>
            </a:r>
            <a:r>
              <a:rPr lang="en-US" sz="2800" dirty="0"/>
              <a:t> in two </a:t>
            </a:r>
            <a:r>
              <a:rPr lang="en-US" sz="2800" noProof="1" smtClean="0">
                <a:solidFill>
                  <a:schemeClr val="accent5">
                    <a:lumMod val="20000"/>
                    <a:lumOff val="80000"/>
                  </a:schemeClr>
                </a:solidFill>
                <a:latin typeface="Consolas" pitchFamily="49" charset="0"/>
              </a:rPr>
              <a:t>GridView</a:t>
            </a:r>
            <a:r>
              <a:rPr lang="en-US" sz="2800" dirty="0" smtClean="0"/>
              <a:t> controls (use </a:t>
            </a:r>
            <a:r>
              <a:rPr lang="en-US" sz="2800" dirty="0"/>
              <a:t>the </a:t>
            </a:r>
            <a:r>
              <a:rPr lang="en-US" sz="2800" noProof="1" smtClean="0">
                <a:solidFill>
                  <a:schemeClr val="accent5">
                    <a:lumMod val="20000"/>
                    <a:lumOff val="80000"/>
                  </a:schemeClr>
                </a:solidFill>
                <a:latin typeface="Consolas" pitchFamily="49" charset="0"/>
              </a:rPr>
              <a:t>Northwind</a:t>
            </a:r>
            <a:r>
              <a:rPr lang="en-US" sz="2800" dirty="0" smtClean="0"/>
              <a:t> database and LINQ to SQL.) </a:t>
            </a:r>
            <a:r>
              <a:rPr lang="en-US" sz="2800" dirty="0"/>
              <a:t>Put the </a:t>
            </a:r>
            <a:r>
              <a:rPr lang="en-US" sz="2800" dirty="0">
                <a:solidFill>
                  <a:schemeClr val="accent5">
                    <a:lumMod val="20000"/>
                    <a:lumOff val="80000"/>
                  </a:schemeClr>
                </a:solidFill>
                <a:latin typeface="Consolas" pitchFamily="49" charset="0"/>
              </a:rPr>
              <a:t>GridView</a:t>
            </a:r>
            <a:r>
              <a:rPr lang="en-US" sz="2800" dirty="0"/>
              <a:t> for </a:t>
            </a:r>
            <a:r>
              <a:rPr lang="en-US" sz="2800" dirty="0" smtClean="0"/>
              <a:t>the orders </a:t>
            </a:r>
            <a:r>
              <a:rPr lang="en-US" sz="2800" dirty="0"/>
              <a:t>inside an update panel. Add </a:t>
            </a:r>
            <a:r>
              <a:rPr lang="en-US" sz="2800" dirty="0">
                <a:solidFill>
                  <a:schemeClr val="accent5">
                    <a:lumMod val="20000"/>
                    <a:lumOff val="80000"/>
                  </a:schemeClr>
                </a:solidFill>
                <a:latin typeface="Consolas" pitchFamily="49" charset="0"/>
              </a:rPr>
              <a:t>UpdateProgress</a:t>
            </a:r>
            <a:r>
              <a:rPr lang="en-US" sz="2800" dirty="0"/>
              <a:t> which </a:t>
            </a:r>
            <a:r>
              <a:rPr lang="en-US" sz="2800" dirty="0" smtClean="0"/>
              <a:t>shows an </a:t>
            </a:r>
            <a:r>
              <a:rPr lang="en-US" sz="2800" dirty="0"/>
              <a:t>image while loading (simulate slow loading with </a:t>
            </a:r>
            <a:r>
              <a:rPr lang="en-US" sz="2800" noProof="1" smtClean="0">
                <a:solidFill>
                  <a:schemeClr val="accent5">
                    <a:lumMod val="20000"/>
                    <a:lumOff val="80000"/>
                  </a:schemeClr>
                </a:solidFill>
                <a:latin typeface="Consolas" pitchFamily="49" charset="0"/>
              </a:rPr>
              <a:t>Thread.Sleep</a:t>
            </a:r>
            <a:r>
              <a:rPr lang="en-US" sz="2800" dirty="0" smtClean="0">
                <a:solidFill>
                  <a:schemeClr val="accent5">
                    <a:lumMod val="20000"/>
                    <a:lumOff val="80000"/>
                  </a:schemeClr>
                </a:solidFill>
                <a:latin typeface="Consolas" pitchFamily="49" charset="0"/>
              </a:rPr>
              <a:t>()</a:t>
            </a:r>
            <a:r>
              <a:rPr lang="en-US" sz="2800" dirty="0" smtClean="0"/>
              <a:t>).</a:t>
            </a:r>
          </a:p>
          <a:p>
            <a:pPr marL="347663" lvl="1" indent="0">
              <a:lnSpc>
                <a:spcPct val="100000"/>
              </a:lnSpc>
              <a:buNone/>
            </a:pPr>
            <a:r>
              <a:rPr lang="en-US" sz="2800" dirty="0" smtClean="0"/>
              <a:t>When </a:t>
            </a:r>
            <a:r>
              <a:rPr lang="en-US" sz="2800" dirty="0"/>
              <a:t>the user selects a row in employees </a:t>
            </a:r>
            <a:r>
              <a:rPr lang="en-US" sz="2800" dirty="0">
                <a:solidFill>
                  <a:schemeClr val="accent5">
                    <a:lumMod val="20000"/>
                    <a:lumOff val="80000"/>
                  </a:schemeClr>
                </a:solidFill>
                <a:latin typeface="Consolas" pitchFamily="49" charset="0"/>
                <a:cs typeface="Consolas" pitchFamily="49" charset="0"/>
              </a:rPr>
              <a:t>GridView</a:t>
            </a:r>
            <a:r>
              <a:rPr lang="en-US" sz="2800" dirty="0"/>
              <a:t>, the </a:t>
            </a:r>
            <a:r>
              <a:rPr lang="en-US" sz="2800" dirty="0">
                <a:solidFill>
                  <a:schemeClr val="accent5">
                    <a:lumMod val="20000"/>
                    <a:lumOff val="80000"/>
                  </a:schemeClr>
                </a:solidFill>
                <a:latin typeface="Consolas" pitchFamily="49" charset="0"/>
                <a:cs typeface="Consolas" pitchFamily="49" charset="0"/>
              </a:rPr>
              <a:t>UpdateProgress</a:t>
            </a:r>
            <a:r>
              <a:rPr lang="en-US" sz="2800" dirty="0"/>
              <a:t> must be activated and the panel must be </a:t>
            </a:r>
            <a:r>
              <a:rPr lang="en-US" sz="2800" dirty="0" smtClean="0"/>
              <a:t>updated with </a:t>
            </a:r>
            <a:r>
              <a:rPr lang="en-US" sz="2800" dirty="0"/>
              <a:t>the orders of the selected </a:t>
            </a:r>
            <a:r>
              <a:rPr lang="en-US" sz="2800" dirty="0">
                <a:solidFill>
                  <a:schemeClr val="accent5">
                    <a:lumMod val="20000"/>
                    <a:lumOff val="80000"/>
                  </a:schemeClr>
                </a:solidFill>
                <a:latin typeface="Consolas" pitchFamily="49" charset="0"/>
                <a:cs typeface="Consolas" pitchFamily="49" charset="0"/>
              </a:rPr>
              <a:t>Employee</a:t>
            </a:r>
            <a:r>
              <a:rPr lang="en-US" sz="2800" dirty="0"/>
              <a:t>.   </a:t>
            </a:r>
            <a:endParaRPr lang="bg-BG" sz="2800" dirty="0"/>
          </a:p>
        </p:txBody>
      </p:sp>
      <p:sp>
        <p:nvSpPr>
          <p:cNvPr id="6"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25</a:t>
            </a:fld>
            <a:endParaRPr lang="en-US" dirty="0">
              <a:solidFill>
                <a:srgbClr val="EBFFC2"/>
              </a:solidFill>
              <a:latin typeface="+mn-lt"/>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t>Exercises (2)</a:t>
            </a:r>
            <a:endParaRPr lang="bg-BG"/>
          </a:p>
        </p:txBody>
      </p:sp>
      <p:sp>
        <p:nvSpPr>
          <p:cNvPr id="525315" name="Rectangle 3"/>
          <p:cNvSpPr>
            <a:spLocks noGrp="1" noChangeArrowheads="1"/>
          </p:cNvSpPr>
          <p:nvPr>
            <p:ph idx="1"/>
          </p:nvPr>
        </p:nvSpPr>
        <p:spPr>
          <a:xfrm>
            <a:off x="228600" y="980728"/>
            <a:ext cx="8686800" cy="5724872"/>
          </a:xfrm>
        </p:spPr>
        <p:txBody>
          <a:bodyPr/>
          <a:lstStyle/>
          <a:p>
            <a:pPr marL="446088" indent="-446088">
              <a:lnSpc>
                <a:spcPct val="100000"/>
              </a:lnSpc>
              <a:buFontTx/>
              <a:buAutoNum type="arabicPeriod" startAt="2"/>
              <a:tabLst/>
            </a:pPr>
            <a:r>
              <a:rPr lang="en-US" sz="2800" dirty="0" smtClean="0"/>
              <a:t>Using </a:t>
            </a:r>
            <a:r>
              <a:rPr lang="en-US" sz="2800" noProof="1" smtClean="0">
                <a:solidFill>
                  <a:schemeClr val="accent5">
                    <a:lumMod val="20000"/>
                    <a:lumOff val="80000"/>
                  </a:schemeClr>
                </a:solidFill>
                <a:latin typeface="Consolas" pitchFamily="49" charset="0"/>
                <a:cs typeface="Consolas" pitchFamily="49" charset="0"/>
              </a:rPr>
              <a:t>Timer</a:t>
            </a:r>
            <a:r>
              <a:rPr lang="en-US" sz="2800" dirty="0" smtClean="0"/>
              <a:t> and </a:t>
            </a:r>
            <a:r>
              <a:rPr lang="en-US" sz="2800" noProof="1" smtClean="0">
                <a:solidFill>
                  <a:schemeClr val="accent5">
                    <a:lumMod val="20000"/>
                    <a:lumOff val="80000"/>
                  </a:schemeClr>
                </a:solidFill>
                <a:latin typeface="Consolas" pitchFamily="49" charset="0"/>
                <a:cs typeface="Consolas" pitchFamily="49" charset="0"/>
              </a:rPr>
              <a:t>UpdatePanel</a:t>
            </a:r>
            <a:r>
              <a:rPr lang="en-US" sz="2800" dirty="0" smtClean="0"/>
              <a:t> implement very simple Web-based chat application. Use a single database table </a:t>
            </a:r>
            <a:r>
              <a:rPr lang="en-US" sz="2800" dirty="0" smtClean="0">
                <a:solidFill>
                  <a:schemeClr val="accent5">
                    <a:lumMod val="20000"/>
                    <a:lumOff val="80000"/>
                  </a:schemeClr>
                </a:solidFill>
                <a:latin typeface="Consolas" pitchFamily="49" charset="0"/>
                <a:cs typeface="Consolas" pitchFamily="49" charset="0"/>
              </a:rPr>
              <a:t>Messages</a:t>
            </a:r>
            <a:r>
              <a:rPr lang="en-US" sz="2800" dirty="0" smtClean="0"/>
              <a:t> holding all chat messages. All users should see in a </a:t>
            </a:r>
            <a:r>
              <a:rPr lang="en-US" sz="2800" noProof="1" smtClean="0">
                <a:solidFill>
                  <a:schemeClr val="accent5">
                    <a:lumMod val="20000"/>
                    <a:lumOff val="80000"/>
                  </a:schemeClr>
                </a:solidFill>
                <a:latin typeface="Consolas" pitchFamily="49" charset="0"/>
                <a:cs typeface="Consolas" pitchFamily="49" charset="0"/>
              </a:rPr>
              <a:t>ListView</a:t>
            </a:r>
            <a:r>
              <a:rPr lang="en-US" sz="2800" dirty="0"/>
              <a:t> </a:t>
            </a:r>
            <a:r>
              <a:rPr lang="en-US" sz="2800" dirty="0" smtClean="0"/>
              <a:t>the last 100 lines of the </a:t>
            </a:r>
            <a:r>
              <a:rPr lang="en-US" sz="2800" dirty="0">
                <a:solidFill>
                  <a:schemeClr val="accent5">
                    <a:lumMod val="20000"/>
                    <a:lumOff val="80000"/>
                  </a:schemeClr>
                </a:solidFill>
                <a:latin typeface="Consolas" pitchFamily="49" charset="0"/>
                <a:cs typeface="Consolas" pitchFamily="49" charset="0"/>
              </a:rPr>
              <a:t>Messages</a:t>
            </a:r>
            <a:r>
              <a:rPr lang="en-US" sz="2800" dirty="0" smtClean="0"/>
              <a:t> table. Users can send new messages at any time and should see the messages posted by the others at interval of 500 milliseconds.</a:t>
            </a:r>
          </a:p>
          <a:p>
            <a:pPr marL="446088" indent="-446088">
              <a:lnSpc>
                <a:spcPct val="100000"/>
              </a:lnSpc>
              <a:buFontTx/>
              <a:buAutoNum type="arabicPeriod" startAt="2"/>
              <a:tabLst/>
            </a:pPr>
            <a:r>
              <a:rPr lang="en-US" sz="2800" dirty="0" smtClean="0"/>
              <a:t>Using the AJAX Control Toolkit create a Web photo album showing a list of images (stored in the file system). Clicking an image should show it with bigger size in a modal popup window. The album should look like the Windows Photo Viewer.</a:t>
            </a:r>
          </a:p>
        </p:txBody>
      </p:sp>
      <p:sp>
        <p:nvSpPr>
          <p:cNvPr id="6"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26</a:t>
            </a:fld>
            <a:endParaRPr lang="en-US" dirty="0">
              <a:solidFill>
                <a:srgbClr val="EBFFC2"/>
              </a:solidFill>
              <a:latin typeface="+mn-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609600" y="5029216"/>
            <a:ext cx="7924800" cy="685800"/>
          </a:xfrm>
        </p:spPr>
        <p:txBody>
          <a:bodyPr/>
          <a:lstStyle/>
          <a:p>
            <a:pPr>
              <a:lnSpc>
                <a:spcPct val="110000"/>
              </a:lnSpc>
            </a:pPr>
            <a:r>
              <a:rPr lang="en-US" dirty="0"/>
              <a:t>What is AJAX?</a:t>
            </a:r>
            <a:endParaRPr lang="bg-BG" dirty="0"/>
          </a:p>
        </p:txBody>
      </p:sp>
      <p:pic>
        <p:nvPicPr>
          <p:cNvPr id="35842" name="Picture 2" descr="http://www.eloquex.com/images/ajax.jpg"/>
          <p:cNvPicPr>
            <a:picLocks noChangeAspect="1" noChangeArrowheads="1"/>
          </p:cNvPicPr>
          <p:nvPr/>
        </p:nvPicPr>
        <p:blipFill>
          <a:blip r:embed="rId3" cstate="print"/>
          <a:srcRect b="15853"/>
          <a:stretch>
            <a:fillRect/>
          </a:stretch>
        </p:blipFill>
        <p:spPr bwMode="auto">
          <a:xfrm>
            <a:off x="1475656" y="1357375"/>
            <a:ext cx="6150102" cy="3031142"/>
          </a:xfrm>
          <a:prstGeom prst="roundRect">
            <a:avLst>
              <a:gd name="adj" fmla="val 4483"/>
            </a:avLst>
          </a:prstGeom>
          <a:solidFill>
            <a:srgbClr val="FFFFFF">
              <a:shade val="85000"/>
            </a:srgbClr>
          </a:solidFill>
          <a:ln>
            <a:noFill/>
          </a:ln>
          <a:effectLst>
            <a:reflection blurRad="12700" stA="38000" endPos="28000" dist="5000" dir="5400000" sy="-100000" algn="bl" rotWithShape="0"/>
          </a:effectLst>
          <a:scene3d>
            <a:camera prst="perspectiveBelow"/>
            <a:lightRig rig="threePt" dir="t"/>
          </a:scene3d>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AJAX?</a:t>
            </a:r>
            <a:endParaRPr lang="bg-BG" dirty="0"/>
          </a:p>
        </p:txBody>
      </p:sp>
      <p:sp>
        <p:nvSpPr>
          <p:cNvPr id="428035" name="Rectangle 3"/>
          <p:cNvSpPr>
            <a:spLocks noGrp="1" noChangeArrowheads="1"/>
          </p:cNvSpPr>
          <p:nvPr>
            <p:ph idx="1"/>
          </p:nvPr>
        </p:nvSpPr>
        <p:spPr>
          <a:xfrm>
            <a:off x="228600" y="980728"/>
            <a:ext cx="8686800" cy="5724872"/>
          </a:xfrm>
        </p:spPr>
        <p:txBody>
          <a:bodyPr/>
          <a:lstStyle/>
          <a:p>
            <a:pPr eaLnBrk="1" hangingPunct="1">
              <a:lnSpc>
                <a:spcPct val="100000"/>
              </a:lnSpc>
              <a:spcBef>
                <a:spcPts val="400"/>
              </a:spcBef>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AJAX</a:t>
            </a:r>
            <a:r>
              <a:rPr lang="en-US" dirty="0">
                <a:solidFill>
                  <a:schemeClr val="accent5">
                    <a:lumMod val="20000"/>
                    <a:lumOff val="80000"/>
                  </a:schemeClr>
                </a:solidFill>
                <a:effectLst>
                  <a:outerShdw blurRad="38100" dist="38100" dir="2700000" algn="tl">
                    <a:srgbClr val="000000"/>
                  </a:outerShdw>
                </a:effectLst>
              </a:rPr>
              <a:t> </a:t>
            </a:r>
            <a:r>
              <a:rPr lang="en-US" dirty="0"/>
              <a:t>=</a:t>
            </a:r>
            <a:r>
              <a:rPr lang="en-US" dirty="0">
                <a:solidFill>
                  <a:schemeClr val="accent5">
                    <a:lumMod val="20000"/>
                    <a:lumOff val="80000"/>
                  </a:schemeClr>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a:t>
            </a:r>
            <a:r>
              <a:rPr lang="en-US" dirty="0"/>
              <a:t>synchronous</a:t>
            </a:r>
            <a:r>
              <a:rPr lang="en-US" dirty="0">
                <a:solidFill>
                  <a:schemeClr val="hlink"/>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J</a:t>
            </a:r>
            <a:r>
              <a:rPr lang="en-US" dirty="0"/>
              <a:t>avaScript</a:t>
            </a:r>
            <a:r>
              <a:rPr lang="en-US" dirty="0">
                <a:solidFill>
                  <a:schemeClr val="hlink"/>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a:t>
            </a:r>
            <a:r>
              <a:rPr lang="en-US" dirty="0"/>
              <a:t>nd</a:t>
            </a:r>
            <a:r>
              <a:rPr lang="en-US" dirty="0">
                <a:solidFill>
                  <a:schemeClr val="hlink"/>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X</a:t>
            </a:r>
            <a:r>
              <a:rPr lang="en-US" dirty="0"/>
              <a:t>ML</a:t>
            </a:r>
            <a:r>
              <a:rPr lang="en-US" dirty="0">
                <a:solidFill>
                  <a:schemeClr val="hlink"/>
                </a:solidFill>
                <a:effectLst>
                  <a:outerShdw blurRad="38100" dist="38100" dir="2700000" algn="tl">
                    <a:srgbClr val="000000"/>
                  </a:outerShdw>
                </a:effectLst>
              </a:rPr>
              <a:t> </a:t>
            </a:r>
          </a:p>
          <a:p>
            <a:pPr lvl="1">
              <a:lnSpc>
                <a:spcPct val="100000"/>
              </a:lnSpc>
              <a:spcBef>
                <a:spcPts val="400"/>
              </a:spcBef>
            </a:pPr>
            <a:r>
              <a:rPr lang="en-US" dirty="0"/>
              <a:t>Allows updating parts of a Web page at runtime</a:t>
            </a:r>
          </a:p>
          <a:p>
            <a:pPr lvl="1">
              <a:lnSpc>
                <a:spcPct val="100000"/>
              </a:lnSpc>
              <a:spcBef>
                <a:spcPts val="400"/>
              </a:spcBef>
            </a:pPr>
            <a:r>
              <a:rPr lang="en-US" dirty="0" smtClean="0"/>
              <a:t>Approach for developing dynamic Web sites</a:t>
            </a:r>
          </a:p>
          <a:p>
            <a:pPr lvl="1">
              <a:lnSpc>
                <a:spcPct val="100000"/>
              </a:lnSpc>
              <a:spcBef>
                <a:spcPts val="400"/>
              </a:spcBef>
            </a:pPr>
            <a:r>
              <a:rPr lang="en-US" dirty="0" smtClean="0"/>
              <a:t>Not </a:t>
            </a:r>
            <a:r>
              <a:rPr lang="en-US" dirty="0"/>
              <a:t>a </a:t>
            </a:r>
            <a:r>
              <a:rPr lang="en-US" dirty="0" smtClean="0"/>
              <a:t>particular technology</a:t>
            </a:r>
            <a:endParaRPr lang="en-US" dirty="0"/>
          </a:p>
          <a:p>
            <a:pPr eaLnBrk="1" hangingPunct="1">
              <a:lnSpc>
                <a:spcPct val="100000"/>
              </a:lnSpc>
              <a:spcBef>
                <a:spcPts val="400"/>
              </a:spcBef>
            </a:pPr>
            <a:r>
              <a:rPr lang="en-US" dirty="0"/>
              <a:t>There are over 50 AJAX </a:t>
            </a:r>
            <a:r>
              <a:rPr lang="en-US" dirty="0" smtClean="0"/>
              <a:t>frameworks</a:t>
            </a:r>
          </a:p>
          <a:p>
            <a:pPr lvl="1">
              <a:lnSpc>
                <a:spcPct val="100000"/>
              </a:lnSpc>
              <a:spcBef>
                <a:spcPts val="400"/>
              </a:spcBef>
            </a:pPr>
            <a:r>
              <a:rPr lang="en-US" sz="2300" dirty="0">
                <a:solidFill>
                  <a:srgbClr val="8CF4F2"/>
                </a:solidFill>
                <a:latin typeface="Consolas" pitchFamily="49" charset="0"/>
                <a:cs typeface="Consolas" pitchFamily="49" charset="0"/>
                <a:hlinkClick r:id="rId3"/>
              </a:rPr>
              <a:t>http://</a:t>
            </a:r>
            <a:r>
              <a:rPr lang="en-US" sz="2300" dirty="0" smtClean="0">
                <a:solidFill>
                  <a:srgbClr val="8CF4F2"/>
                </a:solidFill>
                <a:latin typeface="Consolas" pitchFamily="49" charset="0"/>
                <a:cs typeface="Consolas" pitchFamily="49" charset="0"/>
                <a:hlinkClick r:id="rId3"/>
              </a:rPr>
              <a:t>www.maxkiesler.com/index.php/weblog/comments/round_up_of_50_ajax_toolkits_and_frameworks</a:t>
            </a:r>
            <a:endParaRPr lang="en-US" sz="2300" dirty="0">
              <a:solidFill>
                <a:schemeClr val="accent5">
                  <a:lumMod val="20000"/>
                  <a:lumOff val="80000"/>
                </a:schemeClr>
              </a:solidFill>
              <a:effectLst>
                <a:outerShdw blurRad="38100" dist="38100" dir="2700000" algn="tl">
                  <a:srgbClr val="000000"/>
                </a:outerShdw>
              </a:effectLst>
            </a:endParaRPr>
          </a:p>
          <a:p>
            <a:pPr eaLnBrk="1" hangingPunct="1">
              <a:lnSpc>
                <a:spcPct val="100000"/>
              </a:lnSpc>
              <a:spcBef>
                <a:spcPts val="400"/>
              </a:spcBef>
            </a:pPr>
            <a:r>
              <a:rPr lang="en-US" dirty="0"/>
              <a:t>ASP.NET </a:t>
            </a:r>
            <a:r>
              <a:rPr lang="en-US" dirty="0" smtClean="0"/>
              <a:t>AJAX is </a:t>
            </a:r>
            <a:r>
              <a:rPr lang="en-US" dirty="0"/>
              <a:t>Microsoft’s </a:t>
            </a:r>
            <a:r>
              <a:rPr lang="en-US" dirty="0" smtClean="0"/>
              <a:t>AJAX framework</a:t>
            </a:r>
          </a:p>
          <a:p>
            <a:pPr lvl="1">
              <a:lnSpc>
                <a:spcPct val="100000"/>
              </a:lnSpc>
              <a:spcBef>
                <a:spcPts val="400"/>
              </a:spcBef>
            </a:pPr>
            <a:r>
              <a:rPr lang="en-US" dirty="0" smtClean="0"/>
              <a:t>Part of ASP.NET and .NET Framework</a:t>
            </a:r>
          </a:p>
          <a:p>
            <a:pPr lvl="1">
              <a:lnSpc>
                <a:spcPct val="100000"/>
              </a:lnSpc>
              <a:spcBef>
                <a:spcPts val="400"/>
              </a:spcBef>
            </a:pPr>
            <a:r>
              <a:rPr lang="en-US" dirty="0" smtClean="0"/>
              <a:t>Supported by Visual Studio</a:t>
            </a:r>
            <a:endParaRPr lang="en-US" dirty="0"/>
          </a:p>
        </p:txBody>
      </p:sp>
      <p:sp>
        <p:nvSpPr>
          <p:cNvPr id="8"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4</a:t>
            </a:fld>
            <a:endParaRPr lang="en-US" dirty="0">
              <a:solidFill>
                <a:srgbClr val="EBFFC2"/>
              </a:solidFill>
              <a:latin typeface="+mn-l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t>What is AJAX? (2)</a:t>
            </a:r>
          </a:p>
        </p:txBody>
      </p:sp>
      <p:sp>
        <p:nvSpPr>
          <p:cNvPr id="487427"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AJAX</a:t>
            </a:r>
            <a:r>
              <a:rPr lang="en-US" dirty="0" smtClean="0"/>
              <a:t> enables </a:t>
            </a:r>
            <a:r>
              <a:rPr lang="en-US" dirty="0"/>
              <a:t>you to pass information between a Web browser and Web </a:t>
            </a:r>
            <a:r>
              <a:rPr lang="en-US" dirty="0" smtClean="0"/>
              <a:t>server </a:t>
            </a:r>
            <a:r>
              <a:rPr lang="en-US" dirty="0"/>
              <a:t>without </a:t>
            </a:r>
            <a:r>
              <a:rPr lang="en-US" dirty="0" smtClean="0"/>
              <a:t>refreshing the entire Web page</a:t>
            </a:r>
          </a:p>
          <a:p>
            <a:pPr lvl="1">
              <a:lnSpc>
                <a:spcPct val="100000"/>
              </a:lnSpc>
            </a:pPr>
            <a:r>
              <a:rPr lang="en-US" dirty="0" smtClean="0"/>
              <a:t>Done by asynchronous JavaScript HTTP requests and dynamic page updates</a:t>
            </a:r>
            <a:endParaRPr lang="en-US" dirty="0"/>
          </a:p>
        </p:txBody>
      </p:sp>
      <p:sp>
        <p:nvSpPr>
          <p:cNvPr id="13" name="Slide Number Placeholder 6"/>
          <p:cNvSpPr>
            <a:spLocks noGrp="1"/>
          </p:cNvSpPr>
          <p:nvPr>
            <p:ph type="sldNum" sz="quarter" idx="10"/>
          </p:nvPr>
        </p:nvSpPr>
        <p:spPr/>
        <p:txBody>
          <a:bodyPr/>
          <a:lstStyle/>
          <a:p>
            <a:pPr>
              <a:defRPr/>
            </a:pPr>
            <a:fld id="{58452FF4-89E3-4D1B-9927-2DBDC00E58D7}" type="slidenum">
              <a:rPr lang="en-US" smtClean="0">
                <a:solidFill>
                  <a:srgbClr val="EBFFC2"/>
                </a:solidFill>
                <a:latin typeface="+mn-lt"/>
              </a:rPr>
              <a:pPr>
                <a:defRPr/>
              </a:pPr>
              <a:t>5</a:t>
            </a:fld>
            <a:endParaRPr lang="en-US" dirty="0">
              <a:solidFill>
                <a:srgbClr val="EBFFC2"/>
              </a:solidFill>
              <a:latin typeface="+mn-lt"/>
            </a:endParaRPr>
          </a:p>
        </p:txBody>
      </p:sp>
      <p:sp>
        <p:nvSpPr>
          <p:cNvPr id="487436" name="AutoShape 12"/>
          <p:cNvSpPr>
            <a:spLocks noChangeArrowheads="1"/>
          </p:cNvSpPr>
          <p:nvPr/>
        </p:nvSpPr>
        <p:spPr bwMode="auto">
          <a:xfrm>
            <a:off x="5521895" y="4138439"/>
            <a:ext cx="1354137" cy="1447800"/>
          </a:xfrm>
          <a:prstGeom prst="foldedCorner">
            <a:avLst>
              <a:gd name="adj" fmla="val 12500"/>
            </a:avLst>
          </a:prstGeom>
          <a:solidFill>
            <a:schemeClr val="accent5">
              <a:lumMod val="75000"/>
            </a:schemeClr>
          </a:solidFill>
          <a:ln w="9525">
            <a:solidFill>
              <a:schemeClr val="accent5">
                <a:lumMod val="20000"/>
                <a:lumOff val="80000"/>
              </a:schemeClr>
            </a:solidFill>
            <a:round/>
            <a:headEnd/>
            <a:tailEnd/>
          </a:ln>
          <a:effectLst/>
        </p:spPr>
        <p:txBody>
          <a:bodyPr wrap="none" tIns="72000" bIns="0" anchor="ctr"/>
          <a:lstStyle/>
          <a:p>
            <a:pPr algn="ctr">
              <a:lnSpc>
                <a:spcPct val="100000"/>
              </a:lnSpc>
            </a:pPr>
            <a:r>
              <a:rPr lang="en-US" sz="2000" dirty="0" smtClean="0">
                <a:solidFill>
                  <a:schemeClr val="accent5">
                    <a:lumMod val="20000"/>
                    <a:lumOff val="80000"/>
                  </a:schemeClr>
                </a:solidFill>
              </a:rPr>
              <a:t>Data</a:t>
            </a:r>
          </a:p>
          <a:p>
            <a:pPr algn="ctr">
              <a:lnSpc>
                <a:spcPct val="100000"/>
              </a:lnSpc>
            </a:pPr>
            <a:r>
              <a:rPr lang="en-US" sz="2000" dirty="0" smtClean="0">
                <a:solidFill>
                  <a:schemeClr val="accent5">
                    <a:lumMod val="20000"/>
                    <a:lumOff val="80000"/>
                  </a:schemeClr>
                </a:solidFill>
              </a:rPr>
              <a:t>(HTML /</a:t>
            </a:r>
          </a:p>
          <a:p>
            <a:pPr algn="ctr">
              <a:lnSpc>
                <a:spcPct val="100000"/>
              </a:lnSpc>
            </a:pPr>
            <a:r>
              <a:rPr lang="en-US" sz="2000" dirty="0" smtClean="0">
                <a:solidFill>
                  <a:schemeClr val="accent5">
                    <a:lumMod val="20000"/>
                    <a:lumOff val="80000"/>
                  </a:schemeClr>
                </a:solidFill>
              </a:rPr>
              <a:t>JSON /</a:t>
            </a:r>
          </a:p>
          <a:p>
            <a:pPr algn="ctr">
              <a:lnSpc>
                <a:spcPct val="100000"/>
              </a:lnSpc>
            </a:pPr>
            <a:r>
              <a:rPr lang="en-US" sz="2000" dirty="0" smtClean="0">
                <a:solidFill>
                  <a:schemeClr val="accent5">
                    <a:lumMod val="20000"/>
                    <a:lumOff val="80000"/>
                  </a:schemeClr>
                </a:solidFill>
              </a:rPr>
              <a:t>XML / …)</a:t>
            </a:r>
            <a:endParaRPr lang="bg-BG" sz="2400" dirty="0">
              <a:solidFill>
                <a:schemeClr val="accent5">
                  <a:lumMod val="20000"/>
                  <a:lumOff val="80000"/>
                </a:schemeClr>
              </a:solidFill>
            </a:endParaRPr>
          </a:p>
        </p:txBody>
      </p:sp>
      <p:pic>
        <p:nvPicPr>
          <p:cNvPr id="487437" name="Picture 13" descr="BD18190_"/>
          <p:cNvPicPr>
            <a:picLocks noChangeAspect="1" noChangeArrowheads="1"/>
          </p:cNvPicPr>
          <p:nvPr/>
        </p:nvPicPr>
        <p:blipFill>
          <a:blip r:embed="rId2" cstate="print">
            <a:duotone>
              <a:prstClr val="black"/>
              <a:schemeClr val="accent6">
                <a:tint val="45000"/>
                <a:satMod val="400000"/>
              </a:schemeClr>
            </a:duotone>
          </a:blip>
          <a:srcRect/>
          <a:stretch>
            <a:fillRect/>
          </a:stretch>
        </p:blipFill>
        <p:spPr bwMode="auto">
          <a:xfrm>
            <a:off x="2020888" y="4138439"/>
            <a:ext cx="2011362" cy="1522412"/>
          </a:xfrm>
          <a:prstGeom prst="rect">
            <a:avLst/>
          </a:prstGeom>
          <a:noFill/>
        </p:spPr>
      </p:pic>
      <p:sp>
        <p:nvSpPr>
          <p:cNvPr id="487438" name="Line 14"/>
          <p:cNvSpPr>
            <a:spLocks noChangeShapeType="1"/>
          </p:cNvSpPr>
          <p:nvPr/>
        </p:nvSpPr>
        <p:spPr bwMode="auto">
          <a:xfrm>
            <a:off x="4128270" y="4615408"/>
            <a:ext cx="990600" cy="0"/>
          </a:xfrm>
          <a:prstGeom prst="line">
            <a:avLst/>
          </a:prstGeom>
          <a:noFill/>
          <a:ln w="76200">
            <a:solidFill>
              <a:schemeClr val="accent5">
                <a:lumMod val="20000"/>
                <a:lumOff val="80000"/>
              </a:schemeClr>
            </a:solidFill>
            <a:round/>
            <a:headEnd/>
            <a:tailEnd type="triangle" w="med" len="med"/>
          </a:ln>
          <a:effectLst/>
        </p:spPr>
        <p:txBody>
          <a:bodyPr/>
          <a:lstStyle/>
          <a:p>
            <a:endParaRPr lang="bg-BG"/>
          </a:p>
        </p:txBody>
      </p:sp>
      <p:sp>
        <p:nvSpPr>
          <p:cNvPr id="487439" name="Line 15"/>
          <p:cNvSpPr>
            <a:spLocks noChangeShapeType="1"/>
          </p:cNvSpPr>
          <p:nvPr/>
        </p:nvSpPr>
        <p:spPr bwMode="auto">
          <a:xfrm flipH="1">
            <a:off x="4204470" y="5301208"/>
            <a:ext cx="914400" cy="0"/>
          </a:xfrm>
          <a:prstGeom prst="line">
            <a:avLst/>
          </a:prstGeom>
          <a:noFill/>
          <a:ln w="76200">
            <a:solidFill>
              <a:schemeClr val="accent5">
                <a:lumMod val="20000"/>
                <a:lumOff val="80000"/>
              </a:schemeClr>
            </a:solidFill>
            <a:round/>
            <a:headEnd/>
            <a:tailEnd type="triangle" w="med" len="med"/>
          </a:ln>
          <a:effectLst/>
        </p:spPr>
        <p:txBody>
          <a:bodyPr/>
          <a:lstStyle/>
          <a:p>
            <a:endParaRPr lang="bg-BG"/>
          </a:p>
        </p:txBody>
      </p:sp>
      <p:sp>
        <p:nvSpPr>
          <p:cNvPr id="487441" name="Rectangle 10"/>
          <p:cNvSpPr>
            <a:spLocks noChangeArrowheads="1"/>
          </p:cNvSpPr>
          <p:nvPr/>
        </p:nvSpPr>
        <p:spPr bwMode="auto">
          <a:xfrm>
            <a:off x="5435947" y="5805314"/>
            <a:ext cx="1584325" cy="576014"/>
          </a:xfrm>
          <a:prstGeom prst="rect">
            <a:avLst/>
          </a:prstGeom>
          <a:noFill/>
          <a:ln w="9525">
            <a:noFill/>
            <a:miter lim="800000"/>
            <a:headEnd/>
            <a:tailEnd/>
          </a:ln>
        </p:spPr>
        <p:txBody>
          <a:bodyPr anchor="ctr"/>
          <a:lstStyle/>
          <a:p>
            <a:pPr algn="ctr" hangingPunct="1">
              <a:lnSpc>
                <a:spcPct val="100000"/>
              </a:lnSpc>
              <a:spcBef>
                <a:spcPct val="20000"/>
              </a:spcBef>
            </a:pPr>
            <a:r>
              <a:rPr kumimoji="0" lang="en-US" sz="2800" dirty="0">
                <a:solidFill>
                  <a:srgbClr val="EBFFC2"/>
                </a:solidFill>
                <a:effectLst/>
                <a:latin typeface="+mn-lt"/>
                <a:cs typeface="Arial" charset="0"/>
                <a:sym typeface="Wingdings" pitchFamily="2" charset="2"/>
              </a:rPr>
              <a:t>Server</a:t>
            </a:r>
            <a:endParaRPr kumimoji="0" lang="en-US" sz="2800" dirty="0">
              <a:solidFill>
                <a:srgbClr val="EBFFC2"/>
              </a:solidFill>
              <a:effectLst/>
              <a:latin typeface="+mn-lt"/>
              <a:ea typeface="SimSun" pitchFamily="2" charset="-122"/>
              <a:cs typeface="Times New Roman" pitchFamily="18" charset="0"/>
              <a:sym typeface="Wingdings" pitchFamily="2" charset="2"/>
            </a:endParaRPr>
          </a:p>
        </p:txBody>
      </p:sp>
      <p:sp>
        <p:nvSpPr>
          <p:cNvPr id="487442" name="Rectangle 10"/>
          <p:cNvSpPr>
            <a:spLocks noChangeArrowheads="1"/>
          </p:cNvSpPr>
          <p:nvPr/>
        </p:nvSpPr>
        <p:spPr bwMode="auto">
          <a:xfrm>
            <a:off x="1475656" y="5805314"/>
            <a:ext cx="3384376" cy="576014"/>
          </a:xfrm>
          <a:prstGeom prst="rect">
            <a:avLst/>
          </a:prstGeom>
          <a:noFill/>
          <a:ln w="9525">
            <a:noFill/>
            <a:miter lim="800000"/>
            <a:headEnd/>
            <a:tailEnd/>
          </a:ln>
        </p:spPr>
        <p:txBody>
          <a:bodyPr anchor="ctr"/>
          <a:lstStyle/>
          <a:p>
            <a:pPr algn="ctr" hangingPunct="1">
              <a:lnSpc>
                <a:spcPct val="100000"/>
              </a:lnSpc>
              <a:spcBef>
                <a:spcPct val="20000"/>
              </a:spcBef>
            </a:pPr>
            <a:r>
              <a:rPr kumimoji="0" lang="en-US" sz="2800" dirty="0">
                <a:solidFill>
                  <a:srgbClr val="EBFFC2"/>
                </a:solidFill>
                <a:effectLst/>
                <a:latin typeface="+mn-lt"/>
                <a:cs typeface="Arial" charset="0"/>
                <a:sym typeface="Wingdings" pitchFamily="2" charset="2"/>
              </a:rPr>
              <a:t>Client Web Browser</a:t>
            </a:r>
          </a:p>
        </p:txBody>
      </p:sp>
      <p:sp>
        <p:nvSpPr>
          <p:cNvPr id="11" name="Rectangle 10"/>
          <p:cNvSpPr>
            <a:spLocks noChangeArrowheads="1"/>
          </p:cNvSpPr>
          <p:nvPr/>
        </p:nvSpPr>
        <p:spPr bwMode="auto">
          <a:xfrm>
            <a:off x="4158432" y="4241630"/>
            <a:ext cx="809922" cy="288082"/>
          </a:xfrm>
          <a:prstGeom prst="rect">
            <a:avLst/>
          </a:prstGeom>
          <a:noFill/>
          <a:ln w="9525">
            <a:noFill/>
            <a:miter lim="800000"/>
            <a:headEnd/>
            <a:tailEnd/>
          </a:ln>
        </p:spPr>
        <p:txBody>
          <a:bodyPr anchor="ctr"/>
          <a:lstStyle/>
          <a:p>
            <a:pPr algn="ctr" hangingPunct="1">
              <a:lnSpc>
                <a:spcPct val="100000"/>
              </a:lnSpc>
              <a:spcBef>
                <a:spcPct val="20000"/>
              </a:spcBef>
            </a:pPr>
            <a:r>
              <a:rPr kumimoji="0" lang="en-US" sz="1800" dirty="0" smtClean="0">
                <a:solidFill>
                  <a:srgbClr val="EBFFC2"/>
                </a:solidFill>
                <a:effectLst/>
                <a:latin typeface="+mn-lt"/>
                <a:cs typeface="Arial" charset="0"/>
                <a:sym typeface="Wingdings" pitchFamily="2" charset="2"/>
              </a:rPr>
              <a:t>HTTP</a:t>
            </a:r>
            <a:endParaRPr kumimoji="0" lang="en-US" sz="1800" dirty="0">
              <a:solidFill>
                <a:srgbClr val="EBFFC2"/>
              </a:solidFill>
              <a:effectLst/>
              <a:latin typeface="+mn-lt"/>
              <a:ea typeface="SimSun" pitchFamily="2" charset="-122"/>
              <a:cs typeface="Times New Roman" pitchFamily="18" charset="0"/>
              <a:sym typeface="Wingdings" pitchFamily="2" charset="2"/>
            </a:endParaRPr>
          </a:p>
        </p:txBody>
      </p:sp>
      <p:sp>
        <p:nvSpPr>
          <p:cNvPr id="12" name="Rectangle 11"/>
          <p:cNvSpPr>
            <a:spLocks noChangeArrowheads="1"/>
          </p:cNvSpPr>
          <p:nvPr/>
        </p:nvSpPr>
        <p:spPr bwMode="auto">
          <a:xfrm>
            <a:off x="4410150" y="4921708"/>
            <a:ext cx="809922" cy="288082"/>
          </a:xfrm>
          <a:prstGeom prst="rect">
            <a:avLst/>
          </a:prstGeom>
          <a:noFill/>
          <a:ln w="9525">
            <a:noFill/>
            <a:miter lim="800000"/>
            <a:headEnd/>
            <a:tailEnd/>
          </a:ln>
        </p:spPr>
        <p:txBody>
          <a:bodyPr anchor="ctr"/>
          <a:lstStyle/>
          <a:p>
            <a:pPr algn="ctr" hangingPunct="1">
              <a:lnSpc>
                <a:spcPct val="100000"/>
              </a:lnSpc>
              <a:spcBef>
                <a:spcPct val="20000"/>
              </a:spcBef>
            </a:pPr>
            <a:r>
              <a:rPr kumimoji="0" lang="en-US" sz="1800" dirty="0" smtClean="0">
                <a:solidFill>
                  <a:srgbClr val="EBFFC2"/>
                </a:solidFill>
                <a:effectLst/>
                <a:latin typeface="+mn-lt"/>
                <a:cs typeface="Arial" charset="0"/>
                <a:sym typeface="Wingdings" pitchFamily="2" charset="2"/>
              </a:rPr>
              <a:t>HTTP</a:t>
            </a:r>
            <a:endParaRPr kumimoji="0" lang="en-US" sz="1800" dirty="0">
              <a:solidFill>
                <a:srgbClr val="EBFFC2"/>
              </a:solidFill>
              <a:effectLst/>
              <a:latin typeface="+mn-lt"/>
              <a:ea typeface="SimSun" pitchFamily="2" charset="-122"/>
              <a:cs typeface="Times New Roman" pitchFamily="18" charset="0"/>
              <a:sym typeface="Wingdings" pitchFamily="2" charset="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prstGeom prst="rect">
            <a:avLst/>
          </a:prstGeom>
          <a:noFill/>
        </p:spPr>
        <p:txBody>
          <a:bodyPr/>
          <a:lstStyle/>
          <a:p>
            <a:pPr hangingPunct="1"/>
            <a:r>
              <a:rPr lang="en-US" dirty="0">
                <a:sym typeface="Wingdings" pitchFamily="2" charset="2"/>
              </a:rPr>
              <a:t>AJAX </a:t>
            </a:r>
            <a:r>
              <a:rPr lang="en-US" dirty="0" smtClean="0">
                <a:sym typeface="Wingdings" pitchFamily="2" charset="2"/>
              </a:rPr>
              <a:t>Technology Components</a:t>
            </a:r>
            <a:endParaRPr lang="en-US" dirty="0">
              <a:ea typeface="SimSun" pitchFamily="2" charset="-122"/>
              <a:cs typeface="Times New Roman" pitchFamily="18" charset="0"/>
              <a:sym typeface="Wingdings" pitchFamily="2" charset="2"/>
            </a:endParaRPr>
          </a:p>
        </p:txBody>
      </p:sp>
      <p:sp>
        <p:nvSpPr>
          <p:cNvPr id="470019" name="Rectangle 3"/>
          <p:cNvSpPr>
            <a:spLocks noGrp="1" noChangeArrowheads="1"/>
          </p:cNvSpPr>
          <p:nvPr>
            <p:ph idx="1"/>
          </p:nvPr>
        </p:nvSpPr>
        <p:spPr>
          <a:xfrm>
            <a:off x="228600" y="980728"/>
            <a:ext cx="8686800" cy="5724872"/>
          </a:xfrm>
          <a:prstGeom prst="rect">
            <a:avLst/>
          </a:prstGeom>
          <a:noFill/>
        </p:spPr>
        <p:txBody>
          <a:bodyPr lIns="91440" tIns="45720" rIns="91440" bIns="45720"/>
          <a:lstStyle/>
          <a:p>
            <a:pPr hangingPunct="1">
              <a:lnSpc>
                <a:spcPct val="100000"/>
              </a:lnSpc>
            </a:pPr>
            <a:r>
              <a:rPr lang="en-US" dirty="0">
                <a:solidFill>
                  <a:schemeClr val="accent5">
                    <a:lumMod val="20000"/>
                    <a:lumOff val="80000"/>
                  </a:schemeClr>
                </a:solidFill>
                <a:sym typeface="Wingdings" pitchFamily="2" charset="2"/>
              </a:rPr>
              <a:t>DHTML </a:t>
            </a:r>
            <a:r>
              <a:rPr lang="en-US" dirty="0" smtClean="0">
                <a:solidFill>
                  <a:schemeClr val="accent5">
                    <a:lumMod val="20000"/>
                    <a:lumOff val="80000"/>
                  </a:schemeClr>
                </a:solidFill>
                <a:sym typeface="Wingdings" pitchFamily="2" charset="2"/>
              </a:rPr>
              <a:t>+ DOM</a:t>
            </a:r>
            <a:endParaRPr lang="en-US" dirty="0">
              <a:solidFill>
                <a:schemeClr val="accent5">
                  <a:lumMod val="20000"/>
                  <a:lumOff val="80000"/>
                </a:schemeClr>
              </a:solidFill>
              <a:sym typeface="Wingdings" pitchFamily="2" charset="2"/>
            </a:endParaRPr>
          </a:p>
          <a:p>
            <a:pPr lvl="1" hangingPunct="1">
              <a:lnSpc>
                <a:spcPct val="100000"/>
              </a:lnSpc>
            </a:pPr>
            <a:r>
              <a:rPr lang="en-US" dirty="0">
                <a:sym typeface="Wingdings" pitchFamily="2" charset="2"/>
              </a:rPr>
              <a:t>Browser DOM manipulated through </a:t>
            </a:r>
            <a:r>
              <a:rPr lang="en-US" dirty="0" smtClean="0">
                <a:sym typeface="Wingdings" pitchFamily="2" charset="2"/>
              </a:rPr>
              <a:t>JavaScript</a:t>
            </a:r>
          </a:p>
          <a:p>
            <a:pPr lvl="2">
              <a:lnSpc>
                <a:spcPct val="100000"/>
              </a:lnSpc>
            </a:pPr>
            <a:r>
              <a:rPr lang="en-US" dirty="0" smtClean="0">
                <a:sym typeface="Wingdings" pitchFamily="2" charset="2"/>
              </a:rPr>
              <a:t>Used </a:t>
            </a:r>
            <a:r>
              <a:rPr lang="en-US" dirty="0">
                <a:sym typeface="Wingdings" pitchFamily="2" charset="2"/>
              </a:rPr>
              <a:t>to dynamically display and interact with </a:t>
            </a:r>
            <a:r>
              <a:rPr lang="en-US" dirty="0" smtClean="0">
                <a:sym typeface="Wingdings" pitchFamily="2" charset="2"/>
              </a:rPr>
              <a:t>the page contents</a:t>
            </a:r>
            <a:endParaRPr lang="en-US" dirty="0">
              <a:sym typeface="Wingdings" pitchFamily="2" charset="2"/>
            </a:endParaRPr>
          </a:p>
          <a:p>
            <a:pPr lvl="1" hangingPunct="1">
              <a:lnSpc>
                <a:spcPct val="100000"/>
              </a:lnSpc>
            </a:pPr>
            <a:r>
              <a:rPr lang="en-US" dirty="0">
                <a:sym typeface="Wingdings" pitchFamily="2" charset="2"/>
              </a:rPr>
              <a:t>CSS stylesheets for formatting</a:t>
            </a:r>
          </a:p>
          <a:p>
            <a:pPr hangingPunct="1">
              <a:lnSpc>
                <a:spcPct val="100000"/>
              </a:lnSpc>
            </a:pPr>
            <a:r>
              <a:rPr lang="en-US" dirty="0">
                <a:solidFill>
                  <a:schemeClr val="accent5">
                    <a:lumMod val="20000"/>
                    <a:lumOff val="80000"/>
                  </a:schemeClr>
                </a:solidFill>
                <a:latin typeface="Consolas" pitchFamily="49" charset="0"/>
                <a:sym typeface="Wingdings" pitchFamily="2" charset="2"/>
              </a:rPr>
              <a:t>XMLHttpRequest</a:t>
            </a:r>
            <a:r>
              <a:rPr lang="en-US" dirty="0">
                <a:sym typeface="Wingdings" pitchFamily="2" charset="2"/>
              </a:rPr>
              <a:t> object </a:t>
            </a:r>
          </a:p>
          <a:p>
            <a:pPr lvl="1" hangingPunct="1">
              <a:lnSpc>
                <a:spcPct val="100000"/>
              </a:lnSpc>
            </a:pPr>
            <a:r>
              <a:rPr lang="en-US" dirty="0">
                <a:sym typeface="Wingdings" pitchFamily="2" charset="2"/>
              </a:rPr>
              <a:t>Exchange data asynchronously with the </a:t>
            </a:r>
            <a:r>
              <a:rPr lang="en-US" dirty="0" smtClean="0">
                <a:sym typeface="Wingdings" pitchFamily="2" charset="2"/>
              </a:rPr>
              <a:t>Web server through asynchronous HTTP requests</a:t>
            </a:r>
            <a:endParaRPr lang="en-US" dirty="0">
              <a:sym typeface="Wingdings" pitchFamily="2" charset="2"/>
            </a:endParaRPr>
          </a:p>
          <a:p>
            <a:pPr lvl="1" hangingPunct="1">
              <a:lnSpc>
                <a:spcPct val="100000"/>
              </a:lnSpc>
            </a:pPr>
            <a:r>
              <a:rPr lang="en-US" dirty="0">
                <a:sym typeface="Wingdings" pitchFamily="2" charset="2"/>
              </a:rPr>
              <a:t>Any data format </a:t>
            </a:r>
            <a:r>
              <a:rPr lang="en-US" dirty="0" smtClean="0">
                <a:sym typeface="Wingdings" pitchFamily="2" charset="2"/>
              </a:rPr>
              <a:t>could be used: HTML </a:t>
            </a:r>
            <a:r>
              <a:rPr lang="en-US" dirty="0">
                <a:sym typeface="Wingdings" pitchFamily="2" charset="2"/>
              </a:rPr>
              <a:t>fragments, </a:t>
            </a:r>
            <a:r>
              <a:rPr lang="en-US" dirty="0" smtClean="0">
                <a:sym typeface="Wingdings" pitchFamily="2" charset="2"/>
              </a:rPr>
              <a:t>text fragments, </a:t>
            </a:r>
            <a:r>
              <a:rPr lang="en-US" dirty="0">
                <a:sym typeface="Wingdings" pitchFamily="2" charset="2"/>
              </a:rPr>
              <a:t>XML, </a:t>
            </a:r>
            <a:r>
              <a:rPr lang="en-US" dirty="0" smtClean="0">
                <a:sym typeface="Wingdings" pitchFamily="2" charset="2"/>
              </a:rPr>
              <a:t>JSON, etc</a:t>
            </a:r>
            <a:r>
              <a:rPr lang="en-US" dirty="0">
                <a:sym typeface="Wingdings" pitchFamily="2" charset="2"/>
              </a:rPr>
              <a:t>.</a:t>
            </a:r>
          </a:p>
        </p:txBody>
      </p:sp>
      <p:sp>
        <p:nvSpPr>
          <p:cNvPr id="5" name="Slide Number Placeholder 6"/>
          <p:cNvSpPr txBox="1">
            <a:spLocks/>
          </p:cNvSpPr>
          <p:nvPr/>
        </p:nvSpPr>
        <p:spPr>
          <a:xfrm>
            <a:off x="8610600" y="6553200"/>
            <a:ext cx="457200" cy="228600"/>
          </a:xfrm>
          <a:prstGeom prst="rect">
            <a:avLst/>
          </a:prstGeom>
        </p:spPr>
        <p:txBody>
          <a:bodyPr/>
          <a:lstStyle/>
          <a:p>
            <a:pPr marL="0" marR="0" lvl="0" indent="0" algn="r" defTabSz="914400" rtl="0" eaLnBrk="0" fontAlgn="base" latinLnBrk="0" hangingPunct="0">
              <a:lnSpc>
                <a:spcPct val="85000"/>
              </a:lnSpc>
              <a:spcBef>
                <a:spcPct val="0"/>
              </a:spcBef>
              <a:spcAft>
                <a:spcPct val="0"/>
              </a:spcAft>
              <a:buClrTx/>
              <a:buSzTx/>
              <a:buFontTx/>
              <a:buNone/>
              <a:tabLst/>
              <a:defRPr/>
            </a:pPr>
            <a:fld id="{58452FF4-89E3-4D1B-9927-2DBDC00E58D7}" type="slidenum">
              <a:rPr kumimoji="1" lang="en-US" sz="1100" b="1" i="0" u="none" strike="noStrike" kern="1200" cap="none" spc="0" normalizeH="0" baseline="0" noProof="0" smtClean="0">
                <a:ln>
                  <a:noFill/>
                </a:ln>
                <a:solidFill>
                  <a:srgbClr val="EBFFC2"/>
                </a:solidFill>
                <a:effectLst>
                  <a:outerShdw blurRad="38100" dist="38100" dir="2700000" algn="tl">
                    <a:srgbClr val="000000">
                      <a:alpha val="43137"/>
                    </a:srgbClr>
                  </a:outerShdw>
                </a:effectLst>
                <a:uLnTx/>
                <a:uFillTx/>
                <a:latin typeface="+mn-lt"/>
                <a:ea typeface="+mn-ea"/>
                <a:cs typeface="+mn-cs"/>
              </a:rPr>
              <a:pPr marL="0" marR="0" lvl="0" indent="0" algn="r" defTabSz="914400" rtl="0" eaLnBrk="0" fontAlgn="base" latinLnBrk="0" hangingPunct="0">
                <a:lnSpc>
                  <a:spcPct val="85000"/>
                </a:lnSpc>
                <a:spcBef>
                  <a:spcPct val="0"/>
                </a:spcBef>
                <a:spcAft>
                  <a:spcPct val="0"/>
                </a:spcAft>
                <a:buClrTx/>
                <a:buSzTx/>
                <a:buFontTx/>
                <a:buNone/>
                <a:tabLst/>
                <a:defRPr/>
              </a:pPr>
              <a:t>6</a:t>
            </a:fld>
            <a:endParaRPr kumimoji="1" lang="en-US" sz="1100" b="1" i="0" u="none" strike="noStrike" kern="1200" cap="none" spc="0" normalizeH="0" baseline="0" noProof="0" dirty="0">
              <a:ln>
                <a:noFill/>
              </a:ln>
              <a:solidFill>
                <a:srgbClr val="EBFFC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prstGeom prst="rect">
            <a:avLst/>
          </a:prstGeom>
        </p:spPr>
        <p:txBody>
          <a:bodyPr/>
          <a:lstStyle/>
          <a:p>
            <a:pPr eaLnBrk="1" hangingPunct="1"/>
            <a:r>
              <a:rPr lang="en-US" dirty="0"/>
              <a:t>What is ASP.NET </a:t>
            </a:r>
            <a:r>
              <a:rPr lang="en-US" dirty="0" smtClean="0"/>
              <a:t>AJAX?</a:t>
            </a:r>
            <a:endParaRPr lang="en-US" sz="2800" dirty="0">
              <a:solidFill>
                <a:schemeClr val="accent1"/>
              </a:solidFill>
              <a:effectLst>
                <a:outerShdw blurRad="38100" dist="38100" dir="2700000" algn="tl">
                  <a:srgbClr val="000000"/>
                </a:outerShdw>
              </a:effectLst>
            </a:endParaRPr>
          </a:p>
        </p:txBody>
      </p:sp>
      <p:sp>
        <p:nvSpPr>
          <p:cNvPr id="6" name="Content Placeholder 5"/>
          <p:cNvSpPr>
            <a:spLocks noGrp="1"/>
          </p:cNvSpPr>
          <p:nvPr>
            <p:ph idx="1"/>
          </p:nvPr>
        </p:nvSpPr>
        <p:spPr>
          <a:xfrm>
            <a:off x="228600" y="980728"/>
            <a:ext cx="8686800" cy="5724872"/>
          </a:xfrm>
        </p:spPr>
        <p:txBody>
          <a:bodyPr/>
          <a:lstStyle/>
          <a:p>
            <a:pPr marL="452438" indent="-452438">
              <a:lnSpc>
                <a:spcPct val="100000"/>
              </a:lnSpc>
              <a:buFont typeface="Wingdings 2" pitchFamily="18" charset="2"/>
              <a:buChar char="®"/>
            </a:pPr>
            <a:r>
              <a:rPr lang="en-US" dirty="0" smtClean="0">
                <a:solidFill>
                  <a:schemeClr val="accent5">
                    <a:lumMod val="20000"/>
                    <a:lumOff val="80000"/>
                  </a:schemeClr>
                </a:solidFill>
              </a:rPr>
              <a:t>ASP.NET AJAX </a:t>
            </a:r>
            <a:r>
              <a:rPr lang="en-US" dirty="0" smtClean="0"/>
              <a:t>is AJAX development framework from Microsoft</a:t>
            </a:r>
          </a:p>
          <a:p>
            <a:pPr lvl="1">
              <a:lnSpc>
                <a:spcPct val="100000"/>
              </a:lnSpc>
            </a:pPr>
            <a:r>
              <a:rPr lang="en-US" dirty="0">
                <a:solidFill>
                  <a:srgbClr val="CCFF66">
                    <a:lumMod val="40000"/>
                    <a:lumOff val="60000"/>
                  </a:srgbClr>
                </a:solidFill>
              </a:rPr>
              <a:t>Standard part of .NET Framework</a:t>
            </a:r>
          </a:p>
          <a:p>
            <a:pPr lvl="1">
              <a:lnSpc>
                <a:spcPct val="100000"/>
              </a:lnSpc>
            </a:pPr>
            <a:r>
              <a:rPr lang="en-US" dirty="0">
                <a:solidFill>
                  <a:srgbClr val="CCFF66">
                    <a:lumMod val="40000"/>
                    <a:lumOff val="60000"/>
                  </a:srgbClr>
                </a:solidFill>
              </a:rPr>
              <a:t>Allows quickly creating </a:t>
            </a:r>
            <a:r>
              <a:rPr lang="en-US" dirty="0" smtClean="0">
                <a:solidFill>
                  <a:srgbClr val="CCFF66">
                    <a:lumMod val="40000"/>
                    <a:lumOff val="60000"/>
                  </a:srgbClr>
                </a:solidFill>
              </a:rPr>
              <a:t>highly interactive </a:t>
            </a:r>
            <a:r>
              <a:rPr lang="en-US" dirty="0">
                <a:solidFill>
                  <a:srgbClr val="CCFF66">
                    <a:lumMod val="40000"/>
                    <a:lumOff val="60000"/>
                  </a:srgbClr>
                </a:solidFill>
              </a:rPr>
              <a:t>Web </a:t>
            </a:r>
            <a:r>
              <a:rPr lang="en-US" dirty="0" smtClean="0">
                <a:solidFill>
                  <a:srgbClr val="CCFF66">
                    <a:lumMod val="40000"/>
                    <a:lumOff val="60000"/>
                  </a:srgbClr>
                </a:solidFill>
              </a:rPr>
              <a:t>applications, easy-to-use</a:t>
            </a:r>
            <a:r>
              <a:rPr lang="en-US" dirty="0">
                <a:solidFill>
                  <a:srgbClr val="CCFF66">
                    <a:lumMod val="40000"/>
                    <a:lumOff val="60000"/>
                  </a:srgbClr>
                </a:solidFill>
              </a:rPr>
              <a:t>, </a:t>
            </a:r>
            <a:r>
              <a:rPr lang="en-US" dirty="0" smtClean="0">
                <a:solidFill>
                  <a:srgbClr val="CCFF66">
                    <a:lumMod val="40000"/>
                    <a:lumOff val="60000"/>
                  </a:srgbClr>
                </a:solidFill>
              </a:rPr>
              <a:t>highly productive</a:t>
            </a:r>
          </a:p>
          <a:p>
            <a:pPr lvl="1">
              <a:lnSpc>
                <a:spcPct val="100000"/>
              </a:lnSpc>
            </a:pPr>
            <a:r>
              <a:rPr lang="en-US" dirty="0" smtClean="0">
                <a:solidFill>
                  <a:srgbClr val="CCFF66">
                    <a:lumMod val="40000"/>
                    <a:lumOff val="60000"/>
                  </a:srgbClr>
                </a:solidFill>
              </a:rPr>
              <a:t>Supports both popular approaches:</a:t>
            </a:r>
          </a:p>
          <a:p>
            <a:pPr lvl="2">
              <a:lnSpc>
                <a:spcPct val="100000"/>
              </a:lnSpc>
            </a:pPr>
            <a:r>
              <a:rPr lang="en-US" dirty="0" smtClean="0">
                <a:solidFill>
                  <a:srgbClr val="CCFF66">
                    <a:lumMod val="40000"/>
                    <a:lumOff val="60000"/>
                  </a:srgbClr>
                </a:solidFill>
              </a:rPr>
              <a:t>Server-centric (partial page rendering)</a:t>
            </a:r>
          </a:p>
          <a:p>
            <a:pPr lvl="2">
              <a:lnSpc>
                <a:spcPct val="100000"/>
              </a:lnSpc>
            </a:pPr>
            <a:r>
              <a:rPr lang="en-US" dirty="0" smtClean="0">
                <a:solidFill>
                  <a:srgbClr val="CCFF66">
                    <a:lumMod val="40000"/>
                    <a:lumOff val="60000"/>
                  </a:srgbClr>
                </a:solidFill>
              </a:rPr>
              <a:t>Client-centric (client-side control rendering)</a:t>
            </a:r>
            <a:endParaRPr lang="en-US" dirty="0">
              <a:solidFill>
                <a:srgbClr val="CCFF66">
                  <a:lumMod val="40000"/>
                  <a:lumOff val="60000"/>
                </a:srgbClr>
              </a:solidFill>
            </a:endParaRPr>
          </a:p>
          <a:p>
            <a:pPr lvl="1">
              <a:lnSpc>
                <a:spcPct val="100000"/>
              </a:lnSpc>
            </a:pPr>
            <a:r>
              <a:rPr lang="en-US" dirty="0">
                <a:solidFill>
                  <a:srgbClr val="CCFF66">
                    <a:lumMod val="40000"/>
                    <a:lumOff val="60000"/>
                  </a:srgbClr>
                </a:solidFill>
              </a:rPr>
              <a:t>W</a:t>
            </a:r>
            <a:r>
              <a:rPr lang="en-US" noProof="1">
                <a:solidFill>
                  <a:srgbClr val="CCFF66">
                    <a:lumMod val="40000"/>
                    <a:lumOff val="60000"/>
                  </a:srgbClr>
                </a:solidFill>
              </a:rPr>
              <a:t>orks on all modern browsers: Internet Explorer, Firefox, Safari, Chrome, </a:t>
            </a:r>
            <a:r>
              <a:rPr lang="en-US" noProof="1" smtClean="0">
                <a:solidFill>
                  <a:srgbClr val="CCFF66">
                    <a:lumMod val="40000"/>
                    <a:lumOff val="60000"/>
                  </a:srgbClr>
                </a:solidFill>
              </a:rPr>
              <a:t>Opera</a:t>
            </a:r>
            <a:endParaRPr lang="en-US" dirty="0" smtClean="0"/>
          </a:p>
        </p:txBody>
      </p:sp>
      <p:sp>
        <p:nvSpPr>
          <p:cNvPr id="4" name="Slide Number Placeholder 6"/>
          <p:cNvSpPr txBox="1">
            <a:spLocks/>
          </p:cNvSpPr>
          <p:nvPr/>
        </p:nvSpPr>
        <p:spPr>
          <a:xfrm>
            <a:off x="8610600" y="6553200"/>
            <a:ext cx="457200" cy="228600"/>
          </a:xfrm>
          <a:prstGeom prst="rect">
            <a:avLst/>
          </a:prstGeom>
        </p:spPr>
        <p:txBody>
          <a:bodyPr/>
          <a:lstStyle/>
          <a:p>
            <a:pPr marL="0" marR="0" lvl="0" indent="0" algn="r" defTabSz="914400" rtl="0" eaLnBrk="0" fontAlgn="base" latinLnBrk="0" hangingPunct="0">
              <a:lnSpc>
                <a:spcPct val="85000"/>
              </a:lnSpc>
              <a:spcBef>
                <a:spcPct val="0"/>
              </a:spcBef>
              <a:spcAft>
                <a:spcPct val="0"/>
              </a:spcAft>
              <a:buClrTx/>
              <a:buSzTx/>
              <a:buFontTx/>
              <a:buNone/>
              <a:tabLst/>
              <a:defRPr/>
            </a:pPr>
            <a:fld id="{58452FF4-89E3-4D1B-9927-2DBDC00E58D7}" type="slidenum">
              <a:rPr kumimoji="1" lang="en-US" sz="1100" b="1" i="0" u="none" strike="noStrike" kern="1200" cap="none" spc="0" normalizeH="0" baseline="0" noProof="0" smtClean="0">
                <a:ln>
                  <a:noFill/>
                </a:ln>
                <a:solidFill>
                  <a:srgbClr val="EBFFC2"/>
                </a:solidFill>
                <a:effectLst>
                  <a:outerShdw blurRad="38100" dist="38100" dir="2700000" algn="tl">
                    <a:srgbClr val="000000">
                      <a:alpha val="43137"/>
                    </a:srgbClr>
                  </a:outerShdw>
                </a:effectLst>
                <a:uLnTx/>
                <a:uFillTx/>
                <a:latin typeface="+mn-lt"/>
                <a:ea typeface="+mn-ea"/>
                <a:cs typeface="+mn-cs"/>
              </a:rPr>
              <a:pPr marL="0" marR="0" lvl="0" indent="0" algn="r" defTabSz="914400" rtl="0" eaLnBrk="0" fontAlgn="base" latinLnBrk="0" hangingPunct="0">
                <a:lnSpc>
                  <a:spcPct val="85000"/>
                </a:lnSpc>
                <a:spcBef>
                  <a:spcPct val="0"/>
                </a:spcBef>
                <a:spcAft>
                  <a:spcPct val="0"/>
                </a:spcAft>
                <a:buClrTx/>
                <a:buSzTx/>
                <a:buFontTx/>
                <a:buNone/>
                <a:tabLst/>
                <a:defRPr/>
              </a:pPr>
              <a:t>7</a:t>
            </a:fld>
            <a:endParaRPr kumimoji="1" lang="en-US" sz="1100" b="1" i="0" u="none" strike="noStrike" kern="1200" cap="none" spc="0" normalizeH="0" baseline="0" noProof="0" dirty="0">
              <a:ln>
                <a:noFill/>
              </a:ln>
              <a:solidFill>
                <a:srgbClr val="EBFFC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p:cNvSpPr>
          <p:nvPr/>
        </p:nvSpPr>
        <p:spPr bwMode="auto">
          <a:xfrm>
            <a:off x="4675633" y="2381542"/>
            <a:ext cx="4144839" cy="22917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ASP.NET AJAX Server Extensions</a:t>
            </a:r>
          </a:p>
        </p:txBody>
      </p:sp>
      <p:sp>
        <p:nvSpPr>
          <p:cNvPr id="10243" name="Rectangle 3"/>
          <p:cNvSpPr>
            <a:spLocks/>
          </p:cNvSpPr>
          <p:nvPr/>
        </p:nvSpPr>
        <p:spPr bwMode="auto">
          <a:xfrm>
            <a:off x="4844552" y="3276897"/>
            <a:ext cx="1631281"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AJAX</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Server Controls</a:t>
            </a:r>
          </a:p>
        </p:txBody>
      </p:sp>
      <p:sp>
        <p:nvSpPr>
          <p:cNvPr id="10244" name="Rectangle 4"/>
          <p:cNvSpPr>
            <a:spLocks/>
          </p:cNvSpPr>
          <p:nvPr/>
        </p:nvSpPr>
        <p:spPr bwMode="auto">
          <a:xfrm>
            <a:off x="6619850" y="2852400"/>
            <a:ext cx="2056605" cy="723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App Services Bridge</a:t>
            </a:r>
          </a:p>
        </p:txBody>
      </p:sp>
      <p:sp>
        <p:nvSpPr>
          <p:cNvPr id="10245" name="Rectangle 5"/>
          <p:cNvSpPr>
            <a:spLocks/>
          </p:cNvSpPr>
          <p:nvPr/>
        </p:nvSpPr>
        <p:spPr bwMode="auto">
          <a:xfrm>
            <a:off x="6619850" y="3761889"/>
            <a:ext cx="205660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Asynchronous Communication</a:t>
            </a:r>
          </a:p>
        </p:txBody>
      </p:sp>
      <p:sp>
        <p:nvSpPr>
          <p:cNvPr id="474118" name="Rectangle 6"/>
          <p:cNvSpPr>
            <a:spLocks noGrp="1" noChangeArrowheads="1"/>
          </p:cNvSpPr>
          <p:nvPr>
            <p:ph type="title"/>
          </p:nvPr>
        </p:nvSpPr>
        <p:spPr>
          <a:prstGeom prst="rect">
            <a:avLst/>
          </a:prstGeom>
          <a:noFill/>
        </p:spPr>
        <p:txBody>
          <a:bodyPr/>
          <a:lstStyle/>
          <a:p>
            <a:pPr hangingPunct="1"/>
            <a:r>
              <a:rPr lang="en-US" sz="3600" dirty="0"/>
              <a:t>ASP.NET AJAX Architecture</a:t>
            </a:r>
          </a:p>
        </p:txBody>
      </p:sp>
      <p:sp>
        <p:nvSpPr>
          <p:cNvPr id="474119" name="Line 7"/>
          <p:cNvSpPr>
            <a:spLocks/>
          </p:cNvSpPr>
          <p:nvPr/>
        </p:nvSpPr>
        <p:spPr bwMode="auto">
          <a:xfrm flipH="1">
            <a:off x="4441988" y="1057577"/>
            <a:ext cx="46196" cy="5211258"/>
          </a:xfrm>
          <a:prstGeom prst="line">
            <a:avLst/>
          </a:prstGeom>
          <a:noFill/>
          <a:ln w="19050" algn="ctr">
            <a:solidFill>
              <a:schemeClr val="accent5">
                <a:lumMod val="20000"/>
                <a:lumOff val="80000"/>
              </a:schemeClr>
            </a:solidFill>
            <a:prstDash val="sysDot"/>
            <a:round/>
            <a:headEnd/>
            <a:tailEnd/>
          </a:ln>
        </p:spPr>
        <p:txBody>
          <a:bodyPr/>
          <a:lstStyle/>
          <a:p>
            <a:endParaRPr lang="bg-BG"/>
          </a:p>
        </p:txBody>
      </p:sp>
      <p:sp>
        <p:nvSpPr>
          <p:cNvPr id="474120" name="Line 8"/>
          <p:cNvSpPr>
            <a:spLocks/>
          </p:cNvSpPr>
          <p:nvPr/>
        </p:nvSpPr>
        <p:spPr bwMode="auto">
          <a:xfrm>
            <a:off x="173359" y="6525344"/>
            <a:ext cx="8629650" cy="0"/>
          </a:xfrm>
          <a:prstGeom prst="line">
            <a:avLst/>
          </a:prstGeom>
          <a:noFill/>
          <a:ln w="12700" algn="ctr">
            <a:solidFill>
              <a:schemeClr val="accent5">
                <a:lumMod val="20000"/>
                <a:lumOff val="80000"/>
              </a:schemeClr>
            </a:solidFill>
            <a:round/>
            <a:headEnd type="triangle" w="med" len="med"/>
            <a:tailEnd type="triangle" w="med" len="med"/>
          </a:ln>
        </p:spPr>
        <p:txBody>
          <a:bodyPr/>
          <a:lstStyle/>
          <a:p>
            <a:endParaRPr lang="bg-BG"/>
          </a:p>
        </p:txBody>
      </p:sp>
      <p:sp>
        <p:nvSpPr>
          <p:cNvPr id="474121" name="Rectangle 9"/>
          <p:cNvSpPr>
            <a:spLocks noChangeArrowheads="1"/>
          </p:cNvSpPr>
          <p:nvPr/>
        </p:nvSpPr>
        <p:spPr bwMode="auto">
          <a:xfrm>
            <a:off x="4860032" y="6125959"/>
            <a:ext cx="3760788" cy="285750"/>
          </a:xfrm>
          <a:prstGeom prst="rect">
            <a:avLst/>
          </a:prstGeom>
          <a:noFill/>
          <a:ln w="9525">
            <a:noFill/>
            <a:miter lim="800000"/>
            <a:headEnd/>
            <a:tailEnd/>
          </a:ln>
        </p:spPr>
        <p:txBody>
          <a:bodyPr anchor="ctr"/>
          <a:lstStyle/>
          <a:p>
            <a:pPr algn="ctr" hangingPunct="1">
              <a:lnSpc>
                <a:spcPct val="100000"/>
              </a:lnSpc>
              <a:spcBef>
                <a:spcPct val="20000"/>
              </a:spcBef>
            </a:pPr>
            <a:r>
              <a:rPr kumimoji="0" lang="en-US" sz="2200" dirty="0">
                <a:solidFill>
                  <a:srgbClr val="EBFFD2"/>
                </a:solidFill>
                <a:effectLst/>
                <a:latin typeface="+mn-lt"/>
                <a:cs typeface="Arial" charset="0"/>
                <a:sym typeface="Wingdings" pitchFamily="2" charset="2"/>
              </a:rPr>
              <a:t>Server Framework</a:t>
            </a:r>
            <a:endParaRPr kumimoji="0" lang="en-US" sz="2200" dirty="0">
              <a:solidFill>
                <a:srgbClr val="EBFFD2"/>
              </a:solidFill>
              <a:effectLst/>
              <a:latin typeface="+mn-lt"/>
              <a:ea typeface="SimSun" pitchFamily="2" charset="-122"/>
              <a:cs typeface="Times New Roman" pitchFamily="18" charset="0"/>
              <a:sym typeface="Wingdings" pitchFamily="2" charset="2"/>
            </a:endParaRPr>
          </a:p>
        </p:txBody>
      </p:sp>
      <p:sp>
        <p:nvSpPr>
          <p:cNvPr id="474122" name="Rectangle 10"/>
          <p:cNvSpPr>
            <a:spLocks noChangeArrowheads="1"/>
          </p:cNvSpPr>
          <p:nvPr/>
        </p:nvSpPr>
        <p:spPr bwMode="auto">
          <a:xfrm>
            <a:off x="329878" y="6125959"/>
            <a:ext cx="3913708" cy="285750"/>
          </a:xfrm>
          <a:prstGeom prst="rect">
            <a:avLst/>
          </a:prstGeom>
          <a:noFill/>
          <a:ln w="9525">
            <a:noFill/>
            <a:miter lim="800000"/>
            <a:headEnd/>
            <a:tailEnd/>
          </a:ln>
        </p:spPr>
        <p:txBody>
          <a:bodyPr anchor="ctr"/>
          <a:lstStyle/>
          <a:p>
            <a:pPr algn="ctr" hangingPunct="1">
              <a:lnSpc>
                <a:spcPct val="100000"/>
              </a:lnSpc>
              <a:spcBef>
                <a:spcPct val="20000"/>
              </a:spcBef>
            </a:pPr>
            <a:r>
              <a:rPr kumimoji="0" lang="en-US" sz="2200" dirty="0">
                <a:solidFill>
                  <a:srgbClr val="EBFFD2"/>
                </a:solidFill>
                <a:effectLst/>
                <a:latin typeface="+mn-lt"/>
                <a:cs typeface="Arial" charset="0"/>
                <a:sym typeface="Wingdings" pitchFamily="2" charset="2"/>
              </a:rPr>
              <a:t>Client Framework and Services</a:t>
            </a:r>
            <a:endParaRPr kumimoji="0" lang="en-US" sz="2200" dirty="0">
              <a:solidFill>
                <a:srgbClr val="EBFFD2"/>
              </a:solidFill>
              <a:effectLst/>
              <a:latin typeface="+mn-lt"/>
              <a:ea typeface="SimSun" pitchFamily="2" charset="-122"/>
              <a:cs typeface="Times New Roman" pitchFamily="18" charset="0"/>
              <a:sym typeface="Wingdings" pitchFamily="2" charset="2"/>
            </a:endParaRPr>
          </a:p>
        </p:txBody>
      </p:sp>
      <p:sp>
        <p:nvSpPr>
          <p:cNvPr id="10251" name="Rectangle 11"/>
          <p:cNvSpPr>
            <a:spLocks/>
          </p:cNvSpPr>
          <p:nvPr/>
        </p:nvSpPr>
        <p:spPr bwMode="auto">
          <a:xfrm>
            <a:off x="329878" y="2381543"/>
            <a:ext cx="3913707" cy="36724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AJAX Client Script Library</a:t>
            </a:r>
          </a:p>
        </p:txBody>
      </p:sp>
      <p:sp>
        <p:nvSpPr>
          <p:cNvPr id="10252" name="Rectangle 12"/>
          <p:cNvSpPr>
            <a:spLocks/>
          </p:cNvSpPr>
          <p:nvPr/>
        </p:nvSpPr>
        <p:spPr bwMode="auto">
          <a:xfrm>
            <a:off x="590872" y="2856294"/>
            <a:ext cx="333216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Controls, Components</a:t>
            </a:r>
          </a:p>
        </p:txBody>
      </p:sp>
      <p:sp>
        <p:nvSpPr>
          <p:cNvPr id="10253" name="Rectangle 13"/>
          <p:cNvSpPr>
            <a:spLocks/>
          </p:cNvSpPr>
          <p:nvPr/>
        </p:nvSpPr>
        <p:spPr bwMode="auto">
          <a:xfrm>
            <a:off x="590872" y="4901823"/>
            <a:ext cx="333216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Script Core Library</a:t>
            </a:r>
          </a:p>
        </p:txBody>
      </p:sp>
      <p:sp>
        <p:nvSpPr>
          <p:cNvPr id="10254" name="Rectangle 14"/>
          <p:cNvSpPr>
            <a:spLocks/>
          </p:cNvSpPr>
          <p:nvPr/>
        </p:nvSpPr>
        <p:spPr bwMode="auto">
          <a:xfrm>
            <a:off x="590872" y="4333488"/>
            <a:ext cx="33226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Base Class Library</a:t>
            </a:r>
          </a:p>
        </p:txBody>
      </p:sp>
      <p:sp>
        <p:nvSpPr>
          <p:cNvPr id="10255" name="Rectangle 15"/>
          <p:cNvSpPr>
            <a:spLocks/>
          </p:cNvSpPr>
          <p:nvPr/>
        </p:nvSpPr>
        <p:spPr bwMode="auto">
          <a:xfrm>
            <a:off x="590872" y="3444552"/>
            <a:ext cx="333216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Component Model and UI Framework</a:t>
            </a:r>
          </a:p>
        </p:txBody>
      </p:sp>
      <p:sp>
        <p:nvSpPr>
          <p:cNvPr id="10256" name="Rectangle 16"/>
          <p:cNvSpPr>
            <a:spLocks/>
          </p:cNvSpPr>
          <p:nvPr/>
        </p:nvSpPr>
        <p:spPr bwMode="auto">
          <a:xfrm>
            <a:off x="590872" y="5460623"/>
            <a:ext cx="333216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Browser Compatibility</a:t>
            </a:r>
          </a:p>
        </p:txBody>
      </p:sp>
      <p:sp>
        <p:nvSpPr>
          <p:cNvPr id="10257" name="Rectangle 20"/>
          <p:cNvSpPr>
            <a:spLocks/>
          </p:cNvSpPr>
          <p:nvPr/>
        </p:nvSpPr>
        <p:spPr bwMode="auto">
          <a:xfrm>
            <a:off x="4675633" y="4829815"/>
            <a:ext cx="4144839" cy="12241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EBFFD2"/>
                </a:solidFill>
                <a:latin typeface="Consolas" pitchFamily="49" charset="0"/>
                <a:cs typeface="Consolas" pitchFamily="49" charset="0"/>
                <a:sym typeface="Wingdings" pitchFamily="2" charset="2"/>
              </a:rPr>
              <a:t>ASP.NET 4.0</a:t>
            </a:r>
          </a:p>
        </p:txBody>
      </p:sp>
      <p:sp>
        <p:nvSpPr>
          <p:cNvPr id="10258" name="Rectangle 21"/>
          <p:cNvSpPr>
            <a:spLocks/>
          </p:cNvSpPr>
          <p:nvPr/>
        </p:nvSpPr>
        <p:spPr bwMode="auto">
          <a:xfrm>
            <a:off x="6948809" y="5260429"/>
            <a:ext cx="1778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1800" dirty="0">
                <a:solidFill>
                  <a:srgbClr val="EBFFD2"/>
                </a:solidFill>
                <a:latin typeface="Consolas" pitchFamily="49" charset="0"/>
                <a:cs typeface="Consolas" pitchFamily="49" charset="0"/>
                <a:sym typeface="Wingdings" pitchFamily="2" charset="2"/>
              </a:rPr>
              <a:t>Application Services</a:t>
            </a:r>
          </a:p>
        </p:txBody>
      </p:sp>
      <p:sp>
        <p:nvSpPr>
          <p:cNvPr id="10259" name="Rectangle 22"/>
          <p:cNvSpPr>
            <a:spLocks/>
          </p:cNvSpPr>
          <p:nvPr/>
        </p:nvSpPr>
        <p:spPr bwMode="auto">
          <a:xfrm>
            <a:off x="4747641" y="5263604"/>
            <a:ext cx="2100263"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1800" dirty="0">
                <a:solidFill>
                  <a:srgbClr val="EBFFD2"/>
                </a:solidFill>
                <a:latin typeface="Consolas" pitchFamily="49" charset="0"/>
                <a:cs typeface="Consolas" pitchFamily="49" charset="0"/>
                <a:sym typeface="Wingdings" pitchFamily="2" charset="2"/>
              </a:rPr>
              <a:t>Page Framework,</a:t>
            </a:r>
          </a:p>
          <a:p>
            <a:pPr>
              <a:lnSpc>
                <a:spcPct val="100000"/>
              </a:lnSpc>
              <a:spcBef>
                <a:spcPts val="0"/>
              </a:spcBef>
              <a:buClr>
                <a:schemeClr val="accent5">
                  <a:lumMod val="40000"/>
                  <a:lumOff val="60000"/>
                </a:schemeClr>
              </a:buClr>
              <a:buSzPct val="70000"/>
              <a:buFont typeface="Wingdings 2" pitchFamily="18" charset="2"/>
              <a:buNone/>
            </a:pPr>
            <a:r>
              <a:rPr lang="en-US" sz="1800" dirty="0">
                <a:solidFill>
                  <a:srgbClr val="EBFFD2"/>
                </a:solidFill>
                <a:latin typeface="Consolas" pitchFamily="49" charset="0"/>
                <a:cs typeface="Consolas" pitchFamily="49" charset="0"/>
                <a:sym typeface="Wingdings" pitchFamily="2" charset="2"/>
              </a:rPr>
              <a:t>Server Controls</a:t>
            </a:r>
          </a:p>
        </p:txBody>
      </p:sp>
      <p:sp>
        <p:nvSpPr>
          <p:cNvPr id="10260" name="AutoShape 23"/>
          <p:cNvSpPr>
            <a:spLocks/>
          </p:cNvSpPr>
          <p:nvPr/>
        </p:nvSpPr>
        <p:spPr bwMode="auto">
          <a:xfrm>
            <a:off x="5138872" y="1256051"/>
            <a:ext cx="1480977" cy="693444"/>
          </a:xfrm>
          <a:prstGeom prst="flowChartDocumen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nSpc>
                <a:spcPct val="100000"/>
              </a:lnSpc>
              <a:spcBef>
                <a:spcPts val="0"/>
              </a:spcBef>
              <a:buClr>
                <a:schemeClr val="accent5">
                  <a:lumMod val="40000"/>
                  <a:lumOff val="60000"/>
                </a:schemeClr>
              </a:buClr>
              <a:buSzPct val="70000"/>
              <a:buFont typeface="Wingdings 2" pitchFamily="18" charset="2"/>
              <a:buNone/>
            </a:pPr>
            <a:r>
              <a:rPr lang="en-US" sz="1400" dirty="0">
                <a:solidFill>
                  <a:srgbClr val="EBFFD2"/>
                </a:solidFill>
                <a:latin typeface="Consolas" pitchFamily="49" charset="0"/>
                <a:cs typeface="Consolas" pitchFamily="49" charset="0"/>
                <a:sym typeface="Wingdings" pitchFamily="2" charset="2"/>
              </a:rPr>
              <a:t>AJAX-enabled </a:t>
            </a:r>
          </a:p>
          <a:p>
            <a:pPr>
              <a:lnSpc>
                <a:spcPct val="100000"/>
              </a:lnSpc>
              <a:spcBef>
                <a:spcPts val="0"/>
              </a:spcBef>
              <a:buClr>
                <a:schemeClr val="accent5">
                  <a:lumMod val="40000"/>
                  <a:lumOff val="60000"/>
                </a:schemeClr>
              </a:buClr>
              <a:buSzPct val="70000"/>
              <a:buFont typeface="Wingdings 2" pitchFamily="18" charset="2"/>
              <a:buNone/>
            </a:pPr>
            <a:r>
              <a:rPr lang="en-US" sz="1400" dirty="0">
                <a:solidFill>
                  <a:srgbClr val="EBFFD2"/>
                </a:solidFill>
                <a:latin typeface="Consolas" pitchFamily="49" charset="0"/>
                <a:cs typeface="Consolas" pitchFamily="49" charset="0"/>
                <a:sym typeface="Wingdings" pitchFamily="2" charset="2"/>
              </a:rPr>
              <a:t>ASP.NET Pages</a:t>
            </a:r>
          </a:p>
        </p:txBody>
      </p:sp>
      <p:sp>
        <p:nvSpPr>
          <p:cNvPr id="10261" name="AutoShape 24"/>
          <p:cNvSpPr>
            <a:spLocks/>
          </p:cNvSpPr>
          <p:nvPr/>
        </p:nvSpPr>
        <p:spPr bwMode="auto">
          <a:xfrm>
            <a:off x="6903150" y="1253670"/>
            <a:ext cx="1660915" cy="695825"/>
          </a:xfrm>
          <a:prstGeom prst="flowChartDocumen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a:lnSpc>
                <a:spcPct val="100000"/>
              </a:lnSpc>
              <a:spcBef>
                <a:spcPts val="0"/>
              </a:spcBef>
              <a:buClr>
                <a:schemeClr val="accent5">
                  <a:lumMod val="40000"/>
                  <a:lumOff val="60000"/>
                </a:schemeClr>
              </a:buClr>
              <a:buSzPct val="70000"/>
              <a:buFont typeface="Wingdings 2" pitchFamily="18" charset="2"/>
              <a:buNone/>
            </a:pPr>
            <a:r>
              <a:rPr lang="en-US" sz="1400" dirty="0">
                <a:solidFill>
                  <a:srgbClr val="EBFFD2"/>
                </a:solidFill>
                <a:latin typeface="Consolas" pitchFamily="49" charset="0"/>
                <a:cs typeface="Consolas" pitchFamily="49" charset="0"/>
                <a:sym typeface="Wingdings" pitchFamily="2" charset="2"/>
              </a:rPr>
              <a:t>Web Services</a:t>
            </a:r>
          </a:p>
          <a:p>
            <a:pPr>
              <a:lnSpc>
                <a:spcPct val="100000"/>
              </a:lnSpc>
              <a:spcBef>
                <a:spcPts val="0"/>
              </a:spcBef>
              <a:buClr>
                <a:schemeClr val="accent5">
                  <a:lumMod val="40000"/>
                  <a:lumOff val="60000"/>
                </a:schemeClr>
              </a:buClr>
              <a:buSzPct val="70000"/>
              <a:buFont typeface="Wingdings 2" pitchFamily="18" charset="2"/>
              <a:buNone/>
            </a:pPr>
            <a:r>
              <a:rPr lang="en-US" sz="1400" dirty="0">
                <a:solidFill>
                  <a:srgbClr val="EBFFD2"/>
                </a:solidFill>
                <a:latin typeface="Consolas" pitchFamily="49" charset="0"/>
                <a:cs typeface="Consolas" pitchFamily="49" charset="0"/>
                <a:sym typeface="Wingdings" pitchFamily="2" charset="2"/>
              </a:rPr>
              <a:t>(ASMX or WCF)</a:t>
            </a:r>
          </a:p>
        </p:txBody>
      </p:sp>
      <p:sp>
        <p:nvSpPr>
          <p:cNvPr id="10262" name="AutoShape 25"/>
          <p:cNvSpPr>
            <a:spLocks/>
          </p:cNvSpPr>
          <p:nvPr/>
        </p:nvSpPr>
        <p:spPr bwMode="auto">
          <a:xfrm>
            <a:off x="1608637" y="1052736"/>
            <a:ext cx="1364707" cy="1184791"/>
          </a:xfrm>
          <a:prstGeom prst="flowChartDocumen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1400" dirty="0">
                <a:solidFill>
                  <a:srgbClr val="EBFFD2"/>
                </a:solidFill>
                <a:latin typeface="Consolas" pitchFamily="49" charset="0"/>
                <a:cs typeface="Consolas" pitchFamily="49" charset="0"/>
                <a:sym typeface="Wingdings" pitchFamily="2" charset="2"/>
              </a:rPr>
              <a:t>XHTML, </a:t>
            </a:r>
            <a:r>
              <a:rPr lang="en-US" sz="1400" dirty="0" smtClean="0">
                <a:solidFill>
                  <a:srgbClr val="EBFFD2"/>
                </a:solidFill>
                <a:latin typeface="Consolas" pitchFamily="49" charset="0"/>
                <a:cs typeface="Consolas" pitchFamily="49" charset="0"/>
                <a:sym typeface="Wingdings" pitchFamily="2" charset="2"/>
              </a:rPr>
              <a:t>CSS,</a:t>
            </a:r>
          </a:p>
          <a:p>
            <a:pPr>
              <a:lnSpc>
                <a:spcPct val="100000"/>
              </a:lnSpc>
              <a:spcBef>
                <a:spcPts val="0"/>
              </a:spcBef>
              <a:buClr>
                <a:schemeClr val="accent5">
                  <a:lumMod val="40000"/>
                  <a:lumOff val="60000"/>
                </a:schemeClr>
              </a:buClr>
              <a:buSzPct val="70000"/>
              <a:buFont typeface="Wingdings 2" pitchFamily="18" charset="2"/>
              <a:buNone/>
            </a:pPr>
            <a:r>
              <a:rPr lang="en-US" sz="1400" dirty="0" smtClean="0">
                <a:solidFill>
                  <a:srgbClr val="EBFFD2"/>
                </a:solidFill>
                <a:latin typeface="Consolas" pitchFamily="49" charset="0"/>
                <a:cs typeface="Consolas" pitchFamily="49" charset="0"/>
                <a:sym typeface="Wingdings" pitchFamily="2" charset="2"/>
              </a:rPr>
              <a:t>JavaScript,</a:t>
            </a:r>
          </a:p>
          <a:p>
            <a:pPr>
              <a:lnSpc>
                <a:spcPct val="100000"/>
              </a:lnSpc>
              <a:spcBef>
                <a:spcPts val="0"/>
              </a:spcBef>
              <a:buClr>
                <a:schemeClr val="accent5">
                  <a:lumMod val="40000"/>
                  <a:lumOff val="60000"/>
                </a:schemeClr>
              </a:buClr>
              <a:buSzPct val="70000"/>
              <a:buFont typeface="Wingdings 2" pitchFamily="18" charset="2"/>
              <a:buNone/>
            </a:pPr>
            <a:r>
              <a:rPr lang="en-US" sz="1400" dirty="0" smtClean="0">
                <a:solidFill>
                  <a:srgbClr val="EBFFD2"/>
                </a:solidFill>
                <a:latin typeface="Consolas" pitchFamily="49" charset="0"/>
                <a:cs typeface="Consolas" pitchFamily="49" charset="0"/>
                <a:sym typeface="Wingdings" pitchFamily="2" charset="2"/>
              </a:rPr>
              <a:t>AJAX</a:t>
            </a:r>
            <a:endParaRPr lang="en-US" sz="1400" dirty="0">
              <a:solidFill>
                <a:srgbClr val="EBFFD2"/>
              </a:solidFill>
              <a:latin typeface="Consolas" pitchFamily="49" charset="0"/>
              <a:cs typeface="Consolas" pitchFamily="49" charset="0"/>
              <a:sym typeface="Wingdings" pitchFamily="2" charset="2"/>
            </a:endParaRPr>
          </a:p>
          <a:p>
            <a:pPr>
              <a:lnSpc>
                <a:spcPct val="100000"/>
              </a:lnSpc>
              <a:spcBef>
                <a:spcPts val="0"/>
              </a:spcBef>
              <a:buClr>
                <a:schemeClr val="accent5">
                  <a:lumMod val="40000"/>
                  <a:lumOff val="60000"/>
                </a:schemeClr>
              </a:buClr>
              <a:buSzPct val="70000"/>
              <a:buFont typeface="Wingdings 2" pitchFamily="18" charset="2"/>
              <a:buNone/>
            </a:pPr>
            <a:r>
              <a:rPr lang="en-US" sz="1400" dirty="0">
                <a:solidFill>
                  <a:srgbClr val="EBFFD2"/>
                </a:solidFill>
                <a:latin typeface="Consolas" pitchFamily="49" charset="0"/>
                <a:cs typeface="Consolas" pitchFamily="49" charset="0"/>
                <a:sym typeface="Wingdings" pitchFamily="2" charset="2"/>
              </a:rPr>
              <a:t>Markup</a:t>
            </a:r>
          </a:p>
        </p:txBody>
      </p:sp>
      <p:sp>
        <p:nvSpPr>
          <p:cNvPr id="23" name="Slide Number Placeholder 6"/>
          <p:cNvSpPr txBox="1">
            <a:spLocks/>
          </p:cNvSpPr>
          <p:nvPr/>
        </p:nvSpPr>
        <p:spPr>
          <a:xfrm>
            <a:off x="8610600" y="6553200"/>
            <a:ext cx="457200" cy="228600"/>
          </a:xfrm>
          <a:prstGeom prst="rect">
            <a:avLst/>
          </a:prstGeom>
        </p:spPr>
        <p:txBody>
          <a:bodyPr/>
          <a:lstStyle/>
          <a:p>
            <a:pPr marL="0" marR="0" lvl="0" indent="0" algn="r" defTabSz="914400" rtl="0" eaLnBrk="0" fontAlgn="base" latinLnBrk="0" hangingPunct="0">
              <a:lnSpc>
                <a:spcPct val="85000"/>
              </a:lnSpc>
              <a:spcBef>
                <a:spcPct val="0"/>
              </a:spcBef>
              <a:spcAft>
                <a:spcPct val="0"/>
              </a:spcAft>
              <a:buClrTx/>
              <a:buSzTx/>
              <a:buFontTx/>
              <a:buNone/>
              <a:tabLst/>
              <a:defRPr/>
            </a:pPr>
            <a:fld id="{58452FF4-89E3-4D1B-9927-2DBDC00E58D7}" type="slidenum">
              <a:rPr kumimoji="1" lang="en-US" sz="1100" b="1" i="0" u="none" strike="noStrike" kern="1200" cap="none" spc="0" normalizeH="0" baseline="0" noProof="0" smtClean="0">
                <a:ln>
                  <a:noFill/>
                </a:ln>
                <a:solidFill>
                  <a:srgbClr val="EBFFC2"/>
                </a:solidFill>
                <a:effectLst>
                  <a:outerShdw blurRad="38100" dist="38100" dir="2700000" algn="tl">
                    <a:srgbClr val="000000">
                      <a:alpha val="43137"/>
                    </a:srgbClr>
                  </a:outerShdw>
                </a:effectLst>
                <a:uLnTx/>
                <a:uFillTx/>
                <a:latin typeface="+mn-lt"/>
                <a:ea typeface="+mn-ea"/>
                <a:cs typeface="+mn-cs"/>
              </a:rPr>
              <a:pPr marL="0" marR="0" lvl="0" indent="0" algn="r" defTabSz="914400" rtl="0" eaLnBrk="0" fontAlgn="base" latinLnBrk="0" hangingPunct="0">
                <a:lnSpc>
                  <a:spcPct val="85000"/>
                </a:lnSpc>
                <a:spcBef>
                  <a:spcPct val="0"/>
                </a:spcBef>
                <a:spcAft>
                  <a:spcPct val="0"/>
                </a:spcAft>
                <a:buClrTx/>
                <a:buSzTx/>
                <a:buFontTx/>
                <a:buNone/>
                <a:tabLst/>
                <a:defRPr/>
              </a:pPr>
              <a:t>8</a:t>
            </a:fld>
            <a:endParaRPr kumimoji="1" lang="en-US" sz="1100" b="1" i="0" u="none" strike="noStrike" kern="1200" cap="none" spc="0" normalizeH="0" baseline="0" noProof="0" dirty="0">
              <a:ln>
                <a:noFill/>
              </a:ln>
              <a:solidFill>
                <a:srgbClr val="EBFFC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Picture 6" descr="http://1.bp.blogspot.com/_pqc1Ho2DfSs/SGxucabNdfI/AAAAAAAACsI/j79ETxWfdwo/s400/aspnetAjaxFuture.jpg"/>
          <p:cNvPicPr>
            <a:picLocks noChangeAspect="1" noChangeArrowheads="1"/>
          </p:cNvPicPr>
          <p:nvPr/>
        </p:nvPicPr>
        <p:blipFill>
          <a:blip r:embed="rId3" cstate="print"/>
          <a:srcRect/>
          <a:stretch>
            <a:fillRect/>
          </a:stretch>
        </p:blipFill>
        <p:spPr bwMode="auto">
          <a:xfrm>
            <a:off x="3143240" y="1500174"/>
            <a:ext cx="2667000" cy="2486026"/>
          </a:xfrm>
          <a:prstGeom prst="roundRect">
            <a:avLst>
              <a:gd name="adj" fmla="val 5560"/>
            </a:avLst>
          </a:prstGeom>
          <a:solidFill>
            <a:srgbClr val="FFFFFF">
              <a:shade val="85000"/>
            </a:srgbClr>
          </a:solidFill>
          <a:ln>
            <a:noFill/>
          </a:ln>
          <a:effectLst>
            <a:reflection blurRad="12700" stA="38000" endPos="28000" dist="5000" dir="5400000" sy="-100000" algn="bl" rotWithShape="0"/>
          </a:effectLst>
          <a:scene3d>
            <a:camera prst="isometricTopUp"/>
            <a:lightRig rig="threePt" dir="t"/>
          </a:scene3d>
        </p:spPr>
      </p:pic>
      <p:sp>
        <p:nvSpPr>
          <p:cNvPr id="467970" name="Rectangle 2"/>
          <p:cNvSpPr>
            <a:spLocks noGrp="1" noChangeArrowheads="1"/>
          </p:cNvSpPr>
          <p:nvPr>
            <p:ph type="ctrTitle"/>
          </p:nvPr>
        </p:nvSpPr>
        <p:spPr>
          <a:xfrm>
            <a:off x="609600" y="5029216"/>
            <a:ext cx="7924800" cy="685800"/>
          </a:xfrm>
        </p:spPr>
        <p:txBody>
          <a:bodyPr/>
          <a:lstStyle/>
          <a:p>
            <a:pPr>
              <a:lnSpc>
                <a:spcPct val="110000"/>
              </a:lnSpc>
            </a:pPr>
            <a:r>
              <a:rPr lang="en-US" dirty="0"/>
              <a:t>ASP.NET AJAX Server Controls</a:t>
            </a:r>
            <a:endParaRPr lang="bg-BG" dirty="0"/>
          </a:p>
        </p:txBody>
      </p:sp>
      <p:pic>
        <p:nvPicPr>
          <p:cNvPr id="23554" name="Picture 2" descr="http://www.mpg-solutions.com/images/sacIcon.png"/>
          <p:cNvPicPr>
            <a:picLocks noChangeAspect="1" noChangeArrowheads="1"/>
          </p:cNvPicPr>
          <p:nvPr/>
        </p:nvPicPr>
        <p:blipFill>
          <a:blip r:embed="rId4" cstate="print"/>
          <a:srcRect/>
          <a:stretch>
            <a:fillRect/>
          </a:stretch>
        </p:blipFill>
        <p:spPr bwMode="auto">
          <a:xfrm rot="770367">
            <a:off x="4808739" y="670901"/>
            <a:ext cx="3581386" cy="3330502"/>
          </a:xfrm>
          <a:prstGeom prst="rect">
            <a:avLst/>
          </a:prstGeom>
          <a:noFill/>
        </p:spPr>
      </p:pic>
      <p:pic>
        <p:nvPicPr>
          <p:cNvPr id="23556" name="Picture 4" descr="http://static2.bigstockphoto.com/thumbs/6/6/1/large2/1667028.jpg"/>
          <p:cNvPicPr>
            <a:picLocks noChangeAspect="1" noChangeArrowheads="1"/>
          </p:cNvPicPr>
          <p:nvPr/>
        </p:nvPicPr>
        <p:blipFill>
          <a:blip r:embed="rId5" cstate="print"/>
          <a:srcRect b="9042"/>
          <a:stretch>
            <a:fillRect/>
          </a:stretch>
        </p:blipFill>
        <p:spPr bwMode="auto">
          <a:xfrm>
            <a:off x="1071538" y="1500174"/>
            <a:ext cx="2571798" cy="2443226"/>
          </a:xfrm>
          <a:prstGeom prst="roundRect">
            <a:avLst>
              <a:gd name="adj" fmla="val 4350"/>
            </a:avLst>
          </a:prstGeom>
          <a:solidFill>
            <a:srgbClr val="FFFFFF">
              <a:shade val="85000"/>
            </a:srgbClr>
          </a:solidFill>
          <a:ln>
            <a:noFill/>
          </a:ln>
          <a:effectLst>
            <a:reflection blurRad="12700" stA="38000" endPos="28000" dist="5000" dir="5400000" sy="-100000" algn="bl" rotWithShape="0"/>
          </a:effectLst>
          <a:scene3d>
            <a:camera prst="perspectiveContrastingRightFacing"/>
            <a:lightRig rig="threePt" dir="t"/>
          </a:scene3d>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62"/>
</p:tagLst>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seminar5</Template>
  <TotalTime>5933</TotalTime>
  <Words>3542</Words>
  <Application>Microsoft Office PowerPoint</Application>
  <PresentationFormat>On-screen Show (4:3)</PresentationFormat>
  <Paragraphs>313</Paragraphs>
  <Slides>26</Slides>
  <Notes>23</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BASD</vt:lpstr>
      <vt:lpstr>Telerik Theme</vt:lpstr>
      <vt:lpstr>ASP.NET AJAX – Basics</vt:lpstr>
      <vt:lpstr>Table of Contents</vt:lpstr>
      <vt:lpstr>What is AJAX?</vt:lpstr>
      <vt:lpstr>What is AJAX?</vt:lpstr>
      <vt:lpstr>What is AJAX? (2)</vt:lpstr>
      <vt:lpstr>AJAX Technology Components</vt:lpstr>
      <vt:lpstr>What is ASP.NET AJAX?</vt:lpstr>
      <vt:lpstr>ASP.NET AJAX Architecture</vt:lpstr>
      <vt:lpstr>ASP.NET AJAX Server Controls</vt:lpstr>
      <vt:lpstr>ASP.NET AJAX Server Controls</vt:lpstr>
      <vt:lpstr>ScriptManager Control</vt:lpstr>
      <vt:lpstr>UpdatePanel Control</vt:lpstr>
      <vt:lpstr>Dynamic Forms with ASP.NET AJAX</vt:lpstr>
      <vt:lpstr>UpdatePanel.UpdateMode</vt:lpstr>
      <vt:lpstr>Triggers</vt:lpstr>
      <vt:lpstr>Timer Control</vt:lpstr>
      <vt:lpstr>ASP.NET AJAX: UpdatePanel + Timer</vt:lpstr>
      <vt:lpstr>UpdateProgress Control</vt:lpstr>
      <vt:lpstr>Full vs. Partial Postbacks</vt:lpstr>
      <vt:lpstr>ASP.NET AJAX Control Toolkit</vt:lpstr>
      <vt:lpstr>ASP.NET AJAX Control Toolkit</vt:lpstr>
      <vt:lpstr>ASP.NET AJAX Control Toolkit (2)</vt:lpstr>
      <vt:lpstr>AJAX Control Toolkit</vt:lpstr>
      <vt:lpstr>ASP.NET AJAX Basics</vt:lpstr>
      <vt:lpstr>Exercises</vt:lpstr>
      <vt:lpstr>Exercises (2)</vt:lpstr>
    </vt:vector>
  </TitlesOfParts>
  <Company>National Academy for Software Development - http://academy.devbg.org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creator>NASD</dc:creator>
  <cp:lastModifiedBy>Ventsy Popov (Crossroad)</cp:lastModifiedBy>
  <cp:revision>681</cp:revision>
  <dcterms:created xsi:type="dcterms:W3CDTF">2003-11-24T23:05:59Z</dcterms:created>
  <dcterms:modified xsi:type="dcterms:W3CDTF">2011-01-11T20:48:16Z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Number">
    <vt:lpwstr>v1.1</vt:lpwstr>
  </property>
</Properties>
</file>