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320" r:id="rId2"/>
    <p:sldId id="322" r:id="rId3"/>
    <p:sldId id="323" r:id="rId4"/>
    <p:sldId id="351" r:id="rId5"/>
    <p:sldId id="324" r:id="rId6"/>
    <p:sldId id="325" r:id="rId7"/>
    <p:sldId id="347" r:id="rId8"/>
    <p:sldId id="348" r:id="rId9"/>
    <p:sldId id="349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9" r:id="rId19"/>
    <p:sldId id="340" r:id="rId20"/>
    <p:sldId id="350" r:id="rId21"/>
    <p:sldId id="343" r:id="rId22"/>
    <p:sldId id="344" r:id="rId23"/>
    <p:sldId id="345" r:id="rId24"/>
    <p:sldId id="346" r:id="rId2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7EA"/>
    <a:srgbClr val="FFC3BD"/>
    <a:srgbClr val="FFF0CD"/>
    <a:srgbClr val="FFF5CD"/>
    <a:srgbClr val="FFFAD6"/>
    <a:srgbClr val="E8FFC8"/>
    <a:srgbClr val="FAF7C8"/>
    <a:srgbClr val="FAF8C8"/>
    <a:srgbClr val="F5FFC2"/>
    <a:srgbClr val="EBFFD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95" d="100"/>
          <a:sy n="95" d="100"/>
        </p:scale>
        <p:origin x="-270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2/12/2010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2/12/2010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kov.com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akov.com/blo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ihail.stoynov.com/blog/" TargetMode="External"/><Relationship Id="rId2" Type="http://schemas.openxmlformats.org/officeDocument/2006/relationships/hyperlink" Target="http://www.matern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badjimarinov.net/" TargetMode="External"/><Relationship Id="rId2" Type="http://schemas.openxmlformats.org/officeDocument/2006/relationships/hyperlink" Target="http://www.propeople.d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www.crossroad.b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telerik.com/ivaylobratoev/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alch.com/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ivaylo-hristov.net/" TargetMode="External"/><Relationship Id="rId2" Type="http://schemas.openxmlformats.org/officeDocument/2006/relationships/hyperlink" Target="http://www.komfo.b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vk4Q0" TargetMode="External"/><Relationship Id="rId2" Type="http://schemas.openxmlformats.org/officeDocument/2006/relationships/hyperlink" Target="http://www.devbg.org/dotnetboo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spnetcourse.teler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8305800" cy="2209800"/>
          </a:xfrm>
        </p:spPr>
        <p:txBody>
          <a:bodyPr/>
          <a:lstStyle/>
          <a:p>
            <a:r>
              <a:rPr lang="en-US" dirty="0" smtClean="0"/>
              <a:t>Web Applications Development with .NET Framework and ASP.NET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3317080"/>
            <a:ext cx="8229600" cy="569120"/>
          </a:xfrm>
        </p:spPr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8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612192"/>
            <a:ext cx="4686300" cy="1707152"/>
          </a:xfrm>
          <a:prstGeom prst="roundRect">
            <a:avLst>
              <a:gd name="adj" fmla="val 8298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1447800"/>
            <a:ext cx="822960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19458" name="Picture 2" descr="http://www.studentsfirst.us/content/img/f146234/teacher_in_classroom.jpg"/>
          <p:cNvPicPr>
            <a:picLocks noChangeAspect="1" noChangeArrowheads="1"/>
          </p:cNvPicPr>
          <p:nvPr/>
        </p:nvPicPr>
        <p:blipFill>
          <a:blip r:embed="rId2" cstate="print">
            <a:lum bright="10000" contrast="20000"/>
          </a:blip>
          <a:srcRect r="2250" b="3019"/>
          <a:stretch>
            <a:fillRect/>
          </a:stretch>
        </p:blipFill>
        <p:spPr bwMode="auto">
          <a:xfrm>
            <a:off x="1885950" y="2590800"/>
            <a:ext cx="5334000" cy="3505980"/>
          </a:xfrm>
          <a:prstGeom prst="roundRect">
            <a:avLst>
              <a:gd name="adj" fmla="val 5800"/>
            </a:avLst>
          </a:prstGeom>
          <a:noFill/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35052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Svetlin Nakov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Manager Technical Training,	 Telerik Corporation,		 Telerik Academy</a:t>
            </a:r>
          </a:p>
          <a:p>
            <a:pPr lvl="1" eaLnBrk="1" hangingPunct="1">
              <a:lnSpc>
                <a:spcPts val="4000"/>
              </a:lnSpc>
            </a:pPr>
            <a:r>
              <a:rPr lang="en-US" dirty="0" smtClean="0"/>
              <a:t>15 years software development experience</a:t>
            </a:r>
          </a:p>
        </p:txBody>
      </p:sp>
      <p:pic>
        <p:nvPicPr>
          <p:cNvPr id="6" name="Picture 6" descr="Svetlin-Nakov-face-sm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1219200"/>
            <a:ext cx="1622425" cy="19812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28600" y="4572000"/>
            <a:ext cx="861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svetlin.nakov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[at] telerik.com</a:t>
            </a:r>
          </a:p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Web site</a:t>
            </a:r>
            <a:r>
              <a:rPr lang="ru-RU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: </a:t>
            </a:r>
            <a:r>
              <a:rPr lang="ru-RU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www.nakov.com</a:t>
            </a:r>
            <a:endParaRPr lang="en-US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Blog: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4"/>
              </a:rPr>
              <a:t>http://nakov.com/blog/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24384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Mihail Stoynov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Technical Lead,	 	         Materna Bulgaria, </a:t>
            </a:r>
            <a:r>
              <a:rPr lang="en-US" dirty="0" smtClean="0">
                <a:hlinkClick r:id="rId2"/>
              </a:rPr>
              <a:t>www.materna.com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28600" y="3429000"/>
            <a:ext cx="861060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mihail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[at] stoynov.com</a:t>
            </a:r>
          </a:p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Blog: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http://mihail.stoynov.com/blog/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4" descr="Mihail-Stoynov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6829426" y="1219199"/>
            <a:ext cx="1476374" cy="1970981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24384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Branislav Abadjimarinov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Senior .NET Developer, 	         ProPeople, </a:t>
            </a:r>
            <a:r>
              <a:rPr lang="en-US" dirty="0" smtClean="0">
                <a:hlinkClick r:id="rId2"/>
              </a:rPr>
              <a:t>www.propeople.dk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28600" y="3429000"/>
            <a:ext cx="861060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brannislav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[at] gmail.com</a:t>
            </a:r>
          </a:p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Blog: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http://abadjimarinov.net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026" name="Picture 2" descr="C:\Users\nakov\AppData\Local\Temp\1\_TS57E3.tmp\_TS4E.tmp\Branislav Abadjimarinov.jpg"/>
          <p:cNvPicPr>
            <a:picLocks noChangeAspect="1" noChangeArrowheads="1"/>
          </p:cNvPicPr>
          <p:nvPr/>
        </p:nvPicPr>
        <p:blipFill>
          <a:blip r:embed="rId4" cstate="print">
            <a:lum bright="20000" contrast="10000"/>
          </a:blip>
          <a:srcRect b="11599"/>
          <a:stretch>
            <a:fillRect/>
          </a:stretch>
        </p:blipFill>
        <p:spPr bwMode="auto">
          <a:xfrm>
            <a:off x="6761703" y="1229247"/>
            <a:ext cx="1658815" cy="1967345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24384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Ventsislav Popov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Developer,		 	         Crossroad,		 </a:t>
            </a:r>
            <a:r>
              <a:rPr lang="en-US" dirty="0" smtClean="0">
                <a:hlinkClick r:id="rId2"/>
              </a:rPr>
              <a:t>www.crossroad.bg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28600" y="3429000"/>
            <a:ext cx="8610600" cy="57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ventsy.popov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[at] gmail.com</a:t>
            </a:r>
          </a:p>
        </p:txBody>
      </p:sp>
      <p:pic>
        <p:nvPicPr>
          <p:cNvPr id="6" name="Picture 5" descr="C:\Users\9680\Desktop\VentsislavPopov.jp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 l="10588" t="1272" r="14643" b="17346"/>
          <a:stretch>
            <a:fillRect/>
          </a:stretch>
        </p:blipFill>
        <p:spPr bwMode="auto">
          <a:xfrm>
            <a:off x="6827520" y="1219200"/>
            <a:ext cx="1554480" cy="195072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24384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Ivaylo Bratoev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Software engineer, 	         Telerik Corporation, </a:t>
            </a:r>
            <a:r>
              <a:rPr lang="en-US" dirty="0" smtClean="0">
                <a:hlinkClick r:id="rId2"/>
              </a:rPr>
              <a:t>www.telerik.com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28600" y="3429000"/>
            <a:ext cx="861060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ivaylo.bratoev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[at] telerik.com</a:t>
            </a:r>
          </a:p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Blog: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http://blogs.telerik.com/ivaylobratoev/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26626" name="Picture 2" descr="http://corporate.telerik.com/Images/CorporateDirectory/Ivaylo%20Bratoev.JPG"/>
          <p:cNvPicPr>
            <a:picLocks noChangeAspect="1" noChangeArrowheads="1"/>
          </p:cNvPicPr>
          <p:nvPr/>
        </p:nvPicPr>
        <p:blipFill>
          <a:blip r:embed="rId4" cstate="print">
            <a:lum contrast="10000"/>
          </a:blip>
          <a:srcRect r="1923" b="962"/>
          <a:stretch>
            <a:fillRect/>
          </a:stretch>
        </p:blipFill>
        <p:spPr bwMode="auto">
          <a:xfrm>
            <a:off x="6819900" y="1219200"/>
            <a:ext cx="1485900" cy="2000624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(6)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24384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Svetlin Ralchev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Software engineer, 	         Telerik Corporation, </a:t>
            </a:r>
            <a:r>
              <a:rPr lang="en-US" dirty="0" smtClean="0">
                <a:hlinkClick r:id="rId2"/>
              </a:rPr>
              <a:t>www.telerik.com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28600" y="3429000"/>
            <a:ext cx="861060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svetlin.ralchev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[at] telerik.com</a:t>
            </a:r>
          </a:p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Blog: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http://blog.ralch.com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4" descr="C:\Users\9680\Desktop\SvetlinRalchev.jpg"/>
          <p:cNvPicPr>
            <a:picLocks noChangeAspect="1" noChangeArrowheads="1"/>
          </p:cNvPicPr>
          <p:nvPr/>
        </p:nvPicPr>
        <p:blipFill>
          <a:blip r:embed="rId4" cstate="print">
            <a:lum bright="20000" contrast="30000"/>
          </a:blip>
          <a:srcRect/>
          <a:stretch>
            <a:fillRect/>
          </a:stretch>
        </p:blipFill>
        <p:spPr bwMode="auto">
          <a:xfrm>
            <a:off x="6826100" y="1219199"/>
            <a:ext cx="1499193" cy="2007073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(7)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24384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Ivaylo Hristov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Managing partner, 		 Komfo Bulgaria,		 </a:t>
            </a:r>
            <a:r>
              <a:rPr lang="en-US" dirty="0" smtClean="0">
                <a:hlinkClick r:id="rId2"/>
              </a:rPr>
              <a:t>www.komfo.bg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28600" y="3429000"/>
            <a:ext cx="861060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mail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[at] ivaylo-hristov.net</a:t>
            </a:r>
          </a:p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Blog: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http://ivaylo-hristov.net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4" descr="Ivaylo-Hristov"/>
          <p:cNvPicPr>
            <a:picLocks noChangeAspect="1" noChangeArrowheads="1"/>
          </p:cNvPicPr>
          <p:nvPr/>
        </p:nvPicPr>
        <p:blipFill>
          <a:blip r:embed="rId4" cstate="print">
            <a:lum bright="-10000" contrast="20000"/>
          </a:blip>
          <a:srcRect/>
          <a:stretch>
            <a:fillRect/>
          </a:stretch>
        </p:blipFill>
        <p:spPr bwMode="auto">
          <a:xfrm>
            <a:off x="6814658" y="1219200"/>
            <a:ext cx="1619250" cy="2036763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3046503"/>
            <a:ext cx="3919536" cy="306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7712" y="2895600"/>
            <a:ext cx="4457924" cy="33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457200" y="2097880"/>
            <a:ext cx="8229600" cy="569120"/>
          </a:xfrm>
        </p:spPr>
        <p:txBody>
          <a:bodyPr/>
          <a:lstStyle/>
          <a:p>
            <a:r>
              <a:rPr lang="en-US" dirty="0" smtClean="0"/>
              <a:t>Exams, Grades, Certifications, Awards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00"/>
              </a:lnSpc>
            </a:pPr>
            <a:r>
              <a:rPr lang="en-US" dirty="0" smtClean="0"/>
              <a:t>Practical project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Dynamic Web application – developed at home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Based on .NET Framework, ASP.NET Web Forms, SQL Server and LINQ-to-SQL</a:t>
            </a:r>
          </a:p>
          <a:p>
            <a:pPr>
              <a:lnSpc>
                <a:spcPts val="37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Photo album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CMS system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Blog system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Dating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050" name="Picture 2" descr="http://www.healthyalberta.com/Images/HS_Exam_Stress_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3240" y="3846007"/>
            <a:ext cx="3671160" cy="2441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Web Applications Development with .NET Framework and ASP.NET objectives</a:t>
            </a:r>
          </a:p>
          <a:p>
            <a:pPr lvl="1"/>
            <a:r>
              <a:rPr lang="en-US" sz="2800" dirty="0" smtClean="0"/>
              <a:t>Provides basic skills for development of dynamic data-driven ASP.NET Web applications</a:t>
            </a:r>
          </a:p>
          <a:p>
            <a:pPr lvl="1"/>
            <a:r>
              <a:rPr lang="en-US" sz="2800" dirty="0" smtClean="0"/>
              <a:t>C# language fundamentals</a:t>
            </a:r>
          </a:p>
          <a:p>
            <a:pPr lvl="1"/>
            <a:r>
              <a:rPr lang="en-US" sz="2800" dirty="0" smtClean="0"/>
              <a:t>Databases and SQL Server</a:t>
            </a:r>
          </a:p>
          <a:p>
            <a:pPr lvl="1"/>
            <a:r>
              <a:rPr lang="en-US" sz="2800" dirty="0" smtClean="0"/>
              <a:t>LINQ and LINQ-to-SQL</a:t>
            </a:r>
          </a:p>
          <a:p>
            <a:pPr lvl="1"/>
            <a:r>
              <a:rPr lang="en-US" sz="2800" dirty="0" smtClean="0"/>
              <a:t>ASP.NET, AJAX</a:t>
            </a:r>
          </a:p>
          <a:p>
            <a:pPr lvl="1"/>
            <a:r>
              <a:rPr lang="en-US" sz="2800" dirty="0" smtClean="0"/>
              <a:t>Silverlight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5604" name="Picture 4" descr="http://www.artegraficas.com.br/img/web_sites/web_sites.jpg"/>
          <p:cNvPicPr>
            <a:picLocks noChangeAspect="1" noChangeArrowheads="1"/>
          </p:cNvPicPr>
          <p:nvPr/>
        </p:nvPicPr>
        <p:blipFill>
          <a:blip r:embed="rId2" cstate="print"/>
          <a:srcRect t="5517" b="3448"/>
          <a:stretch>
            <a:fillRect/>
          </a:stretch>
        </p:blipFill>
        <p:spPr bwMode="auto">
          <a:xfrm>
            <a:off x="5715000" y="4038600"/>
            <a:ext cx="2950185" cy="2362200"/>
          </a:xfrm>
          <a:prstGeom prst="roundRect">
            <a:avLst>
              <a:gd name="adj" fmla="val 8046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/>
              <a:t>Defending the projects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Students should defend their projects in class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Will be asked to extend the existing functionality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Using own laptop is recommended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Each project gets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0…60</a:t>
            </a:r>
            <a:r>
              <a:rPr lang="en-US" sz="2800" dirty="0" smtClean="0"/>
              <a:t> scores</a:t>
            </a:r>
            <a:endParaRPr lang="en-US" sz="3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2362200" y="4206240"/>
          <a:ext cx="4191000" cy="2194560"/>
        </p:xfrm>
        <a:graphic>
          <a:graphicData uri="http://schemas.openxmlformats.org/drawingml/2006/table">
            <a:tbl>
              <a:tblPr/>
              <a:tblGrid>
                <a:gridCol w="1777802"/>
                <a:gridCol w="2413198"/>
              </a:tblGrid>
              <a:tr h="362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Score</a:t>
                      </a:r>
                      <a:endParaRPr lang="en-US" sz="24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51-60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Excellent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41-50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Very Good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31-40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21-30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Average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2" descr="http://stmcs.org/images/grad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149242">
            <a:off x="7254693" y="3470739"/>
            <a:ext cx="1214719" cy="148542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and Awards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ts val="3600"/>
              </a:lnSpc>
            </a:pPr>
            <a:r>
              <a:rPr lang="en-US" dirty="0" smtClean="0"/>
              <a:t>Best students will get certification and awards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Certificate of achievement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Requires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51</a:t>
            </a:r>
            <a:r>
              <a:rPr lang="en-US" dirty="0" smtClean="0"/>
              <a:t> score from the practical project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Issued by Telerik Academy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Signed by the trainers team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Awards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Remarkable results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Top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5-10</a:t>
            </a:r>
            <a:r>
              <a:rPr lang="en-US" dirty="0" smtClean="0"/>
              <a:t> students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00600" y="4267200"/>
            <a:ext cx="4038600" cy="226695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endParaRPr lang="en-US" sz="2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8914" name="Picture 2" descr="C:\NAKOV\Telerik-templates\Telerik-Logos\Telerik-logo-large-with-text.png"/>
          <p:cNvPicPr>
            <a:picLocks noChangeAspect="1" noChangeArrowheads="1"/>
          </p:cNvPicPr>
          <p:nvPr/>
        </p:nvPicPr>
        <p:blipFill>
          <a:blip r:embed="rId2" cstate="print"/>
          <a:srcRect l="-4348" t="-12756" r="-4348" b="-8419"/>
          <a:stretch>
            <a:fillRect/>
          </a:stretch>
        </p:blipFill>
        <p:spPr bwMode="auto">
          <a:xfrm>
            <a:off x="5019675" y="4953000"/>
            <a:ext cx="3609474" cy="1371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</p:spPr>
      </p:pic>
      <p:sp>
        <p:nvSpPr>
          <p:cNvPr id="6" name="Rectangle 5"/>
          <p:cNvSpPr/>
          <p:nvPr/>
        </p:nvSpPr>
        <p:spPr>
          <a:xfrm>
            <a:off x="6113693" y="4343400"/>
            <a:ext cx="14205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Sponsor:</a:t>
            </a:r>
            <a:endParaRPr lang="en-US" b="1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age.guardian.co.uk/sys-images/Arts/Arts_/Pictures/2007/02/06/books460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</a:blip>
          <a:srcRect/>
          <a:stretch>
            <a:fillRect/>
          </a:stretch>
        </p:blipFill>
        <p:spPr bwMode="auto">
          <a:xfrm>
            <a:off x="2362200" y="1219200"/>
            <a:ext cx="4381500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76039"/>
            <a:ext cx="8229600" cy="685800"/>
          </a:xfrm>
        </p:spPr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066800"/>
            <a:ext cx="7086600" cy="5638800"/>
          </a:xfrm>
        </p:spPr>
        <p:txBody>
          <a:bodyPr/>
          <a:lstStyle/>
          <a:p>
            <a:pPr marL="0" lvl="0" indent="0">
              <a:spcBef>
                <a:spcPts val="1800"/>
              </a:spcBef>
              <a:buNone/>
              <a:tabLst/>
            </a:pPr>
            <a:r>
              <a:rPr lang="en-US" dirty="0" smtClean="0"/>
              <a:t>Nakov S. &amp; Co., Programming for .NET Framework, Volume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ISBN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954-775-505-6</a:t>
            </a:r>
            <a:r>
              <a:rPr lang="en-US" dirty="0" smtClean="0"/>
              <a:t>, </a:t>
            </a:r>
            <a:r>
              <a:rPr lang="en-US" u="sng" dirty="0" smtClean="0">
                <a:hlinkClick r:id="rId2"/>
              </a:rPr>
              <a:t>www.devbg.org/dotnetbook/</a:t>
            </a:r>
            <a:endParaRPr lang="en-US" dirty="0" smtClean="0"/>
          </a:p>
          <a:p>
            <a:pPr marL="0" indent="0">
              <a:spcBef>
                <a:spcPts val="1800"/>
              </a:spcBef>
              <a:buNone/>
              <a:tabLst/>
            </a:pPr>
            <a:r>
              <a:rPr lang="en-US" dirty="0" smtClean="0"/>
              <a:t>Nakov S. &amp; Co., Programming for .NET Framework, Volume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ISBN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954-775-672-9</a:t>
            </a:r>
            <a:r>
              <a:rPr lang="en-US" dirty="0" smtClean="0"/>
              <a:t>, </a:t>
            </a:r>
            <a:r>
              <a:rPr lang="en-US" u="sng" dirty="0" smtClean="0">
                <a:hlinkClick r:id="rId2"/>
              </a:rPr>
              <a:t>www.devbg.org/dotnetbook/</a:t>
            </a:r>
            <a:endParaRPr lang="en-US" dirty="0" smtClean="0"/>
          </a:p>
          <a:p>
            <a:pPr marL="0" lvl="0" indent="0">
              <a:spcBef>
                <a:spcPts val="1800"/>
              </a:spcBef>
              <a:buNone/>
              <a:tabLst/>
            </a:pPr>
            <a:r>
              <a:rPr lang="en-US" dirty="0" smtClean="0"/>
              <a:t>MacDonald M., Beginning ASP.NET 3.5 in C# 2008 – From Novice to Professional, APress, ISBN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978-1-59059-891-7</a:t>
            </a:r>
            <a:r>
              <a:rPr lang="en-US" dirty="0" smtClean="0"/>
              <a:t>, </a:t>
            </a:r>
            <a:r>
              <a:rPr lang="en-US" u="sng" dirty="0" smtClean="0">
                <a:hlinkClick r:id="rId3"/>
              </a:rPr>
              <a:t>http://tiny.cc/vk4Q0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lum contrast="10000"/>
          </a:blip>
          <a:srcRect/>
          <a:stretch>
            <a:fillRect/>
          </a:stretch>
        </p:blipFill>
        <p:spPr bwMode="auto">
          <a:xfrm>
            <a:off x="304800" y="1020744"/>
            <a:ext cx="1234225" cy="16764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lum contrast="10000"/>
          </a:blip>
          <a:srcRect/>
          <a:stretch>
            <a:fillRect/>
          </a:stretch>
        </p:blipFill>
        <p:spPr bwMode="auto">
          <a:xfrm>
            <a:off x="304800" y="2895600"/>
            <a:ext cx="1234225" cy="16764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lum contrast="10000"/>
          </a:blip>
          <a:srcRect/>
          <a:stretch>
            <a:fillRect/>
          </a:stretch>
        </p:blipFill>
        <p:spPr bwMode="auto">
          <a:xfrm>
            <a:off x="304800" y="4771623"/>
            <a:ext cx="1234225" cy="1629177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500" dirty="0" smtClean="0"/>
              <a:t>Web Applications Development with .NET Framework and ASP.NET</a:t>
            </a:r>
            <a:endParaRPr lang="bg-BG" sz="3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6172200"/>
            <a:ext cx="449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2"/>
              </a:rPr>
              <a:t>http://aspnetcourse.telerik.com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to the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Computer programming skills</a:t>
            </a:r>
          </a:p>
          <a:p>
            <a:pPr lvl="1"/>
            <a:r>
              <a:rPr lang="en-US" dirty="0" smtClean="0"/>
              <a:t>One of the following languages:</a:t>
            </a:r>
          </a:p>
          <a:p>
            <a:pPr lvl="2"/>
            <a:r>
              <a:rPr lang="en-US" dirty="0" smtClean="0"/>
              <a:t>C#, Java or C++</a:t>
            </a:r>
          </a:p>
          <a:p>
            <a:pPr lvl="0"/>
            <a:r>
              <a:rPr lang="en-US" dirty="0" smtClean="0"/>
              <a:t>Object-oriented programming</a:t>
            </a:r>
          </a:p>
          <a:p>
            <a:pPr lvl="1"/>
            <a:r>
              <a:rPr lang="en-US" dirty="0" smtClean="0"/>
              <a:t>Abstraction, encapsulation, inheritance, polymorphism, exceptions handling</a:t>
            </a:r>
          </a:p>
          <a:p>
            <a:pPr lvl="0"/>
            <a:r>
              <a:rPr lang="en-US" dirty="0" smtClean="0"/>
              <a:t>English language</a:t>
            </a:r>
          </a:p>
          <a:p>
            <a:pPr lvl="1"/>
            <a:r>
              <a:rPr lang="en-US" dirty="0" smtClean="0"/>
              <a:t>All training materials are in English (intentionally, Telerik Academy policy)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4580" name="Picture 4" descr="http://www.toursisaket.com/marketplace/propic/picture12574800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3400" y="1181100"/>
            <a:ext cx="18796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582" name="Picture 6" descr="http://www.gites-au-monteil.fr/img/englis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4514" y="4916584"/>
            <a:ext cx="1158961" cy="722216"/>
          </a:xfrm>
          <a:prstGeom prst="roundRect">
            <a:avLst>
              <a:gd name="adj" fmla="val 8091"/>
            </a:avLst>
          </a:prstGeom>
          <a:noFill/>
        </p:spPr>
      </p:pic>
      <p:pic>
        <p:nvPicPr>
          <p:cNvPr id="24583" name="Picture 7" descr="C:\Trash\o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3022600"/>
            <a:ext cx="990600" cy="132080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Technical University – Sofia</a:t>
            </a:r>
          </a:p>
          <a:p>
            <a:pPr lvl="1"/>
            <a:r>
              <a:rPr lang="en-US" dirty="0" smtClean="0"/>
              <a:t>Every Monday, 18:00-21:00, hall 1154</a:t>
            </a:r>
          </a:p>
          <a:p>
            <a:pPr lvl="1"/>
            <a:r>
              <a:rPr lang="en-US" dirty="0" smtClean="0"/>
              <a:t>Start: 15 February 2010</a:t>
            </a:r>
          </a:p>
        </p:txBody>
      </p:sp>
      <p:pic>
        <p:nvPicPr>
          <p:cNvPr id="6" name="Picture 2" descr="http://www.vivantehoa.com/schedule_book.jpg"/>
          <p:cNvPicPr>
            <a:picLocks noChangeAspect="1" noChangeArrowheads="1"/>
          </p:cNvPicPr>
          <p:nvPr/>
        </p:nvPicPr>
        <p:blipFill>
          <a:blip r:embed="rId2" cstate="print"/>
          <a:srcRect l="1415" t="1563" r="1415" b="2083"/>
          <a:stretch>
            <a:fillRect/>
          </a:stretch>
        </p:blipFill>
        <p:spPr bwMode="auto">
          <a:xfrm>
            <a:off x="2209800" y="3352800"/>
            <a:ext cx="4724400" cy="27892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334037"/>
            <a:ext cx="4391026" cy="2913576"/>
          </a:xfrm>
          <a:prstGeom prst="roundRect">
            <a:avLst>
              <a:gd name="adj" fmla="val 60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181600"/>
            <a:ext cx="8229600" cy="685800"/>
          </a:xfrm>
        </p:spPr>
        <p:txBody>
          <a:bodyPr/>
          <a:lstStyle/>
          <a:p>
            <a:r>
              <a:rPr lang="en-US" dirty="0" smtClean="0"/>
              <a:t>Course Curriculum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.NET Framework Overview</a:t>
            </a:r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.NET, CLR, MSIL, Assemblies, CTS, .NET languages </a:t>
            </a:r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C# Language Overview – Part I</a:t>
            </a:r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Data Types, Operators, Expressions, Statements, Console I/O, if / switch / case, Loops, Arrays, Methods</a:t>
            </a:r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C# Language Overview – Part II</a:t>
            </a:r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Creating and Using Objects, Exceptions, Strings, Generics, Collections, Attributes</a:t>
            </a:r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Object-Oriented Programming with C#</a:t>
            </a:r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Defining Classes, Constructors, Properties, Methods, Events, Interfaces, Inheritance, 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0363" lvl="0" indent="-360363">
              <a:lnSpc>
                <a:spcPts val="3600"/>
              </a:lnSpc>
              <a:spcBef>
                <a:spcPts val="300"/>
              </a:spcBef>
              <a:buFont typeface="+mj-lt"/>
              <a:buAutoNum type="arabicPeriod" startAt="5"/>
              <a:tabLst/>
            </a:pPr>
            <a:r>
              <a:rPr lang="en-US" sz="2800" dirty="0" smtClean="0"/>
              <a:t>Databases, SQL and MS SQL Server</a:t>
            </a:r>
          </a:p>
          <a:p>
            <a:pPr marL="714375" lvl="1" indent="-366713">
              <a:lnSpc>
                <a:spcPts val="3600"/>
              </a:lnSpc>
              <a:spcBef>
                <a:spcPts val="300"/>
              </a:spcBef>
            </a:pPr>
            <a:r>
              <a:rPr lang="en-US" sz="2600" dirty="0" smtClean="0"/>
              <a:t>RDBMS, SQL Language, SQL SELECT, Joins, Grouping, SQL INSERT, SQL UPDATE, SQL DELETE, MS SQL Server, SQL Server Management Studio </a:t>
            </a:r>
          </a:p>
          <a:p>
            <a:pPr marL="361950" lvl="0" indent="-361950">
              <a:lnSpc>
                <a:spcPts val="3600"/>
              </a:lnSpc>
              <a:spcBef>
                <a:spcPts val="300"/>
              </a:spcBef>
              <a:buFont typeface="+mj-lt"/>
              <a:buAutoNum type="arabicPeriod" startAt="5"/>
              <a:tabLst/>
            </a:pPr>
            <a:r>
              <a:rPr lang="en-US" sz="2800" dirty="0" smtClean="0"/>
              <a:t>LINQ and LINQ-to-SQL</a:t>
            </a:r>
          </a:p>
          <a:p>
            <a:pPr marL="714375" lvl="1" indent="-366713">
              <a:lnSpc>
                <a:spcPts val="3600"/>
              </a:lnSpc>
              <a:spcBef>
                <a:spcPts val="300"/>
              </a:spcBef>
            </a:pPr>
            <a:r>
              <a:rPr lang="en-US" sz="2600" dirty="0" smtClean="0"/>
              <a:t>LINQ Operators and Expressions, Projections, Conversions, Aggregations, LINQ-to-SQL, Using DataContext to Read / Create / Update / Delete Data</a:t>
            </a:r>
          </a:p>
          <a:p>
            <a:pPr marL="361950" lvl="0" indent="-361950">
              <a:lnSpc>
                <a:spcPts val="3600"/>
              </a:lnSpc>
              <a:spcBef>
                <a:spcPts val="300"/>
              </a:spcBef>
              <a:buFont typeface="+mj-lt"/>
              <a:buAutoNum type="arabicPeriod" startAt="5"/>
              <a:tabLst/>
            </a:pPr>
            <a:r>
              <a:rPr lang="en-US" sz="2800" dirty="0" smtClean="0"/>
              <a:t>Web Technologies Basics</a:t>
            </a:r>
          </a:p>
          <a:p>
            <a:pPr marL="714375" lvl="1" indent="-366713">
              <a:lnSpc>
                <a:spcPts val="3600"/>
              </a:lnSpc>
              <a:spcBef>
                <a:spcPts val="300"/>
              </a:spcBef>
            </a:pPr>
            <a:r>
              <a:rPr lang="en-US" sz="2600" dirty="0" smtClean="0"/>
              <a:t>HTTP, HTML, Text, Images, Tables, Forms, CSS,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8"/>
              <a:tabLst/>
            </a:pPr>
            <a:r>
              <a:rPr lang="en-US" sz="2800" dirty="0" smtClean="0"/>
              <a:t>ASP.NET – Part I</a:t>
            </a:r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ASP.NET Web Forms, Web Server Controls, HTML Server Controls, Creating Simple Web Applications</a:t>
            </a:r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8"/>
              <a:tabLst/>
            </a:pPr>
            <a:r>
              <a:rPr lang="en-US" sz="2800" dirty="0" smtClean="0"/>
              <a:t>ASP.NET – Part II</a:t>
            </a:r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Data-Bound Controls: Data Sources, </a:t>
            </a:r>
            <a:r>
              <a:rPr lang="en-US" sz="2600" noProof="1" smtClean="0"/>
              <a:t>GridView, FormView, DetailsView, DataList, Repeater, ListView</a:t>
            </a:r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8"/>
              <a:tabLst/>
            </a:pPr>
            <a:r>
              <a:rPr lang="en-US" sz="2800" dirty="0" smtClean="0"/>
              <a:t>ASP.NET – Part III</a:t>
            </a:r>
            <a:endParaRPr lang="en-US" sz="2600" dirty="0" smtClean="0"/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Session and State Management, Master Pages and Navigation, User Controls, </a:t>
            </a:r>
            <a:r>
              <a:rPr lang="en-US" sz="2600" noProof="1" smtClean="0"/>
              <a:t>Web.config</a:t>
            </a:r>
            <a:r>
              <a:rPr lang="en-US" sz="2600" dirty="0" smtClean="0"/>
              <a:t>, IIS</a:t>
            </a:r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8"/>
              <a:tabLst/>
            </a:pPr>
            <a:r>
              <a:rPr lang="en-US" sz="2800" dirty="0" smtClean="0"/>
              <a:t>ASP.NET AJAX</a:t>
            </a:r>
            <a:endParaRPr lang="en-US" sz="2600" dirty="0" smtClean="0"/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noProof="1" smtClean="0"/>
              <a:t>ScriptManager, UpdatePanel</a:t>
            </a:r>
            <a:r>
              <a:rPr lang="en-US" sz="2600" dirty="0" smtClean="0"/>
              <a:t>, AJAX Control Toolkit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lvl="0" indent="-5143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12"/>
              <a:tabLst/>
            </a:pPr>
            <a:r>
              <a:rPr lang="en-US" sz="2800" dirty="0" smtClean="0"/>
              <a:t>Silverlight and RIA</a:t>
            </a:r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XAML, Text, Images, Graphics, Shapes, Creating Silverlight Applications, Text Controls, Buttons, List Controls, Data Binding and Data-Bound Controls</a:t>
            </a:r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12"/>
              <a:tabLst/>
            </a:pPr>
            <a:r>
              <a:rPr lang="en-US" sz="2800" dirty="0" smtClean="0"/>
              <a:t>Practical Project</a:t>
            </a:r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Creating Dynamic Rich-Data ASP.NET Web Application: Step-by-Step Live Demo</a:t>
            </a:r>
            <a:endParaRPr lang="en-US" sz="2600" noProof="1" smtClean="0"/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12"/>
              <a:tabLst/>
            </a:pPr>
            <a:r>
              <a:rPr lang="en-US" sz="2800" dirty="0" smtClean="0"/>
              <a:t>Additional Topic #1</a:t>
            </a:r>
            <a:endParaRPr lang="en-US" sz="2600" dirty="0" smtClean="0"/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Student will Suggest Interesting Topics</a:t>
            </a:r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12"/>
              <a:tabLst/>
            </a:pPr>
            <a:r>
              <a:rPr lang="en-US" sz="2800" dirty="0" smtClean="0"/>
              <a:t>Additional Topic #1</a:t>
            </a:r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12"/>
              <a:tabLst/>
            </a:pPr>
            <a:r>
              <a:rPr lang="en-US" sz="2800" dirty="0" smtClean="0"/>
              <a:t>Certification Exam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11869</TotalTime>
  <Words>834</Words>
  <Application>Microsoft Office PowerPoint</Application>
  <PresentationFormat>On-screen Show (4:3)</PresentationFormat>
  <Paragraphs>170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Telerik Master Template</vt:lpstr>
      <vt:lpstr>Web Applications Development with .NET Framework and ASP.NET</vt:lpstr>
      <vt:lpstr>About the Course</vt:lpstr>
      <vt:lpstr>Requirements to the Students</vt:lpstr>
      <vt:lpstr>Course Schedule</vt:lpstr>
      <vt:lpstr>Course Curriculum</vt:lpstr>
      <vt:lpstr>Curriculum</vt:lpstr>
      <vt:lpstr>Curriculum (2)</vt:lpstr>
      <vt:lpstr>Curriculum (3)</vt:lpstr>
      <vt:lpstr>Curriculum (4)</vt:lpstr>
      <vt:lpstr>The Trainers Team</vt:lpstr>
      <vt:lpstr>Trainers Team</vt:lpstr>
      <vt:lpstr>Trainers Team (2)</vt:lpstr>
      <vt:lpstr>Trainers Team (3)</vt:lpstr>
      <vt:lpstr>Trainers Team (4)</vt:lpstr>
      <vt:lpstr>Trainers Team (5)</vt:lpstr>
      <vt:lpstr>Trainers Team (6)</vt:lpstr>
      <vt:lpstr>Trainers Team (7)</vt:lpstr>
      <vt:lpstr>Assessment</vt:lpstr>
      <vt:lpstr>Assessment</vt:lpstr>
      <vt:lpstr>Assessment (2)</vt:lpstr>
      <vt:lpstr>Certification and Awards</vt:lpstr>
      <vt:lpstr>Recommended Books</vt:lpstr>
      <vt:lpstr>Recommended Books</vt:lpstr>
      <vt:lpstr>Web Applications Development with .NET Framework and ASP.NET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Applications Development with .NET Framework and ASP.NET</dc:title>
  <dc:subject> Course Introduction</dc:subject>
  <dc:creator>Svetlin Nakov</dc:creator>
  <cp:lastModifiedBy>Svetlin Nakov</cp:lastModifiedBy>
  <cp:revision>886</cp:revision>
  <dcterms:created xsi:type="dcterms:W3CDTF">2007-12-08T16:03:35Z</dcterms:created>
  <dcterms:modified xsi:type="dcterms:W3CDTF">2010-02-12T09:55:06Z</dcterms:modified>
</cp:coreProperties>
</file>