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8" r:id="rId2"/>
  </p:sldMasterIdLst>
  <p:notesMasterIdLst>
    <p:notesMasterId r:id="rId66"/>
  </p:notesMasterIdLst>
  <p:handoutMasterIdLst>
    <p:handoutMasterId r:id="rId67"/>
  </p:handoutMasterIdLst>
  <p:sldIdLst>
    <p:sldId id="321" r:id="rId3"/>
    <p:sldId id="322" r:id="rId4"/>
    <p:sldId id="323" r:id="rId5"/>
    <p:sldId id="324" r:id="rId6"/>
    <p:sldId id="401" r:id="rId7"/>
    <p:sldId id="4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403" r:id="rId33"/>
    <p:sldId id="404" r:id="rId34"/>
    <p:sldId id="349" r:id="rId35"/>
    <p:sldId id="350" r:id="rId36"/>
    <p:sldId id="405" r:id="rId37"/>
    <p:sldId id="406" r:id="rId38"/>
    <p:sldId id="351" r:id="rId39"/>
    <p:sldId id="352" r:id="rId40"/>
    <p:sldId id="407" r:id="rId41"/>
    <p:sldId id="408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  <p:sldId id="365" r:id="rId54"/>
    <p:sldId id="366" r:id="rId55"/>
    <p:sldId id="367" r:id="rId56"/>
    <p:sldId id="398" r:id="rId57"/>
    <p:sldId id="368" r:id="rId58"/>
    <p:sldId id="369" r:id="rId59"/>
    <p:sldId id="370" r:id="rId60"/>
    <p:sldId id="409" r:id="rId61"/>
    <p:sldId id="393" r:id="rId62"/>
    <p:sldId id="394" r:id="rId63"/>
    <p:sldId id="395" r:id="rId64"/>
    <p:sldId id="410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BFFD2"/>
    <a:srgbClr val="F5FFC2"/>
    <a:srgbClr val="E8FFC8"/>
    <a:srgbClr val="FAF7C8"/>
    <a:srgbClr val="FAF8C8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/>
              <a:t>DataBind</a:t>
            </a:r>
            <a:r>
              <a:rPr lang="bg-BG" b="1" dirty="0"/>
              <a:t>(…) </a:t>
            </a:r>
            <a:r>
              <a:rPr lang="bg-BG" dirty="0"/>
              <a:t>е метод на </a:t>
            </a:r>
            <a:r>
              <a:rPr lang="en-US" b="1" noProof="1"/>
              <a:t>Page</a:t>
            </a:r>
            <a:r>
              <a:rPr lang="bg-BG" dirty="0"/>
              <a:t> и на всички сървър контроли. Когато се извика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родителската контрола, той се извиква каскадно и на всички контроли в родителската. Извикването на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вградения обект </a:t>
            </a:r>
            <a:r>
              <a:rPr lang="en-US" b="1" dirty="0"/>
              <a:t>Page</a:t>
            </a:r>
            <a:r>
              <a:rPr lang="bg-BG" dirty="0"/>
              <a:t> ( </a:t>
            </a:r>
            <a:r>
              <a:rPr lang="en-US" noProof="1"/>
              <a:t>Page.DataBind(</a:t>
            </a:r>
            <a:r>
              <a:rPr lang="bg-BG" dirty="0"/>
              <a:t>…</a:t>
            </a:r>
            <a:r>
              <a:rPr lang="bg-BG" noProof="1"/>
              <a:t>) или по-просто DataBind(</a:t>
            </a:r>
            <a:r>
              <a:rPr lang="bg-BG" dirty="0"/>
              <a:t>…</a:t>
            </a:r>
            <a:r>
              <a:rPr lang="bg-BG" noProof="1"/>
              <a:t>)</a:t>
            </a:r>
            <a:r>
              <a:rPr lang="bg-BG" dirty="0"/>
              <a:t> ), предизвиква оценяването на всички изрази (&lt;%#... %&gt;) за свързване с данни. Най-често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се извиква от </a:t>
            </a:r>
            <a:r>
              <a:rPr lang="en-US" b="1" noProof="1"/>
              <a:t>Page_Load</a:t>
            </a:r>
            <a:r>
              <a:rPr lang="bg-BG" dirty="0"/>
              <a:t> събитието:</a:t>
            </a:r>
          </a:p>
          <a:p>
            <a:endParaRPr lang="bg-BG" dirty="0"/>
          </a:p>
          <a:p>
            <a:r>
              <a:rPr lang="en-US" noProof="1"/>
              <a:t>void Page_Load(Object sender, EventArgs e)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        Page.DataBind();</a:t>
            </a:r>
          </a:p>
          <a:p>
            <a:r>
              <a:rPr lang="en-US" noProof="1"/>
              <a:t>}</a:t>
            </a:r>
            <a:endParaRPr lang="en-US" dirty="0"/>
          </a:p>
          <a:p>
            <a:endParaRPr lang="en-US" dirty="0"/>
          </a:p>
          <a:p>
            <a:r>
              <a:rPr lang="bg-BG" dirty="0"/>
              <a:t>Може да се използва почти навсякъде в декларативната част на .</a:t>
            </a:r>
            <a:r>
              <a:rPr lang="en-US" noProof="1"/>
              <a:t>aspx </a:t>
            </a:r>
            <a:r>
              <a:rPr lang="bg-BG" dirty="0"/>
              <a:t>страница стига да се връща подходящият тип данни.</a:t>
            </a:r>
            <a:r>
              <a:rPr lang="en-US" dirty="0"/>
              <a:t> </a:t>
            </a:r>
            <a:r>
              <a:rPr lang="bg-BG" dirty="0"/>
              <a:t>Понякога се налага кастинг.</a:t>
            </a:r>
            <a:endParaRPr lang="bg-BG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/>
              <a:t>Свързване на контроли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Свързване на контроли</a:t>
            </a:r>
            <a:r>
              <a:rPr lang="en-US"/>
              <a:t> (Control linking</a:t>
            </a:r>
            <a:r>
              <a:rPr lang="bg-BG"/>
              <a:t>) позволява една контрола да достъпва данните на друга</a:t>
            </a:r>
            <a:r>
              <a:rPr lang="en-US"/>
              <a:t>. </a:t>
            </a:r>
            <a:r>
              <a:rPr lang="bg-BG"/>
              <a:t>Ето синтаксисът, с който това става възможно:</a:t>
            </a:r>
          </a:p>
          <a:p>
            <a:endParaRPr lang="bg-BG"/>
          </a:p>
          <a:p>
            <a:r>
              <a:rPr lang="en-US" noProof="1"/>
              <a:t>&lt;form runat="server"&gt;</a:t>
            </a:r>
          </a:p>
          <a:p>
            <a:r>
              <a:rPr lang="en-US" noProof="1"/>
              <a:t>  &lt;asp:DropDownList id="lstOccupation"</a:t>
            </a:r>
          </a:p>
          <a:p>
            <a:r>
              <a:rPr lang="en-US" noProof="1"/>
              <a:t>    autoPostBack="true" runat="server"&gt;</a:t>
            </a:r>
          </a:p>
          <a:p>
            <a:r>
              <a:rPr lang="en-US" noProof="1"/>
              <a:t>    &lt;asp:ListItem&gt;Program Manager&lt;/asp:ListItem&gt;</a:t>
            </a:r>
          </a:p>
          <a:p>
            <a:r>
              <a:rPr lang="en-US" noProof="1"/>
              <a:t>    &lt;asp:ListItem&gt;Tester&lt;/asp:ListItem&gt;</a:t>
            </a:r>
          </a:p>
          <a:p>
            <a:r>
              <a:rPr lang="en-US" noProof="1"/>
              <a:t>    &lt;asp:ListItem&gt;User Assistance&lt;/asp:ListItem&gt;</a:t>
            </a:r>
          </a:p>
          <a:p>
            <a:r>
              <a:rPr lang="en-US" noProof="1"/>
              <a:t>  &lt;/asp:DropDownList&gt;</a:t>
            </a:r>
          </a:p>
          <a:p>
            <a:r>
              <a:rPr lang="en-US" noProof="1"/>
              <a:t>  &lt;p&gt;You selected: &lt;asp:Label id="lblSelectedValue" </a:t>
            </a:r>
          </a:p>
          <a:p>
            <a:r>
              <a:rPr lang="en-US" noProof="1"/>
              <a:t>    Text="&lt;%# lstOccupation.SelectedItem.Text %&gt;"</a:t>
            </a:r>
          </a:p>
          <a:p>
            <a:r>
              <a:rPr lang="en-US" noProof="1"/>
              <a:t>    runat="server" /&gt;</a:t>
            </a:r>
          </a:p>
          <a:p>
            <a:r>
              <a:rPr lang="en-US" noProof="1"/>
              <a:t>  &lt;/p&gt;</a:t>
            </a:r>
          </a:p>
          <a:p>
            <a:r>
              <a:rPr lang="en-US" noProof="1"/>
              <a:t>&lt;/form&gt;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Гъвкавост</a:t>
            </a:r>
          </a:p>
          <a:p>
            <a:r>
              <a:rPr lang="bg-BG" dirty="0"/>
              <a:t>Ако просто искате да изплюете данните на страницата и се опитате да го направите със </a:t>
            </a:r>
            <a:r>
              <a:rPr lang="en-US" noProof="1"/>
              <a:t>DataGrid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noProof="1"/>
              <a:t>DataList</a:t>
            </a:r>
            <a:r>
              <a:rPr lang="bg-BG" dirty="0"/>
              <a:t> няма да успеете. </a:t>
            </a:r>
            <a:r>
              <a:rPr lang="en-US" dirty="0"/>
              <a:t> </a:t>
            </a:r>
            <a:r>
              <a:rPr lang="bg-BG" dirty="0"/>
              <a:t>Те използват </a:t>
            </a:r>
            <a:r>
              <a:rPr lang="en-US" dirty="0"/>
              <a:t>HTML </a:t>
            </a:r>
            <a:r>
              <a:rPr lang="bg-BG" dirty="0"/>
              <a:t>таблици (&lt;</a:t>
            </a:r>
            <a:r>
              <a:rPr lang="en-US" dirty="0"/>
              <a:t>table&gt;</a:t>
            </a:r>
            <a:r>
              <a:rPr lang="bg-BG" dirty="0"/>
              <a:t>). Един прост списък (</a:t>
            </a:r>
            <a:r>
              <a:rPr lang="en-US" noProof="1"/>
              <a:t>&lt;ul&gt;</a:t>
            </a:r>
            <a:r>
              <a:rPr lang="en-US" dirty="0"/>
              <a:t>, </a:t>
            </a:r>
            <a:r>
              <a:rPr lang="en-US" noProof="1"/>
              <a:t>&lt;ol&gt;</a:t>
            </a:r>
            <a:r>
              <a:rPr lang="en-US" dirty="0"/>
              <a:t>) </a:t>
            </a:r>
            <a:r>
              <a:rPr lang="bg-BG" dirty="0"/>
              <a:t>би бил невъзможен с тези обекти. Разбира се това може да стане програмно с </a:t>
            </a:r>
            <a:r>
              <a:rPr lang="en-US" dirty="0"/>
              <a:t>for </a:t>
            </a:r>
            <a:r>
              <a:rPr lang="bg-BG" dirty="0"/>
              <a:t>цикъл и преплетени код и </a:t>
            </a:r>
            <a:r>
              <a:rPr lang="en-US" dirty="0"/>
              <a:t>HTML </a:t>
            </a:r>
            <a:r>
              <a:rPr lang="bg-BG" dirty="0"/>
              <a:t>в страницата, което определено не е добра идея заради четимостта.</a:t>
            </a:r>
          </a:p>
          <a:p>
            <a:r>
              <a:rPr lang="en-US" dirty="0"/>
              <a:t>Repeater</a:t>
            </a:r>
            <a:r>
              <a:rPr lang="bg-BG" dirty="0"/>
              <a:t> контролата е най-гъвкавата от трите, защото вие сами си пишете </a:t>
            </a:r>
            <a:r>
              <a:rPr lang="en-US" dirty="0"/>
              <a:t>HTML </a:t>
            </a:r>
            <a:r>
              <a:rPr lang="bg-BG" dirty="0"/>
              <a:t>кода за визуализация. Ако логиката не е прекалено сложна и не искате да редактирате данните, но пък искате да направите нещо нестандартно, като същевременно искате да запазите кода четим, решението е </a:t>
            </a:r>
            <a:r>
              <a:rPr lang="en-US" dirty="0"/>
              <a:t>Repeater.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Шаблон</a:t>
            </a:r>
          </a:p>
          <a:p>
            <a:pPr>
              <a:spcBef>
                <a:spcPct val="0"/>
              </a:spcBef>
            </a:pP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Repeater </a:t>
            </a: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имате различни шаблони за работа. Указвате шаблон за начало, за всеки елемент, за край. Имате и шаблони за разделител между елементите, както и алтернативен шаблон, който последователно се променя през 1 стъпка.</a:t>
            </a:r>
          </a:p>
          <a:p>
            <a:pPr>
              <a:spcBef>
                <a:spcPct val="0"/>
              </a:spcBef>
            </a:pPr>
            <a:r>
              <a:rPr lang="bg-BG" dirty="0"/>
              <a:t>Във всеки шаблон можете да сложите </a:t>
            </a:r>
            <a:r>
              <a:rPr lang="en-US" dirty="0"/>
              <a:t>HTML </a:t>
            </a:r>
            <a:r>
              <a:rPr lang="bg-BG" dirty="0"/>
              <a:t>код, както и да укажете къде стоят данните (ако има такива във съответния шаблон).</a:t>
            </a:r>
          </a:p>
          <a:p>
            <a:pPr>
              <a:spcBef>
                <a:spcPct val="0"/>
              </a:spcBef>
            </a:pPr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http://www.c-sharpcorner.com/Code/2003/June/DataGridHyperLinkColumn.asp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&lt;asp:DataGrid id="DataGrid1" AutoGenerateColumns="False" runat="server"&gt;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&lt;Columns&gt;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&lt;asp:TemplateColumn HeaderText="Link"&gt;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&lt;ItemTemplate&gt;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&lt;asp:HyperLink Runat =server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NavigateUrl ='&lt;%#GetURL(DataBinder.Eval(Container.DataItem, "Link"))%&gt;' 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&lt;%#DataBinder.Eval(Container.DataItem, "Link")%&gt;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&lt;/asp:HyperLink&gt;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&lt;/ItemTemplate&gt;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&lt;/asp:TemplateColumn&gt;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&lt;/asp:DataGrid&gt;</a:t>
            </a:r>
            <a:r>
              <a:rPr lang="en-US" noProof="1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изброяване на всеки ред от базата. Елементите на всеки ред се отделят със запетая. Всеки ред от базата от данни е на нов ред (</a:t>
            </a:r>
            <a:r>
              <a:rPr lang="en-US" noProof="1"/>
              <a:t>&lt;br /&gt;</a:t>
            </a:r>
            <a:r>
              <a:rPr lang="en-US"/>
              <a:t>).</a:t>
            </a:r>
            <a:endParaRPr 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списък и хипервръзки.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54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картинки. </a:t>
            </a:r>
          </a:p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5000"/>
              </a:lnSpc>
            </a:pPr>
            <a:r>
              <a:rPr lang="bg-BG" b="1" dirty="0"/>
              <a:t>Контроли за показване на данни</a:t>
            </a:r>
          </a:p>
          <a:p>
            <a:pPr>
              <a:lnSpc>
                <a:spcPct val="85000"/>
              </a:lnSpc>
            </a:pPr>
            <a:r>
              <a:rPr lang="bg-BG" dirty="0"/>
              <a:t>Контролите, които се свързват с източник на данни, се наричат </a:t>
            </a:r>
            <a:r>
              <a:rPr lang="en-US" dirty="0">
                <a:solidFill>
                  <a:schemeClr val="tx2"/>
                </a:solidFill>
              </a:rPr>
              <a:t>list-bound controls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Checkbox</a:t>
            </a:r>
            <a:r>
              <a:rPr lang="en-US" dirty="0">
                <a:latin typeface="Courier New" pitchFamily="49" charset="0"/>
              </a:rPr>
              <a:t>L</a:t>
            </a:r>
            <a:r>
              <a:rPr lang="en-US" noProof="1">
                <a:latin typeface="Courier New" pitchFamily="49" charset="0"/>
              </a:rPr>
              <a:t>ist, DropDownList, ListBox, RadioButtonList, 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DataList</a:t>
            </a:r>
            <a:r>
              <a:rPr lang="bg-BG" dirty="0"/>
              <a:t> – показва данните в предефиниран шаблон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DataGrid</a:t>
            </a:r>
            <a:r>
              <a:rPr lang="en-US" dirty="0"/>
              <a:t> – </a:t>
            </a:r>
            <a:r>
              <a:rPr lang="bg-BG" dirty="0"/>
              <a:t>сложна контрола, ще бъде обсъден по-нататък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Repeater</a:t>
            </a:r>
            <a:r>
              <a:rPr lang="bg-BG" dirty="0"/>
              <a:t> – показва данните в шаблон, дефиниран от програмиста</a:t>
            </a:r>
            <a:endParaRPr lang="bg-BG" noProof="1"/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b="1" dirty="0"/>
              <a:t>Къде се случва свързването</a:t>
            </a:r>
          </a:p>
          <a:p>
            <a:r>
              <a:rPr lang="bg-BG" dirty="0"/>
              <a:t>Най-често в </a:t>
            </a:r>
            <a:r>
              <a:rPr lang="en-US" noProof="1">
                <a:latin typeface="Courier New" pitchFamily="49" charset="0"/>
              </a:rPr>
              <a:t>Page_Load</a:t>
            </a:r>
            <a:r>
              <a:rPr lang="en-US" dirty="0"/>
              <a:t> </a:t>
            </a:r>
            <a:r>
              <a:rPr lang="bg-BG" dirty="0"/>
              <a:t>метода</a:t>
            </a:r>
          </a:p>
          <a:p>
            <a:pPr lvl="1"/>
            <a:r>
              <a:rPr lang="bg-BG" dirty="0"/>
              <a:t>-Само ако формата не е в режим </a:t>
            </a:r>
            <a:r>
              <a:rPr lang="en-US" noProof="1">
                <a:latin typeface="Courier New" pitchFamily="49" charset="0"/>
              </a:rPr>
              <a:t>PostBack</a:t>
            </a:r>
            <a:endParaRPr lang="bg-BG" dirty="0"/>
          </a:p>
          <a:p>
            <a:r>
              <a:rPr lang="bg-BG" dirty="0"/>
              <a:t>При натискане на бутон (при събитие)</a:t>
            </a:r>
          </a:p>
          <a:p>
            <a:r>
              <a:rPr lang="bg-BG" dirty="0"/>
              <a:t>Данните са били изтеглени предварително. </a:t>
            </a:r>
          </a:p>
          <a:p>
            <a:r>
              <a:rPr lang="bg-BG" dirty="0"/>
              <a:t>    -Свързването се случва при събитие</a:t>
            </a:r>
          </a:p>
          <a:p>
            <a:r>
              <a:rPr lang="bg-BG" dirty="0"/>
              <a:t>Данните са статични</a:t>
            </a:r>
          </a:p>
          <a:p>
            <a:pPr lvl="1"/>
            <a:r>
              <a:rPr lang="bg-BG" dirty="0"/>
              <a:t>-Свързването става при създаване на контролата</a:t>
            </a:r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Как работи </a:t>
            </a:r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Въпреки че изглежда подобен на </a:t>
            </a:r>
            <a:r>
              <a:rPr lang="en-US" b="1" noProof="1"/>
              <a:t>&lt;%=Response.Write …%&gt;</a:t>
            </a:r>
            <a:r>
              <a:rPr lang="bg-BG" dirty="0"/>
              <a:t>, неговото поведение е различно. Докато </a:t>
            </a:r>
            <a:r>
              <a:rPr lang="en-US" b="1" noProof="1"/>
              <a:t>Response.Write</a:t>
            </a:r>
            <a:r>
              <a:rPr lang="bg-BG" dirty="0"/>
              <a:t> се оценява (изчислява) когато страницата се компилира, ASP.NET-</a:t>
            </a:r>
            <a:r>
              <a:rPr lang="bg-BG" noProof="1"/>
              <a:t>ския</a:t>
            </a:r>
            <a:r>
              <a:rPr lang="bg-BG" dirty="0"/>
              <a:t> синтаксис за свързване с данни се оценява при извикването на метода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. Ако методът не се извика, цялото </a:t>
            </a:r>
            <a:r>
              <a:rPr lang="en-US" dirty="0">
                <a:latin typeface="Courier New" pitchFamily="49" charset="0"/>
              </a:rPr>
              <a:t>&lt;%#...   %&gt;</a:t>
            </a:r>
            <a:r>
              <a:rPr lang="en-US" dirty="0"/>
              <a:t> </a:t>
            </a:r>
            <a:r>
              <a:rPr lang="bg-BG" dirty="0"/>
              <a:t>просто не се извежда.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26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hangingPunct="0">
              <a:spcBef>
                <a:spcPct val="200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264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7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2"/>
          <a:stretch/>
        </p:blipFill>
        <p:spPr bwMode="auto">
          <a:xfrm rot="21384605">
            <a:off x="870729" y="1297767"/>
            <a:ext cx="1479059" cy="1434574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819772"/>
            <a:ext cx="7859533" cy="956560"/>
          </a:xfrm>
        </p:spPr>
        <p:txBody>
          <a:bodyPr/>
          <a:lstStyle/>
          <a:p>
            <a:r>
              <a:rPr lang="en-US" dirty="0" smtClean="0"/>
              <a:t>ASP.NET Data Binding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638800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5943600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www.telerik.com</a:t>
            </a:r>
            <a:endParaRPr lang="en-US" dirty="0"/>
          </a:p>
        </p:txBody>
      </p:sp>
      <p:pic>
        <p:nvPicPr>
          <p:cNvPr id="109570" name="Picture 2" descr="http://wpfwonderland.files.wordpress.com/2008/10/chain1-thumb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497450"/>
            <a:ext cx="3581400" cy="1898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9572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3378507">
            <a:off x="2028183" y="455535"/>
            <a:ext cx="1911350" cy="1911350"/>
          </a:xfrm>
          <a:prstGeom prst="rect">
            <a:avLst/>
          </a:prstGeom>
          <a:noFill/>
        </p:spPr>
      </p:pic>
      <p:pic>
        <p:nvPicPr>
          <p:cNvPr id="3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353062">
            <a:off x="4800802" y="622188"/>
            <a:ext cx="3888001" cy="197734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List-bound 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noProof="1"/>
              <a:t> – sets the 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r>
              <a:rPr lang="en-US" noProof="1"/>
              <a:t> – optionally indicates the object inside the data source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</a:t>
            </a:r>
            <a:r>
              <a:rPr lang="en-US" noProof="1"/>
              <a:t>in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noProof="1"/>
              <a:t>)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– </a:t>
            </a:r>
            <a:r>
              <a:rPr lang="en-US" dirty="0"/>
              <a:t>sets the 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sets the 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907521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</a:t>
            </a:r>
            <a:r>
              <a:rPr lang="en-US" noProof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noProof="1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LowerRoman…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data as a list of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DropDownList &amp; ListBox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 smtClean="0"/>
              <a:t> –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noProof="1" smtClean="0"/>
              <a:t> in Windows Forms</a:t>
            </a:r>
          </a:p>
          <a:p>
            <a:pPr lvl="1">
              <a:lnSpc>
                <a:spcPct val="100000"/>
              </a:lnSpc>
            </a:pPr>
            <a:r>
              <a:rPr lang="en-US" sz="3200" noProof="1" smtClean="0"/>
              <a:t>Allows to choose among a list of items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– similar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 in Windows Forms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Rows</a:t>
            </a:r>
            <a:r>
              <a:rPr lang="en-US" noProof="1" smtClean="0"/>
              <a:t> – the number of rows displayed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1"/>
            <a:ext cx="71628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030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" b="6977"/>
          <a:stretch/>
        </p:blipFill>
        <p:spPr bwMode="auto">
          <a:xfrm>
            <a:off x="1905000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8644"/>
          <a:stretch/>
        </p:blipFill>
        <p:spPr bwMode="auto">
          <a:xfrm>
            <a:off x="5277790" y="3352801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How Data Binding Works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List </a:t>
            </a:r>
            <a:r>
              <a:rPr lang="en-US" dirty="0" smtClean="0"/>
              <a:t>Controls: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Binding ASP.NET Controls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Complex Data-Bound Controls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Templates,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/>
              <a:t>offers declarative 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62000" y="1371600"/>
            <a:ext cx="762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custID 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%&gt;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 smtClean="0"/>
              <a:t>     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&lt;%Response.Write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is called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During the evaluation of declarative binding, the current data item is accessible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most cases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event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77361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id="lstOccupation"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selecting,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 and to personalize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/>
          <a:srcRect b="12384"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16515"/>
              </p:ext>
            </p:extLst>
          </p:nvPr>
        </p:nvGraphicFramePr>
        <p:xfrm>
          <a:off x="533400" y="1981200"/>
          <a:ext cx="80772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71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(Button, ImageButton or Link)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CheckBox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43000"/>
            <a:ext cx="774404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AutoGenerateColumns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22025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263908"/>
            <a:ext cx="868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List&lt;Customer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"Svetlin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"Nakov",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IsSenior=true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"svetlin@nakov.com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"0894 77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 53"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"Bai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"bai.ivan@gmail.com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87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1836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GridView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64236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/>
          <a:srcRect b="4000"/>
          <a:stretch>
            <a:fillRect/>
          </a:stretch>
        </p:blipFill>
        <p:spPr bwMode="auto">
          <a:xfrm>
            <a:off x="6019800" y="3947160"/>
            <a:ext cx="24765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552" y="1106299"/>
            <a:ext cx="8201248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AutoGenerateRows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this.DetailsViewCustomer.DataSource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this.DetailsViewCustomer.DataBind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this.DetailsViewCustomer.DataBind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0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DetailsView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89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Templated</a:t>
            </a:r>
            <a:r>
              <a:rPr lang="en-US" dirty="0" smtClean="0"/>
              <a:t> version of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</a:t>
            </a:r>
            <a:r>
              <a:rPr lang="en-US" dirty="0" smtClean="0"/>
              <a:t>templates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all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Eval()</a:t>
            </a:r>
            <a:r>
              <a:rPr lang="en-US" noProof="1" smtClean="0"/>
              <a:t> method to accomplish a </a:t>
            </a:r>
            <a:r>
              <a:rPr lang="en-US" noProof="1" smtClean="0"/>
              <a:t>   read-only </a:t>
            </a:r>
            <a:r>
              <a:rPr lang="en-US" noProof="1" smtClean="0"/>
              <a:t>binding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Bind()</a:t>
            </a:r>
            <a:r>
              <a:rPr lang="en-US" noProof="1" smtClean="0"/>
              <a:t> method for a real 2-way binding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&lt;h3&gt;&lt;%# Eval("FirstName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+ 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this.FormViewCustomer.DataBind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8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in ASP.NET is the process </a:t>
            </a:r>
            <a:r>
              <a:rPr lang="en-US" dirty="0"/>
              <a:t>of filling data into a </a:t>
            </a:r>
            <a:r>
              <a:rPr lang="en-US" dirty="0" smtClean="0"/>
              <a:t>control </a:t>
            </a:r>
            <a:r>
              <a:rPr lang="en-US" dirty="0"/>
              <a:t>from a data 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Controls </a:t>
            </a:r>
            <a:r>
              <a:rPr lang="en-US" dirty="0" smtClean="0"/>
              <a:t>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Binding is usually done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FormView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0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full 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easy-to-read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oundRect">
            <a:avLst>
              <a:gd name="adj" fmla="val 7798"/>
            </a:avLst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oundRect">
            <a:avLst>
              <a:gd name="adj" fmla="val 8474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oundRect">
            <a:avLst>
              <a:gd name="adj" fmla="val 11289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oundRect">
            <a:avLst>
              <a:gd name="adj" fmla="val 9117"/>
            </a:avLst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oundRect">
            <a:avLst>
              <a:gd name="adj" fmla="val 6256"/>
            </a:avLst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2"/>
            <a:ext cx="7924800" cy="2514598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dirty="0" smtClean="0"/>
              <a:t>Container.DataItem</a:t>
            </a:r>
            <a:r>
              <a:rPr lang="en-US" dirty="0"/>
              <a:t> and DataBinder.Eval()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4571998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capabilities by utilizing </a:t>
            </a:r>
            <a:r>
              <a:rPr lang="en-US" dirty="0" smtClean="0"/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display </a:t>
            </a:r>
            <a:r>
              <a:rPr lang="en-US" dirty="0" smtClean="0"/>
              <a:t>data in highly-customizable fashion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format the appearance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element is accessible through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noProof="1" smtClean="0"/>
              <a:t>Example:</a:t>
            </a:r>
            <a:endParaRPr lang="en-US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2076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4343400" y="1504506"/>
            <a:ext cx="1835887" cy="2658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flipV="1">
            <a:off x="3870250" y="2030819"/>
            <a:ext cx="2232838" cy="513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940425" y="2499227"/>
            <a:ext cx="501651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4343400" y="3237613"/>
            <a:ext cx="1759688" cy="217967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2672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offers two methods to get each separate item from a collection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Array</a:t>
            </a:r>
            <a:r>
              <a:rPr lang="en-US" dirty="0"/>
              <a:t>, …) to which a control is bound: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bg-BG" dirty="0" smtClean="0"/>
              <a:t>Т</a:t>
            </a:r>
            <a:r>
              <a:rPr lang="en-US" dirty="0" smtClean="0"/>
              <a:t>he standard</a:t>
            </a:r>
            <a:r>
              <a:rPr lang="bg-BG" dirty="0" smtClean="0"/>
              <a:t>, </a:t>
            </a:r>
            <a:r>
              <a:rPr lang="en-US" dirty="0" smtClean="0"/>
              <a:t>preferred </a:t>
            </a:r>
            <a:r>
              <a:rPr lang="en-US" dirty="0"/>
              <a:t>way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static method using reflection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Slower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Container.DataItem</a:t>
            </a:r>
            <a:endParaRPr lang="bg-BG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 provides access </a:t>
            </a:r>
            <a:r>
              <a:rPr lang="en-US" dirty="0"/>
              <a:t>to the currently </a:t>
            </a:r>
            <a:r>
              <a:rPr lang="en-US" dirty="0" smtClean="0"/>
              <a:t>bound item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must be explicitly cast to the type of the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it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The current item is of type: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if the </a:t>
            </a:r>
            <a:r>
              <a:rPr lang="en-US" noProof="1"/>
              <a:t>datasource</a:t>
            </a:r>
            <a:r>
              <a:rPr lang="en-US" dirty="0"/>
              <a:t> is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instance of a type if the control is bound to a collection of the given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DataBinder and </a:t>
            </a:r>
            <a:r>
              <a:rPr lang="en-US" noProof="1" smtClean="0"/>
              <a:t>DataBinder.Eval()</a:t>
            </a:r>
            <a:endParaRPr lang="en-US" noProof="1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is a class aimed at the Rapid Application Developers (RAD)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Provides means to easily access the current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DataItem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r>
              <a:rPr lang="en-US" dirty="0" smtClean="0"/>
              <a:t> – evaluates late-bound</a:t>
            </a:r>
            <a:r>
              <a:rPr lang="bg-BG" dirty="0" smtClean="0"/>
              <a:t> </a:t>
            </a:r>
            <a:r>
              <a:rPr lang="en-US" dirty="0" smtClean="0"/>
              <a:t>data-binding expressions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</a:t>
            </a:r>
            <a:r>
              <a:rPr lang="bg-BG" dirty="0"/>
              <a:t>ptionally formats the result as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31838" y="5638800"/>
            <a:ext cx="772636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bject container,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expression, string format)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1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itchFamily="49" charset="0"/>
              </a:rPr>
              <a:t>DataBinder.Eval()</a:t>
            </a:r>
            <a:r>
              <a:rPr lang="en-US" dirty="0" smtClean="0"/>
              <a:t> – Parameters</a:t>
            </a:r>
            <a:endParaRPr lang="bg-BG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  <a:r>
              <a:rPr lang="en-US" dirty="0" smtClean="0"/>
              <a:t>– t</a:t>
            </a:r>
            <a:r>
              <a:rPr lang="bg-BG" dirty="0"/>
              <a:t>he object reference against which the expression is evaluated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</a:t>
            </a:r>
            <a:r>
              <a:rPr lang="en-US" dirty="0"/>
              <a:t> – the path to a public property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</a:t>
            </a:r>
            <a:r>
              <a:rPr lang="en-US" dirty="0"/>
              <a:t> (optional) – a formatting string to apply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use 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expression,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format)</a:t>
            </a:r>
            <a:r>
              <a:rPr kumimoji="0" lang="bg-BG" dirty="0" smtClean="0"/>
              <a:t> </a:t>
            </a:r>
            <a:endParaRPr kumimoji="0" lang="en-US" dirty="0"/>
          </a:p>
          <a:p>
            <a:pPr lvl="1">
              <a:lnSpc>
                <a:spcPct val="100000"/>
              </a:lnSpc>
            </a:pPr>
            <a:r>
              <a:rPr kumimoji="0" lang="en-US" dirty="0"/>
              <a:t>It assumes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/>
              <a:t>DataBinder.Eval() vs. Container.DataItem vs. Eval()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752600"/>
            <a:ext cx="7783512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519114" y="1066800"/>
            <a:ext cx="810577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"Image")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16452" name="Picture 4" descr="repeater1"/>
          <p:cNvPicPr>
            <a:picLocks noChangeAspect="1" noChangeArrowheads="1"/>
          </p:cNvPicPr>
          <p:nvPr/>
        </p:nvPicPr>
        <p:blipFill rotWithShape="1">
          <a:blip r:embed="rId3"/>
          <a:srcRect t="9410" b="5715"/>
          <a:stretch/>
        </p:blipFill>
        <p:spPr bwMode="auto">
          <a:xfrm>
            <a:off x="2133600" y="3810000"/>
            <a:ext cx="6491288" cy="2445489"/>
          </a:xfrm>
          <a:prstGeom prst="roundRect">
            <a:avLst>
              <a:gd name="adj" fmla="val 5984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457200" y="1296988"/>
            <a:ext cx="82296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="RepeaterSitesUL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18500" name="Picture 4" descr="repeater2"/>
          <p:cNvPicPr>
            <a:picLocks noChangeAspect="1" noChangeArrowheads="1"/>
          </p:cNvPicPr>
          <p:nvPr/>
        </p:nvPicPr>
        <p:blipFill rotWithShape="1">
          <a:blip r:embed="rId3"/>
          <a:srcRect l="5317" t="7299" r="39367"/>
          <a:stretch/>
        </p:blipFill>
        <p:spPr bwMode="auto">
          <a:xfrm>
            <a:off x="4648200" y="4800600"/>
            <a:ext cx="3668232" cy="1147873"/>
          </a:xfrm>
          <a:prstGeom prst="roundRect">
            <a:avLst>
              <a:gd name="adj" fmla="val 5551"/>
            </a:avLst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309564" y="1143000"/>
            <a:ext cx="852963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RepeaterSitesImage" runat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href="&lt;%# 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%&gt;"/&gt;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20548" name="Picture 4" descr="repeater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981" y="4370268"/>
            <a:ext cx="3350419" cy="2259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750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control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adds higher-level features such as selection and editing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Includes a more extensive set of templates than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To display some data with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, you follow the same process that you’d follow with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46130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72409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171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0088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719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51834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Data Binding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3978085" y="27340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8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27173" y="20482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9" name="TextBox 8"/>
          <p:cNvSpPr txBox="1"/>
          <p:nvPr/>
        </p:nvSpPr>
        <p:spPr>
          <a:xfrm rot="9535351" flipH="1">
            <a:off x="4281140" y="41254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186146" flipH="1">
            <a:off x="6049242" y="5164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7269785" flipH="1">
            <a:off x="6914460" y="36802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5468071" y="39910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3562347" flipH="1">
            <a:off x="7413186" y="1157859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7479266" flipH="1">
            <a:off x="4460705" y="910092"/>
            <a:ext cx="5840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8014465" flipH="1">
            <a:off x="5559965" y="2134517"/>
            <a:ext cx="5840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resembling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mobile.bg</a:t>
            </a:r>
            <a:r>
              <a:rPr lang="en-US" sz="2800" noProof="1"/>
              <a:t> car publishing form. Add 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producer (VW, BMW, …) and for the model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– each producer should have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/>
              <a:t> and a collection of models. Bind a 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“extra” the car has, ordered in 4 columns – coming from a list “extras”. Implement the type of engine as a horizontal radio button selection – options come from a fixed array</a:t>
            </a:r>
            <a:r>
              <a:rPr lang="en-US" sz="2800" noProof="1" smtClean="0"/>
              <a:t>.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 typeface="+mj-lt"/>
              <a:buAutoNum type="arabicPeriod" startAt="2"/>
            </a:pPr>
            <a:r>
              <a:rPr lang="en-US" sz="2800" noProof="1" smtClean="0"/>
              <a:t>By </a:t>
            </a:r>
            <a:r>
              <a:rPr lang="en-US" sz="2800" noProof="1"/>
              <a:t>using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display 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as hyperlinks</a:t>
            </a:r>
            <a:r>
              <a:rPr lang="en-US" sz="2800" noProof="1"/>
              <a:t>. All links should redirect to another page 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by 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employees in </a:t>
            </a:r>
            <a:r>
              <a:rPr lang="en-US" sz="2800" dirty="0"/>
              <a:t>a table.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/>
              <a:t> and apply styles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display the inner XML of the selected node on the right side.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  <a:tabLst/>
            </a:pPr>
            <a:r>
              <a:rPr lang="en-US" sz="3000" dirty="0"/>
              <a:t>Controls that are bound to a data source are called list-bound controls</a:t>
            </a:r>
          </a:p>
          <a:p>
            <a:pPr>
              <a:lnSpc>
                <a:spcPct val="90000"/>
              </a:lnSpc>
              <a:tabLst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sz="3000" noProof="1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3000" noProof="1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sz="3000" noProof="1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tabLst/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sz="3000" dirty="0"/>
              <a:t> 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Shows </a:t>
            </a:r>
            <a:r>
              <a:rPr lang="en-US" sz="2800" dirty="0"/>
              <a:t>data in a </a:t>
            </a:r>
            <a:r>
              <a:rPr lang="en-US" sz="2800" dirty="0" smtClean="0"/>
              <a:t>template-based predefined pattern</a:t>
            </a:r>
            <a:endParaRPr lang="bg-BG" sz="2800" dirty="0"/>
          </a:p>
          <a:p>
            <a:pPr>
              <a:lnSpc>
                <a:spcPct val="90000"/>
              </a:lnSpc>
              <a:tabLst/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3000" dirty="0"/>
              <a:t> 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Shows </a:t>
            </a:r>
            <a:r>
              <a:rPr lang="en-US" sz="2800" dirty="0"/>
              <a:t>data in a table</a:t>
            </a:r>
            <a:endParaRPr lang="bg-BG" sz="2800" dirty="0"/>
          </a:p>
          <a:p>
            <a:pPr>
              <a:lnSpc>
                <a:spcPct val="90000"/>
              </a:lnSpc>
              <a:tabLst/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sz="3000" dirty="0"/>
              <a:t> 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Shows </a:t>
            </a:r>
            <a:r>
              <a:rPr lang="en-US" sz="2800" dirty="0"/>
              <a:t>data in a template </a:t>
            </a:r>
            <a:r>
              <a:rPr lang="en-US" sz="2800" dirty="0" smtClean="0"/>
              <a:t>designed </a:t>
            </a:r>
            <a:r>
              <a:rPr lang="en-US" sz="2800" dirty="0"/>
              <a:t>by the programmer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checking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/>
              <a:t> is needed</a:t>
            </a:r>
            <a:endParaRPr lang="en-US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In an event handler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Every class 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 data source</a:t>
            </a:r>
            <a:r>
              <a:rPr lang="bg-BG" noProof="1" smtClean="0"/>
              <a:t> </a:t>
            </a:r>
            <a:r>
              <a:rPr lang="en-US" noProof="1" smtClean="0"/>
              <a:t>in ASP.NET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LINQ-to-SQL query results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ASP.NET DataSource classes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/>
              <a:t>, etc…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2518</TotalTime>
  <Words>4240</Words>
  <Application>Microsoft Office PowerPoint</Application>
  <PresentationFormat>On-screen Show (4:3)</PresentationFormat>
  <Paragraphs>663</Paragraphs>
  <Slides>63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Telerik Theme</vt:lpstr>
      <vt:lpstr>Telerik Master Template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Common Properties</vt:lpstr>
      <vt:lpstr>Common Properties (2)</vt:lpstr>
      <vt:lpstr>ASP.NET List Controls</vt:lpstr>
      <vt:lpstr>List Controls</vt:lpstr>
      <vt:lpstr>List Controls (2)</vt:lpstr>
      <vt:lpstr>BulletedList</vt:lpstr>
      <vt:lpstr>CheckBoxList</vt:lpstr>
      <vt:lpstr>RadioButtonList</vt:lpstr>
      <vt:lpstr>DropDownList &amp; ListBox</vt:lpstr>
      <vt:lpstr>ASP.NET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Using GridView without DataSource</vt:lpstr>
      <vt:lpstr>DetailsView</vt:lpstr>
      <vt:lpstr>DetailsView – Example</vt:lpstr>
      <vt:lpstr>Using DetailsView without DataSource</vt:lpstr>
      <vt:lpstr>FormView</vt:lpstr>
      <vt:lpstr>FormView (2)</vt:lpstr>
      <vt:lpstr>FormView – Example</vt:lpstr>
      <vt:lpstr>Using FormView without DataSource</vt:lpstr>
      <vt:lpstr>The TreeView Control</vt:lpstr>
      <vt:lpstr>Repeater</vt:lpstr>
      <vt:lpstr>Repeater: How to Use It?</vt:lpstr>
      <vt:lpstr>Templates, Container.DataItem and DataBinder.Eval()</vt:lpstr>
      <vt:lpstr>Templates</vt:lpstr>
      <vt:lpstr>Templates (2)</vt:lpstr>
      <vt:lpstr>Accessing the Current Item</vt:lpstr>
      <vt:lpstr>Container.DataItem</vt:lpstr>
      <vt:lpstr>DataBinder and DataBinder.Eval()</vt:lpstr>
      <vt:lpstr>DataBinder.Eval() – Parameters</vt:lpstr>
      <vt:lpstr>DataBinder.Eval() vs. Container.DataItem vs. Eval()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DataPager</vt:lpstr>
      <vt:lpstr>ListView and DataPager</vt:lpstr>
      <vt:lpstr>ASP.NET Data Binding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603</cp:revision>
  <dcterms:created xsi:type="dcterms:W3CDTF">2007-12-08T16:03:35Z</dcterms:created>
  <dcterms:modified xsi:type="dcterms:W3CDTF">2010-10-08T11:57:45Z</dcterms:modified>
</cp:coreProperties>
</file>