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20" r:id="rId2"/>
    <p:sldId id="393" r:id="rId3"/>
    <p:sldId id="370" r:id="rId4"/>
    <p:sldId id="371" r:id="rId5"/>
    <p:sldId id="372" r:id="rId6"/>
    <p:sldId id="356" r:id="rId7"/>
    <p:sldId id="373" r:id="rId8"/>
    <p:sldId id="395" r:id="rId9"/>
    <p:sldId id="396" r:id="rId10"/>
    <p:sldId id="397" r:id="rId11"/>
    <p:sldId id="354" r:id="rId12"/>
    <p:sldId id="374" r:id="rId13"/>
    <p:sldId id="357" r:id="rId14"/>
    <p:sldId id="386" r:id="rId15"/>
    <p:sldId id="375" r:id="rId16"/>
    <p:sldId id="378" r:id="rId17"/>
    <p:sldId id="379" r:id="rId18"/>
    <p:sldId id="358" r:id="rId19"/>
    <p:sldId id="398" r:id="rId20"/>
    <p:sldId id="377" r:id="rId21"/>
    <p:sldId id="360" r:id="rId22"/>
    <p:sldId id="380" r:id="rId23"/>
    <p:sldId id="382" r:id="rId24"/>
    <p:sldId id="381" r:id="rId25"/>
    <p:sldId id="385" r:id="rId26"/>
    <p:sldId id="383" r:id="rId27"/>
    <p:sldId id="384" r:id="rId28"/>
    <p:sldId id="359" r:id="rId29"/>
    <p:sldId id="394" r:id="rId30"/>
    <p:sldId id="399" r:id="rId31"/>
    <p:sldId id="400" r:id="rId32"/>
    <p:sldId id="401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5BC"/>
    <a:srgbClr val="398DA1"/>
    <a:srgbClr val="6E7D7B"/>
    <a:srgbClr val="6E7D8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5146" autoAdjust="0"/>
  </p:normalViewPr>
  <p:slideViewPr>
    <p:cSldViewPr>
      <p:cViewPr varScale="1">
        <p:scale>
          <a:sx n="100" d="100"/>
          <a:sy n="100" d="100"/>
        </p:scale>
        <p:origin x="-10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92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08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7D4D9-2110-46FA-93E5-79750BC7AF5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bg-BG"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CB35DC-7D67-4A7E-B451-17F9AB10FCA4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138DB-064A-4FF0-8F3A-3460A926C50B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EE9271-64E7-4E18-B13A-573E8CB031AE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AEF22-7874-4F91-B281-84448F82A842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0" name="Picture 8" descr="http://snapblox.net/images/sql-icon-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1628" r="2930"/>
          <a:stretch>
            <a:fillRect/>
          </a:stretch>
        </p:blipFill>
        <p:spPr bwMode="auto">
          <a:xfrm>
            <a:off x="7010400" y="482321"/>
            <a:ext cx="1550796" cy="1517930"/>
          </a:xfrm>
          <a:prstGeom prst="roundRect">
            <a:avLst>
              <a:gd name="adj" fmla="val 46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393280"/>
            <a:ext cx="7696200" cy="569120"/>
          </a:xfrm>
        </p:spPr>
        <p:txBody>
          <a:bodyPr/>
          <a:lstStyle/>
          <a:p>
            <a:r>
              <a:rPr lang="en-US" dirty="0" smtClean="0"/>
              <a:t>ORM Concepts, LINQ to SQL, </a:t>
            </a:r>
            <a:r>
              <a:rPr lang="en-US" noProof="1" smtClean="0"/>
              <a:t>DataContext</a:t>
            </a:r>
            <a:endParaRPr lang="en-US" noProof="1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4384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28674" name="Picture 2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589" r="6667" b="9385"/>
          <a:stretch>
            <a:fillRect/>
          </a:stretch>
        </p:blipFill>
        <p:spPr bwMode="auto">
          <a:xfrm>
            <a:off x="609600" y="1104900"/>
            <a:ext cx="2514600" cy="21336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pic>
        <p:nvPicPr>
          <p:cNvPr id="28676" name="Picture 4" descr="http://www.advenio.com/sqlgrinder/images/sqlgrinder_icon_128x128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0"/>
            <a:ext cx="1219200" cy="1219201"/>
          </a:xfrm>
          <a:prstGeom prst="rect">
            <a:avLst/>
          </a:prstGeom>
          <a:noFill/>
        </p:spPr>
      </p:pic>
      <p:pic>
        <p:nvPicPr>
          <p:cNvPr id="1026" name="Picture 2" descr="C:\Trash\LINQ-to-SQL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4648200"/>
            <a:ext cx="2301804" cy="1688822"/>
          </a:xfrm>
          <a:prstGeom prst="rect">
            <a:avLst/>
          </a:prstGeom>
          <a:noFill/>
        </p:spPr>
      </p:pic>
      <p:pic>
        <p:nvPicPr>
          <p:cNvPr id="20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1810038" cy="168226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Frameworks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ORM tools in .NET Framework and Visual Studio</a:t>
            </a:r>
          </a:p>
          <a:p>
            <a:pPr lvl="1"/>
            <a:r>
              <a:rPr lang="en-US" dirty="0" smtClean="0"/>
              <a:t>LINQ to SQL</a:t>
            </a:r>
          </a:p>
          <a:p>
            <a:pPr lvl="1"/>
            <a:r>
              <a:rPr lang="en-US" dirty="0" smtClean="0"/>
              <a:t>ADO.NET Entity Framework</a:t>
            </a:r>
          </a:p>
          <a:p>
            <a:pPr lvl="1"/>
            <a:r>
              <a:rPr lang="en-US" dirty="0" smtClean="0"/>
              <a:t>Both combine entity class mappings and code generation, SQL is generated at runtime</a:t>
            </a:r>
          </a:p>
          <a:p>
            <a:r>
              <a:rPr lang="en-US" dirty="0" smtClean="0"/>
              <a:t>Third party ORM tools</a:t>
            </a:r>
          </a:p>
          <a:p>
            <a:pPr lvl="1"/>
            <a:r>
              <a:rPr lang="en-US" noProof="1" smtClean="0"/>
              <a:t>NHibernate</a:t>
            </a:r>
            <a:r>
              <a:rPr lang="en-US" dirty="0" smtClean="0"/>
              <a:t> – the old daddy of ORM</a:t>
            </a:r>
          </a:p>
          <a:p>
            <a:pPr lvl="1"/>
            <a:r>
              <a:rPr lang="en-US" dirty="0" smtClean="0"/>
              <a:t>Telerik OpenAccess 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6400800" cy="685800"/>
          </a:xfrm>
        </p:spPr>
        <p:txBody>
          <a:bodyPr/>
          <a:lstStyle/>
          <a:p>
            <a:r>
              <a:rPr lang="en-US" dirty="0" smtClean="0"/>
              <a:t>LINQ to SQL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240879"/>
            <a:ext cx="6400800" cy="569120"/>
          </a:xfrm>
        </p:spPr>
        <p:txBody>
          <a:bodyPr/>
          <a:lstStyle/>
          <a:p>
            <a:r>
              <a:rPr lang="en-US" dirty="0" smtClean="0"/>
              <a:t>Object Relation Mapping Framework</a:t>
            </a:r>
            <a:endParaRPr lang="bg-BG" dirty="0"/>
          </a:p>
        </p:txBody>
      </p:sp>
      <p:pic>
        <p:nvPicPr>
          <p:cNvPr id="21506" name="Picture 2" descr="http://www.awicons.com/stock-icons/3d-artistic-icons/preview/framewo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3400"/>
            <a:ext cx="2895600" cy="1409700"/>
          </a:xfrm>
          <a:prstGeom prst="roundRect">
            <a:avLst>
              <a:gd name="adj" fmla="val 43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9" name="Picture 5" descr="E:\Movies\Job Projects\Current Job\2.9. LINQ to SQL\Untitled.png"/>
          <p:cNvPicPr>
            <a:picLocks noChangeAspect="1" noChangeArrowheads="1"/>
          </p:cNvPicPr>
          <p:nvPr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6537" flipH="1" flipV="1">
            <a:off x="662158" y="4235746"/>
            <a:ext cx="3836631" cy="1806490"/>
          </a:xfrm>
          <a:prstGeom prst="roundRect">
            <a:avLst>
              <a:gd name="adj" fmla="val 5574"/>
            </a:avLst>
          </a:prstGeom>
          <a:solidFill>
            <a:schemeClr val="accent6">
              <a:lumMod val="20000"/>
              <a:lumOff val="80000"/>
            </a:schemeClr>
          </a:solidFill>
          <a:effectLst/>
          <a:scene3d>
            <a:camera prst="perspectiveContrastingRightFacing"/>
            <a:lightRig rig="chilly" dir="t">
              <a:rot lat="0" lon="0" rev="16200000"/>
            </a:lightRig>
          </a:scene3d>
          <a:sp3d contourW="12700" prstMaterial="softEdge">
            <a:contourClr>
              <a:srgbClr val="42A5BC"/>
            </a:contourClr>
          </a:sp3d>
        </p:spPr>
      </p:pic>
      <p:pic>
        <p:nvPicPr>
          <p:cNvPr id="8" name="Picture 2" descr="C:\Trash\LINQ-to-SQL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733">
            <a:off x="4619164" y="4267200"/>
            <a:ext cx="3581400" cy="1865720"/>
          </a:xfrm>
          <a:prstGeom prst="roundRect">
            <a:avLst>
              <a:gd name="adj" fmla="val 5574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060" flipH="1">
            <a:off x="2132486" y="595748"/>
            <a:ext cx="1300172" cy="126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LINQ to SQL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SQL</a:t>
            </a:r>
            <a:r>
              <a:rPr lang="en-US" dirty="0" smtClean="0"/>
              <a:t> is a standard ORM framework, part of .NET</a:t>
            </a:r>
          </a:p>
          <a:p>
            <a:pPr lvl="1"/>
            <a:r>
              <a:rPr lang="en-US" dirty="0" smtClean="0"/>
              <a:t>Provides a run-time infrastructure for managing SQL Server data as .NET objects</a:t>
            </a:r>
          </a:p>
          <a:p>
            <a:r>
              <a:rPr lang="en-US" dirty="0" smtClean="0"/>
              <a:t>The relational database schema is mapped to an object model (classes and associations)</a:t>
            </a:r>
          </a:p>
          <a:p>
            <a:pPr lvl="1"/>
            <a:r>
              <a:rPr lang="en-US" dirty="0" smtClean="0"/>
              <a:t>Visual Studio has built-in tools for generating LINQ to SQL data mappings</a:t>
            </a:r>
          </a:p>
          <a:p>
            <a:pPr lvl="2"/>
            <a:r>
              <a:rPr lang="en-US" dirty="0" smtClean="0"/>
              <a:t>Data mappings consist of C# classes and XML</a:t>
            </a:r>
          </a:p>
          <a:p>
            <a:pPr lvl="1"/>
            <a:r>
              <a:rPr lang="en-US" dirty="0" smtClean="0"/>
              <a:t>A standard data manipulation API is provided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LINQ to SQL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to SQL is an application programming interface (API)</a:t>
            </a:r>
          </a:p>
          <a:p>
            <a:pPr lvl="1"/>
            <a:r>
              <a:rPr lang="en-US" dirty="0" smtClean="0"/>
              <a:t>For working with SQL Server databases</a:t>
            </a:r>
          </a:p>
          <a:p>
            <a:pPr lvl="1"/>
            <a:r>
              <a:rPr lang="en-US" dirty="0" smtClean="0"/>
              <a:t>Built on the top of ADO.NET and LINQ</a:t>
            </a:r>
          </a:p>
          <a:p>
            <a:r>
              <a:rPr lang="en-US" dirty="0" smtClean="0"/>
              <a:t>LINQ to SQL is Microsoft’s entry-level LINQ-enabled ORM implementation for SQL Server</a:t>
            </a:r>
          </a:p>
          <a:p>
            <a:pPr lvl="1"/>
            <a:r>
              <a:rPr lang="en-US" dirty="0" smtClean="0"/>
              <a:t>Works with SQL Server and SQL Server Express</a:t>
            </a:r>
          </a:p>
          <a:p>
            <a:pPr lvl="1"/>
            <a:r>
              <a:rPr lang="en-US" dirty="0" smtClean="0"/>
              <a:t>Maps tables and one-to-many relationships</a:t>
            </a:r>
          </a:p>
          <a:p>
            <a:pPr lvl="1"/>
            <a:r>
              <a:rPr lang="en-US" dirty="0" smtClean="0"/>
              <a:t>Can not map many-to-many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to SQL standard features:</a:t>
            </a:r>
          </a:p>
          <a:p>
            <a:pPr lvl="1"/>
            <a:r>
              <a:rPr lang="en-US" dirty="0" smtClean="0"/>
              <a:t>Map tables, views, stored procedures and functions as objects</a:t>
            </a:r>
          </a:p>
          <a:p>
            <a:pPr lvl="1"/>
            <a:r>
              <a:rPr lang="en-US" dirty="0" smtClean="0"/>
              <a:t>Provides LINQ-bases data queries</a:t>
            </a:r>
          </a:p>
          <a:p>
            <a:pPr lvl="2"/>
            <a:r>
              <a:rPr lang="en-US" dirty="0" smtClean="0"/>
              <a:t>Executed as SQL SELECTs on the DB server</a:t>
            </a:r>
          </a:p>
          <a:p>
            <a:pPr lvl="1"/>
            <a:r>
              <a:rPr lang="en-US" dirty="0" smtClean="0"/>
              <a:t>CRUD operations – Create/Read/Update/Delete</a:t>
            </a:r>
          </a:p>
          <a:p>
            <a:pPr lvl="1"/>
            <a:r>
              <a:rPr lang="en-US" dirty="0" smtClean="0"/>
              <a:t>Create compiled queries – for executing the same parameterized query multiple times</a:t>
            </a:r>
          </a:p>
          <a:p>
            <a:pPr lvl="1"/>
            <a:r>
              <a:rPr lang="en-US" dirty="0" smtClean="0"/>
              <a:t>Creating or deleting the database schema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Lifecycle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When the application starts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LINQ to SQL translates into SQL the language-integrated queries in the object model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Sends them to the database for later execution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When the database returns the results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LINQ to SQL translates them back to objects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The DB is transparent, hidden behind the API</a:t>
            </a:r>
          </a:p>
          <a:p>
            <a:pPr marL="282575" lvl="2" indent="-282575">
              <a:lnSpc>
                <a:spcPct val="100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LINQ is executed over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</a:p>
          <a:p>
            <a:pPr marL="547687" lvl="3" indent="-282575">
              <a:lnSpc>
                <a:spcPct val="100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At compile time a query expression tree is emitted</a:t>
            </a:r>
          </a:p>
          <a:p>
            <a:pPr marL="547687" lvl="3" indent="-282575">
              <a:lnSpc>
                <a:spcPct val="100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At runtime SQL is generated and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Compo</a:t>
            </a:r>
            <a:r>
              <a:rPr lang="bg-BG" dirty="0" smtClean="0"/>
              <a:t>nents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/>
              <a:t> holds the connection to the database and the entity classes</a:t>
            </a:r>
          </a:p>
          <a:p>
            <a:pPr lvl="1"/>
            <a:r>
              <a:rPr lang="en-US" dirty="0" smtClean="0"/>
              <a:t>Provides LINQ-based data access</a:t>
            </a:r>
          </a:p>
          <a:p>
            <a:pPr lvl="1"/>
            <a:r>
              <a:rPr lang="en-US" dirty="0" smtClean="0"/>
              <a:t>Implements identity tracking, change tracking, and API for CRUD operations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classes</a:t>
            </a:r>
          </a:p>
          <a:p>
            <a:pPr lvl="1"/>
            <a:r>
              <a:rPr lang="en-US" dirty="0" smtClean="0"/>
              <a:t>Each database table is typically mapped to a single entity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Compo</a:t>
            </a:r>
            <a:r>
              <a:rPr lang="bg-BG" dirty="0" smtClean="0"/>
              <a:t>nents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Associations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An association is a primary key / foreign key based relationship between two entity classes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navigation from one entity to another,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Student.Courses()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control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LINQ to SQL uses optimistic concurrency control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Provides automatic concurrency conflict detection and means for conflicts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Files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0408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has built-in LINQ to SQL data designer and code generator</a:t>
            </a:r>
          </a:p>
          <a:p>
            <a:pPr lvl="1"/>
            <a:r>
              <a:rPr lang="en-US" dirty="0" smtClean="0"/>
              <a:t>Mappings are stored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.dbml</a:t>
            </a:r>
            <a:r>
              <a:rPr lang="en-US" dirty="0" smtClean="0"/>
              <a:t> files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ase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&lt;database&gt;.dbml</a:t>
            </a:r>
            <a:r>
              <a:rPr lang="en-US" dirty="0" smtClean="0"/>
              <a:t> is an XML file</a:t>
            </a:r>
          </a:p>
          <a:p>
            <a:pPr lvl="2"/>
            <a:r>
              <a:rPr lang="en-US" dirty="0" smtClean="0"/>
              <a:t>Holds a connection string and metadata representing the database schema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&lt;database&gt;.cs</a:t>
            </a:r>
            <a:r>
              <a:rPr lang="en-US" dirty="0" smtClean="0"/>
              <a:t> file contains the entity classes and the Data Context class</a:t>
            </a:r>
          </a:p>
          <a:p>
            <a:pPr lvl="2"/>
            <a:r>
              <a:rPr lang="en-US" dirty="0" smtClean="0"/>
              <a:t>One entity class for each mapped database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Files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66800"/>
          </a:xfrm>
        </p:spPr>
        <p:txBody>
          <a:bodyPr/>
          <a:lstStyle/>
          <a:p>
            <a:r>
              <a:rPr lang="en-US" dirty="0" smtClean="0"/>
              <a:t>DBML mappings file for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dirty="0" smtClean="0"/>
              <a:t> table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/>
              <a:t> database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 descr="Category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31" y="2438400"/>
            <a:ext cx="1355020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 fov="4500000">
              <a:rot lat="798059" lon="1875834" rev="71108"/>
            </a:camera>
            <a:lightRig rig="threePt" dir="t"/>
          </a:scene3d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483996" y="2249920"/>
            <a:ext cx="6831204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Name="dbo.Categories" Member="Categories"&gt;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&lt;Type Name="Category"&gt;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&lt;Column Name="CategoryID" Type="System.Int32" DbType="Int NOT NULL IDENTITY" IsPrimaryKey="true" IsDbGenerated="true" CanBeNull="false" /&gt;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&lt;Column Name="CategoryName" Type="System.String" DbType="NVarChar(15) NOT NULL" CanBeNull="false" /&gt;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&lt;Column Name="Description" Type="System.String" DbType="NText" CanBeNull="true" UpdateCheck="Never"/&gt;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&lt;Column Name="Picture" Type="System.Data.Linq.Binary" DbType="Image" CanBeNull="true" UpdateCheck="Never" /&gt;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&lt;/Type&gt;</a:t>
            </a:r>
          </a:p>
          <a:p>
            <a:pPr lvl="0"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553200" y="5105400"/>
            <a:ext cx="1905000" cy="953453"/>
          </a:xfrm>
          <a:prstGeom prst="wedgeRoundRectCallout">
            <a:avLst>
              <a:gd name="adj1" fmla="val 39903"/>
              <a:gd name="adj2" fmla="val -1263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class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endParaRPr lang="en-US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ORM Technologies – Basic Concepts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LINQ to SQL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Overview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LINQ Components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LINQ to SQL Files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Visual Studio Designer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 smtClean="0"/>
              <a:t> Class and CRUD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7650" name="Picture 2" descr="http://www.bebpublishing.com/img/BOOK_ICON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823">
            <a:off x="5697297" y="2323769"/>
            <a:ext cx="2714626" cy="1529168"/>
          </a:xfrm>
          <a:prstGeom prst="roundRect">
            <a:avLst>
              <a:gd name="adj" fmla="val 5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47802"/>
          </a:xfrm>
        </p:spPr>
        <p:txBody>
          <a:bodyPr/>
          <a:lstStyle/>
          <a:p>
            <a:r>
              <a:rPr lang="en-US" dirty="0" smtClean="0"/>
              <a:t>The LINQ to SQL Designer</a:t>
            </a:r>
            <a:r>
              <a:rPr lang="bg-BG" dirty="0" smtClean="0"/>
              <a:t> </a:t>
            </a:r>
            <a:r>
              <a:rPr lang="en-US" dirty="0" smtClean="0"/>
              <a:t>in Visual Studio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95600" y="3657600"/>
            <a:ext cx="335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magentocommerce.com/wiki/_media/groups/140/designer_guide_land2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6208">
            <a:off x="6235497" y="4112538"/>
            <a:ext cx="2155068" cy="197167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 fov="6600000">
              <a:rot lat="20866604" lon="1544561" rev="20894371"/>
            </a:camera>
            <a:lightRig rig="threePt" dir="t"/>
          </a:scene3d>
          <a:sp3d>
            <a:bevelT/>
          </a:sp3d>
        </p:spPr>
      </p:pic>
      <p:pic>
        <p:nvPicPr>
          <p:cNvPr id="12294" name="Picture 6" descr="http://dotneteers.net/cfs-filesystemfile.ashx/__key/CommunityServer.Components.UserFiles/00.00.00.21.02.LVN37/VS2010StartPa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7" y="3962400"/>
            <a:ext cx="2629226" cy="2106976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>
            <a:bevelT/>
          </a:sp3d>
        </p:spPr>
      </p:pic>
      <p:pic>
        <p:nvPicPr>
          <p:cNvPr id="13314" name="Picture 2" descr="http://www.davidhayden.com/photos/LinqToSqlPerformanceProfil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2667000" cy="1794668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5400000">
              <a:rot lat="19631254" lon="2475756" rev="1956426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8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26" y="457200"/>
            <a:ext cx="3024874" cy="1272468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 smtClean="0"/>
              <a:t> class is generated by the VS designer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Ability to manipulate SQL data though entity classes (read, modify, delete, insert)</a:t>
            </a:r>
          </a:p>
          <a:p>
            <a:pPr lvl="1"/>
            <a:r>
              <a:rPr lang="en-US" dirty="0" smtClean="0"/>
              <a:t>Easily navigate through the table relationships</a:t>
            </a:r>
          </a:p>
          <a:p>
            <a:pPr lvl="1"/>
            <a:r>
              <a:rPr lang="en-US" dirty="0" smtClean="0"/>
              <a:t>Executing LINQ queries as corresponding native SQL queries</a:t>
            </a:r>
          </a:p>
          <a:p>
            <a:pPr lvl="1"/>
            <a:r>
              <a:rPr lang="en-US" dirty="0" smtClean="0"/>
              <a:t>Create new databases its database schema</a:t>
            </a:r>
            <a:endParaRPr lang="bg-B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DataContext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First create instance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</a:p>
          <a:p>
            <a:endParaRPr lang="bg-BG" sz="3000" dirty="0" smtClean="0"/>
          </a:p>
          <a:p>
            <a:pPr>
              <a:spcBef>
                <a:spcPts val="0"/>
              </a:spcBef>
            </a:pPr>
            <a:r>
              <a:rPr lang="en-US" sz="3000" dirty="0" smtClean="0"/>
              <a:t>In the constructor you can pass a DB connection and mapping source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sz="3000" dirty="0" smtClean="0"/>
              <a:t>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800" dirty="0" smtClean="0"/>
              <a:t> –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800" dirty="0" smtClean="0"/>
              <a:t> to be used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CommandTimeout</a:t>
            </a:r>
            <a:r>
              <a:rPr lang="en-US" sz="2800" dirty="0" smtClean="0"/>
              <a:t> – timeout for SQL execution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</a:t>
            </a:r>
            <a:r>
              <a:rPr lang="en-US" sz="2800" dirty="0" smtClean="0"/>
              <a:t> – stream for logging the executed SQL queries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</a:t>
            </a:r>
            <a:r>
              <a:rPr lang="en-US" sz="2800" dirty="0" smtClean="0"/>
              <a:t> – for assigning a local transaction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All entity classes (tables) are listed as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0" y="1657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NorthwindDataContext db = new NorthwindDataContext();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Data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09800"/>
          </a:xfrm>
        </p:spPr>
        <p:txBody>
          <a:bodyPr/>
          <a:lstStyle/>
          <a:p>
            <a:r>
              <a:rPr lang="en-US" dirty="0" smtClean="0"/>
              <a:t>Creating rows is done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InsertOnSubmit()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InsertAllOnSubmit()</a:t>
            </a:r>
            <a:r>
              <a:rPr lang="en-US" dirty="0" smtClean="0"/>
              <a:t> on entity classes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SubmitChanges()</a:t>
            </a:r>
            <a:r>
              <a:rPr lang="en-US" dirty="0" smtClean="0"/>
              <a:t> method call is required to perform the insert actions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5800" y="3384590"/>
            <a:ext cx="77724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order object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new Order()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OrderDate = DateTime.Now, ShipName = "Titanic",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ShippedDate = new DateTime(1912, 4, 15),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ShipCity = "Bottom Of The Ocean"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object for inserting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context.Orders.InsertOnSubmit(order);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context.SubmitChanges();</a:t>
            </a:r>
            <a:endParaRPr kumimoji="0" lang="en-US" sz="1900" b="1" i="0" u="none" strike="noStrike" kern="1200" cap="none" spc="0" normalizeH="0" baseline="0" noProof="1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562600"/>
            <a:ext cx="2667000" cy="891516"/>
          </a:xfrm>
          <a:prstGeom prst="wedgeRoundRectCallout">
            <a:avLst>
              <a:gd name="adj1" fmla="val -118811"/>
              <a:gd name="adj2" fmla="val 202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with LINQ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sz="3000" dirty="0" smtClean="0"/>
              <a:t>Reading data from LINQ to SQL entity: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1200"/>
              </a:spcBef>
            </a:pPr>
            <a:r>
              <a:rPr lang="en-US" sz="3000" dirty="0" smtClean="0"/>
              <a:t>Customers property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Setting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ObjectTrackingEnabled</a:t>
            </a:r>
            <a:r>
              <a:rPr lang="en-US" sz="2800" dirty="0" smtClean="0"/>
              <a:t> to false improves performance by switching to read-only mode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4224516"/>
            <a:ext cx="79248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System.Data.Linq.Table&lt;Customer&gt; 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 { return this.GetTable&lt;Customer&gt;();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kumimoji="0" lang="en-US" sz="1900" b="1" i="0" u="none" strike="noStrike" kern="1200" cap="none" spc="0" normalizeH="0" baseline="0" noProof="1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600" y="1566952"/>
            <a:ext cx="79248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NorthwindDataContext context = new NorthwindDataContext();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context.ObjectTrackingEnabled = false;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customers =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 in context.Customers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c.City == "London"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6800" y="2264236"/>
            <a:ext cx="3809998" cy="1317164"/>
          </a:xfrm>
          <a:prstGeom prst="wedgeRoundRectCallout">
            <a:avLst>
              <a:gd name="adj1" fmla="val -66990"/>
              <a:gd name="adj2" fmla="val 75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LINQ query is transformed to SQL and is executed at the sever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with SQL Query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SQL queries can be executed through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</a:p>
          <a:p>
            <a:pPr lvl="1"/>
            <a:r>
              <a:rPr lang="en-US" dirty="0" smtClean="0"/>
              <a:t>The result can be converted to a specified class</a:t>
            </a:r>
          </a:p>
          <a:p>
            <a:pPr lvl="1"/>
            <a:r>
              <a:rPr lang="en-US" dirty="0" smtClean="0"/>
              <a:t>Performed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ExecuteQuery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method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5800" y="3581400"/>
            <a:ext cx="7772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customers = db.ExecuteQuery&lt;Customer&gt;(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"select * from Customers where City='London'");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customers)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Console.WriteLine("Company: {0}, Phone: {1}",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item.CompanyName, item.Phone);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2200" b="1" i="0" u="none" strike="noStrike" kern="1200" cap="none" spc="0" normalizeH="0" baseline="0" noProof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 smtClean="0"/>
              <a:t> allows modifying object properties and persisting them in the DB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Just load an entity, modify it and call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SubmitChanges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The data context automatically tracks all changes made on its entity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0" y="4343400"/>
            <a:ext cx="7924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context.Orders.First();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order.OrderDate = DateTime.Now;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context.SubmitChanges();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14800" y="5585484"/>
            <a:ext cx="4495800" cy="891516"/>
          </a:xfrm>
          <a:prstGeom prst="wedgeRoundRectCallout">
            <a:avLst>
              <a:gd name="adj1" fmla="val -27259"/>
              <a:gd name="adj2" fmla="val -1488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 SELECT to load the first order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3400" y="5585484"/>
            <a:ext cx="2667000" cy="891516"/>
          </a:xfrm>
          <a:prstGeom prst="wedgeRoundRectCallout">
            <a:avLst>
              <a:gd name="adj1" fmla="val 38678"/>
              <a:gd name="adj2" fmla="val -823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86000"/>
          </a:xfrm>
        </p:spPr>
        <p:txBody>
          <a:bodyPr/>
          <a:lstStyle/>
          <a:p>
            <a:r>
              <a:rPr lang="en-US" dirty="0" smtClean="0"/>
              <a:t>Delete is done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DeleteOnSubmit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DeleteAllOnSubmit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on the current entity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SubmitChanges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method performs the delete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9600" y="34741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context.Orders.First();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entity for deleting on the next sumbit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context.Orders.DeleteOnSubmit(order);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context.SubmitChanges();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90800" y="5334000"/>
            <a:ext cx="2667000" cy="891516"/>
          </a:xfrm>
          <a:prstGeom prst="wedgeRoundRectCallout">
            <a:avLst>
              <a:gd name="adj1" fmla="val -43457"/>
              <a:gd name="adj2" fmla="val -84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5943600" cy="1295402"/>
          </a:xfrm>
        </p:spPr>
        <p:txBody>
          <a:bodyPr/>
          <a:lstStyle/>
          <a:p>
            <a:r>
              <a:rPr lang="en-US" dirty="0" smtClean="0"/>
              <a:t>CRUD Operations with LINQ to SQL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0" y="3774280"/>
            <a:ext cx="228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emaedsolutions.com/images/icon_operations_whit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536805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://www.artistsvalley.com/images/icons/Database%20Application%20Icons/Grant%20Database%20Active/256x256/Grant%20Database%20Activ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6569">
            <a:off x="5408547" y="3737238"/>
            <a:ext cx="3202130" cy="2438400"/>
          </a:xfrm>
          <a:prstGeom prst="roundRect">
            <a:avLst>
              <a:gd name="adj" fmla="val 2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8" name="Picture 2" descr="C:\Trash\LINQ-to-SQL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092">
            <a:off x="723694" y="3733433"/>
            <a:ext cx="2870995" cy="2405429"/>
          </a:xfrm>
          <a:prstGeom prst="roundRect">
            <a:avLst>
              <a:gd name="adj" fmla="val 3577"/>
            </a:avLst>
          </a:prstGeom>
          <a:noFill/>
          <a:scene3d>
            <a:camera prst="perspectiveRight" fov="7200000">
              <a:rot lat="290928" lon="20504047" rev="21599860"/>
            </a:camera>
            <a:lightRig rig="threePt" dir="t"/>
          </a:scene3d>
        </p:spPr>
      </p:pic>
      <p:pic>
        <p:nvPicPr>
          <p:cNvPr id="5121" name="Picture 1" descr="C:\Trash\table-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3304"/>
            <a:ext cx="1600200" cy="1143000"/>
          </a:xfrm>
          <a:prstGeom prst="rect">
            <a:avLst/>
          </a:prstGeom>
          <a:noFill/>
        </p:spPr>
      </p:pic>
      <p:pic>
        <p:nvPicPr>
          <p:cNvPr id="5123" name="Picture 3" descr="http://www.jordangraves.com/wp-content/uploads/2009/03/icon_too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441">
            <a:off x="2900224" y="758694"/>
            <a:ext cx="1135046" cy="1009650"/>
          </a:xfrm>
          <a:prstGeom prst="rect">
            <a:avLst/>
          </a:prstGeom>
          <a:noFill/>
          <a:effectLst>
            <a:outerShdw blurRad="50800" dir="2700000" sx="109000" sy="109000" algn="tl" rotWithShape="0">
              <a:prstClr val="black">
                <a:alpha val="3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5124" name="Picture 4" descr="C:\Trash\transaction-she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1262608" cy="1295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6578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9535351" flipH="1">
            <a:off x="4341655" y="40492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186146" flipH="1">
            <a:off x="6109757" y="5088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7269785" flipH="1">
            <a:off x="6974975" y="36040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627025" flipH="1">
            <a:off x="5528586" y="39148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LINQ to SQL</a:t>
            </a:r>
            <a:endParaRPr kumimoji="0" lang="bg-BG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 rot="3562347" flipH="1">
            <a:off x="7473701" y="1081659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7479266" flipH="1">
            <a:off x="4521220" y="833892"/>
            <a:ext cx="5840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8014465" flipH="1">
            <a:off x="5620480" y="2058317"/>
            <a:ext cx="5840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620000" cy="685800"/>
          </a:xfrm>
        </p:spPr>
        <p:txBody>
          <a:bodyPr/>
          <a:lstStyle/>
          <a:p>
            <a:r>
              <a:rPr lang="en-US" dirty="0" smtClean="0"/>
              <a:t>Introduction to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26679"/>
            <a:ext cx="7620000" cy="569120"/>
          </a:xfrm>
        </p:spPr>
        <p:txBody>
          <a:bodyPr/>
          <a:lstStyle/>
          <a:p>
            <a:r>
              <a:rPr lang="en-US" dirty="0" smtClean="0"/>
              <a:t>Object-Relational Mapping (ORM) Technologies</a:t>
            </a:r>
            <a:endParaRPr lang="bg-BG" dirty="0"/>
          </a:p>
        </p:txBody>
      </p:sp>
      <p:pic>
        <p:nvPicPr>
          <p:cNvPr id="26626" name="Picture 2" descr="http://www.rbwm.gov.uk/travel/MapIcons/Zoom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0"/>
            <a:ext cx="2171700" cy="21717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26628" name="Picture 4" descr="http://www.gloucestercathedral.org.uk/ma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048">
            <a:off x="4785638" y="609030"/>
            <a:ext cx="3756178" cy="217712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7650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199">
            <a:off x="1515745" y="606638"/>
            <a:ext cx="3002514" cy="224824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6" descr="http://www.artistsvalley.com/images/icons/Database%20Application%20Icons/SQL%20Script%20Filter/256x256/SQL%20Script%20Filter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1828800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39200" cy="5827713"/>
          </a:xfrm>
        </p:spPr>
        <p:txBody>
          <a:bodyPr/>
          <a:lstStyle/>
          <a:p>
            <a:pPr marL="452438" indent="-452438">
              <a:spcBef>
                <a:spcPts val="300"/>
              </a:spcBef>
              <a:buFontTx/>
              <a:buAutoNum type="arabicPeriod"/>
              <a:tabLst/>
            </a:pPr>
            <a:r>
              <a:rPr lang="en-US" sz="2800" dirty="0"/>
              <a:t>Using </a:t>
            </a:r>
            <a:r>
              <a:rPr lang="en-US" sz="2800" dirty="0" smtClean="0"/>
              <a:t>the Visual </a:t>
            </a:r>
            <a:r>
              <a:rPr lang="en-US" sz="2800" dirty="0"/>
              <a:t>Studio </a:t>
            </a:r>
            <a:r>
              <a:rPr lang="en-US" sz="2800" dirty="0" smtClean="0"/>
              <a:t>LINQ to SQL designer </a:t>
            </a:r>
            <a:r>
              <a:rPr lang="en-US" sz="2800" dirty="0"/>
              <a:t>create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sz="2800" dirty="0" smtClean="0"/>
              <a:t>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endParaRPr lang="en-US" sz="2800" dirty="0"/>
          </a:p>
          <a:p>
            <a:pPr marL="452438" indent="-452438">
              <a:spcBef>
                <a:spcPts val="300"/>
              </a:spcBef>
              <a:buFontTx/>
              <a:buAutoNum type="arabicPeriod"/>
              <a:tabLst/>
            </a:pPr>
            <a:r>
              <a:rPr lang="en-US" sz="2800" dirty="0"/>
              <a:t>Create a </a:t>
            </a:r>
            <a:r>
              <a:rPr lang="en-US" sz="2800" dirty="0" smtClean="0"/>
              <a:t>DAO class </a:t>
            </a:r>
            <a:r>
              <a:rPr lang="en-US" sz="2800" dirty="0"/>
              <a:t>with static methods </a:t>
            </a:r>
            <a:r>
              <a:rPr lang="en-US" sz="2800" dirty="0" smtClean="0"/>
              <a:t>which </a:t>
            </a:r>
            <a:r>
              <a:rPr lang="en-US" sz="2800" dirty="0"/>
              <a:t>provide functionality for inserting, </a:t>
            </a:r>
            <a:r>
              <a:rPr lang="en-US" sz="2800" dirty="0" smtClean="0"/>
              <a:t>modifying </a:t>
            </a:r>
            <a:r>
              <a:rPr lang="en-US" sz="2800" dirty="0"/>
              <a:t>and deleting customers</a:t>
            </a:r>
            <a:r>
              <a:rPr lang="en-US" sz="2800" dirty="0" smtClean="0"/>
              <a:t>. Write a testing class.</a:t>
            </a:r>
            <a:endParaRPr lang="en-US" sz="2800" dirty="0"/>
          </a:p>
          <a:p>
            <a:pPr marL="452438" indent="-452438">
              <a:spcBef>
                <a:spcPts val="300"/>
              </a:spcBef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</a:t>
            </a:r>
            <a:r>
              <a:rPr lang="en-US" sz="2800" dirty="0" smtClean="0"/>
              <a:t>finds </a:t>
            </a:r>
            <a:r>
              <a:rPr lang="en-US" sz="2800" dirty="0"/>
              <a:t>all customers </a:t>
            </a:r>
            <a:r>
              <a:rPr lang="en-US" sz="2800" dirty="0" smtClean="0"/>
              <a:t>who have orders made in 1997 </a:t>
            </a:r>
            <a:r>
              <a:rPr lang="en-US" sz="2800" dirty="0"/>
              <a:t>and </a:t>
            </a:r>
            <a:r>
              <a:rPr lang="en-US" sz="2800" dirty="0" smtClean="0"/>
              <a:t>shipped to Canada.</a:t>
            </a:r>
          </a:p>
          <a:p>
            <a:pPr marL="452438" indent="-452438">
              <a:spcBef>
                <a:spcPts val="300"/>
              </a:spcBef>
              <a:buFontTx/>
              <a:buAutoNum type="arabicPeriod"/>
              <a:tabLst/>
            </a:pPr>
            <a:r>
              <a:rPr lang="en-US" sz="2800" dirty="0" smtClean="0"/>
              <a:t>Implement previous by using native SQL query and executing it through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sz="2800" dirty="0" smtClean="0"/>
              <a:t>.</a:t>
            </a:r>
          </a:p>
          <a:p>
            <a:pPr marL="452438" indent="-452438">
              <a:spcBef>
                <a:spcPts val="300"/>
              </a:spcBef>
              <a:buFontTx/>
              <a:buAutoNum type="arabicPeriod"/>
              <a:tabLst/>
            </a:pPr>
            <a:r>
              <a:rPr lang="en-US" sz="2800" dirty="0" smtClean="0"/>
              <a:t>Write a method that finds all the sales by specified region and period (start / end dates).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1"/>
            <a:ext cx="8839200" cy="5751512"/>
          </a:xfrm>
        </p:spPr>
        <p:txBody>
          <a:bodyPr/>
          <a:lstStyle/>
          <a:p>
            <a:pPr marL="452438" indent="-452438">
              <a:buFont typeface="+mj-lt"/>
              <a:buAutoNum type="arabicPeriod" startAt="6"/>
              <a:tabLst/>
            </a:pPr>
            <a:r>
              <a:rPr lang="en-US" sz="2800" dirty="0" smtClean="0"/>
              <a:t>Create a database called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NorthwindTwin</a:t>
            </a:r>
            <a:r>
              <a:rPr lang="en-US" sz="2800" dirty="0" smtClean="0"/>
              <a:t> with the same structure as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using the features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sz="2800" dirty="0" smtClean="0"/>
              <a:t>. Find for the API for schema generation in MSDN or in Google.</a:t>
            </a:r>
          </a:p>
          <a:p>
            <a:pPr marL="452438" indent="-452438">
              <a:buFont typeface="+mj-lt"/>
              <a:buAutoNum type="arabicPeriod" startAt="6"/>
              <a:tabLst/>
            </a:pPr>
            <a:r>
              <a:rPr lang="en-US" sz="2800" dirty="0" smtClean="0"/>
              <a:t>Try to open two different data contexts and perform concurrent changes on the same records. What will happen 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SubmitChanges()</a:t>
            </a:r>
            <a:r>
              <a:rPr lang="en-US" sz="2800" dirty="0" smtClean="0"/>
              <a:t>? How to deal with it?</a:t>
            </a:r>
          </a:p>
          <a:p>
            <a:pPr marL="452438" indent="-452438">
              <a:buFontTx/>
              <a:buAutoNum type="arabicPeriod" startAt="6"/>
              <a:tabLst/>
            </a:pPr>
            <a:r>
              <a:rPr lang="en-US" sz="2800" dirty="0" smtClean="0"/>
              <a:t>By inheriting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entity class create </a:t>
            </a:r>
            <a:r>
              <a:rPr lang="en-US" sz="2800" dirty="0"/>
              <a:t>a class which allows </a:t>
            </a:r>
            <a:r>
              <a:rPr lang="en-US" sz="2800" dirty="0" smtClean="0"/>
              <a:t>employees to </a:t>
            </a:r>
            <a:r>
              <a:rPr lang="en-US" sz="2800" dirty="0"/>
              <a:t>access </a:t>
            </a:r>
            <a:r>
              <a:rPr lang="en-US" sz="2800" dirty="0" smtClean="0"/>
              <a:t>their corresponding </a:t>
            </a:r>
            <a:r>
              <a:rPr lang="en-US" sz="2800" dirty="0"/>
              <a:t>territories as property </a:t>
            </a:r>
            <a:r>
              <a:rPr lang="en-US" sz="2800" dirty="0" smtClean="0"/>
              <a:t>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EntitySet&lt;T&gt;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 startAt="9"/>
              <a:tabLst/>
            </a:pPr>
            <a:r>
              <a:rPr lang="en-US" sz="2800" dirty="0" smtClean="0"/>
              <a:t>Create a method that places a new order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database. The order should contain several order items. Use transaction to ensure the data consistency.</a:t>
            </a:r>
          </a:p>
          <a:p>
            <a:pPr marL="452438" indent="-452438">
              <a:buFont typeface="+mj-lt"/>
              <a:buAutoNum type="arabicPeriod" startAt="9"/>
              <a:tabLst/>
            </a:pPr>
            <a:r>
              <a:rPr lang="en-US" sz="2800" dirty="0" smtClean="0"/>
              <a:t>Create a stored procedures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for finding the total incomes for given supplier name and period (start date, end date). Implement a C# method that calls the stored procedure and returns the retuned record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Technologies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0408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Object-Relational Mapping (ORM)</a:t>
            </a:r>
            <a:r>
              <a:rPr lang="en-US" dirty="0" smtClean="0"/>
              <a:t> is a programming technique for automatic mapping and converting data</a:t>
            </a:r>
          </a:p>
          <a:p>
            <a:pPr lvl="1"/>
            <a:r>
              <a:rPr lang="en-US" dirty="0" smtClean="0"/>
              <a:t>Between relational database tables and object-oriented classes and objects</a:t>
            </a:r>
          </a:p>
          <a:p>
            <a:r>
              <a:rPr lang="en-US" dirty="0" smtClean="0"/>
              <a:t>ORM creates a “virtual object database“ </a:t>
            </a:r>
          </a:p>
          <a:p>
            <a:pPr lvl="1"/>
            <a:r>
              <a:rPr lang="en-US" dirty="0" smtClean="0"/>
              <a:t>Which can be used from within the programming language, e.g. C# or Java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 frameworks</a:t>
            </a:r>
            <a:r>
              <a:rPr lang="en-US" dirty="0" smtClean="0"/>
              <a:t> automate ORM process</a:t>
            </a:r>
          </a:p>
          <a:p>
            <a:pPr lvl="1"/>
            <a:r>
              <a:rPr lang="en-US" dirty="0" smtClean="0"/>
              <a:t>A.k.a.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object-relational persistence frameworks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frameworks typically provide the following functionality:</a:t>
            </a:r>
          </a:p>
          <a:p>
            <a:pPr lvl="1"/>
            <a:r>
              <a:rPr lang="en-US" dirty="0" smtClean="0"/>
              <a:t>Creating object model by database schema</a:t>
            </a:r>
          </a:p>
          <a:p>
            <a:pPr lvl="1"/>
            <a:r>
              <a:rPr lang="en-US" dirty="0" smtClean="0"/>
              <a:t>Creating database schema by object model</a:t>
            </a:r>
          </a:p>
          <a:p>
            <a:pPr lvl="1"/>
            <a:r>
              <a:rPr lang="en-US" dirty="0" smtClean="0"/>
              <a:t>Querying data by object-oriented API</a:t>
            </a:r>
          </a:p>
          <a:p>
            <a:pPr lvl="1"/>
            <a:r>
              <a:rPr lang="en-US" dirty="0" smtClean="0"/>
              <a:t>Data manipulation operations</a:t>
            </a:r>
          </a:p>
          <a:p>
            <a:pPr lvl="2"/>
            <a:r>
              <a:rPr lang="en-US" dirty="0" smtClean="0"/>
              <a:t>CRUD – create, retrieve, update, delete</a:t>
            </a:r>
          </a:p>
          <a:p>
            <a:r>
              <a:rPr lang="en-US" dirty="0" smtClean="0"/>
              <a:t>ORM</a:t>
            </a:r>
            <a:r>
              <a:rPr lang="bg-BG" dirty="0" smtClean="0"/>
              <a:t> </a:t>
            </a:r>
            <a:r>
              <a:rPr lang="en-US" dirty="0" smtClean="0"/>
              <a:t>frameworks automatically generate SQL to perform the requested data operations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Mapping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Database and LINQ to SQL mapping diagrams for a subset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/>
              <a:t>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8" y="3200400"/>
            <a:ext cx="3061252" cy="320040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 descr="Cc161164.LINQtoRelDataFig2(en-us,MSDN.10)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205594"/>
            <a:ext cx="3124200" cy="3195205"/>
          </a:xfrm>
          <a:prstGeom prst="roundRect">
            <a:avLst>
              <a:gd name="adj" fmla="val 21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09600" y="2196703"/>
            <a:ext cx="2819400" cy="851297"/>
          </a:xfrm>
          <a:prstGeom prst="wedgeRoundRectCallout">
            <a:avLst>
              <a:gd name="adj1" fmla="val -2525"/>
              <a:gd name="adj2" fmla="val 87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  <a:endParaRPr lang="en-US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6096000" y="2196703"/>
            <a:ext cx="2362200" cy="851297"/>
          </a:xfrm>
          <a:prstGeom prst="wedgeRoundRectCallout">
            <a:avLst>
              <a:gd name="adj1" fmla="val -40516"/>
              <a:gd name="adj2" fmla="val 890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 (C# Classes)</a:t>
            </a:r>
            <a:endParaRPr lang="en-US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200400" y="4343400"/>
            <a:ext cx="2362200" cy="1371600"/>
          </a:xfrm>
          <a:prstGeom prst="cloud">
            <a:avLst/>
          </a:prstGeom>
          <a:solidFill>
            <a:srgbClr val="6E7D7B"/>
          </a:solidFill>
          <a:ln w="31750" cap="rnd">
            <a:solidFill>
              <a:schemeClr val="accent5">
                <a:lumMod val="20000"/>
                <a:lumOff val="80000"/>
                <a:alpha val="2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anchor="ctr" anchorCtr="0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rPr>
              <a:t>ORM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Framework</a:t>
            </a:r>
            <a:endParaRPr lang="en-US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  <a:cs typeface="Consolas" pitchFamily="49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847">
            <a:off x="4880070" y="5433772"/>
            <a:ext cx="618484" cy="4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12700" dir="27000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6795" flipH="1" flipV="1">
            <a:off x="4900938" y="4094838"/>
            <a:ext cx="613562" cy="39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12700" dir="27000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4629" flipV="1">
            <a:off x="3262164" y="5479687"/>
            <a:ext cx="618484" cy="42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12700" dir="27000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7975" flipV="1">
            <a:off x="3353070" y="4133145"/>
            <a:ext cx="598982" cy="44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12700" dir="2700000" sx="110000" sy="11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mapping advantages</a:t>
            </a:r>
          </a:p>
          <a:p>
            <a:pPr lvl="1"/>
            <a:r>
              <a:rPr lang="en-US" dirty="0" smtClean="0"/>
              <a:t>Developer productivity</a:t>
            </a:r>
          </a:p>
          <a:p>
            <a:pPr lvl="2"/>
            <a:r>
              <a:rPr lang="en-US" dirty="0" smtClean="0"/>
              <a:t>Writing less code</a:t>
            </a:r>
          </a:p>
          <a:p>
            <a:pPr lvl="1"/>
            <a:r>
              <a:rPr lang="da-DK" dirty="0" smtClean="0"/>
              <a:t>Abstract from differences between object and relational world</a:t>
            </a:r>
          </a:p>
          <a:p>
            <a:pPr lvl="2"/>
            <a:r>
              <a:rPr lang="da-DK" dirty="0" smtClean="0"/>
              <a:t>Complexity hidden within ORM</a:t>
            </a:r>
          </a:p>
          <a:p>
            <a:pPr lvl="1"/>
            <a:r>
              <a:rPr lang="en-US" dirty="0" smtClean="0"/>
              <a:t>Manageability of the CRUD operations for complex relationships</a:t>
            </a:r>
          </a:p>
          <a:p>
            <a:pPr lvl="1"/>
            <a:r>
              <a:rPr lang="en-US" dirty="0" smtClean="0"/>
              <a:t>Easier maintainability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Approaches to ORM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6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dirty="0" smtClean="0"/>
              <a:t>Template-based code generation vs. entity classes mappings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SQL generation (design time / runtime) vs. mapping existing SQL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Entity </a:t>
            </a:r>
            <a:r>
              <a:rPr lang="da-DK" dirty="0"/>
              <a:t>classes representation</a:t>
            </a:r>
            <a:endParaRPr lang="da-DK" noProof="1"/>
          </a:p>
          <a:p>
            <a:pPr lvl="1">
              <a:lnSpc>
                <a:spcPct val="100000"/>
              </a:lnSpc>
            </a:pPr>
            <a:r>
              <a:rPr lang="en-US" dirty="0"/>
              <a:t>Entities are just </a:t>
            </a:r>
            <a:r>
              <a:rPr lang="en-US" dirty="0" smtClean="0"/>
              <a:t>POCO </a:t>
            </a:r>
            <a:r>
              <a:rPr lang="en-US" dirty="0"/>
              <a:t>(Plain Old </a:t>
            </a:r>
            <a:r>
              <a:rPr lang="en-US" dirty="0" smtClean="0"/>
              <a:t>C# Objects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Entities implement</a:t>
            </a:r>
            <a:r>
              <a:rPr lang="da-DK" dirty="0"/>
              <a:t> </a:t>
            </a:r>
            <a:r>
              <a:rPr lang="da-DK" dirty="0" smtClean="0"/>
              <a:t>special </a:t>
            </a:r>
            <a:r>
              <a:rPr lang="da-DK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IPersistent</a:t>
            </a:r>
            <a:r>
              <a:rPr lang="da-DK" dirty="0" smtClean="0"/>
              <a:t> interface or extend </a:t>
            </a:r>
            <a:r>
              <a:rPr lang="da-DK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PersistentBase</a:t>
            </a:r>
            <a:r>
              <a:rPr lang="da-DK" dirty="0"/>
              <a:t> class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Configuring </a:t>
            </a:r>
            <a:r>
              <a:rPr lang="da-DK" dirty="0"/>
              <a:t>mappings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DB schema data vs. XML vs. </a:t>
            </a:r>
            <a:r>
              <a:rPr lang="da-DK" dirty="0" smtClean="0"/>
              <a:t>annotations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Object Persistence Frameworks</a:t>
            </a:r>
            <a:endParaRPr lang="bg-BG" sz="3900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generation tools</a:t>
            </a:r>
            <a:endParaRPr lang="en-US" dirty="0"/>
          </a:p>
          <a:p>
            <a:pPr lvl="1"/>
            <a:r>
              <a:rPr lang="en-US" dirty="0"/>
              <a:t>Generate </a:t>
            </a:r>
            <a:r>
              <a:rPr lang="en-US" dirty="0" smtClean="0"/>
              <a:t>C#, </a:t>
            </a:r>
            <a:r>
              <a:rPr lang="en-US" dirty="0"/>
              <a:t>XML and other files</a:t>
            </a:r>
          </a:p>
          <a:p>
            <a:pPr lvl="1"/>
            <a:r>
              <a:rPr lang="en-US" dirty="0"/>
              <a:t>Source code is compiled and </a:t>
            </a:r>
            <a:r>
              <a:rPr lang="en-US" dirty="0" smtClean="0"/>
              <a:t>used as API</a:t>
            </a:r>
            <a:endParaRPr lang="en-US" dirty="0"/>
          </a:p>
          <a:p>
            <a:pPr lvl="1"/>
            <a:r>
              <a:rPr lang="en-US" dirty="0"/>
              <a:t>Can be highly customized</a:t>
            </a:r>
          </a:p>
          <a:p>
            <a:r>
              <a:rPr lang="en-US" dirty="0" smtClean="0"/>
              <a:t>Object-relational mapping tools</a:t>
            </a:r>
            <a:endParaRPr lang="en-US" dirty="0"/>
          </a:p>
          <a:p>
            <a:pPr lvl="1"/>
            <a:r>
              <a:rPr lang="en-US" dirty="0"/>
              <a:t>Mappings are described in XML </a:t>
            </a:r>
            <a:r>
              <a:rPr lang="en-US" dirty="0" smtClean="0"/>
              <a:t>files or built in the classes as attributes</a:t>
            </a:r>
            <a:endParaRPr lang="en-US" dirty="0"/>
          </a:p>
          <a:p>
            <a:pPr lvl="1"/>
            <a:r>
              <a:rPr lang="en-US" dirty="0"/>
              <a:t>No source code generation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of single </a:t>
            </a:r>
            <a:r>
              <a:rPr lang="en-US" dirty="0"/>
              <a:t>standard API </a:t>
            </a:r>
            <a:endParaRPr lang="bg-BG" dirty="0"/>
          </a:p>
        </p:txBody>
      </p:sp>
      <p:pic>
        <p:nvPicPr>
          <p:cNvPr id="5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83146"/>
            <a:ext cx="1214110" cy="1453662"/>
          </a:xfrm>
          <a:prstGeom prst="roundRect">
            <a:avLst>
              <a:gd name="adj" fmla="val 408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2353</TotalTime>
  <Words>1804</Words>
  <Application>Microsoft Office PowerPoint</Application>
  <PresentationFormat>On-screen Show (4:3)</PresentationFormat>
  <Paragraphs>277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Telerik-PowerPoint-Theme</vt:lpstr>
      <vt:lpstr>LINQ to SQL</vt:lpstr>
      <vt:lpstr>Table of Contents</vt:lpstr>
      <vt:lpstr>Introduction to ORM</vt:lpstr>
      <vt:lpstr>ORM Technologies</vt:lpstr>
      <vt:lpstr>ORM Frameworks</vt:lpstr>
      <vt:lpstr>ORM Mapping – Example</vt:lpstr>
      <vt:lpstr>ORM Advantages</vt:lpstr>
      <vt:lpstr>Approaches to ORM</vt:lpstr>
      <vt:lpstr>Object Persistence Frameworks</vt:lpstr>
      <vt:lpstr>ORM Frameworks in .NET</vt:lpstr>
      <vt:lpstr>LINQ to SQL</vt:lpstr>
      <vt:lpstr>Overview of LINQ to SQL</vt:lpstr>
      <vt:lpstr>Overview of LINQ to SQL (2)</vt:lpstr>
      <vt:lpstr>LINQ to SQL Features</vt:lpstr>
      <vt:lpstr>LINQ to SQL Lifecycle</vt:lpstr>
      <vt:lpstr>LINQ Components</vt:lpstr>
      <vt:lpstr>LINQ Components (2)</vt:lpstr>
      <vt:lpstr>LINQ to SQL Files</vt:lpstr>
      <vt:lpstr>LINQ to SQL Files – Example</vt:lpstr>
      <vt:lpstr>The LINQ to SQL Designer in Visual Studio</vt:lpstr>
      <vt:lpstr>The DataContext Class</vt:lpstr>
      <vt:lpstr>Using DataContext Class</vt:lpstr>
      <vt:lpstr>Creating New Data</vt:lpstr>
      <vt:lpstr>Reading Data with LINQ</vt:lpstr>
      <vt:lpstr>Reading Data with SQL Query</vt:lpstr>
      <vt:lpstr>Updating Data</vt:lpstr>
      <vt:lpstr>Deleting Data</vt:lpstr>
      <vt:lpstr>CRUD Operations with LINQ to SQL</vt:lpstr>
      <vt:lpstr>PowerPoint Presentation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LINQ-to-SQL</dc:title>
  <dc:creator>Svetlin Nakov</dc:creator>
  <cp:lastModifiedBy>Svetlin Nakov</cp:lastModifiedBy>
  <cp:revision>678</cp:revision>
  <dcterms:created xsi:type="dcterms:W3CDTF">2007-12-08T16:03:35Z</dcterms:created>
  <dcterms:modified xsi:type="dcterms:W3CDTF">2010-07-26T14:46:48Z</dcterms:modified>
</cp:coreProperties>
</file>