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73"/>
  </p:notesMasterIdLst>
  <p:handoutMasterIdLst>
    <p:handoutMasterId r:id="rId74"/>
  </p:handoutMasterIdLst>
  <p:sldIdLst>
    <p:sldId id="321" r:id="rId2"/>
    <p:sldId id="322" r:id="rId3"/>
    <p:sldId id="364" r:id="rId4"/>
    <p:sldId id="323" r:id="rId5"/>
    <p:sldId id="324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94" r:id="rId37"/>
    <p:sldId id="356" r:id="rId38"/>
    <p:sldId id="357" r:id="rId39"/>
    <p:sldId id="365" r:id="rId40"/>
    <p:sldId id="358" r:id="rId41"/>
    <p:sldId id="359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61" r:id="rId70"/>
    <p:sldId id="362" r:id="rId71"/>
    <p:sldId id="363" r:id="rId7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8CF4F2"/>
    <a:srgbClr val="E8FFC8"/>
    <a:srgbClr val="FAF7C8"/>
    <a:srgbClr val="FAF8C8"/>
    <a:srgbClr val="F5FFC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046" autoAdjust="0"/>
  </p:normalViewPr>
  <p:slideViewPr>
    <p:cSldViewPr>
      <p:cViewPr>
        <p:scale>
          <a:sx n="90" d="100"/>
          <a:sy n="90" d="100"/>
        </p:scale>
        <p:origin x="-41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2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13FB0-DA86-4439-8E39-BA83B6883AE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3C45F-B9B6-4B31-840C-8940D0A5909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BAB99-60AD-48D1-AFC8-C5CAE29D194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Компоненти на </a:t>
            </a:r>
            <a:r>
              <a:rPr lang="en-US" b="1" dirty="0"/>
              <a:t>ASP.NET</a:t>
            </a:r>
            <a:endParaRPr lang="bg-BG" b="1" dirty="0"/>
          </a:p>
          <a:p>
            <a:r>
              <a:rPr lang="en-US" dirty="0"/>
              <a:t>Web Forms – </a:t>
            </a:r>
            <a:r>
              <a:rPr lang="bg-BG" dirty="0"/>
              <a:t>доставят интерфейса за </a:t>
            </a:r>
            <a:r>
              <a:rPr lang="en-US" dirty="0"/>
              <a:t>ASP.NET </a:t>
            </a:r>
            <a:r>
              <a:rPr lang="bg-BG" dirty="0"/>
              <a:t>приложение.</a:t>
            </a:r>
            <a:endParaRPr lang="en-US" dirty="0"/>
          </a:p>
          <a:p>
            <a:r>
              <a:rPr lang="en-US" dirty="0"/>
              <a:t>Code-behind – </a:t>
            </a:r>
            <a:r>
              <a:rPr lang="bg-BG" dirty="0"/>
              <a:t>асоциират се с уеб</a:t>
            </a:r>
            <a:r>
              <a:rPr lang="en-US" dirty="0"/>
              <a:t> </a:t>
            </a:r>
            <a:r>
              <a:rPr lang="bg-BG" dirty="0"/>
              <a:t>форми и съдържат </a:t>
            </a:r>
            <a:r>
              <a:rPr lang="en-US" dirty="0"/>
              <a:t>server-side </a:t>
            </a:r>
            <a:r>
              <a:rPr lang="bg-BG" dirty="0"/>
              <a:t>код.</a:t>
            </a:r>
          </a:p>
          <a:p>
            <a:r>
              <a:rPr lang="en-US" noProof="1"/>
              <a:t>Web.config</a:t>
            </a:r>
            <a:r>
              <a:rPr lang="en-US" dirty="0"/>
              <a:t> – </a:t>
            </a:r>
            <a:r>
              <a:rPr lang="bg-BG" dirty="0"/>
              <a:t>файл, съдържащ конфигурацията на </a:t>
            </a:r>
            <a:r>
              <a:rPr lang="en-US" dirty="0"/>
              <a:t>ASP.NET</a:t>
            </a:r>
            <a:r>
              <a:rPr lang="bg-BG" dirty="0"/>
              <a:t> приложението.</a:t>
            </a:r>
          </a:p>
          <a:p>
            <a:r>
              <a:rPr lang="en-US" noProof="1"/>
              <a:t>Machine.config</a:t>
            </a:r>
            <a:r>
              <a:rPr lang="en-US" dirty="0"/>
              <a:t> – </a:t>
            </a:r>
            <a:r>
              <a:rPr lang="bg-BG" dirty="0"/>
              <a:t>файл с глобални настройки за уеб</a:t>
            </a:r>
            <a:r>
              <a:rPr lang="en-US" dirty="0"/>
              <a:t> </a:t>
            </a:r>
            <a:r>
              <a:rPr lang="bg-BG" dirty="0"/>
              <a:t>сървъра.</a:t>
            </a:r>
          </a:p>
          <a:p>
            <a:r>
              <a:rPr lang="en-US" noProof="1"/>
              <a:t>Global.asax</a:t>
            </a:r>
            <a:r>
              <a:rPr lang="en-US" dirty="0"/>
              <a:t> – </a:t>
            </a:r>
            <a:r>
              <a:rPr lang="bg-BG" dirty="0"/>
              <a:t>файл, съдържащ код за прихващане на </a:t>
            </a:r>
            <a:r>
              <a:rPr lang="en-US" dirty="0"/>
              <a:t>application-level </a:t>
            </a:r>
            <a:r>
              <a:rPr lang="bg-BG" dirty="0"/>
              <a:t>събития.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856D5-7182-4326-A915-69F6FE8B91E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51C0-000F-4777-ACF0-38C2BB968042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A0B0C-57B4-4543-A923-B75F946B1E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719BC-4FE7-47CD-865B-C84F098D6C6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700" dirty="0"/>
              <a:t>Events in the Global.asax file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The following are some of the important events in the Global.asax file.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	</a:t>
            </a:r>
            <a:r>
              <a:rPr lang="en-US" sz="700" dirty="0" err="1"/>
              <a:t>Application_Init</a:t>
            </a: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	Application_Start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	Session_Start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	</a:t>
            </a:r>
            <a:r>
              <a:rPr lang="en-US" sz="700" dirty="0" err="1"/>
              <a:t>Application_BeginRequest</a:t>
            </a: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	</a:t>
            </a:r>
            <a:r>
              <a:rPr lang="en-US" sz="700" dirty="0" err="1"/>
              <a:t>Application_EndRequest</a:t>
            </a: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	</a:t>
            </a:r>
            <a:r>
              <a:rPr lang="en-US" sz="700" dirty="0" err="1"/>
              <a:t>Application_AuthenticateRequest</a:t>
            </a: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	</a:t>
            </a:r>
            <a:r>
              <a:rPr lang="en-US" sz="700" dirty="0" err="1"/>
              <a:t>Application_Error</a:t>
            </a: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	Session_End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	Application_End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The purpose of these event handlers is discussed in this section below.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 err="1"/>
              <a:t>Application_Init</a:t>
            </a: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The </a:t>
            </a:r>
            <a:r>
              <a:rPr lang="en-US" sz="700" dirty="0" err="1"/>
              <a:t>Application_Init</a:t>
            </a:r>
            <a:r>
              <a:rPr lang="en-US" sz="700" dirty="0"/>
              <a:t> event is fired when an application initializes the first time.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Application_Start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The Application_Start event is fired the first time when an application starts. 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Session_Start 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The Session_Start event is fired the first time when a user’s session is started. This typically contains for session initialization logic code.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 err="1"/>
              <a:t>Application_BeginRequest</a:t>
            </a: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The </a:t>
            </a:r>
            <a:r>
              <a:rPr lang="en-US" sz="700" dirty="0" err="1"/>
              <a:t>Application_BeginRequest</a:t>
            </a:r>
            <a:r>
              <a:rPr lang="en-US" sz="700" dirty="0"/>
              <a:t> event is fired each time a new request comes in.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 err="1"/>
              <a:t>Application_EndRequest</a:t>
            </a:r>
            <a:r>
              <a:rPr lang="en-US" sz="7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The </a:t>
            </a:r>
            <a:r>
              <a:rPr lang="en-US" sz="700" dirty="0" err="1"/>
              <a:t>Application_EndRequest</a:t>
            </a:r>
            <a:r>
              <a:rPr lang="en-US" sz="700" dirty="0"/>
              <a:t> event is fired when the application terminates.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 err="1"/>
              <a:t>Application_AuthenticateRequest</a:t>
            </a:r>
            <a:r>
              <a:rPr lang="en-US" sz="7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The </a:t>
            </a:r>
            <a:r>
              <a:rPr lang="en-US" sz="700" dirty="0" err="1"/>
              <a:t>Application_AuthenticateRequest</a:t>
            </a:r>
            <a:r>
              <a:rPr lang="en-US" sz="700" dirty="0"/>
              <a:t> event indicates that a request is ready to be authenticated. If you are using Forms Authentication, this event can be used to check for the user's roles and rights.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 err="1"/>
              <a:t>Application_Error</a:t>
            </a:r>
            <a:r>
              <a:rPr lang="en-US" sz="7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The </a:t>
            </a:r>
            <a:r>
              <a:rPr lang="en-US" sz="700" dirty="0" err="1"/>
              <a:t>Application_Error</a:t>
            </a:r>
            <a:r>
              <a:rPr lang="en-US" sz="700" dirty="0"/>
              <a:t> event is fired when an unhandled error occurs within the application.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 err="1"/>
              <a:t>Session_EndThe</a:t>
            </a:r>
            <a:r>
              <a:rPr lang="en-US" sz="7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Session_End Event is fired whenever a single user Session ends or times out.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r>
              <a:rPr lang="en-US" sz="700" dirty="0"/>
              <a:t>Application_End </a:t>
            </a:r>
          </a:p>
          <a:p>
            <a:pPr>
              <a:lnSpc>
                <a:spcPct val="80000"/>
              </a:lnSpc>
            </a:pPr>
            <a:r>
              <a:rPr lang="en-US" sz="700" dirty="0"/>
              <a:t>The Application_End event is last event of its kind that is fired when the application ends or times out. It typically contains application cleanup logic.</a:t>
            </a:r>
            <a:endParaRPr lang="bg-BG" sz="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CD436-1A91-4B0A-9E9C-556E2281520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8E7D-E824-4298-8C88-5B654812083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1EBE6-7CF0-4203-A8D7-E6E68BBBBF3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63E46-FB70-4194-B8C7-5D10F72E8662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B355F-CFCC-4D98-B284-EDCA62CA60C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28BA9-B465-4C96-B004-665B41FAFBEA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666F0-947C-46D8-9EE6-C17814AADA9E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30A77-2E93-411E-902E-5EA754149593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E1411-E68F-4288-AC55-CEA0832E7EE2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A0944-4869-4465-A363-F73F76293C62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F6ACC-017E-4714-9067-314DEA7D5D3D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8A75F-5325-48E5-9C76-66D08468EE9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84351-BFB3-4873-9511-DEB95DB8319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F2049-E932-4B9E-AD43-2737EA8CE103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36D74-2A8B-45B8-85AD-4952E04A054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Unload</a:t>
            </a:r>
          </a:p>
          <a:p>
            <a:pPr>
              <a:lnSpc>
                <a:spcPct val="80000"/>
              </a:lnSpc>
            </a:pPr>
            <a:endParaRPr lang="en-US" sz="700" dirty="0"/>
          </a:p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9594-0CF0-4D7D-B96C-05C41539BDF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D6437-E416-4D72-8362-1C9679AA7A00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9DBED-3EC7-4BC8-AAF0-9D0784B117E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700" dirty="0" err="1"/>
              <a:t>Изпълнението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ASP.NET </a:t>
            </a:r>
            <a:r>
              <a:rPr lang="en-US" sz="700" dirty="0" err="1"/>
              <a:t>страници</a:t>
            </a:r>
            <a:r>
              <a:rPr lang="en-US" sz="700" dirty="0"/>
              <a:t> </a:t>
            </a:r>
            <a:r>
              <a:rPr lang="en-US" sz="700" dirty="0" err="1"/>
              <a:t>не</a:t>
            </a:r>
            <a:r>
              <a:rPr lang="en-US" sz="700" dirty="0"/>
              <a:t> </a:t>
            </a:r>
            <a:r>
              <a:rPr lang="en-US" sz="700" dirty="0" err="1"/>
              <a:t>се</a:t>
            </a:r>
            <a:r>
              <a:rPr lang="en-US" sz="700" dirty="0"/>
              <a:t> </a:t>
            </a:r>
            <a:r>
              <a:rPr lang="en-US" sz="700" dirty="0" err="1"/>
              <a:t>извършва</a:t>
            </a:r>
            <a:r>
              <a:rPr lang="en-US" sz="700" dirty="0"/>
              <a:t> </a:t>
            </a:r>
            <a:r>
              <a:rPr lang="en-US" sz="700" dirty="0" err="1"/>
              <a:t>само</a:t>
            </a:r>
            <a:r>
              <a:rPr lang="en-US" sz="700" dirty="0"/>
              <a:t> </a:t>
            </a:r>
            <a:r>
              <a:rPr lang="en-US" sz="700" dirty="0" err="1"/>
              <a:t>от</a:t>
            </a:r>
            <a:r>
              <a:rPr lang="en-US" sz="700" dirty="0"/>
              <a:t> Internet Information Services (</a:t>
            </a:r>
            <a:r>
              <a:rPr lang="en-US" sz="700" dirty="0" err="1"/>
              <a:t>по-кратко</a:t>
            </a:r>
            <a:r>
              <a:rPr lang="en-US" sz="700" dirty="0"/>
              <a:t> </a:t>
            </a:r>
            <a:r>
              <a:rPr lang="en-US" sz="700" i="1" dirty="0"/>
              <a:t>IIS)</a:t>
            </a:r>
            <a:r>
              <a:rPr lang="en-US" sz="700" dirty="0"/>
              <a:t>. В </a:t>
            </a:r>
            <a:r>
              <a:rPr lang="en-US" sz="700" dirty="0" err="1"/>
              <a:t>действителност</a:t>
            </a:r>
            <a:r>
              <a:rPr lang="en-US" sz="700" dirty="0"/>
              <a:t>, </a:t>
            </a:r>
            <a:r>
              <a:rPr lang="en-US" sz="700" dirty="0" err="1"/>
              <a:t>изпълнението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</a:t>
            </a:r>
            <a:r>
              <a:rPr lang="en-US" sz="700" dirty="0" err="1"/>
              <a:t>страниците</a:t>
            </a:r>
            <a:r>
              <a:rPr lang="en-US" sz="700" dirty="0"/>
              <a:t> </a:t>
            </a:r>
            <a:r>
              <a:rPr lang="en-US" sz="700" dirty="0" err="1"/>
              <a:t>основно</a:t>
            </a:r>
            <a:r>
              <a:rPr lang="en-US" sz="700" dirty="0"/>
              <a:t> </a:t>
            </a:r>
            <a:r>
              <a:rPr lang="en-US" sz="700" dirty="0" err="1"/>
              <a:t>се</a:t>
            </a:r>
            <a:r>
              <a:rPr lang="en-US" sz="700" dirty="0"/>
              <a:t> </a:t>
            </a:r>
            <a:r>
              <a:rPr lang="en-US" sz="700" dirty="0" err="1"/>
              <a:t>извършва</a:t>
            </a:r>
            <a:r>
              <a:rPr lang="en-US" sz="700" dirty="0"/>
              <a:t> </a:t>
            </a:r>
            <a:r>
              <a:rPr lang="en-US" sz="700" dirty="0" err="1"/>
              <a:t>от</a:t>
            </a:r>
            <a:r>
              <a:rPr lang="en-US" sz="700" dirty="0"/>
              <a:t> </a:t>
            </a:r>
            <a:r>
              <a:rPr lang="en-US" sz="700" dirty="0" err="1"/>
              <a:t>работния</a:t>
            </a:r>
            <a:r>
              <a:rPr lang="en-US" sz="700" dirty="0"/>
              <a:t> </a:t>
            </a:r>
            <a:r>
              <a:rPr lang="en-US" sz="700" dirty="0" err="1"/>
              <a:t>процес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ASP.NET -  </a:t>
            </a:r>
            <a:r>
              <a:rPr lang="en-US" sz="700" i="1" dirty="0"/>
              <a:t>aspnet_wp.exe (w3wp.exe в Server 2003)</a:t>
            </a:r>
            <a:r>
              <a:rPr lang="en-US" sz="700" dirty="0"/>
              <a:t>. </a:t>
            </a:r>
            <a:r>
              <a:rPr lang="en-US" sz="700" dirty="0" err="1"/>
              <a:t>Когато</a:t>
            </a:r>
            <a:r>
              <a:rPr lang="en-US" sz="700" dirty="0"/>
              <a:t> IIS </a:t>
            </a:r>
            <a:r>
              <a:rPr lang="en-US" sz="700" dirty="0" err="1"/>
              <a:t>получи</a:t>
            </a:r>
            <a:r>
              <a:rPr lang="en-US" sz="700" dirty="0"/>
              <a:t> </a:t>
            </a:r>
            <a:r>
              <a:rPr lang="en-US" sz="700" dirty="0" err="1"/>
              <a:t>заявка</a:t>
            </a:r>
            <a:r>
              <a:rPr lang="en-US" sz="700" dirty="0"/>
              <a:t> (</a:t>
            </a:r>
            <a:r>
              <a:rPr lang="en-US" sz="700" dirty="0" err="1"/>
              <a:t>обикновено</a:t>
            </a:r>
            <a:r>
              <a:rPr lang="en-US" sz="700" dirty="0"/>
              <a:t> </a:t>
            </a:r>
            <a:r>
              <a:rPr lang="en-US" sz="700" dirty="0" err="1"/>
              <a:t>от</a:t>
            </a:r>
            <a:r>
              <a:rPr lang="en-US" sz="700" dirty="0"/>
              <a:t> </a:t>
            </a:r>
            <a:r>
              <a:rPr lang="en-US" sz="700" dirty="0" err="1"/>
              <a:t>браузър</a:t>
            </a:r>
            <a:r>
              <a:rPr lang="en-US" sz="700" dirty="0"/>
              <a:t>) </a:t>
            </a:r>
            <a:r>
              <a:rPr lang="en-US" sz="700" dirty="0" err="1"/>
              <a:t>за</a:t>
            </a:r>
            <a:r>
              <a:rPr lang="en-US" sz="700" dirty="0"/>
              <a:t> </a:t>
            </a:r>
            <a:r>
              <a:rPr lang="en-US" sz="700" dirty="0" err="1"/>
              <a:t>някоя</a:t>
            </a:r>
            <a:r>
              <a:rPr lang="en-US" sz="700" dirty="0"/>
              <a:t> </a:t>
            </a:r>
            <a:r>
              <a:rPr lang="en-US" sz="700" dirty="0" err="1"/>
              <a:t>страница</a:t>
            </a:r>
            <a:r>
              <a:rPr lang="en-US" sz="700" dirty="0"/>
              <a:t>, IIS </a:t>
            </a:r>
            <a:r>
              <a:rPr lang="en-US" sz="700" dirty="0" err="1"/>
              <a:t>предава</a:t>
            </a:r>
            <a:r>
              <a:rPr lang="en-US" sz="700" dirty="0"/>
              <a:t> </a:t>
            </a:r>
            <a:r>
              <a:rPr lang="en-US" sz="700" dirty="0" err="1"/>
              <a:t>заявката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</a:t>
            </a:r>
            <a:r>
              <a:rPr lang="en-US" sz="700" dirty="0" err="1"/>
              <a:t>процеса</a:t>
            </a:r>
            <a:r>
              <a:rPr lang="en-US" sz="700" dirty="0"/>
              <a:t> (aspnet_wp.exe), </a:t>
            </a:r>
            <a:r>
              <a:rPr lang="en-US" sz="700" dirty="0" err="1"/>
              <a:t>който</a:t>
            </a:r>
            <a:r>
              <a:rPr lang="en-US" sz="700" dirty="0"/>
              <a:t> </a:t>
            </a:r>
            <a:r>
              <a:rPr lang="en-US" sz="700" dirty="0" err="1"/>
              <a:t>си</a:t>
            </a:r>
            <a:r>
              <a:rPr lang="en-US" sz="700" dirty="0"/>
              <a:t> </a:t>
            </a:r>
            <a:r>
              <a:rPr lang="en-US" sz="700" dirty="0" err="1"/>
              <a:t>знае</a:t>
            </a:r>
            <a:r>
              <a:rPr lang="en-US" sz="700" dirty="0"/>
              <a:t> </a:t>
            </a:r>
            <a:r>
              <a:rPr lang="en-US" sz="700" dirty="0" err="1"/>
              <a:t>какв</a:t>
            </a:r>
            <a:r>
              <a:rPr lang="bg-BG" sz="700" dirty="0"/>
              <a:t>о</a:t>
            </a:r>
            <a:r>
              <a:rPr lang="en-US" sz="700" dirty="0"/>
              <a:t> </a:t>
            </a:r>
            <a:r>
              <a:rPr lang="en-US" sz="700" dirty="0" err="1"/>
              <a:t>точно</a:t>
            </a:r>
            <a:r>
              <a:rPr lang="en-US" sz="700" dirty="0"/>
              <a:t> </a:t>
            </a:r>
            <a:r>
              <a:rPr lang="en-US" sz="700" dirty="0" err="1"/>
              <a:t>да</a:t>
            </a:r>
            <a:r>
              <a:rPr lang="en-US" sz="700" dirty="0"/>
              <a:t> </a:t>
            </a:r>
            <a:r>
              <a:rPr lang="en-US" sz="700" dirty="0" err="1"/>
              <a:t>прави</a:t>
            </a:r>
            <a:r>
              <a:rPr lang="en-US" sz="700" dirty="0"/>
              <a:t> с </a:t>
            </a:r>
            <a:r>
              <a:rPr lang="en-US" sz="700" dirty="0" err="1"/>
              <a:t>нея</a:t>
            </a:r>
            <a:r>
              <a:rPr lang="en-US" sz="700" dirty="0"/>
              <a:t> и </a:t>
            </a:r>
            <a:r>
              <a:rPr lang="en-US" sz="700" dirty="0" err="1"/>
              <a:t>накрая</a:t>
            </a:r>
            <a:r>
              <a:rPr lang="en-US" sz="700" dirty="0"/>
              <a:t> </a:t>
            </a:r>
            <a:r>
              <a:rPr lang="en-US" sz="700" dirty="0" err="1"/>
              <a:t>връша</a:t>
            </a:r>
            <a:r>
              <a:rPr lang="en-US" sz="700" dirty="0"/>
              <a:t> </a:t>
            </a:r>
            <a:r>
              <a:rPr lang="en-US" sz="700" dirty="0" err="1"/>
              <a:t>обратно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IIS HTML </a:t>
            </a:r>
            <a:r>
              <a:rPr lang="en-US" sz="700" dirty="0" err="1"/>
              <a:t>странца</a:t>
            </a:r>
            <a:r>
              <a:rPr lang="en-US" sz="7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700" dirty="0" err="1"/>
              <a:t>Малко</a:t>
            </a:r>
            <a:r>
              <a:rPr lang="en-US" sz="700" dirty="0"/>
              <a:t> </a:t>
            </a:r>
            <a:r>
              <a:rPr lang="en-US" sz="700" dirty="0" err="1"/>
              <a:t>по-подробно</a:t>
            </a:r>
            <a:r>
              <a:rPr lang="en-US" sz="700" dirty="0"/>
              <a:t>:</a:t>
            </a:r>
          </a:p>
          <a:p>
            <a:pPr>
              <a:lnSpc>
                <a:spcPct val="80000"/>
              </a:lnSpc>
            </a:pPr>
            <a:r>
              <a:rPr lang="en-US" sz="700" dirty="0" err="1"/>
              <a:t>Кодато</a:t>
            </a:r>
            <a:r>
              <a:rPr lang="en-US" sz="700" dirty="0"/>
              <a:t> ASP.NET </a:t>
            </a:r>
            <a:r>
              <a:rPr lang="en-US" sz="700" dirty="0" err="1"/>
              <a:t>се</a:t>
            </a:r>
            <a:r>
              <a:rPr lang="en-US" sz="700" dirty="0"/>
              <a:t> </a:t>
            </a:r>
            <a:r>
              <a:rPr lang="en-US" sz="700" dirty="0" err="1"/>
              <a:t>инсталира</a:t>
            </a:r>
            <a:r>
              <a:rPr lang="en-US" sz="700" dirty="0"/>
              <a:t> </a:t>
            </a:r>
            <a:r>
              <a:rPr lang="en-US" sz="700" dirty="0" err="1"/>
              <a:t>се</a:t>
            </a:r>
            <a:r>
              <a:rPr lang="en-US" sz="700" dirty="0"/>
              <a:t> </a:t>
            </a:r>
            <a:r>
              <a:rPr lang="en-US" sz="700" dirty="0" err="1"/>
              <a:t>създава</a:t>
            </a:r>
            <a:r>
              <a:rPr lang="en-US" sz="700" dirty="0"/>
              <a:t> </a:t>
            </a:r>
            <a:r>
              <a:rPr lang="en-US" sz="700" dirty="0" err="1"/>
              <a:t>асоциация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</a:t>
            </a:r>
            <a:r>
              <a:rPr lang="en-US" sz="700" dirty="0" err="1"/>
              <a:t>файловото</a:t>
            </a:r>
            <a:r>
              <a:rPr lang="en-US" sz="700" dirty="0"/>
              <a:t> </a:t>
            </a:r>
            <a:r>
              <a:rPr lang="en-US" sz="700" dirty="0" err="1"/>
              <a:t>разширение</a:t>
            </a:r>
            <a:r>
              <a:rPr lang="en-US" sz="700" dirty="0"/>
              <a:t> </a:t>
            </a:r>
            <a:r>
              <a:rPr lang="en-US" sz="700" i="1" dirty="0"/>
              <a:t>.aspx</a:t>
            </a:r>
            <a:r>
              <a:rPr lang="en-US" sz="700" dirty="0"/>
              <a:t> с </a:t>
            </a:r>
            <a:r>
              <a:rPr lang="en-US" sz="700" dirty="0" err="1"/>
              <a:t>така</a:t>
            </a:r>
            <a:r>
              <a:rPr lang="en-US" sz="700" dirty="0"/>
              <a:t> </a:t>
            </a:r>
            <a:r>
              <a:rPr lang="en-US" sz="700" dirty="0" err="1"/>
              <a:t>наре</a:t>
            </a:r>
            <a:r>
              <a:rPr lang="bg-BG" sz="700" dirty="0"/>
              <a:t>ч</a:t>
            </a:r>
            <a:r>
              <a:rPr lang="en-US" sz="700" dirty="0" err="1"/>
              <a:t>ения</a:t>
            </a:r>
            <a:r>
              <a:rPr lang="en-US" sz="700" dirty="0"/>
              <a:t> ISAPI </a:t>
            </a:r>
            <a:r>
              <a:rPr lang="en-US" sz="700" dirty="0" err="1"/>
              <a:t>филтър</a:t>
            </a:r>
            <a:r>
              <a:rPr lang="en-US" sz="700" dirty="0"/>
              <a:t> (Internet Server Application Program Interface) - </a:t>
            </a:r>
            <a:r>
              <a:rPr lang="en-US" sz="700" i="1" dirty="0"/>
              <a:t>aspnet_isapi.dll</a:t>
            </a:r>
            <a:r>
              <a:rPr lang="en-US" sz="700" dirty="0"/>
              <a:t>. </a:t>
            </a:r>
            <a:r>
              <a:rPr lang="en-US" sz="700" dirty="0" err="1"/>
              <a:t>Когато</a:t>
            </a:r>
            <a:r>
              <a:rPr lang="en-US" sz="700" dirty="0"/>
              <a:t> IIS </a:t>
            </a:r>
            <a:r>
              <a:rPr lang="en-US" sz="700" dirty="0" err="1"/>
              <a:t>получи</a:t>
            </a:r>
            <a:r>
              <a:rPr lang="en-US" sz="700" dirty="0"/>
              <a:t> </a:t>
            </a:r>
            <a:r>
              <a:rPr lang="en-US" sz="700" dirty="0" err="1"/>
              <a:t>заявка</a:t>
            </a:r>
            <a:r>
              <a:rPr lang="en-US" sz="700" dirty="0"/>
              <a:t> </a:t>
            </a:r>
            <a:r>
              <a:rPr lang="en-US" sz="700" dirty="0" err="1"/>
              <a:t>за</a:t>
            </a:r>
            <a:r>
              <a:rPr lang="en-US" sz="700" dirty="0"/>
              <a:t> aspx </a:t>
            </a:r>
            <a:r>
              <a:rPr lang="en-US" sz="700" dirty="0" err="1"/>
              <a:t>страница</a:t>
            </a:r>
            <a:r>
              <a:rPr lang="en-US" sz="700" dirty="0"/>
              <a:t>, IIS web </a:t>
            </a:r>
            <a:r>
              <a:rPr lang="en-US" sz="700" dirty="0" err="1"/>
              <a:t>сървъра</a:t>
            </a:r>
            <a:r>
              <a:rPr lang="en-US" sz="700" dirty="0"/>
              <a:t>-а </a:t>
            </a:r>
            <a:r>
              <a:rPr lang="en-US" sz="700" dirty="0" err="1"/>
              <a:t>предава</a:t>
            </a:r>
            <a:r>
              <a:rPr lang="en-US" sz="700" dirty="0"/>
              <a:t> </a:t>
            </a:r>
            <a:r>
              <a:rPr lang="en-US" sz="700" dirty="0" err="1"/>
              <a:t>заявката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</a:t>
            </a:r>
            <a:r>
              <a:rPr lang="en-US" sz="700" i="1" dirty="0"/>
              <a:t>aspnet_isapi.dll,</a:t>
            </a:r>
            <a:r>
              <a:rPr lang="en-US" sz="700" dirty="0"/>
              <a:t> </a:t>
            </a:r>
            <a:r>
              <a:rPr lang="en-US" sz="700" dirty="0" err="1"/>
              <a:t>който</a:t>
            </a:r>
            <a:r>
              <a:rPr lang="en-US" sz="700" dirty="0"/>
              <a:t> </a:t>
            </a:r>
            <a:r>
              <a:rPr lang="en-US" sz="700" dirty="0" err="1"/>
              <a:t>от</a:t>
            </a:r>
            <a:r>
              <a:rPr lang="en-US" sz="700" dirty="0"/>
              <a:t> </a:t>
            </a:r>
            <a:r>
              <a:rPr lang="en-US" sz="700" dirty="0" err="1"/>
              <a:t>своя</a:t>
            </a:r>
            <a:r>
              <a:rPr lang="en-US" sz="700" dirty="0"/>
              <a:t> </a:t>
            </a:r>
            <a:r>
              <a:rPr lang="en-US" sz="700" dirty="0" err="1"/>
              <a:t>страна</a:t>
            </a:r>
            <a:r>
              <a:rPr lang="en-US" sz="700" dirty="0"/>
              <a:t> </a:t>
            </a:r>
            <a:r>
              <a:rPr lang="en-US" sz="700" dirty="0" err="1"/>
              <a:t>инстанцира</a:t>
            </a:r>
            <a:r>
              <a:rPr lang="en-US" sz="700" dirty="0"/>
              <a:t> </a:t>
            </a:r>
            <a:r>
              <a:rPr lang="en-US" sz="700" dirty="0" err="1"/>
              <a:t>задача</a:t>
            </a:r>
            <a:r>
              <a:rPr lang="en-US" sz="700" dirty="0"/>
              <a:t> </a:t>
            </a:r>
            <a:r>
              <a:rPr lang="en-US" sz="700" dirty="0" err="1"/>
              <a:t>за</a:t>
            </a:r>
            <a:r>
              <a:rPr lang="en-US" sz="700" dirty="0"/>
              <a:t> </a:t>
            </a:r>
            <a:r>
              <a:rPr lang="en-US" sz="700" i="1" dirty="0"/>
              <a:t>aspnet_wp.exe</a:t>
            </a:r>
            <a:r>
              <a:rPr lang="en-US" sz="700" dirty="0"/>
              <a:t> </a:t>
            </a:r>
            <a:r>
              <a:rPr lang="en-US" sz="700" dirty="0" err="1"/>
              <a:t>процеса</a:t>
            </a:r>
            <a:r>
              <a:rPr lang="en-US" sz="700" dirty="0"/>
              <a:t>. </a:t>
            </a:r>
            <a:r>
              <a:rPr lang="en-US" sz="700" dirty="0" err="1"/>
              <a:t>Този</a:t>
            </a:r>
            <a:r>
              <a:rPr lang="en-US" sz="700" dirty="0"/>
              <a:t> </a:t>
            </a:r>
            <a:r>
              <a:rPr lang="en-US" sz="700" dirty="0" err="1"/>
              <a:t>процес</a:t>
            </a:r>
            <a:r>
              <a:rPr lang="en-US" sz="700" dirty="0"/>
              <a:t> </a:t>
            </a:r>
            <a:r>
              <a:rPr lang="en-US" sz="700" dirty="0" err="1"/>
              <a:t>изпълнява</a:t>
            </a:r>
            <a:r>
              <a:rPr lang="en-US" sz="700" dirty="0"/>
              <a:t> </a:t>
            </a:r>
            <a:r>
              <a:rPr lang="en-US" sz="700" dirty="0" err="1"/>
              <a:t>задачите</a:t>
            </a:r>
            <a:r>
              <a:rPr lang="en-US" sz="700" dirty="0"/>
              <a:t> </a:t>
            </a:r>
            <a:r>
              <a:rPr lang="en-US" sz="700" dirty="0" err="1"/>
              <a:t>по</a:t>
            </a:r>
            <a:r>
              <a:rPr lang="en-US" sz="700" dirty="0"/>
              <a:t> runtime </a:t>
            </a:r>
            <a:r>
              <a:rPr lang="en-US" sz="700" dirty="0" err="1"/>
              <a:t>компилация</a:t>
            </a:r>
            <a:r>
              <a:rPr lang="en-US" sz="700" dirty="0"/>
              <a:t> и </a:t>
            </a:r>
            <a:r>
              <a:rPr lang="en-US" sz="700" dirty="0" err="1"/>
              <a:t>изпълнение</a:t>
            </a:r>
            <a:r>
              <a:rPr lang="en-US" sz="700" dirty="0"/>
              <a:t> и </a:t>
            </a:r>
            <a:r>
              <a:rPr lang="en-US" sz="700" dirty="0" err="1"/>
              <a:t>накрая</a:t>
            </a:r>
            <a:r>
              <a:rPr lang="en-US" sz="700" dirty="0"/>
              <a:t> </a:t>
            </a:r>
            <a:r>
              <a:rPr lang="en-US" sz="700" dirty="0" err="1"/>
              <a:t>генерира</a:t>
            </a:r>
            <a:r>
              <a:rPr lang="en-US" sz="700" dirty="0"/>
              <a:t> HTML </a:t>
            </a:r>
            <a:r>
              <a:rPr lang="en-US" sz="700" dirty="0" err="1"/>
              <a:t>страница</a:t>
            </a:r>
            <a:r>
              <a:rPr lang="en-US" sz="700" dirty="0"/>
              <a:t>, </a:t>
            </a:r>
            <a:r>
              <a:rPr lang="en-US" sz="700" dirty="0" err="1"/>
              <a:t>която</a:t>
            </a:r>
            <a:r>
              <a:rPr lang="en-US" sz="700" dirty="0"/>
              <a:t> </a:t>
            </a:r>
            <a:r>
              <a:rPr lang="en-US" sz="700" dirty="0" err="1"/>
              <a:t>се</a:t>
            </a:r>
            <a:r>
              <a:rPr lang="en-US" sz="700" dirty="0"/>
              <a:t> </a:t>
            </a:r>
            <a:r>
              <a:rPr lang="en-US" sz="700" dirty="0" err="1"/>
              <a:t>връща</a:t>
            </a:r>
            <a:r>
              <a:rPr lang="en-US" sz="700" dirty="0"/>
              <a:t> </a:t>
            </a:r>
            <a:r>
              <a:rPr lang="en-US" sz="700" dirty="0" err="1"/>
              <a:t>обратно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</a:t>
            </a:r>
            <a:r>
              <a:rPr lang="en-US" sz="700" dirty="0" err="1"/>
              <a:t>сървъра</a:t>
            </a:r>
            <a:r>
              <a:rPr lang="en-US" sz="700" dirty="0"/>
              <a:t>, </a:t>
            </a:r>
            <a:r>
              <a:rPr lang="en-US" sz="700" dirty="0" err="1"/>
              <a:t>който</a:t>
            </a:r>
            <a:r>
              <a:rPr lang="en-US" sz="700" dirty="0"/>
              <a:t> </a:t>
            </a:r>
            <a:r>
              <a:rPr lang="en-US" sz="700" dirty="0" err="1"/>
              <a:t>от</a:t>
            </a:r>
            <a:r>
              <a:rPr lang="en-US" sz="700" dirty="0"/>
              <a:t> </a:t>
            </a:r>
            <a:r>
              <a:rPr lang="en-US" sz="700" dirty="0" err="1"/>
              <a:t>своя</a:t>
            </a:r>
            <a:r>
              <a:rPr lang="en-US" sz="700" dirty="0"/>
              <a:t> </a:t>
            </a:r>
            <a:r>
              <a:rPr lang="en-US" sz="700" dirty="0" err="1"/>
              <a:t>страна</a:t>
            </a:r>
            <a:r>
              <a:rPr lang="en-US" sz="700" dirty="0"/>
              <a:t> я </a:t>
            </a:r>
            <a:r>
              <a:rPr lang="en-US" sz="700" dirty="0" err="1"/>
              <a:t>предава</a:t>
            </a:r>
            <a:r>
              <a:rPr lang="en-US" sz="700" dirty="0"/>
              <a:t> </a:t>
            </a:r>
            <a:r>
              <a:rPr lang="en-US" sz="700" dirty="0" err="1"/>
              <a:t>на</a:t>
            </a:r>
            <a:r>
              <a:rPr lang="en-US" sz="700" dirty="0"/>
              <a:t> </a:t>
            </a:r>
            <a:r>
              <a:rPr lang="en-US" sz="700" dirty="0" err="1"/>
              <a:t>клиента</a:t>
            </a:r>
            <a:endParaRPr lang="bg-BG" sz="7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24676-52F5-45AE-ABBD-5E9A01AB84E9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 txBox="1">
            <a:spLocks noGrp="1" noChangeArrowheads="1"/>
          </p:cNvSpPr>
          <p:nvPr/>
        </p:nvSpPr>
        <p:spPr bwMode="auto">
          <a:xfrm>
            <a:off x="1" y="1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0675" name="Rectangle 3"/>
          <p:cNvSpPr txBox="1">
            <a:spLocks noGrp="1" noChangeArrowheads="1"/>
          </p:cNvSpPr>
          <p:nvPr/>
        </p:nvSpPr>
        <p:spPr bwMode="auto">
          <a:xfrm>
            <a:off x="3899489" y="1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/>
          <a:lstStyle/>
          <a:p>
            <a:pPr algn="r" defTabSz="924527"/>
            <a:fld id="{9D9F9A6B-976B-4B01-B3B9-76F8B678FD31}" type="datetime1">
              <a:rPr lang="en-US" sz="1000" i="1">
                <a:solidFill>
                  <a:schemeClr val="tx1"/>
                </a:solidFill>
              </a:rPr>
              <a:pPr algn="r" defTabSz="924527"/>
              <a:t>26-Jul-10</a:t>
            </a:fld>
            <a:r>
              <a:rPr lang="en-US" sz="1000" i="1" dirty="0">
                <a:solidFill>
                  <a:schemeClr val="tx1"/>
                </a:solidFill>
              </a:rPr>
              <a:t>07/16/96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0676" name="Rectangle 6"/>
          <p:cNvSpPr txBox="1">
            <a:spLocks noGrp="1" noChangeArrowheads="1"/>
          </p:cNvSpPr>
          <p:nvPr/>
        </p:nvSpPr>
        <p:spPr bwMode="auto">
          <a:xfrm>
            <a:off x="0" y="8832085"/>
            <a:ext cx="5521455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0677" name="Rectangle 7"/>
          <p:cNvSpPr txBox="1">
            <a:spLocks noGrp="1" noChangeArrowheads="1"/>
          </p:cNvSpPr>
          <p:nvPr/>
        </p:nvSpPr>
        <p:spPr bwMode="auto">
          <a:xfrm>
            <a:off x="5744591" y="8832085"/>
            <a:ext cx="1137222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FED585BF-F737-4ED9-8B50-B9DC9592D0B4}" type="slidenum">
              <a:rPr lang="en-US" sz="1000" i="1">
                <a:solidFill>
                  <a:schemeClr val="tx1"/>
                </a:solidFill>
              </a:rPr>
              <a:pPr algn="r" defTabSz="924527"/>
              <a:t>41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0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13352" indent="-213352">
              <a:buFontTx/>
              <a:buAutoNum type="arabicPeriod"/>
            </a:pPr>
            <a:r>
              <a:rPr lang="bg-BG" dirty="0"/>
              <a:t>Създайте ново уеб приложение в </a:t>
            </a:r>
            <a:r>
              <a:rPr lang="en-US" dirty="0"/>
              <a:t>IIS (</a:t>
            </a:r>
            <a:r>
              <a:rPr lang="bg-BG" dirty="0"/>
              <a:t>или исползвайте вече създадено</a:t>
            </a:r>
            <a:r>
              <a:rPr lang="en-US" dirty="0"/>
              <a:t>)</a:t>
            </a:r>
            <a:endParaRPr lang="bg-BG" dirty="0"/>
          </a:p>
          <a:p>
            <a:pPr marL="213352" indent="-213352">
              <a:buFontTx/>
              <a:buAutoNum type="arabicPeriod"/>
            </a:pPr>
            <a:r>
              <a:rPr lang="bg-BG" dirty="0"/>
              <a:t>Демонстрирайте от къде могат да се управляват настройките за файлови разширения</a:t>
            </a:r>
          </a:p>
          <a:p>
            <a:pPr marL="213352" indent="-213352">
              <a:buFontTx/>
              <a:buAutoNum type="arabicPeriod"/>
            </a:pPr>
            <a:r>
              <a:rPr lang="bg-BG" dirty="0"/>
              <a:t>Демонстрирайте какъв е резултата ако се извика страница с разширение, което не е конфигурирано (примерно .</a:t>
            </a:r>
            <a:r>
              <a:rPr lang="en-US" dirty="0" err="1"/>
              <a:t>bira</a:t>
            </a:r>
            <a:r>
              <a:rPr lang="bg-BG" dirty="0"/>
              <a:t>)</a:t>
            </a:r>
          </a:p>
          <a:p>
            <a:pPr marL="213352" indent="-213352">
              <a:buFontTx/>
              <a:buAutoNum type="arabicPeriod"/>
            </a:pPr>
            <a:r>
              <a:rPr lang="bg-BG" dirty="0"/>
              <a:t>Добавете конфигурация за .</a:t>
            </a:r>
            <a:r>
              <a:rPr lang="en-US" dirty="0" err="1"/>
              <a:t>bira</a:t>
            </a:r>
            <a:r>
              <a:rPr lang="bg-BG" dirty="0"/>
              <a:t> свързано с </a:t>
            </a:r>
            <a:r>
              <a:rPr lang="en-US" dirty="0"/>
              <a:t>aspnet_isapi.dll</a:t>
            </a:r>
          </a:p>
          <a:p>
            <a:pPr marL="213352" indent="-213352">
              <a:buFontTx/>
              <a:buAutoNum type="arabicPeriod"/>
            </a:pPr>
            <a:r>
              <a:rPr lang="bg-BG" dirty="0"/>
              <a:t>Демонстрирайте новия резултат.</a:t>
            </a:r>
          </a:p>
          <a:p>
            <a:pPr marL="213352" indent="-213352">
              <a:buFontTx/>
              <a:buAutoNum type="arabicPeriod"/>
            </a:pPr>
            <a:endParaRPr lang="bg-BG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70521-7658-438A-9D6D-6C25E8D7057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D6FA7-7466-44E5-84A4-AB9B40D5C297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/>
              <a:t>Какво е Уеб форма</a:t>
            </a:r>
            <a:r>
              <a:rPr lang="en-US" b="1"/>
              <a:t> </a:t>
            </a:r>
            <a:r>
              <a:rPr lang="bg-BG" b="1"/>
              <a:t>(</a:t>
            </a:r>
            <a:r>
              <a:rPr lang="en-US" b="1"/>
              <a:t>Web Form</a:t>
            </a:r>
            <a:r>
              <a:rPr lang="bg-BG" b="1"/>
              <a:t>)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Уеб формата е програмируема уеб страница, която служи като потребителски интерфейс </a:t>
            </a:r>
            <a:r>
              <a:rPr lang="en-US"/>
              <a:t>(UI - user interface) </a:t>
            </a:r>
            <a:r>
              <a:rPr lang="bg-BG"/>
              <a:t>за едно </a:t>
            </a:r>
            <a:r>
              <a:rPr lang="en-US"/>
              <a:t>Microsoft ASP.NET </a:t>
            </a:r>
            <a:r>
              <a:rPr lang="bg-BG"/>
              <a:t>уеб приложение</a:t>
            </a:r>
            <a:r>
              <a:rPr lang="en-US"/>
              <a:t>. </a:t>
            </a:r>
            <a:r>
              <a:rPr lang="bg-BG"/>
              <a:t>Уеб формите съдържат </a:t>
            </a:r>
            <a:r>
              <a:rPr lang="en-US"/>
              <a:t>HTML, </a:t>
            </a:r>
            <a:r>
              <a:rPr lang="bg-BG"/>
              <a:t>код</a:t>
            </a:r>
            <a:r>
              <a:rPr lang="en-US"/>
              <a:t> </a:t>
            </a:r>
            <a:r>
              <a:rPr lang="bg-BG"/>
              <a:t>и контроли, които се изпълняват на уеб сървъра, който най-често е </a:t>
            </a:r>
            <a:r>
              <a:rPr lang="en-US"/>
              <a:t>Microsoft Internet Information Server (IIS)</a:t>
            </a:r>
            <a:r>
              <a:rPr lang="bg-BG"/>
              <a:t>.</a:t>
            </a:r>
            <a:r>
              <a:rPr lang="en-US"/>
              <a:t> </a:t>
            </a:r>
            <a:r>
              <a:rPr lang="bg-BG"/>
              <a:t>Уеб формите показват (връщат като резултат) потребителски интерфейс</a:t>
            </a:r>
            <a:r>
              <a:rPr lang="en-US"/>
              <a:t>,</a:t>
            </a:r>
            <a:r>
              <a:rPr lang="bg-BG"/>
              <a:t> като генерират </a:t>
            </a:r>
            <a:r>
              <a:rPr lang="en-US"/>
              <a:t>HTML</a:t>
            </a:r>
            <a:r>
              <a:rPr lang="bg-BG"/>
              <a:t>, който се изпраща на браузъра на клиента</a:t>
            </a:r>
            <a:r>
              <a:rPr lang="en-US"/>
              <a:t>, </a:t>
            </a:r>
            <a:r>
              <a:rPr lang="bg-BG"/>
              <a:t>докато поддържащият код на формата и контролите остават на уеб сървъра</a:t>
            </a:r>
            <a:r>
              <a:rPr lang="en-US"/>
              <a:t>.</a:t>
            </a:r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BB620-B2B0-4D85-97E3-4939597EE4A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 (1)</a:t>
            </a:r>
          </a:p>
          <a:p>
            <a:r>
              <a:rPr lang="bg-BG" b="1"/>
              <a:t>Създаване на уеб форма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Функциите на уеб формата се дефинират, като се използват три нива на атрибути.</a:t>
            </a:r>
          </a:p>
          <a:p>
            <a:r>
              <a:rPr lang="bg-BG"/>
              <a:t>Атрибутите на </a:t>
            </a:r>
            <a:r>
              <a:rPr lang="en-US"/>
              <a:t>Page </a:t>
            </a:r>
            <a:r>
              <a:rPr lang="bg-BG"/>
              <a:t>директивата дефинират глобална функционалност, атрибутите на </a:t>
            </a:r>
            <a:r>
              <a:rPr lang="en-US"/>
              <a:t>body </a:t>
            </a:r>
            <a:r>
              <a:rPr lang="bg-BG"/>
              <a:t>тага дефинират как ще се покаже една страница, а </a:t>
            </a:r>
            <a:r>
              <a:rPr lang="en-US"/>
              <a:t>form</a:t>
            </a:r>
            <a:r>
              <a:rPr lang="bg-BG"/>
              <a:t> атрибутите дефинират как групите контроли ще се обработят.</a:t>
            </a:r>
          </a:p>
          <a:p>
            <a:r>
              <a:rPr lang="bg-BG" b="1"/>
              <a:t>Забележка: </a:t>
            </a:r>
            <a:r>
              <a:rPr lang="en-US"/>
              <a:t>Page </a:t>
            </a:r>
            <a:r>
              <a:rPr lang="bg-BG"/>
              <a:t>директивата е специална конструкция използвана в </a:t>
            </a:r>
            <a:r>
              <a:rPr lang="en-US"/>
              <a:t>ASP.NET </a:t>
            </a:r>
            <a:r>
              <a:rPr lang="bg-BG"/>
              <a:t>уеб формите. Въпреки че и в </a:t>
            </a:r>
            <a:r>
              <a:rPr lang="en-US"/>
              <a:t>HTML </a:t>
            </a:r>
            <a:r>
              <a:rPr lang="bg-BG"/>
              <a:t>има </a:t>
            </a:r>
            <a:r>
              <a:rPr lang="en-US"/>
              <a:t>&lt;body&gt; </a:t>
            </a:r>
            <a:r>
              <a:rPr lang="bg-BG"/>
              <a:t>и </a:t>
            </a:r>
            <a:r>
              <a:rPr lang="en-US"/>
              <a:t>&lt;form&gt; </a:t>
            </a:r>
            <a:r>
              <a:rPr lang="bg-BG"/>
              <a:t>тагове, същите (когато са записани така </a:t>
            </a:r>
            <a:r>
              <a:rPr lang="en-US" noProof="1"/>
              <a:t>&lt;body runat="server" …&gt;</a:t>
            </a:r>
            <a:r>
              <a:rPr lang="en-US"/>
              <a:t> </a:t>
            </a:r>
            <a:r>
              <a:rPr lang="bg-BG"/>
              <a:t>и </a:t>
            </a:r>
            <a:r>
              <a:rPr lang="en-US" noProof="1"/>
              <a:t>&lt;form runat="server" …&gt;</a:t>
            </a:r>
            <a:r>
              <a:rPr lang="en-US"/>
              <a:t>) </a:t>
            </a:r>
            <a:r>
              <a:rPr lang="bg-BG"/>
              <a:t>играят по-специална роля в </a:t>
            </a:r>
            <a:r>
              <a:rPr lang="en-US"/>
              <a:t>ASP.NET. </a:t>
            </a:r>
            <a:r>
              <a:rPr lang="bg-BG"/>
              <a:t>Всичко това е обяснено по-нататък.</a:t>
            </a:r>
          </a:p>
          <a:p>
            <a:r>
              <a:rPr lang="en-US" b="1" noProof="1"/>
              <a:t>FlowLayout: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се нагласят по ширината на прозореца на браузъра</a:t>
            </a:r>
            <a:r>
              <a:rPr lang="en-US"/>
              <a:t>.</a:t>
            </a:r>
            <a:endParaRPr lang="bg-BG"/>
          </a:p>
          <a:p>
            <a:r>
              <a:rPr lang="en-US" b="1" noProof="1"/>
              <a:t>GridLayout</a:t>
            </a:r>
            <a:r>
              <a:rPr lang="en-US" b="1"/>
              <a:t>:</a:t>
            </a:r>
            <a:r>
              <a:rPr lang="en-US" b="1" noProof="1"/>
              <a:t>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са с абсолютни координати на </a:t>
            </a:r>
            <a:r>
              <a:rPr lang="en-US"/>
              <a:t>HTML </a:t>
            </a:r>
            <a:r>
              <a:rPr lang="bg-BG"/>
              <a:t>страницата. Това е стойността по подразбиране.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FBDB1-B5CB-43E0-AE45-FEF8086864CF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 (2)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Създаване на уеб форма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Функциите на уеб формата се дефинират, като се използват три нива на атрибути.</a:t>
            </a:r>
          </a:p>
          <a:p>
            <a:r>
              <a:rPr lang="bg-BG"/>
              <a:t>Атрибутите на </a:t>
            </a:r>
            <a:r>
              <a:rPr lang="en-US"/>
              <a:t>Page </a:t>
            </a:r>
            <a:r>
              <a:rPr lang="bg-BG"/>
              <a:t>директивата дефинират глобална функционалност, атрибутите на </a:t>
            </a:r>
            <a:r>
              <a:rPr lang="en-US"/>
              <a:t>body </a:t>
            </a:r>
            <a:r>
              <a:rPr lang="bg-BG"/>
              <a:t>тага дефинират как ще се покаже една страница, а </a:t>
            </a:r>
            <a:r>
              <a:rPr lang="en-US"/>
              <a:t>form</a:t>
            </a:r>
            <a:r>
              <a:rPr lang="bg-BG"/>
              <a:t> атрибутите дефинират как групите контроли ще се обработят.</a:t>
            </a:r>
          </a:p>
          <a:p>
            <a:r>
              <a:rPr lang="bg-BG" b="1"/>
              <a:t>Забележка: </a:t>
            </a:r>
            <a:r>
              <a:rPr lang="en-US"/>
              <a:t>Page </a:t>
            </a:r>
            <a:r>
              <a:rPr lang="bg-BG"/>
              <a:t>директивата е специална конструкция използвана в </a:t>
            </a:r>
            <a:r>
              <a:rPr lang="en-US"/>
              <a:t>ASP.NET </a:t>
            </a:r>
            <a:r>
              <a:rPr lang="bg-BG"/>
              <a:t>уеб формите. Въпреки че и в </a:t>
            </a:r>
            <a:r>
              <a:rPr lang="en-US"/>
              <a:t>HTML </a:t>
            </a:r>
            <a:r>
              <a:rPr lang="bg-BG"/>
              <a:t>има </a:t>
            </a:r>
            <a:r>
              <a:rPr lang="en-US"/>
              <a:t>&lt;body&gt; </a:t>
            </a:r>
            <a:r>
              <a:rPr lang="bg-BG"/>
              <a:t>и </a:t>
            </a:r>
            <a:r>
              <a:rPr lang="en-US"/>
              <a:t>&lt;form&gt; </a:t>
            </a:r>
            <a:r>
              <a:rPr lang="bg-BG"/>
              <a:t>тагове, същите (когато са записани така </a:t>
            </a:r>
            <a:r>
              <a:rPr lang="en-US" noProof="1"/>
              <a:t>&lt;body runat="server" …&gt;</a:t>
            </a:r>
            <a:r>
              <a:rPr lang="en-US"/>
              <a:t> </a:t>
            </a:r>
            <a:r>
              <a:rPr lang="bg-BG"/>
              <a:t>и </a:t>
            </a:r>
            <a:r>
              <a:rPr lang="en-US" noProof="1"/>
              <a:t>&lt;form runat="server" …&gt;</a:t>
            </a:r>
            <a:r>
              <a:rPr lang="en-US"/>
              <a:t>) </a:t>
            </a:r>
            <a:r>
              <a:rPr lang="bg-BG"/>
              <a:t>играят по-специална роля в </a:t>
            </a:r>
            <a:r>
              <a:rPr lang="en-US"/>
              <a:t>ASP.NET. </a:t>
            </a:r>
            <a:r>
              <a:rPr lang="bg-BG"/>
              <a:t>Всичко това е обяснено по-нататък.</a:t>
            </a:r>
          </a:p>
          <a:p>
            <a:r>
              <a:rPr lang="en-US" b="1" noProof="1"/>
              <a:t>FlowLayout: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се нагласят по ширината на прозореца на браузъра</a:t>
            </a:r>
            <a:r>
              <a:rPr lang="en-US"/>
              <a:t>.</a:t>
            </a:r>
            <a:endParaRPr lang="bg-BG"/>
          </a:p>
          <a:p>
            <a:r>
              <a:rPr lang="en-US" b="1" noProof="1"/>
              <a:t>GridLayout</a:t>
            </a:r>
            <a:r>
              <a:rPr lang="en-US" b="1"/>
              <a:t>:</a:t>
            </a:r>
            <a:r>
              <a:rPr lang="en-US" b="1" noProof="1"/>
              <a:t>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са с абсолютни координати на </a:t>
            </a:r>
            <a:r>
              <a:rPr lang="en-US"/>
              <a:t>HTML </a:t>
            </a:r>
            <a:r>
              <a:rPr lang="bg-BG"/>
              <a:t>страницата. Това е стойността по подразбиране.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28128-E357-4006-ADD6-B321698DC6D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 (3)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Създаване на уеб форма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Функциите на уеб формата се дефинират, като се използват три нива на атрибути.</a:t>
            </a:r>
          </a:p>
          <a:p>
            <a:r>
              <a:rPr lang="bg-BG"/>
              <a:t>Атрибутите на </a:t>
            </a:r>
            <a:r>
              <a:rPr lang="en-US"/>
              <a:t>Page </a:t>
            </a:r>
            <a:r>
              <a:rPr lang="bg-BG"/>
              <a:t>директивата дефинират глобална функционалност, атрибутите на </a:t>
            </a:r>
            <a:r>
              <a:rPr lang="en-US"/>
              <a:t>body </a:t>
            </a:r>
            <a:r>
              <a:rPr lang="bg-BG"/>
              <a:t>тага дефинират как ще се покаже една страница, а </a:t>
            </a:r>
            <a:r>
              <a:rPr lang="en-US"/>
              <a:t>form</a:t>
            </a:r>
            <a:r>
              <a:rPr lang="bg-BG"/>
              <a:t> атрибутите дефинират как групите контроли ще се обработят.</a:t>
            </a:r>
          </a:p>
          <a:p>
            <a:r>
              <a:rPr lang="bg-BG" b="1"/>
              <a:t>Забележка: </a:t>
            </a:r>
            <a:r>
              <a:rPr lang="en-US"/>
              <a:t>Page </a:t>
            </a:r>
            <a:r>
              <a:rPr lang="bg-BG"/>
              <a:t>директивата е специална конструкция използвана в </a:t>
            </a:r>
            <a:r>
              <a:rPr lang="en-US"/>
              <a:t>ASP.NET </a:t>
            </a:r>
            <a:r>
              <a:rPr lang="bg-BG"/>
              <a:t>уеб формите. Въпреки че и в </a:t>
            </a:r>
            <a:r>
              <a:rPr lang="en-US"/>
              <a:t>HTML </a:t>
            </a:r>
            <a:r>
              <a:rPr lang="bg-BG"/>
              <a:t>има </a:t>
            </a:r>
            <a:r>
              <a:rPr lang="en-US"/>
              <a:t>&lt;body&gt; </a:t>
            </a:r>
            <a:r>
              <a:rPr lang="bg-BG"/>
              <a:t>и </a:t>
            </a:r>
            <a:r>
              <a:rPr lang="en-US"/>
              <a:t>&lt;form&gt; </a:t>
            </a:r>
            <a:r>
              <a:rPr lang="bg-BG"/>
              <a:t>тагове, същите (когато са записани така </a:t>
            </a:r>
            <a:r>
              <a:rPr lang="en-US" noProof="1"/>
              <a:t>&lt;body runat="server" …&gt;</a:t>
            </a:r>
            <a:r>
              <a:rPr lang="en-US"/>
              <a:t> </a:t>
            </a:r>
            <a:r>
              <a:rPr lang="bg-BG"/>
              <a:t>и </a:t>
            </a:r>
            <a:r>
              <a:rPr lang="en-US" noProof="1"/>
              <a:t>&lt;form runat="server" …&gt;</a:t>
            </a:r>
            <a:r>
              <a:rPr lang="en-US"/>
              <a:t>) </a:t>
            </a:r>
            <a:r>
              <a:rPr lang="bg-BG"/>
              <a:t>играят по-специална роля в </a:t>
            </a:r>
            <a:r>
              <a:rPr lang="en-US"/>
              <a:t>ASP.NET. </a:t>
            </a:r>
            <a:r>
              <a:rPr lang="bg-BG"/>
              <a:t>Всичко това е обяснено по-нататък.</a:t>
            </a:r>
          </a:p>
          <a:p>
            <a:r>
              <a:rPr lang="en-US" b="1" noProof="1"/>
              <a:t>FlowLayout: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се нагласят по ширината на прозореца на браузъра</a:t>
            </a:r>
            <a:r>
              <a:rPr lang="en-US"/>
              <a:t>.</a:t>
            </a:r>
            <a:endParaRPr lang="bg-BG"/>
          </a:p>
          <a:p>
            <a:r>
              <a:rPr lang="en-US" b="1" noProof="1"/>
              <a:t>GridLayout</a:t>
            </a:r>
            <a:r>
              <a:rPr lang="en-US" b="1"/>
              <a:t>:</a:t>
            </a:r>
            <a:r>
              <a:rPr lang="en-US" b="1" noProof="1"/>
              <a:t>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са с абсолютни координати на </a:t>
            </a:r>
            <a:r>
              <a:rPr lang="en-US"/>
              <a:t>HTML </a:t>
            </a:r>
            <a:r>
              <a:rPr lang="bg-BG"/>
              <a:t>страницата. Това е стойността по подразбиране.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C96F6-BFF1-408C-9828-FE6C2F2CFE64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46EDC-7D37-4CBF-83FC-C31E51B0584E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 (4)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Създаване на уеб форма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Функциите на уеб формата се дефинират, като се използват три нива на атрибути.</a:t>
            </a:r>
          </a:p>
          <a:p>
            <a:r>
              <a:rPr lang="bg-BG"/>
              <a:t>Атрибутите на </a:t>
            </a:r>
            <a:r>
              <a:rPr lang="en-US"/>
              <a:t>Page </a:t>
            </a:r>
            <a:r>
              <a:rPr lang="bg-BG"/>
              <a:t>директивата дефинират глобална функционалност, атрибутите на </a:t>
            </a:r>
            <a:r>
              <a:rPr lang="en-US"/>
              <a:t>body </a:t>
            </a:r>
            <a:r>
              <a:rPr lang="bg-BG"/>
              <a:t>тага дефинират как ще се покаже една страница, а </a:t>
            </a:r>
            <a:r>
              <a:rPr lang="en-US"/>
              <a:t>form</a:t>
            </a:r>
            <a:r>
              <a:rPr lang="bg-BG"/>
              <a:t> атрибутите дефинират как групите контроли ще се обработят.</a:t>
            </a:r>
          </a:p>
          <a:p>
            <a:r>
              <a:rPr lang="bg-BG" b="1"/>
              <a:t>Забележка: </a:t>
            </a:r>
            <a:r>
              <a:rPr lang="en-US"/>
              <a:t>Page </a:t>
            </a:r>
            <a:r>
              <a:rPr lang="bg-BG"/>
              <a:t>директивата е специална конструкция използвана в </a:t>
            </a:r>
            <a:r>
              <a:rPr lang="en-US"/>
              <a:t>ASP.NET </a:t>
            </a:r>
            <a:r>
              <a:rPr lang="bg-BG"/>
              <a:t>уеб формите. Въпреки че и в </a:t>
            </a:r>
            <a:r>
              <a:rPr lang="en-US"/>
              <a:t>HTML </a:t>
            </a:r>
            <a:r>
              <a:rPr lang="bg-BG"/>
              <a:t>има </a:t>
            </a:r>
            <a:r>
              <a:rPr lang="en-US"/>
              <a:t>&lt;body&gt; </a:t>
            </a:r>
            <a:r>
              <a:rPr lang="bg-BG"/>
              <a:t>и </a:t>
            </a:r>
            <a:r>
              <a:rPr lang="en-US"/>
              <a:t>&lt;form&gt; </a:t>
            </a:r>
            <a:r>
              <a:rPr lang="bg-BG"/>
              <a:t>тагове, същите (когато са записани така </a:t>
            </a:r>
            <a:r>
              <a:rPr lang="en-US" noProof="1"/>
              <a:t>&lt;body runat="server" …&gt;</a:t>
            </a:r>
            <a:r>
              <a:rPr lang="en-US"/>
              <a:t> </a:t>
            </a:r>
            <a:r>
              <a:rPr lang="bg-BG"/>
              <a:t>и </a:t>
            </a:r>
            <a:r>
              <a:rPr lang="en-US" noProof="1"/>
              <a:t>&lt;form runat="server" …&gt;</a:t>
            </a:r>
            <a:r>
              <a:rPr lang="en-US"/>
              <a:t>) </a:t>
            </a:r>
            <a:r>
              <a:rPr lang="bg-BG"/>
              <a:t>играят по-специална роля в </a:t>
            </a:r>
            <a:r>
              <a:rPr lang="en-US"/>
              <a:t>ASP.NET. </a:t>
            </a:r>
            <a:r>
              <a:rPr lang="bg-BG"/>
              <a:t>Всичко това е обяснено по-нататък.</a:t>
            </a:r>
          </a:p>
          <a:p>
            <a:r>
              <a:rPr lang="en-US" b="1" noProof="1"/>
              <a:t>FlowLayout: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се нагласят по ширината на прозореца на браузъра</a:t>
            </a:r>
            <a:r>
              <a:rPr lang="en-US"/>
              <a:t>.</a:t>
            </a:r>
            <a:endParaRPr lang="bg-BG"/>
          </a:p>
          <a:p>
            <a:r>
              <a:rPr lang="en-US" b="1" noProof="1"/>
              <a:t>GridLayout</a:t>
            </a:r>
            <a:r>
              <a:rPr lang="en-US" b="1"/>
              <a:t>:</a:t>
            </a:r>
            <a:r>
              <a:rPr lang="en-US" b="1" noProof="1"/>
              <a:t> </a:t>
            </a:r>
            <a:r>
              <a:rPr lang="en-US"/>
              <a:t>HTML </a:t>
            </a:r>
            <a:r>
              <a:rPr lang="bg-BG"/>
              <a:t>обектите</a:t>
            </a:r>
            <a:r>
              <a:rPr lang="en-US"/>
              <a:t> </a:t>
            </a:r>
            <a:r>
              <a:rPr lang="bg-BG"/>
              <a:t>са с абсолютни координати на </a:t>
            </a:r>
            <a:r>
              <a:rPr lang="en-US"/>
              <a:t>HTML </a:t>
            </a:r>
            <a:r>
              <a:rPr lang="bg-BG"/>
              <a:t>страницата. Това е стойността по подразбиране.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24C93-415D-4AE9-BBED-22BECB22FD5B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form&gt;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Тагът </a:t>
            </a:r>
            <a:r>
              <a:rPr lang="en-US"/>
              <a:t>&lt;form&gt; </a:t>
            </a:r>
            <a:r>
              <a:rPr lang="bg-BG"/>
              <a:t>дефинира как контролите ще се обработят</a:t>
            </a:r>
            <a:r>
              <a:rPr lang="en-US"/>
              <a:t>. &lt;form&gt; </a:t>
            </a:r>
            <a:r>
              <a:rPr lang="bg-BG"/>
              <a:t>тагът е различен от същия таг в езика </a:t>
            </a:r>
            <a:r>
              <a:rPr lang="en-US"/>
              <a:t>HTML</a:t>
            </a:r>
            <a:r>
              <a:rPr lang="bg-BG"/>
              <a:t> – при уеб формите той се използва за дефиниране на контейнер на контроли за цялата уеб страница</a:t>
            </a:r>
            <a:r>
              <a:rPr lang="en-US"/>
              <a:t>. </a:t>
            </a:r>
            <a:r>
              <a:rPr lang="bg-BG"/>
              <a:t>На една </a:t>
            </a:r>
            <a:r>
              <a:rPr lang="en-US"/>
              <a:t>HTML </a:t>
            </a:r>
            <a:r>
              <a:rPr lang="bg-BG"/>
              <a:t>страница може да има много </a:t>
            </a:r>
            <a:r>
              <a:rPr lang="en-US"/>
              <a:t>&lt;form&gt; HTML </a:t>
            </a:r>
            <a:r>
              <a:rPr lang="bg-BG"/>
              <a:t>елементи. На една уеб форма може да има много </a:t>
            </a:r>
            <a:r>
              <a:rPr lang="en-US"/>
              <a:t>&lt;form&gt; HTML </a:t>
            </a:r>
            <a:r>
              <a:rPr lang="bg-BG"/>
              <a:t>елементи</a:t>
            </a:r>
            <a:r>
              <a:rPr lang="en-US"/>
              <a:t>, </a:t>
            </a:r>
            <a:r>
              <a:rPr lang="bg-BG"/>
              <a:t>но само една сървърна &lt;</a:t>
            </a:r>
            <a:r>
              <a:rPr lang="en-US"/>
              <a:t>form</a:t>
            </a:r>
            <a:r>
              <a:rPr lang="bg-BG"/>
              <a:t>&gt; контрола за </a:t>
            </a:r>
            <a:r>
              <a:rPr lang="en-US"/>
              <a:t>.</a:t>
            </a:r>
            <a:r>
              <a:rPr lang="en-US" noProof="1"/>
              <a:t>aspx</a:t>
            </a:r>
            <a:r>
              <a:rPr lang="en-US"/>
              <a:t> </a:t>
            </a:r>
            <a:r>
              <a:rPr lang="bg-BG"/>
              <a:t>страница</a:t>
            </a:r>
            <a:r>
              <a:rPr lang="en-US"/>
              <a:t>.</a:t>
            </a:r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2939F-45A4-48BF-B657-A06C4B483D57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Атрибути на </a:t>
            </a:r>
            <a:r>
              <a:rPr lang="en-US" b="1">
                <a:latin typeface="Courier New" pitchFamily="49" charset="0"/>
              </a:rPr>
              <a:t>&lt;form&gt;</a:t>
            </a:r>
            <a:r>
              <a:rPr lang="en-US" b="1"/>
              <a:t> </a:t>
            </a:r>
            <a:r>
              <a:rPr lang="bg-BG" b="1"/>
              <a:t>тага</a:t>
            </a:r>
          </a:p>
          <a:p>
            <a:r>
              <a:rPr lang="en-US" b="1"/>
              <a:t>id</a:t>
            </a:r>
            <a:r>
              <a:rPr lang="bg-BG"/>
              <a:t>		Идентификатор на формата</a:t>
            </a:r>
          </a:p>
          <a:p>
            <a:r>
              <a:rPr lang="en-US" b="1"/>
              <a:t>method</a:t>
            </a:r>
            <a:r>
              <a:rPr lang="bg-BG" b="1"/>
              <a:t>	</a:t>
            </a:r>
            <a:r>
              <a:rPr lang="bg-BG"/>
              <a:t>Идентифицира метода на пращане на информация обратно до сървъра. </a:t>
            </a:r>
            <a:r>
              <a:rPr lang="en-US" b="1"/>
              <a:t>GET</a:t>
            </a:r>
            <a:r>
              <a:rPr lang="en-US"/>
              <a:t> – </a:t>
            </a:r>
            <a:r>
              <a:rPr lang="bg-BG"/>
              <a:t>в </a:t>
            </a:r>
            <a:r>
              <a:rPr lang="en-US"/>
              <a:t>URL</a:t>
            </a:r>
            <a:r>
              <a:rPr lang="bg-BG"/>
              <a:t>, </a:t>
            </a:r>
            <a:r>
              <a:rPr lang="en-US" b="1"/>
              <a:t>POST</a:t>
            </a:r>
            <a:r>
              <a:rPr lang="en-US"/>
              <a:t> – </a:t>
            </a:r>
            <a:r>
              <a:rPr lang="bg-BG"/>
              <a:t>в тялото на </a:t>
            </a:r>
            <a:r>
              <a:rPr lang="en-US"/>
              <a:t>HTTP </a:t>
            </a:r>
            <a:r>
              <a:rPr lang="bg-BG"/>
              <a:t>заявката.</a:t>
            </a:r>
          </a:p>
          <a:p>
            <a:r>
              <a:rPr lang="en-US" b="1" noProof="1"/>
              <a:t>runat</a:t>
            </a:r>
            <a:r>
              <a:rPr lang="bg-BG" b="1"/>
              <a:t>	</a:t>
            </a:r>
            <a:r>
              <a:rPr lang="bg-BG"/>
              <a:t>Указва на парсера (</a:t>
            </a:r>
            <a:r>
              <a:rPr lang="en-US"/>
              <a:t>parser</a:t>
            </a:r>
            <a:r>
              <a:rPr lang="bg-BG"/>
              <a:t>), че </a:t>
            </a:r>
            <a:r>
              <a:rPr lang="bg-BG" noProof="1"/>
              <a:t>тагът </a:t>
            </a:r>
            <a:r>
              <a:rPr lang="bg-BG"/>
              <a:t>не е </a:t>
            </a:r>
            <a:r>
              <a:rPr lang="en-US"/>
              <a:t>HTML </a:t>
            </a:r>
            <a:r>
              <a:rPr lang="bg-BG"/>
              <a:t>елемент, а </a:t>
            </a:r>
            <a:r>
              <a:rPr lang="en-US"/>
              <a:t>ASP.NET server control</a:t>
            </a:r>
            <a:endParaRPr lang="bg-BG"/>
          </a:p>
          <a:p>
            <a:endParaRPr lang="bg-BG" b="1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F5C9D-5D14-4BE3-9F96-716EF98D8B10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Пример: </a:t>
            </a:r>
            <a:r>
              <a:rPr lang="en-US"/>
              <a:t>WebForm1.aspx</a:t>
            </a:r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BA8FA-D7AF-4E11-980B-9F34F984130F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D8FCF-F8E6-4A2B-9CB4-09A461E98224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08E54-B75F-4803-8F6E-F8DEC2776E4F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(1)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Добавяне на код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Добавянето на код в </a:t>
            </a:r>
            <a:r>
              <a:rPr lang="en-US"/>
              <a:t>ASP.NET </a:t>
            </a:r>
            <a:r>
              <a:rPr lang="bg-BG"/>
              <a:t>уеб</a:t>
            </a:r>
            <a:r>
              <a:rPr lang="en-US"/>
              <a:t> </a:t>
            </a:r>
            <a:r>
              <a:rPr lang="bg-BG"/>
              <a:t>форма ви дава възможност да предоставите функционалността, от която потребителят се нуждае.</a:t>
            </a:r>
            <a:r>
              <a:rPr lang="en-US"/>
              <a:t> </a:t>
            </a:r>
            <a:r>
              <a:rPr lang="bg-BG"/>
              <a:t>Без код вашето уеб приложение няма да прави нищо освен да изглежда добре.</a:t>
            </a:r>
          </a:p>
          <a:p>
            <a:endParaRPr lang="bg-BG"/>
          </a:p>
          <a:p>
            <a:r>
              <a:rPr lang="bg-BG"/>
              <a:t>Добавянето на код в</a:t>
            </a:r>
            <a:r>
              <a:rPr lang="en-US"/>
              <a:t> </a:t>
            </a:r>
            <a:r>
              <a:rPr lang="bg-BG"/>
              <a:t>уеб форма става по един от три начина</a:t>
            </a:r>
            <a:r>
              <a:rPr lang="en-US"/>
              <a:t>:</a:t>
            </a:r>
          </a:p>
          <a:p>
            <a:r>
              <a:rPr lang="en-US"/>
              <a:t>Mixed code method – </a:t>
            </a:r>
            <a:r>
              <a:rPr lang="bg-BG"/>
              <a:t>Кодът е в същия файл, в който е и уеб съдържанието</a:t>
            </a:r>
            <a:r>
              <a:rPr lang="en-US"/>
              <a:t>, </a:t>
            </a:r>
            <a:r>
              <a:rPr lang="bg-BG"/>
              <a:t>смесен с </a:t>
            </a:r>
            <a:r>
              <a:rPr lang="en-US"/>
              <a:t>HTML</a:t>
            </a:r>
            <a:r>
              <a:rPr lang="bg-BG"/>
              <a:t> кода</a:t>
            </a:r>
            <a:r>
              <a:rPr lang="en-US"/>
              <a:t>. </a:t>
            </a:r>
            <a:r>
              <a:rPr lang="bg-BG"/>
              <a:t>Този метод е най-непрепоръчителен, защото кодът се чете и поддържа трудно</a:t>
            </a:r>
            <a:r>
              <a:rPr lang="en-US"/>
              <a:t>.</a:t>
            </a:r>
            <a:r>
              <a:rPr lang="bg-BG"/>
              <a:t> Използвал се е при </a:t>
            </a:r>
            <a:r>
              <a:rPr lang="en-US"/>
              <a:t>ASP </a:t>
            </a:r>
            <a:r>
              <a:rPr lang="bg-BG"/>
              <a:t>приложенията.</a:t>
            </a:r>
            <a:endParaRPr lang="en-US"/>
          </a:p>
          <a:p>
            <a:r>
              <a:rPr lang="en-US"/>
              <a:t>Inline code method – </a:t>
            </a:r>
            <a:r>
              <a:rPr lang="bg-BG"/>
              <a:t>Кодът е отделен в отделна </a:t>
            </a:r>
            <a:r>
              <a:rPr lang="en-US"/>
              <a:t>SCRIPT </a:t>
            </a:r>
            <a:r>
              <a:rPr lang="bg-BG"/>
              <a:t>секция в същия файл</a:t>
            </a:r>
            <a:r>
              <a:rPr lang="en-US"/>
              <a:t>.</a:t>
            </a:r>
          </a:p>
          <a:p>
            <a:r>
              <a:rPr lang="en-US"/>
              <a:t>Code-behind method – </a:t>
            </a:r>
            <a:r>
              <a:rPr lang="bg-BG"/>
              <a:t>Кодът е в </a:t>
            </a:r>
            <a:r>
              <a:rPr lang="en-US"/>
              <a:t>code-behind </a:t>
            </a:r>
            <a:r>
              <a:rPr lang="bg-BG"/>
              <a:t>страница – отделен файл от този на </a:t>
            </a:r>
            <a:r>
              <a:rPr lang="en-US"/>
              <a:t>HTML </a:t>
            </a:r>
            <a:r>
              <a:rPr lang="bg-BG"/>
              <a:t>съдържанието</a:t>
            </a:r>
            <a:r>
              <a:rPr lang="en-US"/>
              <a:t>. </a:t>
            </a:r>
            <a:r>
              <a:rPr lang="bg-BG"/>
              <a:t>Когато използвате </a:t>
            </a:r>
            <a:r>
              <a:rPr lang="en-US"/>
              <a:t>Visual Studio.NET, </a:t>
            </a:r>
            <a:r>
              <a:rPr lang="bg-BG"/>
              <a:t>това е методът по подразбиране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97FE0-34CE-4384-8F47-B1A7EB5255B4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(2)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Добавяне на код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Добавянето на код в </a:t>
            </a:r>
            <a:r>
              <a:rPr lang="en-US"/>
              <a:t>ASP.NET </a:t>
            </a:r>
            <a:r>
              <a:rPr lang="bg-BG"/>
              <a:t>уеб</a:t>
            </a:r>
            <a:r>
              <a:rPr lang="en-US"/>
              <a:t> </a:t>
            </a:r>
            <a:r>
              <a:rPr lang="bg-BG"/>
              <a:t>форма ви дава възможност да предоставите функционалността, от която потребителят се нуждае.</a:t>
            </a:r>
            <a:r>
              <a:rPr lang="en-US"/>
              <a:t> </a:t>
            </a:r>
            <a:r>
              <a:rPr lang="bg-BG"/>
              <a:t>Без код вашето уеб приложение няма да прави нищо освен да изглежда добре.</a:t>
            </a:r>
          </a:p>
          <a:p>
            <a:endParaRPr lang="bg-BG"/>
          </a:p>
          <a:p>
            <a:r>
              <a:rPr lang="bg-BG"/>
              <a:t>Добавянето на код в</a:t>
            </a:r>
            <a:r>
              <a:rPr lang="en-US"/>
              <a:t> </a:t>
            </a:r>
            <a:r>
              <a:rPr lang="bg-BG"/>
              <a:t>уеб форма става по един от три начина</a:t>
            </a:r>
            <a:r>
              <a:rPr lang="en-US"/>
              <a:t>:</a:t>
            </a:r>
          </a:p>
          <a:p>
            <a:r>
              <a:rPr lang="en-US"/>
              <a:t>Mixed code method – </a:t>
            </a:r>
            <a:r>
              <a:rPr lang="bg-BG"/>
              <a:t>Кодът е в същия файл, в който е и уеб съдържанието</a:t>
            </a:r>
            <a:r>
              <a:rPr lang="en-US"/>
              <a:t>, </a:t>
            </a:r>
            <a:r>
              <a:rPr lang="bg-BG"/>
              <a:t>смесен с </a:t>
            </a:r>
            <a:r>
              <a:rPr lang="en-US"/>
              <a:t>HTML</a:t>
            </a:r>
            <a:r>
              <a:rPr lang="bg-BG"/>
              <a:t> кода</a:t>
            </a:r>
            <a:r>
              <a:rPr lang="en-US"/>
              <a:t>. </a:t>
            </a:r>
            <a:r>
              <a:rPr lang="bg-BG"/>
              <a:t>Този метод е най-непрепоръчителен, защото кодът се чете и поддържа трудно</a:t>
            </a:r>
            <a:r>
              <a:rPr lang="en-US"/>
              <a:t>.</a:t>
            </a:r>
            <a:r>
              <a:rPr lang="bg-BG"/>
              <a:t> Използвал се е при </a:t>
            </a:r>
            <a:r>
              <a:rPr lang="en-US"/>
              <a:t>ASP </a:t>
            </a:r>
            <a:r>
              <a:rPr lang="bg-BG"/>
              <a:t>приложенията.</a:t>
            </a:r>
            <a:endParaRPr lang="en-US"/>
          </a:p>
          <a:p>
            <a:r>
              <a:rPr lang="en-US"/>
              <a:t>Inline code method – </a:t>
            </a:r>
            <a:r>
              <a:rPr lang="bg-BG"/>
              <a:t>Кодът е отделен в отделна </a:t>
            </a:r>
            <a:r>
              <a:rPr lang="en-US"/>
              <a:t>SCRIPT </a:t>
            </a:r>
            <a:r>
              <a:rPr lang="bg-BG"/>
              <a:t>секция в същия файл</a:t>
            </a:r>
            <a:r>
              <a:rPr lang="en-US"/>
              <a:t>.</a:t>
            </a:r>
          </a:p>
          <a:p>
            <a:r>
              <a:rPr lang="en-US"/>
              <a:t>Code-behind method – </a:t>
            </a:r>
            <a:r>
              <a:rPr lang="bg-BG"/>
              <a:t>Кодът е в </a:t>
            </a:r>
            <a:r>
              <a:rPr lang="en-US"/>
              <a:t>code-behind </a:t>
            </a:r>
            <a:r>
              <a:rPr lang="bg-BG"/>
              <a:t>страница – отделен файл от този на </a:t>
            </a:r>
            <a:r>
              <a:rPr lang="en-US"/>
              <a:t>HTML </a:t>
            </a:r>
            <a:r>
              <a:rPr lang="bg-BG"/>
              <a:t>съдържанието</a:t>
            </a:r>
            <a:r>
              <a:rPr lang="en-US"/>
              <a:t>. </a:t>
            </a:r>
            <a:r>
              <a:rPr lang="bg-BG"/>
              <a:t>Когато използвате </a:t>
            </a:r>
            <a:r>
              <a:rPr lang="en-US"/>
              <a:t>Visual Studio .NET, </a:t>
            </a:r>
            <a:r>
              <a:rPr lang="bg-BG"/>
              <a:t>това е методът по подразбиране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79917-15D7-47C9-829D-7A9DC51664B9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(3)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Добавяне на код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Добавянето на код в </a:t>
            </a:r>
            <a:r>
              <a:rPr lang="en-US"/>
              <a:t>ASP.NET </a:t>
            </a:r>
            <a:r>
              <a:rPr lang="bg-BG"/>
              <a:t>уеб</a:t>
            </a:r>
            <a:r>
              <a:rPr lang="en-US"/>
              <a:t> </a:t>
            </a:r>
            <a:r>
              <a:rPr lang="bg-BG"/>
              <a:t>форма ви дава възможност да предоставите функционалността, от която потребителят се нуждае.</a:t>
            </a:r>
            <a:r>
              <a:rPr lang="en-US"/>
              <a:t> </a:t>
            </a:r>
            <a:r>
              <a:rPr lang="bg-BG"/>
              <a:t>Без код вашето уеб приложение няма да прави нищо освен да изглежда добре.</a:t>
            </a:r>
          </a:p>
          <a:p>
            <a:endParaRPr lang="bg-BG"/>
          </a:p>
          <a:p>
            <a:r>
              <a:rPr lang="bg-BG"/>
              <a:t>Добавянето на код в</a:t>
            </a:r>
            <a:r>
              <a:rPr lang="en-US"/>
              <a:t> </a:t>
            </a:r>
            <a:r>
              <a:rPr lang="bg-BG"/>
              <a:t>уеб форма става по един от три начина</a:t>
            </a:r>
            <a:r>
              <a:rPr lang="en-US"/>
              <a:t>:</a:t>
            </a:r>
          </a:p>
          <a:p>
            <a:r>
              <a:rPr lang="en-US"/>
              <a:t>Mixed code method – </a:t>
            </a:r>
            <a:r>
              <a:rPr lang="bg-BG"/>
              <a:t>Кодът е в същия файл, в който е и уеб съдържанието</a:t>
            </a:r>
            <a:r>
              <a:rPr lang="en-US"/>
              <a:t>, </a:t>
            </a:r>
            <a:r>
              <a:rPr lang="bg-BG"/>
              <a:t>смесен с </a:t>
            </a:r>
            <a:r>
              <a:rPr lang="en-US"/>
              <a:t>HTML</a:t>
            </a:r>
            <a:r>
              <a:rPr lang="bg-BG"/>
              <a:t> кода</a:t>
            </a:r>
            <a:r>
              <a:rPr lang="en-US"/>
              <a:t>. </a:t>
            </a:r>
            <a:r>
              <a:rPr lang="bg-BG"/>
              <a:t>Този метод е най-непрепоръчителен, защото кодът се чете и поддържа трудно</a:t>
            </a:r>
            <a:r>
              <a:rPr lang="en-US"/>
              <a:t>.</a:t>
            </a:r>
            <a:r>
              <a:rPr lang="bg-BG"/>
              <a:t> Използвал се е при </a:t>
            </a:r>
            <a:r>
              <a:rPr lang="en-US"/>
              <a:t>ASP </a:t>
            </a:r>
            <a:r>
              <a:rPr lang="bg-BG"/>
              <a:t>приложенията.</a:t>
            </a:r>
            <a:endParaRPr lang="en-US"/>
          </a:p>
          <a:p>
            <a:r>
              <a:rPr lang="en-US"/>
              <a:t>Inline code method – </a:t>
            </a:r>
            <a:r>
              <a:rPr lang="bg-BG"/>
              <a:t>Кодът е отделен в отделна </a:t>
            </a:r>
            <a:r>
              <a:rPr lang="en-US"/>
              <a:t>SCRIPT </a:t>
            </a:r>
            <a:r>
              <a:rPr lang="bg-BG"/>
              <a:t>секция в същия файл</a:t>
            </a:r>
            <a:r>
              <a:rPr lang="en-US"/>
              <a:t>.</a:t>
            </a:r>
          </a:p>
          <a:p>
            <a:r>
              <a:rPr lang="en-US"/>
              <a:t>Code-behind method – </a:t>
            </a:r>
            <a:r>
              <a:rPr lang="bg-BG"/>
              <a:t>Кодът е в </a:t>
            </a:r>
            <a:r>
              <a:rPr lang="en-US"/>
              <a:t>code-behind </a:t>
            </a:r>
            <a:r>
              <a:rPr lang="bg-BG"/>
              <a:t>страница – отделен файл от този на </a:t>
            </a:r>
            <a:r>
              <a:rPr lang="en-US"/>
              <a:t>HTML </a:t>
            </a:r>
            <a:r>
              <a:rPr lang="bg-BG"/>
              <a:t>съдържанието</a:t>
            </a:r>
            <a:r>
              <a:rPr lang="en-US"/>
              <a:t>. </a:t>
            </a:r>
            <a:r>
              <a:rPr lang="bg-BG"/>
              <a:t>Когато използвате </a:t>
            </a:r>
            <a:r>
              <a:rPr lang="en-US"/>
              <a:t>Visual Studio .NET, </a:t>
            </a:r>
            <a:r>
              <a:rPr lang="bg-BG"/>
              <a:t>това е методът по подразбиране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726A1-BFFC-4794-A57F-FFF0C66A8191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Пример: </a:t>
            </a:r>
            <a:r>
              <a:rPr lang="en-US" b="1"/>
              <a:t>Inline code method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Когато се използва </a:t>
            </a:r>
            <a:r>
              <a:rPr lang="en-US"/>
              <a:t>inline </a:t>
            </a:r>
            <a:r>
              <a:rPr lang="bg-BG"/>
              <a:t>код</a:t>
            </a:r>
            <a:r>
              <a:rPr lang="en-US"/>
              <a:t>, HTML </a:t>
            </a:r>
            <a:r>
              <a:rPr lang="bg-BG"/>
              <a:t>кодът и </a:t>
            </a:r>
            <a:r>
              <a:rPr lang="en-US"/>
              <a:t>inline </a:t>
            </a:r>
            <a:r>
              <a:rPr lang="bg-BG"/>
              <a:t>кодът са в отделни секции на един и същ </a:t>
            </a:r>
            <a:r>
              <a:rPr lang="en-US"/>
              <a:t>.</a:t>
            </a:r>
            <a:r>
              <a:rPr lang="en-US" noProof="1"/>
              <a:t>aspx</a:t>
            </a:r>
            <a:r>
              <a:rPr lang="en-US"/>
              <a:t> </a:t>
            </a:r>
            <a:r>
              <a:rPr lang="bg-BG"/>
              <a:t>файл</a:t>
            </a:r>
            <a:r>
              <a:rPr lang="en-US"/>
              <a:t>. </a:t>
            </a:r>
            <a:r>
              <a:rPr lang="bg-BG"/>
              <a:t>Това разделение е за яснота, когато се чете страницата.</a:t>
            </a:r>
            <a:r>
              <a:rPr lang="en-US"/>
              <a:t> </a:t>
            </a:r>
            <a:r>
              <a:rPr lang="bg-BG"/>
              <a:t>Двете секции могат да се намират навсякъде по страницата</a:t>
            </a:r>
            <a:r>
              <a:rPr lang="en-US"/>
              <a:t>.</a:t>
            </a:r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41EA9-63F0-4557-BDAC-743A672C4F3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Архитектура на </a:t>
            </a:r>
            <a:r>
              <a:rPr lang="en-US" b="1" dirty="0"/>
              <a:t>ASP.NET</a:t>
            </a:r>
            <a:endParaRPr lang="bg-BG" sz="13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dirty="0"/>
              <a:t>ASP.NET </a:t>
            </a:r>
            <a:r>
              <a:rPr lang="bg-BG" dirty="0"/>
              <a:t>е съвкупност от класове, които работят съвместно</a:t>
            </a:r>
            <a:r>
              <a:rPr lang="en-US" dirty="0"/>
              <a:t>,</a:t>
            </a:r>
            <a:r>
              <a:rPr lang="bg-BG" dirty="0"/>
              <a:t> за да обслужват </a:t>
            </a:r>
            <a:r>
              <a:rPr lang="en-US" dirty="0"/>
              <a:t>HTTP </a:t>
            </a:r>
            <a:r>
              <a:rPr lang="bg-BG" dirty="0"/>
              <a:t>заявки.</a:t>
            </a:r>
            <a:r>
              <a:rPr lang="en-US" dirty="0"/>
              <a:t> </a:t>
            </a:r>
            <a:r>
              <a:rPr lang="bg-BG" dirty="0"/>
              <a:t>Всичко е клас, зареден от </a:t>
            </a:r>
            <a:r>
              <a:rPr lang="bg-BG" noProof="1"/>
              <a:t>асембли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Работният процес на </a:t>
            </a:r>
            <a:r>
              <a:rPr lang="en-US" dirty="0"/>
              <a:t>ASP.NET</a:t>
            </a:r>
            <a:r>
              <a:rPr lang="bg-BG" dirty="0"/>
              <a:t> (</a:t>
            </a:r>
            <a:r>
              <a:rPr lang="en-US" dirty="0"/>
              <a:t>ASP.NET worker process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е отделен самостоятелен процес от </a:t>
            </a:r>
            <a:r>
              <a:rPr lang="en-US" dirty="0"/>
              <a:t>IIS</a:t>
            </a:r>
            <a:r>
              <a:rPr lang="bg-BG" dirty="0"/>
              <a:t>. Страниците в </a:t>
            </a:r>
            <a:r>
              <a:rPr lang="en-US" dirty="0"/>
              <a:t>ASP.NET</a:t>
            </a:r>
            <a:r>
              <a:rPr lang="bg-BG" dirty="0"/>
              <a:t> са винаги компилирани до </a:t>
            </a:r>
            <a:r>
              <a:rPr lang="en-US" dirty="0"/>
              <a:t>.NET </a:t>
            </a:r>
            <a:r>
              <a:rPr lang="bg-BG" dirty="0"/>
              <a:t>класове - Съдържат се в </a:t>
            </a:r>
            <a:r>
              <a:rPr lang="bg-BG" noProof="1"/>
              <a:t>асемблита</a:t>
            </a:r>
            <a:r>
              <a:rPr lang="bg-BG" dirty="0"/>
              <a:t> (</a:t>
            </a:r>
            <a:r>
              <a:rPr lang="en-US" dirty="0"/>
              <a:t>.DLL </a:t>
            </a:r>
            <a:r>
              <a:rPr lang="bg-BG" dirty="0"/>
              <a:t>файлове</a:t>
            </a:r>
            <a:r>
              <a:rPr lang="en-US" dirty="0"/>
              <a:t>)</a:t>
            </a:r>
            <a:r>
              <a:rPr lang="bg-BG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D6A1-B608-4A66-9594-4044F5AF2708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AD0D8-8397-4526-9C70-0237204636AE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(1)</a:t>
            </a:r>
          </a:p>
          <a:p>
            <a:r>
              <a:rPr lang="en-US" b="1"/>
              <a:t>Code-behind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/>
              <a:t>Code-behind </a:t>
            </a:r>
            <a:r>
              <a:rPr lang="bg-BG"/>
              <a:t>страницата е отделен компилиран файл, който съдържа програмната логика на страницата</a:t>
            </a:r>
            <a:r>
              <a:rPr lang="en-US"/>
              <a:t>. </a:t>
            </a:r>
            <a:r>
              <a:rPr lang="bg-BG"/>
              <a:t>Всяка уеб страница в едно уеб приложение има собствена </a:t>
            </a:r>
            <a:r>
              <a:rPr lang="en-US"/>
              <a:t>code-behind </a:t>
            </a:r>
            <a:r>
              <a:rPr lang="bg-BG"/>
              <a:t>страница</a:t>
            </a:r>
            <a:r>
              <a:rPr lang="en-US"/>
              <a:t>. </a:t>
            </a:r>
            <a:r>
              <a:rPr lang="bg-BG"/>
              <a:t>По подразбиране </a:t>
            </a:r>
            <a:r>
              <a:rPr lang="en-US"/>
              <a:t>code-behind </a:t>
            </a:r>
            <a:r>
              <a:rPr lang="bg-BG"/>
              <a:t>страницата има същото име като уеб страницата, с която е асоциирана. Разширението на файла, обаче, е </a:t>
            </a:r>
            <a:r>
              <a:rPr lang="en-US"/>
              <a:t>.</a:t>
            </a:r>
            <a:r>
              <a:rPr lang="en-US" noProof="1"/>
              <a:t>aspx.vb </a:t>
            </a:r>
            <a:r>
              <a:rPr lang="bg-BG"/>
              <a:t>или </a:t>
            </a:r>
            <a:r>
              <a:rPr lang="en-US"/>
              <a:t>.</a:t>
            </a:r>
            <a:r>
              <a:rPr lang="en-US" noProof="1"/>
              <a:t>aspx.cs</a:t>
            </a:r>
            <a:r>
              <a:rPr lang="en-US"/>
              <a:t> </a:t>
            </a:r>
            <a:r>
              <a:rPr lang="bg-BG"/>
              <a:t>в зависимост от това на какъв език е била написана </a:t>
            </a:r>
            <a:r>
              <a:rPr lang="en-US"/>
              <a:t>code-behind </a:t>
            </a:r>
            <a:r>
              <a:rPr lang="bg-BG"/>
              <a:t>страницата</a:t>
            </a:r>
            <a:r>
              <a:rPr lang="en-US"/>
              <a:t>. </a:t>
            </a:r>
            <a:r>
              <a:rPr lang="bg-BG"/>
              <a:t>Двата файла формират едно цяло, когато уеб приложението се стартира</a:t>
            </a:r>
            <a:r>
              <a:rPr lang="en-US"/>
              <a:t>.</a:t>
            </a:r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AAD94-4DAE-41D6-9911-A6E235ED7574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 (1)</a:t>
            </a:r>
          </a:p>
          <a:p>
            <a:r>
              <a:rPr lang="bg-BG" b="1" dirty="0"/>
              <a:t>Как работи </a:t>
            </a:r>
            <a:r>
              <a:rPr lang="en-US" b="1" dirty="0"/>
              <a:t>code-behind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За да асоциира една </a:t>
            </a:r>
            <a:r>
              <a:rPr lang="en-US" dirty="0"/>
              <a:t>.</a:t>
            </a:r>
            <a:r>
              <a:rPr lang="en-US" noProof="1"/>
              <a:t>aspx</a:t>
            </a:r>
            <a:r>
              <a:rPr lang="en-US" dirty="0"/>
              <a:t> </a:t>
            </a:r>
            <a:r>
              <a:rPr lang="bg-BG" dirty="0"/>
              <a:t>страница с нейната </a:t>
            </a:r>
            <a:r>
              <a:rPr lang="en-US" dirty="0"/>
              <a:t>code-behind </a:t>
            </a:r>
            <a:r>
              <a:rPr lang="bg-BG" dirty="0"/>
              <a:t>страница</a:t>
            </a:r>
            <a:r>
              <a:rPr lang="en-US" dirty="0"/>
              <a:t>, Visual Studio .NET </a:t>
            </a:r>
            <a:r>
              <a:rPr lang="bg-BG" dirty="0"/>
              <a:t>добавя три атрибута към </a:t>
            </a:r>
            <a:r>
              <a:rPr lang="en-US" dirty="0"/>
              <a:t>@Page </a:t>
            </a:r>
            <a:r>
              <a:rPr lang="bg-BG" dirty="0"/>
              <a:t>директивата</a:t>
            </a:r>
            <a:r>
              <a:rPr lang="en-US" dirty="0"/>
              <a:t>:</a:t>
            </a:r>
          </a:p>
          <a:p>
            <a:pPr>
              <a:buFontTx/>
              <a:buChar char="•"/>
            </a:pPr>
            <a:r>
              <a:rPr lang="en-US" dirty="0"/>
              <a:t>Inherits – </a:t>
            </a:r>
            <a:r>
              <a:rPr lang="bg-BG" dirty="0"/>
              <a:t>Позволява на </a:t>
            </a:r>
            <a:r>
              <a:rPr lang="en-US" dirty="0"/>
              <a:t>.</a:t>
            </a:r>
            <a:r>
              <a:rPr lang="af-ZA" dirty="0"/>
              <a:t>aspx</a:t>
            </a:r>
            <a:r>
              <a:rPr lang="en-US" dirty="0"/>
              <a:t> </a:t>
            </a:r>
            <a:r>
              <a:rPr lang="bg-BG" dirty="0"/>
              <a:t>страницата да наследява </a:t>
            </a:r>
            <a:r>
              <a:rPr lang="en-US" dirty="0"/>
              <a:t>code-behind </a:t>
            </a:r>
            <a:r>
              <a:rPr lang="bg-BG" dirty="0"/>
              <a:t>класа</a:t>
            </a:r>
            <a:r>
              <a:rPr lang="en-US" dirty="0"/>
              <a:t>.</a:t>
            </a:r>
          </a:p>
          <a:p>
            <a:pPr>
              <a:buFontTx/>
              <a:buChar char="•"/>
            </a:pPr>
            <a:r>
              <a:rPr lang="en-US" noProof="1"/>
              <a:t>Codebehind</a:t>
            </a:r>
            <a:r>
              <a:rPr lang="en-US" dirty="0"/>
              <a:t> – </a:t>
            </a:r>
            <a:r>
              <a:rPr lang="bg-BG" dirty="0"/>
              <a:t>Използва се вътрешно от </a:t>
            </a:r>
            <a:r>
              <a:rPr lang="en-US" dirty="0"/>
              <a:t>Visual Studio .NET,</a:t>
            </a:r>
            <a:r>
              <a:rPr lang="bg-BG" dirty="0"/>
              <a:t> за да асоциира файловете</a:t>
            </a:r>
            <a:r>
              <a:rPr lang="en-US" dirty="0"/>
              <a:t>.</a:t>
            </a:r>
          </a:p>
          <a:p>
            <a:pPr>
              <a:buFontTx/>
              <a:buChar char="•"/>
            </a:pPr>
            <a:r>
              <a:rPr lang="en-US" noProof="1"/>
              <a:t>Src</a:t>
            </a:r>
            <a:r>
              <a:rPr lang="en-US" dirty="0"/>
              <a:t> – </a:t>
            </a:r>
            <a:r>
              <a:rPr lang="bg-BG" dirty="0"/>
              <a:t>Съдържа името на </a:t>
            </a:r>
            <a:r>
              <a:rPr lang="en-US" dirty="0"/>
              <a:t>code-behind </a:t>
            </a:r>
            <a:r>
              <a:rPr lang="bg-BG" dirty="0"/>
              <a:t>страницата. Използва се, ако уеб приложението не е прекомпилирано</a:t>
            </a:r>
            <a:r>
              <a:rPr lang="en-US" dirty="0"/>
              <a:t>.</a:t>
            </a:r>
            <a:endParaRPr lang="bg-BG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08BCB-9A7D-4FC9-842F-D95F4653A39C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 (1)</a:t>
            </a:r>
          </a:p>
          <a:p>
            <a:r>
              <a:rPr lang="bg-BG" b="1" dirty="0"/>
              <a:t>Как работи </a:t>
            </a:r>
            <a:r>
              <a:rPr lang="en-US" b="1" dirty="0"/>
              <a:t>code-behind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За да асоциира една </a:t>
            </a:r>
            <a:r>
              <a:rPr lang="en-US" dirty="0"/>
              <a:t>.</a:t>
            </a:r>
            <a:r>
              <a:rPr lang="en-US" noProof="1"/>
              <a:t>aspx</a:t>
            </a:r>
            <a:r>
              <a:rPr lang="en-US" dirty="0"/>
              <a:t> </a:t>
            </a:r>
            <a:r>
              <a:rPr lang="bg-BG" dirty="0"/>
              <a:t>страница с нейната </a:t>
            </a:r>
            <a:r>
              <a:rPr lang="en-US" dirty="0"/>
              <a:t>code-behind </a:t>
            </a:r>
            <a:r>
              <a:rPr lang="bg-BG" dirty="0"/>
              <a:t>страница</a:t>
            </a:r>
            <a:r>
              <a:rPr lang="en-US" dirty="0"/>
              <a:t>, Visual Studio .NET </a:t>
            </a:r>
            <a:r>
              <a:rPr lang="bg-BG" dirty="0"/>
              <a:t>добавя три атрибута към </a:t>
            </a:r>
            <a:r>
              <a:rPr lang="en-US" dirty="0"/>
              <a:t>@Page </a:t>
            </a:r>
            <a:r>
              <a:rPr lang="bg-BG" dirty="0"/>
              <a:t>директивата</a:t>
            </a:r>
            <a:r>
              <a:rPr lang="en-US" dirty="0"/>
              <a:t>:</a:t>
            </a:r>
          </a:p>
          <a:p>
            <a:pPr>
              <a:buFontTx/>
              <a:buChar char="•"/>
            </a:pPr>
            <a:r>
              <a:rPr lang="en-US" dirty="0"/>
              <a:t>Inherits – </a:t>
            </a:r>
            <a:r>
              <a:rPr lang="bg-BG" dirty="0"/>
              <a:t>Позволява на </a:t>
            </a:r>
            <a:r>
              <a:rPr lang="en-US" dirty="0"/>
              <a:t>.</a:t>
            </a:r>
            <a:r>
              <a:rPr lang="af-ZA" dirty="0"/>
              <a:t>aspx</a:t>
            </a:r>
            <a:r>
              <a:rPr lang="en-US" dirty="0"/>
              <a:t> </a:t>
            </a:r>
            <a:r>
              <a:rPr lang="bg-BG" dirty="0"/>
              <a:t>страницата да наследява </a:t>
            </a:r>
            <a:r>
              <a:rPr lang="en-US" dirty="0"/>
              <a:t>code-behind </a:t>
            </a:r>
            <a:r>
              <a:rPr lang="bg-BG" dirty="0"/>
              <a:t>класа</a:t>
            </a:r>
            <a:r>
              <a:rPr lang="en-US" dirty="0"/>
              <a:t>.</a:t>
            </a:r>
          </a:p>
          <a:p>
            <a:pPr>
              <a:buFontTx/>
              <a:buChar char="•"/>
            </a:pPr>
            <a:r>
              <a:rPr lang="en-US" noProof="1"/>
              <a:t>Codebehind</a:t>
            </a:r>
            <a:r>
              <a:rPr lang="en-US" dirty="0"/>
              <a:t> – </a:t>
            </a:r>
            <a:r>
              <a:rPr lang="bg-BG" dirty="0"/>
              <a:t>Използва се вътрешно от </a:t>
            </a:r>
            <a:r>
              <a:rPr lang="en-US" dirty="0"/>
              <a:t>Visual Studio .NET,</a:t>
            </a:r>
            <a:r>
              <a:rPr lang="bg-BG" dirty="0"/>
              <a:t> за да асоциира файловете</a:t>
            </a:r>
            <a:r>
              <a:rPr lang="en-US" dirty="0"/>
              <a:t>.</a:t>
            </a:r>
          </a:p>
          <a:p>
            <a:pPr>
              <a:buFontTx/>
              <a:buChar char="•"/>
            </a:pPr>
            <a:r>
              <a:rPr lang="en-US" noProof="1"/>
              <a:t>Src</a:t>
            </a:r>
            <a:r>
              <a:rPr lang="en-US" dirty="0"/>
              <a:t> – </a:t>
            </a:r>
            <a:r>
              <a:rPr lang="bg-BG" dirty="0"/>
              <a:t>Съдържа името на </a:t>
            </a:r>
            <a:r>
              <a:rPr lang="en-US" dirty="0"/>
              <a:t>code-behind </a:t>
            </a:r>
            <a:r>
              <a:rPr lang="bg-BG" dirty="0"/>
              <a:t>страницата. Използва се, ако уеб приложението не е прекомпилирано</a:t>
            </a:r>
            <a:r>
              <a:rPr lang="en-US" dirty="0"/>
              <a:t>.</a:t>
            </a:r>
            <a:endParaRPr lang="bg-BG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31388-3339-4369-8B95-556B4F94C069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en-US" b="1" dirty="0"/>
              <a:t>JIT </a:t>
            </a:r>
            <a:r>
              <a:rPr lang="bg-BG" b="1" dirty="0"/>
              <a:t>компилация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dirty="0"/>
              <a:t>Code-behind </a:t>
            </a:r>
            <a:r>
              <a:rPr lang="bg-BG" dirty="0"/>
              <a:t>страницата може или да бъде прекомпилирана от </a:t>
            </a:r>
            <a:r>
              <a:rPr lang="en-US" dirty="0"/>
              <a:t>Visual Studio.NET, </a:t>
            </a:r>
            <a:r>
              <a:rPr lang="bg-BG" dirty="0"/>
              <a:t>когато се компилира уеб приложение</a:t>
            </a:r>
            <a:r>
              <a:rPr lang="en-US" dirty="0"/>
              <a:t>, </a:t>
            </a:r>
            <a:r>
              <a:rPr lang="bg-BG" dirty="0"/>
              <a:t>или може да бъде </a:t>
            </a:r>
            <a:r>
              <a:rPr lang="en-US" dirty="0"/>
              <a:t>just-in-time (JIT) </a:t>
            </a:r>
            <a:r>
              <a:rPr lang="bg-BG" dirty="0"/>
              <a:t>компилирана при първата заявка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/>
              <a:t>Ако </a:t>
            </a:r>
            <a:r>
              <a:rPr lang="en-US" noProof="1"/>
              <a:t>Src</a:t>
            </a:r>
            <a:r>
              <a:rPr lang="en-US" dirty="0"/>
              <a:t> </a:t>
            </a:r>
            <a:r>
              <a:rPr lang="bg-BG" dirty="0"/>
              <a:t>атрибутът липсва от </a:t>
            </a:r>
            <a:r>
              <a:rPr lang="en-US" dirty="0"/>
              <a:t>@Page </a:t>
            </a:r>
            <a:r>
              <a:rPr lang="bg-BG" dirty="0"/>
              <a:t>директивата в </a:t>
            </a:r>
            <a:r>
              <a:rPr lang="en-US" dirty="0"/>
              <a:t>.</a:t>
            </a:r>
            <a:r>
              <a:rPr lang="en-US" noProof="1"/>
              <a:t>aspx </a:t>
            </a:r>
            <a:r>
              <a:rPr lang="bg-BG" dirty="0"/>
              <a:t>файла</a:t>
            </a:r>
            <a:r>
              <a:rPr lang="en-US" dirty="0"/>
              <a:t>, </a:t>
            </a:r>
            <a:r>
              <a:rPr lang="bg-BG" dirty="0"/>
              <a:t>страницата се компилира, когато се </a:t>
            </a:r>
            <a:r>
              <a:rPr lang="en-US" dirty="0"/>
              <a:t>build</a:t>
            </a:r>
            <a:r>
              <a:rPr lang="bg-BG" noProof="1"/>
              <a:t>-ва</a:t>
            </a:r>
            <a:r>
              <a:rPr lang="bg-BG" dirty="0"/>
              <a:t> приложението</a:t>
            </a:r>
            <a:r>
              <a:rPr lang="en-US" dirty="0"/>
              <a:t>. </a:t>
            </a:r>
            <a:r>
              <a:rPr lang="bg-BG" dirty="0"/>
              <a:t>По подразбиране </a:t>
            </a:r>
            <a:r>
              <a:rPr lang="en-US" dirty="0"/>
              <a:t>Visual Studio .NET </a:t>
            </a:r>
            <a:r>
              <a:rPr lang="bg-BG" dirty="0"/>
              <a:t>не добавя атрибута </a:t>
            </a:r>
            <a:r>
              <a:rPr lang="en-US" noProof="1"/>
              <a:t>Src</a:t>
            </a:r>
            <a:r>
              <a:rPr lang="en-US" dirty="0"/>
              <a:t>, </a:t>
            </a:r>
            <a:r>
              <a:rPr lang="bg-BG" dirty="0"/>
              <a:t>т.е. всички </a:t>
            </a:r>
            <a:r>
              <a:rPr lang="en-US" dirty="0"/>
              <a:t>code-behind </a:t>
            </a:r>
            <a:r>
              <a:rPr lang="bg-BG" dirty="0"/>
              <a:t>страници са компилирани, когато се стартира приложението</a:t>
            </a:r>
            <a:r>
              <a:rPr lang="en-US" dirty="0"/>
              <a:t>. </a:t>
            </a:r>
            <a:r>
              <a:rPr lang="bg-BG" dirty="0"/>
              <a:t>Прекомпилирането спестява забавянето при първа заявка за съответната страница. Друго удобство е това, че няма нужда сорс кодът на </a:t>
            </a:r>
            <a:r>
              <a:rPr lang="en-US" dirty="0"/>
              <a:t>code-behind </a:t>
            </a:r>
            <a:r>
              <a:rPr lang="bg-BG" dirty="0"/>
              <a:t>страниците да се разпространява до уеб сървъра.</a:t>
            </a:r>
            <a:endParaRPr lang="en-US" u="sng" dirty="0"/>
          </a:p>
          <a:p>
            <a:r>
              <a:rPr lang="bg-BG" dirty="0"/>
              <a:t>Когато се използва </a:t>
            </a:r>
            <a:r>
              <a:rPr lang="en-US" dirty="0"/>
              <a:t>JIT </a:t>
            </a:r>
            <a:r>
              <a:rPr lang="bg-BG" dirty="0"/>
              <a:t>компилация, </a:t>
            </a:r>
            <a:r>
              <a:rPr lang="en-US" dirty="0"/>
              <a:t>code-behind </a:t>
            </a:r>
            <a:r>
              <a:rPr lang="bg-BG" dirty="0"/>
              <a:t>страницата се компилира при първа заявка</a:t>
            </a:r>
            <a:r>
              <a:rPr lang="en-US" dirty="0"/>
              <a:t>. </a:t>
            </a:r>
            <a:r>
              <a:rPr lang="bg-BG" dirty="0"/>
              <a:t>Съответно първата заявка е по-бавна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7AA8-6753-46E7-B8AA-F1485D85A84A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en-US" b="1" dirty="0"/>
              <a:t>JIT </a:t>
            </a:r>
            <a:r>
              <a:rPr lang="bg-BG" b="1" dirty="0"/>
              <a:t>компилация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dirty="0"/>
              <a:t>Code-behind </a:t>
            </a:r>
            <a:r>
              <a:rPr lang="bg-BG" dirty="0"/>
              <a:t>страницата може или да бъде прекомпилирана от </a:t>
            </a:r>
            <a:r>
              <a:rPr lang="en-US" dirty="0"/>
              <a:t>Visual Studio.NET, </a:t>
            </a:r>
            <a:r>
              <a:rPr lang="bg-BG" dirty="0"/>
              <a:t>когато се компилира уеб приложение</a:t>
            </a:r>
            <a:r>
              <a:rPr lang="en-US" dirty="0"/>
              <a:t>, </a:t>
            </a:r>
            <a:r>
              <a:rPr lang="bg-BG" dirty="0"/>
              <a:t>или може да бъде </a:t>
            </a:r>
            <a:r>
              <a:rPr lang="en-US" dirty="0"/>
              <a:t>just-in-time (JIT) </a:t>
            </a:r>
            <a:r>
              <a:rPr lang="bg-BG" dirty="0"/>
              <a:t>компилирана при първата заявка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/>
              <a:t>Ако </a:t>
            </a:r>
            <a:r>
              <a:rPr lang="en-US" noProof="1"/>
              <a:t>Src</a:t>
            </a:r>
            <a:r>
              <a:rPr lang="en-US" dirty="0"/>
              <a:t> </a:t>
            </a:r>
            <a:r>
              <a:rPr lang="bg-BG" dirty="0"/>
              <a:t>атрибутът липсва от </a:t>
            </a:r>
            <a:r>
              <a:rPr lang="en-US" dirty="0"/>
              <a:t>@Page </a:t>
            </a:r>
            <a:r>
              <a:rPr lang="bg-BG" dirty="0"/>
              <a:t>директивата в </a:t>
            </a:r>
            <a:r>
              <a:rPr lang="en-US" dirty="0"/>
              <a:t>.</a:t>
            </a:r>
            <a:r>
              <a:rPr lang="en-US" noProof="1"/>
              <a:t>aspx </a:t>
            </a:r>
            <a:r>
              <a:rPr lang="bg-BG" dirty="0"/>
              <a:t>файла</a:t>
            </a:r>
            <a:r>
              <a:rPr lang="en-US" dirty="0"/>
              <a:t>, </a:t>
            </a:r>
            <a:r>
              <a:rPr lang="bg-BG" dirty="0"/>
              <a:t>страницата се компилира, когато се </a:t>
            </a:r>
            <a:r>
              <a:rPr lang="en-US" dirty="0"/>
              <a:t>build</a:t>
            </a:r>
            <a:r>
              <a:rPr lang="bg-BG" noProof="1"/>
              <a:t>-ва</a:t>
            </a:r>
            <a:r>
              <a:rPr lang="bg-BG" dirty="0"/>
              <a:t> приложението</a:t>
            </a:r>
            <a:r>
              <a:rPr lang="en-US" dirty="0"/>
              <a:t>. </a:t>
            </a:r>
            <a:r>
              <a:rPr lang="bg-BG" dirty="0"/>
              <a:t>По подразбиране </a:t>
            </a:r>
            <a:r>
              <a:rPr lang="en-US" dirty="0"/>
              <a:t>Visual Studio .NET </a:t>
            </a:r>
            <a:r>
              <a:rPr lang="bg-BG" dirty="0"/>
              <a:t>не добавя атрибута </a:t>
            </a:r>
            <a:r>
              <a:rPr lang="en-US" noProof="1"/>
              <a:t>Src</a:t>
            </a:r>
            <a:r>
              <a:rPr lang="en-US" dirty="0"/>
              <a:t>, </a:t>
            </a:r>
            <a:r>
              <a:rPr lang="bg-BG" dirty="0"/>
              <a:t>т.е. всички </a:t>
            </a:r>
            <a:r>
              <a:rPr lang="en-US" dirty="0"/>
              <a:t>code-behind </a:t>
            </a:r>
            <a:r>
              <a:rPr lang="bg-BG" dirty="0"/>
              <a:t>страници са компилирани, когато се стартира приложението</a:t>
            </a:r>
            <a:r>
              <a:rPr lang="en-US" dirty="0"/>
              <a:t>. </a:t>
            </a:r>
            <a:r>
              <a:rPr lang="bg-BG" dirty="0"/>
              <a:t>Прекомпилирането спестява забавянето при първа заявка за съответната страница. Друго удобство е това, че няма нужда сорс кодът на </a:t>
            </a:r>
            <a:r>
              <a:rPr lang="en-US" dirty="0"/>
              <a:t>code-behind </a:t>
            </a:r>
            <a:r>
              <a:rPr lang="bg-BG" dirty="0"/>
              <a:t>страниците да се разпространява до уеб сървъра.</a:t>
            </a:r>
            <a:endParaRPr lang="en-US" u="sng" dirty="0"/>
          </a:p>
          <a:p>
            <a:r>
              <a:rPr lang="bg-BG" dirty="0"/>
              <a:t>Когато се използва </a:t>
            </a:r>
            <a:r>
              <a:rPr lang="en-US" dirty="0"/>
              <a:t>JIT </a:t>
            </a:r>
            <a:r>
              <a:rPr lang="bg-BG" dirty="0"/>
              <a:t>компилация, </a:t>
            </a:r>
            <a:r>
              <a:rPr lang="en-US" dirty="0"/>
              <a:t>code-behind </a:t>
            </a:r>
            <a:r>
              <a:rPr lang="bg-BG" dirty="0"/>
              <a:t>страницата се компилира при първа заявка</a:t>
            </a:r>
            <a:r>
              <a:rPr lang="en-US" dirty="0"/>
              <a:t>. </a:t>
            </a:r>
            <a:r>
              <a:rPr lang="bg-BG" dirty="0"/>
              <a:t>Съответно първата заявка е по-бавна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DC043-DD50-4CF2-B975-C8492AF395A2}" type="slidenum">
              <a:rPr lang="en-US"/>
              <a:pPr/>
              <a:t>63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5D2F-990C-41E6-96D5-852EF3786754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Директиви</a:t>
            </a:r>
          </a:p>
          <a:p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Директивите п</a:t>
            </a:r>
            <a:r>
              <a:rPr lang="bg-BG"/>
              <a:t>редоставят възможност да се контролират много опции влияещи върху компилацията и изпълнението на </a:t>
            </a:r>
            <a:r>
              <a:rPr lang="en-US"/>
              <a:t>Web </a:t>
            </a:r>
            <a:r>
              <a:rPr lang="bg-BG"/>
              <a:t>формата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. Името на всяка директива започва с “@” и заградена с &lt;% и %&gt; тагове. Директивите може да бъде поставена на всякъде в </a:t>
            </a:r>
            <a:r>
              <a:rPr lang="en-US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aspx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 файла на формата, но по принцип се поставят в началото й. Настройките и опциите към всяка директива се задават като атрибути. </a:t>
            </a:r>
          </a:p>
          <a:p>
            <a:r>
              <a:rPr lang="bg-BG"/>
              <a:t>Важни директиви</a:t>
            </a:r>
            <a:r>
              <a:rPr lang="en-US"/>
              <a:t>:</a:t>
            </a:r>
          </a:p>
          <a:p>
            <a:pPr lvl="1"/>
            <a:r>
              <a:rPr lang="en-US" b="1"/>
              <a:t>@Page</a:t>
            </a:r>
            <a:r>
              <a:rPr lang="en-US"/>
              <a:t> – </a:t>
            </a:r>
            <a:r>
              <a:rPr lang="bg-BG"/>
              <a:t>главна директива за формата</a:t>
            </a:r>
            <a:r>
              <a:rPr lang="en-US"/>
              <a:t> (</a:t>
            </a:r>
            <a:r>
              <a:rPr lang="bg-BG"/>
              <a:t>по-късно разгледана</a:t>
            </a:r>
            <a:r>
              <a:rPr lang="en-US"/>
              <a:t>)</a:t>
            </a:r>
          </a:p>
          <a:p>
            <a:pPr lvl="1"/>
            <a:r>
              <a:rPr lang="en-US" b="1"/>
              <a:t>@Import</a:t>
            </a:r>
            <a:r>
              <a:rPr lang="en-US"/>
              <a:t> – </a:t>
            </a:r>
            <a:r>
              <a:rPr lang="bg-BG"/>
              <a:t>въвежда даден </a:t>
            </a:r>
            <a:r>
              <a:rPr lang="en-US"/>
              <a:t>namespace </a:t>
            </a:r>
            <a:r>
              <a:rPr lang="bg-BG"/>
              <a:t>във формата</a:t>
            </a:r>
            <a:endParaRPr lang="en-US"/>
          </a:p>
          <a:p>
            <a:pPr lvl="1"/>
            <a:r>
              <a:rPr lang="en-US" b="1"/>
              <a:t>@Assembly</a:t>
            </a:r>
            <a:r>
              <a:rPr lang="en-US"/>
              <a:t> – </a:t>
            </a:r>
            <a:r>
              <a:rPr lang="bg-BG"/>
              <a:t>свързва асембли с формата, когато бъде компилирана</a:t>
            </a:r>
            <a:r>
              <a:rPr lang="en-US"/>
              <a:t> </a:t>
            </a:r>
          </a:p>
          <a:p>
            <a:pPr lvl="1"/>
            <a:r>
              <a:rPr lang="en-US" b="1" noProof="1"/>
              <a:t>@OutputCache</a:t>
            </a:r>
            <a:r>
              <a:rPr lang="en-US"/>
              <a:t> – </a:t>
            </a:r>
            <a:r>
              <a:rPr lang="bg-BG"/>
              <a:t>контролира способността за кеширане на формите</a:t>
            </a:r>
            <a:endParaRPr lang="en-US"/>
          </a:p>
          <a:p>
            <a:pPr lvl="1"/>
            <a:r>
              <a:rPr lang="en-US" b="1"/>
              <a:t>@Register</a:t>
            </a:r>
            <a:r>
              <a:rPr lang="en-US"/>
              <a:t> – </a:t>
            </a:r>
            <a:r>
              <a:rPr lang="bg-BG"/>
              <a:t>регистрира контрола за употреба в уеб</a:t>
            </a:r>
            <a:r>
              <a:rPr lang="en-US"/>
              <a:t> </a:t>
            </a:r>
            <a:r>
              <a:rPr lang="bg-BG"/>
              <a:t>форма</a:t>
            </a:r>
            <a:r>
              <a:rPr lang="en-US"/>
              <a:t> </a:t>
            </a:r>
          </a:p>
          <a:p>
            <a:endParaRPr lang="bg-BG" b="1"/>
          </a:p>
          <a:p>
            <a:r>
              <a:rPr lang="bg-BG" b="1"/>
              <a:t>Пример:</a:t>
            </a:r>
          </a:p>
          <a:p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&lt;%@ Page Language="c#" Codebehind="WebForm1.aspx.cs" Inherits="WebApplication1.WebForm1"%&gt;</a:t>
            </a:r>
            <a:endParaRPr lang="bg-BG" b="1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A9FC8-AF6A-4AB5-95A5-844A6C900736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E53AE-9DF0-44E8-AEEE-A727394474F8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7E87-BC6C-49BE-A53E-120B00A98273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b="1" dirty="0"/>
              <a:t>Как работи </a:t>
            </a:r>
            <a:r>
              <a:rPr lang="en-US" b="1" dirty="0"/>
              <a:t>ASP.NET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5000"/>
              </a:lnSpc>
            </a:pPr>
            <a:r>
              <a:rPr lang="bg-BG" dirty="0"/>
              <a:t>Традиционните </a:t>
            </a:r>
            <a:r>
              <a:rPr lang="bg-BG" sz="1300" dirty="0"/>
              <a:t>уеб </a:t>
            </a:r>
            <a:r>
              <a:rPr lang="bg-BG" dirty="0"/>
              <a:t>страници могат да изпълняват код на клиента, за да извършват по-прости операции, докато </a:t>
            </a:r>
            <a:r>
              <a:rPr lang="en-US" dirty="0"/>
              <a:t>ASP.NET </a:t>
            </a:r>
            <a:r>
              <a:rPr lang="bg-BG" sz="1300" dirty="0"/>
              <a:t>уеб </a:t>
            </a:r>
            <a:r>
              <a:rPr lang="bg-BG" dirty="0"/>
              <a:t>формите могат също да изпълняват </a:t>
            </a: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код от страна на сървъра (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server-side code</a:t>
            </a: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dirty="0"/>
              <a:t>,</a:t>
            </a:r>
            <a:r>
              <a:rPr lang="bg-BG" dirty="0"/>
              <a:t> с който да осъществяват</a:t>
            </a:r>
            <a:r>
              <a:rPr lang="en-US" dirty="0"/>
              <a:t> </a:t>
            </a:r>
            <a:r>
              <a:rPr lang="bg-BG" dirty="0"/>
              <a:t>достъп до бази данни, достъп до ресурсите на самия сървър, генериране на допълнителни </a:t>
            </a:r>
            <a:r>
              <a:rPr lang="bg-BG" sz="1300" dirty="0"/>
              <a:t>уеб </a:t>
            </a:r>
            <a:r>
              <a:rPr lang="bg-BG" dirty="0"/>
              <a:t>форми или да се възползват от вградената система за сигурност на сървъра</a:t>
            </a:r>
            <a:r>
              <a:rPr lang="en-US" dirty="0"/>
              <a:t>.</a:t>
            </a:r>
          </a:p>
          <a:p>
            <a:r>
              <a:rPr lang="bg-BG" dirty="0"/>
              <a:t>Заради това че </a:t>
            </a:r>
            <a:r>
              <a:rPr lang="en-US" dirty="0"/>
              <a:t>ASP.NET </a:t>
            </a:r>
            <a:r>
              <a:rPr lang="bg-BG" sz="1300" dirty="0"/>
              <a:t>уеб </a:t>
            </a:r>
            <a:r>
              <a:rPr lang="bg-BG" dirty="0"/>
              <a:t>формите не разчитат на скрипт от страна на клиента (</a:t>
            </a:r>
            <a:r>
              <a:rPr lang="en-US" dirty="0"/>
              <a:t>client-side scripting</a:t>
            </a:r>
            <a:r>
              <a:rPr lang="bg-BG" dirty="0"/>
              <a:t>)</a:t>
            </a:r>
            <a:r>
              <a:rPr lang="en-US" dirty="0"/>
              <a:t>,</a:t>
            </a:r>
            <a:r>
              <a:rPr lang="bg-BG" dirty="0"/>
              <a:t> както и това</a:t>
            </a:r>
            <a:r>
              <a:rPr lang="en-US" dirty="0"/>
              <a:t>,</a:t>
            </a:r>
            <a:r>
              <a:rPr lang="bg-BG" dirty="0"/>
              <a:t> че всяка </a:t>
            </a:r>
            <a:r>
              <a:rPr lang="en-US" dirty="0"/>
              <a:t>Web</a:t>
            </a:r>
            <a:r>
              <a:rPr lang="bg-BG" dirty="0"/>
              <a:t> форма в крайна сметка се превръща в чист </a:t>
            </a:r>
            <a:r>
              <a:rPr lang="en-US" dirty="0"/>
              <a:t>HTML,</a:t>
            </a:r>
            <a:r>
              <a:rPr lang="bg-BG" dirty="0"/>
              <a:t> те не са зависими от </a:t>
            </a:r>
            <a:r>
              <a:rPr lang="bg-BG" noProof="1"/>
              <a:t>клиентския</a:t>
            </a:r>
            <a:r>
              <a:rPr lang="bg-BG" dirty="0"/>
              <a:t> </a:t>
            </a:r>
            <a:r>
              <a:rPr lang="bg-BG" noProof="1"/>
              <a:t>браузър</a:t>
            </a:r>
            <a:r>
              <a:rPr lang="bg-BG" dirty="0"/>
              <a:t> или операционна система</a:t>
            </a:r>
            <a:r>
              <a:rPr lang="en-US" dirty="0"/>
              <a:t>. </a:t>
            </a:r>
            <a:r>
              <a:rPr lang="bg-BG" dirty="0"/>
              <a:t>Това позволява направата на една </a:t>
            </a:r>
            <a:r>
              <a:rPr lang="bg-BG" sz="1300" dirty="0"/>
              <a:t>уеб </a:t>
            </a:r>
            <a:r>
              <a:rPr lang="bg-BG" dirty="0"/>
              <a:t>форма, която да работи върху практически всяко устройство, което разполага с интернет</a:t>
            </a:r>
            <a:r>
              <a:rPr lang="en-US" dirty="0"/>
              <a:t> </a:t>
            </a:r>
            <a:r>
              <a:rPr lang="bg-BG" dirty="0"/>
              <a:t>свързаност и </a:t>
            </a:r>
            <a:r>
              <a:rPr lang="bg-BG" sz="1300" dirty="0"/>
              <a:t>уеб </a:t>
            </a:r>
            <a:r>
              <a:rPr lang="bg-BG" noProof="1"/>
              <a:t>браузър</a:t>
            </a:r>
            <a:r>
              <a:rPr lang="en-US" dirty="0"/>
              <a:t>, </a:t>
            </a:r>
            <a:r>
              <a:rPr lang="bg-BG" dirty="0"/>
              <a:t>т.е. т.нар. </a:t>
            </a:r>
            <a:r>
              <a:rPr lang="en-US" dirty="0"/>
              <a:t>Smart Client.</a:t>
            </a: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F849-F38A-47FD-9CDF-C664035DD548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/>
              <a:t>Атрибути на </a:t>
            </a:r>
            <a:r>
              <a:rPr lang="bg-BG" b="1"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@Page</a:t>
            </a:r>
            <a:r>
              <a:rPr lang="bg-BG" b="1">
                <a:latin typeface="Courier New" pitchFamily="49" charset="0"/>
              </a:rPr>
              <a:t> …</a:t>
            </a:r>
            <a:r>
              <a:rPr lang="en-US" b="1">
                <a:latin typeface="Courier New" pitchFamily="49" charset="0"/>
              </a:rPr>
              <a:t>&gt;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Чрез използването на </a:t>
            </a:r>
            <a:r>
              <a:rPr lang="en-US"/>
              <a:t>@Page </a:t>
            </a:r>
            <a:r>
              <a:rPr lang="bg-BG"/>
              <a:t>атрибути се дефинират глобални свойства на уеб формата. Те пишат в тага </a:t>
            </a:r>
            <a:r>
              <a:rPr lang="en-US"/>
              <a:t>&lt;@ Page&gt;</a:t>
            </a:r>
            <a:r>
              <a:rPr lang="bg-BG"/>
              <a:t>.</a:t>
            </a:r>
            <a:r>
              <a:rPr lang="en-US"/>
              <a:t> </a:t>
            </a:r>
            <a:r>
              <a:rPr lang="bg-BG"/>
              <a:t>Той дефинира специфични за страницата атрибути, които се използват от парсера за страници (</a:t>
            </a:r>
            <a:r>
              <a:rPr lang="en-US"/>
              <a:t>page parser</a:t>
            </a:r>
            <a:r>
              <a:rPr lang="bg-BG"/>
              <a:t>) на </a:t>
            </a:r>
            <a:r>
              <a:rPr lang="en-US"/>
              <a:t>ASP.NET </a:t>
            </a:r>
            <a:r>
              <a:rPr lang="bg-BG"/>
              <a:t>и компилатора</a:t>
            </a:r>
            <a:r>
              <a:rPr lang="en-US"/>
              <a:t>. </a:t>
            </a:r>
            <a:r>
              <a:rPr lang="bg-BG"/>
              <a:t>Може да се включи само един </a:t>
            </a:r>
            <a:r>
              <a:rPr lang="en-US"/>
              <a:t>&lt;@ Page&gt; </a:t>
            </a:r>
            <a:r>
              <a:rPr lang="bg-BG"/>
              <a:t>таг за </a:t>
            </a:r>
            <a:r>
              <a:rPr lang="en-US" noProof="1"/>
              <a:t>.aspx </a:t>
            </a:r>
            <a:r>
              <a:rPr lang="bg-BG"/>
              <a:t>файл</a:t>
            </a:r>
            <a:endParaRPr lang="bg-BG" b="1"/>
          </a:p>
          <a:p>
            <a:r>
              <a:rPr lang="bg-BG"/>
              <a:t>Атрибутът </a:t>
            </a:r>
            <a:r>
              <a:rPr lang="en-US" b="1"/>
              <a:t>Language</a:t>
            </a:r>
            <a:r>
              <a:rPr lang="en-US"/>
              <a:t> </a:t>
            </a:r>
            <a:r>
              <a:rPr lang="bg-BG"/>
              <a:t>дефинира програмния език, на който ще се пише скриптът в уеб страницата</a:t>
            </a:r>
            <a:r>
              <a:rPr lang="en-US"/>
              <a:t>. </a:t>
            </a:r>
            <a:r>
              <a:rPr lang="bg-BG"/>
              <a:t>Възможни стойности са</a:t>
            </a:r>
            <a:r>
              <a:rPr lang="bg-BG" noProof="1"/>
              <a:t>: </a:t>
            </a:r>
            <a:r>
              <a:rPr lang="en-US"/>
              <a:t>Visual </a:t>
            </a:r>
            <a:r>
              <a:rPr lang="en-US" noProof="1"/>
              <a:t>Basic.NET</a:t>
            </a:r>
            <a:r>
              <a:rPr lang="bg-BG"/>
              <a:t> </a:t>
            </a:r>
            <a:r>
              <a:rPr lang="en-US" noProof="1"/>
              <a:t>, C# </a:t>
            </a:r>
            <a:r>
              <a:rPr lang="bg-BG"/>
              <a:t>и</a:t>
            </a:r>
            <a:r>
              <a:rPr lang="en-US" noProof="1"/>
              <a:t> JScript.</a:t>
            </a:r>
          </a:p>
          <a:p>
            <a:r>
              <a:rPr lang="bg-BG"/>
              <a:t>Атрибутът </a:t>
            </a:r>
            <a:r>
              <a:rPr lang="en-US" b="1" noProof="1"/>
              <a:t>Codebehind</a:t>
            </a:r>
            <a:r>
              <a:rPr lang="en-US"/>
              <a:t> </a:t>
            </a:r>
            <a:r>
              <a:rPr lang="bg-BG"/>
              <a:t>сочи към </a:t>
            </a:r>
            <a:r>
              <a:rPr lang="en-US"/>
              <a:t>code-behind </a:t>
            </a:r>
            <a:r>
              <a:rPr lang="bg-BG"/>
              <a:t>страницата (файла), който съдържа логиката на уеб формата</a:t>
            </a:r>
            <a:r>
              <a:rPr lang="en-US"/>
              <a:t>. </a:t>
            </a:r>
            <a:r>
              <a:rPr lang="bg-BG"/>
              <a:t>Когато </a:t>
            </a:r>
            <a:r>
              <a:rPr lang="en-US"/>
              <a:t>Visual Studio .NET </a:t>
            </a:r>
            <a:r>
              <a:rPr lang="bg-BG"/>
              <a:t>създава уеб форма</a:t>
            </a:r>
            <a:r>
              <a:rPr lang="en-US"/>
              <a:t> </a:t>
            </a:r>
            <a:r>
              <a:rPr lang="bg-BG"/>
              <a:t>(например </a:t>
            </a:r>
            <a:r>
              <a:rPr lang="en-US"/>
              <a:t>WebForm1.aspx</a:t>
            </a:r>
            <a:r>
              <a:rPr lang="bg-BG"/>
              <a:t>)</a:t>
            </a:r>
            <a:r>
              <a:rPr lang="en-US"/>
              <a:t>, </a:t>
            </a:r>
            <a:r>
              <a:rPr lang="bg-BG"/>
              <a:t>също създава и </a:t>
            </a:r>
            <a:r>
              <a:rPr lang="en-US"/>
              <a:t>code-behind </a:t>
            </a:r>
            <a:r>
              <a:rPr lang="bg-BG"/>
              <a:t>страница с име: </a:t>
            </a:r>
            <a:r>
              <a:rPr lang="en-US"/>
              <a:t>WebForm1.aspx.vb </a:t>
            </a:r>
            <a:r>
              <a:rPr lang="bg-BG"/>
              <a:t>или </a:t>
            </a:r>
            <a:r>
              <a:rPr lang="en-US"/>
              <a:t>WebForm1.aspx.cs.</a:t>
            </a:r>
            <a:endParaRPr lang="bg-BG"/>
          </a:p>
          <a:p>
            <a:r>
              <a:rPr lang="bg-BG"/>
              <a:t>Атрибутът </a:t>
            </a:r>
            <a:r>
              <a:rPr lang="en-US" b="1" noProof="1"/>
              <a:t>SmartNavigation</a:t>
            </a:r>
            <a:r>
              <a:rPr lang="en-US" b="1"/>
              <a:t> </a:t>
            </a:r>
            <a:r>
              <a:rPr lang="bg-BG"/>
              <a:t>в</a:t>
            </a:r>
            <a:r>
              <a:rPr lang="en-US"/>
              <a:t> ASP.NET </a:t>
            </a:r>
            <a:r>
              <a:rPr lang="bg-BG"/>
              <a:t>позволява на браузъра да опреснява само тези секции от формата, които са се променили</a:t>
            </a:r>
            <a:r>
              <a:rPr lang="en-US"/>
              <a:t>. </a:t>
            </a:r>
            <a:r>
              <a:rPr lang="bg-BG"/>
              <a:t>Предимствата на </a:t>
            </a:r>
            <a:r>
              <a:rPr lang="en-US"/>
              <a:t>Smart Navigation </a:t>
            </a:r>
            <a:r>
              <a:rPr lang="bg-BG"/>
              <a:t>като технология са, че екранът не премигва, когато се опреснява. </a:t>
            </a:r>
            <a:r>
              <a:rPr lang="en-US"/>
              <a:t>Scroll </a:t>
            </a:r>
            <a:r>
              <a:rPr lang="bg-BG"/>
              <a:t>позицията се запазва и </a:t>
            </a:r>
            <a:r>
              <a:rPr lang="en-US"/>
              <a:t>"last page" </a:t>
            </a:r>
            <a:r>
              <a:rPr lang="bg-BG"/>
              <a:t>в </a:t>
            </a:r>
            <a:r>
              <a:rPr lang="en-US"/>
              <a:t>history</a:t>
            </a:r>
            <a:r>
              <a:rPr lang="bg-BG"/>
              <a:t>-то остава същото</a:t>
            </a:r>
            <a:r>
              <a:rPr lang="en-US"/>
              <a:t>. Smart Navigation </a:t>
            </a:r>
            <a:r>
              <a:rPr lang="bg-BG"/>
              <a:t>е достъпно за клиенти (потребители) с </a:t>
            </a:r>
            <a:r>
              <a:rPr lang="en-US"/>
              <a:t>Microsoft Internet Explorer 5 </a:t>
            </a:r>
            <a:r>
              <a:rPr lang="bg-BG"/>
              <a:t>или по-нов</a:t>
            </a:r>
            <a:r>
              <a:rPr lang="en-US"/>
              <a:t>.</a:t>
            </a:r>
            <a:endParaRPr lang="bg-BG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D6CF-7CF0-4D95-A60A-E2D82CCA0112}" type="slidenum">
              <a:rPr lang="en-US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5E5DB-9320-49D4-9859-15DB67F17C1B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C046-21CC-42DF-B583-0AB76692BFD2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sz="900" b="1" dirty="0"/>
              <a:t>Разделяне на визуализация от бизнес логика</a:t>
            </a:r>
          </a:p>
          <a:p>
            <a:pPr>
              <a:lnSpc>
                <a:spcPct val="90000"/>
              </a:lnSpc>
            </a:pPr>
            <a:r>
              <a:rPr lang="bg-BG" sz="900" dirty="0"/>
              <a:t>Един от основните проблеми на </a:t>
            </a:r>
            <a:r>
              <a:rPr lang="en-US" sz="900" dirty="0"/>
              <a:t>ASP </a:t>
            </a:r>
            <a:r>
              <a:rPr lang="bg-BG" sz="900" dirty="0"/>
              <a:t>е смесването на </a:t>
            </a:r>
            <a:r>
              <a:rPr lang="en-US" sz="900" dirty="0"/>
              <a:t>HTML</a:t>
            </a:r>
            <a:r>
              <a:rPr lang="bg-BG" sz="900" dirty="0"/>
              <a:t> с бизнес логика, което прави страницата трудна за разбиране, поддръжка и дебъгване. Файлът става неимоверно голям и сложен, което забава целият процес на разработка на приложението. Една от основните цели на А</a:t>
            </a:r>
            <a:r>
              <a:rPr lang="en-US" sz="900" dirty="0"/>
              <a:t>SP.NET e </a:t>
            </a:r>
            <a:r>
              <a:rPr lang="bg-BG" sz="900" dirty="0"/>
              <a:t>да се справи с този проблем. Понеже потребителския интерфейс и бизнес логиката са две отделни неща </a:t>
            </a:r>
            <a:r>
              <a:rPr lang="en-US" sz="900" dirty="0"/>
              <a:t>ASP.NET </a:t>
            </a:r>
            <a:r>
              <a:rPr lang="bg-BG" sz="900" dirty="0"/>
              <a:t>ги разделя и се справя със всяко едно от тях поотделно – тука може да влезе текста от 2-</a:t>
            </a:r>
            <a:r>
              <a:rPr lang="bg-BG" sz="900" noProof="1"/>
              <a:t>ра</a:t>
            </a:r>
            <a:r>
              <a:rPr lang="bg-BG" sz="900" dirty="0"/>
              <a:t> точка. Благодарение на това разделение логиката за всяка форма</a:t>
            </a:r>
            <a:r>
              <a:rPr lang="en-US" sz="900" dirty="0"/>
              <a:t> (</a:t>
            </a:r>
            <a:r>
              <a:rPr lang="bg-BG" sz="900" dirty="0"/>
              <a:t>страница</a:t>
            </a:r>
            <a:r>
              <a:rPr lang="en-US" sz="900" dirty="0"/>
              <a:t>)</a:t>
            </a:r>
            <a:r>
              <a:rPr lang="bg-BG" sz="900" dirty="0"/>
              <a:t> става ясно отделена от </a:t>
            </a:r>
            <a:r>
              <a:rPr lang="en-US" sz="900" dirty="0"/>
              <a:t>UI</a:t>
            </a:r>
            <a:r>
              <a:rPr lang="bg-BG" sz="900" dirty="0"/>
              <a:t>.</a:t>
            </a:r>
          </a:p>
          <a:p>
            <a:pPr>
              <a:lnSpc>
                <a:spcPct val="90000"/>
              </a:lnSpc>
            </a:pPr>
            <a:r>
              <a:rPr lang="bg-BG" sz="900" dirty="0"/>
              <a:t>Програмирането за клиентския интерфейс (</a:t>
            </a:r>
            <a:r>
              <a:rPr lang="en-US" sz="900" dirty="0"/>
              <a:t>UI</a:t>
            </a:r>
            <a:r>
              <a:rPr lang="bg-BG" sz="900" dirty="0"/>
              <a:t>)</a:t>
            </a:r>
            <a:r>
              <a:rPr lang="en-US" sz="900" dirty="0"/>
              <a:t> </a:t>
            </a:r>
            <a:r>
              <a:rPr lang="bg-BG" sz="900" dirty="0"/>
              <a:t>се разделя на две различни части:</a:t>
            </a:r>
          </a:p>
          <a:p>
            <a:pPr lvl="1">
              <a:lnSpc>
                <a:spcPct val="90000"/>
              </a:lnSpc>
            </a:pPr>
            <a:r>
              <a:rPr lang="bg-BG" sz="900" dirty="0"/>
              <a:t>За </a:t>
            </a:r>
            <a:r>
              <a:rPr lang="bg-BG" sz="900" dirty="0">
                <a:solidFill>
                  <a:srgbClr val="FFCC00"/>
                </a:solidFill>
              </a:rPr>
              <a:t>визуализация </a:t>
            </a:r>
            <a:r>
              <a:rPr lang="bg-BG" sz="900" dirty="0"/>
              <a:t>се използва </a:t>
            </a:r>
            <a:r>
              <a:rPr lang="en-US" sz="900" dirty="0"/>
              <a:t>HTML</a:t>
            </a:r>
            <a:r>
              <a:rPr lang="bg-BG" sz="900" dirty="0"/>
              <a:t> код, записан във файл с разширение </a:t>
            </a:r>
            <a:r>
              <a:rPr lang="en-US" sz="900" noProof="1"/>
              <a:t>.aspx</a:t>
            </a:r>
            <a:r>
              <a:rPr lang="bg-BG" sz="900" dirty="0"/>
              <a:t>.</a:t>
            </a:r>
            <a:endParaRPr lang="bg-BG" sz="900" noProof="1"/>
          </a:p>
          <a:p>
            <a:pPr lvl="1">
              <a:lnSpc>
                <a:spcPct val="90000"/>
              </a:lnSpc>
            </a:pPr>
            <a:r>
              <a:rPr lang="bg-BG" sz="900" dirty="0">
                <a:solidFill>
                  <a:srgbClr val="FFCC00"/>
                </a:solidFill>
              </a:rPr>
              <a:t>Бизнес логиката</a:t>
            </a:r>
            <a:r>
              <a:rPr lang="bg-BG" sz="900" dirty="0"/>
              <a:t> се дефинира в отделен файл (с разширение </a:t>
            </a:r>
            <a:r>
              <a:rPr lang="en-US" sz="900" dirty="0"/>
              <a:t>.</a:t>
            </a:r>
            <a:r>
              <a:rPr lang="en-US" sz="900" noProof="1"/>
              <a:t>cs</a:t>
            </a:r>
            <a:r>
              <a:rPr lang="en-US" sz="900" dirty="0"/>
              <a:t> </a:t>
            </a:r>
            <a:r>
              <a:rPr lang="bg-BG" sz="900" dirty="0"/>
              <a:t>за </a:t>
            </a:r>
            <a:r>
              <a:rPr lang="en-US" sz="900" dirty="0"/>
              <a:t>C#</a:t>
            </a:r>
            <a:r>
              <a:rPr lang="bg-BG" sz="900" dirty="0"/>
              <a:t>), съдържащ конкретната имплементация чрез определен език.</a:t>
            </a:r>
          </a:p>
          <a:p>
            <a:pPr>
              <a:lnSpc>
                <a:spcPct val="90000"/>
              </a:lnSpc>
            </a:pPr>
            <a:r>
              <a:rPr lang="bg-BG" sz="900" dirty="0"/>
              <a:t>Файлът, съдържащ бизнес логиката, се нарича "Изпълнимия код на уеб</a:t>
            </a:r>
            <a:r>
              <a:rPr lang="en-US" sz="900" dirty="0"/>
              <a:t> </a:t>
            </a:r>
            <a:r>
              <a:rPr lang="bg-BG" sz="900" dirty="0"/>
              <a:t>формата" (</a:t>
            </a:r>
            <a:r>
              <a:rPr lang="en-US" sz="900" dirty="0"/>
              <a:t>"Code Behind"</a:t>
            </a:r>
            <a:r>
              <a:rPr lang="bg-BG" sz="900" dirty="0"/>
              <a:t>).</a:t>
            </a:r>
          </a:p>
          <a:p>
            <a:pPr>
              <a:lnSpc>
                <a:spcPct val="90000"/>
              </a:lnSpc>
            </a:pPr>
            <a:endParaRPr lang="bg-BG" sz="900" b="1" dirty="0"/>
          </a:p>
          <a:p>
            <a:pPr>
              <a:lnSpc>
                <a:spcPct val="90000"/>
              </a:lnSpc>
            </a:pPr>
            <a:r>
              <a:rPr lang="bg-BG" sz="900" dirty="0"/>
              <a:t>Зад всяка </a:t>
            </a:r>
            <a:r>
              <a:rPr lang="en-US" sz="900" dirty="0"/>
              <a:t>Web</a:t>
            </a:r>
            <a:r>
              <a:rPr lang="bg-BG" sz="900" dirty="0"/>
              <a:t> форма стой богатия обектен модел на .</a:t>
            </a:r>
            <a:r>
              <a:rPr lang="en-US" sz="900" dirty="0"/>
              <a:t>NET Framework. </a:t>
            </a:r>
            <a:r>
              <a:rPr lang="bg-BG" sz="900" dirty="0"/>
              <a:t>Както вече знаем всяка </a:t>
            </a:r>
            <a:r>
              <a:rPr lang="en-US" sz="900" dirty="0"/>
              <a:t>Web</a:t>
            </a:r>
            <a:r>
              <a:rPr lang="bg-BG" sz="900" dirty="0"/>
              <a:t> форма се компилира до клас в асемблито на проекта ни.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bg-BG" sz="900" dirty="0"/>
              <a:t>Класът, генериран от </a:t>
            </a:r>
            <a:r>
              <a:rPr lang="en-US" sz="900" dirty="0"/>
              <a:t>.</a:t>
            </a:r>
            <a:r>
              <a:rPr lang="en-US" sz="900" noProof="1"/>
              <a:t>aspx</a:t>
            </a:r>
            <a:r>
              <a:rPr lang="en-US" sz="900" dirty="0"/>
              <a:t> </a:t>
            </a:r>
            <a:r>
              <a:rPr lang="bg-BG" sz="900" dirty="0"/>
              <a:t>файл, наследява един междинен клас вместо директно от </a:t>
            </a:r>
            <a:r>
              <a:rPr lang="en-US" sz="900" dirty="0"/>
              <a:t>Page</a:t>
            </a:r>
            <a:r>
              <a:rPr lang="bg-BG" sz="900" dirty="0"/>
              <a:t> класа.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bg-BG" sz="900" dirty="0"/>
              <a:t>Междинният клас се нарича "Изпълнимият клас" (</a:t>
            </a:r>
            <a:r>
              <a:rPr lang="en-US" sz="900" dirty="0"/>
              <a:t>code-behind class</a:t>
            </a:r>
            <a:r>
              <a:rPr lang="bg-BG" sz="900" dirty="0"/>
              <a:t>)</a:t>
            </a:r>
            <a:r>
              <a:rPr lang="en-US" sz="900" dirty="0"/>
              <a:t>, </a:t>
            </a:r>
            <a:r>
              <a:rPr lang="bg-BG" sz="900" dirty="0"/>
              <a:t>където можем лесно да добавяме методи, обработка на събития и др.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bg-BG" sz="900" dirty="0"/>
              <a:t>Чрез "изпълнимия код" представянето е разделено от логиката, което прави </a:t>
            </a:r>
            <a:r>
              <a:rPr lang="en-US" sz="900" dirty="0"/>
              <a:t>.</a:t>
            </a:r>
            <a:r>
              <a:rPr lang="en-US" sz="900" noProof="1"/>
              <a:t>aspx</a:t>
            </a:r>
            <a:r>
              <a:rPr lang="en-US" sz="900" dirty="0"/>
              <a:t> </a:t>
            </a:r>
            <a:r>
              <a:rPr lang="bg-BG" sz="900" dirty="0"/>
              <a:t>страници по лесни за поддръжка.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E4548-F96B-4143-BBC6-E41374F2D29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sz="9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r>
              <a:rPr lang="en-US" sz="9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(2)</a:t>
            </a:r>
            <a:endParaRPr lang="bg-BG" sz="9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bg-BG" sz="900" b="1" dirty="0"/>
              <a:t>Разделяне на визуализация от бизнес логика</a:t>
            </a:r>
          </a:p>
          <a:p>
            <a:pPr>
              <a:lnSpc>
                <a:spcPct val="90000"/>
              </a:lnSpc>
            </a:pPr>
            <a:r>
              <a:rPr lang="bg-BG" sz="900" dirty="0"/>
              <a:t>Един от основните проблеми на </a:t>
            </a:r>
            <a:r>
              <a:rPr lang="en-US" sz="900" dirty="0"/>
              <a:t>ASP </a:t>
            </a:r>
            <a:r>
              <a:rPr lang="bg-BG" sz="900" dirty="0"/>
              <a:t>е смесването на </a:t>
            </a:r>
            <a:r>
              <a:rPr lang="en-US" sz="900" dirty="0"/>
              <a:t>HTML</a:t>
            </a:r>
            <a:r>
              <a:rPr lang="bg-BG" sz="900" dirty="0"/>
              <a:t> с бизнес логика, което прави страницата трудна за разбиране, поддръжка и дебъгване. Файлът става неимоверно голям и сложен, което забава целият процес на разработка на приложението. Една от основните цели на А</a:t>
            </a:r>
            <a:r>
              <a:rPr lang="en-US" sz="900" dirty="0"/>
              <a:t>SP.NET e </a:t>
            </a:r>
            <a:r>
              <a:rPr lang="bg-BG" sz="900" dirty="0"/>
              <a:t>да се справи с този проблем. Понеже потребителския интерфейс и бизнес логиката са две отделни неща </a:t>
            </a:r>
            <a:r>
              <a:rPr lang="en-US" sz="900" dirty="0"/>
              <a:t>ASP.NET </a:t>
            </a:r>
            <a:r>
              <a:rPr lang="bg-BG" sz="900" dirty="0"/>
              <a:t>ги разделя и се справя със всяко едно от тях поотделно – тука може да влезе текста от 2-</a:t>
            </a:r>
            <a:r>
              <a:rPr lang="bg-BG" sz="900" noProof="1"/>
              <a:t>ра</a:t>
            </a:r>
            <a:r>
              <a:rPr lang="bg-BG" sz="900" dirty="0"/>
              <a:t> точка. Благодарение на това разделение логиката за всяка форма</a:t>
            </a:r>
            <a:r>
              <a:rPr lang="en-US" sz="900" dirty="0"/>
              <a:t> (</a:t>
            </a:r>
            <a:r>
              <a:rPr lang="bg-BG" sz="900" dirty="0"/>
              <a:t>страница</a:t>
            </a:r>
            <a:r>
              <a:rPr lang="en-US" sz="900" dirty="0"/>
              <a:t>)</a:t>
            </a:r>
            <a:r>
              <a:rPr lang="bg-BG" sz="900" dirty="0"/>
              <a:t> става ясно отделена от </a:t>
            </a:r>
            <a:r>
              <a:rPr lang="en-US" sz="900" dirty="0"/>
              <a:t>UI</a:t>
            </a:r>
            <a:r>
              <a:rPr lang="bg-BG" sz="900" dirty="0"/>
              <a:t>.</a:t>
            </a:r>
          </a:p>
          <a:p>
            <a:pPr>
              <a:lnSpc>
                <a:spcPct val="90000"/>
              </a:lnSpc>
            </a:pPr>
            <a:r>
              <a:rPr lang="bg-BG" sz="900" dirty="0"/>
              <a:t>Програмирането за клиентския интерфейс (</a:t>
            </a:r>
            <a:r>
              <a:rPr lang="en-US" sz="900" dirty="0"/>
              <a:t>UI</a:t>
            </a:r>
            <a:r>
              <a:rPr lang="bg-BG" sz="900" dirty="0"/>
              <a:t>)</a:t>
            </a:r>
            <a:r>
              <a:rPr lang="en-US" sz="900" dirty="0"/>
              <a:t> </a:t>
            </a:r>
            <a:r>
              <a:rPr lang="bg-BG" sz="900" dirty="0"/>
              <a:t>се разделя на две различни части:</a:t>
            </a:r>
          </a:p>
          <a:p>
            <a:pPr lvl="1">
              <a:lnSpc>
                <a:spcPct val="90000"/>
              </a:lnSpc>
            </a:pPr>
            <a:r>
              <a:rPr lang="bg-BG" sz="900" dirty="0"/>
              <a:t>За </a:t>
            </a:r>
            <a:r>
              <a:rPr lang="bg-BG" sz="900" dirty="0">
                <a:solidFill>
                  <a:srgbClr val="FFCC00"/>
                </a:solidFill>
              </a:rPr>
              <a:t>визуализация </a:t>
            </a:r>
            <a:r>
              <a:rPr lang="bg-BG" sz="900" dirty="0"/>
              <a:t>се използва </a:t>
            </a:r>
            <a:r>
              <a:rPr lang="en-US" sz="900" dirty="0"/>
              <a:t>HTML</a:t>
            </a:r>
            <a:r>
              <a:rPr lang="bg-BG" sz="900" dirty="0"/>
              <a:t> код, записан във файл с разширение </a:t>
            </a:r>
            <a:r>
              <a:rPr lang="en-US" sz="900" noProof="1"/>
              <a:t>.aspx</a:t>
            </a:r>
            <a:r>
              <a:rPr lang="bg-BG" sz="900" dirty="0"/>
              <a:t>.</a:t>
            </a:r>
            <a:endParaRPr lang="bg-BG" sz="900" noProof="1"/>
          </a:p>
          <a:p>
            <a:pPr lvl="1">
              <a:lnSpc>
                <a:spcPct val="90000"/>
              </a:lnSpc>
            </a:pPr>
            <a:r>
              <a:rPr lang="bg-BG" sz="900" dirty="0">
                <a:solidFill>
                  <a:srgbClr val="FFCC00"/>
                </a:solidFill>
              </a:rPr>
              <a:t>Бизнес логиката</a:t>
            </a:r>
            <a:r>
              <a:rPr lang="bg-BG" sz="900" dirty="0"/>
              <a:t> се дефинира в отделен файл (с разширение </a:t>
            </a:r>
            <a:r>
              <a:rPr lang="en-US" sz="900" dirty="0"/>
              <a:t>.</a:t>
            </a:r>
            <a:r>
              <a:rPr lang="en-US" sz="900" noProof="1"/>
              <a:t>cs</a:t>
            </a:r>
            <a:r>
              <a:rPr lang="en-US" sz="900" dirty="0"/>
              <a:t> </a:t>
            </a:r>
            <a:r>
              <a:rPr lang="bg-BG" sz="900" dirty="0"/>
              <a:t>за </a:t>
            </a:r>
            <a:r>
              <a:rPr lang="en-US" sz="900" dirty="0"/>
              <a:t>C#</a:t>
            </a:r>
            <a:r>
              <a:rPr lang="bg-BG" sz="900" dirty="0"/>
              <a:t>), съдържащ конкретната имплементация чрез определен език.</a:t>
            </a:r>
          </a:p>
          <a:p>
            <a:pPr>
              <a:lnSpc>
                <a:spcPct val="90000"/>
              </a:lnSpc>
            </a:pPr>
            <a:r>
              <a:rPr lang="bg-BG" sz="900" dirty="0"/>
              <a:t>Файлът, съдържащ бизнес логиката, се нарича "Изпълнимия код на уеб</a:t>
            </a:r>
            <a:r>
              <a:rPr lang="en-US" sz="900" dirty="0"/>
              <a:t> </a:t>
            </a:r>
            <a:r>
              <a:rPr lang="bg-BG" sz="900" dirty="0"/>
              <a:t>формата" (</a:t>
            </a:r>
            <a:r>
              <a:rPr lang="en-US" sz="900" dirty="0"/>
              <a:t>"Code Behind"</a:t>
            </a:r>
            <a:r>
              <a:rPr lang="bg-BG" sz="900" dirty="0"/>
              <a:t>).</a:t>
            </a:r>
          </a:p>
          <a:p>
            <a:pPr>
              <a:lnSpc>
                <a:spcPct val="90000"/>
              </a:lnSpc>
            </a:pPr>
            <a:endParaRPr lang="bg-BG" sz="900" b="1" dirty="0"/>
          </a:p>
          <a:p>
            <a:pPr>
              <a:lnSpc>
                <a:spcPct val="90000"/>
              </a:lnSpc>
            </a:pPr>
            <a:r>
              <a:rPr lang="bg-BG" sz="900" dirty="0"/>
              <a:t>Зад всяка уеб форма стои богатия обектен модел на .</a:t>
            </a:r>
            <a:r>
              <a:rPr lang="en-US" sz="900" dirty="0"/>
              <a:t>NET Framework. </a:t>
            </a:r>
            <a:r>
              <a:rPr lang="bg-BG" sz="900" dirty="0"/>
              <a:t>Както вече знаем, всяка уеб форма се компилира до клас в асемблито на проекта ни.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bg-BG" sz="900" dirty="0"/>
              <a:t>Класът, генериран от </a:t>
            </a:r>
            <a:r>
              <a:rPr lang="en-US" sz="900" dirty="0"/>
              <a:t>.</a:t>
            </a:r>
            <a:r>
              <a:rPr lang="en-US" sz="900" noProof="1"/>
              <a:t>aspx</a:t>
            </a:r>
            <a:r>
              <a:rPr lang="en-US" sz="900" dirty="0"/>
              <a:t> </a:t>
            </a:r>
            <a:r>
              <a:rPr lang="bg-BG" sz="900" dirty="0"/>
              <a:t>файл, наследява един междинен клас вместо директно от </a:t>
            </a:r>
            <a:r>
              <a:rPr lang="en-US" sz="900" dirty="0"/>
              <a:t>Page</a:t>
            </a:r>
            <a:r>
              <a:rPr lang="bg-BG" sz="900" dirty="0"/>
              <a:t> класа.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bg-BG" sz="900" dirty="0"/>
              <a:t>Междинният клас се нарича "Изпълнимият клас" (</a:t>
            </a:r>
            <a:r>
              <a:rPr lang="en-US" sz="900" dirty="0"/>
              <a:t>code-behind class</a:t>
            </a:r>
            <a:r>
              <a:rPr lang="bg-BG" sz="900" dirty="0"/>
              <a:t>)</a:t>
            </a:r>
            <a:r>
              <a:rPr lang="en-US" sz="900" dirty="0"/>
              <a:t>, </a:t>
            </a:r>
            <a:r>
              <a:rPr lang="bg-BG" sz="900" dirty="0"/>
              <a:t>където можем лесно да добавяме методи, обработка на събития и др.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bg-BG" sz="900" dirty="0"/>
              <a:t>Чрез "изпълнимия код" представянето е разделено от логиката, което прави </a:t>
            </a:r>
            <a:r>
              <a:rPr lang="en-US" sz="900" dirty="0"/>
              <a:t>.</a:t>
            </a:r>
            <a:r>
              <a:rPr lang="en-US" sz="900" noProof="1"/>
              <a:t>aspx</a:t>
            </a:r>
            <a:r>
              <a:rPr lang="en-US" sz="900" dirty="0"/>
              <a:t> </a:t>
            </a:r>
            <a:r>
              <a:rPr lang="bg-BG" sz="900" dirty="0"/>
              <a:t>страници по лесни за поддръжка.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72FD-6812-4464-AF31-E9632521270E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2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telerik.com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1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teknolojilabs.com/resimler/asp.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338320" cy="1753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229600" cy="152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Architecture</a:t>
            </a:r>
            <a:endParaRPr lang="bg-BG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5"/>
              </a:rPr>
              <a:t>www.telerik.com</a:t>
            </a:r>
            <a:endParaRPr lang="en-US" dirty="0"/>
          </a:p>
        </p:txBody>
      </p:sp>
      <p:pic>
        <p:nvPicPr>
          <p:cNvPr id="84996" name="Picture 4" descr="http://www.che.iitm.ac.in/~alchemy/images/website-maintenance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4678">
            <a:off x="748828" y="1057593"/>
            <a:ext cx="1824712" cy="1824712"/>
          </a:xfrm>
          <a:prstGeom prst="roundRect">
            <a:avLst>
              <a:gd name="adj" fmla="val 2826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seo4solutions.com/images/promotion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609600"/>
            <a:ext cx="4953000" cy="1672152"/>
          </a:xfrm>
          <a:prstGeom prst="roundRect">
            <a:avLst>
              <a:gd name="adj" fmla="val 37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021226" y="4873709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</a:t>
            </a:r>
            <a:r>
              <a:rPr lang="en-US" dirty="0" smtClean="0"/>
              <a:t>: How </a:t>
            </a:r>
            <a:r>
              <a:rPr lang="en-US" dirty="0"/>
              <a:t>it Works?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Web pages (static </a:t>
            </a:r>
            <a:r>
              <a:rPr lang="en-US" dirty="0"/>
              <a:t>HTML)</a:t>
            </a:r>
          </a:p>
          <a:p>
            <a:pPr lvl="1"/>
            <a:r>
              <a:rPr lang="en-US" dirty="0" smtClean="0"/>
              <a:t>Consist of static HTML, images, styles, etc.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client side</a:t>
            </a:r>
            <a:endParaRPr lang="en-US" dirty="0"/>
          </a:p>
          <a:p>
            <a:pPr lvl="1"/>
            <a:r>
              <a:rPr lang="en-US" dirty="0"/>
              <a:t>Simple operations</a:t>
            </a:r>
          </a:p>
          <a:p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server </a:t>
            </a:r>
            <a:r>
              <a:rPr lang="en-US" dirty="0"/>
              <a:t>side</a:t>
            </a:r>
          </a:p>
          <a:p>
            <a:pPr lvl="1"/>
            <a:r>
              <a:rPr lang="en-US" dirty="0"/>
              <a:t>Database access</a:t>
            </a:r>
          </a:p>
          <a:p>
            <a:pPr lvl="1"/>
            <a:r>
              <a:rPr lang="en-US" dirty="0"/>
              <a:t>Dynamic pages</a:t>
            </a:r>
          </a:p>
          <a:p>
            <a:pPr lvl="1"/>
            <a:r>
              <a:rPr lang="en-US" dirty="0" smtClean="0"/>
              <a:t>Higher security </a:t>
            </a:r>
            <a:r>
              <a:rPr lang="en-US" dirty="0"/>
              <a:t>level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/>
              <a:t>Separate Visualization from Business Logic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Traditional Web development keep HTML </a:t>
            </a:r>
            <a:r>
              <a:rPr lang="en-US" dirty="0"/>
              <a:t>and </a:t>
            </a:r>
            <a:r>
              <a:rPr lang="en-US" dirty="0" smtClean="0"/>
              <a:t>programming code </a:t>
            </a:r>
            <a:r>
              <a:rPr lang="en-US" dirty="0"/>
              <a:t>in one file (</a:t>
            </a:r>
            <a:r>
              <a:rPr lang="en-US" dirty="0" smtClean="0"/>
              <a:t>PHP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en-US" dirty="0"/>
              <a:t>ASP, </a:t>
            </a:r>
            <a:r>
              <a:rPr lang="en-US" dirty="0" smtClean="0"/>
              <a:t>…)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read, understand and maintain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Hard to test </a:t>
            </a:r>
            <a:r>
              <a:rPr lang="en-US" dirty="0" smtClean="0"/>
              <a:t>and </a:t>
            </a:r>
            <a:r>
              <a:rPr lang="en-US" dirty="0"/>
              <a:t>debug</a:t>
            </a:r>
          </a:p>
          <a:p>
            <a:pPr defTabSz="800100">
              <a:lnSpc>
                <a:spcPts val="4000"/>
              </a:lnSpc>
              <a:tabLst>
                <a:tab pos="282575" algn="l"/>
                <a:tab pos="7658100" algn="l"/>
              </a:tabLst>
            </a:pPr>
            <a:r>
              <a:rPr lang="en-US" dirty="0"/>
              <a:t>ASP.NET </a:t>
            </a:r>
            <a:r>
              <a:rPr lang="en-US" dirty="0" smtClean="0"/>
              <a:t>splits the Web pages into two parts: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/>
              <a:t> file containing </a:t>
            </a:r>
            <a:r>
              <a:rPr lang="en-US" dirty="0" smtClean="0"/>
              <a:t>HTML </a:t>
            </a:r>
            <a:r>
              <a:rPr lang="en-US" dirty="0"/>
              <a:t>for visualization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"Code </a:t>
            </a:r>
            <a:r>
              <a:rPr lang="en-US" dirty="0"/>
              <a:t>behind" files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.cs</a:t>
            </a:r>
            <a:r>
              <a:rPr lang="en-US" dirty="0"/>
              <a:t> for C#) containing </a:t>
            </a:r>
            <a:r>
              <a:rPr lang="en-US" dirty="0" smtClean="0"/>
              <a:t>presentation </a:t>
            </a:r>
            <a:r>
              <a:rPr lang="en-US" dirty="0"/>
              <a:t>logic for particular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Separate Visualization from Business Logic (2)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1371600"/>
            <a:ext cx="5314950" cy="5257800"/>
          </a:xfrm>
        </p:spPr>
        <p:txBody>
          <a:bodyPr/>
          <a:lstStyle/>
          <a:p>
            <a:r>
              <a:rPr lang="en-US" dirty="0"/>
              <a:t>Class generated </a:t>
            </a:r>
            <a:r>
              <a:rPr lang="en-US" dirty="0" smtClean="0"/>
              <a:t>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 smtClean="0"/>
              <a:t> </a:t>
            </a:r>
            <a:r>
              <a:rPr lang="en-US" dirty="0"/>
              <a:t>file does not derives directly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/>
              <a:t> class</a:t>
            </a:r>
          </a:p>
          <a:p>
            <a:r>
              <a:rPr lang="en-US" dirty="0"/>
              <a:t>Derives </a:t>
            </a:r>
            <a:r>
              <a:rPr lang="en-US" dirty="0" smtClean="0"/>
              <a:t>from class </a:t>
            </a:r>
            <a:r>
              <a:rPr lang="en-US" dirty="0"/>
              <a:t>defined in </a:t>
            </a:r>
            <a:r>
              <a:rPr lang="en-US" dirty="0" smtClean="0"/>
              <a:t>the "code </a:t>
            </a:r>
            <a:r>
              <a:rPr lang="en-US" dirty="0"/>
              <a:t>behind", where </a:t>
            </a:r>
            <a:r>
              <a:rPr lang="en-US" dirty="0" smtClean="0"/>
              <a:t>it is </a:t>
            </a:r>
            <a:r>
              <a:rPr lang="en-US" dirty="0"/>
              <a:t>easy to add methods, event </a:t>
            </a:r>
            <a:r>
              <a:rPr lang="en-US" dirty="0" smtClean="0"/>
              <a:t>handlers, etc.</a:t>
            </a:r>
            <a:endParaRPr lang="en-US" dirty="0"/>
          </a:p>
          <a:p>
            <a:r>
              <a:rPr lang="en-US" dirty="0"/>
              <a:t>Using "code behind" separates </a:t>
            </a:r>
            <a:r>
              <a:rPr lang="en-US" dirty="0" smtClean="0"/>
              <a:t>the presentation </a:t>
            </a:r>
            <a:r>
              <a:rPr lang="en-US" dirty="0"/>
              <a:t>logic from UI visualization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2753" y="1752600"/>
            <a:ext cx="2832100" cy="4416427"/>
            <a:chOff x="203" y="1029"/>
            <a:chExt cx="1784" cy="2782"/>
          </a:xfrm>
        </p:grpSpPr>
        <p:sp>
          <p:nvSpPr>
            <p:cNvPr id="472068" name="Oval 4"/>
            <p:cNvSpPr>
              <a:spLocks noChangeArrowheads="1"/>
            </p:cNvSpPr>
            <p:nvPr/>
          </p:nvSpPr>
          <p:spPr bwMode="auto">
            <a:xfrm>
              <a:off x="203" y="1029"/>
              <a:ext cx="1784" cy="4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noProof="1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System.Web.UI.Page</a:t>
              </a:r>
            </a:p>
          </p:txBody>
        </p:sp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203" y="2295"/>
              <a:ext cx="1784" cy="3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TestForm.aspx.cs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0" name="Line 6"/>
            <p:cNvSpPr>
              <a:spLocks noChangeShapeType="1"/>
            </p:cNvSpPr>
            <p:nvPr/>
          </p:nvSpPr>
          <p:spPr bwMode="auto">
            <a:xfrm flipV="1">
              <a:off x="1095" y="1538"/>
              <a:ext cx="0" cy="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205" y="3425"/>
              <a:ext cx="1782" cy="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 flipH="1" flipV="1">
              <a:off x="1094" y="2766"/>
              <a:ext cx="1" cy="55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 smtClean="0"/>
              <a:t>Your First </a:t>
            </a:r>
            <a:r>
              <a:rPr lang="en-US" dirty="0"/>
              <a:t>ASP.NET Application –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 marL="361950" indent="-361950"/>
            <a:r>
              <a:rPr lang="en-US" dirty="0" smtClean="0"/>
              <a:t>Steps to create </a:t>
            </a:r>
            <a:r>
              <a:rPr lang="en-US" dirty="0"/>
              <a:t>a simple ASP.NET Web </a:t>
            </a:r>
            <a:r>
              <a:rPr lang="en-US" dirty="0" smtClean="0"/>
              <a:t>application:</a:t>
            </a:r>
            <a:endParaRPr lang="en-US" dirty="0"/>
          </a:p>
          <a:p>
            <a:pPr marL="1254125" lvl="1" indent="-533400"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Start Visual Studio</a:t>
            </a:r>
          </a:p>
          <a:p>
            <a:pPr marL="1254125" lvl="1" indent="-533400"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Create “New Web Site”</a:t>
            </a:r>
          </a:p>
          <a:p>
            <a:pPr marL="1254125" lvl="1" indent="-533400"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two </a:t>
            </a:r>
            <a:r>
              <a:rPr lang="en-US" dirty="0"/>
              <a:t>text fields, a button and a label</a:t>
            </a:r>
          </a:p>
          <a:p>
            <a:pPr marL="1254125" lvl="1" indent="-533400"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Button.Click</a:t>
            </a:r>
            <a:r>
              <a:rPr lang="en-US" dirty="0"/>
              <a:t> and implement logic to calculate the sum of the values in the </a:t>
            </a:r>
            <a:r>
              <a:rPr lang="en-US" dirty="0" smtClean="0"/>
              <a:t>text fields</a:t>
            </a:r>
            <a:endParaRPr lang="en-US" dirty="0"/>
          </a:p>
          <a:p>
            <a:pPr marL="1254125" lvl="1" indent="-533400"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Display the results in the label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uberreview.com/wp-content/uploads/lexon-roswell-calcula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447800"/>
            <a:ext cx="3124200" cy="2357888"/>
          </a:xfrm>
          <a:prstGeom prst="roundRect">
            <a:avLst>
              <a:gd name="adj" fmla="val 45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" name="Picture 2" descr="http://www.files32.com/images/cheers__blood_alcohol_calculator-1032-scr.jpe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8589">
            <a:off x="860760" y="1298856"/>
            <a:ext cx="1839574" cy="25146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2468" name="Picture 4" descr="http://www.hedgeco.net/hedgeducation/hedge-fund-articles/wp-content/uploads/2008/04/calculato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1402460"/>
            <a:ext cx="2270937" cy="2278508"/>
          </a:xfrm>
          <a:prstGeom prst="roundRect">
            <a:avLst>
              <a:gd name="adj" fmla="val 5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Base Components</a:t>
            </a:r>
            <a:endParaRPr lang="bg-BG" dirty="0"/>
          </a:p>
        </p:txBody>
      </p:sp>
      <p:pic>
        <p:nvPicPr>
          <p:cNvPr id="60418" name="Picture 2" descr="http://www.wallpaperbase.com/wallpapers/3d/abstract/abstract_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403669">
            <a:off x="935249" y="1027194"/>
            <a:ext cx="7836864" cy="2590800"/>
          </a:xfrm>
          <a:prstGeom prst="roundRect">
            <a:avLst>
              <a:gd name="adj" fmla="val 4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Right"/>
            <a:lightRig rig="threePt" dir="t"/>
          </a:scene3d>
        </p:spPr>
      </p:pic>
      <p:pic>
        <p:nvPicPr>
          <p:cNvPr id="6146" name="Picture 2" descr="http://www.cecid.hku.hk/images/DataComponent_ic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2590800" cy="2590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istsvalley.com/images/icons/Professional%20Vista%20Software%20Icons/Object%20Component%20Document/256x256/Object%20Component%20Docum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7606">
            <a:off x="3474318" y="1950318"/>
            <a:ext cx="2438400" cy="2438400"/>
          </a:xfrm>
          <a:prstGeom prst="roundRect">
            <a:avLst>
              <a:gd name="adj" fmla="val 54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acformat.techradar.com/files/macformat/blog/Component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1356">
            <a:off x="6379962" y="2563247"/>
            <a:ext cx="1798848" cy="1798848"/>
          </a:xfrm>
          <a:prstGeom prst="roundRect">
            <a:avLst>
              <a:gd name="adj" fmla="val 62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43384" y="828666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Base Components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342900" indent="-279400">
              <a:lnSpc>
                <a:spcPts val="3600"/>
              </a:lnSpc>
              <a:tabLst>
                <a:tab pos="571500" algn="l"/>
              </a:tabLst>
            </a:pPr>
            <a:r>
              <a:rPr lang="en-US" dirty="0"/>
              <a:t>Web Forms – deliver ASP.NET </a:t>
            </a:r>
            <a:r>
              <a:rPr lang="en-US" dirty="0" smtClean="0"/>
              <a:t>user interface</a:t>
            </a:r>
            <a:endParaRPr lang="en-US" dirty="0"/>
          </a:p>
          <a:p>
            <a:pPr marL="342900" indent="-279400">
              <a:lnSpc>
                <a:spcPts val="3600"/>
              </a:lnSpc>
              <a:tabLst>
                <a:tab pos="571500" algn="l"/>
              </a:tabLst>
            </a:pPr>
            <a:r>
              <a:rPr lang="en-US" dirty="0"/>
              <a:t>Web Control – the smallest part we can use in our </a:t>
            </a:r>
            <a:r>
              <a:rPr lang="en-US" dirty="0" smtClean="0"/>
              <a:t>Web application (e.g. text box)</a:t>
            </a:r>
            <a:endParaRPr lang="en-US" dirty="0"/>
          </a:p>
          <a:p>
            <a:pPr marL="342900" indent="-279400">
              <a:lnSpc>
                <a:spcPts val="3600"/>
              </a:lnSpc>
              <a:tabLst>
                <a:tab pos="571500" algn="l"/>
              </a:tabLst>
            </a:pPr>
            <a:r>
              <a:rPr lang="en-US" dirty="0"/>
              <a:t>"Code behind" – contains </a:t>
            </a:r>
            <a:r>
              <a:rPr lang="en-US" dirty="0" smtClean="0"/>
              <a:t>the server-side </a:t>
            </a:r>
            <a:r>
              <a:rPr lang="en-US" dirty="0"/>
              <a:t>code</a:t>
            </a:r>
          </a:p>
          <a:p>
            <a:pPr marL="342900" indent="-279400">
              <a:lnSpc>
                <a:spcPts val="36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– contains ASP.NET application configuration</a:t>
            </a:r>
          </a:p>
          <a:p>
            <a:pPr marL="342900" indent="-279400">
              <a:lnSpc>
                <a:spcPts val="36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Machine.config</a:t>
            </a:r>
            <a:r>
              <a:rPr lang="en-US" dirty="0"/>
              <a:t> – contains configuration for all </a:t>
            </a:r>
            <a:r>
              <a:rPr lang="en-US" dirty="0" smtClean="0"/>
              <a:t>applications </a:t>
            </a:r>
            <a:r>
              <a:rPr lang="en-US" dirty="0"/>
              <a:t>on </a:t>
            </a:r>
            <a:r>
              <a:rPr lang="en-US" dirty="0" smtClean="0"/>
              <a:t>the ASP.NET server</a:t>
            </a:r>
            <a:endParaRPr lang="en-US" dirty="0"/>
          </a:p>
          <a:p>
            <a:pPr marL="342900" indent="-279400">
              <a:lnSpc>
                <a:spcPts val="3600"/>
              </a:lnSpc>
              <a:tabLst>
                <a:tab pos="571500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Global.asax</a:t>
            </a:r>
            <a:r>
              <a:rPr lang="en-US" dirty="0" smtClean="0"/>
              <a:t> – class </a:t>
            </a:r>
            <a:r>
              <a:rPr lang="en-US" dirty="0"/>
              <a:t>containing application level event handlers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2" cy="3505200"/>
          </a:xfrm>
        </p:spPr>
        <p:txBody>
          <a:bodyPr/>
          <a:lstStyle/>
          <a:p>
            <a:r>
              <a:rPr lang="en-US" dirty="0" smtClean="0"/>
              <a:t>ASP.NET Web controls are the smallest </a:t>
            </a:r>
            <a:r>
              <a:rPr lang="en-US" dirty="0"/>
              <a:t>component part</a:t>
            </a:r>
          </a:p>
          <a:p>
            <a:r>
              <a:rPr lang="en-US" dirty="0"/>
              <a:t>Deliver fast and easy </a:t>
            </a:r>
            <a:r>
              <a:rPr lang="en-US" dirty="0" smtClean="0"/>
              <a:t>component-oriented </a:t>
            </a:r>
            <a:r>
              <a:rPr lang="en-US" dirty="0"/>
              <a:t>development process</a:t>
            </a:r>
          </a:p>
          <a:p>
            <a:r>
              <a:rPr lang="en-US" dirty="0"/>
              <a:t>HTML </a:t>
            </a:r>
            <a:r>
              <a:rPr lang="en-US" dirty="0" smtClean="0"/>
              <a:t>abstraction</a:t>
            </a:r>
            <a:r>
              <a:rPr lang="en-US" dirty="0"/>
              <a:t>, but finally everything is HTML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762000" y="4648200"/>
            <a:ext cx="762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runat="server" ID="frmMain"&gt;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&lt;asp:button runat="server" ID="btn"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Text="Click me!" OnClick="btn_Click"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Web.config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/>
              <a:t>Main settings and configuration file for ASP.NET</a:t>
            </a:r>
          </a:p>
          <a:p>
            <a:pPr>
              <a:lnSpc>
                <a:spcPts val="3400"/>
              </a:lnSpc>
            </a:pPr>
            <a:r>
              <a:rPr lang="en-US" sz="3000" dirty="0"/>
              <a:t>Text based XML document</a:t>
            </a:r>
          </a:p>
          <a:p>
            <a:pPr>
              <a:lnSpc>
                <a:spcPts val="3400"/>
              </a:lnSpc>
            </a:pPr>
            <a:r>
              <a:rPr lang="en-US" sz="3000" dirty="0"/>
              <a:t>Defines: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Connection strings to any DB used by app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The default language for child pages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Whether debugging is allowed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546100" y="4572000"/>
            <a:ext cx="8064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&lt;/configuration&gt;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6405" name="AutoShape 5"/>
          <p:cNvSpPr>
            <a:spLocks noChangeArrowheads="1"/>
          </p:cNvSpPr>
          <p:nvPr/>
        </p:nvSpPr>
        <p:spPr bwMode="auto">
          <a:xfrm>
            <a:off x="4419600" y="5181600"/>
            <a:ext cx="3959224" cy="953453"/>
          </a:xfrm>
          <a:prstGeom prst="wedgeRoundRectCallout">
            <a:avLst>
              <a:gd name="adj1" fmla="val -63240"/>
              <a:gd name="adj2" fmla="val -389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Minimal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look like this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Machine.config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Text based XML document</a:t>
            </a:r>
          </a:p>
          <a:p>
            <a:r>
              <a:rPr lang="en-US" dirty="0"/>
              <a:t>Contains settings that apply to an entire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2226" name="Picture 2" descr="http://fc03.deviantart.net/fs43/f/2009/126/6/b/Configuration_icon_by_obsil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346299">
            <a:off x="3472228" y="2741185"/>
            <a:ext cx="3333750" cy="32818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0850" indent="-450850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Introduction to ASP.NET</a:t>
            </a:r>
          </a:p>
          <a:p>
            <a:pPr marL="901700" lvl="1" indent="-271463">
              <a:lnSpc>
                <a:spcPts val="4000"/>
              </a:lnSpc>
            </a:pPr>
            <a:r>
              <a:rPr lang="en-US" dirty="0"/>
              <a:t>History of ASP.NET</a:t>
            </a:r>
          </a:p>
          <a:p>
            <a:pPr marL="901700" lvl="1" indent="-271463">
              <a:lnSpc>
                <a:spcPts val="4000"/>
              </a:lnSpc>
            </a:pPr>
            <a:r>
              <a:rPr lang="en-US" dirty="0"/>
              <a:t>ASP.NET Benefits</a:t>
            </a:r>
          </a:p>
          <a:p>
            <a:pPr marL="450850" indent="-450850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ASP.NET Architecture Overview</a:t>
            </a:r>
          </a:p>
          <a:p>
            <a:pPr marL="901700" lvl="1" indent="-271463">
              <a:lnSpc>
                <a:spcPts val="4000"/>
              </a:lnSpc>
            </a:pPr>
            <a:r>
              <a:rPr lang="en-US" dirty="0"/>
              <a:t>Separation of Presentation from Logic</a:t>
            </a:r>
          </a:p>
          <a:p>
            <a:pPr marL="450850" indent="-450850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ASP.NET Base Components</a:t>
            </a:r>
            <a:endParaRPr lang="bg-BG" dirty="0"/>
          </a:p>
          <a:p>
            <a:pPr marL="901700" lvl="1" indent="-271463">
              <a:lnSpc>
                <a:spcPts val="4000"/>
              </a:lnSpc>
            </a:pPr>
            <a:r>
              <a:rPr lang="en-US" dirty="0"/>
              <a:t>Web </a:t>
            </a:r>
            <a:r>
              <a:rPr lang="en-US" dirty="0" smtClean="0"/>
              <a:t>Forms</a:t>
            </a:r>
            <a:endParaRPr lang="en-US" dirty="0"/>
          </a:p>
          <a:p>
            <a:pPr marL="901700" lvl="1" indent="-271463">
              <a:lnSpc>
                <a:spcPts val="4000"/>
              </a:lnSpc>
            </a:pPr>
            <a:r>
              <a:rPr lang="en-US" dirty="0"/>
              <a:t>Web </a:t>
            </a:r>
            <a:r>
              <a:rPr lang="en-US" dirty="0" smtClean="0"/>
              <a:t>Controls</a:t>
            </a:r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6" name="Picture 2" descr="http://www.lrhsd.org/823120711162810903/lib/823120711162810903/book_clipart_3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2172" y="1333500"/>
            <a:ext cx="1485900" cy="1485900"/>
          </a:xfrm>
          <a:prstGeom prst="roundRect">
            <a:avLst>
              <a:gd name="adj" fmla="val 41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 descr="http://www.aspnet4you.com/images/Books/073561582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740276"/>
            <a:ext cx="1304149" cy="1584324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>
                <a:alpha val="95000"/>
              </a:srgb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Global.asax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ASP.NET application file</a:t>
            </a:r>
          </a:p>
          <a:p>
            <a:r>
              <a:rPr lang="en-US" dirty="0"/>
              <a:t>Located in </a:t>
            </a:r>
            <a:r>
              <a:rPr lang="en-US" dirty="0" smtClean="0"/>
              <a:t>the Web application root folder</a:t>
            </a:r>
            <a:endParaRPr lang="en-US" dirty="0"/>
          </a:p>
          <a:p>
            <a:r>
              <a:rPr lang="en-US" dirty="0"/>
              <a:t>Exposes application and session level 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Application_Start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Application_End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Session_Start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Session_End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229600" cy="175260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Look Inside Web.config, Machine.config, Global.asax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8130" name="Picture 2" descr="http://pozdrav.net/card/bd249fd31d88a9916d54f93cc508e7c7/s/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8481">
            <a:off x="3352847" y="4173015"/>
            <a:ext cx="2475946" cy="19361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Execution Model</a:t>
            </a:r>
            <a:endParaRPr lang="bg-BG" dirty="0"/>
          </a:p>
        </p:txBody>
      </p:sp>
      <p:pic>
        <p:nvPicPr>
          <p:cNvPr id="46082" name="Picture 2" descr="http://silvermountain.files.wordpress.com/2008/08/guillotine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124200"/>
            <a:ext cx="3810000" cy="2905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First call to particular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62022" y="1905000"/>
            <a:ext cx="5329468" cy="4344988"/>
          </a:xfrm>
          <a:prstGeom prst="round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 (2)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other call after </a:t>
            </a:r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9869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"/>
          <a:stretch/>
        </p:blipFill>
        <p:spPr bwMode="auto">
          <a:xfrm>
            <a:off x="1860081" y="1905000"/>
            <a:ext cx="5387326" cy="4364676"/>
          </a:xfrm>
          <a:prstGeom prst="round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Application </a:t>
            </a:r>
            <a:r>
              <a:rPr lang="en-US" dirty="0"/>
              <a:t>Lifecycle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IIS receives </a:t>
            </a:r>
            <a:r>
              <a:rPr lang="en-US" dirty="0" smtClean="0"/>
              <a:t>the HTTP request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IIS using ISAPI sends the request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aspnet_wp.exe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ASP.NET </a:t>
            </a:r>
            <a:r>
              <a:rPr lang="en-US" dirty="0" smtClean="0"/>
              <a:t>receives </a:t>
            </a:r>
            <a:r>
              <a:rPr lang="en-US" dirty="0"/>
              <a:t>request for the first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/>
              <a:t>ASP.NET objects are created for every </a:t>
            </a:r>
            <a:r>
              <a:rPr lang="en-US" dirty="0" smtClean="0"/>
              <a:t>request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dirty="0" smtClean="0"/>
              <a:t>, etc.)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is associated </a:t>
            </a:r>
            <a:r>
              <a:rPr lang="en-US" dirty="0" smtClean="0"/>
              <a:t>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HttpApplication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HttpApplication</a:t>
            </a:r>
            <a:r>
              <a:rPr lang="en-US" dirty="0"/>
              <a:t> process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Lifecycle Events</a:t>
            </a:r>
            <a:endParaRPr lang="bg-BG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PreInit</a:t>
            </a:r>
            <a:endParaRPr lang="en-US" sz="3000" dirty="0"/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Init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InitComplete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PreLoad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Load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LoadComplete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PreRender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PreRenderComplete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SaveStateComplete</a:t>
            </a:r>
          </a:p>
          <a:p>
            <a:pPr marL="395288">
              <a:lnSpc>
                <a:spcPts val="3100"/>
              </a:lnSpc>
              <a:tabLst>
                <a:tab pos="395288" algn="l"/>
              </a:tabLst>
            </a:pPr>
            <a:r>
              <a:rPr lang="bg-BG" sz="30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7890" name="Picture 2" descr="http://www.photostm.com/web/images/services_eve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05000"/>
            <a:ext cx="3505200" cy="34290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</a:t>
            </a:r>
            <a:r>
              <a:rPr lang="en-US" dirty="0" smtClean="0"/>
              <a:t>Events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800" dirty="0"/>
              <a:t>PreInit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Create or recreate controls, </a:t>
            </a:r>
            <a:r>
              <a:rPr lang="en-US" sz="2400" dirty="0" smtClean="0"/>
              <a:t> set the master </a:t>
            </a:r>
            <a:r>
              <a:rPr lang="en-US" sz="2400" dirty="0"/>
              <a:t>page or </a:t>
            </a:r>
            <a:r>
              <a:rPr lang="en-US" sz="2400" dirty="0" smtClean="0"/>
              <a:t>theme</a:t>
            </a:r>
            <a:endParaRPr lang="bg-BG" sz="2400" dirty="0"/>
          </a:p>
          <a:p>
            <a:pPr>
              <a:lnSpc>
                <a:spcPct val="85000"/>
              </a:lnSpc>
            </a:pPr>
            <a:r>
              <a:rPr lang="bg-BG" sz="28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PreLoad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</a:t>
            </a:r>
            <a:r>
              <a:rPr lang="en-US" dirty="0" smtClean="0"/>
              <a:t>Events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400" dirty="0"/>
              <a:t>PreInit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bg-BG" sz="2400" dirty="0"/>
              <a:t>Init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All controls are </a:t>
            </a:r>
            <a:r>
              <a:rPr lang="en-US" sz="2400" dirty="0" smtClean="0"/>
              <a:t>initialized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Use it to set some control properties</a:t>
            </a:r>
            <a:endParaRPr lang="bg-BG" sz="2400" dirty="0"/>
          </a:p>
          <a:p>
            <a:pPr>
              <a:lnSpc>
                <a:spcPct val="85000"/>
              </a:lnSpc>
            </a:pPr>
            <a:r>
              <a:rPr lang="bg-BG" sz="24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PreLoad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PreRenderComplete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</a:t>
            </a:r>
            <a:r>
              <a:rPr lang="en-US" dirty="0" smtClean="0"/>
              <a:t>Events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800" dirty="0"/>
              <a:t>PreInit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InitComplete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Use it when you </a:t>
            </a:r>
            <a:r>
              <a:rPr lang="en-US" sz="2600" dirty="0" smtClean="0"/>
              <a:t>need all </a:t>
            </a:r>
            <a:r>
              <a:rPr lang="en-US" sz="2600" dirty="0"/>
              <a:t>the control initialization done</a:t>
            </a:r>
            <a:endParaRPr lang="bg-BG" sz="2600" dirty="0"/>
          </a:p>
          <a:p>
            <a:pPr>
              <a:lnSpc>
                <a:spcPct val="85000"/>
              </a:lnSpc>
            </a:pPr>
            <a:r>
              <a:rPr lang="bg-BG" sz="2800" dirty="0"/>
              <a:t>PreLoad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7200" indent="-457200">
              <a:lnSpc>
                <a:spcPts val="4200"/>
              </a:lnSpc>
              <a:buFont typeface="+mj-lt"/>
              <a:buAutoNum type="arabicPeriod" startAt="4"/>
              <a:tabLst/>
            </a:pPr>
            <a:r>
              <a:rPr lang="en-US" dirty="0"/>
              <a:t>ASP.NET Execution Model</a:t>
            </a:r>
          </a:p>
          <a:p>
            <a:pPr marL="901700" lvl="1" indent="-271463">
              <a:lnSpc>
                <a:spcPts val="4200"/>
              </a:lnSpc>
            </a:pPr>
            <a:r>
              <a:rPr lang="en-US" dirty="0"/>
              <a:t>Application Life Cycle</a:t>
            </a:r>
          </a:p>
          <a:p>
            <a:pPr marL="901700" lvl="1" indent="-271463">
              <a:lnSpc>
                <a:spcPts val="4200"/>
              </a:lnSpc>
            </a:pPr>
            <a:r>
              <a:rPr lang="en-US" dirty="0"/>
              <a:t>Page Life Cycle</a:t>
            </a:r>
          </a:p>
          <a:p>
            <a:pPr marL="457200" indent="-457200">
              <a:lnSpc>
                <a:spcPts val="4200"/>
              </a:lnSpc>
              <a:buFont typeface="+mj-lt"/>
              <a:buAutoNum type="arabicPeriod" startAt="5"/>
              <a:tabLst/>
            </a:pPr>
            <a:r>
              <a:rPr lang="en-US" dirty="0" smtClean="0"/>
              <a:t>Internet Information Server (IIS 5.1/6.0/7.0)</a:t>
            </a:r>
          </a:p>
          <a:p>
            <a:pPr marL="457200" indent="-457200">
              <a:lnSpc>
                <a:spcPts val="4200"/>
              </a:lnSpc>
              <a:buFont typeface="+mj-lt"/>
              <a:buAutoNum type="arabicPeriod" startAt="6"/>
              <a:tabLst/>
            </a:pPr>
            <a:r>
              <a:rPr lang="en-US" dirty="0"/>
              <a:t>Creating</a:t>
            </a:r>
            <a:r>
              <a:rPr lang="bg-BG" dirty="0"/>
              <a:t> </a:t>
            </a:r>
            <a:r>
              <a:rPr lang="en-US" dirty="0"/>
              <a:t>ASP.NET forms</a:t>
            </a:r>
            <a:endParaRPr lang="bg-BG" dirty="0"/>
          </a:p>
          <a:p>
            <a:pPr marL="457200" indent="-457200">
              <a:lnSpc>
                <a:spcPts val="4200"/>
              </a:lnSpc>
              <a:buFontTx/>
              <a:buAutoNum type="arabicPeriod" startAt="6"/>
              <a:tabLst/>
            </a:pPr>
            <a:r>
              <a:rPr lang="en-US" dirty="0"/>
              <a:t>Code-behind</a:t>
            </a:r>
            <a:endParaRPr lang="bg-BG" dirty="0"/>
          </a:p>
          <a:p>
            <a:pPr marL="457200" indent="-457200">
              <a:lnSpc>
                <a:spcPts val="4200"/>
              </a:lnSpc>
              <a:buFontTx/>
              <a:buAutoNum type="arabicPeriod" startAt="6"/>
              <a:tabLst/>
            </a:pPr>
            <a:r>
              <a:rPr lang="en-US" dirty="0" smtClean="0"/>
              <a:t>Directives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4" name="Picture 2" descr="http://images.amazon.com/images/P/0596004877.01.LZZZZZZZ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191000"/>
            <a:ext cx="1571626" cy="2118095"/>
          </a:xfrm>
          <a:prstGeom prst="roundRect">
            <a:avLst>
              <a:gd name="adj" fmla="val 246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ngov.com/library/images/books2/imag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371600"/>
            <a:ext cx="1495426" cy="1495426"/>
          </a:xfrm>
          <a:prstGeom prst="roundRect">
            <a:avLst>
              <a:gd name="adj" fmla="val 5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</a:t>
            </a:r>
            <a:r>
              <a:rPr lang="en-US" dirty="0" smtClean="0"/>
              <a:t>Events 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400" dirty="0"/>
              <a:t>PreInit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bg-BG" sz="24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PreLoad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Some processing before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600" dirty="0"/>
              <a:t> event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After this </a:t>
            </a:r>
            <a:r>
              <a:rPr lang="en-US" sz="2600" dirty="0" smtClean="0"/>
              <a:t>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2600" dirty="0" smtClean="0"/>
              <a:t> </a:t>
            </a:r>
            <a:r>
              <a:rPr lang="en-US" sz="2600" dirty="0"/>
              <a:t>object loads </a:t>
            </a:r>
            <a:r>
              <a:rPr lang="en-US" sz="2600" dirty="0" smtClean="0"/>
              <a:t>the view-state </a:t>
            </a:r>
            <a:endParaRPr lang="bg-BG" sz="2600" dirty="0"/>
          </a:p>
          <a:p>
            <a:pPr>
              <a:lnSpc>
                <a:spcPct val="85000"/>
              </a:lnSpc>
            </a:pPr>
            <a:r>
              <a:rPr lang="bg-BG" sz="24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PreRenderComplete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</a:t>
            </a:r>
            <a:r>
              <a:rPr lang="en-US" dirty="0" smtClean="0"/>
              <a:t>Events (6)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800" dirty="0"/>
              <a:t>PreInit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PreLoad</a:t>
            </a:r>
            <a:r>
              <a:rPr lang="en-US" sz="2800" dirty="0"/>
              <a:t> </a:t>
            </a:r>
            <a:endParaRPr lang="bg-BG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Load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800" dirty="0"/>
              <a:t>Here we do common </a:t>
            </a:r>
            <a:r>
              <a:rPr lang="en-US" sz="2800" dirty="0" smtClean="0"/>
              <a:t>processing (e.g. bind controls)</a:t>
            </a:r>
            <a:endParaRPr lang="bg-BG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Events </a:t>
            </a:r>
            <a:r>
              <a:rPr lang="en-US" dirty="0" smtClean="0"/>
              <a:t>(7)</a:t>
            </a:r>
            <a:endParaRPr lang="bg-BG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400" dirty="0"/>
              <a:t>PreInit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bg-BG" sz="24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PreLoad</a:t>
            </a:r>
            <a:r>
              <a:rPr lang="en-US" sz="2400" dirty="0"/>
              <a:t> </a:t>
            </a:r>
            <a:endParaRPr lang="bg-BG" sz="2400" dirty="0"/>
          </a:p>
          <a:p>
            <a:pPr>
              <a:lnSpc>
                <a:spcPct val="85000"/>
              </a:lnSpc>
            </a:pPr>
            <a:r>
              <a:rPr lang="bg-BG" sz="24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PreRender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600" dirty="0" smtClean="0"/>
              <a:t>Executed after data binding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Make </a:t>
            </a:r>
            <a:r>
              <a:rPr lang="en-US" sz="2600" dirty="0"/>
              <a:t>some final changes over controls</a:t>
            </a:r>
            <a:endParaRPr lang="bg-BG" sz="2600" dirty="0"/>
          </a:p>
          <a:p>
            <a:pPr>
              <a:lnSpc>
                <a:spcPct val="85000"/>
              </a:lnSpc>
            </a:pPr>
            <a:r>
              <a:rPr lang="bg-BG" sz="2400" dirty="0"/>
              <a:t>PreRenderComplete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4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Events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800" dirty="0"/>
              <a:t>PreInit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PreLoad</a:t>
            </a:r>
            <a:r>
              <a:rPr lang="en-US" sz="2800" dirty="0"/>
              <a:t> </a:t>
            </a:r>
            <a:endParaRPr lang="bg-BG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PreRenderComplete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Happens right </a:t>
            </a:r>
            <a:r>
              <a:rPr lang="en-US" sz="2600" dirty="0" smtClean="0"/>
              <a:t>before the page </a:t>
            </a:r>
            <a:r>
              <a:rPr lang="en-US" sz="2600" dirty="0"/>
              <a:t>content </a:t>
            </a:r>
            <a:r>
              <a:rPr lang="en-US" sz="2600" dirty="0" smtClean="0"/>
              <a:t>is rendered</a:t>
            </a:r>
            <a:endParaRPr lang="en-US" sz="2600" dirty="0"/>
          </a:p>
          <a:p>
            <a:pPr>
              <a:lnSpc>
                <a:spcPct val="85000"/>
              </a:lnSpc>
            </a:pPr>
            <a:r>
              <a:rPr lang="bg-BG" sz="28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Events </a:t>
            </a:r>
            <a:r>
              <a:rPr lang="en-US" dirty="0" smtClean="0"/>
              <a:t>(9)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800" dirty="0"/>
              <a:t>PreInit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PreLoad</a:t>
            </a:r>
            <a:r>
              <a:rPr lang="en-US" sz="2800" dirty="0"/>
              <a:t> </a:t>
            </a:r>
            <a:endParaRPr lang="bg-BG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PreRenderComplete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SaveStateComplete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Any changes over </a:t>
            </a:r>
            <a:r>
              <a:rPr lang="en-US" sz="2600" dirty="0" smtClean="0"/>
              <a:t>the page content </a:t>
            </a:r>
            <a:r>
              <a:rPr lang="en-US" sz="2600" dirty="0"/>
              <a:t>are ignored</a:t>
            </a:r>
            <a:endParaRPr lang="bg-BG" sz="2600" dirty="0"/>
          </a:p>
          <a:p>
            <a:pPr>
              <a:lnSpc>
                <a:spcPct val="85000"/>
              </a:lnSpc>
            </a:pPr>
            <a:r>
              <a:rPr lang="bg-BG" sz="2800" dirty="0"/>
              <a:t>Unload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Lifecycle Events </a:t>
            </a:r>
            <a:r>
              <a:rPr lang="en-US" dirty="0" smtClean="0"/>
              <a:t>(10)</a:t>
            </a:r>
            <a:endParaRPr lang="bg-BG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bg-BG" sz="2800" dirty="0"/>
              <a:t>PreInit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Init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InitComplete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PreLoad</a:t>
            </a:r>
            <a:r>
              <a:rPr lang="en-US" sz="2800" dirty="0"/>
              <a:t> </a:t>
            </a:r>
            <a:endParaRPr lang="bg-BG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Load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LoadComplete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PreRenderComplete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bg-BG" sz="2800" dirty="0"/>
              <a:t>SaveStateComplete</a:t>
            </a:r>
          </a:p>
          <a:p>
            <a:pPr>
              <a:lnSpc>
                <a:spcPct val="85000"/>
              </a:lnSpc>
            </a:pPr>
            <a:r>
              <a:rPr lang="bg-BG" sz="2800" dirty="0"/>
              <a:t>Unload</a:t>
            </a: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Page is </a:t>
            </a:r>
            <a:r>
              <a:rPr lang="en-US" sz="2600" dirty="0" smtClean="0"/>
              <a:t>unloaded from memory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101.com/articles/sample_chapters/sitepoint_byoaspnet20/images/fig-aspnetpage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783412"/>
            <a:ext cx="3771900" cy="2874188"/>
          </a:xfrm>
          <a:prstGeom prst="roundRect">
            <a:avLst>
              <a:gd name="adj" fmla="val 48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4190998"/>
            <a:ext cx="65532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ASP.NET Application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5679280"/>
            <a:ext cx="365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267200"/>
            <a:ext cx="8229600" cy="160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Internet Information Server (IIS 5.1 / 6.0 / 7.0)</a:t>
            </a:r>
            <a:endParaRPr lang="bg-BG" dirty="0"/>
          </a:p>
        </p:txBody>
      </p:sp>
      <p:pic>
        <p:nvPicPr>
          <p:cNvPr id="17410" name="Picture 2" descr="http://jouybar.net/images/HP_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512" y="1295400"/>
            <a:ext cx="4234488" cy="2200274"/>
          </a:xfrm>
          <a:prstGeom prst="roundRect">
            <a:avLst>
              <a:gd name="adj" fmla="val 51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" name="Picture 2" descr="http://theinfosphere.org/images/f/f3/Infospher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403716">
            <a:off x="1584693" y="1447138"/>
            <a:ext cx="17526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5.1 / </a:t>
            </a:r>
            <a:r>
              <a:rPr lang="en-US" dirty="0" smtClean="0"/>
              <a:t>6.0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IIS 5.1</a:t>
            </a:r>
          </a:p>
          <a:p>
            <a:pPr lvl="1">
              <a:lnSpc>
                <a:spcPts val="3600"/>
              </a:lnSpc>
            </a:pPr>
            <a:r>
              <a:rPr lang="en-US" dirty="0"/>
              <a:t>Comes with Windows XP</a:t>
            </a:r>
          </a:p>
          <a:p>
            <a:pPr lvl="1">
              <a:lnSpc>
                <a:spcPts val="3600"/>
              </a:lnSpc>
            </a:pPr>
            <a:r>
              <a:rPr lang="en-US" dirty="0"/>
              <a:t>Only 10 simultaneous connections 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single web site </a:t>
            </a:r>
          </a:p>
          <a:p>
            <a:pPr>
              <a:lnSpc>
                <a:spcPts val="3600"/>
              </a:lnSpc>
            </a:pPr>
            <a:r>
              <a:rPr lang="en-US" dirty="0"/>
              <a:t>IIS 6.0</a:t>
            </a:r>
          </a:p>
          <a:p>
            <a:pPr lvl="1">
              <a:lnSpc>
                <a:spcPts val="3600"/>
              </a:lnSpc>
            </a:pPr>
            <a:r>
              <a:rPr lang="en-US" dirty="0"/>
              <a:t>Comes with Windows Server 2003 and Windows XP Professional x64 edition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IPv6 support </a:t>
            </a:r>
          </a:p>
          <a:p>
            <a:pPr lvl="1">
              <a:lnSpc>
                <a:spcPts val="3600"/>
              </a:lnSpc>
            </a:pPr>
            <a:r>
              <a:rPr lang="en-US" dirty="0"/>
              <a:t>Faster and more secure</a:t>
            </a:r>
          </a:p>
          <a:p>
            <a:pPr lvl="1">
              <a:lnSpc>
                <a:spcPts val="3600"/>
              </a:lnSpc>
            </a:pPr>
            <a:endParaRPr lang="bg-BG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IIS / 7.0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IIS 7.0</a:t>
            </a:r>
          </a:p>
          <a:p>
            <a:pPr lvl="1"/>
            <a:r>
              <a:rPr lang="en-US" sz="3200" dirty="0" smtClean="0"/>
              <a:t>Comes with Windows Vista and Windows Server 2008</a:t>
            </a:r>
          </a:p>
          <a:p>
            <a:pPr lvl="1"/>
            <a:r>
              <a:rPr lang="en-US" sz="3200" dirty="0" smtClean="0"/>
              <a:t>No connection limit</a:t>
            </a:r>
          </a:p>
          <a:p>
            <a:pPr lvl="1"/>
            <a:r>
              <a:rPr lang="en-US" sz="3200" dirty="0" smtClean="0"/>
              <a:t>Restricts performance based on active concurrent requests</a:t>
            </a:r>
            <a:endParaRPr lang="bg-BG" sz="3200" dirty="0" smtClean="0"/>
          </a:p>
          <a:p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800600"/>
            <a:ext cx="2517913" cy="1447800"/>
          </a:xfrm>
          <a:prstGeom prst="roundRect">
            <a:avLst>
              <a:gd name="adj" fmla="val 10483"/>
            </a:avLst>
          </a:prstGeom>
          <a:ln>
            <a:noFill/>
          </a:ln>
          <a:effectLst/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1054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Introduction to ASP.NET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55" y="129540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2" name="Picture 2" descr="http://www.microsoft.com/mspress/books/sampchap/5136/0735613486-0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60265">
            <a:off x="3704319" y="1365686"/>
            <a:ext cx="4587503" cy="255825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027436" y="36409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Information Server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IIS is a traditional HTTP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process static and dynamic content (through the ISAPI interface)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Handles </a:t>
            </a:r>
            <a:r>
              <a:rPr lang="en-US" dirty="0"/>
              <a:t>ASP.NET </a:t>
            </a:r>
            <a:r>
              <a:rPr lang="en-US" dirty="0" smtClean="0"/>
              <a:t>requests through ISAPI extension for .NET Framework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aspnet_wp.exe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w3wp.exe</a:t>
            </a:r>
            <a:r>
              <a:rPr lang="en-US" dirty="0"/>
              <a:t> in Server 2003) </a:t>
            </a:r>
          </a:p>
          <a:p>
            <a:pPr>
              <a:lnSpc>
                <a:spcPct val="100000"/>
              </a:lnSpc>
            </a:pPr>
            <a:r>
              <a:rPr lang="en-US" dirty="0"/>
              <a:t>ISAPI filter (Internet Server Application Program Interface)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aspnet_isapi.dll</a:t>
            </a:r>
          </a:p>
          <a:p>
            <a:pPr lvl="2"/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</a:t>
            </a:r>
            <a:r>
              <a:rPr lang="en-US" smtClean="0"/>
              <a:t>and ISAPI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ISAPI file extension mapping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905575"/>
            <a:ext cx="7467600" cy="449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8526" y="5054600"/>
            <a:ext cx="733107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Creating ASP.NET Forms</a:t>
            </a:r>
            <a:endParaRPr lang="bg-BG" dirty="0"/>
          </a:p>
        </p:txBody>
      </p:sp>
      <p:pic>
        <p:nvPicPr>
          <p:cNvPr id="58370" name="Picture 2" descr="http://farm1.static.flickr.com/117/276344173_023299848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900" y="1629435"/>
            <a:ext cx="3619500" cy="3018664"/>
          </a:xfrm>
          <a:prstGeom prst="roundRect">
            <a:avLst>
              <a:gd name="adj" fmla="val 44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pic>
        <p:nvPicPr>
          <p:cNvPr id="2" name="Picture 2" descr="http://www.urgeinteractive.com/images/wequote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633416">
            <a:off x="1755559" y="1597766"/>
            <a:ext cx="1428750" cy="1381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0434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Form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Web Form is a </a:t>
            </a:r>
            <a:r>
              <a:rPr lang="en-US" dirty="0"/>
              <a:t>programmable </a:t>
            </a:r>
            <a:r>
              <a:rPr lang="en-US" dirty="0" smtClean="0"/>
              <a:t>Web page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 smtClean="0"/>
              <a:t> file)</a:t>
            </a:r>
            <a:endParaRPr lang="bg-BG" dirty="0"/>
          </a:p>
          <a:p>
            <a:r>
              <a:rPr lang="en-US" dirty="0"/>
              <a:t>Acts as a user interface</a:t>
            </a:r>
            <a:r>
              <a:rPr lang="bg-BG" dirty="0"/>
              <a:t> (</a:t>
            </a:r>
            <a:r>
              <a:rPr lang="en-US" dirty="0"/>
              <a:t>UI</a:t>
            </a:r>
            <a:r>
              <a:rPr lang="bg-BG" dirty="0"/>
              <a:t>) </a:t>
            </a:r>
            <a:r>
              <a:rPr lang="en-US" dirty="0"/>
              <a:t>of an</a:t>
            </a:r>
            <a:r>
              <a:rPr lang="bg-BG" dirty="0"/>
              <a:t> </a:t>
            </a:r>
            <a:r>
              <a:rPr lang="en-US" dirty="0"/>
              <a:t>ASP.NET application</a:t>
            </a:r>
            <a:endParaRPr lang="bg-BG" dirty="0"/>
          </a:p>
          <a:p>
            <a:r>
              <a:rPr lang="en-US" dirty="0"/>
              <a:t>Consists of</a:t>
            </a:r>
            <a:r>
              <a:rPr lang="bg-BG" dirty="0"/>
              <a:t> </a:t>
            </a:r>
            <a:r>
              <a:rPr lang="en-US" dirty="0"/>
              <a:t>HTML, code and controls which are executed on a web server</a:t>
            </a:r>
            <a:endParaRPr lang="bg-BG" dirty="0"/>
          </a:p>
          <a:p>
            <a:r>
              <a:rPr lang="en-US" dirty="0"/>
              <a:t>The user sees the result</a:t>
            </a:r>
            <a:r>
              <a:rPr lang="bg-BG" dirty="0"/>
              <a:t> </a:t>
            </a:r>
            <a:r>
              <a:rPr lang="en-US" dirty="0"/>
              <a:t>in the form of</a:t>
            </a:r>
            <a:r>
              <a:rPr lang="bg-BG" dirty="0"/>
              <a:t> </a:t>
            </a:r>
            <a:r>
              <a:rPr lang="en-US" dirty="0"/>
              <a:t>HTML generated by the web server</a:t>
            </a:r>
            <a:endParaRPr lang="bg-BG" dirty="0"/>
          </a:p>
          <a:p>
            <a:r>
              <a:rPr lang="en-US" dirty="0"/>
              <a:t>The code and controls which</a:t>
            </a:r>
            <a:r>
              <a:rPr lang="bg-BG" dirty="0"/>
              <a:t> </a:t>
            </a:r>
            <a:r>
              <a:rPr lang="en-US" dirty="0"/>
              <a:t>describe the web form don’t leave the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1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</a:t>
            </a:r>
            <a:r>
              <a:rPr lang="en-US" dirty="0" smtClean="0"/>
              <a:t>Form</a:t>
            </a:r>
            <a:endParaRPr lang="bg-BG" sz="18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334000"/>
            <a:ext cx="8496300" cy="1247775"/>
          </a:xfrm>
        </p:spPr>
        <p:txBody>
          <a:bodyPr/>
          <a:lstStyle/>
          <a:p>
            <a:r>
              <a:rPr lang="en-US" dirty="0"/>
              <a:t>The functionality of the </a:t>
            </a:r>
            <a:r>
              <a:rPr lang="en-US" dirty="0" smtClean="0"/>
              <a:t>Web </a:t>
            </a:r>
            <a:r>
              <a:rPr lang="en-US" dirty="0"/>
              <a:t>form is defined by using three layers of attributes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41426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Codebehind="TestWebForm.aspx.cs"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="MyFirstWebApplication.WebForm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&lt;head&gt;&lt;title&gt;My 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MS_POSITIONING="GridLayout"&gt;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="TestForm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method="post"&gt;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asp:Button ...&gt;&lt;/aspButton&gt;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2299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Form (2)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368925"/>
            <a:ext cx="8496300" cy="1031875"/>
          </a:xfrm>
        </p:spPr>
        <p:txBody>
          <a:bodyPr/>
          <a:lstStyle/>
          <a:p>
            <a:r>
              <a:rPr lang="en-US" dirty="0"/>
              <a:t>Page attributes define global functionality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241426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Codebehind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="TestWebForm.aspx.cs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Inherits="MyFirstWebApplication.WebForm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&lt;head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&gt;&lt;title&gt;My 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&lt;body MS_POSITIONING="GridLayout"&gt;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&lt;form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="TestForm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method="post"&gt;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asp:Button ...&gt;&lt;/aspButton&gt;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&lt;/form&gt;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376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Form (3)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5237163"/>
            <a:ext cx="8797925" cy="140811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body</a:t>
            </a:r>
            <a:r>
              <a:rPr lang="en-US" dirty="0"/>
              <a:t> tags define the appearance of a web page</a:t>
            </a:r>
            <a:endParaRPr lang="bg-BG" dirty="0"/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MS_POSITIONING</a:t>
            </a:r>
            <a:r>
              <a:rPr lang="en-US" noProof="1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FlowLayout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GridLayout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41426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Codebehind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Inherits="MyFirstWebApplication.WebForm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&lt;head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&gt;&lt;title&gt;My 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&lt;body MS_POSITIONING="GridLayout"&gt;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&lt;form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="TestForm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method="post"&gt;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asp:Button ...&gt;&lt;/aspButton&gt;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&lt;/form&gt;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8907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Form (4)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249863"/>
            <a:ext cx="8496300" cy="1016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</a:t>
            </a:r>
            <a:r>
              <a:rPr lang="bg-BG" dirty="0"/>
              <a:t> </a:t>
            </a:r>
            <a:r>
              <a:rPr lang="en-US" dirty="0"/>
              <a:t>attributes</a:t>
            </a:r>
            <a:r>
              <a:rPr lang="bg-BG" dirty="0"/>
              <a:t> </a:t>
            </a:r>
            <a:r>
              <a:rPr lang="en-US" dirty="0"/>
              <a:t>define how the groups of controls are going to be processed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685800" y="1223963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Codebehind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Inherits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="MyFirstWebApplication.WebForm"%&gt;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&lt;head&gt;&lt;title&gt;My First WebForm&lt;/title&gt;&lt;/head&gt;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&lt;body MS_POSITIONING="GridLayout"&gt;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&lt;form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="TestForm"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method="post"&gt;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asp:Button ...&gt;&lt;/aspButton&gt;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&lt;/form&gt;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6624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>
                <a:latin typeface="Consolas" pitchFamily="49" charset="0"/>
              </a:rPr>
              <a:t>&lt;</a:t>
            </a:r>
            <a:r>
              <a:rPr lang="en-US" dirty="0">
                <a:latin typeface="Consolas" pitchFamily="49" charset="0"/>
              </a:rPr>
              <a:t>form&gt;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how the controls are going to be processed</a:t>
            </a:r>
            <a:endParaRPr lang="bg-BG" dirty="0"/>
          </a:p>
          <a:p>
            <a:r>
              <a:rPr lang="en-US" dirty="0"/>
              <a:t>In a </a:t>
            </a:r>
            <a:r>
              <a:rPr lang="en-US" dirty="0" smtClean="0"/>
              <a:t>Web </a:t>
            </a:r>
            <a:r>
              <a:rPr lang="en-US" dirty="0"/>
              <a:t>form there can be several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&lt;form&gt;</a:t>
            </a:r>
            <a:r>
              <a:rPr lang="en-US" dirty="0"/>
              <a:t> tags</a:t>
            </a:r>
          </a:p>
          <a:p>
            <a:pPr lvl="1"/>
            <a:r>
              <a:rPr lang="en-US" dirty="0"/>
              <a:t>Only one</a:t>
            </a:r>
            <a:r>
              <a:rPr lang="bg-BG" dirty="0"/>
              <a:t> </a:t>
            </a:r>
            <a:r>
              <a:rPr lang="en-US" dirty="0"/>
              <a:t>server-side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form&gt;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2000" y="4249738"/>
            <a:ext cx="248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form&gt;…&lt;/form&gt;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&lt;form&gt;…&lt;/form&gt;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&lt;form&gt;…&lt;/form&gt;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3683380" y="4246563"/>
            <a:ext cx="469862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ASP.NET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 (only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runat="server"&gt;…&lt;/form&gt;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&lt;form&gt;…&lt;/form&gt;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&lt;form&gt;…&lt;/form&gt;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90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sz="4000" dirty="0">
                <a:latin typeface="Consolas" pitchFamily="49" charset="0"/>
              </a:rPr>
              <a:t>&lt;form&gt;</a:t>
            </a:r>
            <a:r>
              <a:rPr lang="en-US" sz="4000" dirty="0"/>
              <a:t> Attributes</a:t>
            </a:r>
            <a:endParaRPr lang="bg-BG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</a:t>
            </a:r>
            <a:r>
              <a:rPr lang="en-US" dirty="0" smtClean="0"/>
              <a:t> – form identifier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method</a:t>
            </a:r>
            <a:r>
              <a:rPr lang="en-US" dirty="0" smtClean="0"/>
              <a:t> - specifies the method of sending information back to the server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</a:t>
            </a:r>
            <a:r>
              <a:rPr lang="en-US" dirty="0" smtClean="0">
                <a:solidFill>
                  <a:srgbClr val="EBFFD2"/>
                </a:solidFill>
              </a:rPr>
              <a:t> – in the</a:t>
            </a:r>
            <a:r>
              <a:rPr lang="bg-BG" dirty="0" smtClean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URL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POST</a:t>
            </a:r>
            <a:r>
              <a:rPr lang="en-US" dirty="0" smtClean="0">
                <a:solidFill>
                  <a:srgbClr val="EBFFD2"/>
                </a:solidFill>
              </a:rPr>
              <a:t> – within the body of the HTTP request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unat</a:t>
            </a:r>
            <a:r>
              <a:rPr lang="en-US" dirty="0" smtClean="0"/>
              <a:t> - tells the parser that the tag is not an HTML element but an ASP.NET server control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74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CGI, ISAPI – C, C++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 ASP </a:t>
            </a:r>
            <a:r>
              <a:rPr lang="en-US" dirty="0" smtClean="0"/>
              <a:t>(1997-2002)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1.0 / 1.1 (2002-2005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First .NET based Web Development API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ASP.NET 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3.5 (2007-2009) – LINQ to SQL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ASP.NET 4.0 (2010)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01582" y="1981200"/>
            <a:ext cx="1580418" cy="1607072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60796" y="2768247"/>
              <a:ext cx="88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 smtClean="0"/>
              <a:t>WebFormTest.aspx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04800" y="1149388"/>
            <a:ext cx="8534400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Codebehind="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WebFormTest.aspx.cs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AutoEventWireup="false"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Inherits="WebFormTest.WebForm" %&gt;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HTML 4.0 Transitional//EN"&gt;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html&gt;&lt;head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&lt;title&gt;WebFormTest&lt;/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name="GENERATOR" Content="Microsoft Visual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Studio 7.0"&gt;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name="CODE_LANGUAGE" Content="C#"&gt;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vs_defaultClientScript"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content="JavaScript"&gt;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name="vs_targetSchema"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="http://schemas.microsoft.com/intellisense/ie5"&gt;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MS_POSITIONING="GridLayout"&gt;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&lt;form id="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FormTest"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method="post" runat="server"&gt;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'HTML and controls go here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&lt;/form&gt;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36157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Creating ASP.NET Forms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2502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8914" name="Picture 2" descr="http://www.averusa.com/surveillance/uploads/productimages/iconimages/LiveDem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50038">
            <a:off x="4375536" y="2900507"/>
            <a:ext cx="3381375" cy="3219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938" name="Picture 2" descr="http://www.medicalwebforms.com/images/icon-demo-medical-web-forms-hipaa-sec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954" y="3378805"/>
            <a:ext cx="2687137" cy="2262854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4741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rsi-kc.com/images/left_content_images/imaging_and_cod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00" y="914400"/>
            <a:ext cx="4067200" cy="3238500"/>
          </a:xfrm>
          <a:prstGeom prst="roundRect">
            <a:avLst>
              <a:gd name="adj" fmla="val 4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29200"/>
            <a:ext cx="527703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Coding Methods</a:t>
            </a:r>
            <a:endParaRPr lang="bg-BG" dirty="0"/>
          </a:p>
        </p:txBody>
      </p:sp>
      <p:pic>
        <p:nvPicPr>
          <p:cNvPr id="37890" name="Picture 2" descr="http://www.iconarchive.com/icons/deleket/puck/256/Web-Coding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54632">
            <a:off x="6268273" y="3982273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8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smtClean="0"/>
              <a:t>Code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in an</a:t>
            </a:r>
            <a:r>
              <a:rPr lang="bg-BG" dirty="0"/>
              <a:t> </a:t>
            </a:r>
            <a:r>
              <a:rPr lang="en-US" dirty="0"/>
              <a:t>ASP.NET </a:t>
            </a:r>
            <a:r>
              <a:rPr lang="en-US" dirty="0" smtClean="0"/>
              <a:t>Web </a:t>
            </a:r>
            <a:r>
              <a:rPr lang="en-US" dirty="0"/>
              <a:t>form is done in three ways: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Mixed code method</a:t>
            </a:r>
          </a:p>
          <a:p>
            <a:pPr lvl="2"/>
            <a:r>
              <a:rPr lang="en-US" dirty="0"/>
              <a:t>The code is in the same file as the web content, mixed with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code</a:t>
            </a:r>
          </a:p>
          <a:p>
            <a:pPr lvl="2"/>
            <a:r>
              <a:rPr lang="en-US" dirty="0"/>
              <a:t>This method is not recommended as the source code is hard to read and maintain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Inline code method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Code-behind method</a:t>
            </a:r>
            <a:endParaRPr lang="bg-B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04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(2)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in an</a:t>
            </a:r>
            <a:r>
              <a:rPr lang="bg-BG" dirty="0"/>
              <a:t> </a:t>
            </a:r>
            <a:r>
              <a:rPr lang="en-US" dirty="0"/>
              <a:t>ASP.NET web form is done in three ways: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Mixed code method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Inline code method</a:t>
            </a:r>
          </a:p>
          <a:p>
            <a:pPr lvl="2"/>
            <a:r>
              <a:rPr lang="en-US" dirty="0"/>
              <a:t>The code is separated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SCRIPT</a:t>
            </a:r>
            <a:r>
              <a:rPr lang="en-US" dirty="0"/>
              <a:t> section in the same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Code-behind method</a:t>
            </a:r>
            <a:endParaRPr lang="bg-B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85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(3)</a:t>
            </a:r>
            <a:endParaRPr lang="bg-BG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in an</a:t>
            </a:r>
            <a:r>
              <a:rPr lang="bg-BG" dirty="0"/>
              <a:t> </a:t>
            </a:r>
            <a:r>
              <a:rPr lang="en-US" dirty="0"/>
              <a:t>ASP.NET web form is done in three ways: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Mixed code method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Inline code method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Code-behind method</a:t>
            </a:r>
          </a:p>
          <a:p>
            <a:pPr lvl="2"/>
            <a:r>
              <a:rPr lang="en-US" dirty="0"/>
              <a:t>The code is in the</a:t>
            </a:r>
            <a:r>
              <a:rPr lang="bg-BG" dirty="0"/>
              <a:t> </a:t>
            </a:r>
            <a:r>
              <a:rPr lang="en-US" dirty="0"/>
              <a:t>code-behind page</a:t>
            </a:r>
            <a:r>
              <a:rPr lang="bg-BG" dirty="0"/>
              <a:t> – </a:t>
            </a:r>
            <a:r>
              <a:rPr lang="en-US" dirty="0"/>
              <a:t>a separate file from the</a:t>
            </a:r>
            <a:r>
              <a:rPr lang="bg-BG" dirty="0"/>
              <a:t> </a:t>
            </a:r>
            <a:r>
              <a:rPr lang="en-US" dirty="0"/>
              <a:t>HTML content</a:t>
            </a:r>
          </a:p>
          <a:p>
            <a:pPr lvl="2"/>
            <a:r>
              <a:rPr lang="en-US" dirty="0"/>
              <a:t>When using</a:t>
            </a:r>
            <a:r>
              <a:rPr lang="bg-BG" dirty="0"/>
              <a:t> </a:t>
            </a:r>
            <a:r>
              <a:rPr lang="en-US" dirty="0"/>
              <a:t>Visual Studio .NET this is the default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Inline </a:t>
            </a:r>
            <a:r>
              <a:rPr lang="en-US" dirty="0" smtClean="0"/>
              <a:t>Code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762000" y="1853148"/>
            <a:ext cx="7620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asp:Button id="btn" runat="server"/&gt;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Language="c#" runat="server"&gt;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btn_Click(object sender,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System.EventArgs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...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8748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designzzz.com/humor/back-orang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19576" cy="3155130"/>
          </a:xfrm>
          <a:prstGeom prst="roundRect">
            <a:avLst>
              <a:gd name="adj" fmla="val 34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2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902200"/>
            <a:ext cx="6985000" cy="736600"/>
          </a:xfrm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Code-Behind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961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Code-behind</a:t>
            </a:r>
            <a:r>
              <a:rPr lang="bg-BG" dirty="0"/>
              <a:t> </a:t>
            </a:r>
            <a:r>
              <a:rPr lang="en-US" dirty="0"/>
              <a:t>Model</a:t>
            </a:r>
            <a:endParaRPr lang="bg-BG" sz="18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r>
              <a:rPr lang="en-US" dirty="0"/>
              <a:t>A separate compiled file</a:t>
            </a:r>
            <a:r>
              <a:rPr lang="bg-BG" dirty="0"/>
              <a:t> </a:t>
            </a:r>
            <a:r>
              <a:rPr lang="en-US" dirty="0"/>
              <a:t>containing the  program logic of the page</a:t>
            </a:r>
            <a:endParaRPr lang="bg-BG" dirty="0"/>
          </a:p>
          <a:p>
            <a:r>
              <a:rPr lang="en-US" dirty="0"/>
              <a:t>Each web page has its own</a:t>
            </a:r>
            <a:r>
              <a:rPr lang="bg-BG" dirty="0"/>
              <a:t> </a:t>
            </a:r>
            <a:r>
              <a:rPr lang="en-US" dirty="0"/>
              <a:t>code-behind page</a:t>
            </a:r>
            <a:endParaRPr lang="bg-BG" dirty="0"/>
          </a:p>
          <a:p>
            <a:r>
              <a:rPr lang="en-US" dirty="0"/>
              <a:t>Has the</a:t>
            </a:r>
            <a:r>
              <a:rPr lang="bg-BG" dirty="0"/>
              <a:t> </a:t>
            </a:r>
            <a:r>
              <a:rPr lang="en-US" dirty="0"/>
              <a:t>same name as the web page to which it is attached</a:t>
            </a:r>
            <a:endParaRPr lang="bg-BG" dirty="0"/>
          </a:p>
          <a:p>
            <a:pPr lvl="1"/>
            <a:r>
              <a:rPr lang="en-US" dirty="0"/>
              <a:t>The file extension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aspx.cs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The two files are built into one when the application is started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2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</a:t>
            </a:r>
            <a:r>
              <a:rPr lang="bg-BG" dirty="0"/>
              <a:t> </a:t>
            </a:r>
            <a:r>
              <a:rPr lang="en-US" dirty="0"/>
              <a:t>Code-behind </a:t>
            </a:r>
            <a:r>
              <a:rPr lang="en-US" dirty="0" smtClean="0"/>
              <a:t>Work?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To associate an .</a:t>
            </a:r>
            <a:r>
              <a:rPr lang="en-US" noProof="1"/>
              <a:t>aspx</a:t>
            </a:r>
            <a:r>
              <a:rPr lang="en-US" dirty="0"/>
              <a:t> page to its</a:t>
            </a:r>
            <a:r>
              <a:rPr lang="bg-BG" dirty="0"/>
              <a:t> </a:t>
            </a:r>
            <a:r>
              <a:rPr lang="en-US" dirty="0"/>
              <a:t>code-behind class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dirty="0"/>
              <a:t> directive is used</a:t>
            </a:r>
          </a:p>
          <a:p>
            <a:pPr>
              <a:lnSpc>
                <a:spcPts val="3200"/>
              </a:lnSpc>
            </a:pPr>
            <a:r>
              <a:rPr lang="en-US" dirty="0"/>
              <a:t>VS.NET adds three attributes to the 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dirty="0"/>
              <a:t> directive:</a:t>
            </a:r>
          </a:p>
          <a:p>
            <a:pPr lvl="1">
              <a:lnSpc>
                <a:spcPts val="32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Inherits</a:t>
            </a:r>
            <a:r>
              <a:rPr lang="en-US" dirty="0"/>
              <a:t> – allows the</a:t>
            </a:r>
            <a:r>
              <a:rPr lang="bg-BG" dirty="0"/>
              <a:t> </a:t>
            </a:r>
            <a:r>
              <a:rPr lang="en-US" dirty="0"/>
              <a:t>.</a:t>
            </a:r>
            <a:r>
              <a:rPr lang="en-US" noProof="1"/>
              <a:t>aspx</a:t>
            </a:r>
            <a:r>
              <a:rPr lang="en-US" dirty="0"/>
              <a:t> page to</a:t>
            </a:r>
            <a:r>
              <a:rPr lang="bg-BG" dirty="0"/>
              <a:t> </a:t>
            </a:r>
            <a:r>
              <a:rPr lang="en-US" dirty="0"/>
              <a:t>derive from the</a:t>
            </a:r>
            <a:r>
              <a:rPr lang="bg-BG" dirty="0"/>
              <a:t> </a:t>
            </a:r>
            <a:r>
              <a:rPr lang="en-US" dirty="0"/>
              <a:t>code-behind class</a:t>
            </a:r>
          </a:p>
          <a:p>
            <a:pPr lvl="1">
              <a:lnSpc>
                <a:spcPts val="32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Codebehind</a:t>
            </a:r>
            <a:r>
              <a:rPr lang="en-US" dirty="0"/>
              <a:t> – used internally by</a:t>
            </a:r>
            <a:r>
              <a:rPr lang="bg-BG" dirty="0"/>
              <a:t> </a:t>
            </a:r>
            <a:r>
              <a:rPr lang="en-US" dirty="0"/>
              <a:t>Visual Studio .NET to associate the files</a:t>
            </a:r>
          </a:p>
          <a:p>
            <a:pPr lvl="1">
              <a:lnSpc>
                <a:spcPts val="32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Src</a:t>
            </a:r>
            <a:r>
              <a:rPr lang="en-US" dirty="0"/>
              <a:t> – contains the</a:t>
            </a:r>
            <a:r>
              <a:rPr lang="bg-BG" dirty="0"/>
              <a:t> </a:t>
            </a:r>
            <a:r>
              <a:rPr lang="en-US" dirty="0"/>
              <a:t>name of the</a:t>
            </a:r>
            <a:r>
              <a:rPr lang="bg-BG" dirty="0"/>
              <a:t> </a:t>
            </a:r>
            <a:r>
              <a:rPr lang="en-US" dirty="0"/>
              <a:t>code-behind page</a:t>
            </a:r>
          </a:p>
          <a:p>
            <a:pPr lvl="2">
              <a:lnSpc>
                <a:spcPts val="3200"/>
              </a:lnSpc>
            </a:pPr>
            <a:r>
              <a:rPr lang="en-US" dirty="0"/>
              <a:t> Used if the application is not precompiled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49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Benefits 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presentation from code</a:t>
            </a:r>
          </a:p>
          <a:p>
            <a:r>
              <a:rPr lang="en-US" dirty="0" smtClean="0"/>
              <a:t>Object-oriented approach</a:t>
            </a:r>
            <a:endParaRPr lang="en-US" dirty="0"/>
          </a:p>
          <a:p>
            <a:r>
              <a:rPr lang="en-US" dirty="0" smtClean="0"/>
              <a:t>Component-based development</a:t>
            </a:r>
            <a:endParaRPr lang="en-US" dirty="0"/>
          </a:p>
          <a:p>
            <a:r>
              <a:rPr lang="en-US" dirty="0"/>
              <a:t>Event-driven architecture</a:t>
            </a:r>
          </a:p>
          <a:p>
            <a:r>
              <a:rPr lang="en-US" dirty="0" smtClean="0"/>
              <a:t>Code </a:t>
            </a:r>
            <a:r>
              <a:rPr lang="en-US" dirty="0"/>
              <a:t>compilation</a:t>
            </a:r>
          </a:p>
          <a:p>
            <a:r>
              <a:rPr lang="en-US" dirty="0" smtClean="0"/>
              <a:t>Extensible </a:t>
            </a:r>
            <a:r>
              <a:rPr lang="en-US" dirty="0"/>
              <a:t>architecture</a:t>
            </a:r>
          </a:p>
          <a:p>
            <a:r>
              <a:rPr lang="en-US" dirty="0" smtClean="0"/>
              <a:t>Built-in state </a:t>
            </a:r>
            <a:r>
              <a:rPr lang="en-US" dirty="0"/>
              <a:t>management</a:t>
            </a:r>
          </a:p>
          <a:p>
            <a:r>
              <a:rPr lang="en-US" dirty="0"/>
              <a:t>Many others </a:t>
            </a:r>
            <a:r>
              <a:rPr lang="en-US" dirty="0" smtClean="0"/>
              <a:t>(data binding, validation</a:t>
            </a:r>
            <a:r>
              <a:rPr lang="en-US" dirty="0"/>
              <a:t>, </a:t>
            </a:r>
            <a:r>
              <a:rPr lang="en-US" dirty="0" smtClean="0"/>
              <a:t>master pages, </a:t>
            </a:r>
            <a:r>
              <a:rPr lang="en-US" dirty="0"/>
              <a:t>etc.)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 </a:t>
            </a:r>
            <a:r>
              <a:rPr lang="en-US" dirty="0" smtClean="0"/>
              <a:t>– Example</a:t>
            </a:r>
            <a:endParaRPr lang="bg-B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000100" y="2363450"/>
            <a:ext cx="72009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 Page Language="c#"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Inherits="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MyProject.WebFormTest"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Codebehind="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WebFormTest.aspx.cs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WebFormTest.aspx.cs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37763">
            <a:off x="1553230" y="4623779"/>
            <a:ext cx="5381625" cy="800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267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Compilation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dirty="0"/>
              <a:t>The Code-behind page can be either </a:t>
            </a:r>
            <a:r>
              <a:rPr lang="bg-BG" dirty="0"/>
              <a:t> </a:t>
            </a:r>
            <a:r>
              <a:rPr lang="en-US" dirty="0"/>
              <a:t>precompiled or just-in-time (JIT) Compiled</a:t>
            </a:r>
            <a:endParaRPr lang="bg-BG" dirty="0"/>
          </a:p>
          <a:p>
            <a:r>
              <a:rPr lang="en-US" dirty="0"/>
              <a:t>JIT compilation</a:t>
            </a:r>
            <a:endParaRPr lang="bg-BG" dirty="0"/>
          </a:p>
          <a:p>
            <a:pPr lvl="1"/>
            <a:r>
              <a:rPr lang="en-US" dirty="0"/>
              <a:t>A compilation at first request</a:t>
            </a:r>
          </a:p>
          <a:p>
            <a:pPr lvl="1"/>
            <a:r>
              <a:rPr lang="en-US" dirty="0"/>
              <a:t>Set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Src</a:t>
            </a:r>
            <a:r>
              <a:rPr lang="en-US" noProof="1"/>
              <a:t> </a:t>
            </a:r>
            <a:r>
              <a:rPr lang="en-US" dirty="0"/>
              <a:t>attribute of the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dirty="0"/>
              <a:t> directive</a:t>
            </a:r>
            <a:endParaRPr lang="bg-BG" dirty="0"/>
          </a:p>
          <a:p>
            <a:pPr lvl="2"/>
            <a:r>
              <a:rPr lang="en-US" dirty="0"/>
              <a:t>VS.NET</a:t>
            </a:r>
            <a:r>
              <a:rPr lang="bg-BG" dirty="0"/>
              <a:t> </a:t>
            </a:r>
            <a:r>
              <a:rPr lang="en-US" dirty="0"/>
              <a:t>doesn’t add it by default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8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Precompilation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Precompilation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Avoids the</a:t>
            </a:r>
            <a:r>
              <a:rPr lang="bg-BG" dirty="0"/>
              <a:t> </a:t>
            </a:r>
            <a:r>
              <a:rPr lang="en-US" dirty="0"/>
              <a:t>delay at first request</a:t>
            </a:r>
            <a:endParaRPr lang="bg-BG" dirty="0"/>
          </a:p>
          <a:p>
            <a:pPr lvl="1"/>
            <a:r>
              <a:rPr lang="en-US" dirty="0"/>
              <a:t>Simplifies the deployment of the web application</a:t>
            </a:r>
            <a:endParaRPr lang="bg-BG" dirty="0"/>
          </a:p>
          <a:p>
            <a:pPr lvl="1"/>
            <a:r>
              <a:rPr lang="en-US" dirty="0"/>
              <a:t>The source code of the</a:t>
            </a:r>
            <a:r>
              <a:rPr lang="bg-BG" dirty="0"/>
              <a:t> </a:t>
            </a:r>
            <a:r>
              <a:rPr lang="en-US" dirty="0"/>
              <a:t>code-behind class is not </a:t>
            </a:r>
            <a:r>
              <a:rPr lang="en-US" dirty="0" smtClean="0"/>
              <a:t>necessary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6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325" y="1676400"/>
            <a:ext cx="3876675" cy="2105026"/>
          </a:xfrm>
          <a:prstGeom prst="roundRect">
            <a:avLst>
              <a:gd name="adj" fmla="val 49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673600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Directives</a:t>
            </a:r>
            <a:endParaRPr lang="bg-BG" dirty="0"/>
          </a:p>
        </p:txBody>
      </p:sp>
      <p:pic>
        <p:nvPicPr>
          <p:cNvPr id="2" name="Picture 2" descr="http://www.nrc-pad.org/images/stories/faq%20ico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84183">
            <a:off x="6929454" y="3357562"/>
            <a:ext cx="857250" cy="1285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115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sz="3000" dirty="0"/>
              <a:t>Provide control over many options affecting the compilation and execution of the web form</a:t>
            </a:r>
          </a:p>
          <a:p>
            <a:pPr>
              <a:lnSpc>
                <a:spcPts val="3100"/>
              </a:lnSpc>
            </a:pPr>
            <a:r>
              <a:rPr lang="en-US" sz="3000" dirty="0"/>
              <a:t>Important directives: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sz="2800" dirty="0"/>
              <a:t> – main directive of the page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sz="2800" dirty="0"/>
              <a:t> – imports a namespace into the 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@Assembly</a:t>
            </a:r>
            <a:r>
              <a:rPr lang="en-US" sz="2800" dirty="0"/>
              <a:t> – attaches an assembly to the form when it is compiled</a:t>
            </a:r>
          </a:p>
          <a:p>
            <a:pPr lvl="1">
              <a:lnSpc>
                <a:spcPts val="31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@OutputCache</a:t>
            </a:r>
            <a:r>
              <a:rPr lang="en-US" sz="2800" dirty="0"/>
              <a:t> – controls the ability of the forms to use cache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@Register</a:t>
            </a:r>
            <a:r>
              <a:rPr lang="en-US" sz="2800" dirty="0"/>
              <a:t> – registers a user control to be used in a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63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form specific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file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attributes used by the parser and the compiler of </a:t>
            </a:r>
            <a:r>
              <a:rPr lang="bg-BG" dirty="0"/>
              <a:t> </a:t>
            </a:r>
            <a:r>
              <a:rPr lang="en-US" dirty="0"/>
              <a:t>ASP.NET</a:t>
            </a:r>
          </a:p>
          <a:p>
            <a:r>
              <a:rPr lang="en-US" dirty="0"/>
              <a:t>Important attributes: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AutoEventWireup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Culture</a:t>
            </a:r>
            <a:r>
              <a:rPr lang="en-US" i="1" dirty="0"/>
              <a:t> –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dirty="0"/>
              <a:t>culture used</a:t>
            </a:r>
            <a:r>
              <a:rPr lang="bg-BG" dirty="0"/>
              <a:t> </a:t>
            </a:r>
            <a:r>
              <a:rPr lang="en-US" dirty="0"/>
              <a:t>when the page is generated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UICulture</a:t>
            </a:r>
            <a:r>
              <a:rPr lang="en-US" dirty="0"/>
              <a:t> – a culture used for the visualization of data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5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>
                <a:latin typeface="Consolas" pitchFamily="49" charset="0"/>
              </a:rPr>
              <a:t>@Page</a:t>
            </a:r>
            <a:r>
              <a:rPr lang="en-US" dirty="0" smtClean="0"/>
              <a:t> </a:t>
            </a:r>
            <a:r>
              <a:rPr lang="en-US" dirty="0"/>
              <a:t>Directive (2)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attributes: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</a:t>
            </a:r>
            <a:r>
              <a:rPr lang="en-US" i="1" dirty="0"/>
              <a:t> </a:t>
            </a:r>
            <a:r>
              <a:rPr lang="en-US" dirty="0"/>
              <a:t>– whether the page is compiled with</a:t>
            </a:r>
            <a:r>
              <a:rPr lang="bg-BG" dirty="0"/>
              <a:t> </a:t>
            </a:r>
            <a:r>
              <a:rPr lang="en-US" dirty="0"/>
              <a:t>debug symbols in it</a:t>
            </a:r>
            <a:r>
              <a:rPr lang="bg-BG" dirty="0"/>
              <a:t> 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EnableSessionState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whether </a:t>
            </a:r>
            <a:r>
              <a:rPr lang="en-US" dirty="0"/>
              <a:t>a session is supported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EnableViewState</a:t>
            </a:r>
            <a:r>
              <a:rPr lang="en-US" dirty="0"/>
              <a:t> – whether to use "view state“ or not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ErrorPage</a:t>
            </a:r>
            <a:r>
              <a:rPr lang="en-US" dirty="0"/>
              <a:t> – a page to which to redirect in case of unhandled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Important attributes:</a:t>
            </a:r>
          </a:p>
          <a:p>
            <a:pPr lvl="1">
              <a:lnSpc>
                <a:spcPts val="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Language</a:t>
            </a:r>
            <a:r>
              <a:rPr lang="en-US" dirty="0" smtClean="0"/>
              <a:t> – states the program language used to script the page</a:t>
            </a:r>
            <a:endParaRPr lang="bg-BG" dirty="0" smtClean="0"/>
          </a:p>
          <a:p>
            <a:pPr lvl="1">
              <a:lnSpc>
                <a:spcPts val="3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Codebehind</a:t>
            </a:r>
            <a:r>
              <a:rPr lang="en-US" dirty="0" smtClean="0"/>
              <a:t> – points to the code-behind file where the page logics is stored</a:t>
            </a:r>
          </a:p>
          <a:p>
            <a:pPr lvl="1">
              <a:lnSpc>
                <a:spcPts val="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Smart-Navigation</a:t>
            </a:r>
            <a:r>
              <a:rPr lang="en-US" dirty="0" smtClean="0"/>
              <a:t> – improves user experience over post backs</a:t>
            </a:r>
          </a:p>
          <a:p>
            <a:pPr lvl="2">
              <a:lnSpc>
                <a:spcPts val="3000"/>
              </a:lnSpc>
            </a:pPr>
            <a:r>
              <a:rPr lang="en-US" dirty="0" smtClean="0"/>
              <a:t>Persists element focus and scroll position</a:t>
            </a:r>
          </a:p>
          <a:p>
            <a:pPr lvl="2">
              <a:lnSpc>
                <a:spcPts val="3000"/>
              </a:lnSpc>
            </a:pPr>
            <a:r>
              <a:rPr lang="en-US" dirty="0" smtClean="0"/>
              <a:t>Avoids flickers</a:t>
            </a:r>
          </a:p>
          <a:p>
            <a:pPr lvl="2">
              <a:lnSpc>
                <a:spcPts val="3000"/>
              </a:lnSpc>
            </a:pPr>
            <a:r>
              <a:rPr lang="en-US" dirty="0" smtClean="0"/>
              <a:t>Supported by IE 5.5 or later</a:t>
            </a:r>
          </a:p>
          <a:p>
            <a:pPr lvl="2">
              <a:lnSpc>
                <a:spcPts val="3000"/>
              </a:lnSpc>
            </a:pPr>
            <a:r>
              <a:rPr lang="en-US" dirty="0" smtClean="0"/>
              <a:t>Shouldn’t use it - problematic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8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the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478" y="1114424"/>
            <a:ext cx="2311522" cy="2466976"/>
          </a:xfrm>
          <a:prstGeom prst="roundRect">
            <a:avLst>
              <a:gd name="adj" fmla="val 5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5122" name="Picture 2" descr="http://www.crystalxp.net/galerie/img/img-icons-a-png-blank-page-icon-set-varsok-996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12707">
            <a:off x="3452028" y="1094582"/>
            <a:ext cx="2857500" cy="2857500"/>
          </a:xfrm>
          <a:prstGeom prst="rect">
            <a:avLst/>
          </a:prstGeom>
          <a:noFill/>
        </p:spPr>
      </p:pic>
      <p:pic>
        <p:nvPicPr>
          <p:cNvPr id="5124" name="Picture 4" descr="http://www.bukovinasociety.org/museum/museum-images/Fam-docs/schneider-bernie-Wasyl-passport-last-pag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85974">
            <a:off x="1048921" y="1141137"/>
            <a:ext cx="2285244" cy="3289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5533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hjwa.org/hjwa/images/Ques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99660">
            <a:off x="524622" y="1324940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literaturatadnes.com/wp-content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001712">
            <a:off x="3163919" y="3226177"/>
            <a:ext cx="2446108" cy="3424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Architecture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236220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6148" name="Picture 4" descr="http://hjwa.org/hjwa/images/Ques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6014" y="1447800"/>
            <a:ext cx="1904586" cy="2790824"/>
          </a:xfrm>
          <a:prstGeom prst="roundRect">
            <a:avLst>
              <a:gd name="adj" fmla="val 50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inind.com/images/web%20developme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7204" y="706019"/>
            <a:ext cx="3264996" cy="2119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766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Overview</a:t>
            </a:r>
            <a:endParaRPr lang="bg-BG" dirty="0"/>
          </a:p>
        </p:txBody>
      </p:sp>
      <p:pic>
        <p:nvPicPr>
          <p:cNvPr id="74756" name="Picture 4" descr="http://raja.sourceforge.net/img/overvi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985">
            <a:off x="4494849" y="4586646"/>
            <a:ext cx="3837132" cy="1494392"/>
          </a:xfrm>
          <a:prstGeom prst="roundRect">
            <a:avLst>
              <a:gd name="adj" fmla="val 7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46539">
            <a:off x="735048" y="4551289"/>
            <a:ext cx="3462421" cy="1498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/>
              <a:t>Start Visual Studio </a:t>
            </a:r>
            <a:r>
              <a:rPr lang="en-US" sz="2800" dirty="0" smtClean="0"/>
              <a:t>2010 </a:t>
            </a:r>
            <a:r>
              <a:rPr lang="en-US" sz="2800" dirty="0"/>
              <a:t>and make new Web Site. Look at the files generated and tell what's purpose of each file. Explain "code – behind" model. Print "Hell ASP.NET" from code – behind and from UI. Show automatic generated files in executing directory 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Assembly.GetExecutingPath()</a:t>
            </a:r>
            <a:r>
              <a:rPr lang="en-US" sz="2800" dirty="0"/>
              <a:t>.</a:t>
            </a:r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/>
              <a:t>Create a Web page which saves empty file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ProgramFiles</a:t>
            </a:r>
            <a:r>
              <a:rPr lang="en-US" sz="2800" dirty="0" smtClean="0"/>
              <a:t> </a:t>
            </a:r>
            <a:r>
              <a:rPr lang="en-US" sz="2800" dirty="0"/>
              <a:t>directory. Configure directory security so IIS process to be able to write in there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/>
              <a:t>Catch all the events in page lifecycle using appropriate method or event handler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9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Do </a:t>
            </a:r>
            <a:r>
              <a:rPr lang="en-US" sz="2800" dirty="0"/>
              <a:t>some kind of tracing of these events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900"/>
              </a:lnSpc>
              <a:buFont typeface="+mj-lt"/>
              <a:buAutoNum type="arabicPeriod" startAt="4"/>
              <a:tabLst/>
            </a:pPr>
            <a:r>
              <a:rPr lang="en-US" sz="2800" dirty="0"/>
              <a:t>Create an</a:t>
            </a:r>
            <a:r>
              <a:rPr lang="bg-BG" sz="2800" dirty="0"/>
              <a:t> </a:t>
            </a:r>
            <a:r>
              <a:rPr lang="en-US" sz="2800" dirty="0"/>
              <a:t>HTML form</a:t>
            </a:r>
            <a:r>
              <a:rPr lang="bg-BG" sz="2800" dirty="0"/>
              <a:t> </a:t>
            </a:r>
            <a:r>
              <a:rPr lang="en-US" sz="2800" dirty="0"/>
              <a:t>that posts the contents of a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textarea</a:t>
            </a:r>
            <a:r>
              <a:rPr lang="en-US" sz="2800" dirty="0" smtClean="0"/>
              <a:t> </a:t>
            </a:r>
            <a:r>
              <a:rPr lang="en-US" sz="2800" dirty="0"/>
              <a:t>field to a server and the server prints it in another field</a:t>
            </a:r>
            <a:r>
              <a:rPr lang="bg-BG" sz="2800" dirty="0"/>
              <a:t>. </a:t>
            </a:r>
            <a:r>
              <a:rPr lang="en-US" sz="2800" dirty="0"/>
              <a:t>Don’t use</a:t>
            </a:r>
            <a:r>
              <a:rPr lang="bg-BG" sz="2800" dirty="0"/>
              <a:t> </a:t>
            </a:r>
            <a:r>
              <a:rPr lang="en-US" sz="2800" dirty="0"/>
              <a:t>code-behind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900"/>
              </a:lnSpc>
              <a:buFont typeface="+mj-lt"/>
              <a:buAutoNum type="arabicPeriod" startAt="4"/>
              <a:tabLst/>
            </a:pPr>
            <a:r>
              <a:rPr lang="en-US" sz="2800" dirty="0"/>
              <a:t>Create an</a:t>
            </a:r>
            <a:r>
              <a:rPr lang="bg-BG" sz="2800" dirty="0"/>
              <a:t> </a:t>
            </a:r>
            <a:r>
              <a:rPr lang="en-US" sz="2800" dirty="0"/>
              <a:t>ASP.NET web form which</a:t>
            </a:r>
            <a:r>
              <a:rPr lang="bg-BG" sz="2800" dirty="0"/>
              <a:t> </a:t>
            </a:r>
            <a:r>
              <a:rPr lang="en-US" sz="2800" dirty="0"/>
              <a:t>posts</a:t>
            </a:r>
            <a:r>
              <a:rPr lang="bg-BG" sz="2800" dirty="0"/>
              <a:t> </a:t>
            </a:r>
            <a:r>
              <a:rPr lang="en-US" sz="2800" dirty="0"/>
              <a:t>the contents of a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textarea</a:t>
            </a:r>
            <a:r>
              <a:rPr lang="en-US" sz="2800" dirty="0" smtClean="0"/>
              <a:t> </a:t>
            </a:r>
            <a:r>
              <a:rPr lang="en-US" sz="2800" dirty="0"/>
              <a:t>field to a server and the server prints it in another field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pPr marL="446088" indent="-446088">
              <a:lnSpc>
                <a:spcPts val="3900"/>
              </a:lnSpc>
              <a:buFont typeface="+mj-lt"/>
              <a:buAutoNum type="arabicPeriod" startAt="4"/>
              <a:tabLst/>
            </a:pPr>
            <a:r>
              <a:rPr lang="en-US" sz="2800" dirty="0"/>
              <a:t>Use the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src</a:t>
            </a:r>
            <a:r>
              <a:rPr lang="en-US" sz="2800" dirty="0" smtClean="0"/>
              <a:t> </a:t>
            </a:r>
            <a:r>
              <a:rPr lang="en-US" sz="2800" dirty="0"/>
              <a:t>attribute of the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sz="2800" dirty="0"/>
              <a:t> directive to create a page that doesn’t need to be precompiled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Execution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sz="3000" dirty="0"/>
              <a:t>ASP.NET </a:t>
            </a:r>
            <a:r>
              <a:rPr lang="en-US" sz="3000" dirty="0" smtClean="0"/>
              <a:t>applications are executed </a:t>
            </a:r>
            <a:r>
              <a:rPr lang="en-US" sz="3000" dirty="0"/>
              <a:t>via </a:t>
            </a:r>
            <a:r>
              <a:rPr lang="en-US" sz="3000" dirty="0" smtClean="0"/>
              <a:t>a sequence of </a:t>
            </a:r>
            <a:r>
              <a:rPr lang="en-US" sz="3000" dirty="0"/>
              <a:t>HTTP </a:t>
            </a:r>
            <a:r>
              <a:rPr lang="en-US" sz="3000" dirty="0" smtClean="0"/>
              <a:t>requests </a:t>
            </a:r>
            <a:r>
              <a:rPr lang="en-US" sz="3000" dirty="0"/>
              <a:t>and HTTP </a:t>
            </a:r>
            <a:r>
              <a:rPr lang="en-US" sz="3000" dirty="0" smtClean="0"/>
              <a:t>responses</a:t>
            </a:r>
          </a:p>
          <a:p>
            <a:pPr lvl="1"/>
            <a:r>
              <a:rPr lang="en-US" dirty="0" smtClean="0"/>
              <a:t>Client Web browser request ASPX pages</a:t>
            </a:r>
          </a:p>
          <a:p>
            <a:pPr lvl="1"/>
            <a:r>
              <a:rPr lang="en-US" dirty="0" smtClean="0"/>
              <a:t>The Web server executes the ASPX page and produce XHTML + CSS + JavaScript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66948" name="Picture 4" descr="Fig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237" y="4343400"/>
            <a:ext cx="5541963" cy="1851025"/>
          </a:xfrm>
          <a:prstGeom prst="roundRect">
            <a:avLst>
              <a:gd name="adj" fmla="val 507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ASP.NET Architecture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250825" y="6116638"/>
            <a:ext cx="8569325" cy="3603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50825" y="5611813"/>
            <a:ext cx="8569325" cy="4333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Information Server (IIS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	      ISAPI Filters (aspnet_isapi.dll) 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250825" y="5108575"/>
            <a:ext cx="8569325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(aspnet_wp.dll / w3wp.dll)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250825" y="1022350"/>
            <a:ext cx="8569325" cy="3941763"/>
          </a:xfrm>
          <a:prstGeom prst="rect">
            <a:avLst/>
          </a:prstGeom>
          <a:noFill/>
          <a:ln w="28575" algn="ctr">
            <a:solidFill>
              <a:schemeClr val="accent5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393700" y="1147763"/>
            <a:ext cx="1730375" cy="374491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XML-based 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195513" y="4460875"/>
            <a:ext cx="6483350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HttpApplication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Cache</a:t>
            </a:r>
            <a:endParaRPr lang="bg-BG" sz="2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2195513" y="3379788"/>
            <a:ext cx="6483350" cy="10080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HttpModules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 state                      Authentication            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2195513" y="2301875"/>
            <a:ext cx="6483350" cy="100647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HttpHandlers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pages                ASP.NET Web services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2195513" y="1147763"/>
            <a:ext cx="6480175" cy="10810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Controls                       AJAX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controls                    User controls                   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1468</TotalTime>
  <Words>10615</Words>
  <Application>Microsoft Office PowerPoint</Application>
  <PresentationFormat>On-screen Show (4:3)</PresentationFormat>
  <Paragraphs>1409</Paragraphs>
  <Slides>71</Slides>
  <Notes>63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Telerik-PowerPoint-Theme</vt:lpstr>
      <vt:lpstr>ASP.NET Architecture</vt:lpstr>
      <vt:lpstr>Table of Contents</vt:lpstr>
      <vt:lpstr>Table of Contents (2)</vt:lpstr>
      <vt:lpstr>Introduction to ASP.NET</vt:lpstr>
      <vt:lpstr>History of ASP.NET</vt:lpstr>
      <vt:lpstr>ASP.NET Benefits </vt:lpstr>
      <vt:lpstr>ASP.NET Overview</vt:lpstr>
      <vt:lpstr>ASP.NET Execution</vt:lpstr>
      <vt:lpstr>ASP.NET Architecture</vt:lpstr>
      <vt:lpstr>ASP.NET: How it Works?</vt:lpstr>
      <vt:lpstr>Separate Visualization from Business Logic</vt:lpstr>
      <vt:lpstr>Separate Visualization from Business Logic (2)</vt:lpstr>
      <vt:lpstr>Your First ASP.NET Application – Sumator</vt:lpstr>
      <vt:lpstr>ASP.NET Sumator</vt:lpstr>
      <vt:lpstr>ASP.NET Base Components</vt:lpstr>
      <vt:lpstr>ASP.NET Base Components</vt:lpstr>
      <vt:lpstr>ASP.NET Web Controls</vt:lpstr>
      <vt:lpstr>Web.config</vt:lpstr>
      <vt:lpstr>Machine.config</vt:lpstr>
      <vt:lpstr>Global.asax</vt:lpstr>
      <vt:lpstr>Look Inside Web.config, Machine.config, Global.asax</vt:lpstr>
      <vt:lpstr>ASP.NET Execution Model</vt:lpstr>
      <vt:lpstr>ASP.NET Execution Model</vt:lpstr>
      <vt:lpstr>ASP.NET Execution Model (2)</vt:lpstr>
      <vt:lpstr>ASP.NET Application Lifecycle</vt:lpstr>
      <vt:lpstr>ASP.NET Lifecycle Events</vt:lpstr>
      <vt:lpstr>ASP.NET Lifecycle Events (2)</vt:lpstr>
      <vt:lpstr>ASP.NET Lifecycle Events (3)</vt:lpstr>
      <vt:lpstr>ASP.NET Lifecycle Events (4)</vt:lpstr>
      <vt:lpstr>ASP.NET Lifecycle Events (5)</vt:lpstr>
      <vt:lpstr>ASP.NET Lifecycle Events (6)</vt:lpstr>
      <vt:lpstr>ASP.NET Lifecycle Events (7)</vt:lpstr>
      <vt:lpstr>ASP.NET Lifecycle Events (8)</vt:lpstr>
      <vt:lpstr>ASP.NET Lifecycle Events (9)</vt:lpstr>
      <vt:lpstr>ASP.NET Lifecycle Events (10)</vt:lpstr>
      <vt:lpstr>ASP.NET Application Lifecycle</vt:lpstr>
      <vt:lpstr>Internet Information Server (IIS 5.1 / 6.0 / 7.0)</vt:lpstr>
      <vt:lpstr>IIS 5.1 / 6.0</vt:lpstr>
      <vt:lpstr> IIS / 7.0</vt:lpstr>
      <vt:lpstr>Internet Information Server</vt:lpstr>
      <vt:lpstr>IIS and ISAPI – Example</vt:lpstr>
      <vt:lpstr>Creating ASP.NET Forms</vt:lpstr>
      <vt:lpstr>What is a Web Form</vt:lpstr>
      <vt:lpstr>Creating a Web Form</vt:lpstr>
      <vt:lpstr>Creating a Web Form (2)</vt:lpstr>
      <vt:lpstr>Creating a Web Form (3)</vt:lpstr>
      <vt:lpstr>Creating a Web Form (4)</vt:lpstr>
      <vt:lpstr>The &lt;form&gt; Tag</vt:lpstr>
      <vt:lpstr>&lt;form&gt; Attributes</vt:lpstr>
      <vt:lpstr>Example: WebFormTest.aspx</vt:lpstr>
      <vt:lpstr>Creating ASP.NET Forms</vt:lpstr>
      <vt:lpstr>Coding Methods</vt:lpstr>
      <vt:lpstr>Writing Code</vt:lpstr>
      <vt:lpstr>Writing Code (2)</vt:lpstr>
      <vt:lpstr>Writing Code (3)</vt:lpstr>
      <vt:lpstr>Example: Inline Code Method</vt:lpstr>
      <vt:lpstr>Code-Behind</vt:lpstr>
      <vt:lpstr>Code-behind Model</vt:lpstr>
      <vt:lpstr>How Does Code-behind Work?</vt:lpstr>
      <vt:lpstr>@Page Directive – Example</vt:lpstr>
      <vt:lpstr>JIT Compilation</vt:lpstr>
      <vt:lpstr>Precompilation</vt:lpstr>
      <vt:lpstr>Directives</vt:lpstr>
      <vt:lpstr>Directives</vt:lpstr>
      <vt:lpstr>The @Page Directive</vt:lpstr>
      <vt:lpstr>The @Page Directive (2)</vt:lpstr>
      <vt:lpstr>The @Page Directive (3)</vt:lpstr>
      <vt:lpstr>Using the @Page Directive</vt:lpstr>
      <vt:lpstr>ASP.NET Architecture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439</cp:revision>
  <dcterms:created xsi:type="dcterms:W3CDTF">2007-12-08T16:03:35Z</dcterms:created>
  <dcterms:modified xsi:type="dcterms:W3CDTF">2010-07-26T14:51:15Z</dcterms:modified>
</cp:coreProperties>
</file>