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81"/>
  </p:notesMasterIdLst>
  <p:handoutMasterIdLst>
    <p:handoutMasterId r:id="rId82"/>
  </p:handoutMasterIdLst>
  <p:sldIdLst>
    <p:sldId id="403" r:id="rId2"/>
    <p:sldId id="404" r:id="rId3"/>
    <p:sldId id="405" r:id="rId4"/>
    <p:sldId id="406" r:id="rId5"/>
    <p:sldId id="407" r:id="rId6"/>
    <p:sldId id="326" r:id="rId7"/>
    <p:sldId id="327" r:id="rId8"/>
    <p:sldId id="328" r:id="rId9"/>
    <p:sldId id="329" r:id="rId10"/>
    <p:sldId id="330" r:id="rId11"/>
    <p:sldId id="332" r:id="rId12"/>
    <p:sldId id="333" r:id="rId13"/>
    <p:sldId id="334" r:id="rId14"/>
    <p:sldId id="335" r:id="rId15"/>
    <p:sldId id="336" r:id="rId16"/>
    <p:sldId id="408" r:id="rId17"/>
    <p:sldId id="338" r:id="rId18"/>
    <p:sldId id="339" r:id="rId19"/>
    <p:sldId id="340" r:id="rId20"/>
    <p:sldId id="341" r:id="rId21"/>
    <p:sldId id="342" r:id="rId22"/>
    <p:sldId id="409" r:id="rId23"/>
    <p:sldId id="344" r:id="rId24"/>
    <p:sldId id="345" r:id="rId25"/>
    <p:sldId id="346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401" r:id="rId37"/>
    <p:sldId id="400" r:id="rId38"/>
    <p:sldId id="358" r:id="rId39"/>
    <p:sldId id="359" r:id="rId40"/>
    <p:sldId id="396" r:id="rId41"/>
    <p:sldId id="360" r:id="rId42"/>
    <p:sldId id="397" r:id="rId43"/>
    <p:sldId id="362" r:id="rId44"/>
    <p:sldId id="398" r:id="rId45"/>
    <p:sldId id="363" r:id="rId46"/>
    <p:sldId id="364" r:id="rId47"/>
    <p:sldId id="365" r:id="rId48"/>
    <p:sldId id="366" r:id="rId49"/>
    <p:sldId id="410" r:id="rId50"/>
    <p:sldId id="367" r:id="rId51"/>
    <p:sldId id="368" r:id="rId52"/>
    <p:sldId id="369" r:id="rId53"/>
    <p:sldId id="411" r:id="rId54"/>
    <p:sldId id="370" r:id="rId55"/>
    <p:sldId id="371" r:id="rId56"/>
    <p:sldId id="372" r:id="rId57"/>
    <p:sldId id="399" r:id="rId58"/>
    <p:sldId id="373" r:id="rId59"/>
    <p:sldId id="374" r:id="rId60"/>
    <p:sldId id="375" r:id="rId61"/>
    <p:sldId id="376" r:id="rId62"/>
    <p:sldId id="377" r:id="rId63"/>
    <p:sldId id="378" r:id="rId64"/>
    <p:sldId id="379" r:id="rId65"/>
    <p:sldId id="380" r:id="rId66"/>
    <p:sldId id="381" r:id="rId67"/>
    <p:sldId id="382" r:id="rId68"/>
    <p:sldId id="383" r:id="rId69"/>
    <p:sldId id="384" r:id="rId70"/>
    <p:sldId id="385" r:id="rId71"/>
    <p:sldId id="386" r:id="rId72"/>
    <p:sldId id="387" r:id="rId73"/>
    <p:sldId id="388" r:id="rId74"/>
    <p:sldId id="389" r:id="rId75"/>
    <p:sldId id="390" r:id="rId76"/>
    <p:sldId id="392" r:id="rId77"/>
    <p:sldId id="393" r:id="rId78"/>
    <p:sldId id="394" r:id="rId79"/>
    <p:sldId id="402" r:id="rId8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F4F2"/>
    <a:srgbClr val="EBFFD2"/>
    <a:srgbClr val="FAF8D2"/>
    <a:srgbClr val="E8FFC8"/>
    <a:srgbClr val="FAF7C8"/>
    <a:srgbClr val="FAF8C8"/>
    <a:srgbClr val="F5FFC2"/>
    <a:srgbClr val="EBFFDC"/>
    <a:srgbClr val="FAF8BE"/>
    <a:srgbClr val="A4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6312" autoAdjust="0"/>
  </p:normalViewPr>
  <p:slideViewPr>
    <p:cSldViewPr>
      <p:cViewPr>
        <p:scale>
          <a:sx n="90" d="100"/>
          <a:sy n="90" d="100"/>
        </p:scale>
        <p:origin x="-414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26-Jul-10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974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26-Jul-10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279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1292610-5E69-4F2F-BA62-68BB12392944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022EB-3BAA-47D1-AE94-6D6F8093749A}" type="slidenum">
              <a:rPr lang="en-US"/>
              <a:pPr/>
              <a:t>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4AFBC3B-5D7C-4E89-A5D8-61FF0CCF7B72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753642-63F5-4CF1-8DE7-134E75D0DAC1}" type="slidenum">
              <a:rPr lang="en-US"/>
              <a:pPr/>
              <a:t>17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78A246-C60A-496B-82CA-5317F0803FD7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DA2D9-A999-44CA-B2E2-8EC3CB786680}" type="slidenum">
              <a:rPr lang="en-US"/>
              <a:pPr/>
              <a:t>18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193E5C7-00E2-4C82-AC12-3D0604C4F984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9F7C5D-6B02-45FC-A180-8F87F3FB9961}" type="slidenum">
              <a:rPr lang="en-US"/>
              <a:pPr/>
              <a:t>19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9D01825-AAC8-4243-AED9-3E6555DF63B5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BA536-1AEA-4A84-A33D-F68192295275}" type="slidenum">
              <a:rPr lang="en-US"/>
              <a:pPr/>
              <a:t>20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52F176A-C810-4601-81AE-4A601850C374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52C0E8-AA85-41AD-BAE5-2243C20AC970}" type="slidenum">
              <a:rPr lang="en-US"/>
              <a:pPr/>
              <a:t>23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3EF615E-6AE9-4581-A400-C839741A31DF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A85C31-AC4D-48EC-8A81-811791197037}" type="slidenum">
              <a:rPr lang="en-US"/>
              <a:pPr/>
              <a:t>24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1CF68F2-A2DC-41A5-AE11-8CC9F1FB453C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4848B0-5A80-4B22-A45E-F0C58172684C}" type="slidenum">
              <a:rPr lang="en-US"/>
              <a:pPr/>
              <a:t>25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CD67E5-35B1-4D00-B9EC-3305BDD1511A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40916-7D57-473B-A340-63A32FF33209}" type="slidenum">
              <a:rPr lang="en-US"/>
              <a:pPr/>
              <a:t>26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/>
              <a:t>Вътрешни контроли</a:t>
            </a:r>
            <a:r>
              <a:rPr lang="en-US" b="1"/>
              <a:t> </a:t>
            </a:r>
            <a:r>
              <a:rPr lang="en-US" b="1">
                <a:sym typeface="Wingdings" pitchFamily="2" charset="2"/>
              </a:rPr>
              <a:t></a:t>
            </a:r>
            <a:r>
              <a:rPr lang="en-US" b="1"/>
              <a:t> HTML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/>
              <a:t>Basic Web server </a:t>
            </a:r>
            <a:r>
              <a:rPr lang="bg-BG"/>
              <a:t>контроли отговарят на прости </a:t>
            </a:r>
            <a:r>
              <a:rPr lang="en-US"/>
              <a:t>HTML </a:t>
            </a:r>
            <a:r>
              <a:rPr lang="bg-BG"/>
              <a:t>елементи</a:t>
            </a:r>
            <a:r>
              <a:rPr lang="en-US"/>
              <a:t>. </a:t>
            </a:r>
            <a:r>
              <a:rPr lang="bg-BG"/>
              <a:t>Някои от често използваните основни</a:t>
            </a:r>
            <a:r>
              <a:rPr lang="en-US"/>
              <a:t> </a:t>
            </a:r>
            <a:r>
              <a:rPr lang="bg-BG"/>
              <a:t> </a:t>
            </a:r>
            <a:r>
              <a:rPr lang="en-US"/>
              <a:t>Web server </a:t>
            </a:r>
            <a:r>
              <a:rPr lang="bg-BG"/>
              <a:t>контроли са показани на таблицата</a:t>
            </a:r>
            <a:r>
              <a:rPr lang="en-US"/>
              <a:t>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3BCA166-03FB-4667-A86E-EBE9C4C7B935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E767B6-AA5A-493A-A8A5-48F6738799DE}" type="slidenum">
              <a:rPr lang="en-US"/>
              <a:pPr/>
              <a:t>27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3711A76-6A24-4388-9752-45DD6899A6D4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9C77CD-816D-4C03-902E-2B28946478E2}" type="slidenum">
              <a:rPr lang="en-US"/>
              <a:pPr/>
              <a:t>28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C1E7480-0385-456D-9EFD-33825B575947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8CD8F2-E30B-489A-9D9E-9DFFE69B55B0}" type="slidenum">
              <a:rPr lang="en-US"/>
              <a:pPr/>
              <a:t>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0F3B9F6-70A4-45AE-AB87-ADC884FF5BCE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3ABFF-0325-48CC-89D7-F4215C0DC90D}" type="slidenum">
              <a:rPr lang="en-US"/>
              <a:pPr/>
              <a:t>29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7CA7ECF-DF13-4A64-AC03-A03F95F909FA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28C6F-1B39-4977-AD60-558D0CE42CD9}" type="slidenum">
              <a:rPr lang="en-US"/>
              <a:pPr/>
              <a:t>30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9EBD9E5-72E7-46CE-B56A-EC3FA2AA350E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A00BC4-40A0-4E1F-901A-540FD26975E1}" type="slidenum">
              <a:rPr lang="en-US"/>
              <a:pPr/>
              <a:t>31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F8027CD-6D72-4279-B841-D7202E1A6FB3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6BE6C-01B9-4634-B604-0F517B99CD63}" type="slidenum">
              <a:rPr lang="en-US"/>
              <a:pPr/>
              <a:t>32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C8C7568-BFFD-43E9-AB41-E327EA99081E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6E0A71-A9B3-4700-AB2A-5D29B1B45C6C}" type="slidenum">
              <a:rPr lang="en-US"/>
              <a:pPr/>
              <a:t>33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77AD7FA-7494-4E58-BC8A-AF38131E3D9E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F1EF3-0489-4C42-A56E-6EA44373FB4C}" type="slidenum">
              <a:rPr lang="en-US"/>
              <a:pPr/>
              <a:t>34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4FD00CD-EB2A-4D9F-AC76-5F0189C3F81B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38F8F8-5B0B-40A4-B5D9-1AFD7F96F81D}" type="slidenum">
              <a:rPr lang="en-US"/>
              <a:pPr/>
              <a:t>35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D692852-7A7A-4FA4-881B-22379B6C7015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4AF76-4058-445D-88D8-F252D6D69981}" type="slidenum">
              <a:rPr lang="en-US"/>
              <a:pPr/>
              <a:t>38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7549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5491" name="Rectangle 3"/>
          <p:cNvSpPr txBox="1">
            <a:spLocks noGrp="1" noChangeArrowheads="1"/>
          </p:cNvSpPr>
          <p:nvPr/>
        </p:nvSpPr>
        <p:spPr bwMode="auto">
          <a:xfrm>
            <a:off x="3898765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algn="r" defTabSz="947738">
              <a:lnSpc>
                <a:spcPct val="100000"/>
              </a:lnSpc>
            </a:pPr>
            <a:fld id="{95AFE968-E253-4ED0-9984-6C15C586B499}" type="datetime1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26-Jul-10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07/16/96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5492" name="Rectangle 6"/>
          <p:cNvSpPr txBox="1">
            <a:spLocks noGrp="1" noChangeArrowheads="1"/>
          </p:cNvSpPr>
          <p:nvPr/>
        </p:nvSpPr>
        <p:spPr bwMode="auto">
          <a:xfrm>
            <a:off x="1" y="8832546"/>
            <a:ext cx="5522159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5493" name="Rectangle 7"/>
          <p:cNvSpPr txBox="1">
            <a:spLocks noGrp="1" noChangeArrowheads="1"/>
          </p:cNvSpPr>
          <p:nvPr/>
        </p:nvSpPr>
        <p:spPr bwMode="auto">
          <a:xfrm>
            <a:off x="5744947" y="8832546"/>
            <a:ext cx="1136867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algn="r" defTabSz="947738">
              <a:lnSpc>
                <a:spcPct val="100000"/>
              </a:lnSpc>
            </a:pPr>
            <a:fld id="{32C30773-C78E-4563-B534-CBDD8351B7EF}" type="slidenum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38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##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5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bg-BG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EC2620E-7A46-431E-9A08-7A46FD422561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4B796A-5141-4036-9928-4FF82C4D7FFA}" type="slidenum">
              <a:rPr lang="en-US"/>
              <a:pPr/>
              <a:t>39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39750E4-FA06-4BDF-95FE-641B77EF7E96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7E0CF-9039-4FEE-A3C7-A8669A0AD94C}" type="slidenum">
              <a:rPr lang="en-US"/>
              <a:pPr/>
              <a:t>41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7856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8563" name="Rectangle 3"/>
          <p:cNvSpPr txBox="1">
            <a:spLocks noGrp="1" noChangeArrowheads="1"/>
          </p:cNvSpPr>
          <p:nvPr/>
        </p:nvSpPr>
        <p:spPr bwMode="auto">
          <a:xfrm>
            <a:off x="3898765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algn="r" defTabSz="947738">
              <a:lnSpc>
                <a:spcPct val="100000"/>
              </a:lnSpc>
            </a:pPr>
            <a:fld id="{D1CF079B-9B45-47FB-BBF2-23D7C64D3540}" type="datetime1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26-Jul-10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07/16/96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8564" name="Rectangle 6"/>
          <p:cNvSpPr txBox="1">
            <a:spLocks noGrp="1" noChangeArrowheads="1"/>
          </p:cNvSpPr>
          <p:nvPr/>
        </p:nvSpPr>
        <p:spPr bwMode="auto">
          <a:xfrm>
            <a:off x="1" y="8832546"/>
            <a:ext cx="5522159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8565" name="Rectangle 7"/>
          <p:cNvSpPr txBox="1">
            <a:spLocks noGrp="1" noChangeArrowheads="1"/>
          </p:cNvSpPr>
          <p:nvPr/>
        </p:nvSpPr>
        <p:spPr bwMode="auto">
          <a:xfrm>
            <a:off x="5744947" y="8832546"/>
            <a:ext cx="1136867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algn="r" defTabSz="947738">
              <a:lnSpc>
                <a:spcPct val="100000"/>
              </a:lnSpc>
            </a:pPr>
            <a:fld id="{AA65AE80-F333-4650-9616-027E3E5D6AFB}" type="slidenum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41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##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8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0CA6376-67D0-4069-B98E-1074367826DD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33A1DF-6519-4B1F-B292-B8A9F2597B16}" type="slidenum">
              <a:rPr lang="en-US"/>
              <a:pPr/>
              <a:t>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Бележки на автора: (1)</a:t>
            </a:r>
          </a:p>
          <a:p>
            <a:r>
              <a:rPr lang="en-US" b="1" dirty="0"/>
              <a:t>ASP.NET Server Controls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dirty="0"/>
              <a:t>ASP.NET server </a:t>
            </a:r>
            <a:r>
              <a:rPr lang="bg-BG" dirty="0"/>
              <a:t>контролата е компонент, който се изпълнява на сървъра и обвива потребителски интерфейс и друга функционалност</a:t>
            </a:r>
            <a:r>
              <a:rPr lang="en-US" dirty="0"/>
              <a:t>. Server </a:t>
            </a:r>
            <a:r>
              <a:rPr lang="bg-BG" dirty="0"/>
              <a:t>контролите се използват в </a:t>
            </a:r>
            <a:r>
              <a:rPr lang="en-US" dirty="0"/>
              <a:t>ASP.NET </a:t>
            </a:r>
            <a:r>
              <a:rPr lang="bg-BG" dirty="0"/>
              <a:t>страниците и </a:t>
            </a:r>
            <a:r>
              <a:rPr lang="en-US" dirty="0"/>
              <a:t>code-behind </a:t>
            </a:r>
            <a:r>
              <a:rPr lang="bg-BG" dirty="0"/>
              <a:t>класовете</a:t>
            </a:r>
            <a:r>
              <a:rPr lang="en-US" dirty="0"/>
              <a:t>. Server </a:t>
            </a:r>
            <a:r>
              <a:rPr lang="bg-BG" dirty="0"/>
              <a:t>контролите включват бутони</a:t>
            </a:r>
            <a:r>
              <a:rPr lang="en-US" dirty="0"/>
              <a:t>, </a:t>
            </a:r>
            <a:r>
              <a:rPr lang="bg-BG" dirty="0"/>
              <a:t>текстови полета (</a:t>
            </a:r>
            <a:r>
              <a:rPr lang="en-US" dirty="0"/>
              <a:t>text boxes</a:t>
            </a:r>
            <a:r>
              <a:rPr lang="bg-BG" dirty="0"/>
              <a:t>)</a:t>
            </a:r>
            <a:r>
              <a:rPr lang="en-US" dirty="0"/>
              <a:t>, drop-down </a:t>
            </a:r>
            <a:r>
              <a:rPr lang="bg-BG" dirty="0"/>
              <a:t>списъци и други</a:t>
            </a:r>
            <a:r>
              <a:rPr lang="en-US" dirty="0"/>
              <a:t>.</a:t>
            </a:r>
          </a:p>
          <a:p>
            <a:r>
              <a:rPr lang="bg-BG" dirty="0"/>
              <a:t>Всички </a:t>
            </a:r>
            <a:r>
              <a:rPr lang="en-US" dirty="0"/>
              <a:t>server </a:t>
            </a:r>
            <a:r>
              <a:rPr lang="bg-BG" dirty="0"/>
              <a:t>контроли имат атрибутите </a:t>
            </a:r>
            <a:r>
              <a:rPr lang="en-US" dirty="0"/>
              <a:t>id </a:t>
            </a:r>
            <a:r>
              <a:rPr lang="bg-BG" dirty="0"/>
              <a:t>и </a:t>
            </a:r>
            <a:r>
              <a:rPr lang="en-US" dirty="0"/>
              <a:t>text,</a:t>
            </a:r>
            <a:r>
              <a:rPr lang="bg-BG" dirty="0"/>
              <a:t> както и </a:t>
            </a:r>
            <a:r>
              <a:rPr lang="en-US" noProof="1"/>
              <a:t>runat</a:t>
            </a:r>
            <a:r>
              <a:rPr lang="en-US" noProof="1" smtClean="0"/>
              <a:t>="server"</a:t>
            </a:r>
            <a:r>
              <a:rPr lang="en-US" dirty="0" smtClean="0"/>
              <a:t> </a:t>
            </a:r>
            <a:r>
              <a:rPr lang="bg-BG" dirty="0"/>
              <a:t>атрибута</a:t>
            </a:r>
            <a:r>
              <a:rPr lang="en-US" dirty="0"/>
              <a:t>. </a:t>
            </a:r>
            <a:r>
              <a:rPr lang="bg-BG" dirty="0"/>
              <a:t>Последният атрибут означава, че логиката (кода) на контролата се изпълнява на сървъра, а не при клиента, както е с </a:t>
            </a:r>
            <a:r>
              <a:rPr lang="en-US" dirty="0"/>
              <a:t>HTML </a:t>
            </a:r>
            <a:r>
              <a:rPr lang="bg-BG" dirty="0"/>
              <a:t>елементите</a:t>
            </a:r>
            <a:r>
              <a:rPr lang="en-US" dirty="0"/>
              <a:t>.</a:t>
            </a:r>
            <a:endParaRPr lang="bg-BG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6E78B2-5D7D-4AE5-BE28-816C3AC0AE49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6371B7-E062-482E-9675-86A2DF35EEEA}" type="slidenum">
              <a:rPr lang="en-US"/>
              <a:pPr/>
              <a:t>43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182BCB6-F984-4730-8CAC-B4AB2E3A5CA5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3465F-440C-4F90-93BD-A5FD6B6BC747}" type="slidenum">
              <a:rPr lang="en-US"/>
              <a:pPr/>
              <a:t>46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182BCB6-F984-4730-8CAC-B4AB2E3A5CA5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3465F-440C-4F90-93BD-A5FD6B6BC747}" type="slidenum">
              <a:rPr lang="en-US"/>
              <a:pPr/>
              <a:t>49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5249FF9-AE40-49F6-8B4E-530ECAD6C5DD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3C943-39CB-446A-B79B-8DDEE14AD230}" type="slidenum">
              <a:rPr lang="en-US"/>
              <a:pPr/>
              <a:t>50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723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5249FF9-AE40-49F6-8B4E-530ECAD6C5DD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3C943-39CB-446A-B79B-8DDEE14AD230}" type="slidenum">
              <a:rPr lang="en-US"/>
              <a:pPr/>
              <a:t>53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882912-581C-4FA1-8DBE-A8ADFA0B0E50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637487-6EFF-4B91-9046-FA4D568DAA61}" type="slidenum">
              <a:rPr lang="en-US"/>
              <a:pPr/>
              <a:t>54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D5A804B-DEBC-4AA4-BEB4-7BF9E28C52F5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DABF34-FE38-4511-8A9B-D08815629DAB}" type="slidenum">
              <a:rPr lang="en-US"/>
              <a:pPr/>
              <a:t>56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2CB86C3-8A2F-4A80-ACCB-CFF48FD9E4AD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DA582C-FA6B-4868-9E01-BECC25401296}" type="slidenum">
              <a:rPr lang="en-US"/>
              <a:pPr/>
              <a:t>68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8061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0611" name="Rectangle 3"/>
          <p:cNvSpPr txBox="1">
            <a:spLocks noGrp="1" noChangeArrowheads="1"/>
          </p:cNvSpPr>
          <p:nvPr/>
        </p:nvSpPr>
        <p:spPr bwMode="auto">
          <a:xfrm>
            <a:off x="3898765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algn="r" defTabSz="947738">
              <a:lnSpc>
                <a:spcPct val="100000"/>
              </a:lnSpc>
            </a:pPr>
            <a:fld id="{3C5C50FE-232D-46CF-BC43-E3B3D9E8BDD3}" type="datetime1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26-Jul-10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07/16/96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0612" name="Rectangle 6"/>
          <p:cNvSpPr txBox="1">
            <a:spLocks noGrp="1" noChangeArrowheads="1"/>
          </p:cNvSpPr>
          <p:nvPr/>
        </p:nvSpPr>
        <p:spPr bwMode="auto">
          <a:xfrm>
            <a:off x="1" y="8832546"/>
            <a:ext cx="5522159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0613" name="Rectangle 7"/>
          <p:cNvSpPr txBox="1">
            <a:spLocks noGrp="1" noChangeArrowheads="1"/>
          </p:cNvSpPr>
          <p:nvPr/>
        </p:nvSpPr>
        <p:spPr bwMode="auto">
          <a:xfrm>
            <a:off x="5744947" y="8832546"/>
            <a:ext cx="1136867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algn="r" defTabSz="947738">
              <a:lnSpc>
                <a:spcPct val="100000"/>
              </a:lnSpc>
            </a:pPr>
            <a:fld id="{C1254E6B-933D-425B-9B93-2FD3564C48D4}" type="slidenum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68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##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0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bg-BG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1BEAC85-EAEA-4BC7-AD22-44C3056FB57F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664F68-56C8-4369-A477-6665D56F1BFF}" type="slidenum">
              <a:rPr lang="en-US"/>
              <a:pPr/>
              <a:t>69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40C3E7D-D651-4BD4-953E-B43463A4DAC0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7216BD-78A2-4A62-AB3F-57725B0E4906}" type="slidenum">
              <a:rPr lang="en-US"/>
              <a:pPr/>
              <a:t>4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bg-BG" sz="800" dirty="0"/>
              <a:t>Обработчик на събитие е това, което се случва, когато клиентът цъкне на бутон или списък. Кодът, който се изпълнява, се слага в така наречените събитийни </a:t>
            </a:r>
            <a:r>
              <a:rPr lang="en-US" sz="800" dirty="0"/>
              <a:t>event </a:t>
            </a:r>
            <a:r>
              <a:rPr lang="bg-BG" sz="800" dirty="0"/>
              <a:t>процедури</a:t>
            </a:r>
            <a:r>
              <a:rPr lang="en-US" sz="800" dirty="0"/>
              <a:t>. </a:t>
            </a:r>
            <a:r>
              <a:rPr lang="bg-BG" sz="800" dirty="0"/>
              <a:t>Вие като програмист на уеб</a:t>
            </a:r>
            <a:r>
              <a:rPr lang="en-US" sz="800" dirty="0"/>
              <a:t> </a:t>
            </a:r>
            <a:r>
              <a:rPr lang="bg-BG" sz="800" dirty="0"/>
              <a:t>форми решавате кои </a:t>
            </a:r>
            <a:r>
              <a:rPr lang="en-US" sz="800" dirty="0"/>
              <a:t>event </a:t>
            </a:r>
            <a:r>
              <a:rPr lang="bg-BG" sz="800" dirty="0"/>
              <a:t>процедури се асоциират с контролата.</a:t>
            </a:r>
          </a:p>
          <a:p>
            <a:pPr>
              <a:lnSpc>
                <a:spcPct val="80000"/>
              </a:lnSpc>
            </a:pPr>
            <a:endParaRPr lang="bg-BG" sz="800" dirty="0"/>
          </a:p>
          <a:p>
            <a:pPr>
              <a:lnSpc>
                <a:spcPct val="80000"/>
              </a:lnSpc>
            </a:pPr>
            <a:r>
              <a:rPr lang="bg-BG" sz="800" b="1" dirty="0"/>
              <a:t>Общ модел</a:t>
            </a:r>
            <a:endParaRPr lang="en-US" sz="800" b="1" dirty="0"/>
          </a:p>
          <a:p>
            <a:pPr>
              <a:lnSpc>
                <a:spcPct val="80000"/>
              </a:lnSpc>
            </a:pPr>
            <a:r>
              <a:rPr lang="bg-BG" sz="800" dirty="0"/>
              <a:t>В </a:t>
            </a:r>
            <a:r>
              <a:rPr lang="en-US" sz="800" dirty="0"/>
              <a:t>ASP.NET server </a:t>
            </a:r>
            <a:r>
              <a:rPr lang="bg-BG" sz="800" dirty="0"/>
              <a:t>контролите са базирани на общ модел</a:t>
            </a:r>
            <a:r>
              <a:rPr lang="en-US" sz="800" dirty="0"/>
              <a:t> </a:t>
            </a:r>
            <a:r>
              <a:rPr lang="bg-BG" sz="800" dirty="0"/>
              <a:t>и като резултат споделят голям брой атрибути</a:t>
            </a:r>
            <a:r>
              <a:rPr lang="en-US" sz="800" dirty="0"/>
              <a:t>.</a:t>
            </a:r>
          </a:p>
          <a:p>
            <a:pPr>
              <a:lnSpc>
                <a:spcPct val="80000"/>
              </a:lnSpc>
            </a:pPr>
            <a:r>
              <a:rPr lang="bg-BG" sz="800" dirty="0"/>
              <a:t>Например, когато трябва да се смени цветът на фона на контрола, винаги се използва едно и също свойството </a:t>
            </a:r>
            <a:r>
              <a:rPr lang="en-US" sz="800" noProof="1"/>
              <a:t>BackColor</a:t>
            </a:r>
            <a:r>
              <a:rPr lang="bg-BG" sz="800" dirty="0"/>
              <a:t> без значение коя е контролата</a:t>
            </a:r>
            <a:r>
              <a:rPr lang="en-US" sz="800" dirty="0"/>
              <a:t>. </a:t>
            </a:r>
            <a:r>
              <a:rPr lang="bg-BG" sz="800" dirty="0"/>
              <a:t>Следният </a:t>
            </a:r>
            <a:r>
              <a:rPr lang="en-US" sz="800" dirty="0"/>
              <a:t>HTML </a:t>
            </a:r>
            <a:r>
              <a:rPr lang="bg-BG" sz="800" dirty="0"/>
              <a:t>код, който описва </a:t>
            </a:r>
            <a:r>
              <a:rPr lang="en-US" sz="800" dirty="0"/>
              <a:t>server </a:t>
            </a:r>
            <a:r>
              <a:rPr lang="bg-BG" sz="800" dirty="0"/>
              <a:t>контрола, показва някои типични атрибути</a:t>
            </a:r>
            <a:r>
              <a:rPr lang="en-US" sz="800" dirty="0"/>
              <a:t>:</a:t>
            </a:r>
          </a:p>
          <a:p>
            <a:pPr>
              <a:lnSpc>
                <a:spcPct val="80000"/>
              </a:lnSpc>
            </a:pPr>
            <a:r>
              <a:rPr lang="en-US" sz="800" noProof="1"/>
              <a:t>&lt;asp:Button id</a:t>
            </a:r>
            <a:r>
              <a:rPr lang="en-US" sz="800" noProof="1" smtClean="0"/>
              <a:t>="Button1" </a:t>
            </a:r>
            <a:r>
              <a:rPr lang="en-US" sz="800" noProof="1"/>
              <a:t>runat</a:t>
            </a:r>
            <a:r>
              <a:rPr lang="en-US" sz="800" noProof="1" smtClean="0"/>
              <a:t>="server" </a:t>
            </a:r>
            <a:r>
              <a:rPr lang="en-US" sz="800" noProof="1"/>
              <a:t>BackColor</a:t>
            </a:r>
            <a:r>
              <a:rPr lang="en-US" sz="800" noProof="1" smtClean="0"/>
              <a:t>="red" </a:t>
            </a:r>
            <a:r>
              <a:rPr lang="en-US" sz="800" noProof="1"/>
              <a:t>Width</a:t>
            </a:r>
            <a:r>
              <a:rPr lang="en-US" sz="800" noProof="1" smtClean="0"/>
              <a:t>="238px" </a:t>
            </a:r>
            <a:r>
              <a:rPr lang="en-US" sz="800" noProof="1"/>
              <a:t>Height</a:t>
            </a:r>
            <a:r>
              <a:rPr lang="en-US" sz="800" noProof="1" smtClean="0"/>
              <a:t>="25px" </a:t>
            </a:r>
            <a:r>
              <a:rPr lang="en-US" sz="800" noProof="1"/>
              <a:t>Text</a:t>
            </a:r>
            <a:r>
              <a:rPr lang="en-US" sz="800" noProof="1" smtClean="0"/>
              <a:t>="Web control"&gt;&lt;/</a:t>
            </a:r>
            <a:r>
              <a:rPr lang="en-US" sz="800" noProof="1"/>
              <a:t>asp:Button&gt;</a:t>
            </a:r>
          </a:p>
          <a:p>
            <a:pPr>
              <a:lnSpc>
                <a:spcPct val="80000"/>
              </a:lnSpc>
            </a:pPr>
            <a:r>
              <a:rPr lang="en-US" sz="800" b="1" dirty="0"/>
              <a:t>Browser-specific HTML</a:t>
            </a:r>
          </a:p>
          <a:p>
            <a:r>
              <a:rPr lang="bg-BG" dirty="0"/>
              <a:t>Когато една страница се подготвя за клиента (</a:t>
            </a:r>
            <a:r>
              <a:rPr lang="en-US" dirty="0"/>
              <a:t>rendering), </a:t>
            </a:r>
            <a:r>
              <a:rPr lang="bg-BG" dirty="0"/>
              <a:t>сървърната контрола решава какъв е браузърът, подал заявката, и доставя съответния </a:t>
            </a:r>
            <a:r>
              <a:rPr lang="en-US" dirty="0"/>
              <a:t>HTML</a:t>
            </a:r>
            <a:r>
              <a:rPr lang="bg-BG" dirty="0"/>
              <a:t> код</a:t>
            </a:r>
            <a:r>
              <a:rPr lang="en-US" dirty="0"/>
              <a:t>.</a:t>
            </a:r>
            <a:endParaRPr lang="bg-BG" dirty="0"/>
          </a:p>
          <a:p>
            <a:r>
              <a:rPr lang="bg-BG" dirty="0"/>
              <a:t>Например</a:t>
            </a:r>
            <a:r>
              <a:rPr lang="en-US" dirty="0"/>
              <a:t>, </a:t>
            </a:r>
            <a:r>
              <a:rPr lang="bg-BG" dirty="0"/>
              <a:t>ако браузърът поддържа възможност за четене на скрипт (</a:t>
            </a:r>
            <a:r>
              <a:rPr lang="en-US" dirty="0"/>
              <a:t>client-side scripting</a:t>
            </a:r>
            <a:r>
              <a:rPr lang="bg-BG" dirty="0"/>
              <a:t>)</a:t>
            </a:r>
            <a:r>
              <a:rPr lang="en-US" dirty="0"/>
              <a:t>, </a:t>
            </a:r>
            <a:r>
              <a:rPr lang="bg-BG" dirty="0"/>
              <a:t>какъвто е </a:t>
            </a:r>
            <a:r>
              <a:rPr lang="en-US" dirty="0"/>
              <a:t>Internet Explorer version 4.0 </a:t>
            </a:r>
            <a:r>
              <a:rPr lang="bg-BG" dirty="0"/>
              <a:t>или по-нова</a:t>
            </a:r>
            <a:r>
              <a:rPr lang="en-US" dirty="0"/>
              <a:t>, </a:t>
            </a:r>
            <a:r>
              <a:rPr lang="bg-BG" dirty="0"/>
              <a:t>контролите създават такъв клиентски скрипт (</a:t>
            </a:r>
            <a:r>
              <a:rPr lang="en-US" dirty="0"/>
              <a:t>client-side script</a:t>
            </a:r>
            <a:r>
              <a:rPr lang="bg-BG" dirty="0"/>
              <a:t>), за да си имплементират част от функционалността директно на клиентския браузър</a:t>
            </a:r>
            <a:r>
              <a:rPr lang="en-US" dirty="0"/>
              <a:t>. </a:t>
            </a:r>
            <a:r>
              <a:rPr lang="bg-BG" dirty="0"/>
              <a:t>Ако не поддържа клиентски скрипт (</a:t>
            </a:r>
            <a:r>
              <a:rPr lang="en-US" dirty="0"/>
              <a:t>client-side script</a:t>
            </a:r>
            <a:r>
              <a:rPr lang="bg-BG" dirty="0"/>
              <a:t>)</a:t>
            </a:r>
            <a:r>
              <a:rPr lang="en-US" dirty="0"/>
              <a:t>, </a:t>
            </a:r>
            <a:r>
              <a:rPr lang="bg-BG" dirty="0"/>
              <a:t>контролите създават код, изпълняван на сървъра (</a:t>
            </a:r>
            <a:r>
              <a:rPr lang="en-US" dirty="0"/>
              <a:t>server-side </a:t>
            </a:r>
            <a:r>
              <a:rPr lang="bg-BG" dirty="0"/>
              <a:t>код), който имплементира същата функционалност, но се правят повече заявки до сървъра, за да се получи същата функционалност. </a:t>
            </a:r>
          </a:p>
          <a:p>
            <a:r>
              <a:rPr lang="bg-BG" dirty="0"/>
              <a:t>Следният код е отрязък от </a:t>
            </a:r>
            <a:r>
              <a:rPr lang="en-US" dirty="0"/>
              <a:t>ASP.NET </a:t>
            </a:r>
            <a:r>
              <a:rPr lang="bg-BG" dirty="0"/>
              <a:t>уеб форма, която ще създаде текстово поле (</a:t>
            </a:r>
            <a:r>
              <a:rPr lang="en-US" dirty="0"/>
              <a:t>text box</a:t>
            </a:r>
            <a:r>
              <a:rPr lang="bg-BG" dirty="0"/>
              <a:t>) със следния текст</a:t>
            </a:r>
            <a:r>
              <a:rPr lang="en-US" dirty="0"/>
              <a:t>: </a:t>
            </a:r>
            <a:r>
              <a:rPr lang="en-US" dirty="0" smtClean="0"/>
              <a:t>"Enter </a:t>
            </a:r>
            <a:r>
              <a:rPr lang="en-US" dirty="0"/>
              <a:t>your </a:t>
            </a:r>
            <a:r>
              <a:rPr lang="en-US" dirty="0" smtClean="0"/>
              <a:t>Username":</a:t>
            </a:r>
            <a:endParaRPr lang="en-US" b="1" dirty="0"/>
          </a:p>
          <a:p>
            <a:r>
              <a:rPr lang="en-US" b="1" noProof="1"/>
              <a:t>&lt;asp:TextBox id</a:t>
            </a:r>
            <a:r>
              <a:rPr lang="en-US" b="1" noProof="1" smtClean="0"/>
              <a:t>="TextBox1" </a:t>
            </a:r>
            <a:r>
              <a:rPr lang="en-US" b="1" noProof="1"/>
              <a:t>runat</a:t>
            </a:r>
            <a:r>
              <a:rPr lang="en-US" b="1" noProof="1" smtClean="0"/>
              <a:t>="server" </a:t>
            </a:r>
            <a:r>
              <a:rPr lang="en-US" b="1" noProof="1"/>
              <a:t>Width</a:t>
            </a:r>
            <a:r>
              <a:rPr lang="en-US" b="1" noProof="1" smtClean="0"/>
              <a:t>="238px" </a:t>
            </a:r>
            <a:r>
              <a:rPr lang="en-US" b="1" noProof="1"/>
              <a:t>Height</a:t>
            </a:r>
            <a:r>
              <a:rPr lang="en-US" b="1" noProof="1" smtClean="0"/>
              <a:t>="25px"&gt;</a:t>
            </a:r>
            <a:r>
              <a:rPr lang="en-US" b="1" noProof="1"/>
              <a:t>Enter your Username&lt;/asp:TextBox&gt;</a:t>
            </a:r>
            <a:endParaRPr lang="en-US" noProof="1"/>
          </a:p>
          <a:p>
            <a:r>
              <a:rPr lang="bg-BG" dirty="0"/>
              <a:t>Когато тази страница се достъпва от потребител с </a:t>
            </a:r>
            <a:r>
              <a:rPr lang="en-US" dirty="0"/>
              <a:t>Internet Explorer 6, </a:t>
            </a:r>
            <a:r>
              <a:rPr lang="bg-BG" dirty="0"/>
              <a:t>средата за управление (</a:t>
            </a:r>
            <a:r>
              <a:rPr lang="en-US" dirty="0"/>
              <a:t>CLR) </a:t>
            </a:r>
            <a:r>
              <a:rPr lang="bg-BG" dirty="0"/>
              <a:t>създава следния </a:t>
            </a:r>
            <a:r>
              <a:rPr lang="en-US" dirty="0"/>
              <a:t>HTML </a:t>
            </a:r>
            <a:r>
              <a:rPr lang="bg-BG" dirty="0"/>
              <a:t>код</a:t>
            </a:r>
            <a:r>
              <a:rPr lang="en-US" dirty="0"/>
              <a:t>:</a:t>
            </a:r>
            <a:endParaRPr lang="en-US" b="1" dirty="0"/>
          </a:p>
          <a:p>
            <a:r>
              <a:rPr lang="en-US" b="1" noProof="1"/>
              <a:t>&lt;input name</a:t>
            </a:r>
            <a:r>
              <a:rPr lang="en-US" b="1" noProof="1" smtClean="0"/>
              <a:t>="TextBox1" </a:t>
            </a:r>
            <a:r>
              <a:rPr lang="en-US" b="1" noProof="1"/>
              <a:t>type</a:t>
            </a:r>
            <a:r>
              <a:rPr lang="en-US" b="1" noProof="1" smtClean="0"/>
              <a:t>="text" </a:t>
            </a:r>
            <a:r>
              <a:rPr lang="en-US" b="1" noProof="1"/>
              <a:t>value</a:t>
            </a:r>
            <a:r>
              <a:rPr lang="en-US" b="1" noProof="1" smtClean="0"/>
              <a:t>="Enter </a:t>
            </a:r>
            <a:r>
              <a:rPr lang="en-US" b="1" noProof="1"/>
              <a:t>your </a:t>
            </a:r>
            <a:r>
              <a:rPr lang="en-US" b="1" noProof="1" smtClean="0"/>
              <a:t>Username" </a:t>
            </a:r>
            <a:r>
              <a:rPr lang="en-US" b="1" noProof="1"/>
              <a:t>id</a:t>
            </a:r>
            <a:r>
              <a:rPr lang="en-US" b="1" noProof="1" smtClean="0"/>
              <a:t>="TextBox1" </a:t>
            </a:r>
            <a:r>
              <a:rPr lang="en-US" b="1" noProof="1"/>
              <a:t>style</a:t>
            </a:r>
            <a:r>
              <a:rPr lang="en-US" b="1" noProof="1" smtClean="0"/>
              <a:t>="height:25px;width:238px" </a:t>
            </a:r>
            <a:r>
              <a:rPr lang="en-US" b="1" noProof="1"/>
              <a:t>/&gt;</a:t>
            </a:r>
            <a:endParaRPr lang="en-US" noProof="1"/>
          </a:p>
          <a:p>
            <a:r>
              <a:rPr lang="en-US" dirty="0"/>
              <a:t>Server </a:t>
            </a:r>
            <a:r>
              <a:rPr lang="bg-BG" dirty="0"/>
              <a:t>контролите създават </a:t>
            </a:r>
            <a:r>
              <a:rPr lang="en-US" dirty="0"/>
              <a:t>ad hoc</a:t>
            </a:r>
            <a:r>
              <a:rPr lang="bg-BG" dirty="0"/>
              <a:t> (специализиран, с ясната представа какви са възможностите на браузъра)</a:t>
            </a:r>
            <a:r>
              <a:rPr lang="en-US" dirty="0"/>
              <a:t> HTML</a:t>
            </a:r>
            <a:r>
              <a:rPr lang="bg-BG" dirty="0"/>
              <a:t> код за съответния клиент. Така можете да пишете за най-новите браузъри, без да се притеснявате от клиенти със стари версии (или липсваща функционалност) на браузърите си</a:t>
            </a:r>
            <a:r>
              <a:rPr lang="en-US" dirty="0"/>
              <a:t>.</a:t>
            </a:r>
            <a:endParaRPr lang="bg-BG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21109B2-5A62-4E8C-B5B7-D36E4D026692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5C57B-2FEF-47A7-99CC-20BD2541C2BF}" type="slidenum">
              <a:rPr lang="en-US"/>
              <a:pPr/>
              <a:t>75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8265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59" name="Rectangle 3"/>
          <p:cNvSpPr txBox="1">
            <a:spLocks noGrp="1" noChangeArrowheads="1"/>
          </p:cNvSpPr>
          <p:nvPr/>
        </p:nvSpPr>
        <p:spPr bwMode="auto">
          <a:xfrm>
            <a:off x="3898765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algn="r" defTabSz="947738">
              <a:lnSpc>
                <a:spcPct val="100000"/>
              </a:lnSpc>
            </a:pPr>
            <a:fld id="{90026F79-DBFD-4EB4-9449-67248CBBF1B1}" type="datetime1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26-Jul-10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07/16/96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0" name="Rectangle 6"/>
          <p:cNvSpPr txBox="1">
            <a:spLocks noGrp="1" noChangeArrowheads="1"/>
          </p:cNvSpPr>
          <p:nvPr/>
        </p:nvSpPr>
        <p:spPr bwMode="auto">
          <a:xfrm>
            <a:off x="1" y="8832546"/>
            <a:ext cx="5522159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1" name="Rectangle 7"/>
          <p:cNvSpPr txBox="1">
            <a:spLocks noGrp="1" noChangeArrowheads="1"/>
          </p:cNvSpPr>
          <p:nvPr/>
        </p:nvSpPr>
        <p:spPr bwMode="auto">
          <a:xfrm>
            <a:off x="5744947" y="8832546"/>
            <a:ext cx="1136867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algn="r" defTabSz="947738">
              <a:lnSpc>
                <a:spcPct val="100000"/>
              </a:lnSpc>
            </a:pPr>
            <a:fld id="{66800FD1-6B34-42C8-9D57-36ABCD5AD6CC}" type="slidenum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75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##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bg-BG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1ED522A-B039-4B3D-B048-E53140EF243B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1EB299-0803-486F-A629-81D0F1C5C2F1}" type="slidenum">
              <a:rPr lang="en-US"/>
              <a:pPr/>
              <a:t>77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42E183B-D9FE-4A81-A524-33A6F82413A2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36B1C-E011-4EEA-9A25-B0458C999A12}" type="slidenum">
              <a:rPr lang="en-US"/>
              <a:pPr/>
              <a:t>78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42E183B-D9FE-4A81-A524-33A6F82413A2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36B1C-E011-4EEA-9A25-B0458C999A12}" type="slidenum">
              <a:rPr lang="en-US"/>
              <a:pPr/>
              <a:t>79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5F456E4-762B-4C1F-A981-F9DD1FCA3B6A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8A2F1-FA79-4A2F-B020-DACEDAE15C7A}" type="slidenum">
              <a:rPr lang="en-US"/>
              <a:pPr/>
              <a:t>5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D40C525-AA9E-4AEA-9C37-AFBCF82F0EDA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BDCED-3955-4A16-AE37-BA41BD58C871}" type="slidenum">
              <a:rPr lang="en-US"/>
              <a:pPr/>
              <a:t>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2BA27B5-5C5A-4EA5-BE2C-5E163AD5AD3C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7996C-BFC3-4563-A330-67798B5BCC39}" type="slidenum">
              <a:rPr lang="en-US"/>
              <a:pPr/>
              <a:t>12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8435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4355" name="Rectangle 3"/>
          <p:cNvSpPr txBox="1">
            <a:spLocks noGrp="1" noChangeArrowheads="1"/>
          </p:cNvSpPr>
          <p:nvPr/>
        </p:nvSpPr>
        <p:spPr bwMode="auto">
          <a:xfrm>
            <a:off x="3898765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algn="r" defTabSz="947738">
              <a:lnSpc>
                <a:spcPct val="100000"/>
              </a:lnSpc>
            </a:pPr>
            <a:fld id="{289C523B-DFC9-4A2C-94D2-2B485DB15478}" type="datetime1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26-Jul-10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07/16/96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4356" name="Rectangle 6"/>
          <p:cNvSpPr txBox="1">
            <a:spLocks noGrp="1" noChangeArrowheads="1"/>
          </p:cNvSpPr>
          <p:nvPr/>
        </p:nvSpPr>
        <p:spPr bwMode="auto">
          <a:xfrm>
            <a:off x="1" y="8832546"/>
            <a:ext cx="5522159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4357" name="Rectangle 7"/>
          <p:cNvSpPr txBox="1">
            <a:spLocks noGrp="1" noChangeArrowheads="1"/>
          </p:cNvSpPr>
          <p:nvPr/>
        </p:nvSpPr>
        <p:spPr bwMode="auto">
          <a:xfrm>
            <a:off x="5744947" y="8832546"/>
            <a:ext cx="1136867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algn="r" defTabSz="947738">
              <a:lnSpc>
                <a:spcPct val="100000"/>
              </a:lnSpc>
            </a:pPr>
            <a:fld id="{CD1775D1-0BDA-47AE-AFE6-E3F6CE73C21C}" type="slidenum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12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##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4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D969A24-A868-4996-827F-29D04B05172B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7308DC-BE5A-4EA2-89BA-CF922BE1AF4A}" type="slidenum">
              <a:rPr lang="en-US"/>
              <a:pPr/>
              <a:t>13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HtmlAnchor controls the &lt;a&gt; element. </a:t>
            </a:r>
          </a:p>
          <a:p>
            <a:r>
              <a:rPr lang="en-US" dirty="0"/>
              <a:t>HtmlButton controls the &lt;input type</a:t>
            </a:r>
            <a:r>
              <a:rPr lang="en-US" dirty="0" smtClean="0"/>
              <a:t>="button"&gt; </a:t>
            </a:r>
            <a:r>
              <a:rPr lang="en-US" dirty="0"/>
              <a:t>element. </a:t>
            </a:r>
          </a:p>
          <a:p>
            <a:r>
              <a:rPr lang="en-US" dirty="0"/>
              <a:t>HtmlForm controls the &lt;form&gt; element. </a:t>
            </a:r>
          </a:p>
          <a:p>
            <a:r>
              <a:rPr lang="en-US" dirty="0"/>
              <a:t>HtmlSelect controls the &lt;select&gt; element. </a:t>
            </a:r>
          </a:p>
          <a:p>
            <a:r>
              <a:rPr lang="en-US" dirty="0"/>
              <a:t>HtmlTable controls the &lt;table&gt; element. </a:t>
            </a:r>
          </a:p>
          <a:p>
            <a:r>
              <a:rPr lang="en-US" dirty="0"/>
              <a:t>HtmlTableCell controls the &lt;td&gt; element. </a:t>
            </a:r>
          </a:p>
          <a:p>
            <a:r>
              <a:rPr lang="en-US" dirty="0"/>
              <a:t>HtmlTableRow controls the &lt;</a:t>
            </a:r>
            <a:r>
              <a:rPr lang="en-US" dirty="0" err="1"/>
              <a:t>tr</a:t>
            </a:r>
            <a:r>
              <a:rPr lang="en-US" dirty="0"/>
              <a:t>&gt; element. </a:t>
            </a:r>
          </a:p>
          <a:p>
            <a:r>
              <a:rPr lang="en-US" dirty="0" err="1"/>
              <a:t>HtmlTextArea</a:t>
            </a:r>
            <a:r>
              <a:rPr lang="en-US" dirty="0"/>
              <a:t> controls the &lt;</a:t>
            </a:r>
            <a:r>
              <a:rPr lang="en-US" dirty="0" err="1"/>
              <a:t>textarea</a:t>
            </a:r>
            <a:r>
              <a:rPr lang="en-US" dirty="0"/>
              <a:t>&gt; element. </a:t>
            </a:r>
          </a:p>
          <a:p>
            <a:r>
              <a:rPr lang="en-US" dirty="0" err="1"/>
              <a:t>HtmlInputButton</a:t>
            </a:r>
            <a:r>
              <a:rPr lang="en-US" dirty="0"/>
              <a:t> controls the &lt;input type</a:t>
            </a:r>
            <a:r>
              <a:rPr lang="en-US" dirty="0" smtClean="0"/>
              <a:t>="button"&gt; </a:t>
            </a:r>
            <a:r>
              <a:rPr lang="en-US" dirty="0"/>
              <a:t>element. </a:t>
            </a:r>
          </a:p>
          <a:p>
            <a:r>
              <a:rPr lang="en-US" dirty="0" err="1"/>
              <a:t>HtmlInputCheckBox</a:t>
            </a:r>
            <a:r>
              <a:rPr lang="en-US" dirty="0"/>
              <a:t> controls the &lt;input type</a:t>
            </a:r>
            <a:r>
              <a:rPr lang="en-US" dirty="0" smtClean="0"/>
              <a:t>="checkbox"&gt; </a:t>
            </a:r>
            <a:r>
              <a:rPr lang="en-US" dirty="0"/>
              <a:t>element. </a:t>
            </a:r>
          </a:p>
          <a:p>
            <a:r>
              <a:rPr lang="en-US" dirty="0" err="1"/>
              <a:t>HtmlInputFile</a:t>
            </a:r>
            <a:r>
              <a:rPr lang="en-US" dirty="0"/>
              <a:t> controls the &lt;input type</a:t>
            </a:r>
            <a:r>
              <a:rPr lang="en-US" dirty="0" smtClean="0"/>
              <a:t>="file"&gt; </a:t>
            </a:r>
            <a:r>
              <a:rPr lang="en-US" dirty="0"/>
              <a:t>element. </a:t>
            </a:r>
          </a:p>
          <a:p>
            <a:r>
              <a:rPr lang="en-US" dirty="0" err="1"/>
              <a:t>HtmlInputHidden</a:t>
            </a:r>
            <a:r>
              <a:rPr lang="en-US" dirty="0"/>
              <a:t> controls the &lt;input type</a:t>
            </a:r>
            <a:r>
              <a:rPr lang="en-US" dirty="0" smtClean="0"/>
              <a:t>="hidden"&gt; </a:t>
            </a:r>
            <a:r>
              <a:rPr lang="en-US" dirty="0"/>
              <a:t>element. </a:t>
            </a:r>
          </a:p>
          <a:p>
            <a:r>
              <a:rPr lang="en-US" dirty="0" err="1"/>
              <a:t>HtmlInputImage</a:t>
            </a:r>
            <a:r>
              <a:rPr lang="en-US" dirty="0"/>
              <a:t> controls the &lt;input type</a:t>
            </a:r>
            <a:r>
              <a:rPr lang="en-US" dirty="0" smtClean="0"/>
              <a:t>="image"&gt; </a:t>
            </a:r>
            <a:r>
              <a:rPr lang="en-US" dirty="0"/>
              <a:t>element. </a:t>
            </a:r>
          </a:p>
          <a:p>
            <a:r>
              <a:rPr lang="en-US" dirty="0" err="1"/>
              <a:t>HtmlInputRadioButton</a:t>
            </a:r>
            <a:r>
              <a:rPr lang="en-US" dirty="0"/>
              <a:t> controls the &lt;input type</a:t>
            </a:r>
            <a:r>
              <a:rPr lang="en-US" dirty="0" smtClean="0"/>
              <a:t>="radio"&gt; </a:t>
            </a:r>
            <a:r>
              <a:rPr lang="en-US" dirty="0"/>
              <a:t>element. </a:t>
            </a:r>
          </a:p>
          <a:p>
            <a:r>
              <a:rPr lang="en-US" dirty="0" err="1"/>
              <a:t>HtmlInputText</a:t>
            </a:r>
            <a:r>
              <a:rPr lang="en-US" dirty="0"/>
              <a:t> controls the &lt;input type</a:t>
            </a:r>
            <a:r>
              <a:rPr lang="en-US" dirty="0" smtClean="0"/>
              <a:t>="text"&gt; </a:t>
            </a:r>
            <a:r>
              <a:rPr lang="en-US" dirty="0"/>
              <a:t>element. </a:t>
            </a:r>
          </a:p>
          <a:p>
            <a:r>
              <a:rPr lang="en-US" dirty="0"/>
              <a:t>HtmlImage controls the &lt;</a:t>
            </a:r>
            <a:r>
              <a:rPr lang="en-US" dirty="0" err="1"/>
              <a:t>img</a:t>
            </a:r>
            <a:r>
              <a:rPr lang="en-US" dirty="0"/>
              <a:t>&gt; element. 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C58FBB1-3FA1-4371-BE93-EA7998EB4C49}" type="datetime1">
              <a:rPr lang="en-US"/>
              <a:pPr/>
              <a:t>26-Jul-10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5E697B-DABE-4C89-BBEF-97EB46617B35}" type="slidenum">
              <a:rPr lang="en-US"/>
              <a:pPr/>
              <a:t>14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://www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 descr="http://seobyswaby.files.wordpress.com/2009/09/spiders-we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483368"/>
            <a:ext cx="5048250" cy="1497832"/>
          </a:xfrm>
          <a:prstGeom prst="roundRect">
            <a:avLst>
              <a:gd name="adj" fmla="val 427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62200"/>
            <a:ext cx="8001000" cy="152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ASP.NET Web Controls and HTML Controls</a:t>
            </a:r>
            <a:endParaRPr lang="bg-BG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4"/>
              </a:rPr>
              <a:t>www.telerik.com</a:t>
            </a:r>
            <a:endParaRPr lang="en-US" dirty="0"/>
          </a:p>
        </p:txBody>
      </p:sp>
      <p:pic>
        <p:nvPicPr>
          <p:cNvPr id="125956" name="Picture 4" descr="http://www.ravatech.net/images/web_development_phot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69566" y="4531360"/>
            <a:ext cx="3162300" cy="18719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46625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Server </a:t>
            </a:r>
            <a:r>
              <a:rPr lang="en-US" dirty="0" smtClean="0"/>
              <a:t>Controls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HTML server controls are very </a:t>
            </a:r>
            <a:r>
              <a:rPr lang="en-US" sz="3000" dirty="0"/>
              <a:t>simple extension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Control</a:t>
            </a:r>
            <a:r>
              <a:rPr lang="en-US" sz="3000" dirty="0"/>
              <a:t> class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Look like traditional HTML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Defined by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runat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="server"</a:t>
            </a: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Simple </a:t>
            </a:r>
            <a:r>
              <a:rPr lang="en-US" sz="2800" dirty="0"/>
              <a:t>HTML seems like text on the server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If </a:t>
            </a:r>
            <a:r>
              <a:rPr lang="en-US" sz="2800" dirty="0" smtClean="0"/>
              <a:t>an HTML </a:t>
            </a:r>
            <a:r>
              <a:rPr lang="en-US" sz="2800" dirty="0"/>
              <a:t>element is converted to HTML </a:t>
            </a:r>
            <a:r>
              <a:rPr lang="en-US" sz="2800" dirty="0" smtClean="0"/>
              <a:t>server </a:t>
            </a:r>
            <a:r>
              <a:rPr lang="en-US" sz="2800" dirty="0"/>
              <a:t>control, </a:t>
            </a:r>
            <a:r>
              <a:rPr lang="en-US" sz="2800" dirty="0" smtClean="0"/>
              <a:t>a server </a:t>
            </a:r>
            <a:r>
              <a:rPr lang="en-US" sz="2800" dirty="0"/>
              <a:t>side object </a:t>
            </a:r>
            <a:r>
              <a:rPr lang="en-US" sz="2800" dirty="0" smtClean="0"/>
              <a:t>is </a:t>
            </a:r>
            <a:r>
              <a:rPr lang="en-US" sz="2800" dirty="0"/>
              <a:t>associated with it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Valid only inside a Web form tag: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5638800"/>
            <a:ext cx="7924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&lt;form runat="server"&gt;…&lt;/form&gt;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HTML Server Control </a:t>
            </a:r>
            <a:r>
              <a:rPr lang="en-US" sz="3900" dirty="0" smtClean="0"/>
              <a:t>– Example</a:t>
            </a:r>
            <a:endParaRPr lang="bg-BG" sz="3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09600" y="1066800"/>
            <a:ext cx="79248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 Language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="C#"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language="c#" runat="server"&gt;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ButtonSubmit_Click(Object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("Value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:&lt;b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&gt;"+TextField.Value+"&lt;/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&lt;head&gt;&lt;title&gt;HTML Server Controls&lt;/title&gt;&lt;/head&gt;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="formMain"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="server"&gt;  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="TextField"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="text"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="ButtonSubmit"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="button"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runat="server" value="Submit"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onserverclick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="ButtonSubmit_Click"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HTML Server Controls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4464080" cy="3601328"/>
          </a:xfrm>
          <a:prstGeom prst="roundRect">
            <a:avLst>
              <a:gd name="adj" fmla="val 125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http://www.lisisoft.com/imglisi/7/HelpfileTools/45106SWF_control_sc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1150" y="2688266"/>
            <a:ext cx="2914650" cy="1943100"/>
          </a:xfrm>
          <a:prstGeom prst="roundRect">
            <a:avLst>
              <a:gd name="adj" fmla="val 4629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0800" y="685800"/>
            <a:ext cx="5464160" cy="2134299"/>
          </a:xfrm>
          <a:prstGeom prst="roundRect">
            <a:avLst>
              <a:gd name="adj" fmla="val 3008"/>
            </a:avLst>
          </a:prstGeom>
          <a:noFill/>
          <a:ln>
            <a:noFill/>
          </a:ln>
          <a:effectLst>
            <a:outerShdw blurRad="190500" dist="35921" dir="2700000" sx="103000" sy="103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Server Control Classes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HtmlForm</a:t>
            </a:r>
            <a:r>
              <a:rPr lang="en-US" noProof="1"/>
              <a:t> –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&lt;form&gt;…&lt;/form&gt;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HtmlInputText</a:t>
            </a:r>
            <a:r>
              <a:rPr lang="en-US" noProof="1" smtClean="0"/>
              <a:t> –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="text"&gt;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HtmlButton</a:t>
            </a:r>
            <a:r>
              <a:rPr lang="en-US" noProof="1" smtClean="0"/>
              <a:t>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&lt;input type="button" /&gt;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HtmlAnchor</a:t>
            </a:r>
            <a:r>
              <a:rPr lang="en-US" noProof="1"/>
              <a:t> –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a&gt;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HtmlSelect</a:t>
            </a:r>
            <a:r>
              <a:rPr lang="en-US" noProof="1" smtClean="0"/>
              <a:t> </a:t>
            </a:r>
            <a:r>
              <a:rPr lang="en-US" noProof="1"/>
              <a:t>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&lt;input type="select"&gt;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HtmlTable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HtmlTableCell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HtmlTableRow</a:t>
            </a:r>
            <a:r>
              <a:rPr lang="en-US" noProof="1"/>
              <a:t>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&lt;table&gt;&lt;tr&gt;&lt;td&gt;…&lt;/td&gt;&lt;/tr&gt;&lt;/table&gt;</a:t>
            </a:r>
            <a:endParaRPr lang="en-US" noProof="1" smtClean="0">
              <a:latin typeface="Courier New" pitchFamily="49" charset="0"/>
            </a:endParaRP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HtmlImage</a:t>
            </a:r>
            <a:r>
              <a:rPr lang="en-US" noProof="1"/>
              <a:t>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 src="…" /&gt;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noProof="1" smtClean="0"/>
              <a:t> ...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162800" cy="914400"/>
          </a:xfrm>
        </p:spPr>
        <p:txBody>
          <a:bodyPr/>
          <a:lstStyle/>
          <a:p>
            <a:r>
              <a:rPr lang="en-US" dirty="0"/>
              <a:t>HTML Server Control Classes (2)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HtmlGenericControl</a:t>
            </a:r>
          </a:p>
          <a:p>
            <a:pPr lvl="1"/>
            <a:r>
              <a:rPr lang="en-US" dirty="0"/>
              <a:t>Used for all </a:t>
            </a:r>
            <a:r>
              <a:rPr lang="en-US" dirty="0" smtClean="0"/>
              <a:t>other HTML elements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&lt;p&gt;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&lt;span&gt;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&lt;meta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&lt;body&gt;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dirty="0" smtClean="0"/>
              <a:t> </a:t>
            </a:r>
            <a:r>
              <a:rPr lang="en-US" dirty="0"/>
              <a:t>…</a:t>
            </a:r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 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noProof="1" smtClean="0">
                <a:latin typeface="Consolas" pitchFamily="49" charset="0"/>
              </a:rPr>
              <a:t>HtmlGenericControl</a:t>
            </a:r>
            <a:r>
              <a:rPr lang="en-US" sz="3700" dirty="0" smtClean="0"/>
              <a:t> – Example</a:t>
            </a:r>
            <a:endParaRPr lang="bg-BG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82307" name="Rectangle 3"/>
          <p:cNvSpPr>
            <a:spLocks noChangeArrowheads="1"/>
          </p:cNvSpPr>
          <p:nvPr/>
        </p:nvSpPr>
        <p:spPr bwMode="auto">
          <a:xfrm>
            <a:off x="609600" y="1066800"/>
            <a:ext cx="79248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 Language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="C#"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runat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Page_Load(Object sender, EventArgs 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this.MetaInfo.Attributes["name"] = "description";</a:t>
            </a:r>
          </a:p>
          <a:p>
            <a:pPr marL="228600" indent="-22860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this.MetaInfo.Attributes["content"] = "The page was</a:t>
            </a:r>
          </a:p>
          <a:p>
            <a:pPr marL="228600" indent="-22860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generated on: " + DateTime.Now.ToString();</a:t>
            </a:r>
          </a:p>
          <a:p>
            <a:pPr marL="228600" indent="-22860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&lt;meta id="MetaInfo" runat="server" /&gt;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="formMain"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="server"&gt;…&lt;/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HTML Generic Controls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1295401"/>
            <a:ext cx="3510774" cy="2752550"/>
          </a:xfrm>
          <a:prstGeom prst="roundRect">
            <a:avLst>
              <a:gd name="adj" fmla="val 2571"/>
            </a:avLst>
          </a:prstGeom>
          <a:noFill/>
          <a:ln>
            <a:noFill/>
          </a:ln>
          <a:effectLst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09640" y="1295401"/>
            <a:ext cx="5319960" cy="2752550"/>
          </a:xfrm>
          <a:prstGeom prst="roundRect">
            <a:avLst>
              <a:gd name="adj" fmla="val 1864"/>
            </a:avLst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 descr="http://www.grantsdigital.com/images/WebTemplateIconLar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33700" y="3137935"/>
            <a:ext cx="1638300" cy="1409700"/>
          </a:xfrm>
          <a:prstGeom prst="roundRect">
            <a:avLst>
              <a:gd name="adj" fmla="val 6862"/>
            </a:avLst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469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9718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Web Server Controls</a:t>
            </a:r>
            <a:endParaRPr lang="bg-BG" dirty="0"/>
          </a:p>
        </p:txBody>
      </p:sp>
      <p:pic>
        <p:nvPicPr>
          <p:cNvPr id="97282" name="Picture 2" descr="http://dedicatedcoloservers.com/images/webserv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99716">
            <a:off x="895011" y="3973444"/>
            <a:ext cx="3093658" cy="2320244"/>
          </a:xfrm>
          <a:prstGeom prst="roundRect">
            <a:avLst>
              <a:gd name="adj" fmla="val 23683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2" descr="http://www.lisisoft.com/imglisi/7/HelpfileTools/45106SWF_control_sc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130">
            <a:off x="5463941" y="797793"/>
            <a:ext cx="2766068" cy="1844046"/>
          </a:xfrm>
          <a:prstGeom prst="roundRect">
            <a:avLst>
              <a:gd name="adj" fmla="val 35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146" name="Picture 2" descr="http://www.swavegibraltar.com/apps/system/legal/web-server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18390">
            <a:off x="1841096" y="609600"/>
            <a:ext cx="1786270" cy="178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neticon.co.uk/Images/NetIcon-web-design-edinburgh-hosti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21057">
            <a:off x="5431369" y="4038464"/>
            <a:ext cx="2886906" cy="2145926"/>
          </a:xfrm>
          <a:prstGeom prst="roundRect">
            <a:avLst>
              <a:gd name="adj" fmla="val 8623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Controls</a:t>
            </a:r>
            <a:endParaRPr lang="bg-BG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Web server controls are server UI controls that abstract the common HTML elements</a:t>
            </a:r>
          </a:p>
          <a:p>
            <a:pPr lvl="1"/>
            <a:r>
              <a:rPr lang="en-US" dirty="0" smtClean="0"/>
              <a:t>Have own lifecycle and functionality</a:t>
            </a:r>
          </a:p>
          <a:p>
            <a:r>
              <a:rPr lang="en-US" dirty="0" smtClean="0"/>
              <a:t>Come </a:t>
            </a:r>
            <a:r>
              <a:rPr lang="en-US" dirty="0"/>
              <a:t>with .NET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Located </a:t>
            </a:r>
            <a:r>
              <a:rPr lang="en-US" dirty="0"/>
              <a:t>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System.Web.UI.WebControls</a:t>
            </a:r>
            <a:r>
              <a:rPr lang="en-US" dirty="0" smtClean="0"/>
              <a:t> namespace, inherit from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WebControl</a:t>
            </a:r>
            <a:r>
              <a:rPr lang="en-US" dirty="0" smtClean="0"/>
              <a:t> </a:t>
            </a:r>
            <a:r>
              <a:rPr lang="en-US" dirty="0"/>
              <a:t>class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dirty="0"/>
              <a:t>HTML Abstraction</a:t>
            </a:r>
          </a:p>
          <a:p>
            <a:r>
              <a:rPr lang="en-US" dirty="0"/>
              <a:t>Rendered HTML </a:t>
            </a:r>
            <a:r>
              <a:rPr lang="en-US" dirty="0" smtClean="0"/>
              <a:t>tags are quite </a:t>
            </a:r>
            <a:r>
              <a:rPr lang="en-US" dirty="0"/>
              <a:t>different </a:t>
            </a:r>
            <a:r>
              <a:rPr lang="en-US" dirty="0" smtClean="0"/>
              <a:t>from the design-time markup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Controls </a:t>
            </a:r>
            <a:r>
              <a:rPr lang="en-US" dirty="0" smtClean="0"/>
              <a:t>– Features</a:t>
            </a:r>
            <a:endParaRPr lang="bg-BG"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200"/>
              </a:lnSpc>
            </a:pPr>
            <a:r>
              <a:rPr lang="en-US" dirty="0" smtClean="0"/>
              <a:t>Rich functionality</a:t>
            </a:r>
          </a:p>
          <a:p>
            <a:pPr>
              <a:lnSpc>
                <a:spcPts val="4200"/>
              </a:lnSpc>
            </a:pPr>
            <a:r>
              <a:rPr lang="en-US" dirty="0" smtClean="0"/>
              <a:t>Type-safe </a:t>
            </a:r>
            <a:r>
              <a:rPr lang="en-US" dirty="0"/>
              <a:t>programming capabilities</a:t>
            </a:r>
          </a:p>
          <a:p>
            <a:pPr>
              <a:lnSpc>
                <a:spcPts val="4200"/>
              </a:lnSpc>
            </a:pPr>
            <a:r>
              <a:rPr lang="en-US" dirty="0"/>
              <a:t>Automatic </a:t>
            </a:r>
            <a:r>
              <a:rPr lang="en-US" dirty="0" smtClean="0"/>
              <a:t>Web browser </a:t>
            </a:r>
            <a:r>
              <a:rPr lang="en-US" dirty="0"/>
              <a:t>detection</a:t>
            </a:r>
          </a:p>
          <a:p>
            <a:pPr>
              <a:lnSpc>
                <a:spcPts val="4200"/>
              </a:lnSpc>
            </a:pPr>
            <a:r>
              <a:rPr lang="en-US" noProof="1" smtClean="0"/>
              <a:t>AutoPostBack</a:t>
            </a:r>
          </a:p>
          <a:p>
            <a:pPr lvl="1">
              <a:lnSpc>
                <a:spcPts val="4200"/>
              </a:lnSpc>
            </a:pPr>
            <a:r>
              <a:rPr lang="en-US" noProof="1" smtClean="0"/>
              <a:t>Sumbit when the focus is lost</a:t>
            </a:r>
            <a:endParaRPr lang="en-US" dirty="0"/>
          </a:p>
          <a:p>
            <a:pPr>
              <a:lnSpc>
                <a:spcPts val="4200"/>
              </a:lnSpc>
            </a:pPr>
            <a:r>
              <a:rPr lang="en-US" dirty="0"/>
              <a:t>Support for themes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ts val="3600"/>
              </a:lnSpc>
              <a:buFontTx/>
              <a:buAutoNum type="arabicPeriod"/>
              <a:tabLst/>
            </a:pPr>
            <a:r>
              <a:rPr lang="en-US" dirty="0"/>
              <a:t>Controls Class Hierarchy</a:t>
            </a:r>
          </a:p>
          <a:p>
            <a:pPr marL="446088" indent="-446088">
              <a:lnSpc>
                <a:spcPts val="3600"/>
              </a:lnSpc>
              <a:buFontTx/>
              <a:buAutoNum type="arabicPeriod"/>
              <a:tabLst/>
            </a:pPr>
            <a:r>
              <a:rPr lang="en-US" dirty="0"/>
              <a:t>HTML Server Controls</a:t>
            </a:r>
            <a:endParaRPr lang="bg-BG" dirty="0"/>
          </a:p>
          <a:p>
            <a:pPr marL="446088" indent="-446088">
              <a:lnSpc>
                <a:spcPts val="3600"/>
              </a:lnSpc>
              <a:buFontTx/>
              <a:buAutoNum type="arabicPeriod"/>
              <a:tabLst/>
            </a:pPr>
            <a:r>
              <a:rPr lang="en-US" dirty="0"/>
              <a:t>Web Server Controls</a:t>
            </a:r>
            <a:endParaRPr lang="bg-BG" dirty="0"/>
          </a:p>
          <a:p>
            <a:pPr marL="893763" lvl="1" indent="-350838">
              <a:lnSpc>
                <a:spcPts val="3600"/>
              </a:lnSpc>
            </a:pPr>
            <a:r>
              <a:rPr lang="en-US" dirty="0"/>
              <a:t>Basic Web Controls</a:t>
            </a:r>
          </a:p>
          <a:p>
            <a:pPr marL="893763" lvl="1" indent="-350838">
              <a:lnSpc>
                <a:spcPts val="3600"/>
              </a:lnSpc>
            </a:pPr>
            <a:r>
              <a:rPr lang="en-US" dirty="0"/>
              <a:t>Validation Controls</a:t>
            </a:r>
          </a:p>
          <a:p>
            <a:pPr marL="893763" lvl="1" indent="-350838">
              <a:lnSpc>
                <a:spcPts val="3600"/>
              </a:lnSpc>
            </a:pPr>
            <a:r>
              <a:rPr lang="en-US" dirty="0"/>
              <a:t>List Controls</a:t>
            </a:r>
          </a:p>
          <a:p>
            <a:pPr marL="893763" lvl="1" indent="-350838">
              <a:lnSpc>
                <a:spcPts val="3600"/>
              </a:lnSpc>
            </a:pPr>
            <a:r>
              <a:rPr lang="en-US" dirty="0" smtClean="0"/>
              <a:t>Rich Controls</a:t>
            </a:r>
            <a:endParaRPr lang="bg-BG" dirty="0" smtClean="0"/>
          </a:p>
          <a:p>
            <a:pPr marL="446088" indent="-446088">
              <a:lnSpc>
                <a:spcPts val="3600"/>
              </a:lnSpc>
              <a:buFontTx/>
              <a:buAutoNum type="arabicPeriod"/>
              <a:tabLst/>
            </a:pPr>
            <a:r>
              <a:rPr lang="en-US" dirty="0" smtClean="0"/>
              <a:t>Web </a:t>
            </a:r>
            <a:r>
              <a:rPr lang="en-US" dirty="0"/>
              <a:t>Server Control Life Cycle</a:t>
            </a:r>
          </a:p>
          <a:p>
            <a:pPr marL="446088" indent="-446088">
              <a:lnSpc>
                <a:spcPts val="3600"/>
              </a:lnSpc>
              <a:buFontTx/>
              <a:buAutoNum type="arabicPeriod"/>
              <a:tabLst/>
            </a:pPr>
            <a:r>
              <a:rPr lang="en-US" dirty="0"/>
              <a:t>HTML Escaping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23906" name="Picture 2" descr="http://diplomaguide.com/cimages/multimages/51/boo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7058" y="1066800"/>
            <a:ext cx="2736342" cy="2819400"/>
          </a:xfrm>
          <a:prstGeom prst="roundRect">
            <a:avLst>
              <a:gd name="adj" fmla="val 4386"/>
            </a:avLst>
          </a:prstGeom>
          <a:ln>
            <a:noFill/>
          </a:ln>
          <a:effectLst>
            <a:softEdge rad="112500"/>
          </a:effectLst>
          <a:scene3d>
            <a:camera prst="isometricTopUp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0910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Controls - Syntax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94596" name="AutoShape 4"/>
          <p:cNvSpPr>
            <a:spLocks noChangeArrowheads="1"/>
          </p:cNvSpPr>
          <p:nvPr/>
        </p:nvSpPr>
        <p:spPr bwMode="auto">
          <a:xfrm>
            <a:off x="611188" y="1066800"/>
            <a:ext cx="3529012" cy="1804749"/>
          </a:xfrm>
          <a:prstGeom prst="wedgeRoundRectCallout">
            <a:avLst>
              <a:gd name="adj1" fmla="val -49642"/>
              <a:gd name="adj2" fmla="val 840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tag_prefix determines unique namespace for the web control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4597" name="AutoShape 5"/>
          <p:cNvSpPr>
            <a:spLocks noChangeArrowheads="1"/>
          </p:cNvSpPr>
          <p:nvPr/>
        </p:nvSpPr>
        <p:spPr bwMode="auto">
          <a:xfrm>
            <a:off x="621821" y="5029200"/>
            <a:ext cx="2663825" cy="953453"/>
          </a:xfrm>
          <a:prstGeom prst="wedgeRoundRectCallout">
            <a:avLst>
              <a:gd name="adj1" fmla="val 39858"/>
              <a:gd name="adj2" fmla="val -1834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name of the control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4598" name="AutoShape 6"/>
          <p:cNvSpPr>
            <a:spLocks noChangeArrowheads="1"/>
          </p:cNvSpPr>
          <p:nvPr/>
        </p:nvSpPr>
        <p:spPr bwMode="auto">
          <a:xfrm>
            <a:off x="5150551" y="1066800"/>
            <a:ext cx="3529013" cy="1379101"/>
          </a:xfrm>
          <a:prstGeom prst="wedgeRoundRectCallout">
            <a:avLst>
              <a:gd name="adj1" fmla="val -69705"/>
              <a:gd name="adj2" fmla="val 1208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Attributes are properties of the Web control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auto">
          <a:xfrm>
            <a:off x="5168272" y="4734540"/>
            <a:ext cx="2879725" cy="1379101"/>
          </a:xfrm>
          <a:prstGeom prst="wedgeRoundRectCallout">
            <a:avLst>
              <a:gd name="adj1" fmla="val -2356"/>
              <a:gd name="adj2" fmla="val -1126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Mandatory attribute </a:t>
            </a:r>
            <a:r>
              <a:rPr lang="en-US" sz="2800" b="1" dirty="0" err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runat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="server"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77850" y="3505200"/>
            <a:ext cx="80645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i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tag_prefix</a:t>
            </a: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200" b="1" i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controlname</a:t>
            </a: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attributes </a:t>
            </a:r>
            <a:r>
              <a:rPr lang="en-US" sz="22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</a:t>
            </a:r>
            <a:r>
              <a:rPr lang="en-US" sz="2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="server"/&gt; </a:t>
            </a:r>
            <a:endParaRPr lang="bg-BG" sz="22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6" grpId="0" animBg="1"/>
      <p:bldP spid="494597" grpId="0" animBg="1"/>
      <p:bldP spid="494598" grpId="0" animBg="1"/>
      <p:bldP spid="49459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Control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685800" y="1172612"/>
            <a:ext cx="7696200" cy="5151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id="formMain" runat="server"&gt;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&lt;asp:Label ID="LabelResult" 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="" Visible="false"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&lt;asp:TextBox ID="TextBoxInput" runat="server"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&lt;asp:Button ID="ButtonSubmit" runat="server"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Text="Submit" OnClick="ButtonSubmit_Click"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ButtonSubmit_Click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object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this.LabelResult.Text =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entered: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this.TextBoxInput.Text;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this.LabelResult.Visible = true;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Web Server Controls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49246">
            <a:off x="2720842" y="445133"/>
            <a:ext cx="5657059" cy="3773248"/>
          </a:xfrm>
          <a:prstGeom prst="roundRect">
            <a:avLst>
              <a:gd name="adj" fmla="val 1670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2301">
            <a:off x="751334" y="1982760"/>
            <a:ext cx="3820773" cy="2598602"/>
          </a:xfrm>
          <a:prstGeom prst="roundRect">
            <a:avLst>
              <a:gd name="adj" fmla="val 2204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610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3" name="Rectangle 5"/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6553200" cy="914400"/>
          </a:xfrm>
          <a:noFill/>
          <a:ln/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System.Web.UI. WebControls.WebControl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WebControl</a:t>
            </a:r>
            <a:r>
              <a:rPr lang="en-US" dirty="0" smtClean="0"/>
              <a:t> class defines properties</a:t>
            </a:r>
            <a:r>
              <a:rPr lang="en-US" dirty="0"/>
              <a:t>, events and methods for all Web </a:t>
            </a:r>
            <a:r>
              <a:rPr lang="en-US" dirty="0" smtClean="0"/>
              <a:t>controls </a:t>
            </a:r>
            <a:endParaRPr lang="en-US" dirty="0"/>
          </a:p>
          <a:p>
            <a:r>
              <a:rPr lang="en-US" dirty="0"/>
              <a:t>Control the appearance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BackColor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ForeColor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BorderWidth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BorderStyle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BorderColor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86018" name="Picture 2" descr="http://www.schome.ac.uk/wiki/images/thumb/b/b3/Sl-appearance-body-gender.jpg/400px-Sl-appearance-body-gen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0" y="2615157"/>
            <a:ext cx="3429000" cy="3754757"/>
          </a:xfrm>
          <a:prstGeom prst="roundRect">
            <a:avLst>
              <a:gd name="adj" fmla="val 0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noFill/>
          <a:ln/>
        </p:spPr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System.Web.UI.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WebControls.WebControl</a:t>
            </a:r>
            <a:r>
              <a:rPr lang="en-US" dirty="0" smtClean="0"/>
              <a:t> (2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Control </a:t>
            </a:r>
            <a:r>
              <a:rPr lang="en-US" sz="3000" dirty="0" smtClean="0"/>
              <a:t>the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Enabled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Visible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TabIndex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ToolTip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…  </a:t>
            </a:r>
            <a:endParaRPr lang="en-US" sz="3000" dirty="0" smtClean="0"/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solidFill>
                  <a:srgbClr val="EBFFD2"/>
                </a:solidFill>
              </a:rPr>
              <a:t>Not all controls support all these properties</a:t>
            </a:r>
          </a:p>
          <a:p>
            <a:pPr marL="574675" lvl="2" indent="-282575">
              <a:lnSpc>
                <a:spcPct val="100000"/>
              </a:lnSpc>
              <a:buClr>
                <a:srgbClr val="8FD600"/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>
                <a:solidFill>
                  <a:srgbClr val="EBFFD2"/>
                </a:solidFill>
              </a:rPr>
              <a:t>See the documentation for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295400"/>
            <a:ext cx="5943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Web Server Controls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52600" y="2097880"/>
            <a:ext cx="5638800" cy="569120"/>
          </a:xfrm>
        </p:spPr>
        <p:txBody>
          <a:bodyPr/>
          <a:lstStyle/>
          <a:p>
            <a:r>
              <a:rPr dirty="0" smtClean="0"/>
              <a:t>Basic Web Controls</a:t>
            </a:r>
            <a:endParaRPr lang="bg-BG" dirty="0"/>
          </a:p>
        </p:txBody>
      </p:sp>
      <p:pic>
        <p:nvPicPr>
          <p:cNvPr id="81922" name="Picture 2" descr="http://www.istockphoto.com/file_thumbview_approve/9445365/2/istockphoto_9445365-basic-web-icons-green-glossy-circle-buttons-seri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85732" y="3006182"/>
            <a:ext cx="3581400" cy="3242218"/>
          </a:xfrm>
          <a:prstGeom prst="roundRect">
            <a:avLst>
              <a:gd name="adj" fmla="val 5342"/>
            </a:avLst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Controls </a:t>
            </a:r>
            <a:r>
              <a:rPr lang="en-US" dirty="0">
                <a:sym typeface="Wingdings" pitchFamily="2" charset="2"/>
              </a:rPr>
              <a:t></a:t>
            </a:r>
            <a:r>
              <a:rPr lang="bg-BG" b="0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HTML</a:t>
            </a:r>
            <a:endParaRPr lang="bg-BG" dirty="0">
              <a:sym typeface="Wingdings" pitchFamily="2" charset="2"/>
            </a:endParaRPr>
          </a:p>
        </p:txBody>
      </p:sp>
      <p:graphicFrame>
        <p:nvGraphicFramePr>
          <p:cNvPr id="507953" name="Group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885572"/>
              </p:ext>
            </p:extLst>
          </p:nvPr>
        </p:nvGraphicFramePr>
        <p:xfrm>
          <a:off x="762000" y="1143000"/>
          <a:ext cx="7696200" cy="5266944"/>
        </p:xfrm>
        <a:graphic>
          <a:graphicData uri="http://schemas.openxmlformats.org/drawingml/2006/table">
            <a:tbl>
              <a:tblPr/>
              <a:tblGrid>
                <a:gridCol w="3048000"/>
                <a:gridCol w="46482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&lt;asp:button&gt;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submit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&lt;asp:checkbox&gt;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checkbox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&lt;asp:hyperlink&gt;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 href="…"&gt;&lt;/a&gt;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&lt;asp:image&gt;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&lt;img src="…"&gt;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&lt;asp:imagebutton&gt;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image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&lt;asp:linkButton&gt;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 href="…"&gt;&lt;/a&gt;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&lt;asp:label&gt;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&lt;span&gt;…&lt;/span&gt;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&lt;asp:listbox&gt;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&lt;select size=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&gt;&lt;/select&gt;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&lt;asp:panel&gt;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&lt;div&gt;…&lt;/div&gt;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&lt;asp:radiobutton&gt;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radio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&lt;asp:table&gt;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&lt;table&gt;…&lt;/table&gt;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&lt;asp:textbox&gt;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text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</a:t>
            </a:r>
            <a:r>
              <a:rPr lang="en-US" dirty="0" smtClean="0"/>
              <a:t>Controls: TextBox</a:t>
            </a:r>
            <a:endParaRPr lang="bg-BG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dirty="0"/>
              <a:t>Creates single-line </a:t>
            </a:r>
            <a:r>
              <a:rPr lang="en-US" dirty="0" smtClean="0"/>
              <a:t>or multiline text-box</a:t>
            </a:r>
            <a:endParaRPr lang="en-US" dirty="0"/>
          </a:p>
          <a:p>
            <a:pPr>
              <a:lnSpc>
                <a:spcPts val="3200"/>
              </a:lnSpc>
            </a:pPr>
            <a:r>
              <a:rPr lang="en-US" dirty="0"/>
              <a:t>Lets the user to enter text</a:t>
            </a:r>
          </a:p>
          <a:p>
            <a:pPr>
              <a:lnSpc>
                <a:spcPts val="3200"/>
              </a:lnSpc>
            </a:pPr>
            <a:r>
              <a:rPr lang="en-US" dirty="0"/>
              <a:t>Properties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TextMode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SingleLine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MultiLine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Password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MaxLength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ReadOnly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AutoPostBack</a:t>
            </a:r>
          </a:p>
          <a:p>
            <a:pPr>
              <a:lnSpc>
                <a:spcPts val="3200"/>
              </a:lnSpc>
            </a:pPr>
            <a:r>
              <a:rPr lang="en-US" dirty="0"/>
              <a:t>Events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TextChanged</a:t>
            </a:r>
            <a:r>
              <a:rPr lang="en-US" sz="2800" dirty="0"/>
              <a:t> </a:t>
            </a:r>
            <a:r>
              <a:rPr lang="en-US" sz="2800" dirty="0" smtClean="0"/>
              <a:t>– combined </a:t>
            </a:r>
            <a:r>
              <a:rPr lang="en-US" sz="2800" dirty="0"/>
              <a:t>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AutoPostBack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</a:t>
            </a:r>
            <a:r>
              <a:rPr lang="en-US" dirty="0" smtClean="0"/>
              <a:t>Controls: Label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static </a:t>
            </a:r>
            <a:r>
              <a:rPr lang="en-US" dirty="0" smtClean="0"/>
              <a:t>text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 smtClean="0"/>
              <a:t> block</a:t>
            </a:r>
            <a:endParaRPr lang="en-US" dirty="0"/>
          </a:p>
          <a:p>
            <a:r>
              <a:rPr lang="en-US" dirty="0"/>
              <a:t>Allows programmatically to manipulate it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</a:p>
          <a:p>
            <a:pPr lvl="1">
              <a:spcBef>
                <a:spcPts val="4200"/>
              </a:spcBef>
            </a:pPr>
            <a:r>
              <a:rPr kumimoji="0"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AssociatedControlID</a:t>
            </a:r>
            <a:r>
              <a:rPr kumimoji="0" lang="en-US" sz="2800" dirty="0"/>
              <a:t> – on click focus goes to </a:t>
            </a:r>
            <a:r>
              <a:rPr kumimoji="0" lang="en-US" sz="2800" dirty="0" smtClean="0"/>
              <a:t>the specified control</a:t>
            </a:r>
            <a:r>
              <a:rPr kumimoji="0" lang="en-US" sz="2800" dirty="0" smtClean="0">
                <a:latin typeface="Courier New" pitchFamily="49" charset="0"/>
              </a:rPr>
              <a:t> </a:t>
            </a:r>
            <a:endParaRPr lang="en-US" dirty="0">
              <a:latin typeface="Courier New" pitchFamily="49" charset="0"/>
            </a:endParaRPr>
          </a:p>
          <a:p>
            <a:r>
              <a:rPr lang="en-US" dirty="0"/>
              <a:t>Events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TextChanged</a:t>
            </a:r>
            <a:r>
              <a:rPr lang="en-US" dirty="0"/>
              <a:t> – </a:t>
            </a:r>
            <a:r>
              <a:rPr lang="en-US" dirty="0" smtClean="0"/>
              <a:t>combined </a:t>
            </a:r>
            <a:r>
              <a:rPr lang="en-US" dirty="0"/>
              <a:t>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AutoPostBack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2590800" y="2310051"/>
            <a:ext cx="6080126" cy="1804749"/>
          </a:xfrm>
          <a:prstGeom prst="wedgeRoundRectCallout">
            <a:avLst>
              <a:gd name="adj1" fmla="val -61482"/>
              <a:gd name="adj2" fmla="val 51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CAUTION: the 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is NOT HTML encoded before it is displayed in the 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control. This make it possible to embed script within HTML tags in the text.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</a:t>
            </a:r>
            <a:r>
              <a:rPr lang="en-US" dirty="0" smtClean="0"/>
              <a:t>Controls: </a:t>
            </a:r>
            <a:r>
              <a:rPr lang="en-US" dirty="0"/>
              <a:t>Literal</a:t>
            </a:r>
            <a:endParaRPr lang="bg-BG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static text</a:t>
            </a:r>
          </a:p>
          <a:p>
            <a:r>
              <a:rPr lang="en-US" dirty="0"/>
              <a:t>Allows programmatically to manipulate it</a:t>
            </a:r>
          </a:p>
          <a:p>
            <a:pPr lvl="1"/>
            <a:r>
              <a:rPr lang="en-US" dirty="0"/>
              <a:t>Unlike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Label</a:t>
            </a:r>
            <a:r>
              <a:rPr lang="en-US" dirty="0"/>
              <a:t> control,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Literal</a:t>
            </a:r>
            <a:r>
              <a:rPr lang="en-US" dirty="0"/>
              <a:t> does not let you apply styles to its </a:t>
            </a:r>
            <a:r>
              <a:rPr lang="en-US" dirty="0" smtClean="0"/>
              <a:t>content</a:t>
            </a:r>
            <a:endParaRPr lang="en-US" sz="3400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</a:p>
          <a:p>
            <a:pPr>
              <a:spcBef>
                <a:spcPts val="4800"/>
              </a:spcBef>
            </a:pPr>
            <a:r>
              <a:rPr lang="en-US" dirty="0" smtClean="0"/>
              <a:t>Renders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r>
              <a:rPr lang="en-US" dirty="0"/>
              <a:t> property value directly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590800" y="3429000"/>
            <a:ext cx="6080126" cy="1804749"/>
          </a:xfrm>
          <a:prstGeom prst="wedgeRoundRectCallout">
            <a:avLst>
              <a:gd name="adj1" fmla="val -61482"/>
              <a:gd name="adj2" fmla="val 51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CAUTION: the 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is NOT HTML encoded before it is displayed in the 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Literal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control. This make it possible to embed script within HTML tags in the text.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152400"/>
            <a:ext cx="5105400" cy="914400"/>
          </a:xfrm>
        </p:spPr>
        <p:txBody>
          <a:bodyPr/>
          <a:lstStyle/>
          <a:p>
            <a:r>
              <a:rPr lang="en-US" dirty="0"/>
              <a:t>What is ASP.NET Server </a:t>
            </a:r>
            <a:r>
              <a:rPr lang="en-US" dirty="0" smtClean="0"/>
              <a:t>Control?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ASP.NET server controls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The smallest </a:t>
            </a:r>
            <a:r>
              <a:rPr lang="en-US" dirty="0"/>
              <a:t>ASP.NET Component</a:t>
            </a:r>
          </a:p>
          <a:p>
            <a:pPr lvl="1">
              <a:lnSpc>
                <a:spcPts val="3600"/>
              </a:lnSpc>
            </a:pPr>
            <a:r>
              <a:rPr lang="en-US" dirty="0"/>
              <a:t>Wrap </a:t>
            </a:r>
            <a:r>
              <a:rPr lang="en-US" dirty="0" smtClean="0"/>
              <a:t>an HTML UI element, or more complex UI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Component-oriented </a:t>
            </a:r>
            <a:r>
              <a:rPr lang="en-US" dirty="0"/>
              <a:t>programming model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Executed and rendered at the server side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Example of ASP.NET server controls: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&lt;asp:Button&gt;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type="submit"&gt;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&lt;asp:Label&gt;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&lt;span&gt;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&lt;asp:GridView&gt;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&lt;table&gt;&lt;tr&gt;&lt;td&gt;…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39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Controls </a:t>
            </a:r>
            <a:r>
              <a:rPr lang="en-US" dirty="0" smtClean="0"/>
              <a:t>– Buttons</a:t>
            </a:r>
            <a:endParaRPr lang="bg-BG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IButtonControl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Properties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r>
              <a:rPr lang="en-US" sz="2800" dirty="0"/>
              <a:t> </a:t>
            </a:r>
            <a:r>
              <a:rPr lang="en-US" sz="2800" dirty="0" smtClean="0"/>
              <a:t>– button's title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CommandName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en-US" sz="2800" dirty="0" smtClean="0"/>
              <a:t>pass a command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CommandArgument</a:t>
            </a:r>
            <a:r>
              <a:rPr lang="en-US" sz="2800" dirty="0" smtClean="0"/>
              <a:t> </a:t>
            </a:r>
            <a:r>
              <a:rPr lang="en-US" sz="2800" dirty="0"/>
              <a:t>– pass </a:t>
            </a:r>
            <a:r>
              <a:rPr lang="en-US" sz="2800" dirty="0" smtClean="0"/>
              <a:t>command arguments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PostBackUrl</a:t>
            </a:r>
            <a:r>
              <a:rPr lang="en-US" sz="2800" dirty="0"/>
              <a:t> – </a:t>
            </a:r>
            <a:r>
              <a:rPr lang="en-US" sz="2800" dirty="0" smtClean="0"/>
              <a:t>posts </a:t>
            </a:r>
            <a:r>
              <a:rPr lang="en-US" sz="2800" dirty="0"/>
              <a:t>back to specified page</a:t>
            </a:r>
            <a:endParaRPr lang="en-US" sz="2800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CausesValidation</a:t>
            </a:r>
            <a:r>
              <a:rPr lang="en-US" sz="2800" dirty="0"/>
              <a:t> – </a:t>
            </a:r>
            <a:r>
              <a:rPr lang="en-US" sz="2800" dirty="0" smtClean="0"/>
              <a:t>perform </a:t>
            </a:r>
            <a:r>
              <a:rPr lang="en-US" sz="2800" dirty="0"/>
              <a:t>validation </a:t>
            </a:r>
            <a:r>
              <a:rPr lang="en-US" sz="2800" dirty="0" smtClean="0"/>
              <a:t>or not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ValidationGroup</a:t>
            </a:r>
            <a:r>
              <a:rPr lang="en-US" sz="2800" dirty="0"/>
              <a:t> – </a:t>
            </a:r>
            <a:r>
              <a:rPr lang="en-US" sz="2800" dirty="0" smtClean="0"/>
              <a:t>which </a:t>
            </a:r>
            <a:r>
              <a:rPr lang="en-US" sz="2800" dirty="0"/>
              <a:t>validation group to be validated</a:t>
            </a:r>
            <a:endParaRPr lang="en-US" sz="28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Basic Web Controls </a:t>
            </a:r>
            <a:r>
              <a:rPr lang="en-US" sz="3800" dirty="0" smtClean="0"/>
              <a:t>– Buttons (</a:t>
            </a:r>
            <a:r>
              <a:rPr lang="en-US" sz="3800" dirty="0"/>
              <a:t>2)</a:t>
            </a:r>
            <a:endParaRPr lang="bg-BG" sz="3800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Events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Click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CommandName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CommandArgument</a:t>
            </a:r>
            <a:r>
              <a:rPr lang="en-US" dirty="0" smtClean="0"/>
              <a:t> </a:t>
            </a:r>
            <a:r>
              <a:rPr lang="en-US" dirty="0"/>
              <a:t>are passed to code behind</a:t>
            </a:r>
          </a:p>
          <a:p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67586" name="Picture 2" descr="http://www.24-club.org/images/Click%20Her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68403">
            <a:off x="4191390" y="4139829"/>
            <a:ext cx="2676526" cy="20684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Basic Web Controls – Buttons </a:t>
            </a:r>
            <a:r>
              <a:rPr lang="en-US" sz="3800" dirty="0" smtClean="0"/>
              <a:t>(3)</a:t>
            </a:r>
            <a:endParaRPr lang="bg-BG" sz="3800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button types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Button</a:t>
            </a:r>
          </a:p>
          <a:p>
            <a:pPr lvl="2"/>
            <a:r>
              <a:rPr lang="en-US" dirty="0"/>
              <a:t>Creates a push button</a:t>
            </a:r>
          </a:p>
          <a:p>
            <a:pPr lvl="2"/>
            <a:r>
              <a:rPr lang="en-US" dirty="0"/>
              <a:t>Submit button by </a:t>
            </a:r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Basic Web Controls – Buttons </a:t>
            </a:r>
            <a:r>
              <a:rPr lang="en-US" sz="3800" dirty="0" smtClean="0"/>
              <a:t>(4)</a:t>
            </a:r>
            <a:endParaRPr lang="bg-BG" sz="3800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button types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Button</a:t>
            </a:r>
          </a:p>
          <a:p>
            <a:pPr lvl="2"/>
            <a:r>
              <a:rPr lang="en-US" dirty="0"/>
              <a:t>Has command name associated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property)</a:t>
            </a:r>
          </a:p>
          <a:p>
            <a:pPr lvl="2"/>
            <a:r>
              <a:rPr lang="en-US" dirty="0"/>
              <a:t>Programmatically determine which button is clicked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</a:t>
            </a:r>
            <a:r>
              <a:rPr lang="en-US" dirty="0"/>
              <a:t> event handles</a:t>
            </a:r>
          </a:p>
          <a:p>
            <a:pPr lvl="2"/>
            <a:r>
              <a:rPr lang="en-US" dirty="0"/>
              <a:t>Used in templated </a:t>
            </a:r>
            <a:r>
              <a:rPr lang="en-US" dirty="0" smtClean="0"/>
              <a:t>controls, e.g.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Basic Web Controls – Buttons </a:t>
            </a:r>
            <a:r>
              <a:rPr lang="en-US" sz="3800" dirty="0" smtClean="0"/>
              <a:t>(5)</a:t>
            </a:r>
            <a:endParaRPr lang="bg-BG" sz="3800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button types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LinkButton</a:t>
            </a:r>
          </a:p>
          <a:p>
            <a:pPr lvl="2"/>
            <a:r>
              <a:rPr lang="en-US" dirty="0"/>
              <a:t>Same functionality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Button</a:t>
            </a:r>
          </a:p>
          <a:p>
            <a:pPr lvl="2"/>
            <a:r>
              <a:rPr lang="en-US" dirty="0"/>
              <a:t>Renders as hyperlink</a:t>
            </a:r>
          </a:p>
          <a:p>
            <a:pPr lvl="2"/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Hyperlink</a:t>
            </a:r>
            <a:r>
              <a:rPr lang="en-US" dirty="0"/>
              <a:t> if you want to link to another page</a:t>
            </a:r>
          </a:p>
          <a:p>
            <a:pPr lvl="2"/>
            <a:r>
              <a:rPr lang="en-US" dirty="0"/>
              <a:t>Renders JavaScript on the client browser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Basic Web Controls – Buttons </a:t>
            </a:r>
            <a:r>
              <a:rPr lang="en-US" sz="3800" dirty="0" smtClean="0"/>
              <a:t>(6)</a:t>
            </a:r>
            <a:endParaRPr lang="bg-BG" sz="3800" dirty="0"/>
          </a:p>
        </p:txBody>
      </p:sp>
      <p:sp>
        <p:nvSpPr>
          <p:cNvPr id="526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button types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ImageButton</a:t>
            </a:r>
          </a:p>
          <a:p>
            <a:pPr lvl="2"/>
            <a:r>
              <a:rPr lang="en-US" dirty="0"/>
              <a:t>Display an image that responds on mouse click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ImageURL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URL </a:t>
            </a:r>
            <a:r>
              <a:rPr lang="en-US" dirty="0"/>
              <a:t>to displayed image</a:t>
            </a:r>
          </a:p>
          <a:p>
            <a:pPr lvl="2"/>
            <a:r>
              <a:rPr lang="en-US" dirty="0"/>
              <a:t>Both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Click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</a:t>
            </a:r>
            <a:r>
              <a:rPr lang="en-US" dirty="0"/>
              <a:t> events are raised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582282" y="1066800"/>
            <a:ext cx="7994650" cy="5387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Language="C#" AutoEventWireup="true" CodeFile="Buttons.aspx.cs" Inherits="Buttons" %&gt;</a:t>
            </a:r>
          </a:p>
          <a:p>
            <a:pPr>
              <a:lnSpc>
                <a:spcPts val="2300"/>
              </a:lnSpc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 runat="server"&gt;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&lt;title&gt;Untitled Page&lt;/title&gt;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id="formMain" runat="server"&gt;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&lt;asp:Button ID="ButtonEx" 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CommandName="ButtonEx" 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runat="server" 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OnClick="OnBtnClick"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OnCommand="OnCommand" 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Text="Normal Button" /&gt;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143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Buttons – </a:t>
            </a:r>
            <a:r>
              <a:rPr lang="en-US" smtClean="0"/>
              <a:t>Example (</a:t>
            </a:r>
            <a:r>
              <a:rPr lang="en-US"/>
              <a:t>2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609600" y="1121688"/>
            <a:ext cx="79248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&lt;asp:LinkButton ID="LinkButtonEx"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runat="server"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OnClick="OnBtnClick"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Text="Link Button"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CommandName="LinkButtonEx"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OnCommand="OnCommand" /&gt;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&lt;br /&gt;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&lt;asp:ImageButton ID="ImageButtonEx"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runat="server"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CommandName="ImageButtonEx"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ImageUrl="~/images/DotNet_Logo_Small.gif"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OnCommand="OnCommand"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OnClick="OnBtnClick" /&gt;     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&lt;br /&gt;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&lt;asp:Label ID="LabelMessage"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runat="server" Text=""&gt;&lt;/asp:Label&gt;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261300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2962937"/>
            <a:ext cx="3657600" cy="3372296"/>
          </a:xfrm>
          <a:prstGeom prst="roundRect">
            <a:avLst>
              <a:gd name="adj" fmla="val 200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2874334"/>
            <a:ext cx="3429000" cy="3496566"/>
          </a:xfrm>
          <a:prstGeom prst="roundRect">
            <a:avLst>
              <a:gd name="adj" fmla="val 25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05000" y="1219200"/>
            <a:ext cx="5334000" cy="685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9" name="Subtitle 3"/>
          <p:cNvSpPr txBox="1">
            <a:spLocks/>
          </p:cNvSpPr>
          <p:nvPr/>
        </p:nvSpPr>
        <p:spPr>
          <a:xfrm>
            <a:off x="1905000" y="2021680"/>
            <a:ext cx="5334000" cy="56912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Controls </a:t>
            </a:r>
            <a:r>
              <a:rPr lang="en-US" dirty="0" smtClean="0"/>
              <a:t>– Panel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Panel</a:t>
            </a:r>
            <a:r>
              <a:rPr lang="en-US" dirty="0" smtClean="0"/>
              <a:t> control</a:t>
            </a:r>
          </a:p>
          <a:p>
            <a:pPr lvl="1"/>
            <a:r>
              <a:rPr lang="en-US" dirty="0" smtClean="0"/>
              <a:t>Container </a:t>
            </a:r>
            <a:r>
              <a:rPr lang="en-US" dirty="0"/>
              <a:t>for other </a:t>
            </a:r>
            <a:r>
              <a:rPr lang="en-US" dirty="0" smtClean="0"/>
              <a:t>controls</a:t>
            </a:r>
          </a:p>
          <a:p>
            <a:pPr lvl="1"/>
            <a:r>
              <a:rPr lang="en-US" dirty="0" smtClean="0"/>
              <a:t>Rendered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Useful </a:t>
            </a:r>
            <a:r>
              <a:rPr lang="en-US" dirty="0" smtClean="0"/>
              <a:t>for:</a:t>
            </a:r>
            <a:endParaRPr lang="en-US" dirty="0"/>
          </a:p>
          <a:p>
            <a:pPr lvl="1"/>
            <a:r>
              <a:rPr lang="en-US" dirty="0"/>
              <a:t>Displaying and hiding groups of controls</a:t>
            </a:r>
          </a:p>
          <a:p>
            <a:pPr lvl="1"/>
            <a:r>
              <a:rPr lang="en-US" dirty="0" smtClean="0"/>
              <a:t>Generating and inserting controls at runtime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152400"/>
            <a:ext cx="5257800" cy="914400"/>
          </a:xfrm>
        </p:spPr>
        <p:txBody>
          <a:bodyPr/>
          <a:lstStyle/>
          <a:p>
            <a:r>
              <a:rPr lang="en-US" dirty="0"/>
              <a:t>What is ASP.NET Server Control </a:t>
            </a:r>
            <a:r>
              <a:rPr lang="en-US" dirty="0" smtClean="0"/>
              <a:t>?(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76668"/>
            <a:ext cx="8686800" cy="5486400"/>
          </a:xfrm>
        </p:spPr>
        <p:txBody>
          <a:bodyPr/>
          <a:lstStyle/>
          <a:p>
            <a:r>
              <a:rPr lang="en-US" dirty="0"/>
              <a:t>Mandatory </a:t>
            </a:r>
            <a:r>
              <a:rPr lang="en-US" dirty="0" smtClean="0"/>
              <a:t>properties for all server controls:</a:t>
            </a:r>
            <a:endParaRPr lang="en-US" dirty="0"/>
          </a:p>
          <a:p>
            <a:pPr lvl="1"/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runat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="server"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="…"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dirty="0"/>
              <a:t>Programming model based on events</a:t>
            </a:r>
          </a:p>
          <a:p>
            <a:pPr lvl="1"/>
            <a:r>
              <a:rPr lang="en-US" dirty="0" smtClean="0"/>
              <a:t>Each user </a:t>
            </a:r>
            <a:r>
              <a:rPr lang="en-US" dirty="0"/>
              <a:t>interaction </a:t>
            </a:r>
            <a:r>
              <a:rPr lang="en-US" dirty="0" smtClean="0"/>
              <a:t>causes and event</a:t>
            </a:r>
            <a:endParaRPr lang="en-US" dirty="0"/>
          </a:p>
          <a:p>
            <a:pPr lvl="1"/>
            <a:r>
              <a:rPr lang="en-US" dirty="0"/>
              <a:t>Programmer decides which </a:t>
            </a:r>
            <a:r>
              <a:rPr lang="en-US" dirty="0" smtClean="0"/>
              <a:t>events to handle</a:t>
            </a:r>
            <a:endParaRPr lang="en-US" dirty="0"/>
          </a:p>
          <a:p>
            <a:r>
              <a:rPr lang="en-US" dirty="0" smtClean="0"/>
              <a:t>Browser-specific HTML is generated</a:t>
            </a:r>
            <a:endParaRPr lang="en-US" dirty="0"/>
          </a:p>
          <a:p>
            <a:pPr lvl="1"/>
            <a:r>
              <a:rPr lang="en-US" dirty="0"/>
              <a:t>Controls deliver appropriate HTML depending on browser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085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Web Controls – Panel(2)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ScrollBars</a:t>
            </a:r>
            <a:r>
              <a:rPr lang="en-US" dirty="0" smtClean="0"/>
              <a:t> – modify visibility and position of scroll bars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Wrap</a:t>
            </a:r>
            <a:r>
              <a:rPr lang="en-US" dirty="0" smtClean="0"/>
              <a:t> – value indicating whether the content wraps within the panel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GroupingText</a:t>
            </a:r>
            <a:r>
              <a:rPr lang="en-US" dirty="0" smtClean="0"/>
              <a:t> – caption for the group of controls that is contained in panel control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DefaultButton</a:t>
            </a:r>
            <a:r>
              <a:rPr lang="en-US" dirty="0" smtClean="0"/>
              <a:t> – button to be pressed by default (Enter)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752600" y="5105400"/>
            <a:ext cx="5638800" cy="685800"/>
          </a:xfrm>
        </p:spPr>
        <p:txBody>
          <a:bodyPr/>
          <a:lstStyle/>
          <a:p>
            <a:r>
              <a:rPr lang="en-US" dirty="0" smtClean="0"/>
              <a:t>Panels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752600" y="5831679"/>
            <a:ext cx="5638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5332" y="914400"/>
            <a:ext cx="4220268" cy="3891072"/>
          </a:xfrm>
          <a:prstGeom prst="roundRect">
            <a:avLst>
              <a:gd name="adj" fmla="val 20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Basic Web Controls –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PlaceHolder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PlaceHolder</a:t>
            </a:r>
            <a:r>
              <a:rPr lang="en-US" dirty="0" smtClean="0"/>
              <a:t> control</a:t>
            </a:r>
          </a:p>
          <a:p>
            <a:r>
              <a:rPr lang="en-US" dirty="0" smtClean="0"/>
              <a:t>Reserves a space in the page control hierarchy</a:t>
            </a:r>
          </a:p>
          <a:p>
            <a:pPr lvl="1"/>
            <a:r>
              <a:rPr lang="en-US" dirty="0" smtClean="0"/>
              <a:t>Used to add controls to the page at runtime</a:t>
            </a:r>
          </a:p>
          <a:p>
            <a:pPr lvl="1"/>
            <a:r>
              <a:rPr lang="en-US" dirty="0" smtClean="0"/>
              <a:t>Does not produce any visible output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Controls</a:t>
            </a:r>
          </a:p>
          <a:p>
            <a:pPr lvl="1"/>
            <a:r>
              <a:rPr lang="en-US" dirty="0" smtClean="0"/>
              <a:t>Use it to add, insert or remove controls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PlaceHolder</a:t>
            </a:r>
            <a:r>
              <a:rPr lang="en-US" dirty="0" smtClean="0"/>
              <a:t> Control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Basic Web Controls </a:t>
            </a:r>
            <a:r>
              <a:rPr lang="en-US" dirty="0" smtClean="0"/>
              <a:t>–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CheckBox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between checked / unchecked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Checked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r>
              <a:rPr lang="en-US" dirty="0" smtClean="0">
                <a:solidFill>
                  <a:srgbClr val="EBFFD2"/>
                </a:solidFill>
              </a:rPr>
              <a:t> – control caption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AutoPostBack</a:t>
            </a:r>
          </a:p>
          <a:p>
            <a:pPr lvl="2"/>
            <a:r>
              <a:rPr lang="en-US" dirty="0" smtClean="0">
                <a:solidFill>
                  <a:srgbClr val="EBFFD2"/>
                </a:solidFill>
              </a:rPr>
              <a:t>automatically posts back the page when control state is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Basic Web Controls – </a:t>
            </a:r>
            <a:r>
              <a:rPr lang="en-US" sz="3600" noProof="1" smtClean="0">
                <a:latin typeface="Consolas" pitchFamily="49" charset="0"/>
                <a:cs typeface="Consolas" pitchFamily="49" charset="0"/>
              </a:rPr>
              <a:t>CheckBox</a:t>
            </a:r>
            <a:r>
              <a:rPr lang="en-US" sz="3600" dirty="0" smtClean="0"/>
              <a:t> (2)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CausesValidation</a:t>
            </a:r>
            <a:r>
              <a:rPr lang="en-US" sz="3200" dirty="0" smtClean="0">
                <a:solidFill>
                  <a:srgbClr val="EBFFD2"/>
                </a:solidFill>
              </a:rPr>
              <a:t> – whether validation is performed</a:t>
            </a:r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ValidationGroup</a:t>
            </a:r>
            <a:r>
              <a:rPr lang="en-US" sz="3200" dirty="0" smtClean="0">
                <a:solidFill>
                  <a:srgbClr val="EBFFD2"/>
                </a:solidFill>
              </a:rPr>
              <a:t> – which validation group to be validated</a:t>
            </a:r>
          </a:p>
          <a:p>
            <a:r>
              <a:rPr lang="en-US" sz="3600" dirty="0" smtClean="0"/>
              <a:t>Events</a:t>
            </a:r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CheckChanged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Basic Web Controls </a:t>
            </a:r>
            <a:r>
              <a:rPr lang="en-US" dirty="0" smtClean="0"/>
              <a:t>–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RadioButton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/>
          <a:lstStyle/>
          <a:p>
            <a:r>
              <a:rPr lang="en-US" dirty="0"/>
              <a:t>Creates a radio button on the Web Forms page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GroupName</a:t>
            </a:r>
            <a:r>
              <a:rPr lang="en-US" dirty="0"/>
              <a:t> – allow a mutually exclusive selection from the group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http://www.income.com/images/valid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7875" y="1127933"/>
            <a:ext cx="5038726" cy="2840010"/>
          </a:xfrm>
          <a:prstGeom prst="roundRect">
            <a:avLst>
              <a:gd name="adj" fmla="val 501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7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4648201"/>
            <a:ext cx="6400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Validation Controls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5450680"/>
            <a:ext cx="6400800" cy="569120"/>
          </a:xfrm>
        </p:spPr>
        <p:txBody>
          <a:bodyPr/>
          <a:lstStyle/>
          <a:p>
            <a:r>
              <a:rPr dirty="0" smtClean="0"/>
              <a:t>Performing </a:t>
            </a:r>
            <a:r>
              <a:rPr smtClean="0"/>
              <a:t>Control Validation</a:t>
            </a:r>
            <a:endParaRPr lang="bg-BG" dirty="0"/>
          </a:p>
        </p:txBody>
      </p:sp>
      <p:pic>
        <p:nvPicPr>
          <p:cNvPr id="8194" name="Picture 2" descr="http://4.bp.blogspot.com/_2Z7VYcC8u4c/RzyKsHBRScI/AAAAAAAAAfc/bHKxRS8SpSI/s320/xml_nanny_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9800" y="914400"/>
            <a:ext cx="1219200" cy="1219200"/>
          </a:xfrm>
          <a:prstGeom prst="roundRect">
            <a:avLst>
              <a:gd name="adj" fmla="val 881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Controls</a:t>
            </a:r>
            <a:endParaRPr lang="bg-BG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ASP.NET Web forms validation controls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Validate </a:t>
            </a:r>
            <a:r>
              <a:rPr lang="en-US" dirty="0"/>
              <a:t>the values that are entered  into other controls of the page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Two modes of validation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Client-side </a:t>
            </a:r>
            <a:r>
              <a:rPr lang="en-US" dirty="0"/>
              <a:t>validation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Server-side validation</a:t>
            </a:r>
          </a:p>
          <a:p>
            <a:pPr>
              <a:lnSpc>
                <a:spcPct val="100000"/>
              </a:lnSpc>
            </a:pPr>
            <a:r>
              <a:rPr lang="en-US" dirty="0"/>
              <a:t>Validation is performed </a:t>
            </a:r>
            <a:r>
              <a:rPr lang="en-US" dirty="0" smtClean="0"/>
              <a:t>at </a:t>
            </a:r>
            <a:r>
              <a:rPr lang="en-US" dirty="0"/>
              <a:t>page </a:t>
            </a:r>
            <a:r>
              <a:rPr lang="en-US" dirty="0" smtClean="0"/>
              <a:t>submit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Controls (2)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important validation controls:</a:t>
            </a:r>
            <a:endParaRPr lang="en-US" dirty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RequiredFieldValidator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RangeValidator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CompareValidator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RegularExpressionValidator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CustomValidator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ValidationSummary</a:t>
            </a:r>
          </a:p>
          <a:p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4800600"/>
            <a:ext cx="6400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Validation Controls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5638799"/>
            <a:ext cx="6400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9218" name="Picture 2" descr="http://dryicons.com/images/icon_sets/wysiwyg_sapphire/png/128x128/for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9386" y="990600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unwrongest-cdn.appspot.com/images/icon-valid8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F1922"/>
              </a:clrFrom>
              <a:clrTo>
                <a:srgbClr val="0F192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86500" y="2667000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://clausfrandsen.files.wordpress.com/2010/01/pen_paper_icon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03200">
            <a:off x="1159672" y="2119672"/>
            <a:ext cx="2126188" cy="2108200"/>
          </a:xfrm>
          <a:prstGeom prst="roundRect">
            <a:avLst>
              <a:gd name="adj" fmla="val 7393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6719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4" name="Picture 4" descr="http://download-uk.oracle.com/docs/cd/B15904_01/portal.1012/b15879/img/IP_2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23931">
            <a:off x="454649" y="1244263"/>
            <a:ext cx="4032354" cy="2980516"/>
          </a:xfrm>
          <a:prstGeom prst="roundRect">
            <a:avLst>
              <a:gd name="adj" fmla="val 393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117762" name="Picture 2" descr="http://www.fractaluniverse.org/v2/wp-content/uploads/2009/09/hierarch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1594">
            <a:off x="4919916" y="1572075"/>
            <a:ext cx="3561981" cy="2699893"/>
          </a:xfrm>
          <a:prstGeom prst="roundRect">
            <a:avLst>
              <a:gd name="adj" fmla="val 291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313931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Controls </a:t>
            </a:r>
            <a:r>
              <a:rPr lang="en-US" dirty="0" smtClean="0"/>
              <a:t>– Class </a:t>
            </a:r>
            <a:r>
              <a:rPr lang="en-US" dirty="0"/>
              <a:t>Hierarchy</a:t>
            </a:r>
            <a:endParaRPr lang="bg-BG" dirty="0"/>
          </a:p>
        </p:txBody>
      </p:sp>
      <p:pic>
        <p:nvPicPr>
          <p:cNvPr id="2" name="Picture 2" descr="http://www.purisma.com/images/icon_rolehierarchy96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2396" y="3804264"/>
            <a:ext cx="1123948" cy="1123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7654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http://arlie3.files.wordpress.com/2009/01/supply-ch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4737168" cy="3143252"/>
          </a:xfrm>
          <a:prstGeom prst="roundRect">
            <a:avLst>
              <a:gd name="adj" fmla="val 32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743451"/>
            <a:ext cx="60960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List Controls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5545930"/>
            <a:ext cx="6096000" cy="569120"/>
          </a:xfrm>
        </p:spPr>
        <p:txBody>
          <a:bodyPr/>
          <a:lstStyle/>
          <a:p>
            <a:r>
              <a:rPr dirty="0" smtClean="0"/>
              <a:t>Displaying Lists of Items</a:t>
            </a:r>
            <a:endParaRPr lang="bg-B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Controls</a:t>
            </a:r>
            <a:endParaRPr lang="bg-BG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Web controls</a:t>
            </a:r>
          </a:p>
          <a:p>
            <a:pPr lvl="1"/>
            <a:r>
              <a:rPr lang="en-US" dirty="0" smtClean="0"/>
              <a:t>Display list of items, e.g. table of rows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binding to </a:t>
            </a:r>
            <a:r>
              <a:rPr lang="en-US" dirty="0" smtClean="0"/>
              <a:t>a collection</a:t>
            </a:r>
            <a:endParaRPr lang="en-US" dirty="0"/>
          </a:p>
          <a:p>
            <a:pPr lvl="1"/>
            <a:r>
              <a:rPr lang="en-US" dirty="0"/>
              <a:t>Display rows of data in templated format</a:t>
            </a:r>
          </a:p>
          <a:p>
            <a:r>
              <a:rPr lang="en-US" dirty="0"/>
              <a:t>Expose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DataSourceID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DataMember</a:t>
            </a:r>
            <a:r>
              <a:rPr lang="en-US" dirty="0"/>
              <a:t> properties</a:t>
            </a:r>
          </a:p>
          <a:p>
            <a:r>
              <a:rPr lang="en-US" dirty="0"/>
              <a:t>Bind to collection that support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ICollection</a:t>
            </a:r>
            <a:r>
              <a:rPr lang="en-US" dirty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IListSource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Controls (2)</a:t>
            </a:r>
            <a:endParaRPr lang="bg-BG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CheckBoxList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RadioButtonList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DataList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</a:p>
          <a:p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http://arlie3.files.wordpress.com/2009/01/supply-ch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4737168" cy="3143252"/>
          </a:xfrm>
          <a:prstGeom prst="roundRect">
            <a:avLst>
              <a:gd name="adj" fmla="val 32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743451"/>
            <a:ext cx="60960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List Controls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5545930"/>
            <a:ext cx="60960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0242" name="Picture 2" descr="http://geowolf.com/IMAGES/Demo%20Icon_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1371600"/>
            <a:ext cx="2228918" cy="2533652"/>
          </a:xfrm>
          <a:prstGeom prst="roundRect">
            <a:avLst>
              <a:gd name="adj" fmla="val 1099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35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24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Web Server Controls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smtClean="0"/>
              <a:t>Rich Controls</a:t>
            </a:r>
            <a:endParaRPr lang="bg-BG" dirty="0"/>
          </a:p>
        </p:txBody>
      </p:sp>
      <p:pic>
        <p:nvPicPr>
          <p:cNvPr id="36866" name="Picture 2" descr="http://www.boosttwitterfollowers.com/images/money_tre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4793" y="3086100"/>
            <a:ext cx="3291540" cy="3009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 Controls</a:t>
            </a:r>
            <a:endParaRPr lang="bg-BG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Task-specific controls</a:t>
            </a:r>
          </a:p>
          <a:p>
            <a:r>
              <a:rPr lang="en-US" dirty="0"/>
              <a:t>Built with multiple HTML elements</a:t>
            </a:r>
          </a:p>
          <a:p>
            <a:r>
              <a:rPr lang="en-US" dirty="0"/>
              <a:t>Rich </a:t>
            </a:r>
            <a:r>
              <a:rPr lang="en-US" dirty="0" smtClean="0"/>
              <a:t>functionality</a:t>
            </a:r>
          </a:p>
          <a:p>
            <a:r>
              <a:rPr lang="en-US" dirty="0" smtClean="0"/>
              <a:t>Examples: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Calendar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AdRotator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4114800" cy="2819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Web Server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Controls – Lifecycle</a:t>
            </a:r>
            <a:endParaRPr lang="bg-BG" dirty="0"/>
          </a:p>
        </p:txBody>
      </p:sp>
      <p:pic>
        <p:nvPicPr>
          <p:cNvPr id="33794" name="Picture 2" descr="http://www.kidfish.bc.ca/images/insect_life_cyc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1323974"/>
            <a:ext cx="3333750" cy="3933826"/>
          </a:xfrm>
          <a:prstGeom prst="roundRect">
            <a:avLst>
              <a:gd name="adj" fmla="val 31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sz="3000" dirty="0" smtClean="0"/>
              <a:t>Init</a:t>
            </a:r>
          </a:p>
          <a:p>
            <a:pPr>
              <a:lnSpc>
                <a:spcPts val="3200"/>
              </a:lnSpc>
            </a:pPr>
            <a:r>
              <a:rPr lang="en-US" sz="3000" dirty="0" smtClean="0"/>
              <a:t>ViewState</a:t>
            </a:r>
          </a:p>
          <a:p>
            <a:pPr>
              <a:lnSpc>
                <a:spcPts val="3200"/>
              </a:lnSpc>
            </a:pPr>
            <a:r>
              <a:rPr lang="en-US" sz="3000" dirty="0" smtClean="0"/>
              <a:t>Load</a:t>
            </a:r>
          </a:p>
          <a:p>
            <a:pPr>
              <a:lnSpc>
                <a:spcPts val="3200"/>
              </a:lnSpc>
            </a:pPr>
            <a:r>
              <a:rPr lang="en-US" sz="3000" dirty="0" smtClean="0"/>
              <a:t>Send Postback Change Notification</a:t>
            </a:r>
          </a:p>
          <a:p>
            <a:pPr>
              <a:lnSpc>
                <a:spcPts val="3200"/>
              </a:lnSpc>
            </a:pPr>
            <a:r>
              <a:rPr lang="en-US" sz="3000" dirty="0" smtClean="0"/>
              <a:t>Handle Postback events</a:t>
            </a:r>
          </a:p>
          <a:p>
            <a:pPr>
              <a:lnSpc>
                <a:spcPts val="3200"/>
              </a:lnSpc>
            </a:pPr>
            <a:r>
              <a:rPr lang="en-US" sz="3000" dirty="0" smtClean="0"/>
              <a:t>PreRender</a:t>
            </a:r>
          </a:p>
          <a:p>
            <a:pPr>
              <a:lnSpc>
                <a:spcPts val="3200"/>
              </a:lnSpc>
            </a:pPr>
            <a:r>
              <a:rPr lang="en-US" sz="3000" dirty="0" smtClean="0"/>
              <a:t>Save State</a:t>
            </a:r>
          </a:p>
          <a:p>
            <a:pPr>
              <a:lnSpc>
                <a:spcPts val="3200"/>
              </a:lnSpc>
            </a:pPr>
            <a:r>
              <a:rPr lang="en-US" sz="3000" dirty="0" smtClean="0"/>
              <a:t>Render</a:t>
            </a:r>
          </a:p>
          <a:p>
            <a:pPr>
              <a:lnSpc>
                <a:spcPts val="3200"/>
              </a:lnSpc>
            </a:pPr>
            <a:r>
              <a:rPr lang="en-US" sz="3000" dirty="0" smtClean="0"/>
              <a:t>Dispose</a:t>
            </a:r>
          </a:p>
          <a:p>
            <a:pPr>
              <a:lnSpc>
                <a:spcPts val="3200"/>
              </a:lnSpc>
            </a:pPr>
            <a:r>
              <a:rPr lang="en-US" sz="3000" dirty="0" smtClean="0"/>
              <a:t>Unload</a:t>
            </a:r>
            <a:endParaRPr lang="bg-BG" sz="30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- Initialize </a:t>
            </a:r>
            <a:endParaRPr lang="bg-BG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Control initialize settings needed during incoming web request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Init</a:t>
            </a:r>
            <a:r>
              <a:rPr lang="en-US" dirty="0"/>
              <a:t> event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OnInit</a:t>
            </a:r>
            <a:r>
              <a:rPr lang="en-US" dirty="0"/>
              <a:t> method)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– Load View State </a:t>
            </a:r>
            <a:endParaRPr lang="bg-BG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At the end of this phase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ViewState</a:t>
            </a:r>
            <a:r>
              <a:rPr lang="en-US" dirty="0"/>
              <a:t> property is automatically populated</a:t>
            </a:r>
          </a:p>
          <a:p>
            <a:pPr>
              <a:lnSpc>
                <a:spcPct val="100000"/>
              </a:lnSpc>
            </a:pPr>
            <a:r>
              <a:rPr lang="en-US" dirty="0"/>
              <a:t>Override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LoadViewState</a:t>
            </a:r>
            <a:r>
              <a:rPr lang="en-US" dirty="0"/>
              <a:t> method to customize state restoration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LoadViewState</a:t>
            </a:r>
            <a:r>
              <a:rPr lang="en-US" dirty="0"/>
              <a:t> 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– Class </a:t>
            </a:r>
            <a:r>
              <a:rPr lang="en-US" dirty="0"/>
              <a:t>Hierarchy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4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System.Web.UI.Control</a:t>
            </a:r>
          </a:p>
          <a:p>
            <a:pPr lvl="1">
              <a:lnSpc>
                <a:spcPts val="3400"/>
              </a:lnSpc>
            </a:pPr>
            <a:r>
              <a:rPr lang="en-US" sz="2800" dirty="0"/>
              <a:t>Base for all controls</a:t>
            </a:r>
          </a:p>
          <a:p>
            <a:pPr lvl="1">
              <a:lnSpc>
                <a:spcPts val="3400"/>
              </a:lnSpc>
            </a:pPr>
            <a:r>
              <a:rPr lang="en-US" sz="2800" dirty="0"/>
              <a:t>Properties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ID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</a:t>
            </a:r>
            <a:r>
              <a:rPr lang="en-US" sz="2800" dirty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ViewState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Context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ClientID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Controls</a:t>
            </a:r>
          </a:p>
          <a:p>
            <a:pPr lvl="1">
              <a:lnSpc>
                <a:spcPts val="3400"/>
              </a:lnSpc>
            </a:pPr>
            <a:r>
              <a:rPr lang="en-US" sz="2800" dirty="0"/>
              <a:t>Methods –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Render(HtmlTextWriter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writer)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400" y="4021042"/>
            <a:ext cx="5791200" cy="2379758"/>
          </a:xfrm>
          <a:prstGeom prst="roundRect">
            <a:avLst>
              <a:gd name="adj" fmla="val 371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– Load</a:t>
            </a:r>
            <a:endParaRPr lang="bg-BG" dirty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actions common to all requests</a:t>
            </a:r>
          </a:p>
          <a:p>
            <a:r>
              <a:rPr lang="en-US" dirty="0"/>
              <a:t>Server controls in the tree are created and initialized</a:t>
            </a:r>
          </a:p>
          <a:p>
            <a:r>
              <a:rPr lang="en-US" dirty="0"/>
              <a:t>Control state from previous round trip is restored including client – side data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Load</a:t>
            </a:r>
            <a:r>
              <a:rPr lang="en-US" dirty="0"/>
              <a:t> event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OnLoad</a:t>
            </a:r>
            <a:r>
              <a:rPr lang="en-US" dirty="0"/>
              <a:t> method)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Phases – Send Postback Change Notification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Raise change events in response to state changes between previous and current postbacks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RaisePostDataChangedEvent</a:t>
            </a:r>
            <a:r>
              <a:rPr lang="en-US" dirty="0" smtClean="0"/>
              <a:t> method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IPostBackDataHandler</a:t>
            </a:r>
            <a:r>
              <a:rPr lang="en-US" dirty="0" smtClean="0"/>
              <a:t> should be implemented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5715000" cy="914400"/>
          </a:xfrm>
        </p:spPr>
        <p:txBody>
          <a:bodyPr/>
          <a:lstStyle/>
          <a:p>
            <a:r>
              <a:rPr lang="en-US" dirty="0"/>
              <a:t>Phases </a:t>
            </a:r>
            <a:r>
              <a:rPr lang="en-US" dirty="0" smtClean="0"/>
              <a:t>– Handle Postback Events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Handle client-side events caused </a:t>
            </a:r>
            <a:r>
              <a:rPr lang="en-US" dirty="0" err="1" smtClean="0"/>
              <a:t>postback</a:t>
            </a:r>
            <a:endParaRPr lang="en-US" dirty="0" smtClean="0"/>
          </a:p>
          <a:p>
            <a:r>
              <a:rPr lang="en-US" dirty="0" smtClean="0"/>
              <a:t>Raise appropriate events on the server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RaisePostBackEvent</a:t>
            </a:r>
            <a:r>
              <a:rPr lang="en-US" dirty="0" smtClean="0"/>
              <a:t> method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IPostBackEventHandler</a:t>
            </a:r>
            <a:r>
              <a:rPr lang="en-US" dirty="0" smtClean="0"/>
              <a:t> should be implemented</a:t>
            </a:r>
            <a:endParaRPr lang="bg-BG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– PreRender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any updates before the control is rendered</a:t>
            </a:r>
          </a:p>
          <a:p>
            <a:r>
              <a:rPr lang="en-US" dirty="0" smtClean="0"/>
              <a:t>Changes made in this phase can be saved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PreRender</a:t>
            </a:r>
            <a:r>
              <a:rPr lang="en-US" dirty="0" smtClean="0"/>
              <a:t> event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OnPreRender</a:t>
            </a:r>
            <a:r>
              <a:rPr lang="en-US" dirty="0" smtClean="0"/>
              <a:t> method)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– Save State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ViewState</a:t>
            </a:r>
            <a:r>
              <a:rPr lang="en-US" dirty="0" smtClean="0"/>
              <a:t> property is persisted</a:t>
            </a:r>
          </a:p>
          <a:p>
            <a:r>
              <a:rPr lang="en-US" dirty="0" smtClean="0"/>
              <a:t>Send to the client and back as a hidden field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SaveViewState</a:t>
            </a:r>
            <a:r>
              <a:rPr lang="en-US" dirty="0" smtClean="0"/>
              <a:t> method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– Render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Generates the output which will be send to the client</a:t>
            </a:r>
          </a:p>
          <a:p>
            <a:r>
              <a:rPr lang="en-US" dirty="0" smtClean="0"/>
              <a:t>Any changes to controls state made here are lost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Render()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n-US" dirty="0" smtClean="0"/>
              <a:t>method 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– Dispose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clean up</a:t>
            </a:r>
          </a:p>
          <a:p>
            <a:r>
              <a:rPr lang="en-US" dirty="0" smtClean="0"/>
              <a:t>Expensive resources should be released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Dispose()</a:t>
            </a:r>
            <a:r>
              <a:rPr lang="en-US" dirty="0" smtClean="0"/>
              <a:t> method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– Unload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clean up</a:t>
            </a:r>
          </a:p>
          <a:p>
            <a:r>
              <a:rPr lang="en-US" dirty="0" smtClean="0"/>
              <a:t>Usually clean up is performed in previous phase so this event is not handled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UnLoad</a:t>
            </a:r>
            <a:r>
              <a:rPr lang="en-US" dirty="0" smtClean="0"/>
              <a:t> event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OnUnLoad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dirty="0" smtClean="0"/>
              <a:t> method)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410200" y="2731832"/>
            <a:ext cx="3276600" cy="1447798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Controls Lifecycle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10200" y="4372510"/>
            <a:ext cx="3276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740" y="1395134"/>
            <a:ext cx="4562860" cy="4548466"/>
          </a:xfrm>
          <a:prstGeom prst="roundRect">
            <a:avLst>
              <a:gd name="adj" fmla="val 209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029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HTML Escaping</a:t>
            </a:r>
            <a:endParaRPr lang="bg-BG" dirty="0"/>
          </a:p>
        </p:txBody>
      </p:sp>
      <p:pic>
        <p:nvPicPr>
          <p:cNvPr id="18434" name="Picture 2" descr="http://www.slipperybrick.com/wp-content/uploads/2007/08/escape-ke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1143000"/>
            <a:ext cx="4638675" cy="3086101"/>
          </a:xfrm>
          <a:prstGeom prst="roundRect">
            <a:avLst>
              <a:gd name="adj" fmla="val 458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 – Class Hierarchy (2)</a:t>
            </a:r>
            <a:endParaRPr lang="bg-BG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991600" cy="700087"/>
          </a:xfrm>
        </p:spPr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System.Web.UI.HtmlControls.HtmlControl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0086" y="1657350"/>
            <a:ext cx="7339514" cy="4819650"/>
          </a:xfrm>
          <a:prstGeom prst="roundRect">
            <a:avLst>
              <a:gd name="adj" fmla="val 21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 </a:t>
            </a:r>
            <a:r>
              <a:rPr lang="en-US" dirty="0" smtClean="0"/>
              <a:t>Escaping?</a:t>
            </a:r>
            <a:endParaRPr lang="bg-BG" dirty="0"/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escaping is the act of replacing special </a:t>
            </a:r>
            <a:r>
              <a:rPr lang="en-US" dirty="0"/>
              <a:t>characters </a:t>
            </a:r>
            <a:r>
              <a:rPr lang="en-US" dirty="0" smtClean="0"/>
              <a:t>with their HTML entities</a:t>
            </a:r>
          </a:p>
          <a:p>
            <a:pPr lvl="1"/>
            <a:r>
              <a:rPr lang="en-US" dirty="0"/>
              <a:t>Escaped characters are interpreted as character data instead of mark up</a:t>
            </a:r>
          </a:p>
          <a:p>
            <a:r>
              <a:rPr lang="en-US" dirty="0" smtClean="0"/>
              <a:t>Typical characters to escape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– start / end of HTML tag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/>
              <a:t> – start of character entity reference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– text in single / double quotes</a:t>
            </a:r>
            <a:endParaRPr lang="en-US" dirty="0"/>
          </a:p>
          <a:p>
            <a:pPr lvl="1"/>
            <a:r>
              <a:rPr lang="en-US" dirty="0" smtClean="0"/>
              <a:t>…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Encoding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sz="3000" dirty="0"/>
              <a:t>Each character could be presented </a:t>
            </a:r>
            <a:r>
              <a:rPr lang="en-US" sz="3000" dirty="0" smtClean="0"/>
              <a:t>as HTML entity escaping sequence</a:t>
            </a:r>
            <a:endParaRPr lang="en-US" sz="3000" dirty="0"/>
          </a:p>
          <a:p>
            <a:pPr>
              <a:lnSpc>
                <a:spcPts val="3200"/>
              </a:lnSpc>
            </a:pPr>
            <a:r>
              <a:rPr lang="en-US" sz="3000" dirty="0"/>
              <a:t>Numeric character </a:t>
            </a:r>
            <a:r>
              <a:rPr lang="en-US" sz="3000" dirty="0" smtClean="0"/>
              <a:t>references:</a:t>
            </a:r>
            <a:endParaRPr lang="en-US" sz="3000" dirty="0"/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λ</a:t>
            </a:r>
            <a:r>
              <a:rPr lang="en-US" sz="2800" dirty="0"/>
              <a:t>' 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&amp;#955;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&amp;#x03BB</a:t>
            </a:r>
            <a:r>
              <a:rPr lang="en-US" sz="2800" dirty="0"/>
              <a:t>;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&amp;#X03bb</a:t>
            </a:r>
            <a:r>
              <a:rPr lang="en-US" sz="2800" dirty="0"/>
              <a:t>; </a:t>
            </a:r>
          </a:p>
          <a:p>
            <a:pPr>
              <a:lnSpc>
                <a:spcPts val="3200"/>
              </a:lnSpc>
            </a:pPr>
            <a:r>
              <a:rPr lang="en-US" sz="3000" dirty="0"/>
              <a:t>Named </a:t>
            </a:r>
            <a:r>
              <a:rPr lang="en-US" sz="3000" dirty="0" smtClean="0"/>
              <a:t>HTML entities:</a:t>
            </a:r>
            <a:endParaRPr lang="en-US" sz="3000" dirty="0"/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λ</a:t>
            </a:r>
            <a:r>
              <a:rPr lang="en-US" sz="2800" dirty="0"/>
              <a:t>' 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&amp;lambda; 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&amp;lt;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&amp;gt;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&amp;amp;</a:t>
            </a:r>
          </a:p>
          <a:p>
            <a:pPr lvl="1">
              <a:lnSpc>
                <a:spcPts val="32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/>
              <a:t> (double quote)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&amp;quot;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</a:t>
            </a:r>
            <a:r>
              <a:rPr lang="en-US" dirty="0" smtClean="0"/>
              <a:t>Attack</a:t>
            </a:r>
            <a:endParaRPr lang="bg-BG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Cross-site </a:t>
            </a:r>
            <a:r>
              <a:rPr lang="en-US" dirty="0" smtClean="0"/>
              <a:t>scripting (XSS) is a common security vulnerability in Web applications</a:t>
            </a:r>
            <a:endParaRPr lang="en-US" dirty="0"/>
          </a:p>
          <a:p>
            <a:pPr lvl="1"/>
            <a:r>
              <a:rPr lang="en-US" dirty="0"/>
              <a:t>Web application is </a:t>
            </a:r>
            <a:r>
              <a:rPr lang="en-US" dirty="0" smtClean="0"/>
              <a:t>let to display a JavaScript code that is executed at the client's browser</a:t>
            </a:r>
          </a:p>
          <a:p>
            <a:pPr lvl="2"/>
            <a:r>
              <a:rPr lang="en-US" dirty="0" smtClean="0"/>
              <a:t>Crackers could take control over sessions, cookies, passwords, and other private data</a:t>
            </a:r>
            <a:endParaRPr lang="en-US" dirty="0"/>
          </a:p>
          <a:p>
            <a:r>
              <a:rPr lang="en-US" dirty="0"/>
              <a:t>How to prevent from </a:t>
            </a:r>
            <a:r>
              <a:rPr lang="en-US" dirty="0" smtClean="0"/>
              <a:t>XSS?</a:t>
            </a:r>
            <a:endParaRPr lang="en-US" dirty="0"/>
          </a:p>
          <a:p>
            <a:pPr lvl="1"/>
            <a:r>
              <a:rPr lang="en-US" dirty="0"/>
              <a:t>ALWAYS validate </a:t>
            </a:r>
            <a:r>
              <a:rPr lang="en-US" dirty="0" smtClean="0"/>
              <a:t>the user </a:t>
            </a:r>
            <a:r>
              <a:rPr lang="en-US" dirty="0"/>
              <a:t>input</a:t>
            </a:r>
          </a:p>
          <a:p>
            <a:pPr lvl="1"/>
            <a:r>
              <a:rPr lang="en-US" dirty="0"/>
              <a:t>Perform HTML </a:t>
            </a:r>
            <a:r>
              <a:rPr lang="en-US" dirty="0" smtClean="0"/>
              <a:t>escaping when displaying text data in a Web control</a:t>
            </a:r>
            <a:endParaRPr lang="en-US" dirty="0"/>
          </a:p>
          <a:p>
            <a:pPr>
              <a:buFontTx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Offers </a:t>
            </a:r>
            <a:r>
              <a:rPr lang="en-US" dirty="0" smtClean="0"/>
              <a:t>ASP.NET?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ValidateRequest</a:t>
            </a:r>
            <a:r>
              <a:rPr lang="en-US" dirty="0"/>
              <a:t> attribute of Page directive</a:t>
            </a:r>
          </a:p>
          <a:p>
            <a:pPr lvl="1"/>
            <a:r>
              <a:rPr lang="en-US" dirty="0"/>
              <a:t>Checks all input data against a hard-coded list of potentially dangerous values</a:t>
            </a:r>
          </a:p>
          <a:p>
            <a:pPr lvl="1"/>
            <a:r>
              <a:rPr lang="en-US" dirty="0"/>
              <a:t>The default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</a:p>
          <a:p>
            <a:pPr lvl="1"/>
            <a:r>
              <a:rPr lang="en-US" dirty="0" smtClean="0"/>
              <a:t>Using it could harm the normal work on some applications</a:t>
            </a:r>
          </a:p>
          <a:p>
            <a:pPr lvl="2"/>
            <a:r>
              <a:rPr lang="en-US" dirty="0" smtClean="0"/>
              <a:t>E.g. a user posts JavaScript code in a forum</a:t>
            </a:r>
          </a:p>
          <a:p>
            <a:pPr lvl="1"/>
            <a:r>
              <a:rPr lang="en-US" dirty="0" smtClean="0"/>
              <a:t>Escaping is better way to handle the problem!</a:t>
            </a:r>
          </a:p>
          <a:p>
            <a:pPr lvl="2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/>
          </a:p>
          <a:p>
            <a:pPr>
              <a:buFontTx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Offers ASP.NET </a:t>
            </a:r>
            <a:r>
              <a:rPr lang="en-US" dirty="0" smtClean="0"/>
              <a:t>?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4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HttpServerUtility.HtmlEncode</a:t>
            </a:r>
          </a:p>
          <a:p>
            <a:pPr lvl="1">
              <a:lnSpc>
                <a:spcPts val="3400"/>
              </a:lnSpc>
            </a:pPr>
            <a:r>
              <a:rPr lang="en-US" sz="2800" dirty="0"/>
              <a:t>HTML encodes a string and returns the encoded string</a:t>
            </a:r>
          </a:p>
          <a:p>
            <a:pPr lvl="1">
              <a:lnSpc>
                <a:spcPts val="34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Page.Server</a:t>
            </a:r>
            <a:r>
              <a:rPr lang="en-US" sz="2800" dirty="0"/>
              <a:t> is instance of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HttpServerUtility</a:t>
            </a:r>
          </a:p>
          <a:p>
            <a:pPr>
              <a:lnSpc>
                <a:spcPts val="34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/>
              <a:t>The following </a:t>
            </a:r>
            <a:r>
              <a:rPr lang="en-US" sz="2800" dirty="0" smtClean="0"/>
              <a:t>script</a:t>
            </a:r>
          </a:p>
          <a:p>
            <a:pPr>
              <a:lnSpc>
                <a:spcPts val="3400"/>
              </a:lnSpc>
              <a:spcBef>
                <a:spcPts val="4200"/>
              </a:spcBef>
              <a:buFontTx/>
              <a:buNone/>
            </a:pPr>
            <a:r>
              <a:rPr lang="en-US" sz="2800" dirty="0" smtClean="0"/>
              <a:t>	Output:</a:t>
            </a:r>
          </a:p>
          <a:p>
            <a:pPr>
              <a:lnSpc>
                <a:spcPts val="3400"/>
              </a:lnSpc>
              <a:spcBef>
                <a:spcPts val="4800"/>
              </a:spcBef>
              <a:buFontTx/>
              <a:buNone/>
            </a:pPr>
            <a:r>
              <a:rPr lang="en-US" sz="2800" dirty="0" smtClean="0"/>
              <a:t>	Web browser renders the following: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568324" name="Rectangle 4"/>
          <p:cNvSpPr>
            <a:spLocks noChangeArrowheads="1"/>
          </p:cNvSpPr>
          <p:nvPr/>
        </p:nvSpPr>
        <p:spPr bwMode="auto">
          <a:xfrm>
            <a:off x="533400" y="3810000"/>
            <a:ext cx="80772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&lt;%response.write(Server.HTMLEncode("The image tag: &lt;img&gt;"))%&gt;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8326" name="Rectangle 6"/>
          <p:cNvSpPr>
            <a:spLocks noChangeArrowheads="1"/>
          </p:cNvSpPr>
          <p:nvPr/>
        </p:nvSpPr>
        <p:spPr bwMode="auto">
          <a:xfrm>
            <a:off x="533400" y="4876801"/>
            <a:ext cx="8077200" cy="380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image tag: &amp;lt;img&amp;gt; </a:t>
            </a:r>
          </a:p>
        </p:txBody>
      </p:sp>
      <p:sp>
        <p:nvSpPr>
          <p:cNvPr id="568328" name="Rectangle 8"/>
          <p:cNvSpPr>
            <a:spLocks noChangeArrowheads="1"/>
          </p:cNvSpPr>
          <p:nvPr/>
        </p:nvSpPr>
        <p:spPr bwMode="auto">
          <a:xfrm>
            <a:off x="533400" y="6029325"/>
            <a:ext cx="8077200" cy="3714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image tag: &lt;img&gt;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05401"/>
            <a:ext cx="7924800" cy="685800"/>
          </a:xfrm>
        </p:spPr>
        <p:txBody>
          <a:bodyPr/>
          <a:lstStyle/>
          <a:p>
            <a:r>
              <a:rPr lang="en-US" dirty="0" smtClean="0"/>
              <a:t>HTML Escaping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7258" y="762000"/>
            <a:ext cx="3955942" cy="3943462"/>
          </a:xfrm>
          <a:prstGeom prst="roundRect">
            <a:avLst>
              <a:gd name="adj" fmla="val 216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7586" y="228600"/>
            <a:ext cx="5867814" cy="914400"/>
          </a:xfrm>
        </p:spPr>
        <p:txBody>
          <a:bodyPr/>
          <a:lstStyle/>
          <a:p>
            <a:r>
              <a:rPr lang="en-US" dirty="0"/>
              <a:t>ASP.NET Web Controls and HTML Controls</a:t>
            </a:r>
            <a:endParaRPr lang="bg-BG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870075"/>
            <a:ext cx="4060825" cy="1101725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None/>
            </a:pPr>
            <a:r>
              <a:rPr lang="en-US" sz="6000" dirty="0" smtClean="0"/>
              <a:t>Questions?</a:t>
            </a:r>
            <a:endParaRPr lang="bg-BG" sz="6000" dirty="0"/>
          </a:p>
        </p:txBody>
      </p:sp>
      <p:pic>
        <p:nvPicPr>
          <p:cNvPr id="4" name="Picture 4" descr="http://hjwa.org/hjwa/images/Question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0" y="2044221"/>
            <a:ext cx="1904586" cy="2790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http://hjwa.org/hjwa/images/Quest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4800" y="3276600"/>
            <a:ext cx="1904586" cy="2790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4" descr="http://hjwa.org/hjwa/images/Question.JP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3655605"/>
            <a:ext cx="1904586" cy="2790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buFontTx/>
              <a:buAutoNum type="arabicPeriod"/>
              <a:tabLst/>
            </a:pPr>
            <a:r>
              <a:rPr lang="en-US" sz="2800" dirty="0" smtClean="0"/>
              <a:t>Using the HTML server controls create a random number generator Web application. It should have two input fields defining a range (e.g. [10..20]) and a button to generate a random number in the range.</a:t>
            </a:r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 smtClean="0"/>
              <a:t>Re-implement the same using Web server controls.</a:t>
            </a:r>
            <a:endParaRPr lang="en-US" sz="2800" dirty="0"/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Define a </a:t>
            </a:r>
            <a:r>
              <a:rPr lang="en-US" sz="2800" dirty="0" smtClean="0"/>
              <a:t>Web </a:t>
            </a:r>
            <a:r>
              <a:rPr lang="en-US" sz="2800" dirty="0"/>
              <a:t>form with text box and button. On button click </a:t>
            </a:r>
            <a:r>
              <a:rPr lang="en-US" sz="2800" dirty="0" smtClean="0"/>
              <a:t>show the </a:t>
            </a:r>
            <a:r>
              <a:rPr lang="en-US" sz="2800" dirty="0"/>
              <a:t>entered in </a:t>
            </a:r>
            <a:r>
              <a:rPr lang="en-US" sz="2800" dirty="0" smtClean="0"/>
              <a:t>the first </a:t>
            </a:r>
            <a:r>
              <a:rPr lang="en-US" sz="2800" dirty="0"/>
              <a:t>textbox text in other textbox control and label control. Enter some potentially dangerous text. Fix issues related to HTML </a:t>
            </a:r>
            <a:r>
              <a:rPr lang="en-US" sz="2800" dirty="0" smtClean="0"/>
              <a:t>escaping – the application should accept HTML tags and display them correctly.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buFont typeface="+mj-lt"/>
              <a:buAutoNum type="arabicPeriod" startAt="4"/>
              <a:tabLst/>
            </a:pPr>
            <a:r>
              <a:rPr lang="en-US" sz="2800" dirty="0"/>
              <a:t>Make a simple </a:t>
            </a:r>
            <a:r>
              <a:rPr lang="en-US" sz="2800" dirty="0" smtClean="0"/>
              <a:t>Web </a:t>
            </a:r>
            <a:r>
              <a:rPr lang="en-US" sz="2800" dirty="0"/>
              <a:t>form for </a:t>
            </a:r>
            <a:r>
              <a:rPr lang="en-US" sz="2800" dirty="0" smtClean="0"/>
              <a:t>registration of students and courses. The form </a:t>
            </a:r>
            <a:r>
              <a:rPr lang="en-US" sz="2800" dirty="0"/>
              <a:t>should </a:t>
            </a:r>
            <a:r>
              <a:rPr lang="en-US" sz="2800" dirty="0" smtClean="0"/>
              <a:t>accept first name, last name, faculty number, university (drop-down list), specialty (drop-down list) and a list of courses (multi-select list). </a:t>
            </a:r>
            <a:r>
              <a:rPr lang="en-US" sz="2800" dirty="0"/>
              <a:t>Use the appropriate </a:t>
            </a:r>
            <a:r>
              <a:rPr lang="en-US" sz="2800" dirty="0" smtClean="0"/>
              <a:t>Web server </a:t>
            </a:r>
            <a:r>
              <a:rPr lang="en-US" sz="2800" dirty="0"/>
              <a:t>controls. After registration you should display summary of </a:t>
            </a:r>
            <a:r>
              <a:rPr lang="en-US" sz="2800" dirty="0" smtClean="0"/>
              <a:t>the entered information as formatted HTML. use dynamically generated tags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dirty="0" smtClean="0"/>
              <a:t>, …).</a:t>
            </a:r>
          </a:p>
          <a:p>
            <a:pPr marL="446088" indent="-446088">
              <a:buFont typeface="+mj-lt"/>
              <a:buAutoNum type="arabicPeriod" startAt="4"/>
              <a:tabLst/>
            </a:pPr>
            <a:r>
              <a:rPr lang="en-US" sz="2800" dirty="0" smtClean="0"/>
              <a:t>Implement the "Tic-tac-toe" game using Web server controls. The user should play against the computer which should implement some kind of  intelligence.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 startAt="6"/>
              <a:tabLst/>
            </a:pPr>
            <a:r>
              <a:rPr lang="en-US" sz="2800" dirty="0" smtClean="0"/>
              <a:t>Make a simple Web Calculator. The calculator should support the operations like addition,  subtraction, m</a:t>
            </a:r>
            <a:r>
              <a:rPr lang="en-US" sz="2800" dirty="0" smtClean="0">
                <a:effectLst/>
              </a:rPr>
              <a:t>ultiplication, division, square root and module.  Also the calculator should be able to work with decimal numbers. Validation is essential!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4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 – Class Hierarchy (3)</a:t>
            </a:r>
            <a:endParaRPr lang="bg-BG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System.Web.UI.WebControls.WebControl</a:t>
            </a:r>
          </a:p>
          <a:p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spcBef>
                <a:spcPts val="30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System.Web.UI.TemplateControl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1092" y="1600200"/>
            <a:ext cx="6810375" cy="2114550"/>
          </a:xfrm>
          <a:prstGeom prst="roundRect">
            <a:avLst>
              <a:gd name="adj" fmla="val 409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3225" y="4438650"/>
            <a:ext cx="3152775" cy="2114550"/>
          </a:xfrm>
          <a:prstGeom prst="roundRect">
            <a:avLst>
              <a:gd name="adj" fmla="val 409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2.bp.blogspot.com/_2lNi6LLq3Ao/S0Drz35QGXI/AAAAAAAAAdA/oj7SyaBTAKA/s320/Upload_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892405">
            <a:off x="1274444" y="2954656"/>
            <a:ext cx="28575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72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HTML Server Controls</a:t>
            </a:r>
            <a:endParaRPr lang="bg-BG" dirty="0"/>
          </a:p>
        </p:txBody>
      </p:sp>
      <p:pic>
        <p:nvPicPr>
          <p:cNvPr id="112642" name="Picture 2" descr="http://library.thinkquest.org/15074/media/html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38601" y="2975612"/>
            <a:ext cx="4086225" cy="3124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1684</TotalTime>
  <Words>4864</Words>
  <Application>Microsoft Office PowerPoint</Application>
  <PresentationFormat>On-screen Show (4:3)</PresentationFormat>
  <Paragraphs>787</Paragraphs>
  <Slides>79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Telerik-PowerPoint-Theme</vt:lpstr>
      <vt:lpstr>ASP.NET Web Controls and HTML Controls</vt:lpstr>
      <vt:lpstr>Table of Contents</vt:lpstr>
      <vt:lpstr>What is ASP.NET Server Control?</vt:lpstr>
      <vt:lpstr>What is ASP.NET Server Control ?(2)</vt:lpstr>
      <vt:lpstr>Controls – Class Hierarchy</vt:lpstr>
      <vt:lpstr>Controls – Class Hierarchy</vt:lpstr>
      <vt:lpstr>Controls – Class Hierarchy (2)</vt:lpstr>
      <vt:lpstr>Controls – Class Hierarchy (3)</vt:lpstr>
      <vt:lpstr>HTML Server Controls</vt:lpstr>
      <vt:lpstr>HTML Server Controls</vt:lpstr>
      <vt:lpstr>HTML Server Control – Example</vt:lpstr>
      <vt:lpstr>HTML Server Controls</vt:lpstr>
      <vt:lpstr>HTML Server Control Classes</vt:lpstr>
      <vt:lpstr>HTML Server Control Classes (2)</vt:lpstr>
      <vt:lpstr>HtmlGenericControl – Example</vt:lpstr>
      <vt:lpstr>HTML Generic Controls</vt:lpstr>
      <vt:lpstr>Web Server Controls</vt:lpstr>
      <vt:lpstr>Web Server Controls</vt:lpstr>
      <vt:lpstr>Web Server Controls – Features</vt:lpstr>
      <vt:lpstr>Web Server Controls - Syntax</vt:lpstr>
      <vt:lpstr>Web Server Control – Example</vt:lpstr>
      <vt:lpstr>Web Server Controls</vt:lpstr>
      <vt:lpstr>System.Web.UI. WebControls.WebControl</vt:lpstr>
      <vt:lpstr>System.Web.UI. WebControls.WebControl (2)</vt:lpstr>
      <vt:lpstr>Web Server Controls</vt:lpstr>
      <vt:lpstr>Basic Web Controls  HTML</vt:lpstr>
      <vt:lpstr>Basic Web Controls: TextBox</vt:lpstr>
      <vt:lpstr>Basic Web Controls: Label</vt:lpstr>
      <vt:lpstr>Basic Web Controls: Literal</vt:lpstr>
      <vt:lpstr>Basic Web Controls – Buttons</vt:lpstr>
      <vt:lpstr>Basic Web Controls – Buttons (2)</vt:lpstr>
      <vt:lpstr>Basic Web Controls – Buttons (3)</vt:lpstr>
      <vt:lpstr>Basic Web Controls – Buttons (4)</vt:lpstr>
      <vt:lpstr>Basic Web Controls – Buttons (5)</vt:lpstr>
      <vt:lpstr>Basic Web Controls – Buttons (6)</vt:lpstr>
      <vt:lpstr>Buttons – Example</vt:lpstr>
      <vt:lpstr>Buttons – Example (2)</vt:lpstr>
      <vt:lpstr>PowerPoint Presentation</vt:lpstr>
      <vt:lpstr>Basic Web Controls – Panel</vt:lpstr>
      <vt:lpstr>Basic Web Controls – Panel(2)</vt:lpstr>
      <vt:lpstr>Panels</vt:lpstr>
      <vt:lpstr>Basic Web Controls – PlaceHolder</vt:lpstr>
      <vt:lpstr>Basic Web Controls – CheckBox</vt:lpstr>
      <vt:lpstr>Basic Web Controls – CheckBox (2)</vt:lpstr>
      <vt:lpstr>Basic Web Controls – RadioButton</vt:lpstr>
      <vt:lpstr>Validation Controls</vt:lpstr>
      <vt:lpstr>Validation Controls</vt:lpstr>
      <vt:lpstr>Validation Controls (2)</vt:lpstr>
      <vt:lpstr>Validation Controls</vt:lpstr>
      <vt:lpstr>List Controls</vt:lpstr>
      <vt:lpstr>List Controls</vt:lpstr>
      <vt:lpstr>List Controls (2)</vt:lpstr>
      <vt:lpstr>List Controls</vt:lpstr>
      <vt:lpstr>Web Server Controls</vt:lpstr>
      <vt:lpstr>Rich Controls</vt:lpstr>
      <vt:lpstr>Web Server  Controls – Lifecycle</vt:lpstr>
      <vt:lpstr>Phases</vt:lpstr>
      <vt:lpstr>Phases - Initialize </vt:lpstr>
      <vt:lpstr>Phases – Load View State </vt:lpstr>
      <vt:lpstr>Phases – Load</vt:lpstr>
      <vt:lpstr>Phases – Send Postback Change Notification</vt:lpstr>
      <vt:lpstr>Phases – Handle Postback Events</vt:lpstr>
      <vt:lpstr>Phases – PreRender</vt:lpstr>
      <vt:lpstr>Phases – Save State</vt:lpstr>
      <vt:lpstr>Phases – Render</vt:lpstr>
      <vt:lpstr>Phases – Dispose</vt:lpstr>
      <vt:lpstr>Phases – Unload</vt:lpstr>
      <vt:lpstr>Controls Lifecycle</vt:lpstr>
      <vt:lpstr>HTML Escaping</vt:lpstr>
      <vt:lpstr>What is HTML Escaping?</vt:lpstr>
      <vt:lpstr>Character Encoding</vt:lpstr>
      <vt:lpstr>XSS Attack</vt:lpstr>
      <vt:lpstr>What Offers ASP.NET?</vt:lpstr>
      <vt:lpstr>What Offers ASP.NET ? (2)</vt:lpstr>
      <vt:lpstr>HTML Escaping</vt:lpstr>
      <vt:lpstr>ASP.NET Web Controls and HTML Controls</vt:lpstr>
      <vt:lpstr>Exercises</vt:lpstr>
      <vt:lpstr>Exercises</vt:lpstr>
      <vt:lpstr>Exercises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Svetlin Nakov</cp:lastModifiedBy>
  <cp:revision>592</cp:revision>
  <dcterms:created xsi:type="dcterms:W3CDTF">2007-12-08T16:03:35Z</dcterms:created>
  <dcterms:modified xsi:type="dcterms:W3CDTF">2010-07-26T14:51:28Z</dcterms:modified>
</cp:coreProperties>
</file>