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320" r:id="rId2"/>
    <p:sldId id="321" r:id="rId3"/>
    <p:sldId id="322" r:id="rId4"/>
    <p:sldId id="314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406" r:id="rId23"/>
    <p:sldId id="335" r:id="rId24"/>
    <p:sldId id="397" r:id="rId25"/>
    <p:sldId id="407" r:id="rId26"/>
    <p:sldId id="398" r:id="rId27"/>
    <p:sldId id="399" r:id="rId28"/>
    <p:sldId id="400" r:id="rId29"/>
    <p:sldId id="401" r:id="rId30"/>
    <p:sldId id="403" r:id="rId31"/>
    <p:sldId id="405" r:id="rId32"/>
    <p:sldId id="379" r:id="rId33"/>
    <p:sldId id="367" r:id="rId34"/>
    <p:sldId id="408" r:id="rId35"/>
    <p:sldId id="409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4F6F0"/>
    <a:srgbClr val="8CF4F2"/>
    <a:srgbClr val="E8FFC8"/>
    <a:srgbClr val="FAF7C8"/>
    <a:srgbClr val="FAF8C8"/>
    <a:srgbClr val="F5FFC2"/>
    <a:srgbClr val="EBFFD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714" autoAdjust="0"/>
  </p:normalViewPr>
  <p:slideViewPr>
    <p:cSldViewPr>
      <p:cViewPr varScale="1">
        <p:scale>
          <a:sx n="100" d="100"/>
          <a:sy n="100" d="100"/>
        </p:scale>
        <p:origin x="-1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72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xpress/databas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" name="Picture 6" descr="-&quot;Relational"/>
          <p:cNvPicPr>
            <a:picLocks noChangeAspect="1" noChangeArrowheads="1"/>
          </p:cNvPicPr>
          <p:nvPr/>
        </p:nvPicPr>
        <p:blipFill>
          <a:blip r:embed="rId3" cstate="screen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572000"/>
            <a:ext cx="3429000" cy="1811442"/>
          </a:xfrm>
          <a:prstGeom prst="rect">
            <a:avLst/>
          </a:prstGeom>
          <a:noFill/>
        </p:spPr>
      </p:pic>
      <p:pic>
        <p:nvPicPr>
          <p:cNvPr id="35842" name="Picture 2" descr="http://thinformatica.com/Layout/Forms/images/Desenvolvimento/1425.sqlserver2008logo_5F00_6957E50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416" y="533400"/>
            <a:ext cx="2071325" cy="1295400"/>
          </a:xfrm>
          <a:prstGeom prst="roundRect">
            <a:avLst>
              <a:gd name="adj" fmla="val 3787"/>
            </a:avLst>
          </a:prstGeom>
          <a:solidFill>
            <a:srgbClr val="FFFFFF"/>
          </a:solidFill>
        </p:spPr>
      </p:pic>
      <p:pic>
        <p:nvPicPr>
          <p:cNvPr id="36865" name="Picture 1" descr="C:\Trash\DB-barr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0004">
            <a:off x="745246" y="3495371"/>
            <a:ext cx="1447895" cy="1310001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36867" name="Picture 3" descr="http://www.iconshock.com/img_jpg/REALVISTA/database/jpg/128/microsoft_sql_server_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111">
            <a:off x="2184846" y="432246"/>
            <a:ext cx="1488286" cy="1488286"/>
          </a:xfrm>
          <a:prstGeom prst="roundRect">
            <a:avLst>
              <a:gd name="adj" fmla="val 9690"/>
            </a:avLst>
          </a:prstGeom>
          <a:noFill/>
          <a:effectLst>
            <a:softEdge rad="63500"/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81000" y="22098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0" fontAlgn="base" hangingPunct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Introduction to MS SQL Server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meta-database keeping data about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User accounts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Configurable environment variables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System error messages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 prototype for new databases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Tempdb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storage for temporary tables and database objects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MSdb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alerts and scheduled tasks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SQL Server database consists of two files: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Contains the core data in the database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Schema, tables data, and other database objects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.ldf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Transaction log – keeps track of transactions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need both these files to use the database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thinformatica.com/Layout/Forms/images/Desenvolvimento/1425.sqlserver2008logo_5F00_6957E50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11" y="1828800"/>
            <a:ext cx="4267989" cy="1705430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ln w="12700">
            <a:solidFill>
              <a:schemeClr val="accent5">
                <a:lumMod val="75000"/>
              </a:schemeClr>
            </a:solidFill>
          </a:ln>
          <a:scene3d>
            <a:camera prst="perspectiveContrasting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114800"/>
            <a:ext cx="5486400" cy="160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Authentication</a:t>
            </a:r>
            <a:endParaRPr lang="en-US" dirty="0"/>
          </a:p>
        </p:txBody>
      </p:sp>
      <p:pic>
        <p:nvPicPr>
          <p:cNvPr id="25602" name="Picture 2" descr="http://www.quietmove.com/images/512x512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66800"/>
            <a:ext cx="4343400" cy="2933700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 SQL Server requires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server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database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Username / password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if using SQL Server authentication)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authentication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</a:p>
          <a:p>
            <a:pPr lvl="1"/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using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Windows user credentials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Mixed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SQL Server)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Users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user has certain permissions and roles for a database (Database User Account)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role defines a group of users with the same permissions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There are 3 types of roles in MS SQL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server roles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database roles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User-defined database roles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Database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maintains all default permissions for users in a database</a:t>
            </a:r>
          </a:p>
          <a:p>
            <a:pPr>
              <a:spcBef>
                <a:spcPts val="0"/>
              </a:spcBef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Db_owner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performs any database role activity</a:t>
            </a:r>
          </a:p>
          <a:p>
            <a:pPr>
              <a:spcBef>
                <a:spcPts val="0"/>
              </a:spcBef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Db_accessadmin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add or remove database users, groups, and roles</a:t>
            </a:r>
          </a:p>
          <a:p>
            <a:pPr>
              <a:spcBef>
                <a:spcPts val="0"/>
              </a:spcBef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Db_ddladmin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add, modify, or drop database objects</a:t>
            </a:r>
          </a:p>
          <a:p>
            <a:pPr>
              <a:spcBef>
                <a:spcPts val="0"/>
              </a:spcBef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Db_securityadmin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assign statement and object permissions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Others…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 descr="http://sourcemaking.com/files/sm/images/hammer.jpg"/>
          <p:cNvPicPr>
            <a:picLocks noChangeAspect="1" noChangeArrowheads="1"/>
          </p:cNvPicPr>
          <p:nvPr/>
        </p:nvPicPr>
        <p:blipFill>
          <a:blip r:embed="rId2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703">
            <a:off x="1521081" y="3116094"/>
            <a:ext cx="1173380" cy="1790700"/>
          </a:xfrm>
          <a:prstGeom prst="roundRect">
            <a:avLst>
              <a:gd name="adj" fmla="val 747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534" y="762000"/>
            <a:ext cx="70104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410200"/>
            <a:ext cx="7010400" cy="95488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Powerful Management Tool for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Administrators and Developers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635143"/>
            <a:ext cx="3695700" cy="240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 descr="http://www.araelium.com/images/masthead/home_querious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6" t="8598" r="27033" b="25863"/>
          <a:stretch>
            <a:fillRect/>
          </a:stretch>
        </p:blipFill>
        <p:spPr bwMode="auto">
          <a:xfrm rot="20927027">
            <a:off x="6170074" y="3412825"/>
            <a:ext cx="1567512" cy="16990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906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 is 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 graphical DB management tool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Administrate databases (create, modify, backup / restore DB)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and modify E/R diagrams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View / modify table data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other DB objects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 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Free and easy to use tool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SQL Server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67" y="1371600"/>
            <a:ext cx="7242392" cy="5029200"/>
          </a:xfrm>
          <a:prstGeom prst="roundRect">
            <a:avLst>
              <a:gd name="adj" fmla="val 1405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Server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can use SSMS to create database user / give permissions to Windows users</a:t>
            </a:r>
          </a:p>
          <a:p>
            <a:pPr marL="361950" indent="-361950">
              <a:tabLst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Follow these steps: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Right click on the [Security / Login] folder in Object Explorer and choose "New Login…"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3962400"/>
            <a:ext cx="4429125" cy="2446376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42999"/>
            <a:ext cx="1905000" cy="2733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Basic knowledge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Services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Authentication and permissions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database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Through backups and restore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detaching and attaching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637">
            <a:off x="6814117" y="4604316"/>
            <a:ext cx="1839248" cy="1839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Server Account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814388" lvl="1" indent="-457200">
              <a:buFont typeface="+mj-lt"/>
              <a:buAutoNum type="arabicPeriod" startAt="2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next dialog click the [Search] button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Select one of the Windows accounts in a typical Windows fashion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Leave the authentication method set to Windows authentication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[OK]</a:t>
            </a:r>
          </a:p>
          <a:p>
            <a:pPr marL="627063" lvl="1" indent="-279400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Thus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you create an SQL Server User account</a:t>
            </a:r>
          </a:p>
          <a:p>
            <a:pPr marL="989013" lvl="2" indent="-349250"/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 permissions could be assigned later</a:t>
            </a:r>
          </a:p>
          <a:p>
            <a:pPr marL="696913" lvl="1" indent="-349250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administrators already have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Database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Right click on the "Security" under some of the databases and choose "New"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"User"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Enter username and select one of the Server accounts to use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Assign the roles for this user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[OK] to confirm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selecting the [Name-of-Database]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"Properties"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"Permissions" you can also set specific permissions for the accounts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5181600" cy="914400"/>
          </a:xfrm>
        </p:spPr>
        <p:txBody>
          <a:bodyPr/>
          <a:lstStyle/>
          <a:p>
            <a:r>
              <a:rPr lang="en-US" dirty="0" smtClean="0"/>
              <a:t>Creating Database Users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38696"/>
            <a:ext cx="5638800" cy="5062104"/>
          </a:xfrm>
          <a:prstGeom prst="roundRect">
            <a:avLst>
              <a:gd name="adj" fmla="val 1334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267200"/>
            <a:ext cx="58674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Creating Accounts and Assigning Permissions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7410" name="Picture 2" descr="http://www.ohanaware.com/weblog/wp-content/uploads/2009/07/Permissions-Rese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98" y="762000"/>
            <a:ext cx="3746202" cy="3287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Using 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can be used to visually edit the structure or data in a database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 can execute T-SQL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Select the database you want to work with in the Object Explorer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the [New Query] button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Write the query in the window to the right of Object Explorer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the [Execute] button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SQL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0" y="1417342"/>
            <a:ext cx="7971750" cy="4785316"/>
          </a:xfrm>
          <a:prstGeom prst="roundRect">
            <a:avLst>
              <a:gd name="adj" fmla="val 1623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95800"/>
            <a:ext cx="75438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Executing Simple SQL Queries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334000"/>
            <a:ext cx="2514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www.lalala.fr/blog/wp-content/uploads/2008/04/pf_sql_icon_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90" y="1600200"/>
            <a:ext cx="2409826" cy="2424608"/>
          </a:xfrm>
          <a:prstGeom prst="roundRect">
            <a:avLst>
              <a:gd name="adj" fmla="val 2989"/>
            </a:avLst>
          </a:prstGeom>
          <a:noFill/>
        </p:spPr>
      </p:pic>
      <p:pic>
        <p:nvPicPr>
          <p:cNvPr id="15364" name="Picture 4" descr="http://2.bp.blogspot.com/_yffYSUdSwVc/SdHyporUXjI/AAAAAAAAAJA/OaEqw4ilVQQ/s320/Linq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3432" r="9333" b="9505"/>
          <a:stretch>
            <a:fillRect/>
          </a:stretch>
        </p:blipFill>
        <p:spPr bwMode="auto">
          <a:xfrm>
            <a:off x="1905000" y="1600201"/>
            <a:ext cx="2327103" cy="2438400"/>
          </a:xfrm>
          <a:prstGeom prst="roundRect">
            <a:avLst>
              <a:gd name="adj" fmla="val 2754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19200"/>
            <a:ext cx="5486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an SQL Server Database</a:t>
            </a:r>
            <a:endParaRPr lang="en-US" dirty="0"/>
          </a:p>
        </p:txBody>
      </p:sp>
      <p:pic>
        <p:nvPicPr>
          <p:cNvPr id="14338" name="Picture 2" descr="http://www.core-consultancy.com/images-design/image-busines-continu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94424"/>
            <a:ext cx="6972300" cy="2825376"/>
          </a:xfrm>
          <a:prstGeom prst="roundRect">
            <a:avLst>
              <a:gd name="adj" fmla="val 3910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SQL Server 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Necessary when we install a certain application at the customer environment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Ways of moving 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backup and restore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backup and restore it on the other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detaching and attaching the database files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2 servers must be the same versions!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dumping the database as SQL script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Not supported in SSMS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by Backup and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Backup and restore database through SSMS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19500"/>
            <a:ext cx="6791325" cy="278130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828800"/>
            <a:ext cx="5086350" cy="255270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953001"/>
            <a:ext cx="6400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 2008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79280"/>
            <a:ext cx="64008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33794" name="Picture 2" descr="http://media.techworld.com/cmsdata/products/9672/Microsoft%20Windows%20Server%202008%205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0515">
            <a:off x="2447514" y="890525"/>
            <a:ext cx="3581400" cy="3348235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ContrastingRightFacing" fov="1200000">
              <a:rot lat="1768384" lon="1003599" rev="21348090"/>
            </a:camera>
            <a:lightRig rig="threePt" dir="t"/>
          </a:scene3d>
        </p:spPr>
      </p:pic>
      <p:pic>
        <p:nvPicPr>
          <p:cNvPr id="5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05">
            <a:off x="5363961" y="1002881"/>
            <a:ext cx="3093671" cy="2286000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3796" name="Picture 4" descr="http://www.trainingspot.com/images/SQL2008_icon_larg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619">
            <a:off x="894715" y="2162932"/>
            <a:ext cx="1564490" cy="1760051"/>
          </a:xfrm>
          <a:prstGeom prst="roundRect">
            <a:avLst>
              <a:gd name="adj" fmla="val 370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798" name="Picture 6" descr="http://thinformatica.com/Layout/Forms/images/Desenvolvimento/1425.sqlserver2008logo_5F00_6957E50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6733">
            <a:off x="3042506" y="2369809"/>
            <a:ext cx="1993120" cy="12464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DB by Detaching and Attaching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 the source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Choose the database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 the context menu we choose the Detach command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 copy the database files from the source server to the destination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&lt;database_name&gt;.mdf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&lt;database_name&gt;.ldf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95800"/>
            <a:ext cx="6324600" cy="12192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Database by Detaching and Attaching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ecommerce.destinyassoc.com/images/backup_tool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34" y="1295400"/>
            <a:ext cx="43053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Introduction to MS SQL Server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/>
              <a:t>Download and install SQL Server Express. Install also SQL Server Management Studio Express (this could take some effort but be persistent).</a:t>
            </a: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 to the SQL Server with SQL Server Management Studio. Use Windows authentication.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new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create new login with permissions to connect to it. Execute the script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install_pubs.sql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to populate the DB contents.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Attach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(use the files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Northwind.mdf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Northwind.ldf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 to 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SQL Server and connect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Backup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into a file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northwind-backup.bak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restore it as database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database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 Using SSMS create the following schema in it:</a:t>
            </a:r>
          </a:p>
        </p:txBody>
      </p:sp>
      <p:pic>
        <p:nvPicPr>
          <p:cNvPr id="6" name="Picture 3" descr="University-DB-Diagram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4" t="-3023" r="-1880" b="-2513"/>
          <a:stretch>
            <a:fillRect/>
          </a:stretch>
        </p:blipFill>
        <p:spPr bwMode="auto">
          <a:xfrm>
            <a:off x="1905000" y="3850257"/>
            <a:ext cx="4876800" cy="2576422"/>
          </a:xfrm>
          <a:prstGeom prst="roundRect">
            <a:avLst>
              <a:gd name="adj" fmla="val 1219"/>
            </a:avLst>
          </a:prstGeom>
          <a:solidFill>
            <a:srgbClr val="F3F9FB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7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Detatch the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attach it on another computer in the training lab. In case of name collision, preliminary rename the database.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7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Export the entire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along with its table data as SQL script. Use [Tasks] -&gt; [Generate Scripts]. Ensure that you have exported table data rows (not only the schema).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Microsoft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a Relational Database Management System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(RDBMS) from Microsoft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main language supported in SQL Server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 SQL (T-SQL), an extension of SQL</a:t>
            </a:r>
          </a:p>
          <a:p>
            <a:pPr lvl="1">
              <a:buSzPct val="70000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Powerful, trustworthy, easy-to-use DB server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most recent version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200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only on Windows systems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free distribution exists (SQL Server Express)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hlinkClick r:id="rId3"/>
              </a:rPr>
              <a:t>http://www.microsoft.com/express/database/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Services of SQL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– the database engine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Responsible for database management, data storage, queries, data manipulation, data integrity, transactions, locking, users, security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Executes SQL / T-SQL queries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Agent – db monitoring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Executes scheduled tasks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Monitors SQL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Sends notifications about problems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Services in SQL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2008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Distributed Transaction Coordinator (MSDTC)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Manages database transactions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Supports transactions that span multiple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Coordinates committing the distributed transaction across all the servers that are enlisted in the transaction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Implements 2-phase commit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2" descr="http://thinformatica.com/Layout/Forms/images/Desenvolvimento/1425.sqlserver2008logo_5F00_6957E50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074" y="4800600"/>
            <a:ext cx="2604726" cy="1628988"/>
          </a:xfrm>
          <a:prstGeom prst="roundRect">
            <a:avLst>
              <a:gd name="adj" fmla="val 3787"/>
            </a:avLst>
          </a:prstGeo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8560">
            <a:off x="4055920" y="2958429"/>
            <a:ext cx="4179251" cy="3088165"/>
          </a:xfrm>
          <a:prstGeom prst="roundRect">
            <a:avLst>
              <a:gd name="adj" fmla="val 2714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0722" name="Picture 2" descr="http://icons-search.com/img/vistaicons/ivista_icon_pack.zip/PNG-Others-Web_Database.png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3048000" cy="3048000"/>
          </a:xfrm>
          <a:prstGeom prst="rect">
            <a:avLst/>
          </a:prstGeom>
          <a:noFill/>
        </p:spPr>
      </p:pic>
      <p:pic>
        <p:nvPicPr>
          <p:cNvPr id="13" name="Picture 2" descr="http://thinformatica.com/Layout/Forms/images/Desenvolvimento/1425.sqlserver2008logo_5F00_6957E50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18970"/>
            <a:ext cx="3505200" cy="1400630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ln w="12700">
            <a:solidFill>
              <a:schemeClr val="accent5">
                <a:lumMod val="75000"/>
              </a:schemeClr>
            </a:solidFill>
          </a:ln>
          <a:scene3d>
            <a:camera prst="perspectiveContrastingRightFacing"/>
            <a:lightRig rig="threePt" dir="t"/>
          </a:scene3d>
        </p:spPr>
      </p:pic>
      <p:pic>
        <p:nvPicPr>
          <p:cNvPr id="11" name="Picture 78" descr="Data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916362"/>
            <a:ext cx="147161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6739686" y="3992562"/>
            <a:ext cx="797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msdb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7" name="Picture 78" descr="Data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147161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676400"/>
            <a:ext cx="6553200" cy="685800"/>
          </a:xfrm>
        </p:spPr>
        <p:txBody>
          <a:bodyPr>
            <a:prstTxWarp prst="textChevron">
              <a:avLst/>
            </a:prstTxWarp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4920734" y="3790890"/>
            <a:ext cx="13869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Northwind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5" name="Picture 78" descr="Data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19600"/>
            <a:ext cx="147161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4018242" y="4476690"/>
            <a:ext cx="10583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tempdb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9" name="Picture 78" descr="Data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02162"/>
            <a:ext cx="1471613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1"/>
          <p:cNvSpPr txBox="1">
            <a:spLocks noChangeArrowheads="1"/>
          </p:cNvSpPr>
          <p:nvPr/>
        </p:nvSpPr>
        <p:spPr bwMode="auto">
          <a:xfrm>
            <a:off x="5672886" y="4633882"/>
            <a:ext cx="797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msdb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has system and user databases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Maintain internal information about MS SQL Server as a system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Don't play with them!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Databases created by users (developers)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Store user's schemas and data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 the system databases internally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SQL Server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18784" y="1371600"/>
            <a:ext cx="8070550" cy="4953000"/>
            <a:chOff x="518784" y="1371600"/>
            <a:chExt cx="8070550" cy="4953000"/>
          </a:xfrm>
        </p:grpSpPr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3016709" y="1371600"/>
              <a:ext cx="30540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System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3272617" y="5801380"/>
              <a:ext cx="259718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User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>
              <a:off x="1250142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>
              <a:off x="2899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550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>
              <a:off x="6199967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622060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>
              <a:off x="457595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>
              <a:off x="2932892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>
              <a:off x="7849380" y="3284538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2072467" y="4216400"/>
              <a:ext cx="493553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 flipV="1">
              <a:off x="529417" y="3540125"/>
              <a:ext cx="8001000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081" name="Picture 5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2" name="Picture 5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3" name="Picture 5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4" name="Picture 60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4" name="Text Box 70"/>
            <p:cNvSpPr txBox="1">
              <a:spLocks noChangeArrowheads="1"/>
            </p:cNvSpPr>
            <p:nvPr/>
          </p:nvSpPr>
          <p:spPr bwMode="auto">
            <a:xfrm>
              <a:off x="2447134" y="2245175"/>
              <a:ext cx="88357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model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5" name="Text Box 71"/>
            <p:cNvSpPr txBox="1">
              <a:spLocks noChangeArrowheads="1"/>
            </p:cNvSpPr>
            <p:nvPr/>
          </p:nvSpPr>
          <p:spPr bwMode="auto">
            <a:xfrm>
              <a:off x="4023785" y="2244695"/>
              <a:ext cx="105830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tempdb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6" name="Text Box 72"/>
            <p:cNvSpPr txBox="1">
              <a:spLocks noChangeArrowheads="1"/>
            </p:cNvSpPr>
            <p:nvPr/>
          </p:nvSpPr>
          <p:spPr bwMode="auto">
            <a:xfrm>
              <a:off x="5801461" y="2233583"/>
              <a:ext cx="79701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msdb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9" name="Text Box 75"/>
            <p:cNvSpPr txBox="1">
              <a:spLocks noChangeArrowheads="1"/>
            </p:cNvSpPr>
            <p:nvPr/>
          </p:nvSpPr>
          <p:spPr bwMode="auto">
            <a:xfrm>
              <a:off x="7107839" y="2212945"/>
              <a:ext cx="148149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distribution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0" name="Freeform 76"/>
            <p:cNvSpPr>
              <a:spLocks noChangeAspect="1"/>
            </p:cNvSpPr>
            <p:nvPr/>
          </p:nvSpPr>
          <p:spPr bwMode="auto">
            <a:xfrm rot="19623743" flipH="1">
              <a:off x="3137624" y="3734701"/>
              <a:ext cx="1277904" cy="39275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081" y="0"/>
                </a:cxn>
                <a:cxn ang="0">
                  <a:pos x="910" y="159"/>
                </a:cxn>
                <a:cxn ang="0">
                  <a:pos x="1807" y="123"/>
                </a:cxn>
                <a:cxn ang="0">
                  <a:pos x="648" y="271"/>
                </a:cxn>
                <a:cxn ang="0">
                  <a:pos x="915" y="98"/>
                </a:cxn>
                <a:cxn ang="0">
                  <a:pos x="0" y="69"/>
                </a:cxn>
              </a:cxnLst>
              <a:rect l="0" t="0" r="r" b="b"/>
              <a:pathLst>
                <a:path w="1808" h="272">
                  <a:moveTo>
                    <a:pt x="0" y="69"/>
                  </a:moveTo>
                  <a:lnTo>
                    <a:pt x="1081" y="0"/>
                  </a:lnTo>
                  <a:lnTo>
                    <a:pt x="910" y="159"/>
                  </a:lnTo>
                  <a:lnTo>
                    <a:pt x="1807" y="123"/>
                  </a:lnTo>
                  <a:lnTo>
                    <a:pt x="648" y="271"/>
                  </a:lnTo>
                  <a:lnTo>
                    <a:pt x="915" y="98"/>
                  </a:lnTo>
                  <a:lnTo>
                    <a:pt x="0" y="69"/>
                  </a:ln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6350" cap="rnd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101" name="Picture 7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292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2" name="Picture 7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35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3" name="Picture 7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00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80"/>
            <p:cNvSpPr txBox="1">
              <a:spLocks noChangeArrowheads="1"/>
            </p:cNvSpPr>
            <p:nvPr/>
          </p:nvSpPr>
          <p:spPr bwMode="auto">
            <a:xfrm>
              <a:off x="2572874" y="4464020"/>
              <a:ext cx="7168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pubs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5" name="Text Box 81"/>
            <p:cNvSpPr txBox="1">
              <a:spLocks noChangeArrowheads="1"/>
            </p:cNvSpPr>
            <p:nvPr/>
          </p:nvSpPr>
          <p:spPr bwMode="auto">
            <a:xfrm>
              <a:off x="3883289" y="4464020"/>
              <a:ext cx="13869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Northwind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6" name="Text Box 82"/>
            <p:cNvSpPr txBox="1">
              <a:spLocks noChangeArrowheads="1"/>
            </p:cNvSpPr>
            <p:nvPr/>
          </p:nvSpPr>
          <p:spPr bwMode="auto">
            <a:xfrm>
              <a:off x="6015268" y="4464020"/>
              <a:ext cx="4090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…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pic>
          <p:nvPicPr>
            <p:cNvPr id="62" name="Picture 25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84" y="2115878"/>
              <a:ext cx="1471612" cy="1203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 Box 70"/>
            <p:cNvSpPr txBox="1">
              <a:spLocks noChangeArrowheads="1"/>
            </p:cNvSpPr>
            <p:nvPr/>
          </p:nvSpPr>
          <p:spPr bwMode="auto">
            <a:xfrm>
              <a:off x="753575" y="2233221"/>
              <a:ext cx="9621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master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4834</TotalTime>
  <Words>1225</Words>
  <Application>Microsoft Office PowerPoint</Application>
  <PresentationFormat>On-screen Show (4:3)</PresentationFormat>
  <Paragraphs>213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Telerik Master Template</vt:lpstr>
      <vt:lpstr>PowerPoint Presentation</vt:lpstr>
      <vt:lpstr>Table of Contents</vt:lpstr>
      <vt:lpstr>MS SQL Server 2008</vt:lpstr>
      <vt:lpstr>What is Microsoft SQL Server?</vt:lpstr>
      <vt:lpstr>Services of SQL Server 2008</vt:lpstr>
      <vt:lpstr>Services in SQL Server 2008 (2)</vt:lpstr>
      <vt:lpstr>SQL Server Databases</vt:lpstr>
      <vt:lpstr>SQL Server Databases</vt:lpstr>
      <vt:lpstr>Types of SQL Server Databases</vt:lpstr>
      <vt:lpstr>System Databases</vt:lpstr>
      <vt:lpstr>SQL Server Databases</vt:lpstr>
      <vt:lpstr>SQL Server Authentication</vt:lpstr>
      <vt:lpstr>Connecting to SQL Server</vt:lpstr>
      <vt:lpstr>SQL Server Users Permissions</vt:lpstr>
      <vt:lpstr>Fixed Database Roles</vt:lpstr>
      <vt:lpstr>SQL Server Management Studio</vt:lpstr>
      <vt:lpstr>SQL Server Management Studio (SSMS)</vt:lpstr>
      <vt:lpstr>SQL Server Management Studio – Screenshot</vt:lpstr>
      <vt:lpstr>SSMS Setting Server Account</vt:lpstr>
      <vt:lpstr>SSMS Setting Server Account (2)</vt:lpstr>
      <vt:lpstr>SSMS Setting Database Account</vt:lpstr>
      <vt:lpstr>Creating Database Users – Screenshot</vt:lpstr>
      <vt:lpstr>Creating Accounts and Assigning Permissions</vt:lpstr>
      <vt:lpstr>Using SQL Server Management Studio</vt:lpstr>
      <vt:lpstr>Executing SQL – Screenshot</vt:lpstr>
      <vt:lpstr>Executing Simple SQL Queries</vt:lpstr>
      <vt:lpstr>Moving an SQL Server Database</vt:lpstr>
      <vt:lpstr>Moving a SQL Server  Database</vt:lpstr>
      <vt:lpstr>Moving by Backup and Restore</vt:lpstr>
      <vt:lpstr>Moving DB by Detaching and Attaching</vt:lpstr>
      <vt:lpstr>Moving a Database by Detaching and Attaching</vt:lpstr>
      <vt:lpstr>Introduction to MS SQL Server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393</cp:revision>
  <dcterms:created xsi:type="dcterms:W3CDTF">2007-12-08T16:03:35Z</dcterms:created>
  <dcterms:modified xsi:type="dcterms:W3CDTF">2010-07-26T14:40:04Z</dcterms:modified>
</cp:coreProperties>
</file>