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handoutMasterIdLst>
    <p:handoutMasterId r:id="rId51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8" r:id="rId9"/>
    <p:sldId id="371" r:id="rId10"/>
    <p:sldId id="330" r:id="rId11"/>
    <p:sldId id="331" r:id="rId12"/>
    <p:sldId id="332" r:id="rId13"/>
    <p:sldId id="372" r:id="rId14"/>
    <p:sldId id="334" r:id="rId15"/>
    <p:sldId id="335" r:id="rId16"/>
    <p:sldId id="336" r:id="rId17"/>
    <p:sldId id="337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3" r:id="rId32"/>
    <p:sldId id="354" r:id="rId33"/>
    <p:sldId id="374" r:id="rId34"/>
    <p:sldId id="356" r:id="rId35"/>
    <p:sldId id="375" r:id="rId36"/>
    <p:sldId id="358" r:id="rId37"/>
    <p:sldId id="370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>
        <p:scale>
          <a:sx n="100" d="100"/>
          <a:sy n="100" d="100"/>
        </p:scale>
        <p:origin x="-1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12/18/2009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12/18/2009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F6721-F6F0-4516-8F3A-93E0A87DF04F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AC457-AB8A-4236-9F72-636B9379B2AA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2FD00-9757-462C-AB3F-641876EDD145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01032-09FC-48A1-AEEA-569C45640C5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17ACE-7042-4504-B31F-7EA154AC421A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3827-4D05-4487-A2E4-FFBD5EEDEBEA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7C006-2BCE-4345-A591-7FD586649BAD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F0D9-E0AA-4BED-BA55-BBC6F7D11F06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B1BDC-3BC1-45AC-ACF7-6933A156933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F5B2C-3498-408F-8465-6C18C836036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6C9F1-7B82-44CF-B3CA-C0B69EA0F3D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Quicksort" TargetMode="External"/><Relationship Id="rId4" Type="http://schemas.openxmlformats.org/officeDocument/2006/relationships/hyperlink" Target="http://en.wikipedia.org/wiki/Merge_sort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eve_of_Eratosthen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dth-first_search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134350" cy="569120"/>
          </a:xfrm>
        </p:spPr>
        <p:txBody>
          <a:bodyPr/>
          <a:lstStyle/>
          <a:p>
            <a:r>
              <a:rPr lang="en-US" dirty="0" smtClean="0"/>
              <a:t>Processing Sequences of Elements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2706" name="Picture 2" descr="http://www.hrcpa.com/images/technology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029200" y="4495800"/>
            <a:ext cx="3638550" cy="1882140"/>
          </a:xfrm>
          <a:prstGeom prst="roundRect">
            <a:avLst>
              <a:gd name="adj" fmla="val 18186"/>
            </a:avLst>
          </a:prstGeom>
          <a:ln>
            <a:noFill/>
          </a:ln>
          <a:effectLst>
            <a:softEdge rad="127000"/>
          </a:effectLst>
        </p:spPr>
      </p:pic>
      <p:pic>
        <p:nvPicPr>
          <p:cNvPr id="72708" name="Picture 4" descr="http://gioco.net/matrice/matrix1.jpg"/>
          <p:cNvPicPr>
            <a:picLocks noChangeAspect="1" noChangeArrowheads="1"/>
          </p:cNvPicPr>
          <p:nvPr/>
        </p:nvPicPr>
        <p:blipFill>
          <a:blip r:embed="rId4" cstate="print">
            <a:lum contrast="20000"/>
          </a:blip>
          <a:srcRect/>
          <a:stretch>
            <a:fillRect/>
          </a:stretch>
        </p:blipFill>
        <p:spPr bwMode="auto">
          <a:xfrm>
            <a:off x="457200" y="990600"/>
            <a:ext cx="45720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9050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911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9777" y="3733800"/>
            <a:ext cx="3552181" cy="2362200"/>
          </a:xfrm>
          <a:prstGeom prst="roundRect">
            <a:avLst>
              <a:gd name="adj" fmla="val 10619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/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/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796463"/>
            <a:ext cx="7704137" cy="4604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72" y="2286000"/>
            <a:ext cx="8229600" cy="6858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72" y="30122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31309">
            <a:off x="5690667" y="3404667"/>
            <a:ext cx="2796682" cy="2796682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9624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Arrays: Input and Output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457200" y="4965700"/>
            <a:ext cx="82296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and Printing Arrays on the Console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7346" name="Picture 2" descr="http://www.dvision.be/Images/Cables/CABLE-467.jpg"/>
          <p:cNvPicPr>
            <a:picLocks noChangeAspect="1" noChangeArrowheads="1"/>
          </p:cNvPicPr>
          <p:nvPr/>
        </p:nvPicPr>
        <p:blipFill>
          <a:blip r:embed="rId3" cstate="print"/>
          <a:srcRect l="-8481" t="-10062" r="-10247" b="-10692"/>
          <a:stretch>
            <a:fillRect/>
          </a:stretch>
        </p:blipFill>
        <p:spPr bwMode="auto">
          <a:xfrm>
            <a:off x="2895600" y="1371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Reading Arrays From the Console</a:t>
            </a:r>
            <a:endParaRPr lang="bg-BG" sz="3800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24862" cy="5329237"/>
          </a:xfrm>
        </p:spPr>
        <p:txBody>
          <a:bodyPr/>
          <a:lstStyle/>
          <a:p>
            <a:r>
              <a:rPr lang="en-US" dirty="0"/>
              <a:t>First, read from the console the length of the array</a:t>
            </a:r>
          </a:p>
          <a:p>
            <a:endParaRPr lang="en-US" dirty="0"/>
          </a:p>
          <a:p>
            <a:r>
              <a:rPr lang="en-US" dirty="0"/>
              <a:t>Next, create the array of given size and read its elements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900113" y="24647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900113" y="4310896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int[n];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arr[i]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Check – Example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12408"/>
            <a:ext cx="8496300" cy="5329238"/>
          </a:xfrm>
        </p:spPr>
        <p:txBody>
          <a:bodyPr/>
          <a:lstStyle/>
          <a:p>
            <a:r>
              <a:rPr lang="en-US" dirty="0"/>
              <a:t>Read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array from the console and </a:t>
            </a:r>
            <a:br>
              <a:rPr lang="en-US" dirty="0"/>
            </a:br>
            <a:r>
              <a:rPr lang="en-US" dirty="0"/>
              <a:t>check if it is </a:t>
            </a:r>
            <a:r>
              <a:rPr lang="en-US" dirty="0" smtClean="0"/>
              <a:t>symmetric:</a:t>
            </a:r>
            <a:endParaRPr lang="bg-BG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84213" y="3581400"/>
            <a:ext cx="770413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array.Length+1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)/2;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!=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array[n-i-1])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isSymmetric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4922" name="Group 26"/>
          <p:cNvGraphicFramePr>
            <a:graphicFrameLocks noGrp="1"/>
          </p:cNvGraphicFramePr>
          <p:nvPr/>
        </p:nvGraphicFramePr>
        <p:xfrm>
          <a:off x="3059113" y="2739608"/>
          <a:ext cx="2160587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7"/>
                <a:gridCol w="430213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23" name="AutoShape 27"/>
          <p:cNvCxnSpPr>
            <a:cxnSpLocks noChangeShapeType="1"/>
          </p:cNvCxnSpPr>
          <p:nvPr/>
        </p:nvCxnSpPr>
        <p:spPr bwMode="auto">
          <a:xfrm rot="16200000" flipH="1" flipV="1">
            <a:off x="4140200" y="1837908"/>
            <a:ext cx="1588" cy="1728788"/>
          </a:xfrm>
          <a:prstGeom prst="curvedConnector3">
            <a:avLst>
              <a:gd name="adj1" fmla="val -229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24" name="AutoShape 28"/>
          <p:cNvCxnSpPr>
            <a:cxnSpLocks noChangeShapeType="1"/>
          </p:cNvCxnSpPr>
          <p:nvPr/>
        </p:nvCxnSpPr>
        <p:spPr bwMode="auto">
          <a:xfrm rot="16200000" flipH="1" flipV="1">
            <a:off x="4139406" y="2270502"/>
            <a:ext cx="1588" cy="863600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42" name="Group 46"/>
          <p:cNvGraphicFramePr>
            <a:graphicFrameLocks noGrp="1"/>
          </p:cNvGraphicFramePr>
          <p:nvPr/>
        </p:nvGraphicFramePr>
        <p:xfrm>
          <a:off x="684213" y="2739608"/>
          <a:ext cx="1758950" cy="426720"/>
        </p:xfrm>
        <a:graphic>
          <a:graphicData uri="http://schemas.openxmlformats.org/drawingml/2006/table">
            <a:tbl>
              <a:tblPr/>
              <a:tblGrid>
                <a:gridCol w="439737"/>
                <a:gridCol w="439738"/>
                <a:gridCol w="439737"/>
                <a:gridCol w="439738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39" name="AutoShape 43"/>
          <p:cNvCxnSpPr>
            <a:cxnSpLocks noChangeShapeType="1"/>
          </p:cNvCxnSpPr>
          <p:nvPr/>
        </p:nvCxnSpPr>
        <p:spPr bwMode="auto">
          <a:xfrm rot="16200000" flipH="1" flipV="1">
            <a:off x="1558925" y="2042696"/>
            <a:ext cx="1588" cy="1319212"/>
          </a:xfrm>
          <a:prstGeom prst="curvedConnector3">
            <a:avLst>
              <a:gd name="adj1" fmla="val -242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40" name="AutoShape 44"/>
          <p:cNvCxnSpPr>
            <a:cxnSpLocks noChangeShapeType="1"/>
          </p:cNvCxnSpPr>
          <p:nvPr/>
        </p:nvCxnSpPr>
        <p:spPr bwMode="auto">
          <a:xfrm rot="16200000" flipH="1" flipV="1">
            <a:off x="1563688" y="2482433"/>
            <a:ext cx="1588" cy="439737"/>
          </a:xfrm>
          <a:prstGeom prst="curvedConnector3">
            <a:avLst>
              <a:gd name="adj1" fmla="val -144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graphicFrame>
        <p:nvGraphicFramePr>
          <p:cNvPr id="464971" name="Group 75"/>
          <p:cNvGraphicFramePr>
            <a:graphicFrameLocks noGrp="1"/>
          </p:cNvGraphicFramePr>
          <p:nvPr/>
        </p:nvGraphicFramePr>
        <p:xfrm>
          <a:off x="5791200" y="2745958"/>
          <a:ext cx="2597150" cy="426720"/>
        </p:xfrm>
        <a:graphic>
          <a:graphicData uri="http://schemas.openxmlformats.org/drawingml/2006/table">
            <a:tbl>
              <a:tblPr/>
              <a:tblGrid>
                <a:gridCol w="431800"/>
                <a:gridCol w="433388"/>
                <a:gridCol w="433387"/>
                <a:gridCol w="433388"/>
                <a:gridCol w="433387"/>
                <a:gridCol w="4318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4972" name="AutoShape 76"/>
          <p:cNvCxnSpPr>
            <a:cxnSpLocks noChangeShapeType="1"/>
          </p:cNvCxnSpPr>
          <p:nvPr/>
        </p:nvCxnSpPr>
        <p:spPr bwMode="auto">
          <a:xfrm rot="16200000" flipH="1" flipV="1">
            <a:off x="7088981" y="1625977"/>
            <a:ext cx="1588" cy="2165350"/>
          </a:xfrm>
          <a:prstGeom prst="curvedConnector3">
            <a:avLst>
              <a:gd name="adj1" fmla="val -31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3" name="AutoShape 77"/>
          <p:cNvCxnSpPr>
            <a:cxnSpLocks noChangeShapeType="1"/>
          </p:cNvCxnSpPr>
          <p:nvPr/>
        </p:nvCxnSpPr>
        <p:spPr bwMode="auto">
          <a:xfrm rot="16200000" flipH="1" flipV="1">
            <a:off x="7089775" y="2058571"/>
            <a:ext cx="1588" cy="1300162"/>
          </a:xfrm>
          <a:prstGeom prst="curvedConnector3">
            <a:avLst>
              <a:gd name="adj1" fmla="val -217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  <p:cxnSp>
        <p:nvCxnSpPr>
          <p:cNvPr id="464975" name="AutoShape 79"/>
          <p:cNvCxnSpPr>
            <a:cxnSpLocks noChangeShapeType="1"/>
          </p:cNvCxnSpPr>
          <p:nvPr/>
        </p:nvCxnSpPr>
        <p:spPr bwMode="auto">
          <a:xfrm rot="16200000" flipH="1" flipV="1">
            <a:off x="7089775" y="2491958"/>
            <a:ext cx="1588" cy="433388"/>
          </a:xfrm>
          <a:prstGeom prst="curvedConnector3">
            <a:avLst>
              <a:gd name="adj1" fmla="val -1310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48548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Symmetry Check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49" name="Picture 1" descr="C:\Trash\symmet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2526" y="1016794"/>
            <a:ext cx="4232274" cy="3174206"/>
          </a:xfrm>
          <a:prstGeom prst="roundRect">
            <a:avLst>
              <a:gd name="adj" fmla="val 677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Process all elements of the array</a:t>
            </a:r>
          </a:p>
          <a:p>
            <a:r>
              <a:rPr lang="en-US" sz="3000" dirty="0"/>
              <a:t>Print each element to the console</a:t>
            </a:r>
          </a:p>
          <a:p>
            <a:r>
              <a:rPr lang="en-US" sz="3000" dirty="0"/>
              <a:t>Separate elements with white space or a new </a:t>
            </a:r>
            <a:r>
              <a:rPr lang="en-US" sz="3000" dirty="0" smtClean="0"/>
              <a:t>line</a:t>
            </a:r>
            <a:endParaRPr lang="en-US" sz="3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825" y="3200400"/>
            <a:ext cx="7902575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array = {"one", "two", "three"};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elements of the 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 index &lt; array.Length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Print each element on a separate line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Console.WriteLine("element[{0}] =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index, array[index]);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06600"/>
            <a:ext cx="7704137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0178" name="Picture 2" descr="http://imgsrv.kliv.com/image/kliv/UserFiles/Image/NewspaperPrintingPress.jpg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>
            <a:off x="2781300" y="3772662"/>
            <a:ext cx="3581400" cy="2399538"/>
          </a:xfrm>
          <a:prstGeom prst="roundRect">
            <a:avLst>
              <a:gd name="adj" fmla="val 872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Declaring and Creating Arrays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Accessing Array Elements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Console </a:t>
            </a:r>
            <a:r>
              <a:rPr lang="en-US" dirty="0" smtClean="0"/>
              <a:t>Input and Output of Arrays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Iterating </a:t>
            </a:r>
            <a:r>
              <a:rPr lang="en-US" dirty="0" smtClean="0"/>
              <a:t>Over Arrays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Matrices and </a:t>
            </a:r>
            <a:r>
              <a:rPr lang="en-US" dirty="0" smtClean="0"/>
              <a:t>Multidimensional Arrays</a:t>
            </a:r>
            <a:endParaRPr lang="en-US" dirty="0"/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495800"/>
            <a:ext cx="1885950" cy="1931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027" y="34290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23925"/>
            <a:ext cx="8496300" cy="5400675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</a:t>
            </a:r>
            <a:endParaRPr lang="en-US" dirty="0"/>
          </a:p>
          <a:p>
            <a:pPr lvl="1"/>
            <a:r>
              <a:rPr lang="en-US" dirty="0" smtClean="0"/>
              <a:t>Need </a:t>
            </a:r>
            <a:r>
              <a:rPr lang="en-US" dirty="0"/>
              <a:t>to keep track of the index</a:t>
            </a:r>
          </a:p>
          <a:p>
            <a:pPr lvl="1"/>
            <a:r>
              <a:rPr lang="en-US" dirty="0"/>
              <a:t>Processing is not strictly </a:t>
            </a:r>
            <a:r>
              <a:rPr lang="en-US" dirty="0" smtClean="0"/>
              <a:t>sequential from </a:t>
            </a:r>
            <a:r>
              <a:rPr lang="en-US" dirty="0"/>
              <a:t>the first to the last element</a:t>
            </a:r>
          </a:p>
          <a:p>
            <a:r>
              <a:rPr lang="en-US" dirty="0"/>
              <a:t>In </a:t>
            </a:r>
            <a:r>
              <a:rPr lang="en-US" dirty="0" smtClean="0"/>
              <a:t>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611188" y="4725650"/>
            <a:ext cx="7920037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array.Length;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array[index] * array[index];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Arrays Using </a:t>
            </a:r>
            <a:r>
              <a:rPr lang="en-US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dirty="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2" y="1143000"/>
            <a:ext cx="8662987" cy="556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sz="3000" dirty="0"/>
          </a:p>
          <a:p>
            <a:pPr>
              <a:spcBef>
                <a:spcPts val="1200"/>
              </a:spcBef>
            </a:pPr>
            <a:endParaRPr lang="en-US" sz="3000" dirty="0"/>
          </a:p>
          <a:p>
            <a:pPr>
              <a:spcBef>
                <a:spcPts val="12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457200" y="1827213"/>
            <a:ext cx="8229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Console.WriteLine("Reversed: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array.Length-1;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Console.Write(array[i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7200" y="5084763"/>
            <a:ext cx="8229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array.Length-1;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r>
              <a:rPr lang="en-US" dirty="0"/>
              <a:t>Used when no indexing is needed</a:t>
            </a:r>
          </a:p>
          <a:p>
            <a:pPr lvl="1"/>
            <a:r>
              <a:rPr lang="en-US" dirty="0"/>
              <a:t>All elements are accessed one by one</a:t>
            </a:r>
          </a:p>
          <a:p>
            <a:pPr lvl="1"/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143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3378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906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Multidimensional Arrays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569120"/>
          </a:xfrm>
        </p:spPr>
        <p:txBody>
          <a:bodyPr/>
          <a:lstStyle/>
          <a:p>
            <a:r>
              <a:rPr lang="en-US" dirty="0" smtClean="0"/>
              <a:t>Using Array of Arrays, Matrices and Cubes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print"/>
          <a:srcRect l="-3433" t="-3828" r="-3004" b="-3350"/>
          <a:stretch>
            <a:fillRect/>
          </a:stretch>
        </p:blipFill>
        <p:spPr bwMode="auto">
          <a:xfrm>
            <a:off x="3169018" y="3581400"/>
            <a:ext cx="2784021" cy="2514600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is Multidimensional Array?</a:t>
            </a:r>
            <a:endParaRPr lang="bg-BG" sz="360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/>
            <a:r>
              <a:rPr lang="en-US" dirty="0"/>
              <a:t>The most important multidimensional arrays are the 2-dimensional</a:t>
            </a:r>
          </a:p>
          <a:p>
            <a:pPr lvl="2"/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Declaring and Creating Multidimensional Arrays</a:t>
            </a:r>
            <a:endParaRPr lang="bg-BG" sz="360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sz="3000" dirty="0"/>
          </a:p>
          <a:p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7526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0292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Initializing Multidimensional </a:t>
            </a:r>
            <a:r>
              <a:rPr lang="en-US" sz="3600" dirty="0" smtClean="0"/>
              <a:t>Arrays with Values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ts val="3600"/>
              </a:lnSpc>
            </a:pPr>
            <a:endParaRPr lang="en-US" dirty="0"/>
          </a:p>
          <a:p>
            <a:pPr lvl="1">
              <a:lnSpc>
                <a:spcPts val="3600"/>
              </a:lnSpc>
            </a:pPr>
            <a:endParaRPr lang="en-US" dirty="0"/>
          </a:p>
          <a:p>
            <a:pPr lvl="1">
              <a:lnSpc>
                <a:spcPts val="3600"/>
              </a:lnSpc>
            </a:pPr>
            <a:endParaRPr lang="en-US" dirty="0" smtClean="0"/>
          </a:p>
          <a:p>
            <a:pPr lvl="1">
              <a:lnSpc>
                <a:spcPts val="3600"/>
              </a:lnSpc>
              <a:spcBef>
                <a:spcPts val="18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329696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489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Accessing </a:t>
            </a:r>
            <a:r>
              <a:rPr lang="en-US" sz="3600" dirty="0" smtClean="0"/>
              <a:t>The Elements of </a:t>
            </a:r>
            <a:r>
              <a:rPr lang="en-US" sz="3600" smtClean="0"/>
              <a:t>Multidimensional Arrays</a:t>
            </a:r>
            <a:endParaRPr lang="bg-BG" sz="3600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Accessing </a:t>
            </a:r>
            <a:r>
              <a:rPr lang="en-US" dirty="0" smtClean="0"/>
              <a:t>N-dimensional </a:t>
            </a:r>
            <a:r>
              <a:rPr lang="en-US" dirty="0"/>
              <a:t>array element:</a:t>
            </a:r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ts val="3600"/>
              </a:lnSpc>
            </a:pPr>
            <a:endParaRPr lang="en-US" dirty="0"/>
          </a:p>
          <a:p>
            <a:pPr>
              <a:lnSpc>
                <a:spcPts val="3600"/>
              </a:lnSpc>
              <a:spcBef>
                <a:spcPts val="36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755650" y="1702713"/>
            <a:ext cx="77771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nDimensionalArray[index1, … , indexn]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755650" y="2964359"/>
            <a:ext cx="777716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{{1, 2}, {3, 4}}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element11 = array[1, 1]; //element11 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755650" y="4573250"/>
            <a:ext cx="777716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row&lt;array.GetLength(0);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col&lt;array.GetLength(1);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 row + col;</a:t>
            </a:r>
          </a:p>
        </p:txBody>
      </p:sp>
      <p:sp>
        <p:nvSpPr>
          <p:cNvPr id="561161" name="AutoShape 9"/>
          <p:cNvSpPr>
            <a:spLocks noChangeArrowheads="1"/>
          </p:cNvSpPr>
          <p:nvPr/>
        </p:nvSpPr>
        <p:spPr bwMode="auto">
          <a:xfrm>
            <a:off x="6477000" y="3810000"/>
            <a:ext cx="1524000" cy="845054"/>
          </a:xfrm>
          <a:prstGeom prst="wedgeRoundRectCallout">
            <a:avLst>
              <a:gd name="adj1" fmla="val -49184"/>
              <a:gd name="adj2" fmla="val 882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rows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1162" name="AutoShape 10"/>
          <p:cNvSpPr>
            <a:spLocks noChangeArrowheads="1"/>
          </p:cNvSpPr>
          <p:nvPr/>
        </p:nvSpPr>
        <p:spPr bwMode="auto">
          <a:xfrm>
            <a:off x="6858000" y="5791200"/>
            <a:ext cx="1828800" cy="845054"/>
          </a:xfrm>
          <a:prstGeom prst="wedgeRoundRectCallout">
            <a:avLst>
              <a:gd name="adj1" fmla="val -50864"/>
              <a:gd name="adj2" fmla="val -75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columns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1" grpId="0" animBg="1"/>
      <p:bldP spid="56116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Matrix – Example</a:t>
            </a:r>
            <a:endParaRPr lang="bg-BG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Reading a matrix from the console</a:t>
            </a:r>
            <a:endParaRPr lang="bg-BG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08012" y="1905000"/>
            <a:ext cx="7926388" cy="43839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cols = int.Parse(Console.ReadLine());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cols];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col&lt;cols;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row, col);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matrix[row, col] =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int.Parse(Console.ReadLine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/>
              <a:t>Printing a matrix on the console:</a:t>
            </a:r>
            <a:endParaRPr lang="bg-BG" sz="300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col++)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col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3926679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Reading and Printing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10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03108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1857374" y="2733675"/>
            <a:ext cx="852487" cy="6857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609600" y="2095500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7, 1, 3, 3, 2, 1},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3, 9, 8, 5, 6},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4, 6, 7, 9, 1, 0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bestSum = int.MinValue;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row&lt;matrix.GetLength(0)-1;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col&lt;matrix.GetLength(1)-1;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matrix[row, col] + matrix[row, col+1]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+ matrix[row+1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+ matrix[row+1, col+1];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 &gt; bestSum)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bestSum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</a:t>
            </a:r>
            <a:r>
              <a:rPr lang="en-US" dirty="0" smtClean="0"/>
              <a:t>Platform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535613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Finding a 2 x 2 platform in a matrix with a maximal sum of its elements</a:t>
            </a:r>
            <a:endParaRPr lang="bg-BG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bernia.ca/images/pg_13.jpg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/>
          <a:stretch>
            <a:fillRect/>
          </a:stretch>
        </p:blipFill>
        <p:spPr bwMode="auto">
          <a:xfrm>
            <a:off x="2819400" y="813635"/>
            <a:ext cx="3429000" cy="3301165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46008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Maximal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Arrays are a fixed-length sequences of elements of the same type</a:t>
            </a:r>
          </a:p>
          <a:p>
            <a:r>
              <a:rPr lang="en-US" dirty="0"/>
              <a:t>Array elements are accessible by </a:t>
            </a:r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Can be read and modified</a:t>
            </a:r>
            <a:endParaRPr lang="en-US" dirty="0"/>
          </a:p>
          <a:p>
            <a:r>
              <a:rPr lang="en-US" dirty="0" smtClean="0"/>
              <a:t>Iteration over array elements can be done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loops</a:t>
            </a:r>
          </a:p>
          <a:p>
            <a:r>
              <a:rPr lang="en-US" dirty="0"/>
              <a:t>Matrices (2-dimensional arrays) are very useful for presenting tabular data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6146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17833">
            <a:off x="480150" y="5052150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756616">
            <a:off x="3018485" y="4085285"/>
            <a:ext cx="1843718" cy="1843718"/>
          </a:xfrm>
          <a:prstGeom prst="rect">
            <a:avLst/>
          </a:prstGeom>
          <a:noFill/>
        </p:spPr>
      </p:pic>
      <p:pic>
        <p:nvPicPr>
          <p:cNvPr id="8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34632">
            <a:off x="6651041" y="4877606"/>
            <a:ext cx="1629445" cy="1629445"/>
          </a:xfrm>
          <a:prstGeom prst="rect">
            <a:avLst/>
          </a:prstGeom>
          <a:noFill/>
        </p:spPr>
      </p:pic>
      <p:pic>
        <p:nvPicPr>
          <p:cNvPr id="9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98845">
            <a:off x="1465075" y="1540257"/>
            <a:ext cx="1049456" cy="1049456"/>
          </a:xfrm>
          <a:prstGeom prst="rect">
            <a:avLst/>
          </a:prstGeom>
          <a:noFill/>
        </p:spPr>
      </p:pic>
      <p:pic>
        <p:nvPicPr>
          <p:cNvPr id="10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>
            <a:off x="5105400" y="38100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596265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reads two arrays from the console and compares them </a:t>
            </a:r>
            <a:r>
              <a:rPr lang="en-US" sz="2800" dirty="0" smtClean="0"/>
              <a:t>element by element.</a:t>
            </a:r>
            <a:endParaRPr lang="en-US" sz="2800" dirty="0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program 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827211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27112"/>
            <a:ext cx="8686800" cy="5602288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/>
              <a:t>Write a program that finds the maximal increasing sequence 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Write a program that reads two integer numbers N and K and an array of N elements from the console. Find in the array those K elements that have maximal sum.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r>
              <a:rPr lang="en-US" sz="2800" dirty="0">
                <a:sym typeface="Wingdings" pitchFamily="2" charset="2"/>
              </a:rPr>
              <a:t>Sorting an array means to arrange its elements in increasing order. Write a program to sort an array. Use the "selection sort"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array is a sequence of elements</a:t>
            </a:r>
          </a:p>
          <a:p>
            <a:pPr lvl="1"/>
            <a:r>
              <a:rPr lang="en-US" dirty="0"/>
              <a:t>All elements are of the same type</a:t>
            </a:r>
          </a:p>
          <a:p>
            <a:pPr lvl="1"/>
            <a:r>
              <a:rPr lang="en-US" dirty="0"/>
              <a:t>The order of the elements is fixed</a:t>
            </a:r>
          </a:p>
          <a:p>
            <a:pPr lvl="1"/>
            <a:r>
              <a:rPr lang="en-US" dirty="0"/>
              <a:t>Has fixed size (</a:t>
            </a:r>
            <a:r>
              <a:rPr lang="en-US" noProof="1">
                <a:latin typeface="Courier New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548121" y="12903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5074" y="2114550"/>
            <a:ext cx="1590675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8676" y="47339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99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00425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95800" y="47244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905001" y="6096000"/>
            <a:ext cx="106680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447675" indent="-447675">
              <a:lnSpc>
                <a:spcPts val="3300"/>
              </a:lnSpc>
              <a:buFontTx/>
              <a:buAutoNum type="arabicPeriod" startAt="8"/>
              <a:tabLst>
                <a:tab pos="447675" algn="l"/>
              </a:tabLst>
            </a:pPr>
            <a:r>
              <a:rPr lang="en-US" sz="2800" dirty="0"/>
              <a:t>Write a program that finds the sequence of maximal sum in given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{2, 3, -6, -1,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-1, 6, 4</a:t>
            </a:r>
            <a:r>
              <a:rPr lang="en-US" sz="2800" dirty="0"/>
              <a:t>, -8, 8} </a:t>
            </a:r>
            <a:r>
              <a:rPr lang="en-US" sz="2800" dirty="0">
                <a:sym typeface="Wingdings" pitchFamily="2" charset="2"/>
              </a:rPr>
              <a:t> {2, -1, 6, 4}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	Can you do it with only one loop (with single scan through the elements of the array)?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9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47675" indent="-447675">
              <a:lnSpc>
                <a:spcPts val="3300"/>
              </a:lnSpc>
              <a:buFontTx/>
              <a:buAutoNum type="arabicPeriod" startAt="10"/>
              <a:tabLst>
                <a:tab pos="447675" algn="l"/>
              </a:tabLst>
            </a:pPr>
            <a:r>
              <a:rPr lang="en-US" sz="2800" dirty="0"/>
              <a:t>Write a program that finds </a:t>
            </a:r>
            <a:r>
              <a:rPr lang="en-US" sz="2800" dirty="0" smtClean="0"/>
              <a:t>in given array of integers a </a:t>
            </a:r>
            <a:r>
              <a:rPr lang="en-US" sz="2800" dirty="0"/>
              <a:t>sequence of given sum S </a:t>
            </a:r>
            <a:r>
              <a:rPr lang="en-US" sz="2800" dirty="0" smtClean="0"/>
              <a:t>(</a:t>
            </a:r>
            <a:r>
              <a:rPr lang="en-US" sz="2800" dirty="0"/>
              <a:t>if present). Example</a:t>
            </a:r>
            <a:r>
              <a:rPr lang="en-US" sz="2800" dirty="0" smtClean="0"/>
              <a:t>:	 </a:t>
            </a:r>
            <a:r>
              <a:rPr lang="en-US" sz="2800" dirty="0"/>
              <a:t>{4, 3,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2800" dirty="0"/>
              <a:t>, 8}, S=11 </a:t>
            </a:r>
            <a:r>
              <a:rPr lang="en-US" sz="2800" dirty="0">
                <a:sym typeface="Wingdings" pitchFamily="2" charset="2"/>
              </a:rPr>
              <a:t> {4, 2, 5}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7675" indent="-447675">
              <a:lnSpc>
                <a:spcPts val="3600"/>
              </a:lnSpc>
              <a:buFontTx/>
              <a:buAutoNum type="arabicPeriod" startAt="11"/>
              <a:tabLst/>
            </a:pPr>
            <a:r>
              <a:rPr lang="en-US" sz="2800" dirty="0"/>
              <a:t>Write a program that fills and prints a matrix </a:t>
            </a:r>
            <a:r>
              <a:rPr lang="en-US" sz="2800" dirty="0" smtClean="0"/>
              <a:t>of size (n</a:t>
            </a:r>
            <a:r>
              <a:rPr lang="en-US" sz="2800" dirty="0"/>
              <a:t>, n) as shown below: (examples for n = 4)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1258888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07" name="Group 59"/>
          <p:cNvGraphicFramePr>
            <a:graphicFrameLocks noGrp="1"/>
          </p:cNvGraphicFramePr>
          <p:nvPr/>
        </p:nvGraphicFramePr>
        <p:xfrm>
          <a:off x="1258888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34" name="Group 86"/>
          <p:cNvGraphicFramePr>
            <a:graphicFrameLocks noGrp="1"/>
          </p:cNvGraphicFramePr>
          <p:nvPr/>
        </p:nvGraphicFramePr>
        <p:xfrm>
          <a:off x="5148263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91" name="Group 143"/>
          <p:cNvGraphicFramePr>
            <a:graphicFrameLocks noGrp="1"/>
          </p:cNvGraphicFramePr>
          <p:nvPr/>
        </p:nvGraphicFramePr>
        <p:xfrm>
          <a:off x="5148263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81642" y="5210175"/>
            <a:ext cx="4619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d)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87988"/>
          </a:xfrm>
        </p:spPr>
        <p:txBody>
          <a:bodyPr/>
          <a:lstStyle/>
          <a:p>
            <a:pPr marL="447675" indent="-447675">
              <a:lnSpc>
                <a:spcPts val="3500"/>
              </a:lnSpc>
              <a:buFontTx/>
              <a:buAutoNum type="arabicPeriod" startAt="12"/>
              <a:tabLst/>
            </a:pPr>
            <a:r>
              <a:rPr lang="en-US" sz="2800" dirty="0">
                <a:sym typeface="Wingdings" pitchFamily="2" charset="2"/>
              </a:rPr>
              <a:t>Write a program that reads a rectangular matrix of size N x M and finds in it the square 3 x 3 that has maximal sum of its elements.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12"/>
              <a:tabLst/>
            </a:pPr>
            <a:r>
              <a:rPr lang="en-US" sz="2800" dirty="0">
                <a:sym typeface="Wingdings" pitchFamily="2" charset="2"/>
              </a:rPr>
              <a:t>We are given a matrix of strings of </a:t>
            </a:r>
            <a:r>
              <a:rPr lang="en-US" sz="2800" dirty="0" smtClean="0">
                <a:sym typeface="Wingdings" pitchFamily="2" charset="2"/>
              </a:rPr>
              <a:t>size N </a:t>
            </a:r>
            <a:r>
              <a:rPr lang="en-US" sz="2800" dirty="0">
                <a:sym typeface="Wingdings" pitchFamily="2" charset="2"/>
              </a:rPr>
              <a:t>x </a:t>
            </a:r>
            <a:r>
              <a:rPr lang="en-US" sz="2800" dirty="0" smtClean="0">
                <a:sym typeface="Wingdings" pitchFamily="2" charset="2"/>
              </a:rPr>
              <a:t>M.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Sequences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 the matrix </a:t>
            </a:r>
            <a:r>
              <a:rPr lang="en-US" sz="2800" dirty="0">
                <a:sym typeface="Wingdings" pitchFamily="2" charset="2"/>
              </a:rPr>
              <a:t>we define as sets of several neighbor elements located on the same line, column or diagonal. Write a program that finds the longest sequence of equal strings in the matrix. Examples:</a:t>
            </a:r>
          </a:p>
        </p:txBody>
      </p:sp>
      <p:graphicFrame>
        <p:nvGraphicFramePr>
          <p:cNvPr id="602150" name="Group 38"/>
          <p:cNvGraphicFramePr>
            <a:graphicFrameLocks noGrp="1"/>
          </p:cNvGraphicFramePr>
          <p:nvPr/>
        </p:nvGraphicFramePr>
        <p:xfrm>
          <a:off x="800417" y="5105400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/>
                <a:gridCol w="563880"/>
                <a:gridCol w="549593"/>
                <a:gridCol w="53213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151" name="Line 39"/>
          <p:cNvSpPr>
            <a:spLocks noChangeShapeType="1"/>
          </p:cNvSpPr>
          <p:nvPr/>
        </p:nvSpPr>
        <p:spPr bwMode="auto">
          <a:xfrm>
            <a:off x="3275013" y="5724525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602182" name="Group 70"/>
          <p:cNvGraphicFramePr>
            <a:graphicFrameLocks noGrp="1"/>
          </p:cNvGraphicFramePr>
          <p:nvPr/>
        </p:nvGraphicFramePr>
        <p:xfrm>
          <a:off x="5508625" y="5110163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/>
                <a:gridCol w="576263"/>
                <a:gridCol w="4699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2180" name="Line 68"/>
          <p:cNvSpPr>
            <a:spLocks noChangeShapeType="1"/>
          </p:cNvSpPr>
          <p:nvPr/>
        </p:nvSpPr>
        <p:spPr bwMode="auto">
          <a:xfrm>
            <a:off x="7206743" y="5721350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48100" y="5514975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ha, ha, ha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70305" y="5476875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s, s, s</a:t>
            </a:r>
            <a:endParaRPr lang="en-US" sz="2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7275"/>
            <a:ext cx="8686800" cy="5581650"/>
          </a:xfrm>
        </p:spPr>
        <p:txBody>
          <a:bodyPr/>
          <a:lstStyle/>
          <a:p>
            <a:pPr marL="447675" indent="-447675">
              <a:lnSpc>
                <a:spcPts val="3600"/>
              </a:lnSpc>
              <a:buFont typeface="+mj-lt"/>
              <a:buAutoNum type="arabicPeriod" startAt="14"/>
              <a:tabLst/>
            </a:pPr>
            <a:r>
              <a:rPr lang="en-US" sz="2800" dirty="0"/>
              <a:t>Write a program that finds the index of given element in a sorted </a:t>
            </a:r>
            <a:r>
              <a:rPr lang="en-US" sz="2800" dirty="0" smtClean="0"/>
              <a:t>array of integers by </a:t>
            </a:r>
            <a:r>
              <a:rPr lang="en-US" sz="2800" dirty="0"/>
              <a:t>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4"/>
              <a:tabLst/>
            </a:pPr>
            <a:r>
              <a:rPr lang="en-US" sz="2800" dirty="0"/>
              <a:t>Write a program that creates an array containing all letters from the </a:t>
            </a:r>
            <a:r>
              <a:rPr lang="en-US" sz="2800" dirty="0" smtClean="0"/>
              <a:t>alphabet (A-Z). </a:t>
            </a:r>
            <a:r>
              <a:rPr lang="en-US" sz="2800" dirty="0"/>
              <a:t>Read a word from the console and print the index of each </a:t>
            </a:r>
            <a:r>
              <a:rPr lang="en-US" sz="2800" dirty="0" smtClean="0"/>
              <a:t>of its letters </a:t>
            </a:r>
            <a:r>
              <a:rPr lang="en-US" sz="2800" dirty="0"/>
              <a:t>in the array.</a:t>
            </a:r>
          </a:p>
          <a:p>
            <a:pPr marL="447675" indent="-447675">
              <a:lnSpc>
                <a:spcPts val="3600"/>
              </a:lnSpc>
              <a:buFontTx/>
              <a:buAutoNum type="arabicPeriod" startAt="14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integers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4"/>
              </a:rPr>
              <a:t>merge</a:t>
            </a:r>
            <a:r>
              <a:rPr lang="en-US" sz="2800" dirty="0">
                <a:hlinkClick r:id="rId4"/>
              </a:rPr>
              <a:t> 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  <a:p>
            <a:pPr marL="447675" indent="-447675">
              <a:lnSpc>
                <a:spcPts val="3600"/>
              </a:lnSpc>
              <a:buFontTx/>
              <a:buAutoNum type="arabicPeriod" startAt="14"/>
              <a:tabLst/>
            </a:pPr>
            <a:r>
              <a:rPr lang="en-US" sz="2800" dirty="0"/>
              <a:t>Write a program that sorts an </a:t>
            </a:r>
            <a:r>
              <a:rPr lang="en-US" sz="2800" dirty="0" smtClean="0"/>
              <a:t>array of strings using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quick</a:t>
            </a:r>
            <a:r>
              <a:rPr lang="en-US" sz="2800" dirty="0">
                <a:hlinkClick r:id="rId5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5"/>
              </a:rPr>
              <a:t>sort</a:t>
            </a:r>
            <a:r>
              <a:rPr lang="en-US" sz="2800" dirty="0"/>
              <a:t> </a:t>
            </a:r>
            <a:r>
              <a:rPr lang="en-US" sz="2800" dirty="0" smtClean="0"/>
              <a:t>algorithm (find it in Wikipedia).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1175" y="4124324"/>
            <a:ext cx="695325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8501" y="4124325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1" y="4124325"/>
            <a:ext cx="3810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(7)</a:t>
            </a:r>
            <a:endParaRPr lang="bg-BG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450850" indent="-4508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Write a program that finds all prime numbers in the range </a:t>
            </a:r>
            <a:r>
              <a:rPr lang="en-US" sz="2800" noProof="1" smtClean="0">
                <a:sym typeface="Wingdings" pitchFamily="2" charset="2"/>
              </a:rPr>
              <a:t>[1...10 000 000].</a:t>
            </a:r>
            <a:r>
              <a:rPr lang="en-US" sz="2800" dirty="0" smtClean="0">
                <a:sym typeface="Wingdings" pitchFamily="2" charset="2"/>
              </a:rPr>
              <a:t> Use the </a:t>
            </a:r>
            <a:r>
              <a:rPr lang="en-US" sz="2800" dirty="0" smtClean="0">
                <a:sym typeface="Wingdings" pitchFamily="2" charset="2"/>
                <a:hlinkClick r:id="rId3"/>
              </a:rPr>
              <a:t>sieve of Eratosthenes</a:t>
            </a:r>
            <a:r>
              <a:rPr lang="en-US" sz="2800" dirty="0" smtClean="0">
                <a:sym typeface="Wingdings" pitchFamily="2" charset="2"/>
              </a:rPr>
              <a:t> algorithm </a:t>
            </a:r>
            <a:r>
              <a:rPr lang="en-US" sz="2800" dirty="0" smtClean="0"/>
              <a:t>(find it in Wikipedia)</a:t>
            </a:r>
            <a:r>
              <a:rPr lang="en-US" sz="2800" dirty="0" smtClean="0">
                <a:sym typeface="Wingdings" pitchFamily="2" charset="2"/>
              </a:rPr>
              <a:t>.</a:t>
            </a:r>
          </a:p>
          <a:p>
            <a:pPr marL="450850" indent="-450850">
              <a:lnSpc>
                <a:spcPts val="3500"/>
              </a:lnSpc>
              <a:buFont typeface="+mj-lt"/>
              <a:buAutoNum type="arabicPeriod" startAt="18"/>
              <a:tabLst/>
            </a:pPr>
            <a:r>
              <a:rPr lang="en-US" sz="2800" dirty="0" smtClean="0">
                <a:sym typeface="Wingdings" pitchFamily="2" charset="2"/>
              </a:rPr>
              <a:t>* We are given an array of integers and a number S. Write a program to find if there exists a subset of the elements of the array that has a sum S.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noProof="1" smtClean="0">
                <a:sym typeface="Wingdings" pitchFamily="2" charset="2"/>
              </a:rPr>
              <a:t>	arr</a:t>
            </a:r>
            <a:r>
              <a:rPr lang="en-US" sz="2800" dirty="0">
                <a:sym typeface="Wingdings" pitchFamily="2" charset="2"/>
              </a:rPr>
              <a:t>={2,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, 4,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6</a:t>
            </a:r>
            <a:r>
              <a:rPr lang="en-US" sz="2800" dirty="0">
                <a:sym typeface="Wingdings" pitchFamily="2" charset="2"/>
              </a:rPr>
              <a:t>}, S=14  yes (1+2+5+6)</a:t>
            </a:r>
          </a:p>
          <a:p>
            <a:pPr marL="447675" indent="-447675">
              <a:lnSpc>
                <a:spcPts val="3500"/>
              </a:lnSpc>
              <a:buFont typeface="+mj-lt"/>
              <a:buAutoNum type="arabicPeriod" startAt="20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</a:t>
            </a:r>
            <a:r>
              <a:rPr lang="en-US" sz="2800" dirty="0" smtClean="0">
                <a:sym typeface="Wingdings" pitchFamily="2" charset="2"/>
              </a:rPr>
              <a:t>three integer </a:t>
            </a:r>
            <a:r>
              <a:rPr lang="en-US" sz="2800" dirty="0">
                <a:sym typeface="Wingdings" pitchFamily="2" charset="2"/>
              </a:rPr>
              <a:t>numbers N, K and S and an array of N elements from the console. Find in the array a subset of K elements that have sum </a:t>
            </a:r>
            <a:r>
              <a:rPr lang="en-US" sz="2800" dirty="0" smtClean="0">
                <a:sym typeface="Wingdings" pitchFamily="2" charset="2"/>
              </a:rPr>
              <a:t>S or indicate about its absence.</a:t>
            </a:r>
            <a:endParaRPr lang="en-US" sz="2800" dirty="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11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28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7185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1900" y="3543300"/>
            <a:ext cx="342900" cy="4286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1"/>
            <a:ext cx="8686800" cy="5530850"/>
          </a:xfrm>
        </p:spPr>
        <p:txBody>
          <a:bodyPr/>
          <a:lstStyle/>
          <a:p>
            <a:pPr marL="450850" indent="-450850">
              <a:lnSpc>
                <a:spcPts val="3500"/>
              </a:lnSpc>
              <a:buFont typeface="+mj-lt"/>
              <a:buAutoNum type="arabicPeriod" startAt="21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an array of integers and removes from it a minimal number of elements in such way that the remaining array is sorted in increasing order. Print the remaining sorted array. 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{6,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, 4,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0,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3</a:t>
            </a:r>
            <a:r>
              <a:rPr lang="en-US" sz="2800" dirty="0">
                <a:sym typeface="Wingdings" pitchFamily="2" charset="2"/>
              </a:rPr>
              <a:t>, 6,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4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5</a:t>
            </a:r>
            <a:r>
              <a:rPr lang="en-US" sz="2800" dirty="0">
                <a:sym typeface="Wingdings" pitchFamily="2" charset="2"/>
              </a:rPr>
              <a:t>}  {1, 3, 3, 4, 5}</a:t>
            </a:r>
          </a:p>
          <a:p>
            <a:pPr marL="450850" indent="-450850">
              <a:lnSpc>
                <a:spcPts val="3500"/>
              </a:lnSpc>
              <a:buFont typeface="+mj-lt"/>
              <a:buAutoNum type="arabicPeriod" startAt="22"/>
              <a:tabLst/>
            </a:pPr>
            <a:r>
              <a:rPr lang="en-US" sz="2800" dirty="0" smtClean="0">
                <a:sym typeface="Wingdings" pitchFamily="2" charset="2"/>
              </a:rPr>
              <a:t>* Write </a:t>
            </a:r>
            <a:r>
              <a:rPr lang="en-US" sz="2800" dirty="0">
                <a:sym typeface="Wingdings" pitchFamily="2" charset="2"/>
              </a:rPr>
              <a:t>a program that reads a number N and generates </a:t>
            </a:r>
            <a:r>
              <a:rPr lang="en-US" sz="2800" dirty="0" smtClean="0">
                <a:sym typeface="Wingdings" pitchFamily="2" charset="2"/>
              </a:rPr>
              <a:t>and prints all </a:t>
            </a:r>
            <a:r>
              <a:rPr lang="en-US" sz="2800" dirty="0">
                <a:sym typeface="Wingdings" pitchFamily="2" charset="2"/>
              </a:rPr>
              <a:t>the permutations of the numbers </a:t>
            </a:r>
            <a:r>
              <a:rPr lang="en-US" sz="2800" dirty="0" smtClean="0">
                <a:sym typeface="Wingdings" pitchFamily="2" charset="2"/>
              </a:rPr>
              <a:t>[1 … N]. </a:t>
            </a:r>
            <a:r>
              <a:rPr lang="en-US" sz="2800" dirty="0">
                <a:sym typeface="Wingdings" pitchFamily="2" charset="2"/>
              </a:rPr>
              <a:t>Example:</a:t>
            </a:r>
          </a:p>
          <a:p>
            <a:pPr marL="450850" indent="-450850">
              <a:lnSpc>
                <a:spcPts val="3500"/>
              </a:lnSpc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  {1, 2, 3}, {1, 3, 2}, {2, 1, 3}, {2, 3, 1}, {3, 1, 2}, {3, 2, 1}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30851"/>
          </a:xfrm>
        </p:spPr>
        <p:txBody>
          <a:bodyPr/>
          <a:lstStyle/>
          <a:p>
            <a:pPr marL="447675" indent="-447675">
              <a:buFont typeface="+mj-lt"/>
              <a:buAutoNum type="arabicPeriod" startAt="23"/>
              <a:tabLst/>
            </a:pPr>
            <a:r>
              <a:rPr lang="en-US" sz="2800" dirty="0" smtClean="0">
                <a:sym typeface="Wingdings" pitchFamily="2" charset="2"/>
              </a:rPr>
              <a:t>Write </a:t>
            </a:r>
            <a:r>
              <a:rPr lang="en-US" sz="2800" dirty="0">
                <a:sym typeface="Wingdings" pitchFamily="2" charset="2"/>
              </a:rPr>
              <a:t>a program that reads two numbers N and K and generates all the variations of K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3, K = 2  {1, 1}, {1, 2}, {1, 3}, {2, 1}, {2, 2}, {2, 3}, {3, 1}, {3, 2}, {3, 3}</a:t>
            </a:r>
          </a:p>
          <a:p>
            <a:pPr marL="447675" indent="-447675">
              <a:buFont typeface="+mj-lt"/>
              <a:buAutoNum type="arabicPeriod" startAt="24"/>
              <a:tabLst/>
            </a:pPr>
            <a:r>
              <a:rPr lang="en-US" sz="2800" dirty="0">
                <a:sym typeface="Wingdings" pitchFamily="2" charset="2"/>
              </a:rPr>
              <a:t>Write a program that reads two numbers N and K and generates all the combinations of K distinct elements from the set [1..N]. Example:</a:t>
            </a:r>
          </a:p>
          <a:p>
            <a:pPr marL="447675" indent="-447675">
              <a:buFontTx/>
              <a:buNone/>
              <a:tabLst/>
            </a:pPr>
            <a:r>
              <a:rPr lang="en-US" sz="2800" dirty="0">
                <a:sym typeface="Wingdings" pitchFamily="2" charset="2"/>
              </a:rPr>
              <a:t>	N = 5, K = 2  {1, 2}, {1, 3}, {1, 4}, {1, 5}, {2, 3}, {2, 4}, {2, 5}, {3, 4}, {3, 5}, {4, 5}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bg-BG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7675" indent="-447675">
              <a:lnSpc>
                <a:spcPts val="3400"/>
              </a:lnSpc>
              <a:buFont typeface="+mj-lt"/>
              <a:buAutoNum type="arabicPeriod" startAt="25"/>
              <a:tabLst/>
            </a:pPr>
            <a:r>
              <a:rPr lang="en-US" sz="2800" dirty="0"/>
              <a:t>Write a program that fills a matrix </a:t>
            </a:r>
            <a:r>
              <a:rPr lang="en-US" sz="2800" dirty="0" smtClean="0"/>
              <a:t>of size (N</a:t>
            </a:r>
            <a:r>
              <a:rPr lang="en-US" sz="2800" dirty="0"/>
              <a:t>, N) </a:t>
            </a:r>
            <a:r>
              <a:rPr lang="en-US" sz="2800" dirty="0" smtClean="0"/>
              <a:t>as shown in the examples (for </a:t>
            </a:r>
            <a:r>
              <a:rPr lang="en-US" sz="2800" smtClean="0"/>
              <a:t>N</a:t>
            </a:r>
            <a:r>
              <a:rPr lang="bg-BG" sz="2800" dirty="0" smtClean="0"/>
              <a:t>=4</a:t>
            </a:r>
            <a:r>
              <a:rPr lang="en-US" sz="2800" dirty="0" smtClean="0"/>
              <a:t>):</a:t>
            </a:r>
            <a:endParaRPr lang="en-US" sz="2800" dirty="0"/>
          </a:p>
        </p:txBody>
      </p:sp>
      <p:graphicFrame>
        <p:nvGraphicFramePr>
          <p:cNvPr id="600068" name="Group 4"/>
          <p:cNvGraphicFramePr>
            <a:graphicFrameLocks noGrp="1"/>
          </p:cNvGraphicFramePr>
          <p:nvPr/>
        </p:nvGraphicFramePr>
        <p:xfrm>
          <a:off x="1258888" y="21717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0095" name="Group 31"/>
          <p:cNvGraphicFramePr>
            <a:graphicFrameLocks noGrp="1"/>
          </p:cNvGraphicFramePr>
          <p:nvPr/>
        </p:nvGraphicFramePr>
        <p:xfrm>
          <a:off x="5148263" y="21717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0181" name="Group 117"/>
          <p:cNvGraphicFramePr>
            <a:graphicFrameLocks noGrp="1"/>
          </p:cNvGraphicFramePr>
          <p:nvPr/>
        </p:nvGraphicFramePr>
        <p:xfrm>
          <a:off x="5148263" y="4470400"/>
          <a:ext cx="2616200" cy="1987296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0149" name="Group 85"/>
          <p:cNvGraphicFramePr>
            <a:graphicFrameLocks noGrp="1"/>
          </p:cNvGraphicFramePr>
          <p:nvPr/>
        </p:nvGraphicFramePr>
        <p:xfrm>
          <a:off x="1258888" y="4470400"/>
          <a:ext cx="2616200" cy="1987296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8696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42" y="28696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228421"/>
            <a:ext cx="593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228421"/>
            <a:ext cx="6319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*d)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bg-BG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7675" indent="-447675">
              <a:lnSpc>
                <a:spcPts val="3500"/>
              </a:lnSpc>
              <a:buFont typeface="+mj-lt"/>
              <a:buAutoNum type="arabicPeriod" startAt="26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finds the largest area of equal neighbor elements in a rectangular matrix and prints its size. Example: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26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26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26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26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26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None/>
              <a:tabLst/>
            </a:pPr>
            <a:r>
              <a:rPr lang="en-US" sz="2800" dirty="0"/>
              <a:t>	Hint: you can use the algorithm "</a:t>
            </a:r>
            <a:r>
              <a:rPr lang="en-US" sz="2800" dirty="0">
                <a:hlinkClick r:id="rId3"/>
              </a:rPr>
              <a:t>Depth-first search</a:t>
            </a:r>
            <a:r>
              <a:rPr lang="en-US" sz="2800" dirty="0"/>
              <a:t>" or "</a:t>
            </a:r>
            <a:r>
              <a:rPr lang="en-US" sz="2800" dirty="0">
                <a:hlinkClick r:id="rId4"/>
              </a:rPr>
              <a:t>Breadth-first search</a:t>
            </a:r>
            <a:r>
              <a:rPr lang="en-US" sz="2800" dirty="0" smtClean="0"/>
              <a:t>" (find them in Wikipedia).</a:t>
            </a:r>
            <a:endParaRPr lang="en-US" sz="2800" dirty="0"/>
          </a:p>
        </p:txBody>
      </p:sp>
      <p:graphicFrame>
        <p:nvGraphicFramePr>
          <p:cNvPr id="609479" name="Group 199"/>
          <p:cNvGraphicFramePr>
            <a:graphicFrameLocks noGrp="1"/>
          </p:cNvGraphicFramePr>
          <p:nvPr/>
        </p:nvGraphicFramePr>
        <p:xfrm>
          <a:off x="1116013" y="2743200"/>
          <a:ext cx="3924300" cy="2484120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3719512"/>
            <a:ext cx="492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5257800" y="4005262"/>
            <a:ext cx="657225" cy="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Declaration defines the type of the elements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print">
            <a:lum contrast="-10000"/>
          </a:blip>
          <a:srcRect/>
          <a:stretch>
            <a:fillRect/>
          </a:stretch>
        </p:blipFill>
        <p:spPr bwMode="auto">
          <a:xfrm>
            <a:off x="6781800" y="40386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6576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953000"/>
            <a:ext cx="5334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/>
            <a:r>
              <a:rPr lang="en-US" dirty="0"/>
              <a:t>Specify array length</a:t>
            </a:r>
          </a:p>
          <a:p>
            <a:r>
              <a:rPr lang="en-US" dirty="0"/>
              <a:t>Example creating (allocating) array of </a:t>
            </a:r>
            <a:r>
              <a:rPr lang="en-US" dirty="0" smtClean="0"/>
              <a:t>5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755650" y="3683913"/>
            <a:ext cx="75612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676844" y="50482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73570" y="55895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400300" y="52736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059160" y="44958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/>
        </p:nvGraphicFramePr>
        <p:xfrm>
          <a:off x="3000375" y="50307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648200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Creating and initializing can be done together: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38869" y="3448089"/>
            <a:ext cx="1713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893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6734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956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/>
        </p:nvGraphicFramePr>
        <p:xfrm>
          <a:off x="3962400" y="34305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38400"/>
            <a:ext cx="7478712" cy="3729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24600" y="2228850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1"/>
            <a:ext cx="8229600" cy="685800"/>
          </a:xfrm>
        </p:spPr>
        <p:txBody>
          <a:bodyPr/>
          <a:lstStyle/>
          <a:p>
            <a:r>
              <a:rPr lang="en-US" dirty="0" smtClean="0"/>
              <a:t>Days of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12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5950" y="3429000"/>
            <a:ext cx="3067050" cy="3091586"/>
          </a:xfrm>
          <a:prstGeom prst="ellipse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8988</TotalTime>
  <Words>2845</Words>
  <Application>Microsoft Office PowerPoint</Application>
  <PresentationFormat>On-screen Show (4:3)</PresentationFormat>
  <Paragraphs>627</Paragraphs>
  <Slides>48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Telerik Master Template</vt:lpstr>
      <vt:lpstr>Arrays</vt:lpstr>
      <vt:lpstr>Table of Contents</vt:lpstr>
      <vt:lpstr>Declaring and Creating Arrays </vt:lpstr>
      <vt:lpstr>What are Arrays?</vt:lpstr>
      <vt:lpstr>Declaring Arrays</vt:lpstr>
      <vt:lpstr>Creating Arrays</vt:lpstr>
      <vt:lpstr>Creating and Initializing Arrays</vt:lpstr>
      <vt:lpstr>Creating Array – Example</vt:lpstr>
      <vt:lpstr>Days of Week</vt:lpstr>
      <vt:lpstr>Slide 10</vt:lpstr>
      <vt:lpstr>How to Access Array Element?</vt:lpstr>
      <vt:lpstr>Reversing an Array – Example</vt:lpstr>
      <vt:lpstr>Reversing an Array</vt:lpstr>
      <vt:lpstr>Arrays: Input and Output</vt:lpstr>
      <vt:lpstr>Reading Arrays From the Console</vt:lpstr>
      <vt:lpstr>Symmetry Check – Example</vt:lpstr>
      <vt:lpstr>Symmetry Check</vt:lpstr>
      <vt:lpstr>Printing Arrays on the Console</vt:lpstr>
      <vt:lpstr>Printing Arrays</vt:lpstr>
      <vt:lpstr>Processing Array Elements Using for and foreach</vt:lpstr>
      <vt:lpstr>Processing Arrays: for Statement</vt:lpstr>
      <vt:lpstr>Processing Arrays Using for Loop – Examples</vt:lpstr>
      <vt:lpstr>Processing Arrays: foreach</vt:lpstr>
      <vt:lpstr>Processing Arrays Using foreach – Example</vt:lpstr>
      <vt:lpstr>Processing Arrays</vt:lpstr>
      <vt:lpstr>Multidimensional Arrays </vt:lpstr>
      <vt:lpstr>What is Multidimensional Array?</vt:lpstr>
      <vt:lpstr>Declaring and Creating Multidimensional Arrays</vt:lpstr>
      <vt:lpstr>Initializing Multidimensional Arrays with Values</vt:lpstr>
      <vt:lpstr>Accessing The Elements of Multidimensional Arrays</vt:lpstr>
      <vt:lpstr>Reading Matrix – Example</vt:lpstr>
      <vt:lpstr>Printing Matrix – Example</vt:lpstr>
      <vt:lpstr>Reading and Printing Matrices</vt:lpstr>
      <vt:lpstr>Maximal Platform – Example</vt:lpstr>
      <vt:lpstr>Maximal Platform</vt:lpstr>
      <vt:lpstr>Summary</vt:lpstr>
      <vt:lpstr>Arrays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Svetlin Nakov</dc:creator>
  <cp:lastModifiedBy>nakov</cp:lastModifiedBy>
  <cp:revision>615</cp:revision>
  <dcterms:created xsi:type="dcterms:W3CDTF">2007-12-08T16:03:35Z</dcterms:created>
  <dcterms:modified xsi:type="dcterms:W3CDTF">2009-12-18T16:49:24Z</dcterms:modified>
</cp:coreProperties>
</file>