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handoutMasterIdLst>
    <p:handoutMasterId r:id="rId41"/>
  </p:handoutMasterIdLst>
  <p:sldIdLst>
    <p:sldId id="320" r:id="rId2"/>
    <p:sldId id="321" r:id="rId3"/>
    <p:sldId id="322" r:id="rId4"/>
    <p:sldId id="323"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40" r:id="rId20"/>
    <p:sldId id="341" r:id="rId21"/>
    <p:sldId id="342" r:id="rId22"/>
    <p:sldId id="366" r:id="rId23"/>
    <p:sldId id="344" r:id="rId24"/>
    <p:sldId id="343" r:id="rId25"/>
    <p:sldId id="345" r:id="rId26"/>
    <p:sldId id="365" r:id="rId27"/>
    <p:sldId id="364" r:id="rId28"/>
    <p:sldId id="346" r:id="rId29"/>
    <p:sldId id="347" r:id="rId30"/>
    <p:sldId id="348" r:id="rId31"/>
    <p:sldId id="368" r:id="rId32"/>
    <p:sldId id="354" r:id="rId33"/>
    <p:sldId id="355" r:id="rId34"/>
    <p:sldId id="357" r:id="rId35"/>
    <p:sldId id="363" r:id="rId36"/>
    <p:sldId id="358" r:id="rId37"/>
    <p:sldId id="362" r:id="rId38"/>
    <p:sldId id="369" r:id="rId39"/>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BABAB"/>
    <a:srgbClr val="101010"/>
    <a:srgbClr val="111111"/>
    <a:srgbClr val="0F0F0F"/>
    <a:srgbClr val="E8FFC8"/>
    <a:srgbClr val="FAF7C8"/>
    <a:srgbClr val="FAF8C8"/>
    <a:srgbClr val="F5FFC2"/>
    <a:srgbClr val="EBFFD2"/>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5510" autoAdjust="0"/>
  </p:normalViewPr>
  <p:slideViewPr>
    <p:cSldViewPr>
      <p:cViewPr>
        <p:scale>
          <a:sx n="95" d="100"/>
          <a:sy n="95" d="100"/>
        </p:scale>
        <p:origin x="-264" y="-2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1980" y="-90"/>
      </p:cViewPr>
      <p:guideLst>
        <p:guide orient="horz" pos="2928"/>
        <p:guide pos="216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1/4/2010</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1/4/2010</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7C95E61-8B48-4534-9139-FB9A581BED15}" type="slidenum">
              <a:rPr lang="en-US"/>
              <a:pPr/>
              <a:t>2</a:t>
            </a:fld>
            <a:r>
              <a:rPr lang="en-US" dirty="0"/>
              <a:t>##</a:t>
            </a:r>
          </a:p>
        </p:txBody>
      </p:sp>
      <p:sp>
        <p:nvSpPr>
          <p:cNvPr id="445442" name="Rectangle 2"/>
          <p:cNvSpPr>
            <a:spLocks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9F398A5-76F1-4F89-B195-D20EAF081762}" type="slidenum">
              <a:rPr lang="en-US"/>
              <a:pPr/>
              <a:t>14</a:t>
            </a:fld>
            <a:r>
              <a:rPr lang="en-US" dirty="0"/>
              <a:t>##</a:t>
            </a:r>
          </a:p>
        </p:txBody>
      </p:sp>
      <p:sp>
        <p:nvSpPr>
          <p:cNvPr id="634882" name="Rectangle 2"/>
          <p:cNvSpPr>
            <a:spLocks noChangeArrowheads="1" noTextEdit="1"/>
          </p:cNvSpPr>
          <p:nvPr>
            <p:ph type="sldImg"/>
          </p:nvPr>
        </p:nvSpPr>
        <p:spPr>
          <a:ln/>
        </p:spPr>
      </p:sp>
      <p:sp>
        <p:nvSpPr>
          <p:cNvPr id="6348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2E1D4CE-86AF-45DA-8A9D-2B904CCC43F3}" type="slidenum">
              <a:rPr lang="en-US"/>
              <a:pPr/>
              <a:t>15</a:t>
            </a:fld>
            <a:r>
              <a:rPr lang="en-US" dirty="0"/>
              <a:t>##</a:t>
            </a:r>
          </a:p>
        </p:txBody>
      </p:sp>
      <p:sp>
        <p:nvSpPr>
          <p:cNvPr id="550914" name="Rectangle 2"/>
          <p:cNvSpPr>
            <a:spLocks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A4A69B2-E48D-40A4-A868-56192CA06198}" type="slidenum">
              <a:rPr lang="en-US"/>
              <a:pPr/>
              <a:t>16</a:t>
            </a:fld>
            <a:r>
              <a:rPr lang="en-US" dirty="0"/>
              <a:t>##</a:t>
            </a:r>
          </a:p>
        </p:txBody>
      </p:sp>
      <p:sp>
        <p:nvSpPr>
          <p:cNvPr id="552962" name="Rectangle 2"/>
          <p:cNvSpPr>
            <a:spLocks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769F979-6036-4AC6-9658-94B8622CB9C6}" type="slidenum">
              <a:rPr lang="en-US"/>
              <a:pPr/>
              <a:t>17</a:t>
            </a:fld>
            <a:r>
              <a:rPr lang="en-US" dirty="0"/>
              <a:t>##</a:t>
            </a:r>
          </a:p>
        </p:txBody>
      </p:sp>
      <p:sp>
        <p:nvSpPr>
          <p:cNvPr id="555010" name="Rectangle 2"/>
          <p:cNvSpPr>
            <a:spLocks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CDDABA3-5382-48D1-94EC-1651B196C235}" type="slidenum">
              <a:rPr lang="en-US"/>
              <a:pPr/>
              <a:t>18</a:t>
            </a:fld>
            <a:r>
              <a:rPr lang="en-US" dirty="0"/>
              <a:t>##</a:t>
            </a:r>
          </a:p>
        </p:txBody>
      </p:sp>
      <p:sp>
        <p:nvSpPr>
          <p:cNvPr id="557058" name="Rectangle 2"/>
          <p:cNvSpPr>
            <a:spLocks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F5C244D-260F-4411-A724-694B843B705A}" type="slidenum">
              <a:rPr lang="en-US"/>
              <a:pPr/>
              <a:t>19</a:t>
            </a:fld>
            <a:r>
              <a:rPr lang="en-US" dirty="0"/>
              <a:t>##</a:t>
            </a:r>
          </a:p>
        </p:txBody>
      </p:sp>
      <p:sp>
        <p:nvSpPr>
          <p:cNvPr id="561154" name="Rectangle 2"/>
          <p:cNvSpPr>
            <a:spLocks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51C6FA-E3FE-4DBF-8AD6-5D8D8690AE35}" type="slidenum">
              <a:rPr lang="en-US"/>
              <a:pPr/>
              <a:t>20</a:t>
            </a:fld>
            <a:r>
              <a:rPr lang="en-US" dirty="0"/>
              <a:t>##</a:t>
            </a:r>
          </a:p>
        </p:txBody>
      </p:sp>
      <p:sp>
        <p:nvSpPr>
          <p:cNvPr id="569346" name="Rectangle 2"/>
          <p:cNvSpPr>
            <a:spLocks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DE8AFCF-28C4-49D0-B044-E430F0C2F2EB}" type="slidenum">
              <a:rPr lang="en-US"/>
              <a:pPr/>
              <a:t>21</a:t>
            </a:fld>
            <a:r>
              <a:rPr lang="en-US" dirty="0"/>
              <a:t>##</a:t>
            </a:r>
          </a:p>
        </p:txBody>
      </p:sp>
      <p:sp>
        <p:nvSpPr>
          <p:cNvPr id="563202" name="Rectangle 2"/>
          <p:cNvSpPr>
            <a:spLocks noChangeArrowheads="1" noTextEdit="1"/>
          </p:cNvSpPr>
          <p:nvPr>
            <p:ph type="sldImg"/>
          </p:nvPr>
        </p:nvSpPr>
        <p:spPr>
          <a:ln/>
        </p:spPr>
      </p:sp>
      <p:sp>
        <p:nvSpPr>
          <p:cNvPr id="56320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A4314D-9142-443D-9050-C21ABEC42780}" type="slidenum">
              <a:rPr lang="en-US"/>
              <a:pPr/>
              <a:t>23</a:t>
            </a:fld>
            <a:r>
              <a:rPr lang="en-US" dirty="0"/>
              <a:t>##</a:t>
            </a:r>
          </a:p>
        </p:txBody>
      </p:sp>
      <p:sp>
        <p:nvSpPr>
          <p:cNvPr id="565250" name="Rectangle 2"/>
          <p:cNvSpPr>
            <a:spLocks noChangeArrowheads="1" noTextEdit="1"/>
          </p:cNvSpPr>
          <p:nvPr>
            <p:ph type="sldImg"/>
          </p:nvPr>
        </p:nvSpPr>
        <p:spPr>
          <a:ln/>
        </p:spPr>
      </p:sp>
      <p:sp>
        <p:nvSpPr>
          <p:cNvPr id="5652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A524B3F-307C-46D2-B2A1-9A0C3BF3E426}" type="slidenum">
              <a:rPr lang="en-US"/>
              <a:pPr/>
              <a:t>24</a:t>
            </a:fld>
            <a:r>
              <a:rPr lang="en-US" dirty="0"/>
              <a:t>##</a:t>
            </a:r>
          </a:p>
        </p:txBody>
      </p:sp>
      <p:sp>
        <p:nvSpPr>
          <p:cNvPr id="638978" name="Rectangle 2"/>
          <p:cNvSpPr>
            <a:spLocks noChangeArrowheads="1" noTextEdit="1"/>
          </p:cNvSpPr>
          <p:nvPr>
            <p:ph type="sldImg"/>
          </p:nvPr>
        </p:nvSpPr>
        <p:spPr>
          <a:ln/>
        </p:spPr>
      </p:sp>
      <p:sp>
        <p:nvSpPr>
          <p:cNvPr id="6389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6E20DFF-BB92-4114-9F67-FA76F92D8BE7}" type="slidenum">
              <a:rPr lang="en-US"/>
              <a:pPr/>
              <a:t>3</a:t>
            </a:fld>
            <a:r>
              <a:rPr lang="en-US" dirty="0"/>
              <a:t>##</a:t>
            </a:r>
          </a:p>
        </p:txBody>
      </p:sp>
      <p:sp>
        <p:nvSpPr>
          <p:cNvPr id="431106" name="Rectangle 2"/>
          <p:cNvSpPr>
            <a:spLocks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C149E57-0798-442F-9EDF-19F617E03DDC}" type="slidenum">
              <a:rPr lang="en-US"/>
              <a:pPr/>
              <a:t>25</a:t>
            </a:fld>
            <a:r>
              <a:rPr lang="en-US" dirty="0"/>
              <a:t>##</a:t>
            </a:r>
          </a:p>
        </p:txBody>
      </p:sp>
      <p:sp>
        <p:nvSpPr>
          <p:cNvPr id="567298" name="Rectangle 2"/>
          <p:cNvSpPr>
            <a:spLocks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51C6FA-E3FE-4DBF-8AD6-5D8D8690AE35}" type="slidenum">
              <a:rPr lang="en-US"/>
              <a:pPr/>
              <a:t>26</a:t>
            </a:fld>
            <a:r>
              <a:rPr lang="en-US" dirty="0"/>
              <a:t>##</a:t>
            </a:r>
          </a:p>
        </p:txBody>
      </p:sp>
      <p:sp>
        <p:nvSpPr>
          <p:cNvPr id="569346" name="Rectangle 2"/>
          <p:cNvSpPr>
            <a:spLocks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5DB17E8-3CA4-4ECA-A466-92E529222AEA}" type="slidenum">
              <a:rPr lang="en-US"/>
              <a:pPr/>
              <a:t>28</a:t>
            </a:fld>
            <a:r>
              <a:rPr lang="en-US" dirty="0"/>
              <a:t>##</a:t>
            </a:r>
          </a:p>
        </p:txBody>
      </p:sp>
      <p:sp>
        <p:nvSpPr>
          <p:cNvPr id="643074" name="Rectangle 2"/>
          <p:cNvSpPr>
            <a:spLocks noChangeArrowheads="1" noTextEdit="1"/>
          </p:cNvSpPr>
          <p:nvPr>
            <p:ph type="sldImg"/>
          </p:nvPr>
        </p:nvSpPr>
        <p:spPr>
          <a:ln/>
        </p:spPr>
      </p:sp>
      <p:sp>
        <p:nvSpPr>
          <p:cNvPr id="6430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BDEC5F-A820-4C1A-AE57-56124B9DFBD3}" type="slidenum">
              <a:rPr lang="en-US"/>
              <a:pPr/>
              <a:t>29</a:t>
            </a:fld>
            <a:r>
              <a:rPr lang="en-US" dirty="0"/>
              <a:t>##</a:t>
            </a:r>
          </a:p>
        </p:txBody>
      </p:sp>
      <p:sp>
        <p:nvSpPr>
          <p:cNvPr id="645122" name="Rectangle 2"/>
          <p:cNvSpPr>
            <a:spLocks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B6CEA00-236F-49E8-9320-6F1A3663A681}" type="slidenum">
              <a:rPr lang="en-US"/>
              <a:pPr/>
              <a:t>30</a:t>
            </a:fld>
            <a:r>
              <a:rPr lang="en-US" dirty="0"/>
              <a:t>##</a:t>
            </a:r>
          </a:p>
        </p:txBody>
      </p:sp>
      <p:sp>
        <p:nvSpPr>
          <p:cNvPr id="647170" name="Rectangle 2"/>
          <p:cNvSpPr>
            <a:spLocks noChangeArrowheads="1" noTextEdit="1"/>
          </p:cNvSpPr>
          <p:nvPr>
            <p:ph type="sldImg"/>
          </p:nvPr>
        </p:nvSpPr>
        <p:spPr>
          <a:ln/>
        </p:spPr>
      </p:sp>
      <p:sp>
        <p:nvSpPr>
          <p:cNvPr id="64717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51C6FA-E3FE-4DBF-8AD6-5D8D8690AE35}" type="slidenum">
              <a:rPr lang="en-US"/>
              <a:pPr/>
              <a:t>31</a:t>
            </a:fld>
            <a:r>
              <a:rPr lang="en-US" dirty="0"/>
              <a:t>##</a:t>
            </a:r>
          </a:p>
        </p:txBody>
      </p:sp>
      <p:sp>
        <p:nvSpPr>
          <p:cNvPr id="569346" name="Rectangle 2"/>
          <p:cNvSpPr>
            <a:spLocks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13A83B8-2519-41A8-83DC-21AD8F4CC80D}" type="slidenum">
              <a:rPr lang="en-US"/>
              <a:pPr/>
              <a:t>32</a:t>
            </a:fld>
            <a:r>
              <a:rPr lang="en-US" dirty="0"/>
              <a:t>##</a:t>
            </a:r>
          </a:p>
        </p:txBody>
      </p:sp>
      <p:sp>
        <p:nvSpPr>
          <p:cNvPr id="598018" name="Rectangle 2"/>
          <p:cNvSpPr>
            <a:spLocks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5BDD92AE-254A-448F-B235-F9EFA2042F54}" type="slidenum">
              <a:rPr lang="en-US"/>
              <a:pPr/>
              <a:t>33</a:t>
            </a:fld>
            <a:r>
              <a:rPr lang="en-US" dirty="0"/>
              <a:t>##</a:t>
            </a:r>
          </a:p>
        </p:txBody>
      </p:sp>
      <p:sp>
        <p:nvSpPr>
          <p:cNvPr id="591874" name="Rectangle 2"/>
          <p:cNvSpPr>
            <a:spLocks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2F0BA62-3ACE-41F1-A92A-05FBE87679B7}" type="slidenum">
              <a:rPr lang="en-US"/>
              <a:pPr/>
              <a:t>34</a:t>
            </a:fld>
            <a:r>
              <a:rPr lang="en-US" dirty="0"/>
              <a:t>##</a:t>
            </a:r>
          </a:p>
        </p:txBody>
      </p:sp>
      <p:sp>
        <p:nvSpPr>
          <p:cNvPr id="595970" name="Rectangle 2"/>
          <p:cNvSpPr>
            <a:spLocks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2623A7E-D099-4FE5-A8B3-2671EA60D14F}" type="slidenum">
              <a:rPr lang="en-US"/>
              <a:pPr/>
              <a:t>37</a:t>
            </a:fld>
            <a:r>
              <a:rPr lang="en-US" dirty="0"/>
              <a:t>##</a:t>
            </a:r>
          </a:p>
        </p:txBody>
      </p:sp>
      <p:sp>
        <p:nvSpPr>
          <p:cNvPr id="609282" name="Rectangle 2"/>
          <p:cNvSpPr>
            <a:spLocks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7EE1E64-20FC-4D06-B2D9-D0477C9C9B6E}" type="slidenum">
              <a:rPr lang="en-US"/>
              <a:pPr/>
              <a:t>4</a:t>
            </a:fld>
            <a:r>
              <a:rPr lang="en-US" dirty="0"/>
              <a:t>##</a:t>
            </a:r>
          </a:p>
        </p:txBody>
      </p:sp>
      <p:sp>
        <p:nvSpPr>
          <p:cNvPr id="466946" name="Rectangle 2"/>
          <p:cNvSpPr>
            <a:spLocks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51D6CF6-A71C-4D1E-8FAD-621F3D856F7D}" type="slidenum">
              <a:rPr lang="en-US"/>
              <a:pPr/>
              <a:t>5</a:t>
            </a:fld>
            <a:r>
              <a:rPr lang="en-US" dirty="0"/>
              <a:t>##</a:t>
            </a:r>
          </a:p>
        </p:txBody>
      </p:sp>
      <p:sp>
        <p:nvSpPr>
          <p:cNvPr id="530434" name="Rectangle 2"/>
          <p:cNvSpPr>
            <a:spLocks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E5882A2-37B3-4CA8-9793-FBC405D86674}" type="slidenum">
              <a:rPr lang="en-US"/>
              <a:pPr/>
              <a:t>6</a:t>
            </a:fld>
            <a:r>
              <a:rPr lang="en-US" dirty="0"/>
              <a:t>##</a:t>
            </a:r>
          </a:p>
        </p:txBody>
      </p:sp>
      <p:sp>
        <p:nvSpPr>
          <p:cNvPr id="532482" name="Rectangle 2"/>
          <p:cNvSpPr>
            <a:spLocks noChangeArrowheads="1" noTextEdit="1"/>
          </p:cNvSpPr>
          <p:nvPr>
            <p:ph type="sldImg"/>
          </p:nvPr>
        </p:nvSpPr>
        <p:spPr>
          <a:ln/>
        </p:spPr>
      </p:sp>
      <p:sp>
        <p:nvSpPr>
          <p:cNvPr id="5324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63BD6D-9D7D-45EA-A389-0928B22EF8A7}" type="slidenum">
              <a:rPr lang="en-US"/>
              <a:pPr/>
              <a:t>8</a:t>
            </a:fld>
            <a:r>
              <a:rPr lang="en-US" dirty="0"/>
              <a:t>##</a:t>
            </a:r>
          </a:p>
        </p:txBody>
      </p:sp>
      <p:sp>
        <p:nvSpPr>
          <p:cNvPr id="619522" name="Rectangle 2"/>
          <p:cNvSpPr>
            <a:spLocks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229CA6-5BB0-4430-A3FD-9E6B29777C56}" type="slidenum">
              <a:rPr lang="en-US"/>
              <a:pPr/>
              <a:t>11</a:t>
            </a:fld>
            <a:r>
              <a:rPr lang="en-US" dirty="0"/>
              <a:t>##</a:t>
            </a:r>
          </a:p>
        </p:txBody>
      </p:sp>
      <p:sp>
        <p:nvSpPr>
          <p:cNvPr id="546818" name="Rectangle 2"/>
          <p:cNvSpPr>
            <a:spLocks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2A5838B-DEB8-4267-8F41-57F86C547C9E}" type="slidenum">
              <a:rPr lang="en-US"/>
              <a:pPr/>
              <a:t>12</a:t>
            </a:fld>
            <a:r>
              <a:rPr lang="en-US" dirty="0"/>
              <a:t>##</a:t>
            </a:r>
          </a:p>
        </p:txBody>
      </p:sp>
      <p:sp>
        <p:nvSpPr>
          <p:cNvPr id="548866" name="Rectangle 2"/>
          <p:cNvSpPr>
            <a:spLocks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0C424DA-7BA2-45FF-BE9A-1DFDEE8CAB8C}" type="slidenum">
              <a:rPr lang="en-US"/>
              <a:pPr/>
              <a:t>13</a:t>
            </a:fld>
            <a:r>
              <a:rPr lang="en-US" dirty="0"/>
              <a:t>##</a:t>
            </a:r>
          </a:p>
        </p:txBody>
      </p:sp>
      <p:sp>
        <p:nvSpPr>
          <p:cNvPr id="632834" name="Rectangle 2"/>
          <p:cNvSpPr>
            <a:spLocks noChangeArrowheads="1" noTextEdit="1"/>
          </p:cNvSpPr>
          <p:nvPr>
            <p:ph type="sldImg"/>
          </p:nvPr>
        </p:nvSpPr>
        <p:spPr>
          <a:ln/>
        </p:spPr>
      </p:sp>
      <p:sp>
        <p:nvSpPr>
          <p:cNvPr id="632835" name="Rectangle 3"/>
          <p:cNvSpPr>
            <a:spLocks noGrp="1" noChangeArrowheads="1"/>
          </p:cNvSpPr>
          <p:nvPr>
            <p:ph type="body" idx="1"/>
          </p:nvPr>
        </p:nvSpPr>
        <p:spPr/>
        <p:txBody>
          <a:bodyPr/>
          <a:lstStyle/>
          <a:p>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457200" y="2743201"/>
            <a:ext cx="8229600" cy="685800"/>
          </a:xfrm>
          <a:prstGeom prst="rect">
            <a:avLst/>
          </a:prstGeom>
        </p:spPr>
        <p:txBody>
          <a:bodyPr tIns="0" bIns="0" anchor="ctr" anchorCtr="0"/>
          <a:lstStyle>
            <a:lvl1pPr algn="ctr">
              <a:defRPr sz="5000" cap="none"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457200" y="3469480"/>
            <a:ext cx="82296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8"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01" r:id="rId1"/>
    <p:sldLayoutId id="2147483688" r:id="rId2"/>
    <p:sldLayoutId id="2147483689" r:id="rId3"/>
    <p:sldLayoutId id="2147483703" r:id="rId4"/>
    <p:sldLayoutId id="2147483702" r:id="rId5"/>
    <p:sldLayoutId id="2147483694"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elerik.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9.jpeg"/><Relationship Id="rId4" Type="http://schemas.openxmlformats.org/officeDocument/2006/relationships/image" Target="../media/image18.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www.devbg.org/img/Logo-BASD.jp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4" name="Picture 4" descr="http://loneranger2008.files.wordpress.com/2008/05/lightning-gallery-18.jpg"/>
          <p:cNvPicPr>
            <a:picLocks noChangeAspect="1" noChangeArrowheads="1"/>
          </p:cNvPicPr>
          <p:nvPr/>
        </p:nvPicPr>
        <p:blipFill>
          <a:blip r:embed="rId2" cstate="print">
            <a:clrChange>
              <a:clrFrom>
                <a:srgbClr val="020A2F"/>
              </a:clrFrom>
              <a:clrTo>
                <a:srgbClr val="020A2F">
                  <a:alpha val="0"/>
                </a:srgbClr>
              </a:clrTo>
            </a:clrChange>
          </a:blip>
          <a:srcRect/>
          <a:stretch>
            <a:fillRect/>
          </a:stretch>
        </p:blipFill>
        <p:spPr bwMode="auto">
          <a:xfrm flipH="1">
            <a:off x="1752600" y="152400"/>
            <a:ext cx="7239000" cy="2057400"/>
          </a:xfrm>
          <a:prstGeom prst="rect">
            <a:avLst/>
          </a:prstGeom>
          <a:noFill/>
          <a:effectLst>
            <a:softEdge rad="127000"/>
          </a:effectLst>
        </p:spPr>
      </p:pic>
      <p:sp>
        <p:nvSpPr>
          <p:cNvPr id="2" name="Title 1"/>
          <p:cNvSpPr>
            <a:spLocks noGrp="1"/>
          </p:cNvSpPr>
          <p:nvPr>
            <p:ph type="ctrTitle"/>
          </p:nvPr>
        </p:nvSpPr>
        <p:spPr>
          <a:xfrm>
            <a:off x="457200" y="1524000"/>
            <a:ext cx="8229600" cy="1524000"/>
          </a:xfrm>
        </p:spPr>
        <p:txBody>
          <a:bodyPr/>
          <a:lstStyle/>
          <a:p>
            <a:r>
              <a:rPr lang="en-US" dirty="0" smtClean="0"/>
              <a:t>Exceptions Handling</a:t>
            </a:r>
            <a:endParaRPr lang="en-US" dirty="0"/>
          </a:p>
        </p:txBody>
      </p:sp>
      <p:sp>
        <p:nvSpPr>
          <p:cNvPr id="3" name="Subtitle 2"/>
          <p:cNvSpPr>
            <a:spLocks noGrp="1"/>
          </p:cNvSpPr>
          <p:nvPr>
            <p:ph type="subTitle" idx="1"/>
          </p:nvPr>
        </p:nvSpPr>
        <p:spPr>
          <a:xfrm>
            <a:off x="457200" y="3276600"/>
            <a:ext cx="8134350" cy="569120"/>
          </a:xfrm>
        </p:spPr>
        <p:txBody>
          <a:bodyPr/>
          <a:lstStyle/>
          <a:p>
            <a:r>
              <a:rPr lang="en-US" dirty="0" smtClean="0"/>
              <a:t>Handling Errors during the Program </a:t>
            </a:r>
            <a:r>
              <a:rPr lang="en-US" dirty="0" smtClean="0"/>
              <a:t>Execution</a:t>
            </a:r>
            <a:endParaRPr lang="en-US" dirty="0"/>
          </a:p>
        </p:txBody>
      </p:sp>
      <p:sp>
        <p:nvSpPr>
          <p:cNvPr id="4" name="Text Placeholder 3"/>
          <p:cNvSpPr>
            <a:spLocks noGrp="1"/>
          </p:cNvSpPr>
          <p:nvPr>
            <p:ph type="body" sz="quarter" idx="10"/>
          </p:nvPr>
        </p:nvSpPr>
        <p:spPr>
          <a:xfrm>
            <a:off x="457200" y="5224046"/>
            <a:ext cx="3352800" cy="954107"/>
          </a:xfrm>
        </p:spPr>
        <p:txBody>
          <a:bodyPr/>
          <a:lstStyle/>
          <a:p>
            <a:r>
              <a:rPr lang="en-US" dirty="0"/>
              <a:t>Svetlin Nakov</a:t>
            </a:r>
          </a:p>
          <a:p>
            <a:endParaRPr lang="en-US" dirty="0"/>
          </a:p>
        </p:txBody>
      </p:sp>
      <p:sp>
        <p:nvSpPr>
          <p:cNvPr id="5" name="Text Placeholder 4"/>
          <p:cNvSpPr>
            <a:spLocks noGrp="1"/>
          </p:cNvSpPr>
          <p:nvPr>
            <p:ph type="body" sz="quarter" idx="11"/>
          </p:nvPr>
        </p:nvSpPr>
        <p:spPr>
          <a:xfrm>
            <a:off x="457200" y="5757446"/>
            <a:ext cx="2090957" cy="646331"/>
          </a:xfrm>
        </p:spPr>
        <p:txBody>
          <a:bodyPr/>
          <a:lstStyle/>
          <a:p>
            <a:r>
              <a:rPr lang="en-US" dirty="0"/>
              <a:t>Telerik Corporation</a:t>
            </a:r>
          </a:p>
          <a:p>
            <a:endParaRPr lang="en-US" dirty="0"/>
          </a:p>
        </p:txBody>
      </p:sp>
      <p:sp>
        <p:nvSpPr>
          <p:cNvPr id="6" name="Text Placeholder 5"/>
          <p:cNvSpPr>
            <a:spLocks noGrp="1"/>
          </p:cNvSpPr>
          <p:nvPr>
            <p:ph type="body" sz="quarter" idx="12"/>
          </p:nvPr>
        </p:nvSpPr>
        <p:spPr>
          <a:xfrm>
            <a:off x="457200" y="6062246"/>
            <a:ext cx="1707903" cy="338554"/>
          </a:xfrm>
        </p:spPr>
        <p:txBody>
          <a:bodyPr/>
          <a:lstStyle/>
          <a:p>
            <a:r>
              <a:rPr lang="en-US" dirty="0" smtClean="0">
                <a:hlinkClick r:id="rId3"/>
              </a:rPr>
              <a:t>www.telerik.com</a:t>
            </a:r>
            <a:endParaRPr lang="en-US" dirty="0"/>
          </a:p>
        </p:txBody>
      </p:sp>
      <p:pic>
        <p:nvPicPr>
          <p:cNvPr id="66562" name="Picture 2" descr="http://ralphlosey.files.wordpress.com/2008/08/quantum_computing.jpg?w=297&amp;h=210"/>
          <p:cNvPicPr>
            <a:picLocks noChangeAspect="1" noChangeArrowheads="1"/>
          </p:cNvPicPr>
          <p:nvPr/>
        </p:nvPicPr>
        <p:blipFill>
          <a:blip r:embed="rId4" cstate="print"/>
          <a:srcRect/>
          <a:stretch>
            <a:fillRect/>
          </a:stretch>
        </p:blipFill>
        <p:spPr bwMode="auto">
          <a:xfrm>
            <a:off x="5029200" y="4476750"/>
            <a:ext cx="3550733" cy="1847850"/>
          </a:xfrm>
          <a:prstGeom prst="roundRect">
            <a:avLst>
              <a:gd name="adj" fmla="val 9598"/>
            </a:avLst>
          </a:prstGeom>
          <a:noFill/>
          <a:effectLst>
            <a:softEdge rad="127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sz="3800" dirty="0" smtClean="0"/>
              <a:t>Exception </a:t>
            </a:r>
            <a:r>
              <a:rPr lang="en-US" sz="3800" dirty="0" smtClean="0"/>
              <a:t>Properties</a:t>
            </a:r>
            <a:r>
              <a:rPr lang="en-US" sz="3800" dirty="0" smtClean="0"/>
              <a:t> – Example</a:t>
            </a:r>
            <a:endParaRPr lang="bg-BG" sz="3800" dirty="0"/>
          </a:p>
        </p:txBody>
      </p:sp>
      <p:sp>
        <p:nvSpPr>
          <p:cNvPr id="543748" name="Rectangle 4"/>
          <p:cNvSpPr>
            <a:spLocks noChangeArrowheads="1"/>
          </p:cNvSpPr>
          <p:nvPr/>
        </p:nvSpPr>
        <p:spPr bwMode="auto">
          <a:xfrm>
            <a:off x="539750" y="1044744"/>
            <a:ext cx="8064500" cy="543225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ExceptionsTest</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void CauseFormatException()</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"an invalid number";</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60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CauseFormatException();</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catch (FormatException fe)</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Console.Error.WriteLine("Exception caught: {0}\n{1}",</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fe.Message, fe.StackTrace);</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a:t>
            </a:fld>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nchor="ctr" anchorCtr="0">
            <a:noAutofit/>
          </a:bodyPr>
          <a:lstStyle/>
          <a:p>
            <a:r>
              <a:rPr lang="en-US" dirty="0"/>
              <a:t>Exception Properties</a:t>
            </a:r>
            <a:endParaRPr lang="bg-BG" dirty="0"/>
          </a:p>
        </p:txBody>
      </p:sp>
      <p:sp>
        <p:nvSpPr>
          <p:cNvPr id="545795" name="Rectangle 3"/>
          <p:cNvSpPr>
            <a:spLocks noGrp="1" noChangeArrowheads="1"/>
          </p:cNvSpPr>
          <p:nvPr>
            <p:ph type="body" idx="1"/>
          </p:nvPr>
        </p:nvSpPr>
        <p:spPr>
          <a:noFill/>
          <a:ln/>
          <a:effectLst>
            <a:outerShdw dist="17961" dir="2700000" algn="ctr" rotWithShape="0">
              <a:schemeClr val="bg2"/>
            </a:outerShdw>
          </a:effectLst>
        </p:spPr>
        <p:txBody>
          <a:bodyPr/>
          <a:lstStyle/>
          <a:p>
            <a:pPr>
              <a:spcBef>
                <a:spcPct val="25000"/>
              </a:spcBef>
            </a:pPr>
            <a:r>
              <a:rPr lang="en-US" sz="2800" dirty="0"/>
              <a:t>The</a:t>
            </a:r>
            <a:r>
              <a:rPr lang="bg-BG" sz="2800" dirty="0"/>
              <a:t> </a:t>
            </a:r>
            <a:r>
              <a:rPr lang="en-US" sz="2800" dirty="0">
                <a:solidFill>
                  <a:schemeClr val="accent5">
                    <a:lumMod val="20000"/>
                    <a:lumOff val="80000"/>
                  </a:schemeClr>
                </a:solidFill>
                <a:latin typeface="Consolas" pitchFamily="49" charset="0"/>
                <a:cs typeface="Consolas" pitchFamily="49" charset="0"/>
              </a:rPr>
              <a:t>Message</a:t>
            </a:r>
            <a:r>
              <a:rPr lang="en-US" sz="2800" dirty="0"/>
              <a:t> property gives brief description of the problem</a:t>
            </a:r>
            <a:endParaRPr lang="bg-BG" sz="2800" dirty="0"/>
          </a:p>
          <a:p>
            <a:pPr>
              <a:spcBef>
                <a:spcPct val="25000"/>
              </a:spcBef>
            </a:pPr>
            <a:r>
              <a:rPr lang="en-US" sz="2800" dirty="0"/>
              <a:t>The</a:t>
            </a:r>
            <a:r>
              <a:rPr lang="bg-BG" sz="2800" dirty="0"/>
              <a:t> </a:t>
            </a:r>
            <a:r>
              <a:rPr lang="en-US" sz="2800" noProof="1">
                <a:solidFill>
                  <a:schemeClr val="accent5">
                    <a:lumMod val="20000"/>
                    <a:lumOff val="80000"/>
                  </a:schemeClr>
                </a:solidFill>
                <a:latin typeface="Consolas" pitchFamily="49" charset="0"/>
                <a:cs typeface="Consolas" pitchFamily="49" charset="0"/>
              </a:rPr>
              <a:t>StackTrace</a:t>
            </a:r>
            <a:r>
              <a:rPr lang="en-US" sz="2800" dirty="0"/>
              <a:t> property is extremely useful when identifying the reason </a:t>
            </a:r>
            <a:r>
              <a:rPr lang="en-US" sz="2800" dirty="0" smtClean="0"/>
              <a:t>caused </a:t>
            </a:r>
            <a:r>
              <a:rPr lang="en-US" sz="2800" dirty="0"/>
              <a:t>the exception</a:t>
            </a:r>
            <a:endParaRPr lang="bg-BG" sz="2800" dirty="0"/>
          </a:p>
        </p:txBody>
      </p:sp>
      <p:sp>
        <p:nvSpPr>
          <p:cNvPr id="545796" name="Rectangle 4"/>
          <p:cNvSpPr>
            <a:spLocks noChangeArrowheads="1"/>
          </p:cNvSpPr>
          <p:nvPr/>
        </p:nvSpPr>
        <p:spPr bwMode="auto">
          <a:xfrm>
            <a:off x="609601" y="3430756"/>
            <a:ext cx="7924799" cy="297004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Exception caught: Input string was not in a correct format.</a:t>
            </a:r>
          </a:p>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System.Number.ParseInt32(String s, NumberStyles style, NumberFormatInfo info)</a:t>
            </a:r>
          </a:p>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System.Int32.Parse(String s)</a:t>
            </a:r>
          </a:p>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ExceptionsTest.CauseFormatException() in c:\consoleapplication1\exceptionstest.cs:line 8</a:t>
            </a:r>
          </a:p>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ExceptionsTest.Main(String[] args) in c:\consoleapplication1\exceptionstest.cs:line 15</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11</a:t>
            </a:fld>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nchor="ctr" anchorCtr="0">
            <a:noAutofit/>
          </a:bodyPr>
          <a:lstStyle/>
          <a:p>
            <a:r>
              <a:rPr lang="en-US" dirty="0"/>
              <a:t>Exception Properties (2)</a:t>
            </a:r>
            <a:endParaRPr lang="bg-BG" dirty="0"/>
          </a:p>
        </p:txBody>
      </p:sp>
      <p:sp>
        <p:nvSpPr>
          <p:cNvPr id="547843" name="Rectangle 3"/>
          <p:cNvSpPr>
            <a:spLocks noGrp="1" noChangeArrowheads="1"/>
          </p:cNvSpPr>
          <p:nvPr>
            <p:ph type="body" idx="1"/>
          </p:nvPr>
        </p:nvSpPr>
        <p:spPr>
          <a:noFill/>
          <a:ln/>
          <a:effectLst>
            <a:outerShdw dist="17961" dir="2700000" algn="ctr" rotWithShape="0">
              <a:schemeClr val="bg2"/>
            </a:outerShdw>
          </a:effectLst>
        </p:spPr>
        <p:txBody>
          <a:bodyPr/>
          <a:lstStyle/>
          <a:p>
            <a:r>
              <a:rPr lang="en-US" sz="2800" dirty="0"/>
              <a:t>File names and line numbers are accessible only if the compilation </a:t>
            </a:r>
            <a:r>
              <a:rPr lang="en-US" sz="2800" dirty="0" smtClean="0"/>
              <a:t>was in </a:t>
            </a:r>
            <a:r>
              <a:rPr lang="en-US" sz="2800" dirty="0" smtClean="0">
                <a:solidFill>
                  <a:schemeClr val="accent5">
                    <a:lumMod val="20000"/>
                    <a:lumOff val="80000"/>
                  </a:schemeClr>
                </a:solidFill>
              </a:rPr>
              <a:t>Debug</a:t>
            </a:r>
            <a:r>
              <a:rPr lang="en-US" sz="2800" dirty="0" smtClean="0"/>
              <a:t> </a:t>
            </a:r>
            <a:r>
              <a:rPr lang="en-US" sz="2800" dirty="0"/>
              <a:t>mode</a:t>
            </a:r>
          </a:p>
          <a:p>
            <a:r>
              <a:rPr lang="en-US" sz="2800" dirty="0" smtClean="0"/>
              <a:t>When compiled </a:t>
            </a:r>
            <a:r>
              <a:rPr lang="en-US" sz="2800" dirty="0"/>
              <a:t>in </a:t>
            </a:r>
            <a:r>
              <a:rPr lang="en-US" sz="2800" dirty="0">
                <a:solidFill>
                  <a:schemeClr val="accent5">
                    <a:lumMod val="20000"/>
                    <a:lumOff val="80000"/>
                  </a:schemeClr>
                </a:solidFill>
              </a:rPr>
              <a:t>Release</a:t>
            </a:r>
            <a:r>
              <a:rPr lang="en-US" sz="2800" dirty="0"/>
              <a:t> mode, the </a:t>
            </a:r>
            <a:r>
              <a:rPr lang="en-US" sz="2800" dirty="0" smtClean="0"/>
              <a:t>information in the </a:t>
            </a:r>
            <a:r>
              <a:rPr lang="en-US" sz="2800" dirty="0"/>
              <a:t>property </a:t>
            </a:r>
            <a:r>
              <a:rPr lang="en-US" sz="2800" noProof="1">
                <a:solidFill>
                  <a:schemeClr val="accent5">
                    <a:lumMod val="20000"/>
                    <a:lumOff val="80000"/>
                  </a:schemeClr>
                </a:solidFill>
                <a:latin typeface="Consolas" pitchFamily="49" charset="0"/>
                <a:cs typeface="Consolas" pitchFamily="49" charset="0"/>
              </a:rPr>
              <a:t>StackTrace</a:t>
            </a:r>
            <a:r>
              <a:rPr lang="en-US" sz="2800" dirty="0"/>
              <a:t> </a:t>
            </a:r>
            <a:r>
              <a:rPr lang="en-US" sz="2800" dirty="0" smtClean="0"/>
              <a:t>is quite </a:t>
            </a:r>
            <a:r>
              <a:rPr lang="en-US" sz="2800" dirty="0"/>
              <a:t>different:</a:t>
            </a:r>
            <a:endParaRPr lang="bg-BG" sz="2800" dirty="0"/>
          </a:p>
        </p:txBody>
      </p:sp>
      <p:sp>
        <p:nvSpPr>
          <p:cNvPr id="547844" name="Rectangle 4"/>
          <p:cNvSpPr>
            <a:spLocks noChangeArrowheads="1"/>
          </p:cNvSpPr>
          <p:nvPr/>
        </p:nvSpPr>
        <p:spPr bwMode="auto">
          <a:xfrm>
            <a:off x="627063" y="3429000"/>
            <a:ext cx="7907338" cy="155427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Exception caught: Input string was not in a correct format.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System.Number.ParseInt32(String s, NumberStyles style, NumberFormatInfo info)</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ExceptionsTest.Main(String[] args)</a:t>
            </a:r>
          </a:p>
        </p:txBody>
      </p:sp>
      <p:pic>
        <p:nvPicPr>
          <p:cNvPr id="1026" name="Picture 2"/>
          <p:cNvPicPr>
            <a:picLocks noChangeAspect="1" noChangeArrowheads="1"/>
          </p:cNvPicPr>
          <p:nvPr/>
        </p:nvPicPr>
        <p:blipFill>
          <a:blip r:embed="rId3" cstate="print"/>
          <a:srcRect/>
          <a:stretch>
            <a:fillRect/>
          </a:stretch>
        </p:blipFill>
        <p:spPr bwMode="auto">
          <a:xfrm>
            <a:off x="1981200" y="5295900"/>
            <a:ext cx="5238750" cy="1181100"/>
          </a:xfrm>
          <a:prstGeom prst="rect">
            <a:avLst/>
          </a:prstGeom>
          <a:noFill/>
          <a:ln w="9525">
            <a:noFill/>
            <a:miter lim="800000"/>
            <a:headEnd/>
            <a:tailEnd/>
          </a:ln>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12</a:t>
            </a:fld>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ctrTitle"/>
          </p:nvPr>
        </p:nvSpPr>
        <p:spPr>
          <a:xfrm>
            <a:off x="688974" y="4572000"/>
            <a:ext cx="7693026" cy="736600"/>
          </a:xfrm>
        </p:spPr>
        <p:txBody>
          <a:bodyPr/>
          <a:lstStyle/>
          <a:p>
            <a:pPr>
              <a:lnSpc>
                <a:spcPct val="110000"/>
              </a:lnSpc>
            </a:pPr>
            <a:r>
              <a:rPr lang="en-US" dirty="0"/>
              <a:t>Exception Properties</a:t>
            </a:r>
            <a:endParaRPr lang="bg-BG" dirty="0"/>
          </a:p>
        </p:txBody>
      </p:sp>
      <p:sp>
        <p:nvSpPr>
          <p:cNvPr id="631811" name="Rectangle 3"/>
          <p:cNvSpPr>
            <a:spLocks noChangeArrowheads="1"/>
          </p:cNvSpPr>
          <p:nvPr/>
        </p:nvSpPr>
        <p:spPr bwMode="auto">
          <a:xfrm>
            <a:off x="1292225" y="5489575"/>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46082" name="Picture 2" descr="http://static.flickr.com/2473/3884326164_19b7f14915.jpg"/>
          <p:cNvPicPr>
            <a:picLocks noChangeAspect="1" noChangeArrowheads="1"/>
          </p:cNvPicPr>
          <p:nvPr/>
        </p:nvPicPr>
        <p:blipFill>
          <a:blip r:embed="rId3" cstate="print"/>
          <a:srcRect/>
          <a:stretch>
            <a:fillRect/>
          </a:stretch>
        </p:blipFill>
        <p:spPr bwMode="auto">
          <a:xfrm>
            <a:off x="2360108" y="1216024"/>
            <a:ext cx="4345492" cy="29114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ctrTitle"/>
          </p:nvPr>
        </p:nvSpPr>
        <p:spPr>
          <a:xfrm>
            <a:off x="1187450" y="4403724"/>
            <a:ext cx="6480175" cy="1539876"/>
          </a:xfrm>
        </p:spPr>
        <p:txBody>
          <a:bodyPr/>
          <a:lstStyle/>
          <a:p>
            <a:pPr>
              <a:lnSpc>
                <a:spcPct val="100000"/>
              </a:lnSpc>
            </a:pPr>
            <a:r>
              <a:rPr lang="en-US" dirty="0" smtClean="0"/>
              <a:t>The Hierarchy of</a:t>
            </a:r>
            <a:r>
              <a:rPr lang="bg-BG" dirty="0" smtClean="0"/>
              <a:t> </a:t>
            </a:r>
            <a:r>
              <a:rPr lang="en-US" dirty="0" smtClean="0"/>
              <a:t>Exceptions</a:t>
            </a:r>
            <a:endParaRPr lang="bg-BG" dirty="0"/>
          </a:p>
        </p:txBody>
      </p:sp>
      <p:pic>
        <p:nvPicPr>
          <p:cNvPr id="44034" name="Picture 2" descr="http://www.kudermann.de/diplom/LIB/ILL/other/hierarchy.jpg"/>
          <p:cNvPicPr>
            <a:picLocks noChangeAspect="1" noChangeArrowheads="1"/>
          </p:cNvPicPr>
          <p:nvPr/>
        </p:nvPicPr>
        <p:blipFill>
          <a:blip r:embed="rId3" cstate="print"/>
          <a:srcRect l="-6617" t="-7651" r="-7762" b="-5257"/>
          <a:stretch>
            <a:fillRect/>
          </a:stretch>
        </p:blipFill>
        <p:spPr bwMode="auto">
          <a:xfrm>
            <a:off x="2888839" y="1075174"/>
            <a:ext cx="3083162" cy="2963426"/>
          </a:xfrm>
          <a:prstGeom prst="roundRect">
            <a:avLst>
              <a:gd name="adj" fmla="val 8684"/>
            </a:avLst>
          </a:prstGeom>
          <a:solidFill>
            <a:srgbClr val="FFFFFF"/>
          </a:solidFill>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body" idx="1"/>
          </p:nvPr>
        </p:nvSpPr>
        <p:spPr>
          <a:xfrm>
            <a:off x="323850" y="1196975"/>
            <a:ext cx="8496300" cy="5329238"/>
          </a:xfrm>
        </p:spPr>
        <p:txBody>
          <a:bodyPr/>
          <a:lstStyle/>
          <a:p>
            <a:r>
              <a:rPr lang="en-US" dirty="0"/>
              <a:t>Exceptions </a:t>
            </a:r>
            <a:r>
              <a:rPr lang="en-US" dirty="0" smtClean="0"/>
              <a:t>in .NET Framework are organized </a:t>
            </a:r>
            <a:r>
              <a:rPr lang="en-US" smtClean="0"/>
              <a:t>in a </a:t>
            </a:r>
            <a:r>
              <a:rPr lang="en-US" dirty="0" smtClean="0"/>
              <a:t>hierarchy</a:t>
            </a:r>
            <a:endParaRPr lang="en-US" dirty="0"/>
          </a:p>
        </p:txBody>
      </p:sp>
      <p:sp>
        <p:nvSpPr>
          <p:cNvPr id="549891" name="Rectangle 3"/>
          <p:cNvSpPr>
            <a:spLocks noGrp="1" noChangeArrowheads="1"/>
          </p:cNvSpPr>
          <p:nvPr>
            <p:ph type="title"/>
          </p:nvPr>
        </p:nvSpPr>
        <p:spPr/>
        <p:txBody>
          <a:bodyPr anchor="ctr" anchorCtr="0">
            <a:noAutofit/>
          </a:bodyPr>
          <a:lstStyle/>
          <a:p>
            <a:r>
              <a:rPr lang="en-US" dirty="0"/>
              <a:t>Exception Hierarchy</a:t>
            </a:r>
            <a:endParaRPr lang="bg-BG" dirty="0"/>
          </a:p>
        </p:txBody>
      </p:sp>
      <p:pic>
        <p:nvPicPr>
          <p:cNvPr id="549892" name="Picture 4" descr="Exceptions-Hierarchy"/>
          <p:cNvPicPr>
            <a:picLocks noChangeAspect="1" noChangeArrowheads="1"/>
          </p:cNvPicPr>
          <p:nvPr/>
        </p:nvPicPr>
        <p:blipFill>
          <a:blip r:embed="rId3" cstate="print"/>
          <a:srcRect l="-2039" t="-4600" r="-1981" b="-4447"/>
          <a:stretch>
            <a:fillRect/>
          </a:stretch>
        </p:blipFill>
        <p:spPr bwMode="auto">
          <a:xfrm>
            <a:off x="452176" y="2421653"/>
            <a:ext cx="8259745" cy="4009292"/>
          </a:xfrm>
          <a:prstGeom prst="roundRect">
            <a:avLst>
              <a:gd name="adj" fmla="val 4241"/>
            </a:avLst>
          </a:prstGeom>
          <a:solidFill>
            <a:schemeClr val="accent5">
              <a:lumMod val="20000"/>
              <a:lumOff val="80000"/>
            </a:schemeClr>
          </a:solidFill>
          <a:ln w="3175" algn="ctr">
            <a:noFill/>
            <a:miter lim="800000"/>
            <a:headEnd/>
            <a:tailEnd/>
          </a:ln>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15</a:t>
            </a:fld>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dirty="0"/>
              <a:t>Types of Exceptions</a:t>
            </a:r>
            <a:endParaRPr lang="bg-BG" dirty="0"/>
          </a:p>
        </p:txBody>
      </p:sp>
      <p:sp>
        <p:nvSpPr>
          <p:cNvPr id="551939" name="Rectangle 3"/>
          <p:cNvSpPr>
            <a:spLocks noGrp="1" noChangeArrowheads="1"/>
          </p:cNvSpPr>
          <p:nvPr>
            <p:ph type="body" idx="1"/>
          </p:nvPr>
        </p:nvSpPr>
        <p:spPr>
          <a:xfrm>
            <a:off x="228600" y="1066800"/>
            <a:ext cx="8686800" cy="5387975"/>
          </a:xfrm>
        </p:spPr>
        <p:txBody>
          <a:bodyPr/>
          <a:lstStyle/>
          <a:p>
            <a:r>
              <a:rPr lang="en-US" sz="2800" dirty="0"/>
              <a:t>All </a:t>
            </a:r>
            <a:r>
              <a:rPr lang="en-US" sz="2800" dirty="0" smtClean="0"/>
              <a:t>.NET </a:t>
            </a:r>
            <a:r>
              <a:rPr lang="en-US" sz="2800" dirty="0" smtClean="0"/>
              <a:t>exceptions inherit from </a:t>
            </a:r>
            <a:r>
              <a:rPr lang="en-US" sz="2800" noProof="1" smtClean="0">
                <a:solidFill>
                  <a:schemeClr val="accent5">
                    <a:lumMod val="20000"/>
                    <a:lumOff val="80000"/>
                  </a:schemeClr>
                </a:solidFill>
                <a:latin typeface="Consolas" pitchFamily="49" charset="0"/>
                <a:cs typeface="Consolas" pitchFamily="49" charset="0"/>
              </a:rPr>
              <a:t>System.Exception</a:t>
            </a:r>
            <a:endParaRPr lang="en-US" sz="2800" noProof="1" smtClean="0">
              <a:solidFill>
                <a:schemeClr val="accent5">
                  <a:lumMod val="20000"/>
                  <a:lumOff val="80000"/>
                </a:schemeClr>
              </a:solidFill>
              <a:latin typeface="Consolas" pitchFamily="49" charset="0"/>
              <a:cs typeface="Consolas" pitchFamily="49" charset="0"/>
            </a:endParaRPr>
          </a:p>
          <a:p>
            <a:r>
              <a:rPr lang="en-US" sz="2800" dirty="0" smtClean="0"/>
              <a:t>The </a:t>
            </a:r>
            <a:r>
              <a:rPr lang="en-US" sz="2800" dirty="0"/>
              <a:t>system exceptions </a:t>
            </a:r>
            <a:r>
              <a:rPr lang="en-US" sz="2800" dirty="0" smtClean="0"/>
              <a:t>inherit from </a:t>
            </a:r>
            <a:r>
              <a:rPr lang="en-US" sz="2800" noProof="1" smtClean="0">
                <a:solidFill>
                  <a:schemeClr val="accent5">
                    <a:lumMod val="20000"/>
                    <a:lumOff val="80000"/>
                  </a:schemeClr>
                </a:solidFill>
                <a:latin typeface="Consolas" pitchFamily="49" charset="0"/>
                <a:cs typeface="Consolas" pitchFamily="49" charset="0"/>
              </a:rPr>
              <a:t>System.SystemException</a:t>
            </a:r>
            <a:r>
              <a:rPr lang="en-US" sz="2800" dirty="0" smtClean="0"/>
              <a:t>, e.g.</a:t>
            </a:r>
            <a:endParaRPr lang="bg-BG" sz="2800" dirty="0"/>
          </a:p>
          <a:p>
            <a:pPr lvl="1"/>
            <a:r>
              <a:rPr lang="en-US" sz="2600" noProof="1" smtClean="0">
                <a:solidFill>
                  <a:schemeClr val="accent5">
                    <a:lumMod val="20000"/>
                    <a:lumOff val="80000"/>
                  </a:schemeClr>
                </a:solidFill>
                <a:latin typeface="Consolas" pitchFamily="49" charset="0"/>
                <a:cs typeface="Consolas" pitchFamily="49" charset="0"/>
              </a:rPr>
              <a:t>System.ArgumentException</a:t>
            </a:r>
            <a:endParaRPr lang="en-US" sz="2600" noProof="1" smtClean="0">
              <a:solidFill>
                <a:schemeClr val="accent5">
                  <a:lumMod val="20000"/>
                  <a:lumOff val="80000"/>
                </a:schemeClr>
              </a:solidFill>
              <a:latin typeface="Consolas" pitchFamily="49" charset="0"/>
              <a:cs typeface="Consolas" pitchFamily="49" charset="0"/>
            </a:endParaRPr>
          </a:p>
          <a:p>
            <a:pPr lvl="1"/>
            <a:r>
              <a:rPr lang="en-US" sz="2600" noProof="1" smtClean="0">
                <a:solidFill>
                  <a:schemeClr val="accent5">
                    <a:lumMod val="20000"/>
                    <a:lumOff val="80000"/>
                  </a:schemeClr>
                </a:solidFill>
                <a:latin typeface="Consolas" pitchFamily="49" charset="0"/>
                <a:cs typeface="Consolas" pitchFamily="49" charset="0"/>
              </a:rPr>
              <a:t>System.NullReferenceException</a:t>
            </a:r>
            <a:endParaRPr lang="en-US" sz="2600" noProof="1" smtClean="0">
              <a:solidFill>
                <a:schemeClr val="accent5">
                  <a:lumMod val="20000"/>
                  <a:lumOff val="80000"/>
                </a:schemeClr>
              </a:solidFill>
              <a:latin typeface="Consolas" pitchFamily="49" charset="0"/>
              <a:cs typeface="Consolas" pitchFamily="49" charset="0"/>
            </a:endParaRPr>
          </a:p>
          <a:p>
            <a:pPr lvl="1"/>
            <a:r>
              <a:rPr lang="en-US" sz="2600" noProof="1" smtClean="0">
                <a:solidFill>
                  <a:schemeClr val="accent5">
                    <a:lumMod val="20000"/>
                    <a:lumOff val="80000"/>
                  </a:schemeClr>
                </a:solidFill>
                <a:latin typeface="Consolas" pitchFamily="49" charset="0"/>
                <a:cs typeface="Consolas" pitchFamily="49" charset="0"/>
              </a:rPr>
              <a:t>System.OutOfMemoryException</a:t>
            </a:r>
            <a:endParaRPr lang="en-US" sz="2600" noProof="1" smtClean="0">
              <a:solidFill>
                <a:schemeClr val="accent5">
                  <a:lumMod val="20000"/>
                  <a:lumOff val="80000"/>
                </a:schemeClr>
              </a:solidFill>
              <a:latin typeface="Consolas" pitchFamily="49" charset="0"/>
              <a:cs typeface="Consolas" pitchFamily="49" charset="0"/>
            </a:endParaRPr>
          </a:p>
          <a:p>
            <a:pPr lvl="1"/>
            <a:r>
              <a:rPr lang="en-US" sz="2600" noProof="1" smtClean="0">
                <a:solidFill>
                  <a:schemeClr val="accent5">
                    <a:lumMod val="20000"/>
                    <a:lumOff val="80000"/>
                  </a:schemeClr>
                </a:solidFill>
                <a:latin typeface="Consolas" pitchFamily="49" charset="0"/>
                <a:cs typeface="Consolas" pitchFamily="49" charset="0"/>
              </a:rPr>
              <a:t>System.StackOverflowException</a:t>
            </a:r>
            <a:endParaRPr lang="en-US" sz="2600" noProof="1" smtClean="0">
              <a:solidFill>
                <a:schemeClr val="accent5">
                  <a:lumMod val="20000"/>
                  <a:lumOff val="80000"/>
                </a:schemeClr>
              </a:solidFill>
              <a:latin typeface="Consolas" pitchFamily="49" charset="0"/>
              <a:cs typeface="Consolas" pitchFamily="49" charset="0"/>
            </a:endParaRPr>
          </a:p>
          <a:p>
            <a:r>
              <a:rPr lang="en-US" sz="2800" dirty="0" smtClean="0"/>
              <a:t>User-defined exceptions should </a:t>
            </a:r>
            <a:r>
              <a:rPr lang="en-US" sz="2800" dirty="0"/>
              <a:t>inherit </a:t>
            </a:r>
            <a:r>
              <a:rPr lang="en-US" sz="2800" dirty="0" smtClean="0"/>
              <a:t>from </a:t>
            </a:r>
            <a:r>
              <a:rPr lang="en-US" sz="2800" noProof="1" smtClean="0">
                <a:solidFill>
                  <a:schemeClr val="accent5">
                    <a:lumMod val="20000"/>
                    <a:lumOff val="80000"/>
                  </a:schemeClr>
                </a:solidFill>
                <a:latin typeface="Consolas" pitchFamily="49" charset="0"/>
                <a:cs typeface="Consolas" pitchFamily="49" charset="0"/>
              </a:rPr>
              <a:t>System.ApplicationException</a:t>
            </a:r>
            <a:endParaRPr lang="bg-BG" sz="2800" dirty="0">
              <a:solidFill>
                <a:schemeClr val="accent5">
                  <a:lumMod val="20000"/>
                  <a:lumOff val="80000"/>
                </a:schemeClr>
              </a:solidFill>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16</a:t>
            </a:fld>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dirty="0"/>
              <a:t>Handling Exceptions</a:t>
            </a:r>
            <a:endParaRPr lang="bg-BG" dirty="0"/>
          </a:p>
        </p:txBody>
      </p:sp>
      <p:sp>
        <p:nvSpPr>
          <p:cNvPr id="553987" name="Rectangle 3"/>
          <p:cNvSpPr>
            <a:spLocks noGrp="1" noChangeArrowheads="1"/>
          </p:cNvSpPr>
          <p:nvPr>
            <p:ph type="body" idx="1"/>
          </p:nvPr>
        </p:nvSpPr>
        <p:spPr>
          <a:xfrm>
            <a:off x="323850" y="1123950"/>
            <a:ext cx="8496300" cy="5329238"/>
          </a:xfrm>
        </p:spPr>
        <p:txBody>
          <a:bodyPr/>
          <a:lstStyle/>
          <a:p>
            <a:pPr>
              <a:spcBef>
                <a:spcPct val="20000"/>
              </a:spcBef>
            </a:pPr>
            <a:r>
              <a:rPr lang="en-US" sz="2800" dirty="0"/>
              <a:t>When </a:t>
            </a:r>
            <a:r>
              <a:rPr lang="en-US" sz="2800" dirty="0" smtClean="0"/>
              <a:t>catching an </a:t>
            </a:r>
            <a:r>
              <a:rPr lang="en-US" sz="2800" dirty="0"/>
              <a:t>exception of a particular class, </a:t>
            </a:r>
            <a:r>
              <a:rPr lang="en-US" sz="2800" dirty="0" smtClean="0"/>
              <a:t>all </a:t>
            </a:r>
            <a:r>
              <a:rPr lang="en-US" sz="2800" dirty="0"/>
              <a:t>its inheritors </a:t>
            </a:r>
            <a:r>
              <a:rPr lang="en-US" sz="2800" dirty="0" smtClean="0"/>
              <a:t>(child </a:t>
            </a:r>
            <a:r>
              <a:rPr lang="en-US" sz="2800" dirty="0"/>
              <a:t>exceptions) </a:t>
            </a:r>
            <a:r>
              <a:rPr lang="en-US" sz="2800" dirty="0" smtClean="0"/>
              <a:t>are caught too</a:t>
            </a:r>
            <a:endParaRPr lang="en-US" sz="2800" dirty="0"/>
          </a:p>
          <a:p>
            <a:pPr>
              <a:spcBef>
                <a:spcPct val="20000"/>
              </a:spcBef>
            </a:pPr>
            <a:r>
              <a:rPr lang="en-US" sz="2800" dirty="0" smtClean="0"/>
              <a:t>Example:</a:t>
            </a:r>
            <a:endParaRPr lang="en-US" sz="2800" dirty="0"/>
          </a:p>
          <a:p>
            <a:pPr>
              <a:spcBef>
                <a:spcPct val="25000"/>
              </a:spcBef>
            </a:pPr>
            <a:endParaRPr lang="en-US" sz="2600" dirty="0"/>
          </a:p>
          <a:p>
            <a:pPr>
              <a:spcBef>
                <a:spcPct val="25000"/>
              </a:spcBef>
            </a:pPr>
            <a:endParaRPr lang="en-US" sz="2600" dirty="0"/>
          </a:p>
          <a:p>
            <a:pPr>
              <a:spcBef>
                <a:spcPct val="25000"/>
              </a:spcBef>
            </a:pPr>
            <a:endParaRPr lang="en-US" sz="2600" dirty="0"/>
          </a:p>
          <a:p>
            <a:pPr>
              <a:spcBef>
                <a:spcPct val="25000"/>
              </a:spcBef>
            </a:pPr>
            <a:endParaRPr lang="en-US" sz="2600" dirty="0"/>
          </a:p>
          <a:p>
            <a:pPr>
              <a:spcBef>
                <a:spcPts val="0"/>
              </a:spcBef>
              <a:buFontTx/>
              <a:buNone/>
            </a:pPr>
            <a:r>
              <a:rPr lang="bg-BG" sz="2600" dirty="0"/>
              <a:t>	</a:t>
            </a:r>
            <a:r>
              <a:rPr lang="en-US" sz="2600" dirty="0"/>
              <a:t>Handles</a:t>
            </a:r>
            <a:r>
              <a:rPr lang="bg-BG" sz="2600" dirty="0"/>
              <a:t> </a:t>
            </a:r>
            <a:r>
              <a:rPr lang="en-US" sz="2600" noProof="1" smtClean="0">
                <a:solidFill>
                  <a:schemeClr val="accent5">
                    <a:lumMod val="20000"/>
                    <a:lumOff val="80000"/>
                  </a:schemeClr>
                </a:solidFill>
                <a:latin typeface="Consolas" pitchFamily="49" charset="0"/>
                <a:cs typeface="Consolas" pitchFamily="49" charset="0"/>
              </a:rPr>
              <a:t>ArithmeticException</a:t>
            </a:r>
            <a:r>
              <a:rPr lang="bg-BG" sz="2600" dirty="0" smtClean="0"/>
              <a:t> </a:t>
            </a:r>
            <a:r>
              <a:rPr lang="en-US" sz="2600" dirty="0"/>
              <a:t>and</a:t>
            </a:r>
            <a:r>
              <a:rPr lang="bg-BG" sz="2600" dirty="0"/>
              <a:t> </a:t>
            </a:r>
            <a:r>
              <a:rPr lang="en-US" sz="2600" dirty="0" smtClean="0"/>
              <a:t>its successors</a:t>
            </a:r>
            <a:r>
              <a:rPr lang="bg-BG" sz="2600" dirty="0" smtClean="0"/>
              <a:t> </a:t>
            </a:r>
            <a:r>
              <a:rPr lang="en-US" sz="2600" noProof="1" smtClean="0">
                <a:solidFill>
                  <a:schemeClr val="accent5">
                    <a:lumMod val="20000"/>
                    <a:lumOff val="80000"/>
                  </a:schemeClr>
                </a:solidFill>
                <a:latin typeface="Consolas" pitchFamily="49" charset="0"/>
                <a:cs typeface="Consolas" pitchFamily="49" charset="0"/>
              </a:rPr>
              <a:t>DivideByZeroException</a:t>
            </a:r>
            <a:r>
              <a:rPr lang="bg-BG" sz="2600" dirty="0" smtClean="0"/>
              <a:t> </a:t>
            </a:r>
            <a:r>
              <a:rPr lang="en-US" sz="2600" dirty="0"/>
              <a:t>and</a:t>
            </a:r>
            <a:r>
              <a:rPr lang="bg-BG" sz="2600" dirty="0"/>
              <a:t> </a:t>
            </a:r>
            <a:r>
              <a:rPr lang="en-US" sz="2600" noProof="1" smtClean="0">
                <a:solidFill>
                  <a:schemeClr val="accent5">
                    <a:lumMod val="20000"/>
                    <a:lumOff val="80000"/>
                  </a:schemeClr>
                </a:solidFill>
                <a:latin typeface="Consolas" pitchFamily="49" charset="0"/>
                <a:cs typeface="Consolas" pitchFamily="49" charset="0"/>
              </a:rPr>
              <a:t>OverflowException</a:t>
            </a:r>
            <a:endParaRPr lang="en-US" sz="2600" noProof="1">
              <a:solidFill>
                <a:schemeClr val="accent5">
                  <a:lumMod val="20000"/>
                  <a:lumOff val="80000"/>
                </a:schemeClr>
              </a:solidFill>
              <a:latin typeface="Consolas" pitchFamily="49" charset="0"/>
              <a:cs typeface="Consolas" pitchFamily="49" charset="0"/>
            </a:endParaRPr>
          </a:p>
        </p:txBody>
      </p:sp>
      <p:sp>
        <p:nvSpPr>
          <p:cNvPr id="553988" name="Rectangle 4"/>
          <p:cNvSpPr>
            <a:spLocks noChangeArrowheads="1"/>
          </p:cNvSpPr>
          <p:nvPr/>
        </p:nvSpPr>
        <p:spPr bwMode="auto">
          <a:xfrm>
            <a:off x="900113" y="2997200"/>
            <a:ext cx="7326312" cy="21975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works that can raise an exception</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(System.ArithmeticException)</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arithmetic exception</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7890" name="Picture 2" descr="http://butterflywebsite.com/clipart/butterfly_net_1.jpg"/>
          <p:cNvPicPr>
            <a:picLocks noChangeAspect="1" noChangeArrowheads="1"/>
          </p:cNvPicPr>
          <p:nvPr/>
        </p:nvPicPr>
        <p:blipFill>
          <a:blip r:embed="rId3" cstate="print"/>
          <a:srcRect/>
          <a:stretch>
            <a:fillRect/>
          </a:stretch>
        </p:blipFill>
        <p:spPr bwMode="auto">
          <a:xfrm>
            <a:off x="7378166" y="2343150"/>
            <a:ext cx="1308634" cy="1314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17</a:t>
            </a:fld>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dirty="0"/>
              <a:t>Find the </a:t>
            </a:r>
            <a:r>
              <a:rPr lang="en-US" dirty="0" smtClean="0"/>
              <a:t>Mistake!</a:t>
            </a:r>
            <a:endParaRPr lang="bg-BG" dirty="0"/>
          </a:p>
        </p:txBody>
      </p:sp>
      <p:sp>
        <p:nvSpPr>
          <p:cNvPr id="556035" name="Rectangle 3"/>
          <p:cNvSpPr>
            <a:spLocks noChangeArrowheads="1"/>
          </p:cNvSpPr>
          <p:nvPr/>
        </p:nvSpPr>
        <p:spPr bwMode="auto">
          <a:xfrm>
            <a:off x="507441" y="1066800"/>
            <a:ext cx="8158162" cy="54054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Main(string[] args)</a:t>
            </a:r>
          </a:p>
          <a:p>
            <a:pPr eaLnBrk="0" hangingPunct="0">
              <a:lnSpc>
                <a:spcPct val="9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 = Console.ReadLine();</a:t>
            </a:r>
          </a:p>
          <a:p>
            <a:pPr eaLnBrk="0" hangingPunct="0">
              <a:lnSpc>
                <a:spcPct val="9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Int32.Parse(s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(Exception)</a:t>
            </a:r>
          </a:p>
          <a:p>
            <a:pPr eaLnBrk="0" hangingPunct="0">
              <a:lnSpc>
                <a:spcPct val="9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("Can not parse the number!");</a:t>
            </a:r>
          </a:p>
          <a:p>
            <a:pPr eaLnBrk="0" hangingPunct="0">
              <a:lnSpc>
                <a:spcPct val="9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(FormatException)</a:t>
            </a:r>
          </a:p>
          <a:p>
            <a:pPr eaLnBrk="0" hangingPunct="0">
              <a:lnSpc>
                <a:spcPct val="9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("Invalid integer number!");</a:t>
            </a:r>
          </a:p>
          <a:p>
            <a:pPr eaLnBrk="0" hangingPunct="0">
              <a:lnSpc>
                <a:spcPct val="9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(OverflowException)</a:t>
            </a:r>
          </a:p>
          <a:p>
            <a:pPr eaLnBrk="0" hangingPunct="0">
              <a:lnSpc>
                <a:spcPct val="9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is too big to fit in Int32!");</a:t>
            </a:r>
          </a:p>
          <a:p>
            <a:pPr eaLnBrk="0" hangingPunct="0">
              <a:lnSpc>
                <a:spcPct val="9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0000"/>
              </a:lnSpc>
              <a:spcBef>
                <a:spcPts val="0"/>
              </a:spcBef>
              <a:buClr>
                <a:schemeClr val="accent5">
                  <a:lumMod val="40000"/>
                  <a:lumOff val="60000"/>
                </a:schemeClr>
              </a:buClr>
              <a:buSzPct val="70000"/>
            </a:pPr>
            <a:r>
              <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4" name="AutoShape 7"/>
          <p:cNvSpPr>
            <a:spLocks noChangeArrowheads="1"/>
          </p:cNvSpPr>
          <p:nvPr/>
        </p:nvSpPr>
        <p:spPr bwMode="auto">
          <a:xfrm>
            <a:off x="3657600" y="2057400"/>
            <a:ext cx="3048000" cy="527804"/>
          </a:xfrm>
          <a:prstGeom prst="wedgeRoundRectCallout">
            <a:avLst>
              <a:gd name="adj1" fmla="val -61358"/>
              <a:gd name="adj2" fmla="val 11888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This should be last</a:t>
            </a:r>
            <a:endParaRPr lang="en-US" sz="2600" b="1" noProof="1"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 name="AutoShape 7"/>
          <p:cNvSpPr>
            <a:spLocks noChangeArrowheads="1"/>
          </p:cNvSpPr>
          <p:nvPr/>
        </p:nvSpPr>
        <p:spPr bwMode="auto">
          <a:xfrm>
            <a:off x="4495800" y="3657600"/>
            <a:ext cx="3048000" cy="527804"/>
          </a:xfrm>
          <a:prstGeom prst="wedgeRoundRectCallout">
            <a:avLst>
              <a:gd name="adj1" fmla="val -64984"/>
              <a:gd name="adj2" fmla="val 465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Unreachable code</a:t>
            </a:r>
            <a:endParaRPr lang="en-US" sz="2600" b="1" noProof="1"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 name="AutoShape 7"/>
          <p:cNvSpPr>
            <a:spLocks noChangeArrowheads="1"/>
          </p:cNvSpPr>
          <p:nvPr/>
        </p:nvSpPr>
        <p:spPr bwMode="auto">
          <a:xfrm>
            <a:off x="4724400" y="4876800"/>
            <a:ext cx="3048000" cy="527804"/>
          </a:xfrm>
          <a:prstGeom prst="wedgeRoundRectCallout">
            <a:avLst>
              <a:gd name="adj1" fmla="val -64654"/>
              <a:gd name="adj2" fmla="val -3532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cs typeface="Consolas" pitchFamily="49" charset="0"/>
              </a:rPr>
              <a:t>Unreachable code</a:t>
            </a:r>
          </a:p>
        </p:txBody>
      </p:sp>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18</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dirty="0"/>
              <a:t>Handling All Exceptions</a:t>
            </a:r>
            <a:endParaRPr lang="bg-BG" dirty="0"/>
          </a:p>
        </p:txBody>
      </p:sp>
      <p:sp>
        <p:nvSpPr>
          <p:cNvPr id="560131" name="Rectangle 3"/>
          <p:cNvSpPr>
            <a:spLocks noGrp="1" noChangeArrowheads="1"/>
          </p:cNvSpPr>
          <p:nvPr>
            <p:ph type="body" idx="1"/>
          </p:nvPr>
        </p:nvSpPr>
        <p:spPr>
          <a:xfrm>
            <a:off x="323850" y="1143000"/>
            <a:ext cx="8496300" cy="5381625"/>
          </a:xfrm>
        </p:spPr>
        <p:txBody>
          <a:bodyPr/>
          <a:lstStyle/>
          <a:p>
            <a:pPr>
              <a:lnSpc>
                <a:spcPct val="90000"/>
              </a:lnSpc>
              <a:spcBef>
                <a:spcPct val="35000"/>
              </a:spcBef>
            </a:pPr>
            <a:r>
              <a:rPr lang="en-US" sz="3000" dirty="0"/>
              <a:t>All exceptions thrown by .NET managed code inherit the </a:t>
            </a:r>
            <a:r>
              <a:rPr lang="en-US" sz="3000" noProof="1" smtClean="0">
                <a:solidFill>
                  <a:schemeClr val="accent5">
                    <a:lumMod val="20000"/>
                    <a:lumOff val="80000"/>
                  </a:schemeClr>
                </a:solidFill>
                <a:latin typeface="Consolas" pitchFamily="49" charset="0"/>
                <a:cs typeface="Consolas" pitchFamily="49" charset="0"/>
              </a:rPr>
              <a:t>System</a:t>
            </a:r>
            <a:r>
              <a:rPr lang="en-US" sz="3000" noProof="1" smtClean="0">
                <a:solidFill>
                  <a:schemeClr val="accent5">
                    <a:lumMod val="20000"/>
                    <a:lumOff val="80000"/>
                  </a:schemeClr>
                </a:solidFill>
                <a:latin typeface="Consolas" pitchFamily="49" charset="0"/>
                <a:cs typeface="Consolas" pitchFamily="49" charset="0"/>
              </a:rPr>
              <a:t>.Exception</a:t>
            </a:r>
            <a:r>
              <a:rPr lang="en-US" sz="3000" dirty="0" smtClean="0"/>
              <a:t> </a:t>
            </a:r>
            <a:r>
              <a:rPr lang="en-US" sz="3000" dirty="0"/>
              <a:t>exception</a:t>
            </a:r>
          </a:p>
          <a:p>
            <a:pPr>
              <a:lnSpc>
                <a:spcPct val="90000"/>
              </a:lnSpc>
              <a:spcBef>
                <a:spcPct val="35000"/>
              </a:spcBef>
            </a:pPr>
            <a:r>
              <a:rPr lang="en-US" sz="3000" dirty="0"/>
              <a:t>Unmanaged code can throw other exceptions</a:t>
            </a:r>
          </a:p>
          <a:p>
            <a:pPr>
              <a:lnSpc>
                <a:spcPct val="90000"/>
              </a:lnSpc>
              <a:spcBef>
                <a:spcPct val="35000"/>
              </a:spcBef>
            </a:pPr>
            <a:r>
              <a:rPr lang="en-US" sz="3000" dirty="0"/>
              <a:t>For handling all exceptions </a:t>
            </a:r>
            <a:r>
              <a:rPr lang="en-US" sz="3000" dirty="0" smtClean="0"/>
              <a:t>(even unmanaged) use </a:t>
            </a:r>
            <a:r>
              <a:rPr lang="en-US" sz="3000" dirty="0"/>
              <a:t>the construction:</a:t>
            </a:r>
            <a:endParaRPr lang="bg-BG" sz="3000" dirty="0"/>
          </a:p>
        </p:txBody>
      </p:sp>
      <p:sp>
        <p:nvSpPr>
          <p:cNvPr id="560132" name="Rectangle 4"/>
          <p:cNvSpPr>
            <a:spLocks noChangeArrowheads="1"/>
          </p:cNvSpPr>
          <p:nvPr/>
        </p:nvSpPr>
        <p:spPr bwMode="auto">
          <a:xfrm>
            <a:off x="762000" y="3962400"/>
            <a:ext cx="7596188" cy="230832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works that can raise any 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3794" name="Picture 2" descr="http://www.agentcats.com/img/catchball1pic2.jpg"/>
          <p:cNvPicPr>
            <a:picLocks noChangeAspect="1" noChangeArrowheads="1"/>
          </p:cNvPicPr>
          <p:nvPr/>
        </p:nvPicPr>
        <p:blipFill>
          <a:blip r:embed="rId3" cstate="print">
            <a:lum bright="10000" contrast="20000"/>
          </a:blip>
          <a:srcRect/>
          <a:stretch>
            <a:fillRect/>
          </a:stretch>
        </p:blipFill>
        <p:spPr bwMode="auto">
          <a:xfrm>
            <a:off x="7239000" y="3638378"/>
            <a:ext cx="1447800" cy="1695622"/>
          </a:xfrm>
          <a:prstGeom prst="roundRect">
            <a:avLst>
              <a:gd name="adj" fmla="val 13197"/>
            </a:avLst>
          </a:prstGeom>
          <a:noFill/>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19</a:t>
            </a:fld>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dirty="0" smtClean="0"/>
              <a:t>Table of Contents</a:t>
            </a:r>
            <a:endParaRPr lang="bg-BG" dirty="0"/>
          </a:p>
        </p:txBody>
      </p:sp>
      <p:sp>
        <p:nvSpPr>
          <p:cNvPr id="444419" name="Rectangle 3"/>
          <p:cNvSpPr>
            <a:spLocks noGrp="1" noChangeArrowheads="1"/>
          </p:cNvSpPr>
          <p:nvPr>
            <p:ph type="body" idx="1"/>
          </p:nvPr>
        </p:nvSpPr>
        <p:spPr/>
        <p:txBody>
          <a:bodyPr/>
          <a:lstStyle/>
          <a:p>
            <a:pPr marL="452438" indent="-452438">
              <a:buFontTx/>
              <a:buAutoNum type="arabicPeriod"/>
            </a:pPr>
            <a:r>
              <a:rPr lang="en-US" dirty="0"/>
              <a:t>What </a:t>
            </a:r>
            <a:r>
              <a:rPr lang="en-US" dirty="0" smtClean="0"/>
              <a:t>are Exceptions?</a:t>
            </a:r>
            <a:endParaRPr lang="bg-BG" dirty="0"/>
          </a:p>
          <a:p>
            <a:pPr marL="452438" indent="-452438">
              <a:buFontTx/>
              <a:buAutoNum type="arabicPeriod"/>
            </a:pPr>
            <a:r>
              <a:rPr lang="en-US" dirty="0"/>
              <a:t>Handling Exceptions</a:t>
            </a:r>
            <a:endParaRPr lang="bg-BG" dirty="0"/>
          </a:p>
          <a:p>
            <a:pPr marL="452438" indent="-452438">
              <a:buFontTx/>
              <a:buAutoNum type="arabicPeriod"/>
            </a:pPr>
            <a:r>
              <a:rPr lang="en-US" dirty="0" smtClean="0"/>
              <a:t>The </a:t>
            </a:r>
            <a:r>
              <a:rPr lang="en-US" noProof="1" smtClean="0">
                <a:latin typeface="Consolas" pitchFamily="49" charset="0"/>
                <a:cs typeface="Consolas" pitchFamily="49" charset="0"/>
              </a:rPr>
              <a:t>System.Exception</a:t>
            </a:r>
            <a:r>
              <a:rPr lang="en-US" dirty="0" smtClean="0"/>
              <a:t> Class</a:t>
            </a:r>
          </a:p>
          <a:p>
            <a:pPr marL="452438" indent="-452438">
              <a:buFontTx/>
              <a:buAutoNum type="arabicPeriod"/>
            </a:pPr>
            <a:r>
              <a:rPr lang="en-US" dirty="0" smtClean="0"/>
              <a:t>Types </a:t>
            </a:r>
            <a:r>
              <a:rPr lang="en-US" dirty="0"/>
              <a:t>of </a:t>
            </a:r>
            <a:r>
              <a:rPr lang="en-US" dirty="0" smtClean="0"/>
              <a:t>Exceptions and their		 Hierarchy</a:t>
            </a:r>
            <a:endParaRPr lang="ru-RU" dirty="0"/>
          </a:p>
          <a:p>
            <a:pPr marL="452438" indent="-452438">
              <a:buFontTx/>
              <a:buAutoNum type="arabicPeriod"/>
            </a:pPr>
            <a:r>
              <a:rPr lang="en-US" dirty="0" smtClean="0"/>
              <a:t>Raising </a:t>
            </a:r>
            <a:r>
              <a:rPr lang="ru-RU" dirty="0" smtClean="0"/>
              <a:t>(</a:t>
            </a:r>
            <a:r>
              <a:rPr lang="en-US" dirty="0"/>
              <a:t>Throwing</a:t>
            </a:r>
            <a:r>
              <a:rPr lang="ru-RU" dirty="0"/>
              <a:t>)</a:t>
            </a:r>
            <a:r>
              <a:rPr lang="en-US" dirty="0"/>
              <a:t> Exceptions</a:t>
            </a:r>
            <a:endParaRPr lang="ru-RU" dirty="0"/>
          </a:p>
          <a:p>
            <a:pPr marL="452438" indent="-452438">
              <a:buFontTx/>
              <a:buAutoNum type="arabicPeriod"/>
            </a:pPr>
            <a:r>
              <a:rPr lang="en-US" dirty="0" smtClean="0"/>
              <a:t>Best Practices</a:t>
            </a:r>
            <a:endParaRPr lang="bg-BG" dirty="0"/>
          </a:p>
        </p:txBody>
      </p:sp>
      <p:pic>
        <p:nvPicPr>
          <p:cNvPr id="4" name="Picture 5" descr="C:\Users\nakov\AppData\Local\Microsoft\Windows\Temporary Internet Files\Content.IE5\PNSQKAF4\MPj04395270000[1].jpg"/>
          <p:cNvPicPr>
            <a:picLocks noChangeAspect="1" noChangeArrowheads="1"/>
          </p:cNvPicPr>
          <p:nvPr/>
        </p:nvPicPr>
        <p:blipFill>
          <a:blip r:embed="rId3" cstate="print"/>
          <a:srcRect l="38999"/>
          <a:stretch>
            <a:fillRect/>
          </a:stretch>
        </p:blipFill>
        <p:spPr bwMode="auto">
          <a:xfrm>
            <a:off x="6705600" y="1353401"/>
            <a:ext cx="1752600" cy="3828199"/>
          </a:xfrm>
          <a:prstGeom prst="roundRect">
            <a:avLst>
              <a:gd name="adj" fmla="val 10360"/>
            </a:avLst>
          </a:prstGeom>
          <a:noFill/>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a:t>
            </a:fld>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ctrTitle"/>
          </p:nvPr>
        </p:nvSpPr>
        <p:spPr>
          <a:xfrm>
            <a:off x="1447800" y="1752600"/>
            <a:ext cx="6232526" cy="736600"/>
          </a:xfrm>
        </p:spPr>
        <p:txBody>
          <a:bodyPr/>
          <a:lstStyle/>
          <a:p>
            <a:pPr>
              <a:lnSpc>
                <a:spcPct val="110000"/>
              </a:lnSpc>
            </a:pPr>
            <a:r>
              <a:rPr lang="en-US" dirty="0"/>
              <a:t>Throwing Exceptions</a:t>
            </a:r>
            <a:endParaRPr lang="bg-BG" dirty="0"/>
          </a:p>
        </p:txBody>
      </p:sp>
      <p:pic>
        <p:nvPicPr>
          <p:cNvPr id="31746" name="Picture 2" descr="http://www.visitbritain.co.uk/Images/putting-the-shot_tcm19-27934.jpg"/>
          <p:cNvPicPr>
            <a:picLocks noChangeAspect="1" noChangeArrowheads="1"/>
          </p:cNvPicPr>
          <p:nvPr/>
        </p:nvPicPr>
        <p:blipFill>
          <a:blip r:embed="rId3" cstate="print"/>
          <a:srcRect/>
          <a:stretch>
            <a:fillRect/>
          </a:stretch>
        </p:blipFill>
        <p:spPr bwMode="auto">
          <a:xfrm>
            <a:off x="2667000" y="3048000"/>
            <a:ext cx="3810000" cy="2998033"/>
          </a:xfrm>
          <a:prstGeom prst="roundRect">
            <a:avLst>
              <a:gd name="adj" fmla="val 6612"/>
            </a:avLst>
          </a:prstGeom>
          <a:noFill/>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Throwing Exceptions</a:t>
            </a:r>
            <a:endParaRPr lang="bg-BG" dirty="0"/>
          </a:p>
        </p:txBody>
      </p:sp>
      <p:sp>
        <p:nvSpPr>
          <p:cNvPr id="562179" name="Rectangle 3"/>
          <p:cNvSpPr>
            <a:spLocks noGrp="1" noChangeArrowheads="1"/>
          </p:cNvSpPr>
          <p:nvPr>
            <p:ph type="body" idx="1"/>
          </p:nvPr>
        </p:nvSpPr>
        <p:spPr>
          <a:xfrm>
            <a:off x="338138" y="1143000"/>
            <a:ext cx="8435975" cy="5381625"/>
          </a:xfrm>
        </p:spPr>
        <p:txBody>
          <a:bodyPr/>
          <a:lstStyle/>
          <a:p>
            <a:pPr>
              <a:spcBef>
                <a:spcPct val="20000"/>
              </a:spcBef>
            </a:pPr>
            <a:r>
              <a:rPr lang="en-US" sz="3400" dirty="0" smtClean="0"/>
              <a:t>Exceptions are thrown (</a:t>
            </a:r>
            <a:r>
              <a:rPr lang="en-US" sz="3400" dirty="0" smtClean="0"/>
              <a:t>raised</a:t>
            </a:r>
            <a:r>
              <a:rPr lang="en-US" sz="3400" dirty="0" smtClean="0"/>
              <a:t>) by </a:t>
            </a:r>
            <a:r>
              <a:rPr lang="en-US" sz="3400" dirty="0" smtClean="0">
                <a:solidFill>
                  <a:schemeClr val="accent5">
                    <a:lumMod val="20000"/>
                    <a:lumOff val="80000"/>
                  </a:schemeClr>
                </a:solidFill>
                <a:latin typeface="Consolas" pitchFamily="49" charset="0"/>
                <a:cs typeface="Consolas" pitchFamily="49" charset="0"/>
              </a:rPr>
              <a:t>throw</a:t>
            </a:r>
            <a:r>
              <a:rPr lang="en-US" sz="3400" dirty="0" smtClean="0"/>
              <a:t> keyword in C#</a:t>
            </a:r>
            <a:endParaRPr lang="en-US" sz="3400" dirty="0"/>
          </a:p>
          <a:p>
            <a:pPr lvl="1">
              <a:spcBef>
                <a:spcPct val="20000"/>
              </a:spcBef>
            </a:pPr>
            <a:r>
              <a:rPr lang="en-US" sz="3200" dirty="0" smtClean="0"/>
              <a:t>Used to notify the calling code in </a:t>
            </a:r>
            <a:r>
              <a:rPr lang="en-US" sz="3200" dirty="0" smtClean="0"/>
              <a:t>case of error or unusual situation</a:t>
            </a:r>
          </a:p>
          <a:p>
            <a:pPr>
              <a:spcBef>
                <a:spcPct val="20000"/>
              </a:spcBef>
            </a:pPr>
            <a:r>
              <a:rPr lang="en-US" dirty="0" smtClean="0"/>
              <a:t>When an exception is thrown:</a:t>
            </a:r>
          </a:p>
          <a:p>
            <a:pPr lvl="1">
              <a:spcBef>
                <a:spcPct val="20000"/>
              </a:spcBef>
            </a:pPr>
            <a:r>
              <a:rPr lang="en-US" dirty="0" smtClean="0"/>
              <a:t>The </a:t>
            </a:r>
            <a:r>
              <a:rPr lang="en-US" dirty="0"/>
              <a:t>program </a:t>
            </a:r>
            <a:r>
              <a:rPr lang="en-US" dirty="0" smtClean="0"/>
              <a:t>execution stops</a:t>
            </a:r>
          </a:p>
          <a:p>
            <a:pPr lvl="1">
              <a:spcBef>
                <a:spcPct val="20000"/>
              </a:spcBef>
            </a:pPr>
            <a:r>
              <a:rPr lang="en-US" dirty="0" smtClean="0"/>
              <a:t>The exception travels </a:t>
            </a:r>
            <a:r>
              <a:rPr lang="en-US" dirty="0"/>
              <a:t>over the stack until </a:t>
            </a:r>
            <a:r>
              <a:rPr lang="en-US" dirty="0" smtClean="0"/>
              <a:t>a suitable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catch</a:t>
            </a:r>
            <a:r>
              <a:rPr lang="en-US" dirty="0"/>
              <a:t> block is reached </a:t>
            </a:r>
            <a:r>
              <a:rPr lang="en-US" dirty="0" smtClean="0"/>
              <a:t>to handle it</a:t>
            </a:r>
          </a:p>
          <a:p>
            <a:pPr>
              <a:spcBef>
                <a:spcPct val="20000"/>
              </a:spcBef>
            </a:pPr>
            <a:r>
              <a:rPr lang="en-US" dirty="0" smtClean="0"/>
              <a:t>Unhandled exceptions display error message</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21</a:t>
            </a:fld>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Curved Connector 111"/>
          <p:cNvCxnSpPr>
            <a:stCxn id="83" idx="0"/>
            <a:endCxn id="104" idx="0"/>
          </p:cNvCxnSpPr>
          <p:nvPr/>
        </p:nvCxnSpPr>
        <p:spPr>
          <a:xfrm rot="16200000" flipH="1">
            <a:off x="3474358" y="-167695"/>
            <a:ext cx="2530" cy="3981450"/>
          </a:xfrm>
          <a:prstGeom prst="curvedConnector3">
            <a:avLst>
              <a:gd name="adj1" fmla="val -1844763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65" name="AutoShape 44"/>
          <p:cNvCxnSpPr>
            <a:cxnSpLocks noChangeShapeType="1"/>
          </p:cNvCxnSpPr>
          <p:nvPr/>
        </p:nvCxnSpPr>
        <p:spPr bwMode="auto">
          <a:xfrm flipH="1" flipV="1">
            <a:off x="2207796" y="3756710"/>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74" name="AutoShape 44"/>
          <p:cNvCxnSpPr>
            <a:cxnSpLocks noChangeShapeType="1"/>
          </p:cNvCxnSpPr>
          <p:nvPr/>
        </p:nvCxnSpPr>
        <p:spPr bwMode="auto">
          <a:xfrm flipH="1" flipV="1">
            <a:off x="2207796" y="2908985"/>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82" name="AutoShape 44"/>
          <p:cNvCxnSpPr>
            <a:cxnSpLocks noChangeShapeType="1"/>
          </p:cNvCxnSpPr>
          <p:nvPr/>
        </p:nvCxnSpPr>
        <p:spPr bwMode="auto">
          <a:xfrm flipH="1" flipV="1">
            <a:off x="2207796" y="2063790"/>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sp>
        <p:nvSpPr>
          <p:cNvPr id="2" name="Title 1"/>
          <p:cNvSpPr>
            <a:spLocks noGrp="1"/>
          </p:cNvSpPr>
          <p:nvPr>
            <p:ph type="title"/>
          </p:nvPr>
        </p:nvSpPr>
        <p:spPr/>
        <p:txBody>
          <a:bodyPr/>
          <a:lstStyle/>
          <a:p>
            <a:r>
              <a:rPr lang="en-US" dirty="0" smtClean="0"/>
              <a:t>How Exceptions Work?</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3110"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 name="Rounded Rectangle 71"/>
          <p:cNvSpPr/>
          <p:nvPr/>
        </p:nvSpPr>
        <p:spPr>
          <a:xfrm>
            <a:off x="762000" y="425064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3" name="Rounded Rectangle 72"/>
          <p:cNvSpPr/>
          <p:nvPr/>
        </p:nvSpPr>
        <p:spPr>
          <a:xfrm>
            <a:off x="762000" y="343848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1</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6" name="Rounded Rectangle 75"/>
          <p:cNvSpPr/>
          <p:nvPr/>
        </p:nvSpPr>
        <p:spPr>
          <a:xfrm>
            <a:off x="762000" y="262886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2</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3" name="Rounded Rectangle 82"/>
          <p:cNvSpPr/>
          <p:nvPr/>
        </p:nvSpPr>
        <p:spPr>
          <a:xfrm>
            <a:off x="762000" y="182176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N</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4" name="TextBox 83"/>
          <p:cNvSpPr txBox="1"/>
          <p:nvPr/>
        </p:nvSpPr>
        <p:spPr>
          <a:xfrm>
            <a:off x="2686050" y="3936315"/>
            <a:ext cx="1582484"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2.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5" name="TextBox 84"/>
          <p:cNvSpPr txBox="1"/>
          <p:nvPr/>
        </p:nvSpPr>
        <p:spPr>
          <a:xfrm>
            <a:off x="2686050" y="3100258"/>
            <a:ext cx="1579278"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3.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6" name="TextBox 85"/>
          <p:cNvSpPr txBox="1"/>
          <p:nvPr/>
        </p:nvSpPr>
        <p:spPr>
          <a:xfrm>
            <a:off x="2686050" y="2240865"/>
            <a:ext cx="1588897"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4.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7" name="TextBox 86"/>
          <p:cNvSpPr txBox="1"/>
          <p:nvPr/>
        </p:nvSpPr>
        <p:spPr>
          <a:xfrm>
            <a:off x="1289756" y="2212290"/>
            <a:ext cx="386644" cy="400110"/>
          </a:xfrm>
          <a:prstGeom prst="rect">
            <a:avLst/>
          </a:prstGeom>
          <a:noFill/>
        </p:spPr>
        <p:txBody>
          <a:bodyPr wrap="square" rtlCol="0">
            <a:spAutoFit/>
          </a:bodyPr>
          <a:lstStyle/>
          <a:p>
            <a:r>
              <a:rPr lang="en-US" sz="2000" b="1" dirty="0" smtClean="0">
                <a:solidFill>
                  <a:schemeClr val="accent5">
                    <a:lumMod val="20000"/>
                    <a:lumOff val="80000"/>
                  </a:schemeClr>
                </a:solidFill>
                <a:effectLst>
                  <a:outerShdw blurRad="38100" dist="38100" dir="2700000" algn="tl">
                    <a:srgbClr val="000000">
                      <a:alpha val="43137"/>
                    </a:srgbClr>
                  </a:outerShdw>
                </a:effectLst>
              </a:rPr>
              <a:t>…</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98" name="AutoShape 44"/>
          <p:cNvCxnSpPr>
            <a:cxnSpLocks noChangeShapeType="1"/>
          </p:cNvCxnSpPr>
          <p:nvPr/>
        </p:nvCxnSpPr>
        <p:spPr bwMode="auto">
          <a:xfrm flipH="1" flipV="1">
            <a:off x="6189246" y="3759240"/>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cxnSp>
        <p:nvCxnSpPr>
          <p:cNvPr id="99" name="AutoShape 44"/>
          <p:cNvCxnSpPr>
            <a:cxnSpLocks noChangeShapeType="1"/>
          </p:cNvCxnSpPr>
          <p:nvPr/>
        </p:nvCxnSpPr>
        <p:spPr bwMode="auto">
          <a:xfrm flipH="1" flipV="1">
            <a:off x="6189246" y="2911515"/>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cxnSp>
        <p:nvCxnSpPr>
          <p:cNvPr id="100" name="AutoShape 44"/>
          <p:cNvCxnSpPr>
            <a:cxnSpLocks noChangeShapeType="1"/>
          </p:cNvCxnSpPr>
          <p:nvPr/>
        </p:nvCxnSpPr>
        <p:spPr bwMode="auto">
          <a:xfrm flipH="1" flipV="1">
            <a:off x="6189246" y="2066320"/>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sp>
        <p:nvSpPr>
          <p:cNvPr id="101" name="Rounded Rectangle 100"/>
          <p:cNvSpPr/>
          <p:nvPr/>
        </p:nvSpPr>
        <p:spPr>
          <a:xfrm>
            <a:off x="4743450" y="425317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2" name="Rounded Rectangle 101"/>
          <p:cNvSpPr/>
          <p:nvPr/>
        </p:nvSpPr>
        <p:spPr>
          <a:xfrm>
            <a:off x="4743450" y="344101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1</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3" name="Rounded Rectangle 102"/>
          <p:cNvSpPr/>
          <p:nvPr/>
        </p:nvSpPr>
        <p:spPr>
          <a:xfrm>
            <a:off x="4743450" y="263139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2</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4" name="Rounded Rectangle 103"/>
          <p:cNvSpPr/>
          <p:nvPr/>
        </p:nvSpPr>
        <p:spPr>
          <a:xfrm>
            <a:off x="4743450" y="182429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N</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5" name="TextBox 104"/>
          <p:cNvSpPr txBox="1"/>
          <p:nvPr/>
        </p:nvSpPr>
        <p:spPr>
          <a:xfrm>
            <a:off x="6667500" y="3938845"/>
            <a:ext cx="1672253"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8.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6" name="TextBox 105"/>
          <p:cNvSpPr txBox="1"/>
          <p:nvPr/>
        </p:nvSpPr>
        <p:spPr>
          <a:xfrm>
            <a:off x="6667500" y="3102788"/>
            <a:ext cx="1656223"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7.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7" name="TextBox 106"/>
          <p:cNvSpPr txBox="1"/>
          <p:nvPr/>
        </p:nvSpPr>
        <p:spPr>
          <a:xfrm>
            <a:off x="6667500" y="2224345"/>
            <a:ext cx="1670650"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6.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8" name="TextBox 107"/>
          <p:cNvSpPr txBox="1"/>
          <p:nvPr/>
        </p:nvSpPr>
        <p:spPr>
          <a:xfrm>
            <a:off x="5271206" y="2214820"/>
            <a:ext cx="386644" cy="400110"/>
          </a:xfrm>
          <a:prstGeom prst="rect">
            <a:avLst/>
          </a:prstGeom>
          <a:noFill/>
        </p:spPr>
        <p:txBody>
          <a:bodyPr wrap="square" rtlCol="0">
            <a:spAutoFit/>
          </a:bodyPr>
          <a:lstStyle/>
          <a:p>
            <a:r>
              <a:rPr lang="en-US" sz="2000" b="1" dirty="0" smtClean="0">
                <a:solidFill>
                  <a:schemeClr val="accent5">
                    <a:lumMod val="20000"/>
                    <a:lumOff val="80000"/>
                  </a:schemeClr>
                </a:solidFill>
                <a:effectLst>
                  <a:outerShdw blurRad="38100" dist="38100" dir="2700000" algn="tl">
                    <a:srgbClr val="000000">
                      <a:alpha val="43137"/>
                    </a:srgbClr>
                  </a:outerShdw>
                </a:effectLst>
              </a:rPr>
              <a:t>…</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109" name="AutoShape 44"/>
          <p:cNvCxnSpPr>
            <a:cxnSpLocks noChangeShapeType="1"/>
            <a:stCxn id="116" idx="0"/>
            <a:endCxn id="101" idx="2"/>
          </p:cNvCxnSpPr>
          <p:nvPr/>
        </p:nvCxnSpPr>
        <p:spPr bwMode="auto">
          <a:xfrm flipV="1">
            <a:off x="4208817" y="4736415"/>
            <a:ext cx="1257531" cy="515551"/>
          </a:xfrm>
          <a:prstGeom prst="curvedConnector2">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sp>
        <p:nvSpPr>
          <p:cNvPr id="115" name="TextBox 114"/>
          <p:cNvSpPr txBox="1"/>
          <p:nvPr/>
        </p:nvSpPr>
        <p:spPr>
          <a:xfrm>
            <a:off x="2342996" y="971550"/>
            <a:ext cx="2366417"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5. Throw an exception</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16" name="Cloud 115"/>
          <p:cNvSpPr/>
          <p:nvPr/>
        </p:nvSpPr>
        <p:spPr>
          <a:xfrm>
            <a:off x="2914496" y="4743450"/>
            <a:ext cx="1295400" cy="1017032"/>
          </a:xfrm>
          <a:prstGeom prst="cloud">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.NET CLR</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cxnSp>
        <p:nvCxnSpPr>
          <p:cNvPr id="118" name="Curved Connector 117"/>
          <p:cNvCxnSpPr>
            <a:stCxn id="116" idx="2"/>
            <a:endCxn id="72" idx="2"/>
          </p:cNvCxnSpPr>
          <p:nvPr/>
        </p:nvCxnSpPr>
        <p:spPr>
          <a:xfrm rot="10800000">
            <a:off x="1484898" y="4733886"/>
            <a:ext cx="1433616" cy="518081"/>
          </a:xfrm>
          <a:prstGeom prst="curvedConnector2">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sp>
        <p:nvSpPr>
          <p:cNvPr id="120" name="TextBox 119"/>
          <p:cNvSpPr txBox="1"/>
          <p:nvPr/>
        </p:nvSpPr>
        <p:spPr>
          <a:xfrm rot="809375">
            <a:off x="1291433" y="5149554"/>
            <a:ext cx="1598323" cy="646331"/>
          </a:xfrm>
          <a:prstGeom prst="rect">
            <a:avLst/>
          </a:prstGeom>
          <a:noFill/>
        </p:spPr>
        <p:txBody>
          <a:bodyPr wrap="none" rtlCol="0">
            <a:spAutoFit/>
          </a:bodyPr>
          <a:lstStyle/>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1. Execute the</a:t>
            </a:r>
          </a:p>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program</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24" name="TextBox 123"/>
          <p:cNvSpPr txBox="1"/>
          <p:nvPr/>
        </p:nvSpPr>
        <p:spPr>
          <a:xfrm rot="20288132">
            <a:off x="4359361" y="5066916"/>
            <a:ext cx="1670650"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9.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47" name="TextBox 146"/>
          <p:cNvSpPr txBox="1"/>
          <p:nvPr/>
        </p:nvSpPr>
        <p:spPr>
          <a:xfrm rot="369246">
            <a:off x="3269336" y="6000659"/>
            <a:ext cx="2727030" cy="369332"/>
          </a:xfrm>
          <a:prstGeom prst="rect">
            <a:avLst/>
          </a:prstGeom>
          <a:noFill/>
        </p:spPr>
        <p:txBody>
          <a:bodyPr wrap="none" rtlCol="0">
            <a:spAutoFit/>
          </a:bodyPr>
          <a:lstStyle/>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10. Display error message</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126" name="AutoShape 44"/>
          <p:cNvCxnSpPr>
            <a:cxnSpLocks noChangeShapeType="1"/>
            <a:endCxn id="116" idx="1"/>
          </p:cNvCxnSpPr>
          <p:nvPr/>
        </p:nvCxnSpPr>
        <p:spPr bwMode="auto">
          <a:xfrm rot="10800000">
            <a:off x="3562196" y="5759400"/>
            <a:ext cx="2552700" cy="336601"/>
          </a:xfrm>
          <a:prstGeom prst="curvedConnector2">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pic>
        <p:nvPicPr>
          <p:cNvPr id="3121" name="Picture 49" descr="C:\Trash\CLR-exception-dialog.png"/>
          <p:cNvPicPr>
            <a:picLocks noChangeAspect="1" noChangeArrowheads="1"/>
          </p:cNvPicPr>
          <p:nvPr/>
        </p:nvPicPr>
        <p:blipFill>
          <a:blip r:embed="rId2" cstate="print"/>
          <a:srcRect/>
          <a:stretch>
            <a:fillRect/>
          </a:stretch>
        </p:blipFill>
        <p:spPr bwMode="auto">
          <a:xfrm>
            <a:off x="6114895" y="5704561"/>
            <a:ext cx="2257579" cy="81054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dirty="0" smtClean="0"/>
              <a:t>Using </a:t>
            </a:r>
            <a:r>
              <a:rPr lang="en-US" dirty="0" smtClean="0">
                <a:latin typeface="Consolas" pitchFamily="49" charset="0"/>
                <a:cs typeface="Consolas" pitchFamily="49" charset="0"/>
              </a:rPr>
              <a:t>throw</a:t>
            </a:r>
            <a:r>
              <a:rPr lang="en-US" dirty="0" smtClean="0"/>
              <a:t> Keyword</a:t>
            </a:r>
            <a:endParaRPr lang="bg-BG" dirty="0"/>
          </a:p>
        </p:txBody>
      </p:sp>
      <p:sp>
        <p:nvSpPr>
          <p:cNvPr id="564227" name="Rectangle 3"/>
          <p:cNvSpPr>
            <a:spLocks noGrp="1" noChangeArrowheads="1"/>
          </p:cNvSpPr>
          <p:nvPr>
            <p:ph type="body" idx="1"/>
          </p:nvPr>
        </p:nvSpPr>
        <p:spPr/>
        <p:txBody>
          <a:bodyPr/>
          <a:lstStyle/>
          <a:p>
            <a:pPr>
              <a:lnSpc>
                <a:spcPct val="90000"/>
              </a:lnSpc>
              <a:spcBef>
                <a:spcPct val="30000"/>
              </a:spcBef>
            </a:pPr>
            <a:r>
              <a:rPr lang="en-US" sz="3000" dirty="0"/>
              <a:t>Throwing an </a:t>
            </a:r>
            <a:r>
              <a:rPr lang="en-US" sz="3000" dirty="0" smtClean="0"/>
              <a:t>exception with error message:</a:t>
            </a:r>
            <a:endParaRPr lang="en-US" sz="3000" dirty="0"/>
          </a:p>
          <a:p>
            <a:pPr>
              <a:lnSpc>
                <a:spcPct val="90000"/>
              </a:lnSpc>
              <a:spcBef>
                <a:spcPct val="30000"/>
              </a:spcBef>
            </a:pPr>
            <a:endParaRPr lang="bg-BG" sz="3000" dirty="0"/>
          </a:p>
          <a:p>
            <a:pPr>
              <a:spcBef>
                <a:spcPct val="0"/>
              </a:spcBef>
            </a:pPr>
            <a:r>
              <a:rPr lang="en-US" sz="3000" dirty="0" smtClean="0"/>
              <a:t>Exceptions can take message and cause:</a:t>
            </a:r>
          </a:p>
          <a:p>
            <a:pPr>
              <a:spcBef>
                <a:spcPct val="0"/>
              </a:spcBef>
            </a:pPr>
            <a:endParaRPr lang="en-US" sz="3000" dirty="0" smtClean="0"/>
          </a:p>
          <a:p>
            <a:pPr>
              <a:spcBef>
                <a:spcPct val="0"/>
              </a:spcBef>
            </a:pPr>
            <a:endParaRPr lang="en-US" sz="3000" dirty="0" smtClean="0"/>
          </a:p>
          <a:p>
            <a:pPr>
              <a:spcBef>
                <a:spcPct val="0"/>
              </a:spcBef>
            </a:pPr>
            <a:endParaRPr lang="en-US" sz="3000" dirty="0" smtClean="0"/>
          </a:p>
          <a:p>
            <a:pPr>
              <a:spcBef>
                <a:spcPct val="0"/>
              </a:spcBef>
            </a:pPr>
            <a:endParaRPr lang="en-US" sz="3000" dirty="0" smtClean="0"/>
          </a:p>
          <a:p>
            <a:pPr>
              <a:spcBef>
                <a:spcPct val="0"/>
              </a:spcBef>
            </a:pPr>
            <a:endParaRPr lang="en-US" sz="3000" dirty="0" smtClean="0"/>
          </a:p>
          <a:p>
            <a:pPr>
              <a:spcBef>
                <a:spcPct val="0"/>
              </a:spcBef>
            </a:pPr>
            <a:r>
              <a:rPr lang="en-US" sz="3000" dirty="0" smtClean="0"/>
              <a:t>Note</a:t>
            </a:r>
            <a:r>
              <a:rPr lang="bg-BG" sz="3000" dirty="0" smtClean="0"/>
              <a:t>:</a:t>
            </a:r>
            <a:r>
              <a:rPr lang="en-US" sz="3000" dirty="0" smtClean="0"/>
              <a:t> </a:t>
            </a:r>
            <a:r>
              <a:rPr lang="en-US" dirty="0" smtClean="0"/>
              <a:t>i</a:t>
            </a:r>
            <a:r>
              <a:rPr lang="en-US" dirty="0" smtClean="0"/>
              <a:t>f </a:t>
            </a:r>
            <a:r>
              <a:rPr lang="en-US" dirty="0"/>
              <a:t>the original exception is not passed </a:t>
            </a:r>
            <a:r>
              <a:rPr lang="en-US" dirty="0" smtClean="0"/>
              <a:t>the initial cause of the exception is lost</a:t>
            </a:r>
            <a:endParaRPr lang="bg-BG" dirty="0"/>
          </a:p>
        </p:txBody>
      </p:sp>
      <p:sp>
        <p:nvSpPr>
          <p:cNvPr id="564228" name="Rectangle 4"/>
          <p:cNvSpPr>
            <a:spLocks noChangeArrowheads="1"/>
          </p:cNvSpPr>
          <p:nvPr/>
        </p:nvSpPr>
        <p:spPr bwMode="auto">
          <a:xfrm>
            <a:off x="677862" y="1676400"/>
            <a:ext cx="770413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throw new ArgumentException("Invalid amount!");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Rectangle 4"/>
          <p:cNvSpPr>
            <a:spLocks noChangeArrowheads="1"/>
          </p:cNvSpPr>
          <p:nvPr/>
        </p:nvSpPr>
        <p:spPr bwMode="auto">
          <a:xfrm>
            <a:off x="677862" y="2855655"/>
            <a:ext cx="7704138"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Int32.Parse(str);</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FormatException fe)</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ArgumentException("Invalid number", fe);</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23</a:t>
            </a:fld>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smtClean="0"/>
              <a:t>Re-Throwing Exceptions</a:t>
            </a:r>
            <a:endParaRPr lang="bg-BG" dirty="0"/>
          </a:p>
        </p:txBody>
      </p:sp>
      <p:sp>
        <p:nvSpPr>
          <p:cNvPr id="637955" name="Rectangle 3"/>
          <p:cNvSpPr>
            <a:spLocks noGrp="1" noChangeArrowheads="1"/>
          </p:cNvSpPr>
          <p:nvPr>
            <p:ph type="body" idx="1"/>
          </p:nvPr>
        </p:nvSpPr>
        <p:spPr>
          <a:xfrm>
            <a:off x="338138" y="1066800"/>
            <a:ext cx="8435975" cy="5522913"/>
          </a:xfrm>
        </p:spPr>
        <p:txBody>
          <a:bodyPr/>
          <a:lstStyle/>
          <a:p>
            <a:pPr>
              <a:spcBef>
                <a:spcPct val="20000"/>
              </a:spcBef>
            </a:pPr>
            <a:r>
              <a:rPr lang="en-US" dirty="0" smtClean="0"/>
              <a:t>Caught exceptions can be re-thrown again:</a:t>
            </a:r>
          </a:p>
        </p:txBody>
      </p:sp>
      <p:sp>
        <p:nvSpPr>
          <p:cNvPr id="4" name="Rectangle 3"/>
          <p:cNvSpPr>
            <a:spLocks noChangeArrowheads="1"/>
          </p:cNvSpPr>
          <p:nvPr/>
        </p:nvSpPr>
        <p:spPr bwMode="auto">
          <a:xfrm>
            <a:off x="754062" y="1862078"/>
            <a:ext cx="7551738"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Int32.Parse(str);</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FormatException fe)</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Console.WriteLine("Parse failed!");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fe; // Re-throw the caught exception</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Rectangle 4"/>
          <p:cNvSpPr>
            <a:spLocks noChangeArrowheads="1"/>
          </p:cNvSpPr>
          <p:nvPr/>
        </p:nvSpPr>
        <p:spPr bwMode="auto">
          <a:xfrm>
            <a:off x="762000" y="5105400"/>
            <a:ext cx="7551738"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FormatException)</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 Re-throws tha last caught exception</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24</a:t>
            </a:fld>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sz="3800" dirty="0"/>
              <a:t>Throwing Exceptions – Example</a:t>
            </a:r>
            <a:endParaRPr lang="bg-BG" sz="3800" dirty="0"/>
          </a:p>
        </p:txBody>
      </p:sp>
      <p:sp>
        <p:nvSpPr>
          <p:cNvPr id="566275" name="Rectangle 3"/>
          <p:cNvSpPr>
            <a:spLocks noChangeArrowheads="1"/>
          </p:cNvSpPr>
          <p:nvPr/>
        </p:nvSpPr>
        <p:spPr bwMode="auto">
          <a:xfrm>
            <a:off x="501650" y="1066800"/>
            <a:ext cx="8158163" cy="54229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double Sqrt(double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 &lt; 0)</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System.ArgumentOutOfRangeException(</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 for negative numbers is undefined!");</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Math.Sqrt(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Sqrt(-1);</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catch (ArgumentOutOfRangeException ex)</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Console.Error.WriteLine("Error: " + ex.Message);</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25</a:t>
            </a:fld>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ctrTitle"/>
          </p:nvPr>
        </p:nvSpPr>
        <p:spPr>
          <a:xfrm>
            <a:off x="1447800" y="2057400"/>
            <a:ext cx="6232526" cy="736600"/>
          </a:xfrm>
        </p:spPr>
        <p:txBody>
          <a:bodyPr/>
          <a:lstStyle/>
          <a:p>
            <a:pPr>
              <a:lnSpc>
                <a:spcPct val="110000"/>
              </a:lnSpc>
            </a:pPr>
            <a:r>
              <a:rPr lang="en-US" dirty="0"/>
              <a:t>Throwing Exceptions</a:t>
            </a:r>
            <a:endParaRPr lang="bg-BG" dirty="0"/>
          </a:p>
        </p:txBody>
      </p:sp>
      <p:sp>
        <p:nvSpPr>
          <p:cNvPr id="3" name="Rectangle 3"/>
          <p:cNvSpPr>
            <a:spLocks noChangeArrowheads="1"/>
          </p:cNvSpPr>
          <p:nvPr/>
        </p:nvSpPr>
        <p:spPr bwMode="auto">
          <a:xfrm>
            <a:off x="1292225" y="3051175"/>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5122" name="Picture 2" descr="http://www.theunionleader.com/uploads/media-items/2008/may/512throw.jpg"/>
          <p:cNvPicPr>
            <a:picLocks noChangeAspect="1" noChangeArrowheads="1"/>
          </p:cNvPicPr>
          <p:nvPr/>
        </p:nvPicPr>
        <p:blipFill>
          <a:blip r:embed="rId3" cstate="print"/>
          <a:srcRect/>
          <a:stretch>
            <a:fillRect/>
          </a:stretch>
        </p:blipFill>
        <p:spPr bwMode="auto">
          <a:xfrm>
            <a:off x="7391400" y="3730026"/>
            <a:ext cx="1123950" cy="2238375"/>
          </a:xfrm>
          <a:prstGeom prst="roundRect">
            <a:avLst>
              <a:gd name="adj" fmla="val 11872"/>
            </a:avLst>
          </a:prstGeom>
          <a:noFill/>
        </p:spPr>
      </p:pic>
      <p:pic>
        <p:nvPicPr>
          <p:cNvPr id="5124" name="Picture 4" descr="http://newsimg.bbc.co.uk/media/images/40716000/jpg/_40716330_overarm_throw203_get.jpg"/>
          <p:cNvPicPr>
            <a:picLocks noChangeAspect="1" noChangeArrowheads="1"/>
          </p:cNvPicPr>
          <p:nvPr/>
        </p:nvPicPr>
        <p:blipFill>
          <a:blip r:embed="rId4" cstate="print"/>
          <a:srcRect/>
          <a:stretch>
            <a:fillRect/>
          </a:stretch>
        </p:blipFill>
        <p:spPr bwMode="auto">
          <a:xfrm>
            <a:off x="3781425" y="4512122"/>
            <a:ext cx="1933575" cy="1447800"/>
          </a:xfrm>
          <a:prstGeom prst="roundRect">
            <a:avLst>
              <a:gd name="adj" fmla="val 8338"/>
            </a:avLst>
          </a:prstGeom>
          <a:noFill/>
        </p:spPr>
      </p:pic>
      <p:pic>
        <p:nvPicPr>
          <p:cNvPr id="5126" name="Picture 6" descr="http://www.tribuneindia.com/2005/20050709/sp.jpg"/>
          <p:cNvPicPr>
            <a:picLocks noChangeAspect="1" noChangeArrowheads="1"/>
          </p:cNvPicPr>
          <p:nvPr/>
        </p:nvPicPr>
        <p:blipFill>
          <a:blip r:embed="rId5" cstate="print"/>
          <a:srcRect/>
          <a:stretch>
            <a:fillRect/>
          </a:stretch>
        </p:blipFill>
        <p:spPr bwMode="auto">
          <a:xfrm>
            <a:off x="533400" y="3577626"/>
            <a:ext cx="1981200" cy="2371725"/>
          </a:xfrm>
          <a:prstGeom prst="roundRect">
            <a:avLst>
              <a:gd name="adj" fmla="val 6015"/>
            </a:avLst>
          </a:prstGeom>
          <a:noFill/>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Choosing Exception Type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8" name="Content Placeholder 7"/>
          <p:cNvSpPr>
            <a:spLocks noGrp="1"/>
          </p:cNvSpPr>
          <p:nvPr>
            <p:ph idx="1"/>
          </p:nvPr>
        </p:nvSpPr>
        <p:spPr/>
        <p:txBody>
          <a:bodyPr/>
          <a:lstStyle/>
          <a:p>
            <a:r>
              <a:rPr lang="en-US" sz="3000" dirty="0" smtClean="0"/>
              <a:t>When an invalid parameter is passed to a method:</a:t>
            </a:r>
          </a:p>
          <a:p>
            <a:pPr lvl="1"/>
            <a:r>
              <a:rPr lang="en-US" sz="2800" noProof="1" smtClean="0">
                <a:solidFill>
                  <a:schemeClr val="accent5">
                    <a:lumMod val="20000"/>
                    <a:lumOff val="80000"/>
                  </a:schemeClr>
                </a:solidFill>
                <a:latin typeface="Consolas" pitchFamily="49" charset="0"/>
                <a:cs typeface="Consolas" pitchFamily="49" charset="0"/>
              </a:rPr>
              <a:t>ArgumentException</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ArgumentNullException</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ArgumentOutOfRangeException</a:t>
            </a:r>
          </a:p>
          <a:p>
            <a:r>
              <a:rPr lang="en-US" sz="3000" dirty="0" smtClean="0"/>
              <a:t>When requested operation is not supported</a:t>
            </a:r>
          </a:p>
          <a:p>
            <a:pPr lvl="1"/>
            <a:r>
              <a:rPr lang="en-US" sz="2800" noProof="1" smtClean="0">
                <a:solidFill>
                  <a:schemeClr val="accent5">
                    <a:lumMod val="20000"/>
                    <a:lumOff val="80000"/>
                  </a:schemeClr>
                </a:solidFill>
                <a:latin typeface="Consolas" pitchFamily="49" charset="0"/>
                <a:cs typeface="Consolas" pitchFamily="49" charset="0"/>
              </a:rPr>
              <a:t>NotSupportedException</a:t>
            </a:r>
          </a:p>
          <a:p>
            <a:r>
              <a:rPr lang="en-US" dirty="0" smtClean="0"/>
              <a:t>When a method is still not implemented</a:t>
            </a:r>
          </a:p>
          <a:p>
            <a:pPr lvl="1"/>
            <a:r>
              <a:rPr lang="en-US" sz="2800" noProof="1" smtClean="0">
                <a:solidFill>
                  <a:schemeClr val="accent5">
                    <a:lumMod val="20000"/>
                    <a:lumOff val="80000"/>
                  </a:schemeClr>
                </a:solidFill>
                <a:latin typeface="Consolas" pitchFamily="49" charset="0"/>
                <a:cs typeface="Consolas" pitchFamily="49" charset="0"/>
              </a:rPr>
              <a:t>NotImplementedException</a:t>
            </a:r>
          </a:p>
          <a:p>
            <a:r>
              <a:rPr lang="en-US" sz="3000" dirty="0" smtClean="0"/>
              <a:t>If no suitable standard exception class is available</a:t>
            </a:r>
          </a:p>
          <a:p>
            <a:pPr lvl="1"/>
            <a:r>
              <a:rPr lang="en-US" sz="2800" dirty="0" smtClean="0"/>
              <a:t>Create own exception class (inherit </a:t>
            </a:r>
            <a:r>
              <a:rPr lang="en-US" sz="2800" dirty="0" smtClean="0">
                <a:solidFill>
                  <a:schemeClr val="accent5">
                    <a:lumMod val="20000"/>
                    <a:lumOff val="80000"/>
                  </a:schemeClr>
                </a:solidFill>
                <a:latin typeface="Consolas" pitchFamily="49" charset="0"/>
                <a:cs typeface="Consolas" pitchFamily="49" charset="0"/>
              </a:rPr>
              <a:t>Exception</a:t>
            </a:r>
            <a:r>
              <a:rPr lang="en-US" sz="2800" dirty="0" smtClean="0"/>
              <a:t>)</a:t>
            </a:r>
            <a:endParaRPr lang="en-US" sz="2800" noProof="1">
              <a:solidFill>
                <a:schemeClr val="accent5">
                  <a:lumMod val="20000"/>
                  <a:lumOff val="80000"/>
                </a:schemeClr>
              </a:solidFill>
              <a:latin typeface="Consolas" pitchFamily="49" charset="0"/>
              <a:cs typeface="Consolas"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ctrTitle"/>
          </p:nvPr>
        </p:nvSpPr>
        <p:spPr>
          <a:xfrm>
            <a:off x="838200" y="1600200"/>
            <a:ext cx="7451726" cy="736600"/>
          </a:xfrm>
        </p:spPr>
        <p:txBody>
          <a:bodyPr/>
          <a:lstStyle/>
          <a:p>
            <a:pPr>
              <a:lnSpc>
                <a:spcPct val="110000"/>
              </a:lnSpc>
              <a:tabLst>
                <a:tab pos="7264400" algn="l"/>
              </a:tabLst>
            </a:pPr>
            <a:r>
              <a:rPr lang="en-US" dirty="0" smtClean="0"/>
              <a:t>Using Try-Finally Blocks</a:t>
            </a:r>
            <a:endParaRPr lang="bg-BG" dirty="0"/>
          </a:p>
        </p:txBody>
      </p:sp>
      <p:pic>
        <p:nvPicPr>
          <p:cNvPr id="21506" name="Picture 2" descr="http://p2pexeem.net/fanimages/finish.jpg"/>
          <p:cNvPicPr>
            <a:picLocks noChangeAspect="1" noChangeArrowheads="1"/>
          </p:cNvPicPr>
          <p:nvPr/>
        </p:nvPicPr>
        <p:blipFill>
          <a:blip r:embed="rId3" cstate="print"/>
          <a:srcRect t="12000" b="4000"/>
          <a:stretch>
            <a:fillRect/>
          </a:stretch>
        </p:blipFill>
        <p:spPr bwMode="auto">
          <a:xfrm>
            <a:off x="3068096" y="2819400"/>
            <a:ext cx="2971800" cy="3207253"/>
          </a:xfrm>
          <a:prstGeom prst="roundRect">
            <a:avLst>
              <a:gd name="adj" fmla="val 7876"/>
            </a:avLst>
          </a:prstGeom>
          <a:noFill/>
          <a:effectLst>
            <a:softEdge rad="31750"/>
          </a:effec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p:txBody>
          <a:bodyPr/>
          <a:lstStyle/>
          <a:p>
            <a:r>
              <a:rPr lang="en-US" sz="3800" dirty="0"/>
              <a:t>The</a:t>
            </a:r>
            <a:r>
              <a:rPr lang="bg-BG" sz="3800" dirty="0"/>
              <a:t> </a:t>
            </a:r>
            <a:r>
              <a:rPr lang="en-US" sz="3800" dirty="0">
                <a:latin typeface="Consolas" pitchFamily="49" charset="0"/>
                <a:cs typeface="Consolas" pitchFamily="49" charset="0"/>
              </a:rPr>
              <a:t>try-finally</a:t>
            </a:r>
            <a:r>
              <a:rPr lang="en-US" sz="3800" dirty="0"/>
              <a:t> Construction</a:t>
            </a:r>
            <a:endParaRPr lang="bg-BG" sz="3800" dirty="0"/>
          </a:p>
        </p:txBody>
      </p:sp>
      <p:sp>
        <p:nvSpPr>
          <p:cNvPr id="644099" name="Rectangle 3"/>
          <p:cNvSpPr>
            <a:spLocks noGrp="1" noChangeArrowheads="1"/>
          </p:cNvSpPr>
          <p:nvPr>
            <p:ph type="body" idx="1"/>
          </p:nvPr>
        </p:nvSpPr>
        <p:spPr/>
        <p:txBody>
          <a:bodyPr/>
          <a:lstStyle/>
          <a:p>
            <a:r>
              <a:rPr lang="en-US" sz="3000" dirty="0"/>
              <a:t>The construction:</a:t>
            </a:r>
          </a:p>
          <a:p>
            <a:pPr lvl="1">
              <a:lnSpc>
                <a:spcPct val="100000"/>
              </a:lnSpc>
            </a:pPr>
            <a:endParaRPr lang="en-US" dirty="0"/>
          </a:p>
          <a:p>
            <a:pPr lvl="1">
              <a:lnSpc>
                <a:spcPct val="100000"/>
              </a:lnSpc>
              <a:buFontTx/>
              <a:buNone/>
            </a:pPr>
            <a:endParaRPr lang="en-US" dirty="0"/>
          </a:p>
          <a:p>
            <a:endParaRPr lang="en-US" sz="3000" dirty="0"/>
          </a:p>
          <a:p>
            <a:endParaRPr lang="en-US" sz="3000" dirty="0"/>
          </a:p>
          <a:p>
            <a:r>
              <a:rPr lang="en-US" sz="3000" dirty="0" smtClean="0"/>
              <a:t>Ensures execution </a:t>
            </a:r>
            <a:r>
              <a:rPr lang="en-US" sz="3000" dirty="0"/>
              <a:t>of </a:t>
            </a:r>
            <a:r>
              <a:rPr lang="en-US" sz="3000" dirty="0" smtClean="0"/>
              <a:t>given </a:t>
            </a:r>
            <a:r>
              <a:rPr lang="en-US" sz="3000" dirty="0"/>
              <a:t>block </a:t>
            </a:r>
            <a:r>
              <a:rPr lang="en-US" sz="3000" dirty="0" smtClean="0"/>
              <a:t>in all cases</a:t>
            </a:r>
          </a:p>
          <a:p>
            <a:pPr lvl="1"/>
            <a:r>
              <a:rPr lang="en-US" sz="2800" dirty="0" smtClean="0"/>
              <a:t>When exception is raised or not in </a:t>
            </a:r>
            <a:r>
              <a:rPr lang="en-US" sz="2800" dirty="0"/>
              <a:t>the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try</a:t>
            </a:r>
            <a:r>
              <a:rPr lang="en-US" sz="2800" dirty="0"/>
              <a:t> </a:t>
            </a:r>
            <a:r>
              <a:rPr lang="en-US" sz="2800" dirty="0" smtClean="0"/>
              <a:t>block</a:t>
            </a:r>
            <a:endParaRPr lang="en-US" sz="2800" dirty="0"/>
          </a:p>
          <a:p>
            <a:r>
              <a:rPr lang="en-US" sz="3000" dirty="0"/>
              <a:t>Used for execution of cleaning-up code</a:t>
            </a:r>
            <a:r>
              <a:rPr lang="en-US" sz="3000" dirty="0" smtClean="0"/>
              <a:t>, e.g</a:t>
            </a:r>
            <a:r>
              <a:rPr lang="en-US" sz="3000" dirty="0"/>
              <a:t>. releasing resources</a:t>
            </a:r>
            <a:endParaRPr lang="bg-BG" sz="3000" dirty="0"/>
          </a:p>
        </p:txBody>
      </p:sp>
      <p:sp>
        <p:nvSpPr>
          <p:cNvPr id="644100" name="Rectangle 4"/>
          <p:cNvSpPr>
            <a:spLocks noChangeArrowheads="1"/>
          </p:cNvSpPr>
          <p:nvPr/>
        </p:nvSpPr>
        <p:spPr bwMode="auto">
          <a:xfrm>
            <a:off x="827088" y="1828800"/>
            <a:ext cx="7326312" cy="21975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pP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0000"/>
              </a:lnSpc>
              <a:spcBef>
                <a:spcPts val="0"/>
              </a:spcBef>
              <a:buClr>
                <a:schemeClr val="accent5">
                  <a:lumMod val="40000"/>
                  <a:lumOff val="60000"/>
                </a:schemeClr>
              </a:buClr>
              <a:buSzPct val="70000"/>
            </a:pP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spcBef>
                <a:spcPts val="0"/>
              </a:spcBef>
              <a:buClr>
                <a:schemeClr val="accent5">
                  <a:lumMod val="40000"/>
                  <a:lumOff val="60000"/>
                </a:schemeClr>
              </a:buClr>
              <a:buSzPct val="70000"/>
            </a:pP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 that can cause an exception</a:t>
            </a:r>
          </a:p>
          <a:p>
            <a:pPr eaLnBrk="0" hangingPunct="0">
              <a:lnSpc>
                <a:spcPct val="90000"/>
              </a:lnSpc>
              <a:spcBef>
                <a:spcPts val="0"/>
              </a:spcBef>
              <a:buClr>
                <a:schemeClr val="accent5">
                  <a:lumMod val="40000"/>
                  <a:lumOff val="60000"/>
                </a:schemeClr>
              </a:buClr>
              <a:buSzPct val="70000"/>
            </a:pP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spcBef>
                <a:spcPts val="0"/>
              </a:spcBef>
              <a:buClr>
                <a:schemeClr val="accent5">
                  <a:lumMod val="40000"/>
                  <a:lumOff val="60000"/>
                </a:schemeClr>
              </a:buClr>
              <a:buSzPct val="70000"/>
            </a:pP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finally</a:t>
            </a:r>
          </a:p>
          <a:p>
            <a:pPr eaLnBrk="0" hangingPunct="0">
              <a:lnSpc>
                <a:spcPct val="90000"/>
              </a:lnSpc>
              <a:spcBef>
                <a:spcPts val="0"/>
              </a:spcBef>
              <a:buClr>
                <a:schemeClr val="accent5">
                  <a:lumMod val="40000"/>
                  <a:lumOff val="60000"/>
                </a:schemeClr>
              </a:buClr>
              <a:buSzPct val="70000"/>
            </a:pP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spcBef>
                <a:spcPts val="0"/>
              </a:spcBef>
              <a:buClr>
                <a:schemeClr val="accent5">
                  <a:lumMod val="40000"/>
                  <a:lumOff val="60000"/>
                </a:schemeClr>
              </a:buClr>
              <a:buSzPct val="70000"/>
            </a:pP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This block will always execute</a:t>
            </a:r>
          </a:p>
          <a:p>
            <a:pPr eaLnBrk="0" hangingPunct="0">
              <a:lnSpc>
                <a:spcPct val="90000"/>
              </a:lnSpc>
              <a:spcBef>
                <a:spcPts val="0"/>
              </a:spcBef>
              <a:buClr>
                <a:schemeClr val="accent5">
                  <a:lumMod val="40000"/>
                  <a:lumOff val="60000"/>
                </a:schemeClr>
              </a:buClr>
              <a:buSzPct val="70000"/>
            </a:pP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29</a:t>
            </a:fld>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225026" y="1524000"/>
            <a:ext cx="6689726" cy="920750"/>
          </a:xfrm>
        </p:spPr>
        <p:txBody>
          <a:bodyPr/>
          <a:lstStyle/>
          <a:p>
            <a:pPr>
              <a:lnSpc>
                <a:spcPct val="110000"/>
              </a:lnSpc>
            </a:pPr>
            <a:r>
              <a:rPr lang="en-US" dirty="0" smtClean="0"/>
              <a:t>What are Exceptions?</a:t>
            </a:r>
            <a:endParaRPr lang="bg-BG" dirty="0"/>
          </a:p>
        </p:txBody>
      </p:sp>
      <p:sp>
        <p:nvSpPr>
          <p:cNvPr id="3" name="Rectangle 3"/>
          <p:cNvSpPr>
            <a:spLocks noChangeArrowheads="1"/>
          </p:cNvSpPr>
          <p:nvPr/>
        </p:nvSpPr>
        <p:spPr bwMode="auto">
          <a:xfrm>
            <a:off x="1330811" y="2520950"/>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The </a:t>
            </a:r>
            <a:r>
              <a:rPr lang="en-US" sz="2800" b="1" dirty="0" smtClean="0">
                <a:solidFill>
                  <a:srgbClr val="FAF7C8"/>
                </a:solidFill>
                <a:effectLst>
                  <a:outerShdw blurRad="38100" dist="38100" dir="2700000" algn="tl">
                    <a:srgbClr val="000000">
                      <a:alpha val="43137"/>
                    </a:srgbClr>
                  </a:outerShdw>
                </a:effectLst>
              </a:rPr>
              <a:t>Paradigm</a:t>
            </a:r>
            <a:r>
              <a:rPr lang="en-US" sz="2800" b="1" dirty="0" smtClean="0">
                <a:solidFill>
                  <a:srgbClr val="FAF7C8"/>
                </a:solidFill>
                <a:effectLst>
                  <a:outerShdw blurRad="38100" dist="38100" dir="2700000" algn="tl">
                    <a:srgbClr val="000000">
                      <a:alpha val="43137"/>
                    </a:srgbClr>
                  </a:outerShdw>
                </a:effectLst>
                <a:latin typeface="+mn-lt"/>
              </a:rPr>
              <a:t> of Exceptions in OOP</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62466" name="Picture 2" descr="http://www.contentimages.de/content/GlobalPictureGallery/35/1895600935_1187195747078.jpg"/>
          <p:cNvPicPr>
            <a:picLocks noChangeAspect="1" noChangeArrowheads="1"/>
          </p:cNvPicPr>
          <p:nvPr/>
        </p:nvPicPr>
        <p:blipFill>
          <a:blip r:embed="rId3" cstate="print"/>
          <a:srcRect/>
          <a:stretch>
            <a:fillRect/>
          </a:stretch>
        </p:blipFill>
        <p:spPr bwMode="auto">
          <a:xfrm>
            <a:off x="2518784" y="3352800"/>
            <a:ext cx="4114800" cy="2895600"/>
          </a:xfrm>
          <a:prstGeom prst="roundRect">
            <a:avLst>
              <a:gd name="adj" fmla="val 5794"/>
            </a:avLst>
          </a:prstGeom>
          <a:noFill/>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p:txBody>
          <a:bodyPr/>
          <a:lstStyle/>
          <a:p>
            <a:r>
              <a:rPr lang="en-US" dirty="0">
                <a:latin typeface="Consolas" pitchFamily="49" charset="0"/>
                <a:cs typeface="Consolas" pitchFamily="49" charset="0"/>
              </a:rPr>
              <a:t>try-finally</a:t>
            </a:r>
            <a:r>
              <a:rPr lang="en-US" dirty="0"/>
              <a:t> – Example</a:t>
            </a:r>
            <a:endParaRPr lang="bg-BG" dirty="0"/>
          </a:p>
        </p:txBody>
      </p:sp>
      <p:sp>
        <p:nvSpPr>
          <p:cNvPr id="646147" name="Rectangle 3"/>
          <p:cNvSpPr>
            <a:spLocks noChangeArrowheads="1"/>
          </p:cNvSpPr>
          <p:nvPr/>
        </p:nvSpPr>
        <p:spPr bwMode="auto">
          <a:xfrm>
            <a:off x="381000" y="1035382"/>
            <a:ext cx="8382000" cy="54784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TestTryFinally()</a:t>
            </a:r>
          </a:p>
          <a:p>
            <a:pPr eaLnBrk="0" hangingPunct="0">
              <a:lnSpc>
                <a:spcPts val="18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Console.WriteLine("Code executed before try-finally.");</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 = Console.ReadLine();</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Int32.Parse(str);</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Console.WriteLine("Parsing was successful.");</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return; // Exit from the current method</a:t>
            </a:r>
          </a:p>
          <a:p>
            <a:pPr eaLnBrk="0" hangingPunct="0">
              <a:lnSpc>
                <a:spcPts val="18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(FormatException)</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Console.WriteLine("Parsing failed!");</a:t>
            </a:r>
          </a:p>
          <a:p>
            <a:pPr eaLnBrk="0" hangingPunct="0">
              <a:lnSpc>
                <a:spcPts val="18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finally</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Console.WriteLine("This cleanup code is always executed.");</a:t>
            </a:r>
          </a:p>
          <a:p>
            <a:pPr eaLnBrk="0" hangingPunct="0">
              <a:lnSpc>
                <a:spcPts val="18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Console.WriteLine("This code is after the try-finally block.");</a:t>
            </a:r>
          </a:p>
          <a:p>
            <a:pPr eaLnBrk="0" hangingPunct="0">
              <a:lnSpc>
                <a:spcPts val="18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30</a:t>
            </a:fld>
            <a:endParaRPr 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ctrTitle"/>
          </p:nvPr>
        </p:nvSpPr>
        <p:spPr>
          <a:xfrm>
            <a:off x="1447800" y="1676400"/>
            <a:ext cx="6232526" cy="736600"/>
          </a:xfrm>
        </p:spPr>
        <p:txBody>
          <a:bodyPr/>
          <a:lstStyle/>
          <a:p>
            <a:pPr>
              <a:lnSpc>
                <a:spcPct val="110000"/>
              </a:lnSpc>
            </a:pPr>
            <a:r>
              <a:rPr lang="en-US" dirty="0" smtClean="0"/>
              <a:t>Try-Finally</a:t>
            </a:r>
            <a:endParaRPr lang="bg-BG" dirty="0"/>
          </a:p>
        </p:txBody>
      </p:sp>
      <p:sp>
        <p:nvSpPr>
          <p:cNvPr id="3" name="Rectangle 3"/>
          <p:cNvSpPr>
            <a:spLocks noChangeArrowheads="1"/>
          </p:cNvSpPr>
          <p:nvPr/>
        </p:nvSpPr>
        <p:spPr bwMode="auto">
          <a:xfrm>
            <a:off x="1322369" y="2670175"/>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79874" name="Picture 2" descr="http://cherishthepossibilities.com/images/ManFinishLine.jpg"/>
          <p:cNvPicPr>
            <a:picLocks noChangeAspect="1" noChangeArrowheads="1"/>
          </p:cNvPicPr>
          <p:nvPr/>
        </p:nvPicPr>
        <p:blipFill>
          <a:blip r:embed="rId3" cstate="print">
            <a:lum contrast="10000"/>
          </a:blip>
          <a:srcRect l="4270" t="1407" r="3799" b="3121"/>
          <a:stretch>
            <a:fillRect/>
          </a:stretch>
        </p:blipFill>
        <p:spPr bwMode="auto">
          <a:xfrm>
            <a:off x="3727936" y="3429000"/>
            <a:ext cx="1676400" cy="2487117"/>
          </a:xfrm>
          <a:prstGeom prst="roundRect">
            <a:avLst>
              <a:gd name="adj" fmla="val 7651"/>
            </a:avLst>
          </a:prstGeom>
          <a:noFill/>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ctrTitle"/>
          </p:nvPr>
        </p:nvSpPr>
        <p:spPr>
          <a:xfrm>
            <a:off x="681578" y="4673600"/>
            <a:ext cx="7776622" cy="965200"/>
          </a:xfrm>
        </p:spPr>
        <p:txBody>
          <a:bodyPr/>
          <a:lstStyle/>
          <a:p>
            <a:pPr>
              <a:lnSpc>
                <a:spcPct val="110000"/>
              </a:lnSpc>
            </a:pPr>
            <a:r>
              <a:rPr lang="en-US" dirty="0" smtClean="0"/>
              <a:t>Exceptions: Best Practices</a:t>
            </a:r>
            <a:endParaRPr lang="bg-BG" dirty="0"/>
          </a:p>
        </p:txBody>
      </p:sp>
      <p:pic>
        <p:nvPicPr>
          <p:cNvPr id="15362" name="Picture 2" descr="http://www.nzcbesd.org.nz/images/section_image4.jpg"/>
          <p:cNvPicPr>
            <a:picLocks noChangeAspect="1" noChangeArrowheads="1"/>
          </p:cNvPicPr>
          <p:nvPr/>
        </p:nvPicPr>
        <p:blipFill>
          <a:blip r:embed="rId3" cstate="print"/>
          <a:srcRect/>
          <a:stretch>
            <a:fillRect/>
          </a:stretch>
        </p:blipFill>
        <p:spPr bwMode="auto">
          <a:xfrm>
            <a:off x="2398208" y="1066800"/>
            <a:ext cx="4343400" cy="3113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r>
              <a:rPr lang="en-US" dirty="0" smtClean="0"/>
              <a:t>Best Practices</a:t>
            </a:r>
            <a:r>
              <a:rPr lang="bg-BG" dirty="0" smtClean="0"/>
              <a:t> </a:t>
            </a:r>
            <a:endParaRPr lang="bg-BG" dirty="0"/>
          </a:p>
        </p:txBody>
      </p:sp>
      <p:sp>
        <p:nvSpPr>
          <p:cNvPr id="590851" name="Rectangle 3"/>
          <p:cNvSpPr>
            <a:spLocks noGrp="1" noChangeArrowheads="1"/>
          </p:cNvSpPr>
          <p:nvPr>
            <p:ph type="body" idx="1"/>
          </p:nvPr>
        </p:nvSpPr>
        <p:spPr>
          <a:xfrm>
            <a:off x="228600" y="990600"/>
            <a:ext cx="8686800" cy="5715000"/>
          </a:xfrm>
        </p:spPr>
        <p:txBody>
          <a:bodyPr/>
          <a:lstStyle/>
          <a:p>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catch</a:t>
            </a:r>
            <a:r>
              <a:rPr lang="en-US" dirty="0"/>
              <a:t> blocks should begin with the exceptions lowest in the hierarchy and continue with the more general </a:t>
            </a:r>
            <a:r>
              <a:rPr lang="en-US" dirty="0" smtClean="0"/>
              <a:t>exceptions</a:t>
            </a:r>
          </a:p>
          <a:p>
            <a:pPr lvl="1"/>
            <a:r>
              <a:rPr lang="en-US" dirty="0" smtClean="0"/>
              <a:t>Otherwise a compilation error will occur</a:t>
            </a:r>
            <a:endParaRPr lang="en-US" dirty="0"/>
          </a:p>
          <a:p>
            <a:r>
              <a:rPr lang="en-US" dirty="0"/>
              <a:t>Each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catch</a:t>
            </a:r>
            <a:r>
              <a:rPr lang="en-US" dirty="0">
                <a:solidFill>
                  <a:schemeClr val="hlink"/>
                </a:solidFill>
                <a:effectLst>
                  <a:outerShdw blurRad="38100" dist="38100" dir="2700000" algn="tl">
                    <a:srgbClr val="000000"/>
                  </a:outerShdw>
                </a:effectLst>
              </a:rPr>
              <a:t> </a:t>
            </a:r>
            <a:r>
              <a:rPr lang="en-US" dirty="0"/>
              <a:t>block should handle only these exceptions which it </a:t>
            </a:r>
            <a:r>
              <a:rPr lang="en-US" dirty="0" smtClean="0"/>
              <a:t>expects</a:t>
            </a:r>
            <a:endParaRPr lang="en-US" dirty="0"/>
          </a:p>
          <a:p>
            <a:pPr lvl="1"/>
            <a:r>
              <a:rPr lang="en-US" dirty="0" smtClean="0"/>
              <a:t>Handling </a:t>
            </a:r>
            <a:r>
              <a:rPr lang="en-US" dirty="0"/>
              <a:t>all </a:t>
            </a:r>
            <a:r>
              <a:rPr lang="en-US" dirty="0" smtClean="0"/>
              <a:t>exception disregarding their type is popular bad practice!</a:t>
            </a:r>
          </a:p>
          <a:p>
            <a:r>
              <a:rPr lang="en-US" dirty="0" smtClean="0"/>
              <a:t>When </a:t>
            </a:r>
            <a:r>
              <a:rPr lang="en-US" dirty="0" smtClean="0"/>
              <a:t>raising an exception </a:t>
            </a:r>
            <a:r>
              <a:rPr lang="en-US" dirty="0" smtClean="0"/>
              <a:t>always pass to the constructor </a:t>
            </a:r>
            <a:r>
              <a:rPr lang="en-US" dirty="0" smtClean="0"/>
              <a:t>good explanation </a:t>
            </a:r>
            <a:r>
              <a:rPr lang="en-US" dirty="0" smtClean="0"/>
              <a:t>message</a:t>
            </a:r>
            <a:endParaRPr lang="bg-BG"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33</a:t>
            </a:fld>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dirty="0" smtClean="0"/>
              <a:t>Best</a:t>
            </a:r>
            <a:r>
              <a:rPr lang="bg-BG" dirty="0" smtClean="0"/>
              <a:t> </a:t>
            </a:r>
            <a:r>
              <a:rPr lang="en-US" dirty="0" smtClean="0"/>
              <a:t>Practices (</a:t>
            </a:r>
            <a:r>
              <a:rPr lang="bg-BG" dirty="0" smtClean="0"/>
              <a:t>2</a:t>
            </a:r>
            <a:r>
              <a:rPr lang="en-US" dirty="0" smtClean="0"/>
              <a:t>)</a:t>
            </a:r>
            <a:endParaRPr lang="bg-BG" dirty="0"/>
          </a:p>
        </p:txBody>
      </p:sp>
      <p:sp>
        <p:nvSpPr>
          <p:cNvPr id="594947" name="Rectangle 3"/>
          <p:cNvSpPr>
            <a:spLocks noGrp="1" noChangeArrowheads="1"/>
          </p:cNvSpPr>
          <p:nvPr>
            <p:ph type="body" idx="1"/>
          </p:nvPr>
        </p:nvSpPr>
        <p:spPr/>
        <p:txBody>
          <a:bodyPr/>
          <a:lstStyle/>
          <a:p>
            <a:r>
              <a:rPr lang="en-US" dirty="0"/>
              <a:t>Exceptions can decrease the application </a:t>
            </a:r>
            <a:r>
              <a:rPr lang="en-US" dirty="0" smtClean="0"/>
              <a:t>performance</a:t>
            </a:r>
          </a:p>
          <a:p>
            <a:pPr lvl="1"/>
            <a:r>
              <a:rPr lang="en-US" dirty="0" smtClean="0"/>
              <a:t>Throw exceptions </a:t>
            </a:r>
            <a:r>
              <a:rPr lang="en-US" dirty="0" smtClean="0"/>
              <a:t>only in </a:t>
            </a:r>
            <a:r>
              <a:rPr lang="en-US" dirty="0" smtClean="0"/>
              <a:t>situations which are really exceptional and should be </a:t>
            </a:r>
            <a:r>
              <a:rPr lang="en-US" dirty="0" smtClean="0"/>
              <a:t>handled</a:t>
            </a:r>
          </a:p>
          <a:p>
            <a:pPr lvl="1"/>
            <a:r>
              <a:rPr lang="en-US" dirty="0" smtClean="0"/>
              <a:t>Do not throw exceptions </a:t>
            </a:r>
            <a:r>
              <a:rPr lang="en-US" dirty="0" smtClean="0"/>
              <a:t>in the normal program control flow (e.g</a:t>
            </a:r>
            <a:r>
              <a:rPr lang="en-US" dirty="0" smtClean="0"/>
              <a:t>.: </a:t>
            </a:r>
            <a:r>
              <a:rPr lang="en-US" dirty="0" smtClean="0"/>
              <a:t>on invalid user input)</a:t>
            </a:r>
            <a:endParaRPr lang="en-US" dirty="0"/>
          </a:p>
          <a:p>
            <a:r>
              <a:rPr lang="en-US" dirty="0"/>
              <a:t>Some exceptions can be thrown at any time with no way to predict </a:t>
            </a:r>
            <a:r>
              <a:rPr lang="en-US" dirty="0" smtClean="0"/>
              <a:t>them, e.g</a:t>
            </a:r>
            <a:r>
              <a:rPr lang="en-US" dirty="0"/>
              <a:t>.: </a:t>
            </a:r>
            <a:r>
              <a:rPr lang="bg-BG" noProof="1" smtClean="0">
                <a:solidFill>
                  <a:schemeClr val="accent5">
                    <a:lumMod val="20000"/>
                    <a:lumOff val="80000"/>
                  </a:schemeClr>
                </a:solidFill>
                <a:latin typeface="Consolas" pitchFamily="49" charset="0"/>
                <a:cs typeface="Consolas" pitchFamily="49" charset="0"/>
              </a:rPr>
              <a:t>System.OutOfMemoryException</a:t>
            </a:r>
            <a:endParaRPr lang="bg-BG"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34</a:t>
            </a:fld>
            <a:endParaRPr 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sz="3000" dirty="0" smtClean="0"/>
              <a:t>Exceptions provide flexible error handling mechanism in .NET Framework</a:t>
            </a:r>
          </a:p>
          <a:p>
            <a:pPr lvl="1"/>
            <a:r>
              <a:rPr lang="en-US" sz="2800" dirty="0" smtClean="0"/>
              <a:t>Allow errors to be handled at multiple levels</a:t>
            </a:r>
          </a:p>
          <a:p>
            <a:pPr lvl="1"/>
            <a:r>
              <a:rPr lang="en-US" sz="2800" dirty="0" smtClean="0"/>
              <a:t>Each exception handler processes only errors of particular type (and its child types)</a:t>
            </a:r>
          </a:p>
          <a:p>
            <a:pPr lvl="2"/>
            <a:r>
              <a:rPr lang="en-US" sz="2600" dirty="0" smtClean="0"/>
              <a:t>Other types of errors are processed by other handlers</a:t>
            </a:r>
          </a:p>
          <a:p>
            <a:pPr lvl="1"/>
            <a:r>
              <a:rPr lang="en-US" sz="2800" dirty="0" smtClean="0"/>
              <a:t>Unhandled exceptions cause error messages</a:t>
            </a:r>
          </a:p>
          <a:p>
            <a:r>
              <a:rPr lang="en-US" sz="3000" dirty="0" smtClean="0"/>
              <a:t>Try-finally ensures that given code block is always executed (even when an exception is thrown)</a:t>
            </a:r>
            <a:endParaRPr lang="en-US" sz="30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r>
              <a:rPr lang="en-US" dirty="0" smtClean="0"/>
              <a:t>Exceptions </a:t>
            </a:r>
            <a:r>
              <a:rPr lang="en-US" dirty="0"/>
              <a:t>Handling</a:t>
            </a:r>
            <a:endParaRPr lang="bg-BG" dirty="0"/>
          </a:p>
        </p:txBody>
      </p:sp>
      <p:sp>
        <p:nvSpPr>
          <p:cNvPr id="5" name="Content Placeholder 2"/>
          <p:cNvSpPr>
            <a:spLocks noGrp="1"/>
          </p:cNvSpPr>
          <p:nvPr>
            <p:ph idx="1"/>
          </p:nvPr>
        </p:nvSpPr>
        <p:spPr>
          <a:xfrm>
            <a:off x="1748416" y="2590799"/>
            <a:ext cx="5642984" cy="1371601"/>
          </a:xfrm>
        </p:spPr>
        <p:txBody>
          <a:bodyPr wrap="none" lIns="0" tIns="0" rIns="0" bIns="0" anchor="ctr" anchorCtr="0">
            <a:noAutofit/>
          </a:bodyPr>
          <a:lstStyle/>
          <a:p>
            <a:pPr marL="0" indent="0" algn="ctr">
              <a:lnSpc>
                <a:spcPct val="100000"/>
              </a:lnSpc>
              <a:spcBef>
                <a:spcPts val="0"/>
              </a:spcBef>
              <a:spcAft>
                <a:spcPts val="0"/>
              </a:spcAft>
              <a:buNone/>
            </a:pPr>
            <a:r>
              <a:rPr lang="en-US" sz="8000" dirty="0" smtClean="0"/>
              <a:t>Questions?</a:t>
            </a:r>
            <a:endParaRPr lang="en-US" sz="8000" dirty="0"/>
          </a:p>
        </p:txBody>
      </p:sp>
      <p:sp>
        <p:nvSpPr>
          <p:cNvPr id="6" name="TextBox 5"/>
          <p:cNvSpPr txBox="1"/>
          <p:nvPr/>
        </p:nvSpPr>
        <p:spPr>
          <a:xfrm rot="739414" flipH="1">
            <a:off x="735081" y="1143000"/>
            <a:ext cx="949687" cy="1803953"/>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14264797" flipH="1">
            <a:off x="7130848" y="666380"/>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20335351" flipH="1">
            <a:off x="7705497" y="4320447"/>
            <a:ext cx="949687" cy="1401418"/>
          </a:xfrm>
          <a:prstGeom prst="rect">
            <a:avLst/>
          </a:prstGeom>
          <a:noFill/>
        </p:spPr>
        <p:txBody>
          <a:bodyPr wrap="square" rtlCol="0">
            <a:spAutoFit/>
            <a:scene3d>
              <a:camera prst="orthographicFron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5956950" flipH="1">
            <a:off x="3903104" y="3524364"/>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9036951" flipH="1">
            <a:off x="685796" y="4137990"/>
            <a:ext cx="949687" cy="2415210"/>
          </a:xfrm>
          <a:prstGeom prst="rect">
            <a:avLst/>
          </a:prstGeom>
          <a:noFill/>
        </p:spPr>
        <p:txBody>
          <a:bodyPr wrap="square" rtlCol="0">
            <a:spAutoFit/>
            <a:scene3d>
              <a:camera prst="orthographicFront"/>
              <a:lightRig rig="threePt" dir="t"/>
            </a:scene3d>
            <a:sp3d extrusionH="57150">
              <a:bevelT w="38100" h="38100"/>
            </a:sp3d>
          </a:bodyPr>
          <a:lstStyle/>
          <a:p>
            <a:r>
              <a:rPr lang="en-US" sz="15600" b="1" dirty="0" smtClean="0">
                <a:solidFill>
                  <a:srgbClr val="B7BADF"/>
                </a:solidFill>
                <a:effectLst>
                  <a:reflection blurRad="6350" stA="55000" endA="300" endPos="45500" dir="5400000" sy="-100000" algn="bl" rotWithShape="0"/>
                </a:effectLst>
              </a:rPr>
              <a:t>?</a:t>
            </a:r>
            <a:endParaRPr lang="en-US" sz="15600" b="1" dirty="0">
              <a:solidFill>
                <a:srgbClr val="B7BADF"/>
              </a:solidFill>
              <a:effectLst>
                <a:reflection blurRad="6350" stA="55000" endA="300" endPos="45500" dir="5400000" sy="-100000" algn="bl" rotWithShape="0"/>
              </a:effectLst>
            </a:endParaRPr>
          </a:p>
        </p:txBody>
      </p:sp>
      <p:sp>
        <p:nvSpPr>
          <p:cNvPr id="11" name="TextBox 10"/>
          <p:cNvSpPr txBox="1"/>
          <p:nvPr/>
        </p:nvSpPr>
        <p:spPr>
          <a:xfrm rot="13398346" flipH="1">
            <a:off x="5843461" y="5481280"/>
            <a:ext cx="584096" cy="924339"/>
          </a:xfrm>
          <a:prstGeom prst="rect">
            <a:avLst/>
          </a:prstGeom>
          <a:noFill/>
        </p:spPr>
        <p:txBody>
          <a:bodyPr wrap="square" rtlCol="0">
            <a:spAutoFit/>
            <a:scene3d>
              <a:camera prst="orthographicFront"/>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19330737" flipH="1">
            <a:off x="3712629" y="1616569"/>
            <a:ext cx="643173" cy="924339"/>
          </a:xfrm>
          <a:prstGeom prst="rect">
            <a:avLst/>
          </a:prstGeom>
          <a:noFill/>
        </p:spPr>
        <p:txBody>
          <a:bodyPr wrap="square" rtlCol="0">
            <a:spAutoFit/>
            <a:scene3d>
              <a:camera prst="orthographicFront"/>
              <a:lightRig rig="threePt" dir="t"/>
            </a:scene3d>
            <a:sp3d extrusionH="57150">
              <a:bevelT w="38100" h="38100"/>
            </a:sp3d>
          </a:bodyPr>
          <a:lstStyle/>
          <a:p>
            <a:r>
              <a:rPr lang="en-US" sz="5600" dirty="0" smtClean="0">
                <a:solidFill>
                  <a:srgbClr val="FF4A37"/>
                </a:solidFill>
                <a:effectLst>
                  <a:reflection blurRad="6350" stA="55000" endA="300" endPos="45500" dir="5400000" sy="-100000" algn="bl" rotWithShape="0"/>
                </a:effectLst>
              </a:rPr>
              <a:t>?</a:t>
            </a:r>
            <a:endParaRPr lang="en-US" sz="5600" dirty="0">
              <a:solidFill>
                <a:srgbClr val="FF4A37"/>
              </a:solidFill>
              <a:effectLst>
                <a:reflection blurRad="6350" stA="55000" endA="300" endPos="45500" dir="5400000" sy="-100000" algn="bl" rotWithShape="0"/>
              </a:effectLst>
            </a:endParaRPr>
          </a:p>
        </p:txBody>
      </p:sp>
      <p:sp>
        <p:nvSpPr>
          <p:cNvPr id="13" name="TextBox 12"/>
          <p:cNvSpPr txBox="1"/>
          <p:nvPr/>
        </p:nvSpPr>
        <p:spPr>
          <a:xfrm rot="1827025" flipH="1">
            <a:off x="6223797" y="3972396"/>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r>
              <a:rPr lang="en-US" dirty="0" smtClean="0"/>
              <a:t>Exercises</a:t>
            </a:r>
            <a:endParaRPr lang="bg-BG" dirty="0"/>
          </a:p>
        </p:txBody>
      </p:sp>
      <p:sp>
        <p:nvSpPr>
          <p:cNvPr id="608259" name="Rectangle 3"/>
          <p:cNvSpPr>
            <a:spLocks noGrp="1" noChangeArrowheads="1"/>
          </p:cNvSpPr>
          <p:nvPr>
            <p:ph type="body" idx="1"/>
          </p:nvPr>
        </p:nvSpPr>
        <p:spPr/>
        <p:txBody>
          <a:bodyPr/>
          <a:lstStyle/>
          <a:p>
            <a:pPr marL="360000" indent="-360000">
              <a:lnSpc>
                <a:spcPts val="3600"/>
              </a:lnSpc>
              <a:buFont typeface="+mj-lt"/>
              <a:buAutoNum type="arabicPeriod"/>
              <a:tabLst/>
            </a:pPr>
            <a:r>
              <a:rPr lang="en-US" sz="2800" dirty="0" smtClean="0"/>
              <a:t>Write a program that reads an integer number and calculates and prints its square root. If the number is invalid or negative, print "Invalid number". In all cases finally print "Good bye". Use try-catch-finally.</a:t>
            </a:r>
          </a:p>
          <a:p>
            <a:pPr marL="360000" indent="-360000">
              <a:lnSpc>
                <a:spcPts val="3600"/>
              </a:lnSpc>
              <a:buFont typeface="+mj-lt"/>
              <a:buAutoNum type="arabicPeriod"/>
              <a:tabLst/>
            </a:pPr>
            <a:r>
              <a:rPr lang="en-US" sz="2800" dirty="0" smtClean="0"/>
              <a:t>Write </a:t>
            </a:r>
            <a:r>
              <a:rPr lang="en-US" sz="2800" dirty="0" smtClean="0"/>
              <a:t>a method </a:t>
            </a:r>
            <a:r>
              <a:rPr lang="en-US" sz="2800" noProof="1" smtClean="0">
                <a:solidFill>
                  <a:schemeClr val="accent5">
                    <a:lumMod val="20000"/>
                    <a:lumOff val="80000"/>
                  </a:schemeClr>
                </a:solidFill>
                <a:latin typeface="Consolas" pitchFamily="49" charset="0"/>
                <a:cs typeface="Consolas" pitchFamily="49" charset="0"/>
              </a:rPr>
              <a:t>ReadNumber(int start, int end)</a:t>
            </a:r>
            <a:r>
              <a:rPr lang="en-US" sz="2800" dirty="0" smtClean="0"/>
              <a:t> that enters </a:t>
            </a:r>
            <a:r>
              <a:rPr lang="en-US" sz="2800" dirty="0" smtClean="0"/>
              <a:t>an </a:t>
            </a:r>
            <a:r>
              <a:rPr lang="en-US" sz="2800" dirty="0" smtClean="0"/>
              <a:t>integer number in given range [start..end]. If invalid number </a:t>
            </a:r>
            <a:r>
              <a:rPr lang="en-US" sz="2800" dirty="0" smtClean="0"/>
              <a:t>or </a:t>
            </a:r>
            <a:r>
              <a:rPr lang="en-US" sz="2800" dirty="0" smtClean="0"/>
              <a:t>non-number </a:t>
            </a:r>
            <a:r>
              <a:rPr lang="en-US" sz="2800" dirty="0" smtClean="0"/>
              <a:t>text is </a:t>
            </a:r>
            <a:r>
              <a:rPr lang="en-US" sz="2800" dirty="0" smtClean="0"/>
              <a:t>entered, the method should throw an exception. Based on this method write a program that enters </a:t>
            </a:r>
            <a:r>
              <a:rPr lang="en-US" sz="2800" dirty="0" smtClean="0">
                <a:latin typeface="Consolas" pitchFamily="49" charset="0"/>
                <a:cs typeface="Consolas" pitchFamily="49" charset="0"/>
              </a:rPr>
              <a:t>10 </a:t>
            </a:r>
            <a:r>
              <a:rPr lang="en-US" sz="2800" dirty="0" smtClean="0"/>
              <a:t>numbers:</a:t>
            </a:r>
          </a:p>
          <a:p>
            <a:pPr marL="360000" indent="-360000">
              <a:lnSpc>
                <a:spcPts val="3600"/>
              </a:lnSpc>
              <a:buNone/>
            </a:pPr>
            <a:r>
              <a:rPr lang="en-US" sz="2800" dirty="0" smtClean="0"/>
              <a:t>	</a:t>
            </a:r>
            <a:r>
              <a:rPr lang="en-US" sz="2800" dirty="0" smtClean="0"/>
              <a:t>		a</a:t>
            </a:r>
            <a:r>
              <a:rPr lang="en-US" sz="2800" baseline="-25000" dirty="0" smtClean="0"/>
              <a:t>1</a:t>
            </a:r>
            <a:r>
              <a:rPr lang="en-US" sz="2800" dirty="0" smtClean="0"/>
              <a:t>, a</a:t>
            </a:r>
            <a:r>
              <a:rPr lang="en-US" sz="2800" baseline="-25000" dirty="0" smtClean="0"/>
              <a:t>2</a:t>
            </a:r>
            <a:r>
              <a:rPr lang="en-US" sz="2800" dirty="0" smtClean="0"/>
              <a:t>, … </a:t>
            </a:r>
            <a:r>
              <a:rPr lang="en-US" sz="2800" dirty="0" smtClean="0"/>
              <a:t>a</a:t>
            </a:r>
            <a:r>
              <a:rPr lang="en-US" sz="2800" baseline="-25000" dirty="0" smtClean="0"/>
              <a:t>10</a:t>
            </a:r>
            <a:r>
              <a:rPr lang="en-US" sz="2800" dirty="0" smtClean="0"/>
              <a:t>, </a:t>
            </a:r>
            <a:r>
              <a:rPr lang="en-US" sz="2800" dirty="0" smtClean="0"/>
              <a:t>such that 1 &lt; a</a:t>
            </a:r>
            <a:r>
              <a:rPr lang="en-US" sz="2800" baseline="-25000" dirty="0" smtClean="0"/>
              <a:t>1</a:t>
            </a:r>
            <a:r>
              <a:rPr lang="en-US" sz="2800" dirty="0" smtClean="0"/>
              <a:t> &lt; … &lt; </a:t>
            </a:r>
            <a:r>
              <a:rPr lang="en-US" sz="2800" dirty="0" smtClean="0"/>
              <a:t>a</a:t>
            </a:r>
            <a:r>
              <a:rPr lang="en-US" sz="2800" baseline="-25000" dirty="0" smtClean="0"/>
              <a:t>10</a:t>
            </a:r>
            <a:r>
              <a:rPr lang="en-US" sz="2800" dirty="0" smtClean="0"/>
              <a:t> </a:t>
            </a:r>
            <a:r>
              <a:rPr lang="en-US" sz="2800" dirty="0" smtClean="0"/>
              <a:t>&lt; </a:t>
            </a:r>
            <a:r>
              <a:rPr lang="en-US" sz="2800" dirty="0" smtClean="0"/>
              <a:t>100</a:t>
            </a:r>
            <a:endParaRPr lang="bg-BG" sz="2800" dirty="0" smtClean="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37</a:t>
            </a:fld>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(2)</a:t>
            </a:r>
            <a:endParaRPr lang="en-US" dirty="0"/>
          </a:p>
        </p:txBody>
      </p:sp>
      <p:sp>
        <p:nvSpPr>
          <p:cNvPr id="3" name="Content Placeholder 2"/>
          <p:cNvSpPr>
            <a:spLocks noGrp="1"/>
          </p:cNvSpPr>
          <p:nvPr>
            <p:ph idx="1"/>
          </p:nvPr>
        </p:nvSpPr>
        <p:spPr/>
        <p:txBody>
          <a:bodyPr/>
          <a:lstStyle/>
          <a:p>
            <a:pPr marL="360000" indent="-360000">
              <a:lnSpc>
                <a:spcPts val="3600"/>
              </a:lnSpc>
              <a:buFont typeface="+mj-lt"/>
              <a:buAutoNum type="arabicPeriod" startAt="3"/>
              <a:tabLst/>
            </a:pPr>
            <a:r>
              <a:rPr lang="en-US" sz="2800" dirty="0" smtClean="0"/>
              <a:t>Write a program that </a:t>
            </a:r>
            <a:r>
              <a:rPr lang="en-US" sz="2800" dirty="0" smtClean="0"/>
              <a:t>enters file name along with its full file path (e.g. </a:t>
            </a:r>
            <a:r>
              <a:rPr lang="en-US" sz="2800" dirty="0" smtClean="0">
                <a:latin typeface="Consolas" pitchFamily="49" charset="0"/>
                <a:cs typeface="Consolas" pitchFamily="49" charset="0"/>
              </a:rPr>
              <a:t>C:\WINDOWS\win.ini</a:t>
            </a:r>
            <a:r>
              <a:rPr lang="en-US" sz="2800" dirty="0" smtClean="0"/>
              <a:t>), reads its contents and prints it on the console. Find in MSDN how to use </a:t>
            </a:r>
            <a:r>
              <a:rPr lang="en-US" sz="2800" noProof="1" smtClean="0">
                <a:solidFill>
                  <a:schemeClr val="accent5">
                    <a:lumMod val="20000"/>
                    <a:lumOff val="80000"/>
                  </a:schemeClr>
                </a:solidFill>
                <a:latin typeface="Consolas" pitchFamily="49" charset="0"/>
                <a:cs typeface="Consolas" pitchFamily="49" charset="0"/>
              </a:rPr>
              <a:t>System.IO.File.ReadAllText</a:t>
            </a:r>
            <a:r>
              <a:rPr lang="en-US" sz="2800" noProof="1" smtClean="0">
                <a:solidFill>
                  <a:schemeClr val="accent5">
                    <a:lumMod val="20000"/>
                    <a:lumOff val="80000"/>
                  </a:schemeClr>
                </a:solidFill>
                <a:latin typeface="Consolas" pitchFamily="49" charset="0"/>
                <a:cs typeface="Consolas" pitchFamily="49" charset="0"/>
              </a:rPr>
              <a:t>(…)</a:t>
            </a:r>
            <a:r>
              <a:rPr lang="en-US" sz="2800" dirty="0" smtClean="0"/>
              <a:t>. Be sure to catch all possible exceptions and print user-friendly error messages.</a:t>
            </a:r>
          </a:p>
          <a:p>
            <a:pPr marL="360000" indent="-360000">
              <a:lnSpc>
                <a:spcPts val="3600"/>
              </a:lnSpc>
              <a:buFont typeface="+mj-lt"/>
              <a:buAutoNum type="arabicPeriod" startAt="3"/>
              <a:tabLst/>
            </a:pPr>
            <a:r>
              <a:rPr lang="en-US" sz="2800" dirty="0" smtClean="0"/>
              <a:t>Write a program that downloads a file from Internet </a:t>
            </a:r>
            <a:r>
              <a:rPr lang="en-US" sz="2800" dirty="0" smtClean="0"/>
              <a:t>(e.g. </a:t>
            </a:r>
            <a:r>
              <a:rPr lang="en-US" sz="2800" dirty="0" smtClean="0">
                <a:hlinkClick r:id="rId2"/>
              </a:rPr>
              <a:t>http://</a:t>
            </a:r>
            <a:r>
              <a:rPr lang="en-US" sz="2800" dirty="0" smtClean="0">
                <a:hlinkClick r:id="rId2"/>
              </a:rPr>
              <a:t>www.devbg.org/img/Logo-BASD.jpg</a:t>
            </a:r>
            <a:r>
              <a:rPr lang="en-US" sz="2800" dirty="0" smtClean="0"/>
              <a:t>) </a:t>
            </a:r>
            <a:r>
              <a:rPr lang="en-US" sz="2800" dirty="0" smtClean="0"/>
              <a:t>and </a:t>
            </a:r>
            <a:r>
              <a:rPr lang="en-US" sz="2800" dirty="0" smtClean="0"/>
              <a:t>stores it the current directory. Find in Google how to download files in C#. Be sure to catch all exceptions and to free any used resources in the finally block.</a:t>
            </a:r>
            <a:endParaRPr lang="en-US" sz="28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What are Exceptions?</a:t>
            </a:r>
            <a:endParaRPr lang="bg-BG" dirty="0"/>
          </a:p>
        </p:txBody>
      </p:sp>
      <p:sp>
        <p:nvSpPr>
          <p:cNvPr id="465923" name="Rectangle 3"/>
          <p:cNvSpPr>
            <a:spLocks noGrp="1" noChangeArrowheads="1"/>
          </p:cNvSpPr>
          <p:nvPr>
            <p:ph type="body" idx="1"/>
          </p:nvPr>
        </p:nvSpPr>
        <p:spPr/>
        <p:txBody>
          <a:bodyPr/>
          <a:lstStyle/>
          <a:p>
            <a:pPr>
              <a:lnSpc>
                <a:spcPts val="4000"/>
              </a:lnSpc>
            </a:pPr>
            <a:r>
              <a:rPr lang="en-US" dirty="0"/>
              <a:t>The exceptions in .NET </a:t>
            </a:r>
            <a:r>
              <a:rPr lang="en-US" dirty="0" smtClean="0"/>
              <a:t>Framework are </a:t>
            </a:r>
            <a:r>
              <a:rPr lang="en-US" dirty="0"/>
              <a:t>classic implementation of the OOP exception model</a:t>
            </a:r>
          </a:p>
          <a:p>
            <a:pPr>
              <a:lnSpc>
                <a:spcPts val="4000"/>
              </a:lnSpc>
            </a:pPr>
            <a:r>
              <a:rPr lang="en-US" dirty="0"/>
              <a:t>Deliver powerful mechanism for centralized </a:t>
            </a:r>
            <a:r>
              <a:rPr lang="en-US" dirty="0" smtClean="0"/>
              <a:t>handling </a:t>
            </a:r>
            <a:r>
              <a:rPr lang="en-US" dirty="0" smtClean="0"/>
              <a:t>of errors </a:t>
            </a:r>
            <a:r>
              <a:rPr lang="en-US" dirty="0"/>
              <a:t>and unusual </a:t>
            </a:r>
            <a:r>
              <a:rPr lang="en-US" dirty="0" smtClean="0"/>
              <a:t>events</a:t>
            </a:r>
            <a:endParaRPr lang="bg-BG" dirty="0"/>
          </a:p>
          <a:p>
            <a:pPr>
              <a:lnSpc>
                <a:spcPts val="4000"/>
              </a:lnSpc>
            </a:pPr>
            <a:r>
              <a:rPr lang="en-US" dirty="0"/>
              <a:t>Substitute procedure-oriented approach, </a:t>
            </a:r>
            <a:br>
              <a:rPr lang="en-US" dirty="0"/>
            </a:br>
            <a:r>
              <a:rPr lang="en-US" dirty="0"/>
              <a:t>in which each function returns error </a:t>
            </a:r>
            <a:r>
              <a:rPr lang="en-US" dirty="0" smtClean="0"/>
              <a:t>code</a:t>
            </a:r>
          </a:p>
          <a:p>
            <a:pPr>
              <a:lnSpc>
                <a:spcPts val="4000"/>
              </a:lnSpc>
            </a:pPr>
            <a:r>
              <a:rPr lang="en-US" dirty="0" smtClean="0"/>
              <a:t>Simplify code construction and maintenance</a:t>
            </a:r>
            <a:endParaRPr lang="bg-BG" dirty="0" smtClean="0"/>
          </a:p>
          <a:p>
            <a:pPr>
              <a:lnSpc>
                <a:spcPts val="4000"/>
              </a:lnSpc>
            </a:pPr>
            <a:r>
              <a:rPr lang="en-US" dirty="0" smtClean="0"/>
              <a:t>Allow the </a:t>
            </a:r>
            <a:r>
              <a:rPr lang="en-US" dirty="0" smtClean="0"/>
              <a:t>problematic </a:t>
            </a:r>
            <a:r>
              <a:rPr lang="en-US" dirty="0" smtClean="0"/>
              <a:t>situations to be </a:t>
            </a:r>
            <a:br>
              <a:rPr lang="en-US" dirty="0" smtClean="0"/>
            </a:br>
            <a:r>
              <a:rPr lang="en-US" dirty="0" smtClean="0"/>
              <a:t>processed at </a:t>
            </a:r>
            <a:r>
              <a:rPr lang="en-US" dirty="0" smtClean="0"/>
              <a:t>multiple levels</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a:t>
            </a:fld>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ctrTitle"/>
          </p:nvPr>
        </p:nvSpPr>
        <p:spPr>
          <a:xfrm>
            <a:off x="1295400" y="4191000"/>
            <a:ext cx="6548978" cy="898524"/>
          </a:xfrm>
        </p:spPr>
        <p:txBody>
          <a:bodyPr/>
          <a:lstStyle/>
          <a:p>
            <a:pPr>
              <a:lnSpc>
                <a:spcPct val="110000"/>
              </a:lnSpc>
            </a:pPr>
            <a:r>
              <a:rPr lang="en-US" dirty="0"/>
              <a:t>Handling Exceptions</a:t>
            </a:r>
            <a:endParaRPr lang="bg-BG" dirty="0"/>
          </a:p>
        </p:txBody>
      </p:sp>
      <p:sp>
        <p:nvSpPr>
          <p:cNvPr id="4" name="Rectangle 3"/>
          <p:cNvSpPr>
            <a:spLocks noChangeArrowheads="1"/>
          </p:cNvSpPr>
          <p:nvPr/>
        </p:nvSpPr>
        <p:spPr bwMode="auto">
          <a:xfrm>
            <a:off x="1322459" y="5188549"/>
            <a:ext cx="6491724" cy="450251"/>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Catching and Processing Errors</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58370" name="Picture 2" descr="http://umbrellajournal.com/Computer4.jpg"/>
          <p:cNvPicPr>
            <a:picLocks noChangeAspect="1" noChangeArrowheads="1"/>
          </p:cNvPicPr>
          <p:nvPr/>
        </p:nvPicPr>
        <p:blipFill>
          <a:blip r:embed="rId3" cstate="print">
            <a:lum contrast="10000"/>
          </a:blip>
          <a:srcRect/>
          <a:stretch>
            <a:fillRect/>
          </a:stretch>
        </p:blipFill>
        <p:spPr bwMode="auto">
          <a:xfrm>
            <a:off x="3084008" y="1219200"/>
            <a:ext cx="2971800" cy="2638958"/>
          </a:xfrm>
          <a:prstGeom prst="roundRect">
            <a:avLst>
              <a:gd name="adj" fmla="val 6005"/>
            </a:avLst>
          </a:prstGeom>
          <a:noFill/>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Handling Exceptions</a:t>
            </a:r>
            <a:endParaRPr lang="bg-BG" dirty="0"/>
          </a:p>
        </p:txBody>
      </p:sp>
      <p:sp>
        <p:nvSpPr>
          <p:cNvPr id="531459" name="Rectangle 3"/>
          <p:cNvSpPr>
            <a:spLocks noGrp="1" noChangeArrowheads="1"/>
          </p:cNvSpPr>
          <p:nvPr>
            <p:ph type="body" idx="1"/>
          </p:nvPr>
        </p:nvSpPr>
        <p:spPr/>
        <p:txBody>
          <a:bodyPr/>
          <a:lstStyle/>
          <a:p>
            <a:pPr>
              <a:spcBef>
                <a:spcPts val="1200"/>
              </a:spcBef>
            </a:pPr>
            <a:r>
              <a:rPr lang="en-US" dirty="0"/>
              <a:t>In C# the exceptions can be handled by the</a:t>
            </a:r>
            <a:r>
              <a:rPr lang="en-US" dirty="0">
                <a:solidFill>
                  <a:schemeClr val="tx2"/>
                </a:solidFill>
                <a:effectLst>
                  <a:outerShdw blurRad="38100" dist="38100" dir="2700000" algn="tl">
                    <a:srgbClr val="000000"/>
                  </a:outerShdw>
                </a:effectLst>
              </a:rPr>
              <a:t>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try-catch-finally</a:t>
            </a:r>
            <a:r>
              <a:rPr lang="en-US" dirty="0"/>
              <a:t> </a:t>
            </a:r>
            <a:r>
              <a:rPr lang="en-US" dirty="0" smtClean="0"/>
              <a:t>construction</a:t>
            </a:r>
            <a:endParaRPr lang="ru-RU" dirty="0"/>
          </a:p>
          <a:p>
            <a:pPr>
              <a:spcBef>
                <a:spcPts val="1200"/>
              </a:spcBef>
            </a:pPr>
            <a:endParaRPr lang="ru-RU" dirty="0"/>
          </a:p>
          <a:p>
            <a:pPr>
              <a:spcBef>
                <a:spcPts val="1200"/>
              </a:spcBef>
            </a:pPr>
            <a:endParaRPr lang="ru-RU" dirty="0"/>
          </a:p>
          <a:p>
            <a:pPr>
              <a:spcBef>
                <a:spcPts val="1200"/>
              </a:spcBef>
            </a:pPr>
            <a:endParaRPr lang="ru-RU" dirty="0"/>
          </a:p>
          <a:p>
            <a:pPr>
              <a:spcBef>
                <a:spcPts val="1200"/>
              </a:spcBef>
            </a:pPr>
            <a:endParaRPr lang="ru-RU" dirty="0"/>
          </a:p>
          <a:p>
            <a:pPr>
              <a:spcBef>
                <a:spcPts val="1200"/>
              </a:spcBef>
            </a:pPr>
            <a:r>
              <a:rPr lang="ru-RU"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catch</a:t>
            </a:r>
            <a:r>
              <a:rPr lang="ru-RU" dirty="0" smtClean="0"/>
              <a:t> </a:t>
            </a:r>
            <a:r>
              <a:rPr lang="en-US" dirty="0" smtClean="0"/>
              <a:t>blocks </a:t>
            </a:r>
            <a:r>
              <a:rPr lang="en-US" dirty="0"/>
              <a:t>can be </a:t>
            </a:r>
            <a:r>
              <a:rPr lang="en-US" dirty="0" smtClean="0"/>
              <a:t>used multiple times to process different exception types</a:t>
            </a:r>
            <a:endParaRPr lang="ru-RU" dirty="0"/>
          </a:p>
        </p:txBody>
      </p:sp>
      <p:sp>
        <p:nvSpPr>
          <p:cNvPr id="531460" name="Rectangle 4"/>
          <p:cNvSpPr>
            <a:spLocks noChangeArrowheads="1"/>
          </p:cNvSpPr>
          <p:nvPr/>
        </p:nvSpPr>
        <p:spPr bwMode="auto">
          <a:xfrm>
            <a:off x="685800" y="2369165"/>
            <a:ext cx="7631113" cy="24314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 that can raise an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(SomeException)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56323" name="Picture 3" descr="http://ts3.mm.bing.net/images/thumbnail.aspx?q=1386114390746&amp;id=047150d196e33d2fd1c4ea310fb807be&amp;url=http%3a%2f%2fiphonefan.com%2fblog%2fwp-content%2fuploads%2f2009%2f08%2fbomb.png"/>
          <p:cNvPicPr>
            <a:picLocks noChangeAspect="1" noChangeArrowheads="1"/>
          </p:cNvPicPr>
          <p:nvPr/>
        </p:nvPicPr>
        <p:blipFill>
          <a:blip r:embed="rId3" cstate="print"/>
          <a:srcRect t="5000" b="5000"/>
          <a:stretch>
            <a:fillRect/>
          </a:stretch>
        </p:blipFill>
        <p:spPr bwMode="auto">
          <a:xfrm>
            <a:off x="7543800" y="2209800"/>
            <a:ext cx="1083733"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a:t>
            </a:fld>
            <a:endParaRPr lang="en-US" dirty="0"/>
          </a:p>
        </p:txBody>
      </p:sp>
    </p:spTree>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sz="3900" dirty="0"/>
              <a:t>Handling Exceptions </a:t>
            </a:r>
            <a:r>
              <a:rPr lang="en-US" sz="3900" dirty="0" smtClean="0"/>
              <a:t>– Example</a:t>
            </a:r>
            <a:endParaRPr lang="bg-BG" sz="3900" dirty="0"/>
          </a:p>
        </p:txBody>
      </p:sp>
      <p:sp>
        <p:nvSpPr>
          <p:cNvPr id="533508" name="Rectangle 4"/>
          <p:cNvSpPr>
            <a:spLocks noChangeArrowheads="1"/>
          </p:cNvSpPr>
          <p:nvPr/>
        </p:nvSpPr>
        <p:spPr bwMode="auto">
          <a:xfrm>
            <a:off x="623888" y="1101725"/>
            <a:ext cx="7910512" cy="53699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Console.ReadLine();</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"You entered valid Int32 number {0}.", s);</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catch</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(FormatException)</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Console.WriteLine("Invalid integer number!");</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catch</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(OverflowException)</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is too big to fit in Int32!");</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a:t>
            </a:fld>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ctrTitle"/>
          </p:nvPr>
        </p:nvSpPr>
        <p:spPr>
          <a:xfrm>
            <a:off x="1219200" y="1676400"/>
            <a:ext cx="3352800" cy="1524000"/>
          </a:xfrm>
        </p:spPr>
        <p:txBody>
          <a:bodyPr/>
          <a:lstStyle/>
          <a:p>
            <a:pPr>
              <a:lnSpc>
                <a:spcPct val="100000"/>
              </a:lnSpc>
            </a:pPr>
            <a:r>
              <a:rPr lang="en-US" dirty="0" smtClean="0"/>
              <a:t>Handling Exceptions</a:t>
            </a:r>
            <a:endParaRPr lang="bg-BG" dirty="0"/>
          </a:p>
        </p:txBody>
      </p:sp>
      <p:sp>
        <p:nvSpPr>
          <p:cNvPr id="618499" name="Rectangle 3"/>
          <p:cNvSpPr>
            <a:spLocks noChangeArrowheads="1"/>
          </p:cNvSpPr>
          <p:nvPr/>
        </p:nvSpPr>
        <p:spPr bwMode="auto">
          <a:xfrm>
            <a:off x="1138219" y="3488424"/>
            <a:ext cx="3433549" cy="473976"/>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53250" name="Picture 2" descr="http://tubulamarok.free.fr/magma/explosion.gif"/>
          <p:cNvPicPr>
            <a:picLocks noChangeAspect="1" noChangeArrowheads="1"/>
          </p:cNvPicPr>
          <p:nvPr/>
        </p:nvPicPr>
        <p:blipFill>
          <a:blip r:embed="rId3" cstate="print"/>
          <a:srcRect/>
          <a:stretch>
            <a:fillRect/>
          </a:stretch>
        </p:blipFill>
        <p:spPr bwMode="auto">
          <a:xfrm>
            <a:off x="5322379" y="2514600"/>
            <a:ext cx="3164396" cy="3733800"/>
          </a:xfrm>
          <a:prstGeom prst="roundRect">
            <a:avLst>
              <a:gd name="adj" fmla="val 6086"/>
            </a:avLst>
          </a:prstGeom>
          <a:noFill/>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nchor="ctr" anchorCtr="0">
            <a:noAutofit/>
          </a:bodyPr>
          <a:lstStyle/>
          <a:p>
            <a:r>
              <a:rPr lang="en-US" dirty="0"/>
              <a:t>The</a:t>
            </a:r>
            <a:r>
              <a:rPr lang="bg-BG" dirty="0"/>
              <a:t> </a:t>
            </a:r>
            <a:r>
              <a:rPr lang="en-US" noProof="1">
                <a:latin typeface="Consolas" pitchFamily="49" charset="0"/>
                <a:cs typeface="Consolas" pitchFamily="49" charset="0"/>
              </a:rPr>
              <a:t>System.Exception</a:t>
            </a:r>
            <a:r>
              <a:rPr lang="en-US" dirty="0"/>
              <a:t> Class</a:t>
            </a:r>
            <a:endParaRPr lang="bg-BG" dirty="0"/>
          </a:p>
        </p:txBody>
      </p:sp>
      <p:sp>
        <p:nvSpPr>
          <p:cNvPr id="542723" name="Rectangle 3"/>
          <p:cNvSpPr>
            <a:spLocks noGrp="1" noChangeArrowheads="1"/>
          </p:cNvSpPr>
          <p:nvPr>
            <p:ph type="body" idx="1"/>
          </p:nvPr>
        </p:nvSpPr>
        <p:spPr>
          <a:xfrm>
            <a:off x="228600" y="1143000"/>
            <a:ext cx="8686800" cy="5562600"/>
          </a:xfrm>
        </p:spPr>
        <p:txBody>
          <a:bodyPr/>
          <a:lstStyle/>
          <a:p>
            <a:pPr>
              <a:lnSpc>
                <a:spcPts val="3600"/>
              </a:lnSpc>
            </a:pPr>
            <a:r>
              <a:rPr lang="en-US" sz="3000" dirty="0" smtClean="0"/>
              <a:t>Exceptions </a:t>
            </a:r>
            <a:r>
              <a:rPr lang="en-US" sz="3000" dirty="0"/>
              <a:t>in</a:t>
            </a:r>
            <a:r>
              <a:rPr lang="ru-RU" sz="3000" dirty="0"/>
              <a:t> .NET </a:t>
            </a:r>
            <a:r>
              <a:rPr lang="en-US" sz="3000" dirty="0"/>
              <a:t>are objects</a:t>
            </a:r>
            <a:endParaRPr lang="ru-RU" sz="3000" dirty="0"/>
          </a:p>
          <a:p>
            <a:pPr>
              <a:lnSpc>
                <a:spcPts val="3600"/>
              </a:lnSpc>
            </a:pPr>
            <a:r>
              <a:rPr lang="en-US" sz="3000" dirty="0"/>
              <a:t>The</a:t>
            </a:r>
            <a:r>
              <a:rPr lang="ru-RU" sz="3000" dirty="0"/>
              <a:t> </a:t>
            </a:r>
            <a:r>
              <a:rPr lang="ru-RU" sz="3000" dirty="0">
                <a:solidFill>
                  <a:schemeClr val="accent5">
                    <a:lumMod val="20000"/>
                    <a:lumOff val="80000"/>
                  </a:schemeClr>
                </a:solidFill>
                <a:latin typeface="Consolas" pitchFamily="49" charset="0"/>
                <a:cs typeface="Consolas" pitchFamily="49" charset="0"/>
              </a:rPr>
              <a:t>System.Exception</a:t>
            </a:r>
            <a:r>
              <a:rPr lang="ru-RU" sz="3000" dirty="0"/>
              <a:t> </a:t>
            </a:r>
            <a:r>
              <a:rPr lang="en-US" sz="3000" dirty="0"/>
              <a:t>class is base for all exceptions in CLR</a:t>
            </a:r>
            <a:endParaRPr lang="ru-RU" sz="3000" dirty="0"/>
          </a:p>
          <a:p>
            <a:pPr lvl="1">
              <a:lnSpc>
                <a:spcPts val="3600"/>
              </a:lnSpc>
            </a:pPr>
            <a:r>
              <a:rPr lang="en-US" sz="2800" dirty="0"/>
              <a:t>Contains information for the cause of the error or </a:t>
            </a:r>
            <a:r>
              <a:rPr lang="en-US" sz="2800" dirty="0" smtClean="0"/>
              <a:t>the unusual </a:t>
            </a:r>
            <a:r>
              <a:rPr lang="en-US" sz="2800" dirty="0"/>
              <a:t>situation</a:t>
            </a:r>
            <a:endParaRPr lang="ru-RU" sz="2800" dirty="0"/>
          </a:p>
          <a:p>
            <a:pPr lvl="2">
              <a:lnSpc>
                <a:spcPts val="3600"/>
              </a:lnSpc>
            </a:pPr>
            <a:r>
              <a:rPr lang="ru-RU" sz="2600" dirty="0">
                <a:solidFill>
                  <a:schemeClr val="accent5">
                    <a:lumMod val="20000"/>
                    <a:lumOff val="80000"/>
                  </a:schemeClr>
                </a:solidFill>
                <a:latin typeface="Consolas" pitchFamily="49" charset="0"/>
                <a:cs typeface="Consolas" pitchFamily="49" charset="0"/>
              </a:rPr>
              <a:t>Message</a:t>
            </a:r>
            <a:r>
              <a:rPr lang="ru-RU" sz="2600" dirty="0"/>
              <a:t> – </a:t>
            </a:r>
            <a:r>
              <a:rPr lang="en-US" sz="2600" dirty="0"/>
              <a:t>text description of the exception</a:t>
            </a:r>
            <a:endParaRPr lang="ru-RU" sz="2600" dirty="0"/>
          </a:p>
          <a:p>
            <a:pPr lvl="2">
              <a:lnSpc>
                <a:spcPts val="3600"/>
              </a:lnSpc>
            </a:pPr>
            <a:r>
              <a:rPr lang="ru-RU" sz="2600" dirty="0">
                <a:solidFill>
                  <a:schemeClr val="accent5">
                    <a:lumMod val="20000"/>
                    <a:lumOff val="80000"/>
                  </a:schemeClr>
                </a:solidFill>
                <a:latin typeface="Consolas" pitchFamily="49" charset="0"/>
                <a:cs typeface="Consolas" pitchFamily="49" charset="0"/>
              </a:rPr>
              <a:t>StackTrace</a:t>
            </a:r>
            <a:r>
              <a:rPr lang="ru-RU" sz="2600" dirty="0"/>
              <a:t> </a:t>
            </a:r>
            <a:r>
              <a:rPr lang="ru-RU" sz="2600" dirty="0" smtClean="0"/>
              <a:t>–</a:t>
            </a:r>
            <a:r>
              <a:rPr lang="en-US" sz="2600" dirty="0" smtClean="0"/>
              <a:t> the snapshot of the stack at </a:t>
            </a:r>
            <a:r>
              <a:rPr lang="en-US" sz="2600" dirty="0"/>
              <a:t>the moment of exception throwing</a:t>
            </a:r>
            <a:endParaRPr lang="ru-RU" sz="2600" dirty="0"/>
          </a:p>
          <a:p>
            <a:pPr lvl="2">
              <a:lnSpc>
                <a:spcPts val="3600"/>
              </a:lnSpc>
            </a:pPr>
            <a:r>
              <a:rPr lang="ru-RU" sz="2600" dirty="0">
                <a:solidFill>
                  <a:schemeClr val="accent5">
                    <a:lumMod val="20000"/>
                    <a:lumOff val="80000"/>
                  </a:schemeClr>
                </a:solidFill>
                <a:latin typeface="Consolas" pitchFamily="49" charset="0"/>
                <a:cs typeface="Consolas" pitchFamily="49" charset="0"/>
              </a:rPr>
              <a:t>InnerException</a:t>
            </a:r>
            <a:r>
              <a:rPr lang="ru-RU" sz="2600" dirty="0"/>
              <a:t> – </a:t>
            </a:r>
            <a:r>
              <a:rPr lang="en-US" sz="2600" dirty="0"/>
              <a:t>exception </a:t>
            </a:r>
            <a:r>
              <a:rPr lang="en-US" sz="2600" dirty="0" smtClean="0"/>
              <a:t>caused the current</a:t>
            </a:r>
            <a:r>
              <a:rPr lang="en-US" sz="2600" dirty="0"/>
              <a:t/>
            </a:r>
            <a:br>
              <a:rPr lang="en-US" sz="2600" dirty="0"/>
            </a:br>
            <a:r>
              <a:rPr lang="en-US" sz="2600" dirty="0"/>
              <a:t>exception </a:t>
            </a:r>
            <a:r>
              <a:rPr lang="ru-RU" sz="2600" dirty="0"/>
              <a:t>(</a:t>
            </a:r>
            <a:r>
              <a:rPr lang="en-US" sz="2600" dirty="0"/>
              <a:t>if any</a:t>
            </a:r>
            <a:r>
              <a:rPr lang="ru-RU" sz="2600" dirty="0"/>
              <a: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a:t>
            </a:fld>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Master Templat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19536</TotalTime>
  <Words>2524</Words>
  <Application>Microsoft Office PowerPoint</Application>
  <PresentationFormat>On-screen Show (4:3)</PresentationFormat>
  <Paragraphs>453</Paragraphs>
  <Slides>38</Slides>
  <Notes>29</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Telerik Master Template</vt:lpstr>
      <vt:lpstr>Exceptions Handling</vt:lpstr>
      <vt:lpstr>Table of Contents</vt:lpstr>
      <vt:lpstr>What are Exceptions?</vt:lpstr>
      <vt:lpstr>What are Exceptions?</vt:lpstr>
      <vt:lpstr>Handling Exceptions</vt:lpstr>
      <vt:lpstr>Handling Exceptions</vt:lpstr>
      <vt:lpstr>Handling Exceptions – Example</vt:lpstr>
      <vt:lpstr>Handling Exceptions</vt:lpstr>
      <vt:lpstr>The System.Exception Class</vt:lpstr>
      <vt:lpstr>Exception Properties – Example</vt:lpstr>
      <vt:lpstr>Exception Properties</vt:lpstr>
      <vt:lpstr>Exception Properties (2)</vt:lpstr>
      <vt:lpstr>Exception Properties</vt:lpstr>
      <vt:lpstr>The Hierarchy of Exceptions</vt:lpstr>
      <vt:lpstr>Exception Hierarchy</vt:lpstr>
      <vt:lpstr>Types of Exceptions</vt:lpstr>
      <vt:lpstr>Handling Exceptions</vt:lpstr>
      <vt:lpstr>Find the Mistake!</vt:lpstr>
      <vt:lpstr>Handling All Exceptions</vt:lpstr>
      <vt:lpstr>Throwing Exceptions</vt:lpstr>
      <vt:lpstr>Throwing Exceptions</vt:lpstr>
      <vt:lpstr>How Exceptions Work?</vt:lpstr>
      <vt:lpstr>Using throw Keyword</vt:lpstr>
      <vt:lpstr>Re-Throwing Exceptions</vt:lpstr>
      <vt:lpstr>Throwing Exceptions – Example</vt:lpstr>
      <vt:lpstr>Throwing Exceptions</vt:lpstr>
      <vt:lpstr>Choosing Exception Type</vt:lpstr>
      <vt:lpstr>Using Try-Finally Blocks</vt:lpstr>
      <vt:lpstr>The try-finally Construction</vt:lpstr>
      <vt:lpstr>try-finally – Example</vt:lpstr>
      <vt:lpstr>Try-Finally</vt:lpstr>
      <vt:lpstr>Exceptions: Best Practices</vt:lpstr>
      <vt:lpstr>Best Practices </vt:lpstr>
      <vt:lpstr>Best Practices (2)</vt:lpstr>
      <vt:lpstr>Summary</vt:lpstr>
      <vt:lpstr>Exceptions Handling</vt:lpstr>
      <vt:lpstr>Exercises</vt:lpstr>
      <vt:lpstr>Exercises (2)</vt:lpstr>
    </vt:vector>
  </TitlesOfParts>
  <Company>Telerik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Exceptions Handling</dc:title>
  <dc:creator>Svetlin Nakov</dc:creator>
  <cp:lastModifiedBy>nakov</cp:lastModifiedBy>
  <cp:revision>1092</cp:revision>
  <dcterms:created xsi:type="dcterms:W3CDTF">2007-12-08T16:03:35Z</dcterms:created>
  <dcterms:modified xsi:type="dcterms:W3CDTF">2010-01-05T15:38:52Z</dcterms:modified>
</cp:coreProperties>
</file>