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20" r:id="rId2"/>
    <p:sldId id="401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70" r:id="rId13"/>
    <p:sldId id="413" r:id="rId14"/>
    <p:sldId id="414" r:id="rId15"/>
    <p:sldId id="415" r:id="rId16"/>
    <p:sldId id="416" r:id="rId17"/>
    <p:sldId id="417" r:id="rId18"/>
    <p:sldId id="418" r:id="rId19"/>
    <p:sldId id="471" r:id="rId20"/>
    <p:sldId id="420" r:id="rId21"/>
    <p:sldId id="421" r:id="rId22"/>
    <p:sldId id="422" r:id="rId23"/>
    <p:sldId id="472" r:id="rId24"/>
    <p:sldId id="424" r:id="rId25"/>
    <p:sldId id="425" r:id="rId26"/>
    <p:sldId id="426" r:id="rId27"/>
    <p:sldId id="473" r:id="rId28"/>
    <p:sldId id="428" r:id="rId29"/>
    <p:sldId id="429" r:id="rId30"/>
    <p:sldId id="430" r:id="rId31"/>
    <p:sldId id="474" r:id="rId32"/>
    <p:sldId id="432" r:id="rId33"/>
    <p:sldId id="433" r:id="rId34"/>
    <p:sldId id="434" r:id="rId35"/>
    <p:sldId id="47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76" r:id="rId50"/>
    <p:sldId id="450" r:id="rId51"/>
    <p:sldId id="451" r:id="rId52"/>
    <p:sldId id="452" r:id="rId53"/>
    <p:sldId id="453" r:id="rId54"/>
    <p:sldId id="454" r:id="rId55"/>
    <p:sldId id="455" r:id="rId56"/>
    <p:sldId id="477" r:id="rId57"/>
    <p:sldId id="457" r:id="rId58"/>
    <p:sldId id="458" r:id="rId59"/>
    <p:sldId id="459" r:id="rId60"/>
    <p:sldId id="460" r:id="rId61"/>
    <p:sldId id="461" r:id="rId62"/>
    <p:sldId id="478" r:id="rId63"/>
    <p:sldId id="469" r:id="rId64"/>
    <p:sldId id="464" r:id="rId65"/>
    <p:sldId id="465" r:id="rId66"/>
    <p:sldId id="466" r:id="rId67"/>
    <p:sldId id="467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FE7"/>
    <a:srgbClr val="9F8471"/>
    <a:srgbClr val="AA9282"/>
    <a:srgbClr val="939282"/>
    <a:srgbClr val="AA9699"/>
    <a:srgbClr val="969699"/>
    <a:srgbClr val="82AA99"/>
    <a:srgbClr val="B4AA99"/>
    <a:srgbClr val="C8AA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11/23/2009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11/23/2009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9C8F-D4A2-4CFF-84A3-C00F3BBD5BF2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B8EC9-54F1-4A87-854D-1953FCF076C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EAF6C-D8AC-414A-A6B0-B72E619E9FB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TyhApLQ7oA2AmjzbkF/SIG=12jvoq8gd/EXP=1259066994/**http%3A/www.pinktruth.com/wp-content/uploads/2006/12/pyramid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rds.yahoo.com/_ylt=A0WTefRyhQpLuIIBOByjzbkF/SIG=12dkvotsv/EXP=1259067122/**http%3A/www2.hemsida.net/tripletmom/backgrounds/object.jp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%3A/www.flickr.com/photos/thorsdottir/334654237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rds.yahoo.com/_ylt=A0WTefPVhgpL9.QAB_GjzbkF/SIG=1297j1l2d/EXP=1259067477/**http%3A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%3A/users.omskreg.ru/~lanin/pict/eigenf1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rds.yahoo.com/_ylt=A0WTb_k5eQpLX0oAzU.jzbkF/SIG=12b656ear/EXP=1259063993/**http%3A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rds.yahoo.com/_ylt=A0WTefemjApLkgYBqCaJzbkF;_ylu=X3oDMTBqaTdkZW1yBHBvcwM2OQRzZWMDc3IEdnRpZAM-/SIG=1fljnmf3p/EXP=1259068966/**http%3A/images.search.yahoo.com/images/view%3Fback=http%253A%252F%252Fimages.search.yahoo.com%252Fsearch%252Fimages%253Fp%253Dintegers%2526b%253D55%2526ni%253D18%2526ei%253Dutf-8%2526pstart%253D1%26w=385%26h=261%26imgurl=integers.eu%252Fimages%252Fmath%252Fmath_385x261.jpg%26rurl=http%253A%252F%252Fintegers.eu%252F%26size=9k%26name=math%2B385x261%2Bjpg%26p=integers%26oid=ca709bb4a5eab796%26fr2=%26no=69%26tt=21574%26b=55%26ni=18%26sigr=10j79u6nk%26sigi=118co5t93%26sigb=12kc6cjm9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rds.yahoo.com/_ylt=A0WTefSdjQpLOx8Ami6jzbkF/SIG=134tf16kk/EXP=1259069213/**http%3A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rds.yahoo.com/_ylt=A0WTb_mAeQpLX0oARYOjzbkF/SIG=125k3okcb/EXP=1259064064/**http%3A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676400"/>
            <a:ext cx="6019800" cy="1524000"/>
          </a:xfrm>
        </p:spPr>
        <p:txBody>
          <a:bodyPr/>
          <a:lstStyle/>
          <a:p>
            <a:r>
              <a:rPr lang="en-US" dirty="0" smtClean="0"/>
              <a:t>Primitive Data 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17080"/>
            <a:ext cx="8458200" cy="569120"/>
          </a:xfrm>
        </p:spPr>
        <p:txBody>
          <a:bodyPr/>
          <a:lstStyle/>
          <a:p>
            <a:r>
              <a:rPr lang="en-US" dirty="0" smtClean="0"/>
              <a:t>Creating and Running Your First C# Program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integer types: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Measuring Time – Example</a:t>
            </a:r>
            <a:endParaRPr lang="bg-BG" sz="36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the unit of measure we may use different data types:</a:t>
            </a:r>
            <a:endParaRPr lang="bg-BG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2705100"/>
            <a:ext cx="8064500" cy="2986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514601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545711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1651000"/>
            <a:ext cx="6480175" cy="1473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and </a:t>
            </a:r>
            <a:r>
              <a:rPr lang="en-US" dirty="0"/>
              <a:t>Fixed-Point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581400"/>
            <a:ext cx="4076014" cy="2714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are Floating-Point Types?</a:t>
            </a:r>
            <a:endParaRPr lang="bg-BG" sz="360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be signed or unsigned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Have range of values and different precision depending on the used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1054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r>
              <a:rPr lang="en-US" dirty="0"/>
              <a:t>There is a special fixed-point real number type: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/>
            <a:r>
              <a:rPr lang="en-US" dirty="0"/>
              <a:t>Used for financial calculations with low loss of precision</a:t>
            </a:r>
          </a:p>
          <a:p>
            <a:pPr lvl="1"/>
            <a:r>
              <a:rPr lang="en-US" dirty="0"/>
              <a:t>No round-off errors</a:t>
            </a:r>
          </a:p>
          <a:p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See below the </a:t>
            </a:r>
            <a:r>
              <a:rPr lang="en-US" sz="2800" dirty="0"/>
              <a:t>difference in precision when 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NOTE: The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/>
              <a:t>” </a:t>
            </a:r>
            <a:r>
              <a:rPr lang="en-US" sz="2800" dirty="0"/>
              <a:t>suffix in the first statement!</a:t>
            </a:r>
          </a:p>
          <a:p>
            <a:pPr lvl="1"/>
            <a:r>
              <a:rPr lang="en-US" sz="2600" dirty="0"/>
              <a:t>Real numbers are by default interpreted as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dirty="0"/>
              <a:t>!</a:t>
            </a:r>
          </a:p>
          <a:p>
            <a:pPr lvl="1"/>
            <a:r>
              <a:rPr lang="en-US" sz="2600" dirty="0"/>
              <a:t>One should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sz="2600" dirty="0"/>
              <a:t> convert them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349500"/>
            <a:ext cx="7848600" cy="1561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print"/>
          <a:srcRect b="32773"/>
          <a:stretch>
            <a:fillRect/>
          </a:stretch>
        </p:blipFill>
        <p:spPr bwMode="auto">
          <a:xfrm>
            <a:off x="2057400" y="3886200"/>
            <a:ext cx="3629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33800"/>
            <a:ext cx="64008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and Fixed-Point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31813" indent="-531813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800" dirty="0"/>
              <a:t>Primitive Data Types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Integer 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Floating-Point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Boolean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Character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String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Object</a:t>
            </a:r>
          </a:p>
          <a:p>
            <a:pPr marL="531813" indent="-531813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2"/>
            </a:pPr>
            <a:r>
              <a:rPr lang="en-US" sz="2800" dirty="0" smtClean="0"/>
              <a:t>Declaring and Using Variables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Identifiers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Declaring Variables and Assigning Values</a:t>
            </a:r>
          </a:p>
          <a:p>
            <a:pPr marL="1077913" lvl="1" indent="-366713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Literals</a:t>
            </a:r>
            <a:endParaRPr lang="bg-BG" sz="2600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33528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692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/>
              <a:t>Boolean </a:t>
            </a:r>
            <a:r>
              <a:rPr lang="en-US"/>
              <a:t>T</a:t>
            </a:r>
            <a:r>
              <a:rPr lang="bg-BG"/>
              <a:t>ype</a:t>
            </a:r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9817" y="3810000"/>
            <a:ext cx="3268383" cy="23336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Boolean Data Type:</a:t>
            </a:r>
          </a:p>
          <a:p>
            <a:pPr lvl="1"/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expressions</a:t>
            </a:r>
          </a:p>
          <a:p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733800"/>
            <a:ext cx="3000375" cy="274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9423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0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552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33400"/>
            <a:ext cx="4203203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463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Character Type</a:t>
            </a:r>
            <a:endParaRPr lang="en-US" dirty="0"/>
          </a:p>
        </p:txBody>
      </p:sp>
      <p:pic>
        <p:nvPicPr>
          <p:cNvPr id="56324" name="Picture 4" descr="http://rds.yahoo.com/_ylt=A0WTefY9gApLzNsAoMKjzbkF/SIG=1342dk0vc/EXP=1259065789/**http%3A/www.flashbackj.com/red_giant/text_anarchy/images/rg_main_text_anarchy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657600"/>
            <a:ext cx="7543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 Data Type:</a:t>
            </a:r>
          </a:p>
          <a:p>
            <a:pPr lvl="1"/>
            <a:r>
              <a:rPr lang="en-US" dirty="0"/>
              <a:t>Represents symbolic information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Gives each symbol a corresponding integer code</a:t>
            </a:r>
          </a:p>
          <a:p>
            <a:pPr lvl="1"/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/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 below shows that every </a:t>
            </a:r>
            <a:r>
              <a:rPr lang="en-US" dirty="0"/>
              <a:t>symbol has </a:t>
            </a:r>
            <a:r>
              <a:rPr lang="en-US"/>
              <a:t>an </a:t>
            </a:r>
            <a:r>
              <a:rPr lang="en-US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751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1"/>
            <a:ext cx="8229600" cy="685800"/>
          </a:xfrm>
        </p:spPr>
        <p:txBody>
          <a:bodyPr/>
          <a:lstStyle/>
          <a:p>
            <a:r>
              <a:rPr lang="en-US" dirty="0" smtClean="0"/>
              <a:t>Character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456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35280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String Data Type: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spcBef>
                <a:spcPct val="100000"/>
              </a:spcBef>
            </a:pPr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7244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620963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267200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343400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Object</a:t>
            </a:r>
            <a:r>
              <a:rPr lang="bg-BG"/>
              <a:t> </a:t>
            </a:r>
            <a:r>
              <a:rPr lang="en-US"/>
              <a:t>T</a:t>
            </a:r>
            <a:r>
              <a:rPr lang="bg-BG"/>
              <a:t>ype</a:t>
            </a:r>
          </a:p>
        </p:txBody>
      </p:sp>
      <p:pic>
        <p:nvPicPr>
          <p:cNvPr id="48134" name="Picture 6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0150" y="3886200"/>
            <a:ext cx="3676650" cy="245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type:</a:t>
            </a:r>
          </a:p>
          <a:p>
            <a:pPr lvl="1"/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Is the “parent” of all other types</a:t>
            </a:r>
          </a:p>
          <a:p>
            <a:pPr lvl="1"/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an object variable taking different types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62200"/>
            <a:ext cx="3810000" cy="6858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88479"/>
            <a:ext cx="381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819150"/>
            <a:ext cx="4762500" cy="527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variable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run-time</a:t>
            </a:r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variable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Type (of stored data)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14800"/>
            <a:ext cx="7162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3225" y="2209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0"/>
            <a:ext cx="4114800" cy="2863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Computing Works?</a:t>
            </a:r>
            <a:endParaRPr lang="bg-BG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/>
              <a:t>Computers are machines that process data</a:t>
            </a:r>
          </a:p>
          <a:p>
            <a:pPr lvl="1"/>
            <a:r>
              <a:rPr lang="en-US" sz="2800" dirty="0"/>
              <a:t>Data is stored in the computer memory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/>
              <a:t>Variables have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/>
              <a:t>Example of variable definition and assignment in C#</a:t>
            </a:r>
            <a:endParaRPr lang="bg-BG" sz="3000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85800" y="5029200"/>
            <a:ext cx="1676399" cy="953453"/>
          </a:xfrm>
          <a:prstGeom prst="wedgeRoundRectCallout">
            <a:avLst>
              <a:gd name="adj1" fmla="val 76797"/>
              <a:gd name="adj2" fmla="val -4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429000" y="4343400"/>
            <a:ext cx="3352800" cy="527804"/>
          </a:xfrm>
          <a:prstGeom prst="wedgeRoundRectCallout">
            <a:avLst>
              <a:gd name="adj1" fmla="val -44165"/>
              <a:gd name="adj2" fmla="val 1401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2895600" y="6019800"/>
            <a:ext cx="3048000" cy="527804"/>
          </a:xfrm>
          <a:prstGeom prst="wedgeRoundRectCallout">
            <a:avLst>
              <a:gd name="adj1" fmla="val -1252"/>
              <a:gd name="adj2" fmla="val -134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6482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851368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Underscore "_"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r>
              <a:rPr lang="en-US" dirty="0" smtClean="0"/>
              <a:t>Note:</a:t>
            </a:r>
            <a:endParaRPr lang="en-US" dirty="0"/>
          </a:p>
          <a:p>
            <a:pPr lvl="1"/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Examples of incorrect identifiers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76400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209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Assigning of Values to Variables</a:t>
            </a:r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of the corresponding data type on the right</a:t>
            </a:r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variable</a:t>
            </a:r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0440" y="3276600"/>
            <a:ext cx="128016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071553"/>
            <a:ext cx="7488237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would assign the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the int type to num: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num = 0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greeting;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09799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742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276725"/>
            <a:ext cx="1781175" cy="15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data type: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Days of week: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Literals?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Literals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Representations </a:t>
            </a:r>
            <a:r>
              <a:rPr lang="en-US" dirty="0"/>
              <a:t>of </a:t>
            </a:r>
            <a:r>
              <a:rPr lang="en-US" dirty="0" smtClean="0"/>
              <a:t>values in the source code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six types of literals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literal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429000"/>
            <a:ext cx="378714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and Integer Literals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literals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/>
              <a:t>The integer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variables of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/>
              <a:t>,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sign (+,-)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be in a hexadecimal format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057" y="914400"/>
            <a:ext cx="1867906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integer literals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</a:t>
            </a:r>
            <a:r>
              <a:rPr lang="en-US" dirty="0" smtClean="0"/>
              <a:t>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real literals: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May be in exponential formatting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spcBef>
                <a:spcPts val="1200"/>
              </a:spcBef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correct way to assign floating-point value (using also the exponential format):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 literals:</a:t>
            </a:r>
          </a:p>
          <a:p>
            <a:pPr lvl="1"/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value may be: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The code of the symbol</a:t>
            </a:r>
          </a:p>
          <a:p>
            <a:pPr lvl="1"/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85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8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1905000"/>
            <a:ext cx="8135938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Characteristics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 (C# </a:t>
            </a:r>
            <a:r>
              <a:rPr lang="en-US" dirty="0" smtClean="0"/>
              <a:t>keyword or .NET type)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Default </a:t>
            </a: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Integer numbers in C#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Size: </a:t>
            </a:r>
            <a:r>
              <a:rPr lang="en-US" dirty="0" smtClean="0"/>
              <a:t>32 bits (4 bytes)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Default value: 0</a:t>
            </a:r>
            <a:endParaRPr lang="en-US" dirty="0"/>
          </a:p>
        </p:txBody>
      </p:sp>
      <p:pic>
        <p:nvPicPr>
          <p:cNvPr id="7680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543300"/>
            <a:ext cx="762000" cy="280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literals:</a:t>
            </a:r>
          </a:p>
          <a:p>
            <a:pPr lvl="1"/>
            <a:r>
              <a:rPr lang="en-US" dirty="0"/>
              <a:t>Are used for values of the string type</a:t>
            </a:r>
          </a:p>
          <a:p>
            <a:pPr lvl="1"/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lvl="1"/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r>
              <a:rPr lang="en-US" dirty="0"/>
              <a:t>The value is a sequence of character literals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685800"/>
          </a:xfrm>
        </p:spPr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Symbols by fantasyghostpsn.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 rot="16026875">
            <a:off x="3756915" y="1527060"/>
            <a:ext cx="1590675" cy="6594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67200" y="304800"/>
            <a:ext cx="4572000" cy="914400"/>
          </a:xfrm>
        </p:spPr>
        <p:txBody>
          <a:bodyPr/>
          <a:lstStyle/>
          <a:p>
            <a:r>
              <a:rPr lang="en-US" dirty="0" smtClean="0"/>
              <a:t>Primitive Data Types and Variables</a:t>
            </a:r>
            <a:endParaRPr lang="en-US" dirty="0"/>
          </a:p>
        </p:txBody>
      </p:sp>
      <p:pic>
        <p:nvPicPr>
          <p:cNvPr id="15362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28605">
            <a:off x="152400" y="4114800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91950">
            <a:off x="6324600" y="3994475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571043">
            <a:off x="3034002" y="3900198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</a:pPr>
            <a:r>
              <a:rPr lang="en-US" sz="2800" dirty="0"/>
              <a:t>Declare five variables choosing for each of them the most appropriate of the types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2800" dirty="0"/>
              <a:t> to represent the following values: 52130, -115, 4825932, 97, -10000.</a:t>
            </a:r>
          </a:p>
          <a:p>
            <a:pPr marL="361950" indent="-361950">
              <a:buFontTx/>
              <a:buAutoNum type="arabicPeriod"/>
            </a:pPr>
            <a:r>
              <a:rPr lang="en-US" sz="2800" dirty="0"/>
              <a:t>Which of the following values can be assigned to a variable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/>
              <a:t> and which to a variable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: 34.567839023, 12.345, 8923.1234857, 3456.091?</a:t>
            </a:r>
          </a:p>
          <a:p>
            <a:pPr marL="361950" indent="-361950">
              <a:buFontTx/>
              <a:buAutoNum type="arabicPeriod"/>
            </a:pPr>
            <a:r>
              <a:rPr lang="en-US" sz="2800" dirty="0"/>
              <a:t>How we can safely compare floating-point numbers?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1950" indent="-361950">
              <a:buFontTx/>
              <a:buAutoNum type="arabicPeriod" startAt="4"/>
            </a:pPr>
            <a:r>
              <a:rPr lang="en-US" sz="2800" dirty="0"/>
              <a:t>Declare an integer variable and assign it with the value 256 in hexadecimal format (256 is </a:t>
            </a:r>
            <a:r>
              <a:rPr lang="en-US" sz="2800" dirty="0" smtClean="0"/>
              <a:t>100 </a:t>
            </a:r>
            <a:r>
              <a:rPr lang="en-US" sz="2800" dirty="0"/>
              <a:t>in base 16).</a:t>
            </a:r>
          </a:p>
          <a:p>
            <a:pPr marL="361950" indent="-361950">
              <a:buFontTx/>
              <a:buAutoNum type="arabicPeriod" startAt="4"/>
            </a:pPr>
            <a:r>
              <a:rPr lang="en-US" sz="2800" dirty="0"/>
              <a:t>Declare a character variable and assign it with the symbol with code 72 (72 is 48 in base 16).</a:t>
            </a:r>
          </a:p>
          <a:p>
            <a:pPr marL="361950" indent="-361950">
              <a:buFontTx/>
              <a:buAutoNum type="arabicPeriod" startAt="4"/>
            </a:pPr>
            <a:r>
              <a:rPr lang="en-US" sz="2800" dirty="0"/>
              <a:t>Declare a boolean variable called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isFemale</a:t>
            </a:r>
            <a:r>
              <a:rPr lang="en-US" sz="2800" dirty="0"/>
              <a:t> and assign an appropriate value corresponding to your gender.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 startAt="7"/>
            </a:pPr>
            <a:r>
              <a:rPr lang="en-US" sz="2800" dirty="0"/>
              <a:t>Declare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variables and assign them with “Hello” and “World”. Declare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dirty="0"/>
              <a:t> variable and assign it with the concatenation of the first two variables. Declare a third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 and initialize it with the value of the object variable (mind adding an interval; you should perform type casting).</a:t>
            </a:r>
          </a:p>
          <a:p>
            <a:pPr marL="361950" indent="-361950">
              <a:lnSpc>
                <a:spcPts val="3600"/>
              </a:lnSpc>
              <a:buFontTx/>
              <a:buAutoNum type="arabicPeriod" startAt="7"/>
            </a:pPr>
            <a:r>
              <a:rPr lang="en-US" sz="2800" dirty="0"/>
              <a:t>Declare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variables and assign them with following value:</a:t>
            </a:r>
          </a:p>
          <a:p>
            <a:pPr marL="450850" indent="-450850">
              <a:lnSpc>
                <a:spcPts val="3600"/>
              </a:lnSpc>
              <a:buFontTx/>
              <a:buNone/>
            </a:pP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None/>
            </a:pPr>
            <a:r>
              <a:rPr lang="en-US" sz="2800" dirty="0"/>
              <a:t>	Do the above in two different </a:t>
            </a:r>
            <a:r>
              <a:rPr lang="en-US" sz="2800" dirty="0" smtClean="0"/>
              <a:t>ways: with and without using quoted strings.</a:t>
            </a:r>
            <a:endParaRPr lang="en-US" sz="2800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1219200" y="5105400"/>
            <a:ext cx="705802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"use" of quotations causes difficulties.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2925" indent="-542925">
              <a:lnSpc>
                <a:spcPts val="3100"/>
              </a:lnSpc>
              <a:buFontTx/>
              <a:buAutoNum type="arabicPeriod" startAt="9"/>
            </a:pPr>
            <a:r>
              <a:rPr lang="en-US" sz="2800" dirty="0"/>
              <a:t>Write a program that</a:t>
            </a:r>
            <a:r>
              <a:rPr lang="en-US" sz="2800" noProof="1"/>
              <a:t> </a:t>
            </a:r>
            <a:r>
              <a:rPr lang="en-US" sz="2800" dirty="0"/>
              <a:t>prints an isosceles triangle of 9 asterisks (*).</a:t>
            </a:r>
          </a:p>
          <a:p>
            <a:pPr marL="542925" indent="-542925">
              <a:lnSpc>
                <a:spcPts val="3100"/>
              </a:lnSpc>
              <a:buFontTx/>
              <a:buAutoNum type="arabicPeriod" startAt="9"/>
            </a:pPr>
            <a:r>
              <a:rPr lang="en-US" sz="2800" dirty="0"/>
              <a:t>A marketing firm wants to keep record of its employees. Each record would have the following characteristics – first name, family name,</a:t>
            </a:r>
            <a:r>
              <a:rPr lang="en-US" sz="2800" noProof="1"/>
              <a:t> </a:t>
            </a:r>
            <a:r>
              <a:rPr lang="en-US" sz="2800" dirty="0"/>
              <a:t>age,</a:t>
            </a:r>
            <a:r>
              <a:rPr lang="en-US" sz="2800" noProof="1"/>
              <a:t> </a:t>
            </a:r>
            <a:r>
              <a:rPr lang="en-US" sz="2800" dirty="0"/>
              <a:t>gender (m or f), ID number,</a:t>
            </a:r>
            <a:r>
              <a:rPr lang="en-US" sz="2800" noProof="1"/>
              <a:t> </a:t>
            </a:r>
            <a:r>
              <a:rPr lang="en-US" sz="2800" dirty="0"/>
              <a:t>unique employee number (27560000 to 27569999). Declare the variables needed to keep the information for a single employee using appropriate data types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dirty="0"/>
              <a:t>descriptive names</a:t>
            </a:r>
            <a:r>
              <a:rPr lang="en-US" sz="2800" dirty="0" smtClean="0"/>
              <a:t>.</a:t>
            </a:r>
          </a:p>
          <a:p>
            <a:pPr marL="542925" indent="-542925">
              <a:lnSpc>
                <a:spcPts val="3100"/>
              </a:lnSpc>
              <a:buFontTx/>
              <a:buAutoNum type="arabicPeriod" startAt="9"/>
            </a:pPr>
            <a:r>
              <a:rPr lang="en-US" sz="2800" dirty="0" smtClean="0"/>
              <a:t>Declare  two integer variables and assign them with 5 and 10. Write a program that exchanges their values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11363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Integer Types</a:t>
            </a:r>
            <a:endParaRPr lang="bg-BG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00" y="3404235"/>
            <a:ext cx="3505200" cy="2234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Integer Types?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/>
              <a:t>May be signed or unsigned</a:t>
            </a:r>
          </a:p>
          <a:p>
            <a:pPr lvl="1"/>
            <a:r>
              <a:rPr lang="en-US" dirty="0"/>
              <a:t>Have range of values, depending on the used memory</a:t>
            </a:r>
          </a:p>
          <a:p>
            <a:r>
              <a:rPr lang="en-US" dirty="0"/>
              <a:t>The default value of integer types is: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– for integer types, except</a:t>
            </a:r>
            <a:endParaRPr lang="bg-BG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  <a:r>
              <a:rPr lang="en-US" dirty="0"/>
              <a:t> –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long</a:t>
            </a:r>
            <a:r>
              <a:rPr lang="en-US" dirty="0"/>
              <a:t> type</a:t>
            </a:r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8768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types are: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2903</Words>
  <Application>Microsoft Office PowerPoint</Application>
  <PresentationFormat>On-screen Show (4:3)</PresentationFormat>
  <Paragraphs>482</Paragraphs>
  <Slides>67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Telerik Master Template</vt:lpstr>
      <vt:lpstr>Primitive Data Types and Variables</vt:lpstr>
      <vt:lpstr>Table of Contents</vt:lpstr>
      <vt:lpstr>Primitive Data Types</vt:lpstr>
      <vt:lpstr>How Computing Works?</vt:lpstr>
      <vt:lpstr>What Is a Data Type?</vt:lpstr>
      <vt:lpstr>Data Type Characteristics</vt:lpstr>
      <vt:lpstr>Integer Types</vt:lpstr>
      <vt:lpstr>What are Integer Types?</vt:lpstr>
      <vt:lpstr>Integer Types</vt:lpstr>
      <vt:lpstr>Integer Types (2)</vt:lpstr>
      <vt:lpstr>Measuring Time – Example</vt:lpstr>
      <vt:lpstr>Integer Types</vt:lpstr>
      <vt:lpstr>Floating-Point and Fixed-Point Types</vt:lpstr>
      <vt:lpstr>What are Floating-Point Types?</vt:lpstr>
      <vt:lpstr>Floating-Point Types</vt:lpstr>
      <vt:lpstr>Fixed-Point Types</vt:lpstr>
      <vt:lpstr>PI Precision – Example</vt:lpstr>
      <vt:lpstr>Abnormalities in the Floating-Point Calculations</vt:lpstr>
      <vt:lpstr>Floating-Point and Fixed-Point Types</vt:lpstr>
      <vt:lpstr>Boolean Type</vt:lpstr>
      <vt:lpstr>The Boolean Data Type</vt:lpstr>
      <vt:lpstr>Boolean Values – Example</vt:lpstr>
      <vt:lpstr>Boolean Type</vt:lpstr>
      <vt:lpstr>Character Type</vt:lpstr>
      <vt:lpstr>The Character Data Type</vt:lpstr>
      <vt:lpstr>Characters and Codes</vt:lpstr>
      <vt:lpstr>Character Type</vt:lpstr>
      <vt:lpstr>String Type</vt:lpstr>
      <vt:lpstr>The String Data Type</vt:lpstr>
      <vt:lpstr>Saying Hello – Example</vt:lpstr>
      <vt:lpstr>String Type</vt:lpstr>
      <vt:lpstr>Object Type</vt:lpstr>
      <vt:lpstr>The Object Type</vt:lpstr>
      <vt:lpstr>Using Objects</vt:lpstr>
      <vt:lpstr>Objects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Literals</vt:lpstr>
      <vt:lpstr>What are Literals?</vt:lpstr>
      <vt:lpstr>Boolean and Integer 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String Literals</vt:lpstr>
      <vt:lpstr>Primitive Data Types and Variables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Svetlin Nakov</dc:creator>
  <cp:lastModifiedBy>nakov</cp:lastModifiedBy>
  <cp:revision>395</cp:revision>
  <dcterms:created xsi:type="dcterms:W3CDTF">2007-12-08T16:03:35Z</dcterms:created>
  <dcterms:modified xsi:type="dcterms:W3CDTF">2009-11-23T13:36:07Z</dcterms:modified>
</cp:coreProperties>
</file>