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handoutMasterIdLst>
    <p:handoutMasterId r:id="rId63"/>
  </p:handoutMasterIdLst>
  <p:sldIdLst>
    <p:sldId id="320" r:id="rId2"/>
    <p:sldId id="321" r:id="rId3"/>
    <p:sldId id="322" r:id="rId4"/>
    <p:sldId id="323" r:id="rId5"/>
    <p:sldId id="324" r:id="rId6"/>
    <p:sldId id="325" r:id="rId7"/>
    <p:sldId id="380"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81" r:id="rId41"/>
    <p:sldId id="359" r:id="rId42"/>
    <p:sldId id="360" r:id="rId43"/>
    <p:sldId id="361" r:id="rId44"/>
    <p:sldId id="362" r:id="rId45"/>
    <p:sldId id="363" r:id="rId46"/>
    <p:sldId id="364" r:id="rId47"/>
    <p:sldId id="366" r:id="rId48"/>
    <p:sldId id="367" r:id="rId49"/>
    <p:sldId id="368" r:id="rId50"/>
    <p:sldId id="369" r:id="rId51"/>
    <p:sldId id="370" r:id="rId52"/>
    <p:sldId id="371" r:id="rId53"/>
    <p:sldId id="372" r:id="rId54"/>
    <p:sldId id="373" r:id="rId55"/>
    <p:sldId id="374" r:id="rId56"/>
    <p:sldId id="375" r:id="rId57"/>
    <p:sldId id="376" r:id="rId58"/>
    <p:sldId id="377" r:id="rId59"/>
    <p:sldId id="378" r:id="rId60"/>
    <p:sldId id="379" r:id="rId61"/>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A37"/>
    <a:srgbClr val="B7BADF"/>
    <a:srgbClr val="FF3621"/>
    <a:srgbClr val="FF9357"/>
    <a:srgbClr val="FFBF8B"/>
    <a:srgbClr val="FF513F"/>
    <a:srgbClr val="FF831D"/>
    <a:srgbClr val="ABABAB"/>
    <a:srgbClr val="101010"/>
    <a:srgbClr val="11111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5510" autoAdjust="0"/>
  </p:normalViewPr>
  <p:slideViewPr>
    <p:cSldViewPr>
      <p:cViewPr>
        <p:scale>
          <a:sx n="95" d="100"/>
          <a:sy n="95" d="100"/>
        </p:scale>
        <p:origin x="-264"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1980" y="-90"/>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1/4/2010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1/4/2010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A2AA0EE-1E6F-447A-B3CC-2E5A70B148EA}"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3C10566-F4A5-4DE3-9FAC-3577229DCAA5}" type="slidenum">
              <a:rPr lang="en-US"/>
              <a:pPr/>
              <a:t>32</a:t>
            </a:fld>
            <a:r>
              <a:rPr lang="en-US" dirty="0"/>
              <a:t>##</a:t>
            </a:r>
          </a:p>
        </p:txBody>
      </p:sp>
      <p:sp>
        <p:nvSpPr>
          <p:cNvPr id="665602" name="Rectangle 2"/>
          <p:cNvSpPr>
            <a:spLocks noGrp="1" noRot="1" noChangeAspect="1" noChangeArrowheads="1" noTextEdit="1"/>
          </p:cNvSpPr>
          <p:nvPr>
            <p:ph type="sldImg"/>
          </p:nvPr>
        </p:nvSpPr>
        <p:spPr>
          <a:ln/>
        </p:spPr>
      </p:sp>
      <p:sp>
        <p:nvSpPr>
          <p:cNvPr id="6656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B00D4E3-322D-4CBD-A1BD-0D904094F4B9}" type="slidenum">
              <a:rPr lang="en-US"/>
              <a:pPr/>
              <a:t>35</a:t>
            </a:fld>
            <a:r>
              <a:rPr lang="en-US" dirty="0"/>
              <a:t>##</a:t>
            </a:r>
          </a:p>
        </p:txBody>
      </p:sp>
      <p:sp>
        <p:nvSpPr>
          <p:cNvPr id="671746" name="Rectangle 2"/>
          <p:cNvSpPr>
            <a:spLocks noGrp="1" noRot="1" noChangeAspect="1" noChangeArrowheads="1" noTextEdit="1"/>
          </p:cNvSpPr>
          <p:nvPr>
            <p:ph type="sldImg"/>
          </p:nvPr>
        </p:nvSpPr>
        <p:spPr>
          <a:ln/>
        </p:spPr>
      </p:sp>
      <p:sp>
        <p:nvSpPr>
          <p:cNvPr id="6717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36</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37</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F07226-9F1B-4288-BEF0-50D3AE089698}" type="slidenum">
              <a:rPr lang="en-US"/>
              <a:pPr/>
              <a:t>40</a:t>
            </a:fld>
            <a:r>
              <a:rPr lang="en-US" dirty="0"/>
              <a:t>##</a:t>
            </a:r>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F07226-9F1B-4288-BEF0-50D3AE089698}" type="slidenum">
              <a:rPr lang="en-US"/>
              <a:pPr/>
              <a:t>42</a:t>
            </a:fld>
            <a:r>
              <a:rPr lang="en-US" dirty="0"/>
              <a:t>##</a:t>
            </a:r>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CB93EEF-B6B9-4944-8F7D-D5F0EB4303D2}" type="slidenum">
              <a:rPr lang="en-US"/>
              <a:pPr/>
              <a:t>49</a:t>
            </a:fld>
            <a:r>
              <a:rPr lang="en-US" dirty="0"/>
              <a:t>##</a:t>
            </a:r>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2DDE44C-CB3C-4804-95D8-CCFD3C1A5B6C}" type="slidenum">
              <a:rPr lang="en-US"/>
              <a:pPr/>
              <a:t>55</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255E534-4BC7-408B-B2F8-2544EEFDF3B7}" type="slidenum">
              <a:rPr lang="en-US"/>
              <a:pPr/>
              <a:t>56</a:t>
            </a:fld>
            <a:r>
              <a:rPr lang="en-US" dirty="0"/>
              <a:t>##</a:t>
            </a:r>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91FC04-E9EC-40A5-B8BE-0B2097002E58}" type="slidenum">
              <a:rPr lang="en-US"/>
              <a:pPr/>
              <a:t>58</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1999095-9D33-4F38-9562-E45FB41A7CA1}" type="slidenum">
              <a:rPr lang="en-US"/>
              <a:pPr/>
              <a:t>3</a:t>
            </a:fld>
            <a:r>
              <a:rPr lang="en-US" dirty="0"/>
              <a:t>##</a:t>
            </a:r>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047FBBA-0630-4164-90B5-CD16AE8DA0FD}" type="slidenum">
              <a:rPr lang="en-US"/>
              <a:pPr/>
              <a:t>59</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342CE03-30C8-4C40-A695-505E2EF5AEBA}" type="slidenum">
              <a:rPr lang="en-US"/>
              <a:pPr/>
              <a:t>60</a:t>
            </a:fld>
            <a:r>
              <a:rPr lang="en-US" dirty="0"/>
              <a:t>##</a:t>
            </a:r>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4</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8</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B154221-59C5-4F12-A573-1153AE92827E}" type="slidenum">
              <a:rPr lang="en-US"/>
              <a:pPr/>
              <a:t>13</a:t>
            </a:fld>
            <a:r>
              <a:rPr lang="en-US" dirty="0"/>
              <a:t>##</a:t>
            </a:r>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5FB25E9-588B-40DF-816C-E16B3D46D0E6}" type="slidenum">
              <a:rPr lang="en-US"/>
              <a:pPr/>
              <a:t>17</a:t>
            </a:fld>
            <a:r>
              <a:rPr lang="en-US" dirty="0"/>
              <a:t>##</a:t>
            </a:r>
          </a:p>
        </p:txBody>
      </p:sp>
      <p:sp>
        <p:nvSpPr>
          <p:cNvPr id="677890" name="Rectangle 2"/>
          <p:cNvSpPr>
            <a:spLocks noGrp="1" noRot="1" noChangeAspect="1" noChangeArrowheads="1" noTextEdit="1"/>
          </p:cNvSpPr>
          <p:nvPr>
            <p:ph type="sldImg"/>
          </p:nvPr>
        </p:nvSpPr>
        <p:spPr>
          <a:ln/>
        </p:spPr>
      </p:sp>
      <p:sp>
        <p:nvSpPr>
          <p:cNvPr id="6778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863C886-116B-45CF-8E8C-BF7510ACC3F6}" type="slidenum">
              <a:rPr lang="en-US"/>
              <a:pPr/>
              <a:t>23</a:t>
            </a:fld>
            <a:r>
              <a:rPr lang="en-US" dirty="0"/>
              <a:t>##</a:t>
            </a:r>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66FA1E2-7249-4343-8D8D-85C9D7D125BC}" type="slidenum">
              <a:rPr lang="en-US"/>
              <a:pPr/>
              <a:t>24</a:t>
            </a:fld>
            <a:r>
              <a:rPr lang="en-US" dirty="0"/>
              <a:t>##</a:t>
            </a:r>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5193D343-9AED-4261-ACED-1E4F6E6F3164}" type="slidenum">
              <a:rPr lang="en-US"/>
              <a:pPr/>
              <a:t>28</a:t>
            </a:fld>
            <a:r>
              <a:rPr lang="en-US" dirty="0"/>
              <a:t>##</a:t>
            </a:r>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0.jpeg"/><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en.wikipedia.org/wiki/Shunting-yard_algorith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en.wikipedia.org/wiki/Reverse_Polish_not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0"/>
            <a:ext cx="8229600" cy="1524000"/>
          </a:xfrm>
        </p:spPr>
        <p:txBody>
          <a:bodyPr/>
          <a:lstStyle/>
          <a:p>
            <a:r>
              <a:rPr lang="en-US" dirty="0" smtClean="0"/>
              <a:t>Using Classes and Objects</a:t>
            </a:r>
            <a:endParaRPr lang="en-US" dirty="0"/>
          </a:p>
        </p:txBody>
      </p:sp>
      <p:sp>
        <p:nvSpPr>
          <p:cNvPr id="3" name="Subtitle 2"/>
          <p:cNvSpPr>
            <a:spLocks noGrp="1"/>
          </p:cNvSpPr>
          <p:nvPr>
            <p:ph type="subTitle" idx="1"/>
          </p:nvPr>
        </p:nvSpPr>
        <p:spPr>
          <a:xfrm>
            <a:off x="457200" y="3240880"/>
            <a:ext cx="8134350" cy="569120"/>
          </a:xfrm>
        </p:spPr>
        <p:txBody>
          <a:bodyPr/>
          <a:lstStyle/>
          <a:p>
            <a:r>
              <a:rPr lang="en-US" dirty="0" smtClean="0"/>
              <a:t>Using </a:t>
            </a:r>
            <a:r>
              <a:rPr lang="en-US" smtClean="0"/>
              <a:t>the Standard .</a:t>
            </a:r>
            <a:r>
              <a:rPr lang="en-US" dirty="0" smtClean="0"/>
              <a:t>NET </a:t>
            </a:r>
            <a:r>
              <a:rPr lang="en-US" smtClean="0"/>
              <a:t>Framework Classes</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1707903" cy="338554"/>
          </a:xfrm>
        </p:spPr>
        <p:txBody>
          <a:bodyPr/>
          <a:lstStyle/>
          <a:p>
            <a:r>
              <a:rPr lang="en-US" dirty="0" smtClean="0">
                <a:hlinkClick r:id="rId2"/>
              </a:rPr>
              <a:t>www.telerik.com</a:t>
            </a:r>
            <a:endParaRPr lang="en-US" dirty="0"/>
          </a:p>
        </p:txBody>
      </p:sp>
      <p:pic>
        <p:nvPicPr>
          <p:cNvPr id="83970" name="Picture 2" descr="http://newsimg.bbc.co.uk/media/images/39338000/jpg/_39338782_newplanets_203.jpg"/>
          <p:cNvPicPr>
            <a:picLocks noChangeAspect="1" noChangeArrowheads="1"/>
          </p:cNvPicPr>
          <p:nvPr/>
        </p:nvPicPr>
        <p:blipFill>
          <a:blip r:embed="rId3" cstate="print">
            <a:lum contrast="20000"/>
          </a:blip>
          <a:srcRect/>
          <a:stretch>
            <a:fillRect/>
          </a:stretch>
        </p:blipFill>
        <p:spPr bwMode="auto">
          <a:xfrm>
            <a:off x="4495801" y="4592096"/>
            <a:ext cx="4074608" cy="1752600"/>
          </a:xfrm>
          <a:prstGeom prst="roundRect">
            <a:avLst>
              <a:gd name="adj" fmla="val 9787"/>
            </a:avLst>
          </a:prstGeom>
          <a:noFill/>
          <a:effectLst>
            <a:softEdge rad="3175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type="body" idx="1"/>
          </p:nvPr>
        </p:nvSpPr>
        <p:spPr>
          <a:xfrm>
            <a:off x="228600" y="1066800"/>
            <a:ext cx="8686800" cy="5459413"/>
          </a:xfrm>
        </p:spPr>
        <p:txBody>
          <a:bodyPr/>
          <a:lstStyle/>
          <a:p>
            <a:pPr>
              <a:lnSpc>
                <a:spcPct val="90000"/>
              </a:lnSpc>
              <a:spcBef>
                <a:spcPct val="35000"/>
              </a:spcBef>
            </a:pPr>
            <a:r>
              <a:rPr kumimoji="0" lang="en-US" dirty="0"/>
              <a:t>An </a:t>
            </a:r>
            <a:r>
              <a:rPr kumimoji="0" lang="en-US" dirty="0">
                <a:solidFill>
                  <a:schemeClr val="accent5">
                    <a:lumMod val="20000"/>
                    <a:lumOff val="80000"/>
                  </a:schemeClr>
                </a:solidFill>
                <a:effectLst>
                  <a:outerShdw blurRad="38100" dist="38100" dir="2700000" algn="tl">
                    <a:srgbClr val="000000"/>
                  </a:outerShdw>
                </a:effectLst>
              </a:rPr>
              <a:t>object</a:t>
            </a:r>
            <a:r>
              <a:rPr kumimoji="0" lang="en-US" dirty="0"/>
              <a:t> is a concrete </a:t>
            </a:r>
            <a:r>
              <a:rPr kumimoji="0" lang="en-US" dirty="0">
                <a:solidFill>
                  <a:schemeClr val="accent5">
                    <a:lumMod val="20000"/>
                    <a:lumOff val="80000"/>
                  </a:schemeClr>
                </a:solidFill>
                <a:effectLst>
                  <a:outerShdw blurRad="38100" dist="38100" dir="2700000" algn="tl">
                    <a:srgbClr val="000000"/>
                  </a:outerShdw>
                </a:effectLst>
              </a:rPr>
              <a:t>instance</a:t>
            </a:r>
            <a:r>
              <a:rPr kumimoji="0" lang="en-US" dirty="0"/>
              <a:t> of a particular class </a:t>
            </a:r>
          </a:p>
          <a:p>
            <a:pPr>
              <a:lnSpc>
                <a:spcPct val="90000"/>
              </a:lnSpc>
              <a:spcBef>
                <a:spcPct val="35000"/>
              </a:spcBef>
            </a:pPr>
            <a:r>
              <a:rPr kumimoji="0" lang="en-US" dirty="0"/>
              <a:t>Creating an object from a class is called </a:t>
            </a:r>
            <a:r>
              <a:rPr kumimoji="0" lang="en-US" dirty="0">
                <a:solidFill>
                  <a:schemeClr val="accent5">
                    <a:lumMod val="20000"/>
                    <a:lumOff val="80000"/>
                  </a:schemeClr>
                </a:solidFill>
                <a:effectLst>
                  <a:outerShdw blurRad="38100" dist="38100" dir="2700000" algn="tl">
                    <a:srgbClr val="000000"/>
                  </a:outerShdw>
                </a:effectLst>
              </a:rPr>
              <a:t>instantiation</a:t>
            </a:r>
            <a:endParaRPr kumimoji="0" lang="en-US" dirty="0">
              <a:solidFill>
                <a:schemeClr val="accent5">
                  <a:lumMod val="20000"/>
                  <a:lumOff val="80000"/>
                </a:schemeClr>
              </a:solidFill>
            </a:endParaRPr>
          </a:p>
          <a:p>
            <a:pPr>
              <a:lnSpc>
                <a:spcPct val="90000"/>
              </a:lnSpc>
              <a:spcBef>
                <a:spcPct val="35000"/>
              </a:spcBef>
            </a:pPr>
            <a:r>
              <a:rPr kumimoji="0" lang="en-US" dirty="0"/>
              <a:t>Objects have state</a:t>
            </a:r>
          </a:p>
          <a:p>
            <a:pPr lvl="1">
              <a:lnSpc>
                <a:spcPct val="90000"/>
              </a:lnSpc>
              <a:spcBef>
                <a:spcPct val="35000"/>
              </a:spcBef>
            </a:pPr>
            <a:r>
              <a:rPr kumimoji="0" lang="en-US" dirty="0"/>
              <a:t>Set of values associated to their attributes</a:t>
            </a:r>
          </a:p>
          <a:p>
            <a:pPr>
              <a:lnSpc>
                <a:spcPct val="90000"/>
              </a:lnSpc>
              <a:spcBef>
                <a:spcPct val="35000"/>
              </a:spcBef>
            </a:pPr>
            <a:r>
              <a:rPr kumimoji="0" lang="en-US" dirty="0"/>
              <a:t>Example:</a:t>
            </a:r>
          </a:p>
          <a:p>
            <a:pPr lvl="1">
              <a:lnSpc>
                <a:spcPct val="90000"/>
              </a:lnSpc>
              <a:spcBef>
                <a:spcPct val="35000"/>
              </a:spcBef>
            </a:pPr>
            <a:r>
              <a:rPr kumimoji="0" lang="en-US" dirty="0"/>
              <a:t>Class: </a:t>
            </a:r>
            <a:r>
              <a:rPr kumimoji="0" lang="en-US" dirty="0">
                <a:latin typeface="Consolas" pitchFamily="49" charset="0"/>
                <a:cs typeface="Consolas" pitchFamily="49" charset="0"/>
              </a:rPr>
              <a:t>Account</a:t>
            </a:r>
          </a:p>
          <a:p>
            <a:pPr lvl="1">
              <a:lnSpc>
                <a:spcPct val="90000"/>
              </a:lnSpc>
              <a:spcBef>
                <a:spcPct val="35000"/>
              </a:spcBef>
            </a:pPr>
            <a:r>
              <a:rPr kumimoji="0" lang="en-US" dirty="0"/>
              <a:t>Objects: Ivan's account, Peter's account</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Objects – Example</a:t>
            </a:r>
            <a:endParaRPr lang="bg-BG" dirty="0"/>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ctrTitle"/>
          </p:nvPr>
        </p:nvSpPr>
        <p:spPr>
          <a:xfrm>
            <a:off x="1187450" y="1905000"/>
            <a:ext cx="6480175" cy="736600"/>
          </a:xfrm>
        </p:spPr>
        <p:txBody>
          <a:bodyPr/>
          <a:lstStyle/>
          <a:p>
            <a:pPr>
              <a:lnSpc>
                <a:spcPct val="110000"/>
              </a:lnSpc>
            </a:pPr>
            <a:r>
              <a:rPr lang="en-US" dirty="0"/>
              <a:t>Classes in C#</a:t>
            </a:r>
            <a:endParaRPr lang="bg-BG" dirty="0"/>
          </a:p>
        </p:txBody>
      </p:sp>
      <p:sp>
        <p:nvSpPr>
          <p:cNvPr id="622595" name="Rectangle 3"/>
          <p:cNvSpPr>
            <a:spLocks noChangeArrowheads="1"/>
          </p:cNvSpPr>
          <p:nvPr/>
        </p:nvSpPr>
        <p:spPr bwMode="auto">
          <a:xfrm>
            <a:off x="990601" y="2764524"/>
            <a:ext cx="68738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Using Classes </a:t>
            </a:r>
            <a:r>
              <a:rPr lang="en-US" sz="2800" b="1" smtClean="0">
                <a:effectLst>
                  <a:outerShdw blurRad="38100" dist="38100" dir="2700000" algn="tl">
                    <a:srgbClr val="000000">
                      <a:alpha val="43137"/>
                    </a:srgbClr>
                  </a:outerShdw>
                </a:effectLst>
              </a:rPr>
              <a:t>and their </a:t>
            </a:r>
            <a:r>
              <a:rPr lang="en-US" sz="2800" b="1" dirty="0" smtClean="0">
                <a:effectLst>
                  <a:outerShdw blurRad="38100" dist="38100" dir="2700000" algn="tl">
                    <a:srgbClr val="000000">
                      <a:alpha val="43137"/>
                    </a:srgbClr>
                  </a:outerShdw>
                </a:effectLst>
              </a:rPr>
              <a:t>Class </a:t>
            </a:r>
            <a:r>
              <a:rPr lang="en-US" sz="2800" b="1" dirty="0">
                <a:effectLst>
                  <a:outerShdw blurRad="38100" dist="38100" dir="2700000" algn="tl">
                    <a:srgbClr val="000000">
                      <a:alpha val="43137"/>
                    </a:srgbClr>
                  </a:outerShdw>
                </a:effectLst>
              </a:rPr>
              <a:t>Members</a:t>
            </a:r>
            <a:endParaRPr lang="bg-BG" sz="2800" b="1" dirty="0">
              <a:effectLst>
                <a:outerShdw blurRad="38100" dist="38100" dir="2700000" algn="tl">
                  <a:srgbClr val="000000">
                    <a:alpha val="43137"/>
                  </a:srgbClr>
                </a:outerShdw>
              </a:effectLst>
            </a:endParaRPr>
          </a:p>
        </p:txBody>
      </p:sp>
      <p:pic>
        <p:nvPicPr>
          <p:cNvPr id="67586" name="Picture 2" descr="http://www.studiodaily.com/images/articles/6904_1154116514.jpg"/>
          <p:cNvPicPr>
            <a:picLocks noChangeAspect="1" noChangeArrowheads="1"/>
          </p:cNvPicPr>
          <p:nvPr/>
        </p:nvPicPr>
        <p:blipFill>
          <a:blip r:embed="rId3" cstate="print">
            <a:clrChange>
              <a:clrFrom>
                <a:srgbClr val="000000"/>
              </a:clrFrom>
              <a:clrTo>
                <a:srgbClr val="000000">
                  <a:alpha val="0"/>
                </a:srgbClr>
              </a:clrTo>
            </a:clrChange>
            <a:duotone>
              <a:prstClr val="black"/>
              <a:schemeClr val="accent4">
                <a:tint val="45000"/>
                <a:satMod val="400000"/>
              </a:schemeClr>
            </a:duotone>
          </a:blip>
          <a:srcRect l="5324" t="6531"/>
          <a:stretch>
            <a:fillRect/>
          </a:stretch>
        </p:blipFill>
        <p:spPr bwMode="auto">
          <a:xfrm>
            <a:off x="6400800" y="4229100"/>
            <a:ext cx="2178952" cy="2091418"/>
          </a:xfrm>
          <a:prstGeom prst="rect">
            <a:avLst/>
          </a:prstGeom>
          <a:noFill/>
        </p:spPr>
      </p:pic>
      <p:pic>
        <p:nvPicPr>
          <p:cNvPr id="67588" name="Picture 4" descr="http://www.dreamstime.com/3d-figures-thumb89101.jpg"/>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4">
                <a:tint val="45000"/>
                <a:satMod val="400000"/>
              </a:schemeClr>
            </a:duotone>
          </a:blip>
          <a:srcRect t="17229"/>
          <a:stretch>
            <a:fillRect/>
          </a:stretch>
        </p:blipFill>
        <p:spPr bwMode="auto">
          <a:xfrm>
            <a:off x="685800" y="4267200"/>
            <a:ext cx="4334604" cy="2013436"/>
          </a:xfrm>
          <a:prstGeom prst="roundRect">
            <a:avLst>
              <a:gd name="adj" fmla="val 12226"/>
            </a:avLst>
          </a:prstGeom>
          <a:noFill/>
          <a:effectLst>
            <a:softEdge rad="31750"/>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Classes in C#</a:t>
            </a:r>
            <a:endParaRPr lang="bg-BG"/>
          </a:p>
        </p:txBody>
      </p:sp>
      <p:sp>
        <p:nvSpPr>
          <p:cNvPr id="428035" name="Rectangle 3"/>
          <p:cNvSpPr>
            <a:spLocks noGrp="1" noChangeArrowheads="1"/>
          </p:cNvSpPr>
          <p:nvPr>
            <p:ph type="body" idx="1"/>
          </p:nvPr>
        </p:nvSpPr>
        <p:spPr>
          <a:xfrm>
            <a:off x="323850" y="1066800"/>
            <a:ext cx="8496300" cy="5530850"/>
          </a:xfrm>
        </p:spPr>
        <p:txBody>
          <a:bodyPr/>
          <a:lstStyle/>
          <a:p>
            <a:pPr>
              <a:lnSpc>
                <a:spcPts val="3600"/>
              </a:lnSpc>
            </a:pPr>
            <a:r>
              <a:rPr lang="en-US" dirty="0"/>
              <a:t>Basic units </a:t>
            </a:r>
            <a:r>
              <a:rPr lang="en-US" dirty="0" smtClean="0"/>
              <a:t>that compose programs</a:t>
            </a:r>
            <a:endParaRPr lang="en-US" dirty="0"/>
          </a:p>
          <a:p>
            <a:pPr>
              <a:lnSpc>
                <a:spcPts val="3600"/>
              </a:lnSpc>
            </a:pPr>
            <a:r>
              <a:rPr lang="en-US" dirty="0"/>
              <a:t>Implementation is </a:t>
            </a:r>
            <a:r>
              <a:rPr lang="en-US" dirty="0">
                <a:solidFill>
                  <a:schemeClr val="accent5">
                    <a:lumMod val="20000"/>
                    <a:lumOff val="80000"/>
                  </a:schemeClr>
                </a:solidFill>
                <a:effectLst>
                  <a:outerShdw blurRad="38100" dist="38100" dir="2700000" algn="tl">
                    <a:srgbClr val="000000"/>
                  </a:outerShdw>
                </a:effectLst>
              </a:rPr>
              <a:t>encapsulated</a:t>
            </a:r>
            <a:r>
              <a:rPr lang="en-US" dirty="0"/>
              <a:t> (hidden) </a:t>
            </a:r>
          </a:p>
          <a:p>
            <a:pPr>
              <a:lnSpc>
                <a:spcPts val="3600"/>
              </a:lnSpc>
            </a:pPr>
            <a:r>
              <a:rPr lang="en-US" dirty="0"/>
              <a:t>Classes in C# can contain:</a:t>
            </a:r>
          </a:p>
          <a:p>
            <a:pPr lvl="1">
              <a:lnSpc>
                <a:spcPts val="3600"/>
              </a:lnSpc>
            </a:pPr>
            <a:r>
              <a:rPr lang="en-US" dirty="0"/>
              <a:t>Fields (member variables)</a:t>
            </a:r>
          </a:p>
          <a:p>
            <a:pPr lvl="1">
              <a:lnSpc>
                <a:spcPts val="3600"/>
              </a:lnSpc>
            </a:pPr>
            <a:r>
              <a:rPr lang="en-US" dirty="0"/>
              <a:t>Properties</a:t>
            </a:r>
          </a:p>
          <a:p>
            <a:pPr lvl="1">
              <a:lnSpc>
                <a:spcPts val="3600"/>
              </a:lnSpc>
            </a:pPr>
            <a:r>
              <a:rPr lang="en-US" dirty="0"/>
              <a:t>Methods</a:t>
            </a:r>
          </a:p>
          <a:p>
            <a:pPr lvl="1">
              <a:lnSpc>
                <a:spcPts val="3600"/>
              </a:lnSpc>
            </a:pPr>
            <a:r>
              <a:rPr lang="en-US" dirty="0"/>
              <a:t>Constructors</a:t>
            </a:r>
          </a:p>
          <a:p>
            <a:pPr lvl="1">
              <a:lnSpc>
                <a:spcPts val="3600"/>
              </a:lnSpc>
            </a:pPr>
            <a:r>
              <a:rPr lang="en-US" dirty="0"/>
              <a:t>Inner types</a:t>
            </a:r>
          </a:p>
          <a:p>
            <a:pPr lvl="1">
              <a:lnSpc>
                <a:spcPts val="3600"/>
              </a:lnSpc>
            </a:pPr>
            <a:r>
              <a:rPr lang="en-US" dirty="0"/>
              <a:t>Etc. </a:t>
            </a:r>
            <a:r>
              <a:rPr lang="en-US" dirty="0" smtClean="0"/>
              <a:t>(events</a:t>
            </a:r>
            <a:r>
              <a:rPr lang="en-US" dirty="0"/>
              <a:t>, indexers, operators, …)</a:t>
            </a:r>
          </a:p>
        </p:txBody>
      </p:sp>
      <p:pic>
        <p:nvPicPr>
          <p:cNvPr id="65538" name="Picture 2" descr="http://www.felt-es.eu.dodea.edu/Classes/Art/images/P1050057_001.JPG"/>
          <p:cNvPicPr>
            <a:picLocks noChangeAspect="1" noChangeArrowheads="1"/>
          </p:cNvPicPr>
          <p:nvPr/>
        </p:nvPicPr>
        <p:blipFill>
          <a:blip r:embed="rId2" cstate="print">
            <a:lum bright="-10000" contrast="-10000"/>
          </a:blip>
          <a:srcRect/>
          <a:stretch>
            <a:fillRect/>
          </a:stretch>
        </p:blipFill>
        <p:spPr bwMode="auto">
          <a:xfrm>
            <a:off x="6477000" y="2790825"/>
            <a:ext cx="2105025" cy="1552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Classes in C# – Examples</a:t>
            </a:r>
            <a:endParaRPr lang="bg-BG"/>
          </a:p>
        </p:txBody>
      </p:sp>
      <p:sp>
        <p:nvSpPr>
          <p:cNvPr id="607235" name="Rectangle 3"/>
          <p:cNvSpPr>
            <a:spLocks noGrp="1" noChangeArrowheads="1"/>
          </p:cNvSpPr>
          <p:nvPr>
            <p:ph type="body" idx="1"/>
          </p:nvPr>
        </p:nvSpPr>
        <p:spPr/>
        <p:txBody>
          <a:bodyPr/>
          <a:lstStyle/>
          <a:p>
            <a:pPr>
              <a:lnSpc>
                <a:spcPct val="90000"/>
              </a:lnSpc>
              <a:spcBef>
                <a:spcPct val="35000"/>
              </a:spcBef>
            </a:pPr>
            <a:r>
              <a:rPr lang="en-US" dirty="0"/>
              <a:t>Example of classes:</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System.Console</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System.String</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string</a:t>
            </a:r>
            <a:r>
              <a:rPr lang="en-US" noProof="1" smtClean="0">
                <a:cs typeface="Consolas" pitchFamily="49" charset="0"/>
              </a:rPr>
              <a:t> in C#)</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System.Int32</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int</a:t>
            </a:r>
            <a:r>
              <a:rPr lang="en-US" noProof="1" smtClean="0">
                <a:cs typeface="Consolas" pitchFamily="49" charset="0"/>
              </a:rPr>
              <a:t> in C#)</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System.Array</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System.Math</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System.Random </a:t>
            </a:r>
            <a:endParaRPr lang="en-US" noProof="1">
              <a:solidFill>
                <a:schemeClr val="accent5">
                  <a:lumMod val="20000"/>
                  <a:lumOff val="80000"/>
                </a:schemeClr>
              </a:solidFill>
              <a:latin typeface="Consolas" pitchFamily="49" charset="0"/>
              <a:cs typeface="Consolas" pitchFamily="49" charset="0"/>
            </a:endParaRPr>
          </a:p>
        </p:txBody>
      </p:sp>
      <p:pic>
        <p:nvPicPr>
          <p:cNvPr id="64514" name="Picture 2" descr="http://www.semiworks.de/gfx/matlib.png"/>
          <p:cNvPicPr>
            <a:picLocks noChangeAspect="1" noChangeArrowheads="1"/>
          </p:cNvPicPr>
          <p:nvPr/>
        </p:nvPicPr>
        <p:blipFill>
          <a:blip r:embed="rId2" cstate="print"/>
          <a:srcRect/>
          <a:stretch>
            <a:fillRect/>
          </a:stretch>
        </p:blipFill>
        <p:spPr bwMode="auto">
          <a:xfrm>
            <a:off x="6019800" y="4114800"/>
            <a:ext cx="2408641" cy="2152650"/>
          </a:xfrm>
          <a:prstGeom prst="rect">
            <a:avLst/>
          </a:prstGeom>
          <a:noFill/>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Declaring Objects</a:t>
            </a:r>
            <a:endParaRPr lang="bg-BG"/>
          </a:p>
        </p:txBody>
      </p:sp>
      <p:sp>
        <p:nvSpPr>
          <p:cNvPr id="643075" name="Rectangle 3"/>
          <p:cNvSpPr>
            <a:spLocks noGrp="1" noChangeArrowheads="1"/>
          </p:cNvSpPr>
          <p:nvPr>
            <p:ph type="body" idx="1"/>
          </p:nvPr>
        </p:nvSpPr>
        <p:spPr/>
        <p:txBody>
          <a:bodyPr/>
          <a:lstStyle/>
          <a:p>
            <a:r>
              <a:rPr lang="en-US" dirty="0"/>
              <a:t>An instance of a class or structure can be defined like any other variable:</a:t>
            </a:r>
          </a:p>
          <a:p>
            <a:endParaRPr lang="en-US" dirty="0" smtClean="0"/>
          </a:p>
          <a:p>
            <a:endParaRPr lang="en-US" dirty="0" smtClean="0"/>
          </a:p>
          <a:p>
            <a:endParaRPr lang="en-US" dirty="0" smtClean="0"/>
          </a:p>
          <a:p>
            <a:pPr>
              <a:spcBef>
                <a:spcPts val="1800"/>
              </a:spcBef>
            </a:pPr>
            <a:r>
              <a:rPr lang="en-US" dirty="0" smtClean="0"/>
              <a:t>Instances </a:t>
            </a:r>
            <a:r>
              <a:rPr lang="en-US" dirty="0"/>
              <a:t>cannot be used if they are </a:t>
            </a:r>
            <a:br>
              <a:rPr lang="en-US" dirty="0"/>
            </a:br>
            <a:r>
              <a:rPr lang="en-US" dirty="0"/>
              <a:t>not initialized</a:t>
            </a:r>
            <a:endParaRPr lang="bg-BG" dirty="0"/>
          </a:p>
        </p:txBody>
      </p:sp>
      <p:sp>
        <p:nvSpPr>
          <p:cNvPr id="643076" name="Rectangle 4"/>
          <p:cNvSpPr>
            <a:spLocks noChangeArrowheads="1"/>
          </p:cNvSpPr>
          <p:nvPr/>
        </p:nvSpPr>
        <p:spPr bwMode="auto">
          <a:xfrm>
            <a:off x="609600" y="2241312"/>
            <a:ext cx="7924800" cy="1853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Define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two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variables of type DateTime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a:t>
            </a:r>
          </a:p>
        </p:txBody>
      </p:sp>
      <p:sp>
        <p:nvSpPr>
          <p:cNvPr id="643077" name="Rectangle 5"/>
          <p:cNvSpPr>
            <a:spLocks noChangeArrowheads="1"/>
          </p:cNvSpPr>
          <p:nvPr/>
        </p:nvSpPr>
        <p:spPr bwMode="auto">
          <a:xfrm>
            <a:off x="609600" y="5445103"/>
            <a:ext cx="7924800" cy="8032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initialize a structure instance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 DateTime.Now;</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ctrTitle"/>
          </p:nvPr>
        </p:nvSpPr>
        <p:spPr>
          <a:xfrm>
            <a:off x="762001" y="1524000"/>
            <a:ext cx="7404100" cy="736600"/>
          </a:xfrm>
        </p:spPr>
        <p:txBody>
          <a:bodyPr/>
          <a:lstStyle/>
          <a:p>
            <a:pPr>
              <a:lnSpc>
                <a:spcPct val="110000"/>
              </a:lnSpc>
            </a:pPr>
            <a:r>
              <a:rPr lang="en-US" dirty="0"/>
              <a:t>Fields and Properties </a:t>
            </a:r>
            <a:endParaRPr lang="bg-BG" dirty="0"/>
          </a:p>
        </p:txBody>
      </p:sp>
      <p:sp>
        <p:nvSpPr>
          <p:cNvPr id="676867" name="Rectangle 3"/>
          <p:cNvSpPr>
            <a:spLocks noChangeArrowheads="1"/>
          </p:cNvSpPr>
          <p:nvPr/>
        </p:nvSpPr>
        <p:spPr bwMode="auto">
          <a:xfrm>
            <a:off x="1226073" y="2455862"/>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Accessing Fields and Properties</a:t>
            </a:r>
            <a:endParaRPr lang="bg-BG" sz="2800" b="1" dirty="0">
              <a:effectLst>
                <a:outerShdw blurRad="38100" dist="38100" dir="2700000" algn="tl">
                  <a:srgbClr val="000000">
                    <a:alpha val="43137"/>
                  </a:srgbClr>
                </a:outerShdw>
              </a:effectLst>
            </a:endParaRPr>
          </a:p>
        </p:txBody>
      </p:sp>
      <p:pic>
        <p:nvPicPr>
          <p:cNvPr id="62466" name="Picture 2" descr="http://www.freewebs.com/les-jarriges/sunflower_fields_forever.jpg"/>
          <p:cNvPicPr>
            <a:picLocks noChangeAspect="1" noChangeArrowheads="1"/>
          </p:cNvPicPr>
          <p:nvPr/>
        </p:nvPicPr>
        <p:blipFill>
          <a:blip r:embed="rId3" cstate="print"/>
          <a:srcRect t="5755" r="2174" b="5036"/>
          <a:stretch>
            <a:fillRect/>
          </a:stretch>
        </p:blipFill>
        <p:spPr bwMode="auto">
          <a:xfrm>
            <a:off x="2362200" y="3352800"/>
            <a:ext cx="4195482" cy="2743200"/>
          </a:xfrm>
          <a:prstGeom prst="roundRect">
            <a:avLst>
              <a:gd name="adj" fmla="val 8522"/>
            </a:avLst>
          </a:prstGeom>
          <a:noFill/>
          <a:effectLst>
            <a:softEdge rad="63500"/>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Fields</a:t>
            </a:r>
          </a:p>
        </p:txBody>
      </p:sp>
      <p:sp>
        <p:nvSpPr>
          <p:cNvPr id="577539" name="Rectangle 3"/>
          <p:cNvSpPr>
            <a:spLocks noGrp="1" noChangeArrowheads="1"/>
          </p:cNvSpPr>
          <p:nvPr>
            <p:ph type="body" idx="1"/>
          </p:nvPr>
        </p:nvSpPr>
        <p:spPr/>
        <p:txBody>
          <a:bodyPr/>
          <a:lstStyle/>
          <a:p>
            <a:pPr>
              <a:lnSpc>
                <a:spcPts val="4000"/>
              </a:lnSpc>
            </a:pPr>
            <a:r>
              <a:rPr lang="en-US" dirty="0"/>
              <a:t>Fields are data members of a class</a:t>
            </a:r>
          </a:p>
          <a:p>
            <a:pPr>
              <a:lnSpc>
                <a:spcPts val="4000"/>
              </a:lnSpc>
            </a:pPr>
            <a:r>
              <a:rPr lang="en-US" dirty="0"/>
              <a:t>Can be variables and constants</a:t>
            </a:r>
          </a:p>
          <a:p>
            <a:pPr>
              <a:lnSpc>
                <a:spcPts val="4000"/>
              </a:lnSpc>
            </a:pPr>
            <a:r>
              <a:rPr lang="en-US" dirty="0"/>
              <a:t>Accessing a field doesn’t </a:t>
            </a:r>
            <a:r>
              <a:rPr lang="en-US" dirty="0" smtClean="0"/>
              <a:t>invoke any </a:t>
            </a:r>
            <a:r>
              <a:rPr lang="en-US" dirty="0"/>
              <a:t>actions of the object</a:t>
            </a:r>
          </a:p>
          <a:p>
            <a:pPr>
              <a:lnSpc>
                <a:spcPts val="4000"/>
              </a:lnSpc>
            </a:pPr>
            <a:r>
              <a:rPr lang="en-US" dirty="0"/>
              <a:t>Example:</a:t>
            </a:r>
          </a:p>
          <a:p>
            <a:pPr lvl="1">
              <a:lnSpc>
                <a:spcPts val="4000"/>
              </a:lnSpc>
            </a:pPr>
            <a:r>
              <a:rPr lang="en-US" noProof="1">
                <a:solidFill>
                  <a:schemeClr val="accent5">
                    <a:lumMod val="20000"/>
                    <a:lumOff val="80000"/>
                  </a:schemeClr>
                </a:solidFill>
                <a:latin typeface="Consolas" pitchFamily="49" charset="0"/>
                <a:cs typeface="Consolas" pitchFamily="49" charset="0"/>
              </a:rPr>
              <a:t>String.Empty</a:t>
            </a:r>
            <a:r>
              <a:rPr lang="en-US" dirty="0"/>
              <a:t> (the </a:t>
            </a:r>
            <a:r>
              <a:rPr lang="en-US" dirty="0">
                <a:solidFill>
                  <a:schemeClr val="accent5">
                    <a:lumMod val="20000"/>
                    <a:lumOff val="80000"/>
                  </a:schemeClr>
                </a:solidFill>
                <a:latin typeface="Consolas" pitchFamily="49" charset="0"/>
                <a:cs typeface="Consolas" pitchFamily="49" charset="0"/>
              </a:rPr>
              <a:t>""</a:t>
            </a:r>
            <a:r>
              <a:rPr lang="en-US" dirty="0"/>
              <a:t> string)</a:t>
            </a:r>
          </a:p>
        </p:txBody>
      </p:sp>
      <p:pic>
        <p:nvPicPr>
          <p:cNvPr id="60418" name="Picture 2" descr="http://www.astrobio.net/articles/images/starfield2.jpg"/>
          <p:cNvPicPr>
            <a:picLocks noChangeAspect="1" noChangeArrowheads="1"/>
          </p:cNvPicPr>
          <p:nvPr/>
        </p:nvPicPr>
        <p:blipFill>
          <a:blip r:embed="rId2" cstate="print">
            <a:lum bright="-10000" contrast="10000"/>
          </a:blip>
          <a:srcRect/>
          <a:stretch>
            <a:fillRect/>
          </a:stretch>
        </p:blipFill>
        <p:spPr bwMode="auto">
          <a:xfrm>
            <a:off x="6705600" y="4419600"/>
            <a:ext cx="2057400" cy="2057400"/>
          </a:xfrm>
          <a:prstGeom prst="roundRect">
            <a:avLst>
              <a:gd name="adj" fmla="val 39524"/>
            </a:avLst>
          </a:prstGeom>
          <a:noFill/>
          <a:effectLst>
            <a:softEdge rad="127000"/>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Accessing Fields</a:t>
            </a:r>
            <a:endParaRPr lang="bg-BG"/>
          </a:p>
        </p:txBody>
      </p:sp>
      <p:sp>
        <p:nvSpPr>
          <p:cNvPr id="685059" name="Rectangle 3"/>
          <p:cNvSpPr>
            <a:spLocks noGrp="1" noChangeArrowheads="1"/>
          </p:cNvSpPr>
          <p:nvPr>
            <p:ph type="body" idx="1"/>
          </p:nvPr>
        </p:nvSpPr>
        <p:spPr/>
        <p:txBody>
          <a:bodyPr/>
          <a:lstStyle/>
          <a:p>
            <a:r>
              <a:rPr lang="en-US" dirty="0"/>
              <a:t>Constant fields can be only read</a:t>
            </a:r>
          </a:p>
          <a:p>
            <a:r>
              <a:rPr lang="en-US" dirty="0"/>
              <a:t>Variable fields can be read and modified</a:t>
            </a:r>
          </a:p>
          <a:p>
            <a:r>
              <a:rPr lang="en-US" dirty="0"/>
              <a:t>Usually properties are used instead of </a:t>
            </a:r>
            <a:r>
              <a:rPr lang="en-US" dirty="0" smtClean="0"/>
              <a:t>directly accessing variable </a:t>
            </a:r>
            <a:r>
              <a:rPr lang="en-US" dirty="0"/>
              <a:t>fields</a:t>
            </a:r>
          </a:p>
          <a:p>
            <a:r>
              <a:rPr lang="en-US" dirty="0"/>
              <a:t>Examples:</a:t>
            </a:r>
            <a:endParaRPr lang="bg-BG" dirty="0"/>
          </a:p>
        </p:txBody>
      </p:sp>
      <p:sp>
        <p:nvSpPr>
          <p:cNvPr id="685060" name="Rectangle 4"/>
          <p:cNvSpPr>
            <a:spLocks noChangeArrowheads="1"/>
          </p:cNvSpPr>
          <p:nvPr/>
        </p:nvSpPr>
        <p:spPr bwMode="auto">
          <a:xfrm>
            <a:off x="609600" y="4267200"/>
            <a:ext cx="7848600"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read-only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empty = String.Empty;</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constant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maxInt = Int32.MaxValue;</a:t>
            </a:r>
          </a:p>
        </p:txBody>
      </p:sp>
      <p:pic>
        <p:nvPicPr>
          <p:cNvPr id="59394" name="Picture 2" descr="http://www.chrisonline.net/images/house-hammer.png"/>
          <p:cNvPicPr>
            <a:picLocks noChangeAspect="1" noChangeArrowheads="1"/>
          </p:cNvPicPr>
          <p:nvPr/>
        </p:nvPicPr>
        <p:blipFill>
          <a:blip r:embed="rId2" cstate="print"/>
          <a:srcRect/>
          <a:stretch>
            <a:fillRect/>
          </a:stretch>
        </p:blipFill>
        <p:spPr bwMode="auto">
          <a:xfrm>
            <a:off x="6858000" y="4287296"/>
            <a:ext cx="1545142" cy="1752600"/>
          </a:xfrm>
          <a:prstGeom prst="rect">
            <a:avLst/>
          </a:prstGeom>
          <a:noFill/>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type="body" idx="1"/>
          </p:nvPr>
        </p:nvSpPr>
        <p:spPr/>
        <p:txBody>
          <a:bodyPr/>
          <a:lstStyle/>
          <a:p>
            <a:pPr marL="361950" indent="-361950">
              <a:lnSpc>
                <a:spcPts val="3600"/>
              </a:lnSpc>
              <a:buFontTx/>
              <a:buAutoNum type="arabicPeriod"/>
              <a:tabLst/>
            </a:pPr>
            <a:r>
              <a:rPr lang="en-US" dirty="0"/>
              <a:t>Classes and Objects</a:t>
            </a:r>
          </a:p>
          <a:p>
            <a:pPr marL="803275" lvl="1" indent="-260350">
              <a:lnSpc>
                <a:spcPts val="3600"/>
              </a:lnSpc>
            </a:pPr>
            <a:r>
              <a:rPr lang="en-US" dirty="0"/>
              <a:t>What are Objects? </a:t>
            </a:r>
          </a:p>
          <a:p>
            <a:pPr marL="803275" lvl="1" indent="-260350">
              <a:lnSpc>
                <a:spcPts val="3600"/>
              </a:lnSpc>
            </a:pPr>
            <a:r>
              <a:rPr lang="en-US" dirty="0"/>
              <a:t>What </a:t>
            </a:r>
            <a:r>
              <a:rPr lang="en-US" dirty="0" smtClean="0"/>
              <a:t>are Classes? </a:t>
            </a:r>
            <a:endParaRPr lang="en-US" dirty="0"/>
          </a:p>
          <a:p>
            <a:pPr marL="361950" indent="-361950">
              <a:lnSpc>
                <a:spcPts val="3600"/>
              </a:lnSpc>
              <a:buFontTx/>
              <a:buAutoNum type="arabicPeriod"/>
              <a:tabLst/>
            </a:pPr>
            <a:r>
              <a:rPr lang="en-US" dirty="0"/>
              <a:t>Classes in C#</a:t>
            </a:r>
          </a:p>
          <a:p>
            <a:pPr marL="803275" lvl="1" indent="-260350">
              <a:lnSpc>
                <a:spcPts val="3600"/>
              </a:lnSpc>
            </a:pPr>
            <a:r>
              <a:rPr lang="en-US" dirty="0"/>
              <a:t>Declaring Class</a:t>
            </a:r>
          </a:p>
          <a:p>
            <a:pPr marL="803275" lvl="1" indent="-260350">
              <a:lnSpc>
                <a:spcPts val="3600"/>
              </a:lnSpc>
            </a:pPr>
            <a:r>
              <a:rPr lang="en-US" dirty="0"/>
              <a:t>Fields and </a:t>
            </a:r>
            <a:r>
              <a:rPr lang="en-US" dirty="0" smtClean="0"/>
              <a:t>Properties: Instance and Static</a:t>
            </a:r>
            <a:endParaRPr lang="en-US" dirty="0"/>
          </a:p>
          <a:p>
            <a:pPr marL="803275" lvl="1" indent="-260350">
              <a:lnSpc>
                <a:spcPts val="3600"/>
              </a:lnSpc>
            </a:pPr>
            <a:r>
              <a:rPr lang="en-US" dirty="0" smtClean="0"/>
              <a:t>Instance </a:t>
            </a:r>
            <a:r>
              <a:rPr lang="en-US" dirty="0"/>
              <a:t>and Static Methods </a:t>
            </a:r>
          </a:p>
          <a:p>
            <a:pPr marL="803275" lvl="1" indent="-260350">
              <a:lnSpc>
                <a:spcPts val="3600"/>
              </a:lnSpc>
            </a:pPr>
            <a:r>
              <a:rPr lang="en-US" dirty="0" smtClean="0"/>
              <a:t>Constructors</a:t>
            </a:r>
          </a:p>
          <a:p>
            <a:pPr marL="361950" lvl="0" indent="-361950">
              <a:lnSpc>
                <a:spcPts val="3600"/>
              </a:lnSpc>
              <a:buClr>
                <a:srgbClr val="46A6BD">
                  <a:lumMod val="40000"/>
                  <a:lumOff val="60000"/>
                </a:srgbClr>
              </a:buClr>
              <a:buFontTx/>
              <a:buAutoNum type="arabicPeriod"/>
              <a:tabLst/>
            </a:pPr>
            <a:r>
              <a:rPr lang="en-US" dirty="0" smtClean="0"/>
              <a:t>Structures</a:t>
            </a:r>
            <a:endParaRPr lang="en-US" dirty="0"/>
          </a:p>
        </p:txBody>
      </p:sp>
      <p:pic>
        <p:nvPicPr>
          <p:cNvPr id="82946" name="Picture 2" descr="http://lfca.net/images/stack-of-books.JPG"/>
          <p:cNvPicPr>
            <a:picLocks noChangeAspect="1" noChangeArrowheads="1"/>
          </p:cNvPicPr>
          <p:nvPr/>
        </p:nvPicPr>
        <p:blipFill>
          <a:blip r:embed="rId3" cstate="print">
            <a:lum contrast="20000"/>
          </a:blip>
          <a:srcRect/>
          <a:stretch>
            <a:fillRect/>
          </a:stretch>
        </p:blipFill>
        <p:spPr bwMode="auto">
          <a:xfrm>
            <a:off x="6962775" y="1143000"/>
            <a:ext cx="1571625" cy="2333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type="body" idx="1"/>
          </p:nvPr>
        </p:nvSpPr>
        <p:spPr>
          <a:xfrm>
            <a:off x="323850" y="990600"/>
            <a:ext cx="8496300" cy="5535613"/>
          </a:xfrm>
          <a:noFill/>
        </p:spPr>
        <p:txBody>
          <a:bodyPr/>
          <a:lstStyle/>
          <a:p>
            <a:r>
              <a:rPr lang="en-US" dirty="0"/>
              <a:t>Properties look like fields (have name and type), but they can contain code, executed when they are accessed </a:t>
            </a:r>
          </a:p>
          <a:p>
            <a:r>
              <a:rPr lang="en-US" dirty="0"/>
              <a:t>Usually used to control access to data </a:t>
            </a:r>
            <a:br>
              <a:rPr lang="en-US" dirty="0"/>
            </a:br>
            <a:r>
              <a:rPr lang="en-US" dirty="0"/>
              <a:t>fields (wrappers), but can </a:t>
            </a:r>
            <a:r>
              <a:rPr lang="en-US" dirty="0" smtClean="0"/>
              <a:t>contain more </a:t>
            </a:r>
            <a:r>
              <a:rPr lang="en-US" dirty="0"/>
              <a:t>complex logic </a:t>
            </a:r>
          </a:p>
          <a:p>
            <a:r>
              <a:rPr lang="en-US" dirty="0"/>
              <a:t>Can have </a:t>
            </a:r>
            <a:r>
              <a:rPr lang="en-US" dirty="0" smtClean="0"/>
              <a:t>two components (and at </a:t>
            </a:r>
            <a:r>
              <a:rPr lang="en-US" dirty="0"/>
              <a:t>least </a:t>
            </a:r>
            <a:r>
              <a:rPr lang="en-US" dirty="0" smtClean="0"/>
              <a:t>one of them) called </a:t>
            </a:r>
            <a:r>
              <a:rPr lang="en-US" dirty="0" smtClean="0">
                <a:solidFill>
                  <a:schemeClr val="accent5">
                    <a:lumMod val="20000"/>
                    <a:lumOff val="80000"/>
                  </a:schemeClr>
                </a:solidFill>
                <a:effectLst>
                  <a:outerShdw blurRad="38100" dist="38100" dir="2700000" algn="tl">
                    <a:srgbClr val="000000"/>
                  </a:outerShdw>
                </a:effectLst>
              </a:rPr>
              <a:t>accessors</a:t>
            </a:r>
            <a:endParaRPr lang="en-US" sz="3000" dirty="0">
              <a:solidFill>
                <a:schemeClr val="accent5">
                  <a:lumMod val="20000"/>
                  <a:lumOff val="80000"/>
                </a:schemeClr>
              </a:solidFill>
            </a:endParaRPr>
          </a:p>
          <a:p>
            <a:pPr lvl="1"/>
            <a:r>
              <a:rPr lang="en-US" sz="2800" dirty="0">
                <a:solidFill>
                  <a:schemeClr val="accent5">
                    <a:lumMod val="20000"/>
                    <a:lumOff val="80000"/>
                  </a:schemeClr>
                </a:solidFill>
                <a:effectLst>
                  <a:outerShdw blurRad="38100" dist="38100" dir="2700000" algn="tl">
                    <a:srgbClr val="000000"/>
                  </a:outerShdw>
                </a:effectLst>
              </a:rPr>
              <a:t>get</a:t>
            </a:r>
            <a:r>
              <a:rPr lang="en-US" sz="2800" dirty="0"/>
              <a:t> for reading </a:t>
            </a:r>
            <a:r>
              <a:rPr lang="en-US" sz="2800" dirty="0" smtClean="0"/>
              <a:t>their </a:t>
            </a:r>
            <a:r>
              <a:rPr lang="en-US" sz="2800" dirty="0"/>
              <a:t>value</a:t>
            </a:r>
          </a:p>
          <a:p>
            <a:pPr lvl="1"/>
            <a:r>
              <a:rPr lang="en-US" sz="2800" dirty="0">
                <a:solidFill>
                  <a:schemeClr val="accent5">
                    <a:lumMod val="20000"/>
                    <a:lumOff val="80000"/>
                  </a:schemeClr>
                </a:solidFill>
                <a:effectLst>
                  <a:outerShdw blurRad="38100" dist="38100" dir="2700000" algn="tl">
                    <a:srgbClr val="000000"/>
                  </a:outerShdw>
                </a:effectLst>
              </a:rPr>
              <a:t>set</a:t>
            </a:r>
            <a:r>
              <a:rPr lang="en-US" sz="2800" dirty="0"/>
              <a:t> for </a:t>
            </a:r>
            <a:r>
              <a:rPr lang="en-US" sz="2800" dirty="0" smtClean="0"/>
              <a:t>changing their </a:t>
            </a:r>
            <a:r>
              <a:rPr lang="en-US" sz="2800" dirty="0"/>
              <a:t>value</a:t>
            </a:r>
            <a:endParaRPr lang="en-US" sz="2800" noProof="1">
              <a:latin typeface="Courier New" pitchFamily="49" charset="0"/>
            </a:endParaRPr>
          </a:p>
        </p:txBody>
      </p:sp>
      <p:pic>
        <p:nvPicPr>
          <p:cNvPr id="58370" name="Picture 2" descr="http://survey.cyclingnews.com/tech/fix/howfix_deroh_files/derailleur26.jpg"/>
          <p:cNvPicPr>
            <a:picLocks noChangeAspect="1" noChangeArrowheads="1"/>
          </p:cNvPicPr>
          <p:nvPr/>
        </p:nvPicPr>
        <p:blipFill>
          <a:blip r:embed="rId2" cstate="print"/>
          <a:srcRect/>
          <a:stretch>
            <a:fillRect/>
          </a:stretch>
        </p:blipFill>
        <p:spPr bwMode="auto">
          <a:xfrm>
            <a:off x="6629400" y="4953000"/>
            <a:ext cx="2019300" cy="1514475"/>
          </a:xfrm>
          <a:prstGeom prst="roundRect">
            <a:avLst>
              <a:gd name="adj" fmla="val 10696"/>
            </a:avLst>
          </a:prstGeom>
          <a:noFill/>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Properties (2)</a:t>
            </a:r>
          </a:p>
        </p:txBody>
      </p:sp>
      <p:sp>
        <p:nvSpPr>
          <p:cNvPr id="632835" name="Rectangle 3"/>
          <p:cNvSpPr>
            <a:spLocks noGrp="1" noChangeArrowheads="1"/>
          </p:cNvSpPr>
          <p:nvPr>
            <p:ph type="body" idx="1"/>
          </p:nvPr>
        </p:nvSpPr>
        <p:spPr>
          <a:xfrm>
            <a:off x="323850" y="1066800"/>
            <a:ext cx="8496300" cy="5459413"/>
          </a:xfrm>
          <a:noFill/>
        </p:spPr>
        <p:txBody>
          <a:bodyPr/>
          <a:lstStyle/>
          <a:p>
            <a:r>
              <a:rPr lang="en-US" dirty="0"/>
              <a:t>According to the implemented </a:t>
            </a:r>
            <a:r>
              <a:rPr lang="en-US" dirty="0" smtClean="0"/>
              <a:t>accessors </a:t>
            </a:r>
            <a:r>
              <a:rPr lang="en-US" dirty="0"/>
              <a:t>properties can be:</a:t>
            </a:r>
          </a:p>
          <a:p>
            <a:pPr lvl="1"/>
            <a:r>
              <a:rPr lang="en-US" dirty="0"/>
              <a:t>Read-only (</a:t>
            </a:r>
            <a:r>
              <a:rPr lang="en-US" dirty="0">
                <a:solidFill>
                  <a:schemeClr val="accent5">
                    <a:lumMod val="20000"/>
                    <a:lumOff val="80000"/>
                  </a:schemeClr>
                </a:solidFill>
                <a:effectLst>
                  <a:outerShdw blurRad="38100" dist="38100" dir="2700000" algn="tl">
                    <a:srgbClr val="000000"/>
                  </a:outerShdw>
                </a:effectLst>
              </a:rPr>
              <a:t>get</a:t>
            </a:r>
            <a:r>
              <a:rPr lang="en-US" dirty="0"/>
              <a:t> accessor only)</a:t>
            </a:r>
          </a:p>
          <a:p>
            <a:pPr lvl="1"/>
            <a:r>
              <a:rPr lang="en-US" dirty="0"/>
              <a:t>Read and write (both </a:t>
            </a:r>
            <a:r>
              <a:rPr lang="en-US" dirty="0">
                <a:solidFill>
                  <a:schemeClr val="accent5">
                    <a:lumMod val="20000"/>
                    <a:lumOff val="80000"/>
                  </a:schemeClr>
                </a:solidFill>
                <a:effectLst>
                  <a:outerShdw blurRad="38100" dist="38100" dir="2700000" algn="tl">
                    <a:srgbClr val="000000"/>
                  </a:outerShdw>
                </a:effectLst>
              </a:rPr>
              <a:t>get</a:t>
            </a:r>
            <a:r>
              <a:rPr lang="en-US" dirty="0"/>
              <a:t> and </a:t>
            </a:r>
            <a:r>
              <a:rPr lang="en-US" dirty="0">
                <a:solidFill>
                  <a:schemeClr val="accent5">
                    <a:lumMod val="20000"/>
                    <a:lumOff val="80000"/>
                  </a:schemeClr>
                </a:solidFill>
                <a:effectLst>
                  <a:outerShdw blurRad="38100" dist="38100" dir="2700000" algn="tl">
                    <a:srgbClr val="000000"/>
                  </a:outerShdw>
                </a:effectLst>
              </a:rPr>
              <a:t>set</a:t>
            </a:r>
            <a:r>
              <a:rPr lang="en-US" dirty="0"/>
              <a:t> </a:t>
            </a:r>
            <a:r>
              <a:rPr lang="en-US" dirty="0" smtClean="0"/>
              <a:t>accessors)</a:t>
            </a:r>
            <a:endParaRPr lang="en-US" dirty="0"/>
          </a:p>
          <a:p>
            <a:pPr lvl="1"/>
            <a:r>
              <a:rPr lang="en-US" dirty="0"/>
              <a:t>Write-only (</a:t>
            </a:r>
            <a:r>
              <a:rPr lang="en-US" dirty="0">
                <a:solidFill>
                  <a:schemeClr val="accent5">
                    <a:lumMod val="20000"/>
                    <a:lumOff val="80000"/>
                  </a:schemeClr>
                </a:solidFill>
                <a:effectLst>
                  <a:outerShdw blurRad="38100" dist="38100" dir="2700000" algn="tl">
                    <a:srgbClr val="000000"/>
                  </a:outerShdw>
                </a:effectLst>
              </a:rPr>
              <a:t>set</a:t>
            </a:r>
            <a:r>
              <a:rPr lang="en-US" dirty="0"/>
              <a:t> accessor only)</a:t>
            </a:r>
          </a:p>
          <a:p>
            <a:r>
              <a:rPr lang="en-US" dirty="0"/>
              <a:t>Example of </a:t>
            </a:r>
            <a:r>
              <a:rPr lang="en-US" dirty="0" smtClean="0"/>
              <a:t>read-only property</a:t>
            </a:r>
            <a:r>
              <a:rPr lang="en-US" dirty="0"/>
              <a:t>: </a:t>
            </a:r>
          </a:p>
          <a:p>
            <a:pPr lvl="1"/>
            <a:r>
              <a:rPr lang="en-US" noProof="1" smtClean="0">
                <a:solidFill>
                  <a:schemeClr val="accent5">
                    <a:lumMod val="20000"/>
                    <a:lumOff val="80000"/>
                  </a:schemeClr>
                </a:solidFill>
                <a:latin typeface="Consolas" pitchFamily="49" charset="0"/>
                <a:cs typeface="Consolas" pitchFamily="49" charset="0"/>
              </a:rPr>
              <a:t>String.Length</a:t>
            </a:r>
            <a:endParaRPr lang="en-US" noProof="1">
              <a:latin typeface="Courier New" pitchFamily="49" charset="0"/>
            </a:endParaRPr>
          </a:p>
        </p:txBody>
      </p:sp>
      <p:pic>
        <p:nvPicPr>
          <p:cNvPr id="57346" name="Picture 2" descr="http://outreach.co.nz/frontend/images/Wrench_Web.jpg"/>
          <p:cNvPicPr>
            <a:picLocks noChangeAspect="1" noChangeArrowheads="1"/>
          </p:cNvPicPr>
          <p:nvPr/>
        </p:nvPicPr>
        <p:blipFill>
          <a:blip r:embed="rId2" cstate="print">
            <a:lum contrast="10000"/>
          </a:blip>
          <a:srcRect/>
          <a:stretch>
            <a:fillRect/>
          </a:stretch>
        </p:blipFill>
        <p:spPr bwMode="auto">
          <a:xfrm>
            <a:off x="7286625" y="4400550"/>
            <a:ext cx="1400175" cy="2000250"/>
          </a:xfrm>
          <a:prstGeom prst="roundRect">
            <a:avLst>
              <a:gd name="adj" fmla="val 10208"/>
            </a:avLst>
          </a:prstGeom>
          <a:noFill/>
          <a:effectLst>
            <a:softEdge rad="12700"/>
          </a:effec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3962400" y="152400"/>
            <a:ext cx="4953000" cy="914400"/>
          </a:xfrm>
        </p:spPr>
        <p:txBody>
          <a:bodyPr/>
          <a:lstStyle/>
          <a:p>
            <a:r>
              <a:rPr lang="en-US" sz="3600" dirty="0"/>
              <a:t>Accessing Properties and Fields </a:t>
            </a:r>
            <a:r>
              <a:rPr lang="en-US" sz="3600"/>
              <a:t>– </a:t>
            </a:r>
            <a:r>
              <a:rPr lang="en-US" sz="3600" smtClean="0"/>
              <a:t>Example</a:t>
            </a:r>
            <a:endParaRPr lang="bg-BG" sz="3600" dirty="0"/>
          </a:p>
        </p:txBody>
      </p:sp>
      <p:sp>
        <p:nvSpPr>
          <p:cNvPr id="656387" name="Rectangle 3"/>
          <p:cNvSpPr>
            <a:spLocks noGrp="1" noChangeArrowheads="1"/>
          </p:cNvSpPr>
          <p:nvPr>
            <p:ph type="body" idx="1"/>
          </p:nvPr>
        </p:nvSpPr>
        <p:spPr/>
        <p:txBody>
          <a:bodyPr/>
          <a:lstStyle/>
          <a:p>
            <a:pPr>
              <a:buFontTx/>
              <a:buNone/>
            </a:pPr>
            <a:endParaRPr lang="en-US"/>
          </a:p>
          <a:p>
            <a:endParaRPr lang="en-US"/>
          </a:p>
        </p:txBody>
      </p:sp>
      <p:sp>
        <p:nvSpPr>
          <p:cNvPr id="656388" name="Rectangle 4"/>
          <p:cNvSpPr>
            <a:spLocks noChangeArrowheads="1"/>
          </p:cNvSpPr>
          <p:nvPr/>
        </p:nvSpPr>
        <p:spPr bwMode="auto">
          <a:xfrm>
            <a:off x="684213" y="1423258"/>
            <a:ext cx="7777162" cy="49013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700"/>
              </a:lnSpc>
              <a:spcBef>
                <a:spcPts val="1200"/>
              </a:spcBef>
              <a:spcAft>
                <a:spcPts val="12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 25);</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day = christmas.Day;</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month = christmas.Month;</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year = christmas.Year;</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day: {0}, month: {1}, year: {2}",</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month, year);</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of year: {0}", christmas.DayOfYear);</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{0} leap year: {1}",</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year, DateTime.IsLeapYear(year));</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http://www.aircompressorsdirect.com/images/2141_Alt_1.jpg"/>
          <p:cNvPicPr>
            <a:picLocks noChangeAspect="1" noChangeArrowheads="1"/>
          </p:cNvPicPr>
          <p:nvPr/>
        </p:nvPicPr>
        <p:blipFill>
          <a:blip r:embed="rId3" cstate="print"/>
          <a:srcRect/>
          <a:stretch>
            <a:fillRect/>
          </a:stretch>
        </p:blipFill>
        <p:spPr bwMode="auto">
          <a:xfrm>
            <a:off x="3962401" y="1295400"/>
            <a:ext cx="4572000" cy="3124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58434" name="Rectangle 2"/>
          <p:cNvSpPr>
            <a:spLocks noChangeArrowheads="1"/>
          </p:cNvSpPr>
          <p:nvPr/>
        </p:nvSpPr>
        <p:spPr bwMode="auto">
          <a:xfrm>
            <a:off x="3962400" y="5181600"/>
            <a:ext cx="4687498"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658435" name="Rectangle 3"/>
          <p:cNvSpPr>
            <a:spLocks noGrp="1" noChangeArrowheads="1"/>
          </p:cNvSpPr>
          <p:nvPr>
            <p:ph type="ctrTitle"/>
          </p:nvPr>
        </p:nvSpPr>
        <p:spPr>
          <a:xfrm>
            <a:off x="304800" y="1464576"/>
            <a:ext cx="3505200" cy="2844800"/>
          </a:xfrm>
          <a:noFill/>
          <a:ln/>
        </p:spPr>
        <p:txBody>
          <a:bodyPr/>
          <a:lstStyle/>
          <a:p>
            <a:pPr>
              <a:lnSpc>
                <a:spcPct val="110000"/>
              </a:lnSpc>
            </a:pPr>
            <a:r>
              <a:rPr lang="en-US" dirty="0"/>
              <a:t>Accessing Properties and Fields</a:t>
            </a:r>
            <a:endParaRPr lang="bg-BG"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ctrTitle"/>
          </p:nvPr>
        </p:nvSpPr>
        <p:spPr>
          <a:xfrm>
            <a:off x="393702" y="1447800"/>
            <a:ext cx="8293098" cy="1023938"/>
          </a:xfrm>
        </p:spPr>
        <p:txBody>
          <a:bodyPr/>
          <a:lstStyle/>
          <a:p>
            <a:pPr>
              <a:lnSpc>
                <a:spcPct val="110000"/>
              </a:lnSpc>
            </a:pPr>
            <a:r>
              <a:rPr lang="en-US" dirty="0"/>
              <a:t>Instance and Static Members</a:t>
            </a:r>
            <a:endParaRPr lang="bg-BG" dirty="0"/>
          </a:p>
        </p:txBody>
      </p:sp>
      <p:sp>
        <p:nvSpPr>
          <p:cNvPr id="687107" name="Rectangle 3"/>
          <p:cNvSpPr>
            <a:spLocks noChangeArrowheads="1"/>
          </p:cNvSpPr>
          <p:nvPr/>
        </p:nvSpPr>
        <p:spPr bwMode="auto">
          <a:xfrm>
            <a:off x="1302273" y="25908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Accessing </a:t>
            </a:r>
            <a:r>
              <a:rPr lang="en-US" sz="2800" b="1" dirty="0" smtClean="0">
                <a:effectLst>
                  <a:outerShdw blurRad="38100" dist="38100" dir="2700000" algn="tl">
                    <a:srgbClr val="000000">
                      <a:alpha val="43137"/>
                    </a:srgbClr>
                  </a:outerShdw>
                </a:effectLst>
              </a:rPr>
              <a:t>Object and Class Members</a:t>
            </a:r>
            <a:endParaRPr lang="bg-BG" sz="2800" b="1" dirty="0">
              <a:effectLst>
                <a:outerShdw blurRad="38100" dist="38100" dir="2700000" algn="tl">
                  <a:srgbClr val="000000">
                    <a:alpha val="43137"/>
                  </a:srgbClr>
                </a:outerShdw>
              </a:effectLst>
            </a:endParaRPr>
          </a:p>
        </p:txBody>
      </p:sp>
      <p:pic>
        <p:nvPicPr>
          <p:cNvPr id="53250" name="Picture 2" descr="http://www.gpschools.org/ci/images/meeting_table.jpg"/>
          <p:cNvPicPr>
            <a:picLocks noChangeAspect="1" noChangeArrowheads="1"/>
          </p:cNvPicPr>
          <p:nvPr/>
        </p:nvPicPr>
        <p:blipFill>
          <a:blip r:embed="rId3" cstate="print"/>
          <a:srcRect/>
          <a:stretch>
            <a:fillRect/>
          </a:stretch>
        </p:blipFill>
        <p:spPr bwMode="auto">
          <a:xfrm>
            <a:off x="2667000" y="3505200"/>
            <a:ext cx="3758081" cy="2826350"/>
          </a:xfrm>
          <a:prstGeom prst="roundRect">
            <a:avLst>
              <a:gd name="adj" fmla="val 8134"/>
            </a:avLst>
          </a:prstGeom>
          <a:noFill/>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noFill/>
          <a:ln/>
        </p:spPr>
        <p:txBody>
          <a:bodyPr/>
          <a:lstStyle/>
          <a:p>
            <a:r>
              <a:rPr lang="en-US" dirty="0"/>
              <a:t>Instance and Static Members</a:t>
            </a:r>
          </a:p>
        </p:txBody>
      </p:sp>
      <p:sp>
        <p:nvSpPr>
          <p:cNvPr id="591877" name="Rectangle 5"/>
          <p:cNvSpPr>
            <a:spLocks noGrp="1" noChangeArrowheads="1"/>
          </p:cNvSpPr>
          <p:nvPr>
            <p:ph type="body" idx="1"/>
          </p:nvPr>
        </p:nvSpPr>
        <p:spPr>
          <a:noFill/>
          <a:ln/>
        </p:spPr>
        <p:txBody>
          <a:bodyPr/>
          <a:lstStyle/>
          <a:p>
            <a:r>
              <a:rPr lang="en-US" dirty="0"/>
              <a:t>Fields, properties and methods can be:</a:t>
            </a:r>
          </a:p>
          <a:p>
            <a:pPr lvl="1"/>
            <a:r>
              <a:rPr lang="en-US" dirty="0"/>
              <a:t>Instance (or object members)</a:t>
            </a:r>
          </a:p>
          <a:p>
            <a:pPr lvl="1"/>
            <a:r>
              <a:rPr lang="en-US" dirty="0"/>
              <a:t>Static (or class members)</a:t>
            </a:r>
          </a:p>
          <a:p>
            <a:r>
              <a:rPr lang="en-US" dirty="0"/>
              <a:t>Instance members are specific for each </a:t>
            </a:r>
            <a:r>
              <a:rPr lang="en-US" dirty="0" smtClean="0"/>
              <a:t>object</a:t>
            </a:r>
          </a:p>
          <a:p>
            <a:pPr lvl="1"/>
            <a:r>
              <a:rPr lang="en-US" dirty="0" smtClean="0"/>
              <a:t>Example: different dogs have different name</a:t>
            </a:r>
            <a:endParaRPr lang="en-US" dirty="0"/>
          </a:p>
          <a:p>
            <a:r>
              <a:rPr lang="en-US" dirty="0"/>
              <a:t>Static members are common for all instances of a </a:t>
            </a:r>
            <a:r>
              <a:rPr lang="en-US" dirty="0" smtClean="0"/>
              <a:t>class</a:t>
            </a:r>
          </a:p>
          <a:p>
            <a:pPr lvl="1"/>
            <a:r>
              <a:rPr lang="en-US" dirty="0" smtClean="0"/>
              <a:t>Example: </a:t>
            </a:r>
            <a:r>
              <a:rPr lang="en-US" noProof="1" smtClean="0">
                <a:solidFill>
                  <a:schemeClr val="accent5">
                    <a:lumMod val="20000"/>
                    <a:lumOff val="80000"/>
                  </a:schemeClr>
                </a:solidFill>
                <a:latin typeface="Consolas" pitchFamily="49" charset="0"/>
                <a:cs typeface="Consolas" pitchFamily="49" charset="0"/>
              </a:rPr>
              <a:t>DateTime.MinValue</a:t>
            </a:r>
            <a:r>
              <a:rPr lang="en-US" dirty="0" smtClean="0"/>
              <a:t> is shared between all instances of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dirty="0"/>
              <a:t>Accessing Members </a:t>
            </a:r>
            <a:r>
              <a:rPr lang="en-US" dirty="0" smtClean="0"/>
              <a:t>– Syntax</a:t>
            </a:r>
            <a:endParaRPr lang="bg-BG" dirty="0"/>
          </a:p>
        </p:txBody>
      </p:sp>
      <p:sp>
        <p:nvSpPr>
          <p:cNvPr id="684035" name="Rectangle 3"/>
          <p:cNvSpPr>
            <a:spLocks noGrp="1" noChangeArrowheads="1"/>
          </p:cNvSpPr>
          <p:nvPr>
            <p:ph type="body" idx="1"/>
          </p:nvPr>
        </p:nvSpPr>
        <p:spPr/>
        <p:txBody>
          <a:bodyPr/>
          <a:lstStyle/>
          <a:p>
            <a:r>
              <a:rPr lang="en-US" dirty="0" smtClean="0"/>
              <a:t>Accessing instance </a:t>
            </a:r>
            <a:r>
              <a:rPr lang="en-US" dirty="0"/>
              <a:t>members</a:t>
            </a:r>
          </a:p>
          <a:p>
            <a:pPr lvl="1"/>
            <a:r>
              <a:rPr lang="en-US" dirty="0"/>
              <a:t>The name of the </a:t>
            </a:r>
            <a:r>
              <a:rPr lang="en-US" dirty="0">
                <a:solidFill>
                  <a:schemeClr val="accent5">
                    <a:lumMod val="20000"/>
                    <a:lumOff val="80000"/>
                  </a:schemeClr>
                </a:solidFill>
                <a:effectLst>
                  <a:outerShdw blurRad="38100" dist="38100" dir="2700000" algn="tl">
                    <a:srgbClr val="000000"/>
                  </a:outerShdw>
                </a:effectLst>
              </a:rPr>
              <a:t>instance</a:t>
            </a:r>
            <a:r>
              <a:rPr lang="en-US" dirty="0"/>
              <a:t>, followed by the name of the member (field or property), separated by dot ("</a:t>
            </a:r>
            <a:r>
              <a:rPr lang="en-US" dirty="0">
                <a:solidFill>
                  <a:schemeClr val="accent5">
                    <a:lumMod val="20000"/>
                    <a:lumOff val="80000"/>
                  </a:schemeClr>
                </a:solidFill>
                <a:latin typeface="Consolas" pitchFamily="49" charset="0"/>
                <a:cs typeface="Consolas" pitchFamily="49" charset="0"/>
              </a:rPr>
              <a:t>.</a:t>
            </a:r>
            <a:r>
              <a:rPr lang="en-US" dirty="0"/>
              <a:t>")</a:t>
            </a:r>
          </a:p>
          <a:p>
            <a:pPr lvl="1"/>
            <a:endParaRPr lang="en-US" dirty="0"/>
          </a:p>
          <a:p>
            <a:r>
              <a:rPr lang="en-US" dirty="0" smtClean="0"/>
              <a:t>Accessing static </a:t>
            </a:r>
            <a:r>
              <a:rPr lang="en-US" dirty="0"/>
              <a:t>members</a:t>
            </a:r>
          </a:p>
          <a:p>
            <a:pPr lvl="1"/>
            <a:r>
              <a:rPr lang="en-US" dirty="0"/>
              <a:t>The name of the </a:t>
            </a:r>
            <a:r>
              <a:rPr lang="en-US" dirty="0">
                <a:solidFill>
                  <a:schemeClr val="accent5">
                    <a:lumMod val="20000"/>
                    <a:lumOff val="80000"/>
                  </a:schemeClr>
                </a:solidFill>
                <a:effectLst>
                  <a:outerShdw blurRad="38100" dist="38100" dir="2700000" algn="tl">
                    <a:srgbClr val="000000"/>
                  </a:outerShdw>
                </a:effectLst>
              </a:rPr>
              <a:t>class</a:t>
            </a:r>
            <a:r>
              <a:rPr lang="en-US" dirty="0"/>
              <a:t>, followed by the name of the member</a:t>
            </a:r>
          </a:p>
        </p:txBody>
      </p:sp>
      <p:sp>
        <p:nvSpPr>
          <p:cNvPr id="684036" name="Rectangle 4"/>
          <p:cNvSpPr>
            <a:spLocks noChangeArrowheads="1"/>
          </p:cNvSpPr>
          <p:nvPr/>
        </p:nvSpPr>
        <p:spPr bwMode="auto">
          <a:xfrm>
            <a:off x="755650" y="3379113"/>
            <a:ext cx="7561263"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&lt;instance_name&gt;.&lt;member_name&gt;</a:t>
            </a:r>
          </a:p>
        </p:txBody>
      </p:sp>
      <p:sp>
        <p:nvSpPr>
          <p:cNvPr id="684037" name="Rectangle 5"/>
          <p:cNvSpPr>
            <a:spLocks noChangeArrowheads="1"/>
          </p:cNvSpPr>
          <p:nvPr/>
        </p:nvSpPr>
        <p:spPr bwMode="auto">
          <a:xfrm>
            <a:off x="755650" y="5757863"/>
            <a:ext cx="7561263"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&lt;class_name&gt;.&lt;member_name&gt;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3962400" y="152400"/>
            <a:ext cx="4953000" cy="914400"/>
          </a:xfrm>
          <a:noFill/>
          <a:ln/>
        </p:spPr>
        <p:txBody>
          <a:bodyPr/>
          <a:lstStyle/>
          <a:p>
            <a:r>
              <a:rPr lang="en-US" dirty="0"/>
              <a:t>Instance and Static Members – Examples</a:t>
            </a:r>
          </a:p>
        </p:txBody>
      </p:sp>
      <p:sp>
        <p:nvSpPr>
          <p:cNvPr id="608259" name="Rectangle 3"/>
          <p:cNvSpPr>
            <a:spLocks noGrp="1" noChangeArrowheads="1"/>
          </p:cNvSpPr>
          <p:nvPr>
            <p:ph type="body" idx="1"/>
          </p:nvPr>
        </p:nvSpPr>
        <p:spPr>
          <a:xfrm>
            <a:off x="228600" y="1295400"/>
            <a:ext cx="8686800" cy="5410200"/>
          </a:xfrm>
          <a:noFill/>
          <a:ln/>
        </p:spPr>
        <p:txBody>
          <a:bodyPr/>
          <a:lstStyle/>
          <a:p>
            <a:pPr marL="361950" indent="-361950">
              <a:tabLst/>
            </a:pPr>
            <a:r>
              <a:rPr lang="en-US" dirty="0"/>
              <a:t>Example of instance </a:t>
            </a:r>
            <a:r>
              <a:rPr lang="en-US" dirty="0" smtClean="0"/>
              <a:t>member</a:t>
            </a:r>
          </a:p>
          <a:p>
            <a:pPr marL="712788" lvl="1" indent="-350838" defTabSz="893763"/>
            <a:r>
              <a:rPr lang="en-US" noProof="1" smtClean="0">
                <a:solidFill>
                  <a:schemeClr val="accent5">
                    <a:lumMod val="20000"/>
                    <a:lumOff val="80000"/>
                  </a:schemeClr>
                </a:solidFill>
                <a:latin typeface="Consolas" pitchFamily="49" charset="0"/>
                <a:cs typeface="Consolas" pitchFamily="49" charset="0"/>
              </a:rPr>
              <a:t>String.Length</a:t>
            </a:r>
            <a:endParaRPr lang="en-US" dirty="0">
              <a:solidFill>
                <a:schemeClr val="accent5">
                  <a:lumMod val="20000"/>
                  <a:lumOff val="80000"/>
                </a:schemeClr>
              </a:solidFill>
              <a:latin typeface="Consolas" pitchFamily="49" charset="0"/>
              <a:cs typeface="Consolas" pitchFamily="49" charset="0"/>
            </a:endParaRPr>
          </a:p>
          <a:p>
            <a:pPr marL="984250" lvl="2" indent="-271463" defTabSz="893763"/>
            <a:r>
              <a:rPr lang="en-US" dirty="0"/>
              <a:t>Each string object has different length</a:t>
            </a:r>
          </a:p>
          <a:p>
            <a:pPr marL="361950" indent="-361950" defTabSz="893763">
              <a:tabLst/>
            </a:pPr>
            <a:r>
              <a:rPr lang="en-US" dirty="0" smtClean="0"/>
              <a:t>Example of static member</a:t>
            </a:r>
            <a:endParaRPr lang="en-US" dirty="0"/>
          </a:p>
          <a:p>
            <a:pPr marL="712788" lvl="1" indent="-350838" defTabSz="893763"/>
            <a:r>
              <a:rPr lang="en-US" noProof="1">
                <a:solidFill>
                  <a:schemeClr val="accent5">
                    <a:lumMod val="20000"/>
                    <a:lumOff val="80000"/>
                  </a:schemeClr>
                </a:solidFill>
                <a:latin typeface="Consolas" pitchFamily="49" charset="0"/>
                <a:cs typeface="Consolas" pitchFamily="49" charset="0"/>
              </a:rPr>
              <a:t>Console.ReadLine()</a:t>
            </a:r>
          </a:p>
          <a:p>
            <a:pPr marL="984250" lvl="2" indent="-271463" defTabSz="893763"/>
            <a:r>
              <a:rPr lang="en-US" dirty="0"/>
              <a:t>The console is only one (global for the program)</a:t>
            </a:r>
          </a:p>
          <a:p>
            <a:pPr marL="984250" lvl="2" indent="-271463" defTabSz="893763"/>
            <a:r>
              <a:rPr lang="en-US" dirty="0"/>
              <a:t>Reading from the console does not require to create an instance of it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ctrTitle"/>
          </p:nvPr>
        </p:nvSpPr>
        <p:spPr>
          <a:xfrm>
            <a:off x="1187450" y="1371600"/>
            <a:ext cx="6480175" cy="736600"/>
          </a:xfrm>
        </p:spPr>
        <p:txBody>
          <a:bodyPr/>
          <a:lstStyle/>
          <a:p>
            <a:pPr>
              <a:lnSpc>
                <a:spcPct val="110000"/>
              </a:lnSpc>
            </a:pPr>
            <a:r>
              <a:rPr lang="en-US" dirty="0"/>
              <a:t>Methods</a:t>
            </a:r>
            <a:endParaRPr lang="bg-BG" dirty="0"/>
          </a:p>
        </p:txBody>
      </p:sp>
      <p:sp>
        <p:nvSpPr>
          <p:cNvPr id="690179" name="Rectangle 3"/>
          <p:cNvSpPr>
            <a:spLocks noChangeArrowheads="1"/>
          </p:cNvSpPr>
          <p:nvPr/>
        </p:nvSpPr>
        <p:spPr bwMode="auto">
          <a:xfrm>
            <a:off x="1187450" y="22548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Calling Instance and Static Methods</a:t>
            </a:r>
            <a:endParaRPr lang="bg-BG" sz="2800" b="1" dirty="0">
              <a:effectLst>
                <a:outerShdw blurRad="38100" dist="38100" dir="2700000" algn="tl">
                  <a:srgbClr val="000000">
                    <a:alpha val="43137"/>
                  </a:srgbClr>
                </a:outerShdw>
              </a:effectLst>
            </a:endParaRPr>
          </a:p>
        </p:txBody>
      </p:sp>
      <p:pic>
        <p:nvPicPr>
          <p:cNvPr id="48130" name="Picture 2" descr="http://graphics.fansonly.com/photos/schools/ucla/sport/w-baskbl/action97-98/a-gomez.jpg"/>
          <p:cNvPicPr>
            <a:picLocks noChangeAspect="1" noChangeArrowheads="1"/>
          </p:cNvPicPr>
          <p:nvPr/>
        </p:nvPicPr>
        <p:blipFill>
          <a:blip r:embed="rId3" cstate="print"/>
          <a:srcRect/>
          <a:stretch>
            <a:fillRect/>
          </a:stretch>
        </p:blipFill>
        <p:spPr bwMode="auto">
          <a:xfrm>
            <a:off x="457200" y="3352800"/>
            <a:ext cx="1981200" cy="3000375"/>
          </a:xfrm>
          <a:prstGeom prst="roundRect">
            <a:avLst>
              <a:gd name="adj" fmla="val 11777"/>
            </a:avLst>
          </a:prstGeom>
          <a:noFill/>
        </p:spPr>
      </p:pic>
      <p:pic>
        <p:nvPicPr>
          <p:cNvPr id="48132" name="Picture 4" descr="http://www.sport.bayer.com/img/content/spitzensport/fu%C3%9Fball/b04_action33_0910_280.jpg"/>
          <p:cNvPicPr>
            <a:picLocks noChangeAspect="1" noChangeArrowheads="1"/>
          </p:cNvPicPr>
          <p:nvPr/>
        </p:nvPicPr>
        <p:blipFill>
          <a:blip r:embed="rId4" cstate="print">
            <a:lum contrast="10000"/>
          </a:blip>
          <a:srcRect/>
          <a:stretch>
            <a:fillRect/>
          </a:stretch>
        </p:blipFill>
        <p:spPr bwMode="auto">
          <a:xfrm>
            <a:off x="2819400" y="3352800"/>
            <a:ext cx="3433186" cy="2997758"/>
          </a:xfrm>
          <a:prstGeom prst="roundRect">
            <a:avLst>
              <a:gd name="adj" fmla="val 8287"/>
            </a:avLst>
          </a:prstGeom>
          <a:noFill/>
        </p:spPr>
      </p:pic>
      <p:pic>
        <p:nvPicPr>
          <p:cNvPr id="48136" name="Picture 8" descr="http://www.bethel.edu/publications/focus/past-issues/vol57-num2/images/volleygirl.jpg"/>
          <p:cNvPicPr>
            <a:picLocks noChangeAspect="1" noChangeArrowheads="1"/>
          </p:cNvPicPr>
          <p:nvPr/>
        </p:nvPicPr>
        <p:blipFill>
          <a:blip r:embed="rId5" cstate="print">
            <a:lum bright="10000" contrast="30000"/>
          </a:blip>
          <a:srcRect/>
          <a:stretch>
            <a:fillRect/>
          </a:stretch>
        </p:blipFill>
        <p:spPr bwMode="auto">
          <a:xfrm>
            <a:off x="6633586" y="3352800"/>
            <a:ext cx="1981200" cy="2993571"/>
          </a:xfrm>
          <a:prstGeom prst="roundRect">
            <a:avLst>
              <a:gd name="adj" fmla="val 11088"/>
            </a:avLst>
          </a:prstGeom>
          <a:noFill/>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Methods</a:t>
            </a:r>
          </a:p>
        </p:txBody>
      </p:sp>
      <p:sp>
        <p:nvSpPr>
          <p:cNvPr id="689155" name="Rectangle 3"/>
          <p:cNvSpPr>
            <a:spLocks noGrp="1" noChangeArrowheads="1"/>
          </p:cNvSpPr>
          <p:nvPr>
            <p:ph type="body" idx="1"/>
          </p:nvPr>
        </p:nvSpPr>
        <p:spPr/>
        <p:txBody>
          <a:bodyPr/>
          <a:lstStyle/>
          <a:p>
            <a:r>
              <a:rPr lang="en-US" dirty="0"/>
              <a:t>Methods manipulate the data of the object </a:t>
            </a:r>
            <a:r>
              <a:rPr lang="en-US" dirty="0" smtClean="0"/>
              <a:t>to which they belong or </a:t>
            </a:r>
            <a:r>
              <a:rPr lang="en-US" dirty="0"/>
              <a:t>perform </a:t>
            </a:r>
            <a:r>
              <a:rPr lang="en-US" dirty="0" smtClean="0"/>
              <a:t>other </a:t>
            </a:r>
            <a:r>
              <a:rPr lang="en-US" dirty="0"/>
              <a:t>tasks</a:t>
            </a:r>
          </a:p>
          <a:p>
            <a:r>
              <a:rPr lang="en-US" dirty="0"/>
              <a:t>Examples:</a:t>
            </a:r>
          </a:p>
          <a:p>
            <a:pPr marL="788988" lvl="1" indent="-331788"/>
            <a:r>
              <a:rPr lang="en-US" noProof="1">
                <a:solidFill>
                  <a:schemeClr val="accent5">
                    <a:lumMod val="20000"/>
                    <a:lumOff val="80000"/>
                  </a:schemeClr>
                </a:solidFill>
                <a:latin typeface="Consolas" pitchFamily="49" charset="0"/>
                <a:cs typeface="Consolas" pitchFamily="49" charset="0"/>
              </a:rPr>
              <a:t>Console.WriteLine(…)</a:t>
            </a:r>
          </a:p>
          <a:p>
            <a:pPr marL="788988" lvl="1" indent="-331788"/>
            <a:r>
              <a:rPr lang="en-US" noProof="1">
                <a:solidFill>
                  <a:schemeClr val="accent5">
                    <a:lumMod val="20000"/>
                    <a:lumOff val="80000"/>
                  </a:schemeClr>
                </a:solidFill>
                <a:latin typeface="Consolas" pitchFamily="49" charset="0"/>
                <a:cs typeface="Consolas" pitchFamily="49" charset="0"/>
              </a:rPr>
              <a:t>Console.ReadLine()</a:t>
            </a:r>
          </a:p>
          <a:p>
            <a:pPr marL="788988" lvl="1" indent="-331788"/>
            <a:r>
              <a:rPr lang="en-US" noProof="1" smtClean="0">
                <a:solidFill>
                  <a:schemeClr val="accent5">
                    <a:lumMod val="20000"/>
                    <a:lumOff val="80000"/>
                  </a:schemeClr>
                </a:solidFill>
                <a:latin typeface="Consolas" pitchFamily="49" charset="0"/>
                <a:cs typeface="Consolas" pitchFamily="49" charset="0"/>
              </a:rPr>
              <a:t>String.Substring(index</a:t>
            </a:r>
            <a:r>
              <a:rPr lang="en-US" noProof="1">
                <a:solidFill>
                  <a:schemeClr val="accent5">
                    <a:lumMod val="20000"/>
                    <a:lumOff val="80000"/>
                  </a:schemeClr>
                </a:solidFill>
                <a:latin typeface="Consolas" pitchFamily="49" charset="0"/>
                <a:cs typeface="Consolas" pitchFamily="49" charset="0"/>
              </a:rPr>
              <a:t>, length</a:t>
            </a:r>
            <a:r>
              <a:rPr lang="en-US" noProof="1" smtClean="0">
                <a:solidFill>
                  <a:schemeClr val="accent5">
                    <a:lumMod val="20000"/>
                    <a:lumOff val="80000"/>
                  </a:schemeClr>
                </a:solidFill>
                <a:latin typeface="Consolas" pitchFamily="49" charset="0"/>
                <a:cs typeface="Consolas" pitchFamily="49" charset="0"/>
              </a:rPr>
              <a:t>)</a:t>
            </a:r>
          </a:p>
          <a:p>
            <a:pPr marL="788988" lvl="1" indent="-331788"/>
            <a:r>
              <a:rPr lang="en-US" noProof="1" smtClean="0">
                <a:solidFill>
                  <a:schemeClr val="accent5">
                    <a:lumMod val="20000"/>
                    <a:lumOff val="80000"/>
                  </a:schemeClr>
                </a:solidFill>
                <a:latin typeface="Consolas" pitchFamily="49" charset="0"/>
                <a:cs typeface="Consolas" pitchFamily="49" charset="0"/>
              </a:rPr>
              <a:t>Array.GetLength(index)</a:t>
            </a:r>
            <a:endParaRPr lang="en-US" noProof="1">
              <a:solidFill>
                <a:schemeClr val="accent5">
                  <a:lumMod val="20000"/>
                  <a:lumOff val="80000"/>
                </a:schemeClr>
              </a:solidFill>
              <a:latin typeface="Consolas" pitchFamily="49" charset="0"/>
              <a:cs typeface="Consolas" pitchFamily="49" charset="0"/>
            </a:endParaRPr>
          </a:p>
        </p:txBody>
      </p:sp>
      <p:pic>
        <p:nvPicPr>
          <p:cNvPr id="46082" name="Picture 2" descr="http://jmjacquessport.net/images/topBox.jpg"/>
          <p:cNvPicPr>
            <a:picLocks noChangeAspect="1" noChangeArrowheads="1"/>
          </p:cNvPicPr>
          <p:nvPr/>
        </p:nvPicPr>
        <p:blipFill>
          <a:blip r:embed="rId2" cstate="print"/>
          <a:srcRect/>
          <a:stretch>
            <a:fillRect/>
          </a:stretch>
        </p:blipFill>
        <p:spPr bwMode="auto">
          <a:xfrm>
            <a:off x="7162800" y="4800600"/>
            <a:ext cx="1504950" cy="1647825"/>
          </a:xfrm>
          <a:prstGeom prst="roundRect">
            <a:avLst>
              <a:gd name="adj" fmla="val 11993"/>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dirty="0" smtClean="0"/>
              <a:t>Table of Contents (2</a:t>
            </a:r>
            <a:r>
              <a:rPr lang="en-US" dirty="0"/>
              <a:t>)</a:t>
            </a:r>
            <a:endParaRPr lang="bg-BG" dirty="0"/>
          </a:p>
        </p:txBody>
      </p:sp>
      <p:sp>
        <p:nvSpPr>
          <p:cNvPr id="674819" name="Rectangle 3"/>
          <p:cNvSpPr>
            <a:spLocks noGrp="1" noChangeArrowheads="1"/>
          </p:cNvSpPr>
          <p:nvPr>
            <p:ph type="body" idx="1"/>
          </p:nvPr>
        </p:nvSpPr>
        <p:spPr>
          <a:xfrm>
            <a:off x="228600" y="1066800"/>
            <a:ext cx="5638800" cy="5638800"/>
          </a:xfrm>
        </p:spPr>
        <p:txBody>
          <a:bodyPr/>
          <a:lstStyle/>
          <a:p>
            <a:pPr marL="361950" indent="-361950">
              <a:lnSpc>
                <a:spcPts val="4000"/>
              </a:lnSpc>
              <a:buFont typeface="+mj-lt"/>
              <a:buAutoNum type="arabicPeriod" startAt="4"/>
              <a:tabLst/>
            </a:pPr>
            <a:r>
              <a:rPr lang="en-US" dirty="0" smtClean="0"/>
              <a:t>Namespaces</a:t>
            </a:r>
            <a:endParaRPr lang="en-US" dirty="0"/>
          </a:p>
          <a:p>
            <a:pPr marL="361950" indent="-361950">
              <a:lnSpc>
                <a:spcPts val="4000"/>
              </a:lnSpc>
              <a:buFontTx/>
              <a:buAutoNum type="arabicPeriod" startAt="4"/>
              <a:tabLst/>
            </a:pPr>
            <a:r>
              <a:rPr lang="en-US" dirty="0"/>
              <a:t>Introduction to .NET </a:t>
            </a:r>
            <a:r>
              <a:rPr lang="en-US" dirty="0" smtClean="0"/>
              <a:t>Common Type </a:t>
            </a:r>
            <a:r>
              <a:rPr lang="en-US" dirty="0"/>
              <a:t>System</a:t>
            </a:r>
            <a:endParaRPr lang="bg-BG" dirty="0"/>
          </a:p>
        </p:txBody>
      </p:sp>
      <p:pic>
        <p:nvPicPr>
          <p:cNvPr id="80898" name="Picture 2" descr="http://www.nwankama-nwankama.com/images/nwankama-amazon-books.jpg"/>
          <p:cNvPicPr>
            <a:picLocks noChangeAspect="1" noChangeArrowheads="1"/>
          </p:cNvPicPr>
          <p:nvPr/>
        </p:nvPicPr>
        <p:blipFill>
          <a:blip r:embed="rId3" cstate="print"/>
          <a:srcRect/>
          <a:stretch>
            <a:fillRect/>
          </a:stretch>
        </p:blipFill>
        <p:spPr bwMode="auto">
          <a:xfrm>
            <a:off x="6858000" y="1295400"/>
            <a:ext cx="1685925" cy="1438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a:t>Instance Methods</a:t>
            </a:r>
            <a:endParaRPr lang="bg-BG" dirty="0"/>
          </a:p>
        </p:txBody>
      </p:sp>
      <p:sp>
        <p:nvSpPr>
          <p:cNvPr id="662531" name="Rectangle 3"/>
          <p:cNvSpPr>
            <a:spLocks noGrp="1" noChangeArrowheads="1"/>
          </p:cNvSpPr>
          <p:nvPr>
            <p:ph type="body" idx="1"/>
          </p:nvPr>
        </p:nvSpPr>
        <p:spPr/>
        <p:txBody>
          <a:bodyPr/>
          <a:lstStyle/>
          <a:p>
            <a:r>
              <a:rPr lang="en-US" dirty="0" smtClean="0"/>
              <a:t>Instance methods manipulate </a:t>
            </a:r>
            <a:r>
              <a:rPr lang="en-US" dirty="0"/>
              <a:t>the data of a specified object or perform any other tasks</a:t>
            </a:r>
          </a:p>
          <a:p>
            <a:pPr lvl="1"/>
            <a:r>
              <a:rPr lang="en-US" dirty="0"/>
              <a:t>If a value is returned, it depends on the </a:t>
            </a:r>
            <a:r>
              <a:rPr lang="en-US" dirty="0" smtClean="0"/>
              <a:t>particular class instance</a:t>
            </a:r>
            <a:endParaRPr lang="en-US" dirty="0"/>
          </a:p>
          <a:p>
            <a:r>
              <a:rPr lang="en-US" dirty="0"/>
              <a:t>Syntax:</a:t>
            </a:r>
          </a:p>
          <a:p>
            <a:pPr lvl="1"/>
            <a:r>
              <a:rPr lang="en-US" dirty="0"/>
              <a:t>The name of the instance, followed by the name of the method, separated by dot</a:t>
            </a:r>
            <a:endParaRPr lang="bg-BG" dirty="0"/>
          </a:p>
        </p:txBody>
      </p:sp>
      <p:sp>
        <p:nvSpPr>
          <p:cNvPr id="662532" name="Rectangle 4"/>
          <p:cNvSpPr>
            <a:spLocks noChangeArrowheads="1"/>
          </p:cNvSpPr>
          <p:nvPr/>
        </p:nvSpPr>
        <p:spPr bwMode="auto">
          <a:xfrm>
            <a:off x="971551" y="5257800"/>
            <a:ext cx="718184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&lt;object_name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&gt;.&lt;method_name&gt;(&lt;parameters&gt;)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1828800" y="152400"/>
            <a:ext cx="7086600" cy="914400"/>
          </a:xfrm>
          <a:noFill/>
          <a:ln/>
        </p:spPr>
        <p:txBody>
          <a:bodyPr/>
          <a:lstStyle/>
          <a:p>
            <a:r>
              <a:rPr lang="en-US" sz="3600" dirty="0"/>
              <a:t>Calling Instance Methods –  Examples</a:t>
            </a:r>
            <a:endParaRPr lang="bg-BG" sz="3600" dirty="0"/>
          </a:p>
        </p:txBody>
      </p:sp>
      <p:sp>
        <p:nvSpPr>
          <p:cNvPr id="663555" name="Rectangle 3"/>
          <p:cNvSpPr>
            <a:spLocks noGrp="1" noChangeArrowheads="1"/>
          </p:cNvSpPr>
          <p:nvPr>
            <p:ph type="body" idx="1"/>
          </p:nvPr>
        </p:nvSpPr>
        <p:spPr>
          <a:xfrm>
            <a:off x="228600" y="1179008"/>
            <a:ext cx="8686800" cy="5486400"/>
          </a:xfrm>
          <a:noFill/>
          <a:ln/>
        </p:spPr>
        <p:txBody>
          <a:bodyPr/>
          <a:lstStyle/>
          <a:p>
            <a:pPr>
              <a:lnSpc>
                <a:spcPts val="4000"/>
              </a:lnSpc>
            </a:pPr>
            <a:r>
              <a:rPr lang="en-US" dirty="0"/>
              <a:t>Calling instance methods of </a:t>
            </a:r>
            <a:r>
              <a:rPr lang="en-US" dirty="0">
                <a:solidFill>
                  <a:schemeClr val="accent5">
                    <a:lumMod val="20000"/>
                    <a:lumOff val="80000"/>
                  </a:schemeClr>
                </a:solidFill>
                <a:latin typeface="Consolas" pitchFamily="49" charset="0"/>
                <a:cs typeface="Consolas" pitchFamily="49" charset="0"/>
              </a:rPr>
              <a:t>String</a:t>
            </a:r>
            <a:r>
              <a:rPr lang="en-US" dirty="0"/>
              <a:t>:</a:t>
            </a:r>
          </a:p>
          <a:p>
            <a:pPr>
              <a:lnSpc>
                <a:spcPts val="4000"/>
              </a:lnSpc>
            </a:pPr>
            <a:endParaRPr lang="en-US" dirty="0"/>
          </a:p>
          <a:p>
            <a:pPr>
              <a:lnSpc>
                <a:spcPts val="4000"/>
              </a:lnSpc>
            </a:pPr>
            <a:endParaRPr lang="en-US" dirty="0"/>
          </a:p>
          <a:p>
            <a:pPr>
              <a:lnSpc>
                <a:spcPts val="4000"/>
              </a:lnSpc>
            </a:pPr>
            <a:endParaRPr lang="en-US" dirty="0"/>
          </a:p>
          <a:p>
            <a:pPr>
              <a:lnSpc>
                <a:spcPts val="4000"/>
              </a:lnSpc>
            </a:pPr>
            <a:r>
              <a:rPr lang="en-US" dirty="0"/>
              <a:t>Calling instance methods of </a:t>
            </a:r>
            <a:r>
              <a:rPr lang="en-US" noProof="1">
                <a:solidFill>
                  <a:schemeClr val="accent5">
                    <a:lumMod val="20000"/>
                    <a:lumOff val="80000"/>
                  </a:schemeClr>
                </a:solidFill>
                <a:latin typeface="Consolas" pitchFamily="49" charset="0"/>
                <a:cs typeface="Consolas" pitchFamily="49" charset="0"/>
              </a:rPr>
              <a:t>DateTime</a:t>
            </a:r>
            <a:r>
              <a:rPr lang="en-US" dirty="0"/>
              <a:t>:</a:t>
            </a:r>
          </a:p>
        </p:txBody>
      </p:sp>
      <p:sp>
        <p:nvSpPr>
          <p:cNvPr id="663556" name="Rectangle 4"/>
          <p:cNvSpPr>
            <a:spLocks noChangeArrowheads="1"/>
          </p:cNvSpPr>
          <p:nvPr/>
        </p:nvSpPr>
        <p:spPr bwMode="auto">
          <a:xfrm>
            <a:off x="755650" y="1908504"/>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sampleLower = new String('a', 5);</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sampleUpper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sampleLower.ToUpper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Console.WriteLine(sampleLower); // aaaaa</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Console.WriteLine(sampleUpper); // AAAAA</a:t>
            </a:r>
          </a:p>
        </p:txBody>
      </p:sp>
      <p:sp>
        <p:nvSpPr>
          <p:cNvPr id="663557" name="Rectangle 5"/>
          <p:cNvSpPr>
            <a:spLocks noChangeArrowheads="1"/>
          </p:cNvSpPr>
          <p:nvPr/>
        </p:nvSpPr>
        <p:spPr bwMode="auto">
          <a:xfrm>
            <a:off x="754063" y="4531808"/>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later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now.AddHours(8);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 {0}", 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later: {0}", later);</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ctrTitle"/>
          </p:nvPr>
        </p:nvSpPr>
        <p:spPr>
          <a:xfrm>
            <a:off x="754064" y="1676400"/>
            <a:ext cx="7475536" cy="1145187"/>
          </a:xfrm>
          <a:noFill/>
          <a:ln/>
        </p:spPr>
        <p:txBody>
          <a:bodyPr/>
          <a:lstStyle/>
          <a:p>
            <a:pPr>
              <a:lnSpc>
                <a:spcPct val="100000"/>
              </a:lnSpc>
            </a:pPr>
            <a:r>
              <a:rPr lang="en-US" dirty="0"/>
              <a:t>Calling Instance Methods</a:t>
            </a:r>
            <a:endParaRPr lang="bg-BG" dirty="0"/>
          </a:p>
        </p:txBody>
      </p:sp>
      <p:sp>
        <p:nvSpPr>
          <p:cNvPr id="664579" name="Rectangle 3"/>
          <p:cNvSpPr>
            <a:spLocks noChangeArrowheads="1"/>
          </p:cNvSpPr>
          <p:nvPr/>
        </p:nvSpPr>
        <p:spPr bwMode="auto">
          <a:xfrm>
            <a:off x="1244600" y="290255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43010" name="Picture 2" descr="http://i.goal.com/files/images/stats/goal/en/stage/47639_hp.jpg"/>
          <p:cNvPicPr>
            <a:picLocks noChangeAspect="1" noChangeArrowheads="1"/>
          </p:cNvPicPr>
          <p:nvPr/>
        </p:nvPicPr>
        <p:blipFill>
          <a:blip r:embed="rId3" cstate="print"/>
          <a:srcRect/>
          <a:stretch>
            <a:fillRect/>
          </a:stretch>
        </p:blipFill>
        <p:spPr bwMode="auto">
          <a:xfrm>
            <a:off x="4724400" y="3886200"/>
            <a:ext cx="3333750" cy="2190750"/>
          </a:xfrm>
          <a:prstGeom prst="roundRect">
            <a:avLst>
              <a:gd name="adj" fmla="val 10704"/>
            </a:avLst>
          </a:prstGeom>
          <a:noFill/>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dirty="0"/>
              <a:t>Static Methods</a:t>
            </a:r>
            <a:endParaRPr lang="bg-BG" dirty="0"/>
          </a:p>
        </p:txBody>
      </p:sp>
      <p:sp>
        <p:nvSpPr>
          <p:cNvPr id="668675" name="Rectangle 3"/>
          <p:cNvSpPr>
            <a:spLocks noGrp="1" noChangeArrowheads="1"/>
          </p:cNvSpPr>
          <p:nvPr>
            <p:ph type="body" idx="1"/>
          </p:nvPr>
        </p:nvSpPr>
        <p:spPr/>
        <p:txBody>
          <a:bodyPr/>
          <a:lstStyle/>
          <a:p>
            <a:r>
              <a:rPr lang="en-US" dirty="0" smtClean="0"/>
              <a:t>Static methods are common </a:t>
            </a:r>
            <a:r>
              <a:rPr lang="en-US" dirty="0"/>
              <a:t>for all instances of a </a:t>
            </a:r>
            <a:r>
              <a:rPr lang="en-US" dirty="0" smtClean="0"/>
              <a:t>class (shared between all instances)</a:t>
            </a:r>
            <a:endParaRPr lang="en-US" dirty="0"/>
          </a:p>
          <a:p>
            <a:pPr lvl="1"/>
            <a:r>
              <a:rPr lang="en-US" dirty="0"/>
              <a:t>Returned value depends only on the </a:t>
            </a:r>
            <a:r>
              <a:rPr lang="en-US" dirty="0" smtClean="0"/>
              <a:t>passed parameters</a:t>
            </a:r>
          </a:p>
          <a:p>
            <a:pPr lvl="1"/>
            <a:r>
              <a:rPr lang="en-US" dirty="0" smtClean="0"/>
              <a:t>No particular class instance is available</a:t>
            </a:r>
            <a:endParaRPr lang="en-US" dirty="0"/>
          </a:p>
          <a:p>
            <a:r>
              <a:rPr lang="en-US" dirty="0"/>
              <a:t>Syntax:</a:t>
            </a:r>
          </a:p>
          <a:p>
            <a:pPr lvl="1"/>
            <a:r>
              <a:rPr lang="en-US" dirty="0"/>
              <a:t>The name of the class, followed by the name of the method, separated by dot</a:t>
            </a:r>
            <a:endParaRPr lang="bg-BG" dirty="0"/>
          </a:p>
        </p:txBody>
      </p:sp>
      <p:sp>
        <p:nvSpPr>
          <p:cNvPr id="668676" name="Rectangle 4"/>
          <p:cNvSpPr>
            <a:spLocks noChangeArrowheads="1"/>
          </p:cNvSpPr>
          <p:nvPr/>
        </p:nvSpPr>
        <p:spPr bwMode="auto">
          <a:xfrm>
            <a:off x="919163" y="5741313"/>
            <a:ext cx="723423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sz="3600" dirty="0"/>
              <a:t>Calling Static Methods </a:t>
            </a:r>
            <a:r>
              <a:rPr lang="en-US" sz="3600" dirty="0" smtClean="0"/>
              <a:t>– Examples</a:t>
            </a:r>
            <a:endParaRPr lang="bg-BG" sz="3600" dirty="0"/>
          </a:p>
        </p:txBody>
      </p:sp>
      <p:sp>
        <p:nvSpPr>
          <p:cNvPr id="669699" name="Rectangle 3"/>
          <p:cNvSpPr>
            <a:spLocks noChangeArrowheads="1"/>
          </p:cNvSpPr>
          <p:nvPr/>
        </p:nvSpPr>
        <p:spPr bwMode="auto">
          <a:xfrm>
            <a:off x="685802" y="1462088"/>
            <a:ext cx="7772398" cy="47135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radius = 2.9;</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Math.PI * Math.Pow(radius</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{0</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Area: 26,4207942166902</a:t>
            </a:r>
          </a:p>
          <a:p>
            <a:pPr eaLnBrk="0" hangingPunct="0">
              <a:lnSpc>
                <a:spcPct val="105000"/>
              </a:lnSpc>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precise = 8.7654321;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round3 = Math.Round(precise, 3);</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round1 = Math.Round(precise, 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"{0}; {1}; {2}", precise, round3, round1);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8,7654321; 8,765; 8,8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AutoShape 6"/>
          <p:cNvSpPr>
            <a:spLocks noChangeArrowheads="1"/>
          </p:cNvSpPr>
          <p:nvPr/>
        </p:nvSpPr>
        <p:spPr bwMode="auto">
          <a:xfrm>
            <a:off x="3886200" y="1219200"/>
            <a:ext cx="1600200" cy="931734"/>
          </a:xfrm>
          <a:prstGeom prst="wedgeRoundRectCallout">
            <a:avLst>
              <a:gd name="adj1" fmla="val -52045"/>
              <a:gd name="adj2" fmla="val 9642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Constant field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6"/>
          <p:cNvSpPr>
            <a:spLocks noChangeArrowheads="1"/>
          </p:cNvSpPr>
          <p:nvPr/>
        </p:nvSpPr>
        <p:spPr bwMode="auto">
          <a:xfrm>
            <a:off x="5791200" y="1219200"/>
            <a:ext cx="1600200" cy="931734"/>
          </a:xfrm>
          <a:prstGeom prst="wedgeRoundRectCallout">
            <a:avLst>
              <a:gd name="adj1" fmla="val -72768"/>
              <a:gd name="adj2" fmla="val 100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6"/>
          <p:cNvSpPr>
            <a:spLocks noChangeArrowheads="1"/>
          </p:cNvSpPr>
          <p:nvPr/>
        </p:nvSpPr>
        <p:spPr bwMode="auto">
          <a:xfrm>
            <a:off x="5105400" y="3352800"/>
            <a:ext cx="1371600" cy="931734"/>
          </a:xfrm>
          <a:prstGeom prst="wedgeRoundRectCallout">
            <a:avLst>
              <a:gd name="adj1" fmla="val -73208"/>
              <a:gd name="adj2" fmla="val 6326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6"/>
          <p:cNvSpPr>
            <a:spLocks noChangeArrowheads="1"/>
          </p:cNvSpPr>
          <p:nvPr/>
        </p:nvSpPr>
        <p:spPr bwMode="auto">
          <a:xfrm>
            <a:off x="6934200" y="4495800"/>
            <a:ext cx="1371600" cy="931734"/>
          </a:xfrm>
          <a:prstGeom prst="wedgeRoundRectCallout">
            <a:avLst>
              <a:gd name="adj1" fmla="val -292988"/>
              <a:gd name="adj2" fmla="val 27678"/>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ctrTitle"/>
          </p:nvPr>
        </p:nvSpPr>
        <p:spPr>
          <a:xfrm>
            <a:off x="1317625" y="4494213"/>
            <a:ext cx="6481763" cy="736600"/>
          </a:xfrm>
          <a:noFill/>
          <a:ln/>
        </p:spPr>
        <p:txBody>
          <a:bodyPr/>
          <a:lstStyle/>
          <a:p>
            <a:pPr>
              <a:lnSpc>
                <a:spcPct val="110000"/>
              </a:lnSpc>
            </a:pPr>
            <a:r>
              <a:rPr lang="en-US" dirty="0"/>
              <a:t>Calling Static Methods</a:t>
            </a:r>
            <a:endParaRPr lang="bg-BG" dirty="0"/>
          </a:p>
        </p:txBody>
      </p:sp>
      <p:sp>
        <p:nvSpPr>
          <p:cNvPr id="670723" name="Rectangle 3"/>
          <p:cNvSpPr>
            <a:spLocks noChangeArrowheads="1"/>
          </p:cNvSpPr>
          <p:nvPr/>
        </p:nvSpPr>
        <p:spPr bwMode="auto">
          <a:xfrm>
            <a:off x="1331913" y="5417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38914" name="Picture 2" descr="http://www.rockcitybody.com/images/static/ama_pilates_jump.jpg"/>
          <p:cNvPicPr>
            <a:picLocks noChangeAspect="1" noChangeArrowheads="1"/>
          </p:cNvPicPr>
          <p:nvPr/>
        </p:nvPicPr>
        <p:blipFill>
          <a:blip r:embed="rId3" cstate="print"/>
          <a:srcRect/>
          <a:stretch>
            <a:fillRect/>
          </a:stretch>
        </p:blipFill>
        <p:spPr bwMode="auto">
          <a:xfrm>
            <a:off x="2418304" y="1025141"/>
            <a:ext cx="4287296" cy="2879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Constructors</a:t>
            </a:r>
          </a:p>
        </p:txBody>
      </p:sp>
      <p:sp>
        <p:nvSpPr>
          <p:cNvPr id="580611" name="Rectangle 3"/>
          <p:cNvSpPr>
            <a:spLocks noGrp="1" noChangeArrowheads="1"/>
          </p:cNvSpPr>
          <p:nvPr>
            <p:ph type="body" idx="1"/>
          </p:nvPr>
        </p:nvSpPr>
        <p:spPr/>
        <p:txBody>
          <a:bodyPr/>
          <a:lstStyle/>
          <a:p>
            <a:r>
              <a:rPr lang="en-US" dirty="0"/>
              <a:t>Constructors are </a:t>
            </a:r>
            <a:r>
              <a:rPr lang="en-US" dirty="0" smtClean="0"/>
              <a:t>special methods used </a:t>
            </a:r>
            <a:r>
              <a:rPr lang="en-US" dirty="0"/>
              <a:t>to </a:t>
            </a:r>
            <a:r>
              <a:rPr lang="en-US" dirty="0" smtClean="0"/>
              <a:t>assign </a:t>
            </a:r>
            <a:r>
              <a:rPr lang="en-US" dirty="0"/>
              <a:t>initial values of the fields </a:t>
            </a:r>
            <a:r>
              <a:rPr lang="en-US" dirty="0" smtClean="0"/>
              <a:t>in </a:t>
            </a:r>
            <a:r>
              <a:rPr lang="en-US" dirty="0"/>
              <a:t>an object</a:t>
            </a:r>
          </a:p>
          <a:p>
            <a:pPr lvl="1"/>
            <a:r>
              <a:rPr lang="en-US" dirty="0"/>
              <a:t>Executed </a:t>
            </a:r>
            <a:r>
              <a:rPr lang="en-US" dirty="0" smtClean="0"/>
              <a:t>when </a:t>
            </a:r>
            <a:r>
              <a:rPr lang="en-US" dirty="0"/>
              <a:t>an object of a given type is </a:t>
            </a:r>
            <a:r>
              <a:rPr lang="en-US" dirty="0" smtClean="0"/>
              <a:t>being created</a:t>
            </a:r>
            <a:endParaRPr lang="en-US" dirty="0"/>
          </a:p>
          <a:p>
            <a:pPr lvl="1"/>
            <a:r>
              <a:rPr lang="en-US" dirty="0"/>
              <a:t>Have the same name as the </a:t>
            </a:r>
            <a:r>
              <a:rPr lang="en-US" dirty="0" smtClean="0"/>
              <a:t>class that holds them</a:t>
            </a:r>
            <a:endParaRPr lang="en-US" dirty="0"/>
          </a:p>
          <a:p>
            <a:pPr lvl="1"/>
            <a:r>
              <a:rPr lang="en-US" dirty="0" smtClean="0"/>
              <a:t>Do not </a:t>
            </a:r>
            <a:r>
              <a:rPr lang="en-US" dirty="0"/>
              <a:t>return a value</a:t>
            </a:r>
          </a:p>
          <a:p>
            <a:r>
              <a:rPr lang="en-US" dirty="0"/>
              <a:t>A class may have several constructors with different </a:t>
            </a:r>
            <a:r>
              <a:rPr lang="en-US" dirty="0" smtClean="0"/>
              <a:t>set of parameters</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Constructors (2)</a:t>
            </a:r>
          </a:p>
        </p:txBody>
      </p:sp>
      <p:sp>
        <p:nvSpPr>
          <p:cNvPr id="641027" name="Rectangle 3"/>
          <p:cNvSpPr>
            <a:spLocks noGrp="1" noChangeArrowheads="1"/>
          </p:cNvSpPr>
          <p:nvPr>
            <p:ph type="body" idx="1"/>
          </p:nvPr>
        </p:nvSpPr>
        <p:spPr/>
        <p:txBody>
          <a:bodyPr/>
          <a:lstStyle/>
          <a:p>
            <a:pPr>
              <a:lnSpc>
                <a:spcPct val="90000"/>
              </a:lnSpc>
            </a:pPr>
            <a:r>
              <a:rPr lang="en-US" dirty="0"/>
              <a:t>Constructor is invoked by the </a:t>
            </a:r>
            <a:r>
              <a:rPr lang="en-US" dirty="0">
                <a:solidFill>
                  <a:schemeClr val="accent5">
                    <a:lumMod val="20000"/>
                    <a:lumOff val="80000"/>
                  </a:schemeClr>
                </a:solidFill>
                <a:effectLst>
                  <a:outerShdw blurRad="38100" dist="38100" dir="2700000" algn="tl">
                    <a:srgbClr val="000000"/>
                  </a:outerShdw>
                </a:effectLst>
              </a:rPr>
              <a:t>new</a:t>
            </a:r>
            <a:r>
              <a:rPr lang="en-US" dirty="0"/>
              <a:t> operator</a:t>
            </a:r>
          </a:p>
          <a:p>
            <a:pPr>
              <a:lnSpc>
                <a:spcPct val="90000"/>
              </a:lnSpc>
            </a:pPr>
            <a:endParaRPr lang="en-US" dirty="0"/>
          </a:p>
          <a:p>
            <a:pPr>
              <a:lnSpc>
                <a:spcPct val="90000"/>
              </a:lnSpc>
              <a:spcBef>
                <a:spcPts val="1200"/>
              </a:spcBef>
            </a:pPr>
            <a:r>
              <a:rPr lang="en-US" dirty="0" smtClean="0"/>
              <a:t>Examples</a:t>
            </a:r>
            <a:r>
              <a:rPr lang="en-US" dirty="0"/>
              <a:t>:</a:t>
            </a:r>
          </a:p>
        </p:txBody>
      </p:sp>
      <p:sp>
        <p:nvSpPr>
          <p:cNvPr id="641028" name="Rectangle 4"/>
          <p:cNvSpPr>
            <a:spLocks noChangeArrowheads="1"/>
          </p:cNvSpPr>
          <p:nvPr/>
        </p:nvSpPr>
        <p:spPr bwMode="auto">
          <a:xfrm>
            <a:off x="685800" y="29718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 String("</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Hello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 = "Hello!"</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41029" name="Rectangle 5"/>
          <p:cNvSpPr>
            <a:spLocks noChangeArrowheads="1"/>
          </p:cNvSpPr>
          <p:nvPr/>
        </p:nvSpPr>
        <p:spPr bwMode="auto">
          <a:xfrm>
            <a:off x="685800" y="17334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 = new &lt;class_name&gt;(&lt;parameters&gt;)</a:t>
            </a:r>
          </a:p>
        </p:txBody>
      </p:sp>
      <p:sp>
        <p:nvSpPr>
          <p:cNvPr id="641030" name="Rectangle 6"/>
          <p:cNvSpPr>
            <a:spLocks noChangeArrowheads="1"/>
          </p:cNvSpPr>
          <p:nvPr/>
        </p:nvSpPr>
        <p:spPr bwMode="auto">
          <a:xfrm>
            <a:off x="685800" y="36576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String('*', 5); // s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43242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50100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 12, 33, 59);</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5800" y="56958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 value = new Int32(1024);</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US" dirty="0" smtClean="0"/>
              <a:t>Parameterless Constructors</a:t>
            </a:r>
            <a:endParaRPr lang="en-US" dirty="0"/>
          </a:p>
        </p:txBody>
      </p:sp>
      <p:sp>
        <p:nvSpPr>
          <p:cNvPr id="644099" name="Rectangle 3"/>
          <p:cNvSpPr>
            <a:spLocks noGrp="1" noChangeArrowheads="1"/>
          </p:cNvSpPr>
          <p:nvPr>
            <p:ph type="body" idx="1"/>
          </p:nvPr>
        </p:nvSpPr>
        <p:spPr>
          <a:xfrm>
            <a:off x="228600" y="1066800"/>
            <a:ext cx="8686800" cy="5638800"/>
          </a:xfrm>
        </p:spPr>
        <p:txBody>
          <a:bodyPr/>
          <a:lstStyle/>
          <a:p>
            <a:pPr>
              <a:spcBef>
                <a:spcPct val="35000"/>
              </a:spcBef>
            </a:pPr>
            <a:r>
              <a:rPr lang="en-US" dirty="0" smtClean="0"/>
              <a:t>The constructor </a:t>
            </a:r>
            <a:r>
              <a:rPr lang="en-US" dirty="0"/>
              <a:t>without parameters is called </a:t>
            </a:r>
            <a:r>
              <a:rPr lang="en-US" dirty="0">
                <a:solidFill>
                  <a:schemeClr val="accent5">
                    <a:lumMod val="20000"/>
                    <a:lumOff val="80000"/>
                  </a:schemeClr>
                </a:solidFill>
                <a:effectLst>
                  <a:outerShdw blurRad="38100" dist="38100" dir="2700000" algn="tl">
                    <a:srgbClr val="000000"/>
                  </a:outerShdw>
                </a:effectLst>
              </a:rPr>
              <a:t>default</a:t>
            </a:r>
            <a:r>
              <a:rPr lang="en-US" dirty="0">
                <a:solidFill>
                  <a:schemeClr val="hlink"/>
                </a:solidFill>
                <a:effectLst>
                  <a:outerShdw blurRad="38100" dist="38100" dir="2700000" algn="tl">
                    <a:srgbClr val="000000"/>
                  </a:outerShdw>
                </a:effectLst>
              </a:rPr>
              <a:t> </a:t>
            </a:r>
            <a:r>
              <a:rPr lang="en-US" dirty="0"/>
              <a:t>constructor</a:t>
            </a:r>
          </a:p>
          <a:p>
            <a:pPr>
              <a:spcBef>
                <a:spcPct val="35000"/>
              </a:spcBef>
            </a:pPr>
            <a:r>
              <a:rPr lang="en-US" dirty="0"/>
              <a:t>Example:</a:t>
            </a:r>
          </a:p>
          <a:p>
            <a:pPr lvl="1">
              <a:spcBef>
                <a:spcPct val="35000"/>
              </a:spcBef>
            </a:pPr>
            <a:r>
              <a:rPr lang="en-US" dirty="0"/>
              <a:t>Creating an object for generating random </a:t>
            </a:r>
            <a:r>
              <a:rPr lang="en-US" dirty="0" smtClean="0"/>
              <a:t>numbers with </a:t>
            </a:r>
            <a:r>
              <a:rPr lang="en-US" dirty="0"/>
              <a:t>a default seed</a:t>
            </a:r>
            <a:endParaRPr lang="bg-BG" dirty="0"/>
          </a:p>
        </p:txBody>
      </p:sp>
      <p:sp>
        <p:nvSpPr>
          <p:cNvPr id="644100" name="Rectangle 4"/>
          <p:cNvSpPr>
            <a:spLocks noChangeArrowheads="1"/>
          </p:cNvSpPr>
          <p:nvPr/>
        </p:nvSpPr>
        <p:spPr bwMode="auto">
          <a:xfrm>
            <a:off x="609600" y="4191000"/>
            <a:ext cx="78486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randomGenerator = new Random();</a:t>
            </a:r>
          </a:p>
        </p:txBody>
      </p:sp>
      <p:sp>
        <p:nvSpPr>
          <p:cNvPr id="644101" name="AutoShape 5"/>
          <p:cNvSpPr>
            <a:spLocks noChangeArrowheads="1"/>
          </p:cNvSpPr>
          <p:nvPr/>
        </p:nvSpPr>
        <p:spPr bwMode="auto">
          <a:xfrm>
            <a:off x="609600" y="5486400"/>
            <a:ext cx="5943600" cy="896699"/>
          </a:xfrm>
          <a:prstGeom prst="wedgeRoundRectCallout">
            <a:avLst>
              <a:gd name="adj1" fmla="val -34509"/>
              <a:gd name="adj2" fmla="val -9036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28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The class </a:t>
            </a:r>
            <a:r>
              <a:rPr lang="en-US" sz="26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System.Random</a:t>
            </a: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 provides </a:t>
            </a:r>
            <a:r>
              <a:rPr lang="en-US" sz="2600" b="1" noProof="1" smtClean="0">
                <a:solidFill>
                  <a:srgbClr val="F7FFE7"/>
                </a:solidFill>
                <a:effectLst>
                  <a:outerShdw blurRad="38100" dist="38100" dir="2700000" algn="tl">
                    <a:srgbClr val="000000">
                      <a:alpha val="43137"/>
                    </a:srgbClr>
                  </a:outerShdw>
                </a:effectLst>
                <a:cs typeface="Consolas" pitchFamily="49" charset="0"/>
              </a:rPr>
              <a:t>generation of </a:t>
            </a: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pseudo-random numbers</a:t>
            </a:r>
            <a:endParaRPr lang="bg-BG" sz="26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5"/>
          <p:cNvSpPr>
            <a:spLocks noChangeArrowheads="1"/>
          </p:cNvSpPr>
          <p:nvPr/>
        </p:nvSpPr>
        <p:spPr bwMode="auto">
          <a:xfrm>
            <a:off x="5837256" y="3799952"/>
            <a:ext cx="2514600" cy="896699"/>
          </a:xfrm>
          <a:prstGeom prst="wedgeRoundRectCallout">
            <a:avLst>
              <a:gd name="adj1" fmla="val -68086"/>
              <a:gd name="adj2" fmla="val 6764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28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Parameterless constructor call</a:t>
            </a:r>
            <a:endParaRPr lang="bg-BG" sz="26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noFill/>
          <a:ln/>
        </p:spPr>
        <p:txBody>
          <a:bodyPr/>
          <a:lstStyle/>
          <a:p>
            <a:r>
              <a:rPr lang="en-US" dirty="0"/>
              <a:t>Constructor With Parameters</a:t>
            </a:r>
            <a:endParaRPr lang="bg-BG" dirty="0"/>
          </a:p>
        </p:txBody>
      </p:sp>
      <p:sp>
        <p:nvSpPr>
          <p:cNvPr id="645123" name="Rectangle 3"/>
          <p:cNvSpPr>
            <a:spLocks noGrp="1" noChangeArrowheads="1"/>
          </p:cNvSpPr>
          <p:nvPr>
            <p:ph type="body" idx="1"/>
          </p:nvPr>
        </p:nvSpPr>
        <p:spPr>
          <a:noFill/>
          <a:ln/>
        </p:spPr>
        <p:txBody>
          <a:bodyPr/>
          <a:lstStyle/>
          <a:p>
            <a:r>
              <a:rPr lang="en-US" dirty="0" smtClean="0"/>
              <a:t>Example</a:t>
            </a:r>
            <a:endParaRPr lang="en-US" dirty="0"/>
          </a:p>
          <a:p>
            <a:pPr lvl="1"/>
            <a:r>
              <a:rPr lang="en-US" dirty="0"/>
              <a:t>Creating objects for generating random values with specified initial seeds</a:t>
            </a:r>
            <a:endParaRPr lang="bg-BG" dirty="0"/>
          </a:p>
        </p:txBody>
      </p:sp>
      <p:sp>
        <p:nvSpPr>
          <p:cNvPr id="645124" name="Rectangle 4"/>
          <p:cNvSpPr>
            <a:spLocks noChangeArrowheads="1"/>
          </p:cNvSpPr>
          <p:nvPr/>
        </p:nvSpPr>
        <p:spPr bwMode="auto">
          <a:xfrm>
            <a:off x="613784" y="2971800"/>
            <a:ext cx="7920616" cy="31393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randomGenerator1 = new Random(123</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Console.WriteLine(randomGenerator1.Next());</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2114319875</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Random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randomGenerator2 = new Random(456</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Console.WriteLine(randomGenerator2.Next(50));</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47</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331913" y="1320800"/>
            <a:ext cx="6480175" cy="736600"/>
          </a:xfrm>
        </p:spPr>
        <p:txBody>
          <a:bodyPr/>
          <a:lstStyle/>
          <a:p>
            <a:pPr>
              <a:lnSpc>
                <a:spcPct val="110000"/>
              </a:lnSpc>
            </a:pPr>
            <a:r>
              <a:rPr lang="en-US" dirty="0"/>
              <a:t>Classes and Objects</a:t>
            </a:r>
            <a:endParaRPr lang="bg-BG" dirty="0"/>
          </a:p>
        </p:txBody>
      </p:sp>
      <p:sp>
        <p:nvSpPr>
          <p:cNvPr id="3" name="Subtitle 2"/>
          <p:cNvSpPr>
            <a:spLocks noGrp="1"/>
          </p:cNvSpPr>
          <p:nvPr>
            <p:ph type="subTitle" idx="1"/>
          </p:nvPr>
        </p:nvSpPr>
        <p:spPr>
          <a:xfrm>
            <a:off x="457200" y="2133600"/>
            <a:ext cx="8229600" cy="569120"/>
          </a:xfrm>
        </p:spPr>
        <p:txBody>
          <a:bodyPr/>
          <a:lstStyle/>
          <a:p>
            <a:r>
              <a:rPr lang="en-US" dirty="0" smtClean="0"/>
              <a:t>Modeling Real-world Entities with Objects</a:t>
            </a:r>
            <a:endParaRPr lang="en-US" dirty="0"/>
          </a:p>
        </p:txBody>
      </p:sp>
      <p:pic>
        <p:nvPicPr>
          <p:cNvPr id="78851" name="Picture 3" descr="C:\Trash\3d-objects.png"/>
          <p:cNvPicPr>
            <a:picLocks noChangeAspect="1" noChangeArrowheads="1"/>
          </p:cNvPicPr>
          <p:nvPr/>
        </p:nvPicPr>
        <p:blipFill>
          <a:blip r:embed="rId3" cstate="print">
            <a:duotone>
              <a:prstClr val="black"/>
              <a:schemeClr val="tx2">
                <a:tint val="45000"/>
                <a:satMod val="400000"/>
              </a:schemeClr>
            </a:duotone>
            <a:lum bright="10000" contrast="20000"/>
          </a:blip>
          <a:srcRect/>
          <a:stretch>
            <a:fillRect/>
          </a:stretch>
        </p:blipFill>
        <p:spPr bwMode="auto">
          <a:xfrm>
            <a:off x="2286000" y="3101715"/>
            <a:ext cx="4572000" cy="3222885"/>
          </a:xfrm>
          <a:prstGeom prst="rect">
            <a:avLst/>
          </a:prstGeom>
          <a:noFill/>
          <a:effectLst>
            <a:softEdge rad="31750"/>
          </a:effec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ctrTitle"/>
          </p:nvPr>
        </p:nvSpPr>
        <p:spPr>
          <a:xfrm>
            <a:off x="368842" y="990600"/>
            <a:ext cx="8374062" cy="1143000"/>
          </a:xfrm>
        </p:spPr>
        <p:txBody>
          <a:bodyPr/>
          <a:lstStyle/>
          <a:p>
            <a:pPr>
              <a:lnSpc>
                <a:spcPct val="100000"/>
              </a:lnSpc>
            </a:pPr>
            <a:r>
              <a:rPr lang="en-US" dirty="0" smtClean="0"/>
              <a:t>Generating Random Numbers</a:t>
            </a:r>
            <a:endParaRPr lang="bg-BG" dirty="0"/>
          </a:p>
        </p:txBody>
      </p:sp>
      <p:sp>
        <p:nvSpPr>
          <p:cNvPr id="647171" name="Rectangle 3"/>
          <p:cNvSpPr>
            <a:spLocks noChangeArrowheads="1"/>
          </p:cNvSpPr>
          <p:nvPr/>
        </p:nvSpPr>
        <p:spPr bwMode="auto">
          <a:xfrm>
            <a:off x="661428" y="5645749"/>
            <a:ext cx="777716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30724" name="Picture 4" descr="http://www.knots.org/greg/random-chain.jpg"/>
          <p:cNvPicPr>
            <a:picLocks noChangeAspect="1" noChangeArrowheads="1"/>
          </p:cNvPicPr>
          <p:nvPr/>
        </p:nvPicPr>
        <p:blipFill>
          <a:blip r:embed="rId3" cstate="print"/>
          <a:srcRect/>
          <a:stretch>
            <a:fillRect/>
          </a:stretch>
        </p:blipFill>
        <p:spPr bwMode="auto">
          <a:xfrm>
            <a:off x="2013024" y="2242341"/>
            <a:ext cx="5073576" cy="3179918"/>
          </a:xfrm>
          <a:prstGeom prst="roundRect">
            <a:avLst>
              <a:gd name="adj" fmla="val 6592"/>
            </a:avLst>
          </a:prstGeom>
          <a:noFill/>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noFill/>
          <a:ln/>
        </p:spPr>
        <p:txBody>
          <a:bodyPr/>
          <a:lstStyle/>
          <a:p>
            <a:r>
              <a:rPr lang="en-US" dirty="0" smtClean="0"/>
              <a:t>More Constructor </a:t>
            </a:r>
            <a:r>
              <a:rPr lang="en-US" dirty="0"/>
              <a:t>Examples</a:t>
            </a:r>
            <a:endParaRPr lang="bg-BG" dirty="0"/>
          </a:p>
        </p:txBody>
      </p:sp>
      <p:sp>
        <p:nvSpPr>
          <p:cNvPr id="646147" name="Rectangle 3"/>
          <p:cNvSpPr>
            <a:spLocks noGrp="1" noChangeArrowheads="1"/>
          </p:cNvSpPr>
          <p:nvPr>
            <p:ph type="body" idx="1"/>
          </p:nvPr>
        </p:nvSpPr>
        <p:spPr>
          <a:noFill/>
          <a:ln/>
        </p:spPr>
        <p:txBody>
          <a:bodyPr/>
          <a:lstStyle/>
          <a:p>
            <a:pPr>
              <a:spcBef>
                <a:spcPts val="1600"/>
              </a:spcBef>
            </a:pPr>
            <a:r>
              <a:rPr lang="en-US" dirty="0"/>
              <a:t>Creating a </a:t>
            </a:r>
            <a:r>
              <a:rPr lang="en-US" noProof="1">
                <a:solidFill>
                  <a:schemeClr val="accent5">
                    <a:lumMod val="20000"/>
                    <a:lumOff val="80000"/>
                  </a:schemeClr>
                </a:solidFill>
                <a:latin typeface="Consolas" pitchFamily="49" charset="0"/>
                <a:cs typeface="Consolas" pitchFamily="49" charset="0"/>
              </a:rPr>
              <a:t>DateTime</a:t>
            </a:r>
            <a:r>
              <a:rPr lang="en-US" dirty="0"/>
              <a:t> object for a specified date and time</a:t>
            </a:r>
          </a:p>
          <a:p>
            <a:pPr>
              <a:spcBef>
                <a:spcPts val="1600"/>
              </a:spcBef>
            </a:pPr>
            <a:endParaRPr lang="en-US" dirty="0"/>
          </a:p>
          <a:p>
            <a:pPr>
              <a:spcBef>
                <a:spcPts val="1600"/>
              </a:spcBef>
            </a:pPr>
            <a:endParaRPr lang="en-US" dirty="0"/>
          </a:p>
          <a:p>
            <a:pPr>
              <a:spcBef>
                <a:spcPts val="1600"/>
              </a:spcBef>
            </a:pPr>
            <a:endParaRPr lang="en-US" dirty="0" smtClean="0"/>
          </a:p>
          <a:p>
            <a:pPr>
              <a:spcBef>
                <a:spcPts val="1600"/>
              </a:spcBef>
            </a:pPr>
            <a:endParaRPr lang="en-US" dirty="0"/>
          </a:p>
          <a:p>
            <a:pPr>
              <a:spcBef>
                <a:spcPts val="1600"/>
              </a:spcBef>
            </a:pPr>
            <a:r>
              <a:rPr lang="en-US" dirty="0" smtClean="0"/>
              <a:t>Different </a:t>
            </a:r>
            <a:r>
              <a:rPr lang="en-US" dirty="0"/>
              <a:t>constructors are </a:t>
            </a:r>
            <a:r>
              <a:rPr lang="en-US" dirty="0" smtClean="0"/>
              <a:t>called </a:t>
            </a:r>
            <a:r>
              <a:rPr lang="en-US" dirty="0"/>
              <a:t>depending on the different </a:t>
            </a:r>
            <a:r>
              <a:rPr lang="en-US" dirty="0" smtClean="0"/>
              <a:t>sets of parameters</a:t>
            </a:r>
            <a:endParaRPr lang="bg-BG" dirty="0"/>
          </a:p>
        </p:txBody>
      </p:sp>
      <p:sp>
        <p:nvSpPr>
          <p:cNvPr id="646148" name="Rectangle 4"/>
          <p:cNvSpPr>
            <a:spLocks noChangeArrowheads="1"/>
          </p:cNvSpPr>
          <p:nvPr/>
        </p:nvSpPr>
        <p:spPr bwMode="auto">
          <a:xfrm>
            <a:off x="609600" y="2304633"/>
            <a:ext cx="7848600" cy="28007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 31);</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Console.WriteLine(halloween);</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julyMorning;</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julyMorning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DateTime(2009,7,1</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5,52,0);</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Console.WriteLine(julyMorning);</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ctrTitle"/>
          </p:nvPr>
        </p:nvSpPr>
        <p:spPr>
          <a:xfrm>
            <a:off x="541338" y="1524000"/>
            <a:ext cx="7916862" cy="1143000"/>
          </a:xfrm>
        </p:spPr>
        <p:txBody>
          <a:bodyPr/>
          <a:lstStyle/>
          <a:p>
            <a:pPr>
              <a:lnSpc>
                <a:spcPct val="100000"/>
              </a:lnSpc>
            </a:pPr>
            <a:r>
              <a:rPr lang="en-US" dirty="0"/>
              <a:t>Creating </a:t>
            </a:r>
            <a:r>
              <a:rPr lang="en-US" noProof="1">
                <a:latin typeface="Consolas" pitchFamily="49" charset="0"/>
                <a:cs typeface="Consolas" pitchFamily="49" charset="0"/>
              </a:rPr>
              <a:t>DateTime</a:t>
            </a:r>
            <a:r>
              <a:rPr lang="en-US" dirty="0"/>
              <a:t> Objects</a:t>
            </a:r>
            <a:endParaRPr lang="bg-BG" dirty="0"/>
          </a:p>
        </p:txBody>
      </p:sp>
      <p:sp>
        <p:nvSpPr>
          <p:cNvPr id="647171" name="Rectangle 3"/>
          <p:cNvSpPr>
            <a:spLocks noChangeArrowheads="1"/>
          </p:cNvSpPr>
          <p:nvPr/>
        </p:nvSpPr>
        <p:spPr bwMode="auto">
          <a:xfrm>
            <a:off x="611188" y="2673949"/>
            <a:ext cx="777716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27650" name="Picture 2" descr="http://subversiveinfluence.com/images/blogposts/sept-calendar.jpg"/>
          <p:cNvPicPr>
            <a:picLocks noChangeAspect="1" noChangeArrowheads="1"/>
          </p:cNvPicPr>
          <p:nvPr/>
        </p:nvPicPr>
        <p:blipFill>
          <a:blip r:embed="rId3" cstate="print"/>
          <a:srcRect/>
          <a:stretch>
            <a:fillRect/>
          </a:stretch>
        </p:blipFill>
        <p:spPr bwMode="auto">
          <a:xfrm>
            <a:off x="990600" y="3581400"/>
            <a:ext cx="7026312" cy="2438400"/>
          </a:xfrm>
          <a:prstGeom prst="roundRect">
            <a:avLst>
              <a:gd name="adj" fmla="val 9249"/>
            </a:avLst>
          </a:prstGeom>
          <a:noFill/>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ChangeArrowheads="1"/>
          </p:cNvSpPr>
          <p:nvPr/>
        </p:nvSpPr>
        <p:spPr bwMode="auto">
          <a:xfrm>
            <a:off x="950408" y="4038600"/>
            <a:ext cx="5184775" cy="769441"/>
          </a:xfrm>
          <a:prstGeom prst="rect">
            <a:avLst/>
          </a:prstGeom>
          <a:noFill/>
          <a:ln w="9525">
            <a:noFill/>
            <a:miter lim="800000"/>
            <a:headEnd/>
            <a:tailEnd/>
          </a:ln>
          <a:effectLst/>
        </p:spPr>
        <p:txBody>
          <a:bodyPr lIns="0" tIns="0" rIns="0" bIns="0" anchor="b">
            <a:spAutoFit/>
          </a:bodyPr>
          <a:lstStyle/>
          <a:p>
            <a:pPr eaLnBrk="0" hangingPunct="0"/>
            <a:r>
              <a:rPr lang="en-US"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rPr>
              <a:t>Structures</a:t>
            </a:r>
            <a:endParaRPr lang="bg-BG"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endParaRPr>
          </a:p>
        </p:txBody>
      </p:sp>
      <p:sp>
        <p:nvSpPr>
          <p:cNvPr id="3" name="Subtitle 2"/>
          <p:cNvSpPr txBox="1">
            <a:spLocks/>
          </p:cNvSpPr>
          <p:nvPr/>
        </p:nvSpPr>
        <p:spPr>
          <a:xfrm>
            <a:off x="457200" y="4993480"/>
            <a:ext cx="8229600" cy="569120"/>
          </a:xfrm>
          <a:prstGeom prst="rect">
            <a:avLst/>
          </a:prstGeom>
        </p:spPr>
        <p:txBody>
          <a:bodyPr/>
          <a:lstStyle/>
          <a:p>
            <a:pPr marL="282575" marR="0" lvl="0" indent="-282575" algn="ctr" defTabSz="914400" rtl="0" eaLnBrk="0" fontAlgn="base" latinLnBrk="0" hangingPunct="0">
              <a:lnSpc>
                <a:spcPts val="3800"/>
              </a:lnSpc>
              <a:spcBef>
                <a:spcPts val="600"/>
              </a:spcBef>
              <a:spcAft>
                <a:spcPts val="600"/>
              </a:spcAft>
              <a:buClr>
                <a:schemeClr val="accent5">
                  <a:lumMod val="40000"/>
                  <a:lumOff val="60000"/>
                </a:schemeClr>
              </a:buClr>
              <a:buSzPct val="70000"/>
              <a:tabLst>
                <a:tab pos="282575" algn="l"/>
              </a:tabLst>
              <a:defRPr/>
            </a:pPr>
            <a:r>
              <a:rPr lang="en-US" sz="3200" b="1" noProof="0" dirty="0" smtClean="0">
                <a:solidFill>
                  <a:srgbClr val="EBFFD2"/>
                </a:solidFill>
                <a:effectLst>
                  <a:outerShdw blurRad="38100" dist="38100" dir="2700000" algn="tl">
                    <a:srgbClr val="000000">
                      <a:alpha val="43137"/>
                    </a:srgbClr>
                  </a:outerShdw>
                </a:effectLst>
                <a:latin typeface="+mn-lt"/>
              </a:rPr>
              <a:t>What are Structures? When to Use Them?</a:t>
            </a:r>
            <a:endPar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pic>
        <p:nvPicPr>
          <p:cNvPr id="25602" name="Picture 2" descr="http://kvhs.nbed.nb.ca/gallant/biology/quaternary_structure.jpg"/>
          <p:cNvPicPr>
            <a:picLocks noChangeAspect="1" noChangeArrowheads="1"/>
          </p:cNvPicPr>
          <p:nvPr/>
        </p:nvPicPr>
        <p:blipFill>
          <a:blip r:embed="rId2" cstate="print"/>
          <a:srcRect/>
          <a:stretch>
            <a:fillRect/>
          </a:stretch>
        </p:blipFill>
        <p:spPr bwMode="auto">
          <a:xfrm>
            <a:off x="4077633" y="762000"/>
            <a:ext cx="4247683" cy="2819400"/>
          </a:xfrm>
          <a:prstGeom prst="roundRect">
            <a:avLst>
              <a:gd name="adj" fmla="val 10213"/>
            </a:avLst>
          </a:prstGeom>
          <a:noFill/>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dirty="0"/>
              <a:t>Structures</a:t>
            </a:r>
          </a:p>
        </p:txBody>
      </p:sp>
      <p:sp>
        <p:nvSpPr>
          <p:cNvPr id="672771" name="Rectangle 3"/>
          <p:cNvSpPr>
            <a:spLocks noGrp="1" noChangeArrowheads="1"/>
          </p:cNvSpPr>
          <p:nvPr>
            <p:ph type="body" idx="1"/>
          </p:nvPr>
        </p:nvSpPr>
        <p:spPr/>
        <p:txBody>
          <a:bodyPr/>
          <a:lstStyle/>
          <a:p>
            <a:r>
              <a:rPr lang="en-US" dirty="0"/>
              <a:t>Structures are similar to classes</a:t>
            </a:r>
          </a:p>
          <a:p>
            <a:r>
              <a:rPr lang="en-US" dirty="0" smtClean="0"/>
              <a:t>Structures </a:t>
            </a:r>
            <a:r>
              <a:rPr lang="en-US" dirty="0"/>
              <a:t>are usually used for storing data structures, without any other </a:t>
            </a:r>
            <a:r>
              <a:rPr lang="en-US" dirty="0" smtClean="0"/>
              <a:t>functionality</a:t>
            </a:r>
          </a:p>
          <a:p>
            <a:r>
              <a:rPr lang="en-US" dirty="0" smtClean="0"/>
              <a:t>Structures can have fields, properties, etc.</a:t>
            </a:r>
          </a:p>
          <a:p>
            <a:pPr lvl="1"/>
            <a:r>
              <a:rPr lang="en-US" dirty="0" smtClean="0"/>
              <a:t>Using methods is not recommended</a:t>
            </a:r>
          </a:p>
          <a:p>
            <a:r>
              <a:rPr lang="en-US" dirty="0" smtClean="0"/>
              <a:t>Structures are </a:t>
            </a:r>
            <a:r>
              <a:rPr lang="en-US" dirty="0" smtClean="0">
                <a:solidFill>
                  <a:schemeClr val="accent5">
                    <a:lumMod val="20000"/>
                    <a:lumOff val="80000"/>
                  </a:schemeClr>
                </a:solidFill>
              </a:rPr>
              <a:t>value types</a:t>
            </a:r>
            <a:r>
              <a:rPr lang="en-US" dirty="0" smtClean="0"/>
              <a:t>, and classes are </a:t>
            </a:r>
            <a:r>
              <a:rPr lang="en-US" dirty="0" smtClean="0">
                <a:solidFill>
                  <a:schemeClr val="accent5">
                    <a:lumMod val="20000"/>
                    <a:lumOff val="80000"/>
                  </a:schemeClr>
                </a:solidFill>
              </a:rPr>
              <a:t>reference types</a:t>
            </a:r>
            <a:r>
              <a:rPr lang="en-US" dirty="0" smtClean="0"/>
              <a:t> (this will be discussed later)</a:t>
            </a:r>
            <a:endParaRPr lang="en-US" dirty="0"/>
          </a:p>
          <a:p>
            <a:r>
              <a:rPr lang="en-US" dirty="0"/>
              <a:t>Example of structure</a:t>
            </a:r>
          </a:p>
          <a:p>
            <a:pPr lvl="1"/>
            <a:r>
              <a:rPr lang="en-US" noProof="1">
                <a:solidFill>
                  <a:schemeClr val="accent5">
                    <a:lumMod val="20000"/>
                    <a:lumOff val="80000"/>
                  </a:schemeClr>
                </a:solidFill>
                <a:latin typeface="Consolas" pitchFamily="49" charset="0"/>
                <a:cs typeface="Consolas" pitchFamily="49" charset="0"/>
              </a:rPr>
              <a:t>System.DateTime</a:t>
            </a:r>
            <a:r>
              <a:rPr lang="en-US" dirty="0"/>
              <a:t> </a:t>
            </a:r>
            <a:r>
              <a:rPr lang="en-US" dirty="0" smtClean="0"/>
              <a:t>– represents </a:t>
            </a:r>
            <a:r>
              <a:rPr lang="en-US" dirty="0"/>
              <a:t>a date and time</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ChangeArrowheads="1"/>
          </p:cNvSpPr>
          <p:nvPr/>
        </p:nvSpPr>
        <p:spPr bwMode="auto">
          <a:xfrm>
            <a:off x="1978025" y="1219200"/>
            <a:ext cx="5184775" cy="804066"/>
          </a:xfrm>
          <a:prstGeom prst="rect">
            <a:avLst/>
          </a:prstGeom>
          <a:noFill/>
          <a:ln w="9525">
            <a:noFill/>
            <a:miter lim="800000"/>
            <a:headEnd/>
            <a:tailEnd/>
          </a:ln>
          <a:effectLst/>
        </p:spPr>
        <p:txBody>
          <a:bodyPr lIns="0" tIns="0" rIns="0" bIns="0" anchor="b">
            <a:spAutoFit/>
          </a:bodyPr>
          <a:lstStyle/>
          <a:p>
            <a:pPr algn="ctr">
              <a:lnSpc>
                <a:spcPct val="110000"/>
              </a:lnSpc>
            </a:pPr>
            <a:r>
              <a:rPr lang="en-US"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rPr>
              <a:t>Namespaces</a:t>
            </a:r>
            <a:endParaRPr lang="bg-BG"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endParaRPr>
          </a:p>
        </p:txBody>
      </p:sp>
      <p:sp>
        <p:nvSpPr>
          <p:cNvPr id="3" name="Subtitle 2"/>
          <p:cNvSpPr txBox="1">
            <a:spLocks/>
          </p:cNvSpPr>
          <p:nvPr/>
        </p:nvSpPr>
        <p:spPr>
          <a:xfrm>
            <a:off x="381000" y="2174080"/>
            <a:ext cx="8382000" cy="569120"/>
          </a:xfrm>
          <a:prstGeom prst="rect">
            <a:avLst/>
          </a:prstGeom>
        </p:spPr>
        <p:txBody>
          <a:bodyPr/>
          <a:lstStyle/>
          <a:p>
            <a:pPr marL="282575" marR="0" lvl="0" indent="-282575" algn="ctr" defTabSz="914400" rtl="0" eaLnBrk="0" fontAlgn="base" latinLnBrk="0" hangingPunct="0">
              <a:lnSpc>
                <a:spcPts val="3800"/>
              </a:lnSpc>
              <a:spcBef>
                <a:spcPts val="600"/>
              </a:spcBef>
              <a:spcAft>
                <a:spcPts val="600"/>
              </a:spcAft>
              <a:buClr>
                <a:schemeClr val="accent5">
                  <a:lumMod val="40000"/>
                  <a:lumOff val="60000"/>
                </a:schemeClr>
              </a:buClr>
              <a:buSzPct val="70000"/>
              <a:tabLst>
                <a:tab pos="282575" algn="l"/>
              </a:tabLst>
              <a:defRPr/>
            </a:pPr>
            <a:r>
              <a:rPr kumimoji="0" lang="en-US" sz="32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Organizing Classes Logically into Namespaces</a:t>
            </a:r>
            <a:endPar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pic>
        <p:nvPicPr>
          <p:cNvPr id="23554" name="Picture 2" descr="http://flash.dmxzone.com/downloads/images/web_15.jpg"/>
          <p:cNvPicPr>
            <a:picLocks noChangeAspect="1" noChangeArrowheads="1"/>
          </p:cNvPicPr>
          <p:nvPr/>
        </p:nvPicPr>
        <p:blipFill>
          <a:blip r:embed="rId2" cstate="print"/>
          <a:srcRect l="564" b="27793"/>
          <a:stretch>
            <a:fillRect/>
          </a:stretch>
        </p:blipFill>
        <p:spPr bwMode="auto">
          <a:xfrm>
            <a:off x="1834214" y="3200400"/>
            <a:ext cx="5480986" cy="2971800"/>
          </a:xfrm>
          <a:prstGeom prst="roundRect">
            <a:avLst>
              <a:gd name="adj" fmla="val 7876"/>
            </a:avLst>
          </a:prstGeom>
          <a:noFill/>
          <a:effectLst>
            <a:softEdge rad="31750"/>
          </a:effec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t>What is a Namespace?</a:t>
            </a:r>
          </a:p>
        </p:txBody>
      </p:sp>
      <p:sp>
        <p:nvSpPr>
          <p:cNvPr id="634883" name="Rectangle 3"/>
          <p:cNvSpPr>
            <a:spLocks noGrp="1" noChangeArrowheads="1"/>
          </p:cNvSpPr>
          <p:nvPr>
            <p:ph type="body" idx="1"/>
          </p:nvPr>
        </p:nvSpPr>
        <p:spPr>
          <a:xfrm>
            <a:off x="228600" y="990600"/>
            <a:ext cx="8686800" cy="5715000"/>
          </a:xfrm>
        </p:spPr>
        <p:txBody>
          <a:bodyPr/>
          <a:lstStyle/>
          <a:p>
            <a:pPr>
              <a:lnSpc>
                <a:spcPts val="3600"/>
              </a:lnSpc>
            </a:pPr>
            <a:r>
              <a:rPr lang="en-US" dirty="0"/>
              <a:t>Namespaces are used to organize the source </a:t>
            </a:r>
            <a:r>
              <a:rPr lang="en-US" dirty="0" smtClean="0"/>
              <a:t>code into more logical and manageable way</a:t>
            </a:r>
            <a:endParaRPr lang="en-US" dirty="0"/>
          </a:p>
          <a:p>
            <a:pPr>
              <a:lnSpc>
                <a:spcPts val="3600"/>
              </a:lnSpc>
            </a:pPr>
            <a:r>
              <a:rPr lang="en-US" dirty="0"/>
              <a:t>Namespaces </a:t>
            </a:r>
            <a:r>
              <a:rPr lang="en-US" dirty="0" smtClean="0"/>
              <a:t>can contain</a:t>
            </a:r>
            <a:endParaRPr lang="en-US" dirty="0"/>
          </a:p>
          <a:p>
            <a:pPr lvl="1">
              <a:lnSpc>
                <a:spcPts val="3600"/>
              </a:lnSpc>
            </a:pPr>
            <a:r>
              <a:rPr lang="en-US" dirty="0"/>
              <a:t>Definitions of classes, </a:t>
            </a:r>
            <a:r>
              <a:rPr lang="en-US" dirty="0" smtClean="0"/>
              <a:t>structures, interfaces </a:t>
            </a:r>
            <a:r>
              <a:rPr lang="en-US" dirty="0"/>
              <a:t>and other </a:t>
            </a:r>
            <a:r>
              <a:rPr lang="en-US" dirty="0" smtClean="0"/>
              <a:t>types and other namespaces</a:t>
            </a:r>
          </a:p>
          <a:p>
            <a:pPr>
              <a:lnSpc>
                <a:spcPts val="3600"/>
              </a:lnSpc>
            </a:pPr>
            <a:r>
              <a:rPr lang="en-US" dirty="0" smtClean="0"/>
              <a:t>Namespaces can contain other namespaces</a:t>
            </a:r>
          </a:p>
          <a:p>
            <a:pPr>
              <a:lnSpc>
                <a:spcPts val="3600"/>
              </a:lnSpc>
            </a:pPr>
            <a:r>
              <a:rPr lang="en-US" dirty="0" smtClean="0"/>
              <a:t>For example:</a:t>
            </a:r>
          </a:p>
          <a:p>
            <a:pPr lvl="1">
              <a:lnSpc>
                <a:spcPts val="3600"/>
              </a:lnSpc>
            </a:pPr>
            <a:r>
              <a:rPr lang="en-US" dirty="0" smtClean="0">
                <a:solidFill>
                  <a:schemeClr val="accent5">
                    <a:lumMod val="20000"/>
                    <a:lumOff val="80000"/>
                  </a:schemeClr>
                </a:solidFill>
                <a:latin typeface="Consolas" pitchFamily="49" charset="0"/>
                <a:cs typeface="Consolas" pitchFamily="49" charset="0"/>
              </a:rPr>
              <a:t>System</a:t>
            </a:r>
            <a:r>
              <a:rPr lang="en-US" dirty="0" smtClean="0"/>
              <a:t> namespace contains </a:t>
            </a:r>
            <a:r>
              <a:rPr lang="en-US" dirty="0" smtClean="0">
                <a:solidFill>
                  <a:schemeClr val="accent5">
                    <a:lumMod val="20000"/>
                    <a:lumOff val="80000"/>
                  </a:schemeClr>
                </a:solidFill>
                <a:latin typeface="Consolas" pitchFamily="49" charset="0"/>
                <a:cs typeface="Consolas" pitchFamily="49" charset="0"/>
              </a:rPr>
              <a:t>Data</a:t>
            </a:r>
            <a:r>
              <a:rPr lang="en-US" dirty="0" smtClean="0"/>
              <a:t> namespace</a:t>
            </a:r>
            <a:endParaRPr lang="en-US" dirty="0" smtClean="0">
              <a:latin typeface="Courier New" pitchFamily="49" charset="0"/>
            </a:endParaRPr>
          </a:p>
          <a:p>
            <a:pPr lvl="1">
              <a:lnSpc>
                <a:spcPts val="3600"/>
              </a:lnSpc>
            </a:pPr>
            <a:r>
              <a:rPr lang="en-US" dirty="0" smtClean="0"/>
              <a:t>The name of the nested namespace is </a:t>
            </a:r>
            <a:r>
              <a:rPr lang="en-US" noProof="1" smtClean="0">
                <a:solidFill>
                  <a:schemeClr val="accent5">
                    <a:lumMod val="20000"/>
                    <a:lumOff val="80000"/>
                  </a:schemeClr>
                </a:solidFill>
                <a:latin typeface="Consolas" pitchFamily="49" charset="0"/>
                <a:cs typeface="Consolas" pitchFamily="49" charset="0"/>
              </a:rPr>
              <a:t>System.Data</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dirty="0"/>
              <a:t>Full </a:t>
            </a:r>
            <a:r>
              <a:rPr lang="en-US" dirty="0" smtClean="0"/>
              <a:t>Class Names</a:t>
            </a:r>
            <a:endParaRPr lang="en-US" dirty="0"/>
          </a:p>
        </p:txBody>
      </p:sp>
      <p:sp>
        <p:nvSpPr>
          <p:cNvPr id="636931" name="Rectangle 3"/>
          <p:cNvSpPr>
            <a:spLocks noGrp="1" noChangeArrowheads="1"/>
          </p:cNvSpPr>
          <p:nvPr>
            <p:ph type="body" idx="1"/>
          </p:nvPr>
        </p:nvSpPr>
        <p:spPr/>
        <p:txBody>
          <a:bodyPr/>
          <a:lstStyle/>
          <a:p>
            <a:r>
              <a:rPr lang="en-US" dirty="0"/>
              <a:t>A full name of a class is the name of the class preceded by the name of </a:t>
            </a:r>
            <a:r>
              <a:rPr lang="en-US" dirty="0" smtClean="0"/>
              <a:t>its namespace</a:t>
            </a:r>
            <a:endParaRPr lang="en-US" dirty="0"/>
          </a:p>
          <a:p>
            <a:pPr>
              <a:buFontTx/>
              <a:buNone/>
            </a:pPr>
            <a:endParaRPr lang="en-US" dirty="0"/>
          </a:p>
          <a:p>
            <a:pPr>
              <a:spcBef>
                <a:spcPts val="1200"/>
              </a:spcBef>
            </a:pPr>
            <a:r>
              <a:rPr lang="en-US" dirty="0" smtClean="0"/>
              <a:t>Example:</a:t>
            </a:r>
            <a:endParaRPr lang="en-US" dirty="0"/>
          </a:p>
          <a:p>
            <a:pPr lvl="1"/>
            <a:r>
              <a:rPr lang="en-US" dirty="0">
                <a:solidFill>
                  <a:schemeClr val="accent5">
                    <a:lumMod val="20000"/>
                    <a:lumOff val="80000"/>
                  </a:schemeClr>
                </a:solidFill>
                <a:latin typeface="Consolas" pitchFamily="49" charset="0"/>
                <a:cs typeface="Consolas" pitchFamily="49" charset="0"/>
              </a:rPr>
              <a:t>Array</a:t>
            </a:r>
            <a:r>
              <a:rPr lang="en-US" dirty="0"/>
              <a:t> class, defined in the </a:t>
            </a:r>
            <a:r>
              <a:rPr lang="en-US" dirty="0">
                <a:solidFill>
                  <a:schemeClr val="accent5">
                    <a:lumMod val="20000"/>
                    <a:lumOff val="80000"/>
                  </a:schemeClr>
                </a:solidFill>
                <a:latin typeface="Consolas" pitchFamily="49" charset="0"/>
                <a:cs typeface="Consolas" pitchFamily="49" charset="0"/>
              </a:rPr>
              <a:t>System</a:t>
            </a:r>
            <a:r>
              <a:rPr lang="en-US" dirty="0"/>
              <a:t> namespace</a:t>
            </a:r>
          </a:p>
          <a:p>
            <a:pPr lvl="1"/>
            <a:r>
              <a:rPr lang="en-US" dirty="0"/>
              <a:t>The full name of the class is </a:t>
            </a:r>
            <a:r>
              <a:rPr lang="en-US" noProof="1">
                <a:solidFill>
                  <a:schemeClr val="accent5">
                    <a:lumMod val="20000"/>
                    <a:lumOff val="80000"/>
                  </a:schemeClr>
                </a:solidFill>
                <a:latin typeface="Consolas" pitchFamily="49" charset="0"/>
                <a:cs typeface="Consolas" pitchFamily="49" charset="0"/>
              </a:rPr>
              <a:t>System.Array</a:t>
            </a:r>
          </a:p>
        </p:txBody>
      </p:sp>
      <p:sp>
        <p:nvSpPr>
          <p:cNvPr id="636932" name="Rectangle 4"/>
          <p:cNvSpPr>
            <a:spLocks noChangeArrowheads="1"/>
          </p:cNvSpPr>
          <p:nvPr/>
        </p:nvSpPr>
        <p:spPr bwMode="auto">
          <a:xfrm>
            <a:off x="609600" y="2312313"/>
            <a:ext cx="7848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&lt;namespace_name&gt;.&lt;class_name&gt;</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Including Namespaces</a:t>
            </a:r>
            <a:endParaRPr lang="en-US" dirty="0"/>
          </a:p>
        </p:txBody>
      </p:sp>
      <p:sp>
        <p:nvSpPr>
          <p:cNvPr id="637955" name="Rectangle 3"/>
          <p:cNvSpPr>
            <a:spLocks noGrp="1" noChangeArrowheads="1"/>
          </p:cNvSpPr>
          <p:nvPr>
            <p:ph type="body" idx="1"/>
          </p:nvPr>
        </p:nvSpPr>
        <p:spPr>
          <a:xfrm>
            <a:off x="228600" y="1066800"/>
            <a:ext cx="8686800" cy="5562600"/>
          </a:xfrm>
        </p:spPr>
        <p:txBody>
          <a:bodyPr/>
          <a:lstStyle/>
          <a:p>
            <a:pPr>
              <a:tabLst>
                <a:tab pos="271463" algn="l"/>
              </a:tabLst>
            </a:pPr>
            <a:r>
              <a:rPr lang="en-US" dirty="0"/>
              <a:t>The </a:t>
            </a:r>
            <a:r>
              <a:rPr lang="en-US" dirty="0">
                <a:solidFill>
                  <a:schemeClr val="accent5">
                    <a:lumMod val="20000"/>
                    <a:lumOff val="80000"/>
                  </a:schemeClr>
                </a:solidFill>
                <a:effectLst>
                  <a:outerShdw blurRad="38100" dist="38100" dir="2700000" algn="tl">
                    <a:srgbClr val="000000"/>
                  </a:outerShdw>
                </a:effectLst>
              </a:rPr>
              <a:t>using</a:t>
            </a:r>
            <a:r>
              <a:rPr lang="en-US" dirty="0"/>
              <a:t> </a:t>
            </a:r>
            <a:r>
              <a:rPr lang="en-US" dirty="0" smtClean="0"/>
              <a:t>directive in C#:</a:t>
            </a:r>
            <a:endParaRPr lang="en-US" dirty="0"/>
          </a:p>
          <a:p>
            <a:pPr>
              <a:tabLst>
                <a:tab pos="271463" algn="l"/>
              </a:tabLst>
            </a:pPr>
            <a:endParaRPr lang="en-US" dirty="0"/>
          </a:p>
          <a:p>
            <a:pPr>
              <a:tabLst>
                <a:tab pos="271463" algn="l"/>
              </a:tabLst>
            </a:pPr>
            <a:r>
              <a:rPr lang="en-US" dirty="0" smtClean="0"/>
              <a:t>Allows using types </a:t>
            </a:r>
            <a:r>
              <a:rPr lang="en-US" dirty="0"/>
              <a:t>in a namespace, without specifying </a:t>
            </a:r>
            <a:r>
              <a:rPr lang="en-US" dirty="0" smtClean="0"/>
              <a:t>their </a:t>
            </a:r>
            <a:r>
              <a:rPr lang="en-US" dirty="0"/>
              <a:t>full name</a:t>
            </a:r>
          </a:p>
          <a:p>
            <a:pPr>
              <a:buFontTx/>
              <a:buNone/>
              <a:tabLst>
                <a:tab pos="271463" algn="l"/>
              </a:tabLst>
            </a:pPr>
            <a:r>
              <a:rPr lang="en-US" dirty="0"/>
              <a:t>	Example:</a:t>
            </a:r>
          </a:p>
          <a:p>
            <a:endParaRPr lang="en-US" dirty="0"/>
          </a:p>
          <a:p>
            <a:pPr>
              <a:spcBef>
                <a:spcPts val="3600"/>
              </a:spcBef>
              <a:buFontTx/>
              <a:buNone/>
            </a:pPr>
            <a:r>
              <a:rPr lang="en-US" dirty="0"/>
              <a:t>	instead of</a:t>
            </a:r>
          </a:p>
        </p:txBody>
      </p:sp>
      <p:sp>
        <p:nvSpPr>
          <p:cNvPr id="637956" name="Rectangle 4"/>
          <p:cNvSpPr>
            <a:spLocks noChangeArrowheads="1"/>
          </p:cNvSpPr>
          <p:nvPr/>
        </p:nvSpPr>
        <p:spPr bwMode="auto">
          <a:xfrm>
            <a:off x="609600" y="17526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&lt;namespace_name&gt;</a:t>
            </a:r>
          </a:p>
        </p:txBody>
      </p:sp>
      <p:sp>
        <p:nvSpPr>
          <p:cNvPr id="637957" name="Rectangle 5"/>
          <p:cNvSpPr>
            <a:spLocks noChangeArrowheads="1"/>
          </p:cNvSpPr>
          <p:nvPr/>
        </p:nvSpPr>
        <p:spPr bwMode="auto">
          <a:xfrm>
            <a:off x="609600" y="4191000"/>
            <a:ext cx="7848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a:t>
            </a:r>
          </a:p>
        </p:txBody>
      </p:sp>
      <p:sp>
        <p:nvSpPr>
          <p:cNvPr id="637958" name="Rectangle 6"/>
          <p:cNvSpPr>
            <a:spLocks noChangeArrowheads="1"/>
          </p:cNvSpPr>
          <p:nvPr/>
        </p:nvSpPr>
        <p:spPr bwMode="auto">
          <a:xfrm>
            <a:off x="609600" y="58293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System.DateTime date;</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ctrTitle"/>
          </p:nvPr>
        </p:nvSpPr>
        <p:spPr>
          <a:xfrm>
            <a:off x="588438" y="1828800"/>
            <a:ext cx="7859714" cy="1066800"/>
          </a:xfrm>
          <a:noFill/>
          <a:ln/>
        </p:spPr>
        <p:txBody>
          <a:bodyPr/>
          <a:lstStyle/>
          <a:p>
            <a:pPr>
              <a:lnSpc>
                <a:spcPct val="100000"/>
              </a:lnSpc>
            </a:pPr>
            <a:r>
              <a:rPr lang="en-US" dirty="0">
                <a:effectLst>
                  <a:outerShdw blurRad="38100" dist="38100" dir="2700000" algn="tl">
                    <a:srgbClr val="000000">
                      <a:alpha val="43137"/>
                    </a:srgbClr>
                  </a:outerShdw>
                  <a:reflection blurRad="12000" stA="25000" endPos="49000" dist="5000" dir="5400000" sy="-100000" algn="bl" rotWithShape="0"/>
                </a:effectLst>
              </a:rPr>
              <a:t>.NET Common Type System</a:t>
            </a:r>
            <a:endParaRPr lang="bg-BG" dirty="0">
              <a:effectLst>
                <a:outerShdw blurRad="38100" dist="38100" dir="2700000" algn="tl">
                  <a:srgbClr val="000000">
                    <a:alpha val="43137"/>
                  </a:srgbClr>
                </a:outerShdw>
                <a:reflection blurRad="12000" stA="25000" endPos="49000" dist="5000" dir="5400000" sy="-100000" algn="bl" rotWithShape="0"/>
              </a:effectLst>
            </a:endParaRPr>
          </a:p>
        </p:txBody>
      </p:sp>
      <p:sp>
        <p:nvSpPr>
          <p:cNvPr id="567299" name="Rectangle 3"/>
          <p:cNvSpPr>
            <a:spLocks noChangeArrowheads="1"/>
          </p:cNvSpPr>
          <p:nvPr/>
        </p:nvSpPr>
        <p:spPr bwMode="auto">
          <a:xfrm>
            <a:off x="1281111" y="302319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Brief Introduction</a:t>
            </a:r>
            <a:endParaRPr lang="bg-BG" sz="2800" b="1" dirty="0">
              <a:effectLst>
                <a:outerShdw blurRad="38100" dist="38100" dir="2700000" algn="tl">
                  <a:srgbClr val="000000">
                    <a:alpha val="43137"/>
                  </a:srgbClr>
                </a:outerShdw>
              </a:effectLst>
            </a:endParaRPr>
          </a:p>
        </p:txBody>
      </p:sp>
      <p:pic>
        <p:nvPicPr>
          <p:cNvPr id="19458" name="Picture 2" descr="http://www.kicit.com/images/online_vb.net.gif"/>
          <p:cNvPicPr>
            <a:picLocks noChangeAspect="1" noChangeArrowheads="1"/>
          </p:cNvPicPr>
          <p:nvPr/>
        </p:nvPicPr>
        <p:blipFill>
          <a:blip r:embed="rId3" cstate="print"/>
          <a:srcRect/>
          <a:stretch>
            <a:fillRect/>
          </a:stretch>
        </p:blipFill>
        <p:spPr bwMode="auto">
          <a:xfrm>
            <a:off x="1208086" y="3854450"/>
            <a:ext cx="6648450" cy="1905000"/>
          </a:xfrm>
          <a:prstGeom prst="roundRect">
            <a:avLst>
              <a:gd name="adj" fmla="val 11776"/>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dirty="0" smtClean="0"/>
              <a:t>What are Objects?</a:t>
            </a:r>
            <a:endParaRPr lang="en-US" dirty="0"/>
          </a:p>
        </p:txBody>
      </p:sp>
      <p:sp>
        <p:nvSpPr>
          <p:cNvPr id="599043" name="Rectangle 3"/>
          <p:cNvSpPr>
            <a:spLocks noGrp="1" noChangeArrowheads="1"/>
          </p:cNvSpPr>
          <p:nvPr>
            <p:ph type="body" idx="1"/>
          </p:nvPr>
        </p:nvSpPr>
        <p:spPr/>
        <p:txBody>
          <a:bodyPr/>
          <a:lstStyle/>
          <a:p>
            <a:r>
              <a:rPr lang="en-US" dirty="0"/>
              <a:t>Software objects model real-world objects or abstract concepts</a:t>
            </a:r>
          </a:p>
          <a:p>
            <a:pPr lvl="1"/>
            <a:r>
              <a:rPr lang="en-US" dirty="0"/>
              <a:t>Examples: </a:t>
            </a:r>
            <a:endParaRPr lang="en-US" dirty="0" smtClean="0"/>
          </a:p>
          <a:p>
            <a:pPr lvl="2"/>
            <a:r>
              <a:rPr lang="en-US" dirty="0" smtClean="0"/>
              <a:t>bank, account, customer, dog</a:t>
            </a:r>
            <a:r>
              <a:rPr lang="en-US" dirty="0"/>
              <a:t>, bicycle, queue </a:t>
            </a:r>
          </a:p>
          <a:p>
            <a:r>
              <a:rPr lang="en-US" dirty="0"/>
              <a:t>Real-world objects have </a:t>
            </a:r>
            <a:r>
              <a:rPr lang="en-US" dirty="0">
                <a:solidFill>
                  <a:schemeClr val="accent5">
                    <a:lumMod val="20000"/>
                    <a:lumOff val="80000"/>
                  </a:schemeClr>
                </a:solidFill>
                <a:effectLst>
                  <a:outerShdw blurRad="38100" dist="38100" dir="2700000" algn="tl">
                    <a:srgbClr val="000000"/>
                  </a:outerShdw>
                </a:effectLst>
              </a:rPr>
              <a:t>states</a:t>
            </a:r>
            <a:r>
              <a:rPr lang="en-US" dirty="0"/>
              <a:t> and </a:t>
            </a:r>
            <a:r>
              <a:rPr lang="en-US" dirty="0">
                <a:solidFill>
                  <a:schemeClr val="accent5">
                    <a:lumMod val="20000"/>
                    <a:lumOff val="80000"/>
                  </a:schemeClr>
                </a:solidFill>
                <a:effectLst>
                  <a:outerShdw blurRad="38100" dist="38100" dir="2700000" algn="tl">
                    <a:srgbClr val="000000"/>
                  </a:outerShdw>
                </a:effectLst>
              </a:rPr>
              <a:t>behaviors</a:t>
            </a:r>
          </a:p>
          <a:p>
            <a:pPr lvl="1"/>
            <a:r>
              <a:rPr lang="en-US" dirty="0" smtClean="0"/>
              <a:t>Account' </a:t>
            </a:r>
            <a:r>
              <a:rPr lang="en-US" dirty="0"/>
              <a:t>states: </a:t>
            </a:r>
            <a:endParaRPr lang="en-US" dirty="0" smtClean="0"/>
          </a:p>
          <a:p>
            <a:pPr lvl="2"/>
            <a:r>
              <a:rPr lang="en-US" dirty="0" smtClean="0"/>
              <a:t>holder, balance, type</a:t>
            </a:r>
            <a:endParaRPr lang="en-US" dirty="0"/>
          </a:p>
          <a:p>
            <a:pPr lvl="1"/>
            <a:r>
              <a:rPr lang="en-US" dirty="0" smtClean="0"/>
              <a:t>Account' </a:t>
            </a:r>
            <a:r>
              <a:rPr lang="en-US" dirty="0"/>
              <a:t>behaviors: </a:t>
            </a:r>
            <a:endParaRPr lang="en-US" dirty="0" smtClean="0"/>
          </a:p>
          <a:p>
            <a:pPr lvl="2"/>
            <a:r>
              <a:rPr lang="en-US" dirty="0" smtClean="0"/>
              <a:t>withdraw, deposit, suspend</a:t>
            </a: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Common Type System (CTS)</a:t>
            </a:r>
            <a:endParaRPr lang="bg-BG" dirty="0"/>
          </a:p>
        </p:txBody>
      </p:sp>
      <p:sp>
        <p:nvSpPr>
          <p:cNvPr id="569347" name="Rectangle 3"/>
          <p:cNvSpPr>
            <a:spLocks noGrp="1" noChangeArrowheads="1"/>
          </p:cNvSpPr>
          <p:nvPr>
            <p:ph type="body" idx="1"/>
          </p:nvPr>
        </p:nvSpPr>
        <p:spPr>
          <a:xfrm>
            <a:off x="228600" y="1143000"/>
            <a:ext cx="8686800" cy="5562600"/>
          </a:xfrm>
        </p:spPr>
        <p:txBody>
          <a:bodyPr/>
          <a:lstStyle/>
          <a:p>
            <a:r>
              <a:rPr lang="en-US" dirty="0"/>
              <a:t>CTS defines </a:t>
            </a:r>
            <a:r>
              <a:rPr lang="en-US" dirty="0" smtClean="0"/>
              <a:t>all data </a:t>
            </a:r>
            <a:r>
              <a:rPr lang="en-US" dirty="0">
                <a:solidFill>
                  <a:schemeClr val="accent5">
                    <a:lumMod val="20000"/>
                    <a:lumOff val="80000"/>
                  </a:schemeClr>
                </a:solidFill>
              </a:rPr>
              <a:t>types</a:t>
            </a:r>
            <a:r>
              <a:rPr lang="en-US" dirty="0"/>
              <a:t> supported in .NET Framework</a:t>
            </a:r>
          </a:p>
          <a:p>
            <a:pPr lvl="1"/>
            <a:r>
              <a:rPr lang="en-US" dirty="0"/>
              <a:t>Primitive types (e.g. </a:t>
            </a:r>
            <a:r>
              <a:rPr lang="en-US" noProof="1" smtClean="0">
                <a:solidFill>
                  <a:schemeClr val="accent5">
                    <a:lumMod val="20000"/>
                    <a:lumOff val="80000"/>
                  </a:schemeClr>
                </a:solidFill>
                <a:latin typeface="Consolas" pitchFamily="49" charset="0"/>
                <a:cs typeface="Consolas" pitchFamily="49" charset="0"/>
              </a:rPr>
              <a:t>int</a:t>
            </a:r>
            <a:r>
              <a:rPr lang="en-US" dirty="0" smtClean="0"/>
              <a:t>, </a:t>
            </a:r>
            <a:r>
              <a:rPr lang="en-US" dirty="0">
                <a:solidFill>
                  <a:schemeClr val="accent5">
                    <a:lumMod val="20000"/>
                    <a:lumOff val="80000"/>
                  </a:schemeClr>
                </a:solidFill>
                <a:latin typeface="Consolas" pitchFamily="49" charset="0"/>
                <a:cs typeface="Consolas" pitchFamily="49" charset="0"/>
              </a:rPr>
              <a:t>float</a:t>
            </a:r>
            <a:r>
              <a:rPr lang="en-US" dirty="0"/>
              <a:t>, </a:t>
            </a:r>
            <a:r>
              <a:rPr lang="en-US" dirty="0">
                <a:solidFill>
                  <a:schemeClr val="accent5">
                    <a:lumMod val="20000"/>
                    <a:lumOff val="80000"/>
                  </a:schemeClr>
                </a:solidFill>
                <a:latin typeface="Consolas" pitchFamily="49" charset="0"/>
                <a:cs typeface="Consolas" pitchFamily="49" charset="0"/>
              </a:rPr>
              <a:t>object</a:t>
            </a:r>
            <a:r>
              <a:rPr lang="en-US" dirty="0"/>
              <a:t>)</a:t>
            </a:r>
          </a:p>
          <a:p>
            <a:pPr lvl="1"/>
            <a:r>
              <a:rPr lang="en-US" dirty="0"/>
              <a:t>Classes (e.g.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solidFill>
                  <a:schemeClr val="accent5">
                    <a:lumMod val="20000"/>
                    <a:lumOff val="80000"/>
                  </a:schemeClr>
                </a:solidFill>
                <a:latin typeface="Consolas" pitchFamily="49" charset="0"/>
                <a:cs typeface="Consolas" pitchFamily="49" charset="0"/>
              </a:rPr>
              <a:t>Console</a:t>
            </a:r>
            <a:r>
              <a:rPr lang="en-US" dirty="0" smtClean="0"/>
              <a:t>, </a:t>
            </a:r>
            <a:r>
              <a:rPr lang="en-US" dirty="0" smtClean="0">
                <a:solidFill>
                  <a:schemeClr val="accent5">
                    <a:lumMod val="20000"/>
                    <a:lumOff val="80000"/>
                  </a:schemeClr>
                </a:solidFill>
                <a:latin typeface="Consolas" pitchFamily="49" charset="0"/>
                <a:cs typeface="Consolas" pitchFamily="49" charset="0"/>
              </a:rPr>
              <a:t>Array</a:t>
            </a:r>
            <a:r>
              <a:rPr lang="en-US" dirty="0" smtClean="0"/>
              <a:t>)</a:t>
            </a:r>
            <a:endParaRPr lang="en-US" dirty="0"/>
          </a:p>
          <a:p>
            <a:pPr lvl="1"/>
            <a:r>
              <a:rPr lang="en-US" dirty="0"/>
              <a:t>Structures (e.g. </a:t>
            </a:r>
            <a:r>
              <a:rPr lang="en-US" noProof="1">
                <a:solidFill>
                  <a:schemeClr val="accent5">
                    <a:lumMod val="20000"/>
                    <a:lumOff val="80000"/>
                  </a:schemeClr>
                </a:solidFill>
                <a:latin typeface="Consolas" pitchFamily="49" charset="0"/>
                <a:cs typeface="Consolas" pitchFamily="49" charset="0"/>
              </a:rPr>
              <a:t>DateTime</a:t>
            </a:r>
            <a:r>
              <a:rPr lang="en-US" dirty="0"/>
              <a:t>)</a:t>
            </a:r>
          </a:p>
          <a:p>
            <a:pPr lvl="1"/>
            <a:r>
              <a:rPr lang="en-US" dirty="0"/>
              <a:t>Arrays (e.g. </a:t>
            </a:r>
            <a:r>
              <a:rPr lang="en-US" noProof="1" smtClean="0">
                <a:solidFill>
                  <a:schemeClr val="accent5">
                    <a:lumMod val="20000"/>
                    <a:lumOff val="80000"/>
                  </a:schemeClr>
                </a:solidFill>
                <a:latin typeface="Consolas" pitchFamily="49" charset="0"/>
                <a:cs typeface="Consolas" pitchFamily="49" charset="0"/>
              </a:rPr>
              <a:t>int</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solidFill>
                  <a:schemeClr val="accent5">
                    <a:lumMod val="20000"/>
                    <a:lumOff val="80000"/>
                  </a:schemeClr>
                </a:solidFill>
                <a:latin typeface="Consolas" pitchFamily="49" charset="0"/>
                <a:cs typeface="Consolas" pitchFamily="49" charset="0"/>
              </a:rPr>
              <a:t>string[,]</a:t>
            </a:r>
            <a:r>
              <a:rPr lang="en-US" dirty="0"/>
              <a:t>)</a:t>
            </a:r>
          </a:p>
          <a:p>
            <a:pPr lvl="1"/>
            <a:r>
              <a:rPr lang="en-US" dirty="0"/>
              <a:t>Etc</a:t>
            </a:r>
            <a:r>
              <a:rPr lang="en-US" dirty="0" smtClean="0"/>
              <a:t>.</a:t>
            </a:r>
            <a:endParaRPr lang="en-US" dirty="0"/>
          </a:p>
          <a:p>
            <a:r>
              <a:rPr lang="en-US" dirty="0" smtClean="0"/>
              <a:t>Object-oriented by design</a:t>
            </a:r>
            <a:endParaRPr 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dirty="0"/>
              <a:t>CTS and Different </a:t>
            </a:r>
            <a:r>
              <a:rPr lang="en-US" dirty="0" smtClean="0"/>
              <a:t>Languages</a:t>
            </a:r>
            <a:endParaRPr lang="bg-BG" dirty="0"/>
          </a:p>
        </p:txBody>
      </p:sp>
      <p:sp>
        <p:nvSpPr>
          <p:cNvPr id="613379" name="Rectangle 3"/>
          <p:cNvSpPr>
            <a:spLocks noGrp="1" noChangeArrowheads="1"/>
          </p:cNvSpPr>
          <p:nvPr>
            <p:ph type="body" idx="1"/>
          </p:nvPr>
        </p:nvSpPr>
        <p:spPr/>
        <p:txBody>
          <a:bodyPr/>
          <a:lstStyle/>
          <a:p>
            <a:r>
              <a:rPr lang="en-US" dirty="0"/>
              <a:t>CTS is common for all .NET languages</a:t>
            </a:r>
          </a:p>
          <a:p>
            <a:pPr lvl="1"/>
            <a:r>
              <a:rPr lang="en-US" dirty="0"/>
              <a:t>C#, VB.NET, J#, </a:t>
            </a:r>
            <a:r>
              <a:rPr lang="en-US" noProof="1"/>
              <a:t>JScript.NET</a:t>
            </a:r>
            <a:r>
              <a:rPr lang="en-US" dirty="0"/>
              <a:t>, ...</a:t>
            </a:r>
          </a:p>
          <a:p>
            <a:r>
              <a:rPr lang="en-US" dirty="0"/>
              <a:t>CTS type mappings:</a:t>
            </a:r>
            <a:endParaRPr lang="bg-BG" dirty="0"/>
          </a:p>
        </p:txBody>
      </p:sp>
      <p:graphicFrame>
        <p:nvGraphicFramePr>
          <p:cNvPr id="613462" name="Group 86"/>
          <p:cNvGraphicFramePr>
            <a:graphicFrameLocks noGrp="1"/>
          </p:cNvGraphicFramePr>
          <p:nvPr/>
        </p:nvGraphicFramePr>
        <p:xfrm>
          <a:off x="757238" y="3144297"/>
          <a:ext cx="7548563" cy="3200399"/>
        </p:xfrm>
        <a:graphic>
          <a:graphicData uri="http://schemas.openxmlformats.org/drawingml/2006/table">
            <a:tbl>
              <a:tblPr/>
              <a:tblGrid>
                <a:gridCol w="2993044"/>
                <a:gridCol w="1838853"/>
                <a:gridCol w="2716666"/>
              </a:tblGrid>
              <a:tr h="5847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CTS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VB.NET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System.Int32</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Integer</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System.Single</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float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Single</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System.Boolean</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Boolean</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System.String</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System.Object</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dirty="0"/>
              <a:t>Value and Reference Types</a:t>
            </a:r>
            <a:endParaRPr lang="bg-BG" dirty="0"/>
          </a:p>
        </p:txBody>
      </p:sp>
      <p:sp>
        <p:nvSpPr>
          <p:cNvPr id="570371" name="Rectangle 3"/>
          <p:cNvSpPr>
            <a:spLocks noGrp="1" noChangeArrowheads="1"/>
          </p:cNvSpPr>
          <p:nvPr>
            <p:ph type="body" idx="1"/>
          </p:nvPr>
        </p:nvSpPr>
        <p:spPr>
          <a:xfrm>
            <a:off x="323850" y="1066800"/>
            <a:ext cx="8496300" cy="5502275"/>
          </a:xfrm>
        </p:spPr>
        <p:txBody>
          <a:bodyPr/>
          <a:lstStyle/>
          <a:p>
            <a:r>
              <a:rPr lang="en-US" dirty="0"/>
              <a:t>In CTS there are two categories of types</a:t>
            </a:r>
          </a:p>
          <a:p>
            <a:pPr lvl="1"/>
            <a:r>
              <a:rPr lang="en-US" dirty="0">
                <a:solidFill>
                  <a:schemeClr val="accent5">
                    <a:lumMod val="20000"/>
                    <a:lumOff val="80000"/>
                  </a:schemeClr>
                </a:solidFill>
                <a:effectLst>
                  <a:outerShdw blurRad="38100" dist="38100" dir="2700000" algn="tl">
                    <a:srgbClr val="000000"/>
                  </a:outerShdw>
                </a:effectLst>
              </a:rPr>
              <a:t>Value</a:t>
            </a:r>
            <a:r>
              <a:rPr lang="en-US" i="1" dirty="0">
                <a:solidFill>
                  <a:schemeClr val="accent5">
                    <a:lumMod val="20000"/>
                    <a:lumOff val="80000"/>
                  </a:schemeClr>
                </a:solidFill>
                <a:effectLst>
                  <a:outerShdw blurRad="38100" dist="38100" dir="2700000" algn="tl">
                    <a:srgbClr val="000000"/>
                  </a:outerShdw>
                </a:effectLst>
              </a:rPr>
              <a:t> </a:t>
            </a:r>
            <a:r>
              <a:rPr lang="en-US" dirty="0">
                <a:solidFill>
                  <a:schemeClr val="accent5">
                    <a:lumMod val="20000"/>
                    <a:lumOff val="80000"/>
                  </a:schemeClr>
                </a:solidFill>
              </a:rPr>
              <a:t>types</a:t>
            </a:r>
          </a:p>
          <a:p>
            <a:pPr lvl="1"/>
            <a:r>
              <a:rPr lang="en-US" dirty="0">
                <a:solidFill>
                  <a:schemeClr val="accent5">
                    <a:lumMod val="20000"/>
                    <a:lumOff val="80000"/>
                  </a:schemeClr>
                </a:solidFill>
                <a:effectLst>
                  <a:outerShdw blurRad="38100" dist="38100" dir="2700000" algn="tl">
                    <a:srgbClr val="000000"/>
                  </a:outerShdw>
                </a:effectLst>
              </a:rPr>
              <a:t>Reference </a:t>
            </a:r>
            <a:r>
              <a:rPr lang="en-US" dirty="0">
                <a:solidFill>
                  <a:schemeClr val="accent5">
                    <a:lumMod val="20000"/>
                    <a:lumOff val="80000"/>
                  </a:schemeClr>
                </a:solidFill>
              </a:rPr>
              <a:t>types</a:t>
            </a:r>
          </a:p>
          <a:p>
            <a:r>
              <a:rPr lang="en-US" dirty="0"/>
              <a:t>Placed in different areas of memory</a:t>
            </a:r>
          </a:p>
          <a:p>
            <a:pPr lvl="1"/>
            <a:r>
              <a:rPr lang="en-US" dirty="0"/>
              <a:t>Value types live in the </a:t>
            </a:r>
            <a:r>
              <a:rPr lang="en-US" dirty="0">
                <a:solidFill>
                  <a:schemeClr val="accent5">
                    <a:lumMod val="20000"/>
                    <a:lumOff val="80000"/>
                  </a:schemeClr>
                </a:solidFill>
                <a:effectLst>
                  <a:outerShdw blurRad="38100" dist="38100" dir="2700000" algn="tl">
                    <a:srgbClr val="000000"/>
                  </a:outerShdw>
                </a:effectLst>
              </a:rPr>
              <a:t>execution stack</a:t>
            </a:r>
          </a:p>
          <a:p>
            <a:pPr lvl="2"/>
            <a:r>
              <a:rPr lang="en-US" dirty="0"/>
              <a:t>Freed when become out of scope</a:t>
            </a:r>
          </a:p>
          <a:p>
            <a:pPr lvl="1"/>
            <a:r>
              <a:rPr lang="en-US" dirty="0"/>
              <a:t>Reference types live in the </a:t>
            </a:r>
            <a:r>
              <a:rPr lang="en-US" dirty="0">
                <a:solidFill>
                  <a:schemeClr val="accent5">
                    <a:lumMod val="20000"/>
                    <a:lumOff val="80000"/>
                  </a:schemeClr>
                </a:solidFill>
                <a:effectLst>
                  <a:outerShdw blurRad="38100" dist="38100" dir="2700000" algn="tl">
                    <a:srgbClr val="000000"/>
                  </a:outerShdw>
                </a:effectLst>
              </a:rPr>
              <a:t>managed heap</a:t>
            </a:r>
            <a:r>
              <a:rPr lang="en-US" dirty="0">
                <a:solidFill>
                  <a:schemeClr val="accent5">
                    <a:lumMod val="20000"/>
                    <a:lumOff val="80000"/>
                  </a:schemeClr>
                </a:solidFill>
              </a:rPr>
              <a:t> </a:t>
            </a:r>
            <a:r>
              <a:rPr lang="en-US" dirty="0"/>
              <a:t>(dynamic memory)</a:t>
            </a:r>
          </a:p>
          <a:p>
            <a:pPr lvl="2"/>
            <a:r>
              <a:rPr lang="en-US" dirty="0"/>
              <a:t>Freed by the </a:t>
            </a:r>
            <a:r>
              <a:rPr lang="en-US" dirty="0">
                <a:solidFill>
                  <a:schemeClr val="accent5">
                    <a:lumMod val="20000"/>
                    <a:lumOff val="80000"/>
                  </a:schemeClr>
                </a:solidFill>
                <a:effectLst>
                  <a:outerShdw blurRad="38100" dist="38100" dir="2700000" algn="tl">
                    <a:srgbClr val="000000"/>
                  </a:outerShdw>
                </a:effectLst>
              </a:rPr>
              <a:t>garbage collector</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1828800" y="152400"/>
            <a:ext cx="7086600" cy="914400"/>
          </a:xfrm>
        </p:spPr>
        <p:txBody>
          <a:bodyPr/>
          <a:lstStyle/>
          <a:p>
            <a:r>
              <a:rPr lang="en-US" dirty="0"/>
              <a:t>Value and Reference Types – Examples</a:t>
            </a:r>
          </a:p>
        </p:txBody>
      </p:sp>
      <p:sp>
        <p:nvSpPr>
          <p:cNvPr id="593923" name="Rectangle 3"/>
          <p:cNvSpPr>
            <a:spLocks noGrp="1" noChangeArrowheads="1"/>
          </p:cNvSpPr>
          <p:nvPr>
            <p:ph type="body" idx="1"/>
          </p:nvPr>
        </p:nvSpPr>
        <p:spPr>
          <a:xfrm>
            <a:off x="228600" y="1143001"/>
            <a:ext cx="8686800" cy="5486400"/>
          </a:xfrm>
        </p:spPr>
        <p:txBody>
          <a:bodyPr/>
          <a:lstStyle/>
          <a:p>
            <a:pPr>
              <a:lnSpc>
                <a:spcPts val="3600"/>
              </a:lnSpc>
            </a:pPr>
            <a:r>
              <a:rPr lang="en-US" dirty="0"/>
              <a:t>Value types</a:t>
            </a:r>
          </a:p>
          <a:p>
            <a:pPr lvl="1">
              <a:lnSpc>
                <a:spcPts val="3600"/>
              </a:lnSpc>
            </a:pPr>
            <a:r>
              <a:rPr lang="en-US" dirty="0"/>
              <a:t>Most of the primitive types</a:t>
            </a:r>
          </a:p>
          <a:p>
            <a:pPr lvl="1">
              <a:lnSpc>
                <a:spcPts val="3600"/>
              </a:lnSpc>
            </a:pPr>
            <a:r>
              <a:rPr lang="en-US" dirty="0"/>
              <a:t>Structures</a:t>
            </a:r>
          </a:p>
          <a:p>
            <a:pPr lvl="1">
              <a:lnSpc>
                <a:spcPts val="3600"/>
              </a:lnSpc>
            </a:pPr>
            <a:r>
              <a:rPr lang="en-US" dirty="0"/>
              <a:t>Examples: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a:solidFill>
                  <a:schemeClr val="accent5">
                    <a:lumMod val="20000"/>
                    <a:lumOff val="80000"/>
                  </a:schemeClr>
                </a:solidFill>
                <a:latin typeface="Consolas" pitchFamily="49" charset="0"/>
                <a:cs typeface="Consolas" pitchFamily="49" charset="0"/>
              </a:rPr>
              <a:t>DateTime</a:t>
            </a:r>
          </a:p>
          <a:p>
            <a:pPr>
              <a:lnSpc>
                <a:spcPts val="3600"/>
              </a:lnSpc>
            </a:pPr>
            <a:r>
              <a:rPr lang="en-US" dirty="0"/>
              <a:t>Reference types</a:t>
            </a:r>
          </a:p>
          <a:p>
            <a:pPr lvl="1">
              <a:lnSpc>
                <a:spcPts val="3600"/>
              </a:lnSpc>
            </a:pPr>
            <a:r>
              <a:rPr lang="en-US" dirty="0"/>
              <a:t>Classes and </a:t>
            </a:r>
            <a:r>
              <a:rPr lang="en-US" dirty="0" smtClean="0"/>
              <a:t>interfaces</a:t>
            </a:r>
            <a:endParaRPr lang="en-US" dirty="0"/>
          </a:p>
          <a:p>
            <a:pPr lvl="1">
              <a:lnSpc>
                <a:spcPts val="3600"/>
              </a:lnSpc>
            </a:pPr>
            <a:r>
              <a:rPr lang="en-US" dirty="0"/>
              <a:t>Strings</a:t>
            </a:r>
          </a:p>
          <a:p>
            <a:pPr lvl="1">
              <a:lnSpc>
                <a:spcPts val="3600"/>
              </a:lnSpc>
            </a:pPr>
            <a:r>
              <a:rPr lang="en-US" dirty="0"/>
              <a:t>Arrays</a:t>
            </a:r>
          </a:p>
          <a:p>
            <a:pPr lvl="1">
              <a:lnSpc>
                <a:spcPts val="3600"/>
              </a:lnSpc>
            </a:pPr>
            <a:r>
              <a:rPr lang="en-US" dirty="0"/>
              <a:t>Examples: </a:t>
            </a:r>
            <a:r>
              <a:rPr lang="en-US" noProof="1" smtClean="0">
                <a:solidFill>
                  <a:schemeClr val="accent5">
                    <a:lumMod val="20000"/>
                    <a:lumOff val="80000"/>
                  </a:schemeClr>
                </a:solidFill>
                <a:latin typeface="Consolas" pitchFamily="49" charset="0"/>
                <a:cs typeface="Consolas" pitchFamily="49" charset="0"/>
              </a:rPr>
              <a:t>string</a:t>
            </a:r>
            <a:r>
              <a:rPr lang="en-US" dirty="0" smtClean="0"/>
              <a:t>, </a:t>
            </a:r>
            <a:r>
              <a:rPr lang="en-US" dirty="0" smtClean="0">
                <a:solidFill>
                  <a:schemeClr val="accent5">
                    <a:lumMod val="20000"/>
                    <a:lumOff val="80000"/>
                  </a:schemeClr>
                </a:solidFill>
                <a:latin typeface="Consolas" pitchFamily="49" charset="0"/>
                <a:cs typeface="Consolas" pitchFamily="49" charset="0"/>
              </a:rPr>
              <a:t>Random</a:t>
            </a:r>
            <a:r>
              <a:rPr lang="en-US" dirty="0" smtClean="0"/>
              <a:t>, </a:t>
            </a:r>
            <a:r>
              <a:rPr lang="en-US" noProof="1" smtClean="0">
                <a:solidFill>
                  <a:schemeClr val="accent5">
                    <a:lumMod val="20000"/>
                    <a:lumOff val="80000"/>
                  </a:schemeClr>
                </a:solidFill>
                <a:latin typeface="Consolas" pitchFamily="49" charset="0"/>
                <a:cs typeface="Consolas" pitchFamily="49" charset="0"/>
              </a:rPr>
              <a:t>object</a:t>
            </a:r>
            <a:r>
              <a:rPr lang="en-US" dirty="0" smtClean="0"/>
              <a:t>, </a:t>
            </a:r>
            <a:r>
              <a:rPr lang="en-US" noProof="1" smtClean="0">
                <a:solidFill>
                  <a:schemeClr val="accent5">
                    <a:lumMod val="20000"/>
                    <a:lumOff val="80000"/>
                  </a:schemeClr>
                </a:solidFill>
                <a:latin typeface="Consolas" pitchFamily="49" charset="0"/>
                <a:cs typeface="Consolas" pitchFamily="49" charset="0"/>
              </a:rPr>
              <a:t>int[]</a:t>
            </a:r>
            <a:endParaRPr lang="en-US" noProof="1">
              <a:solidFill>
                <a:schemeClr val="accent5">
                  <a:lumMod val="20000"/>
                  <a:lumOff val="80000"/>
                </a:schemeClr>
              </a:solidFill>
              <a:latin typeface="Consolas" pitchFamily="49" charset="0"/>
              <a:cs typeface="Consolas" pitchFamily="49"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noProof="1" smtClean="0"/>
              <a:t>System.Object: CTS Base Type</a:t>
            </a:r>
            <a:endParaRPr lang="en-US" noProof="1"/>
          </a:p>
        </p:txBody>
      </p:sp>
      <p:sp>
        <p:nvSpPr>
          <p:cNvPr id="594947" name="Rectangle 3"/>
          <p:cNvSpPr>
            <a:spLocks noGrp="1" noChangeArrowheads="1"/>
          </p:cNvSpPr>
          <p:nvPr>
            <p:ph type="body" idx="1"/>
          </p:nvPr>
        </p:nvSpPr>
        <p:spPr/>
        <p:txBody>
          <a:bodyPr/>
          <a:lstStyle/>
          <a:p>
            <a:pPr>
              <a:spcBef>
                <a:spcPts val="300"/>
              </a:spcBef>
            </a:pPr>
            <a:r>
              <a:rPr lang="en-US" noProof="1">
                <a:solidFill>
                  <a:schemeClr val="accent5">
                    <a:lumMod val="20000"/>
                    <a:lumOff val="80000"/>
                  </a:schemeClr>
                </a:solidFill>
                <a:latin typeface="Consolas" pitchFamily="49" charset="0"/>
                <a:cs typeface="Consolas" pitchFamily="49" charset="0"/>
              </a:rPr>
              <a:t>System.Object</a:t>
            </a:r>
            <a:r>
              <a:rPr lang="en-US" noProof="1"/>
              <a:t> </a:t>
            </a:r>
            <a:r>
              <a:rPr lang="en-US" noProof="1" smtClean="0"/>
              <a:t>(</a:t>
            </a:r>
            <a:r>
              <a:rPr lang="en-US" noProof="1" smtClean="0">
                <a:solidFill>
                  <a:schemeClr val="accent5">
                    <a:lumMod val="20000"/>
                    <a:lumOff val="80000"/>
                  </a:schemeClr>
                </a:solidFill>
                <a:latin typeface="Consolas" pitchFamily="49" charset="0"/>
                <a:cs typeface="Consolas" pitchFamily="49" charset="0"/>
              </a:rPr>
              <a:t>object</a:t>
            </a:r>
            <a:r>
              <a:rPr lang="en-US" noProof="1" smtClean="0"/>
              <a:t> in C#) is </a:t>
            </a:r>
            <a:r>
              <a:rPr lang="en-US" noProof="1"/>
              <a:t>a base </a:t>
            </a:r>
            <a:r>
              <a:rPr lang="en-US" dirty="0"/>
              <a:t>type </a:t>
            </a:r>
            <a:r>
              <a:rPr lang="en-US" noProof="1"/>
              <a:t>for all other types</a:t>
            </a:r>
            <a:r>
              <a:rPr lang="en-US" dirty="0"/>
              <a:t> in CTS</a:t>
            </a:r>
          </a:p>
          <a:p>
            <a:pPr lvl="1">
              <a:spcBef>
                <a:spcPts val="300"/>
              </a:spcBef>
            </a:pPr>
            <a:r>
              <a:rPr lang="en-US" dirty="0"/>
              <a:t>Can </a:t>
            </a:r>
            <a:r>
              <a:rPr lang="en-US" dirty="0" smtClean="0"/>
              <a:t>hold values </a:t>
            </a:r>
            <a:r>
              <a:rPr lang="en-US" dirty="0"/>
              <a:t>of any other type:</a:t>
            </a:r>
          </a:p>
          <a:p>
            <a:pPr lvl="1">
              <a:spcBef>
                <a:spcPts val="300"/>
              </a:spcBef>
            </a:pPr>
            <a:endParaRPr lang="en-US" dirty="0"/>
          </a:p>
          <a:p>
            <a:pPr lvl="1">
              <a:spcBef>
                <a:spcPts val="300"/>
              </a:spcBef>
            </a:pPr>
            <a:endParaRPr lang="en-US" noProof="1"/>
          </a:p>
          <a:p>
            <a:pPr>
              <a:spcBef>
                <a:spcPts val="300"/>
              </a:spcBef>
            </a:pPr>
            <a:r>
              <a:rPr lang="en-US" noProof="1"/>
              <a:t>All </a:t>
            </a:r>
            <a:r>
              <a:rPr lang="en-US" noProof="1" smtClean="0"/>
              <a:t>.NET types derive common methods from </a:t>
            </a:r>
            <a:r>
              <a:rPr lang="en-US" noProof="1" smtClean="0">
                <a:solidFill>
                  <a:schemeClr val="accent5">
                    <a:lumMod val="20000"/>
                    <a:lumOff val="80000"/>
                  </a:schemeClr>
                </a:solidFill>
                <a:latin typeface="Consolas" pitchFamily="49" charset="0"/>
                <a:cs typeface="Consolas" pitchFamily="49" charset="0"/>
              </a:rPr>
              <a:t>System.Object</a:t>
            </a:r>
            <a:r>
              <a:rPr lang="en-US" noProof="1" smtClean="0"/>
              <a:t>, e.g. </a:t>
            </a:r>
            <a:r>
              <a:rPr lang="en-US" noProof="1">
                <a:solidFill>
                  <a:schemeClr val="accent5">
                    <a:lumMod val="20000"/>
                    <a:lumOff val="80000"/>
                  </a:schemeClr>
                </a:solidFill>
                <a:latin typeface="Consolas" pitchFamily="49" charset="0"/>
                <a:cs typeface="Consolas" pitchFamily="49" charset="0"/>
              </a:rPr>
              <a:t>ToString()</a:t>
            </a:r>
          </a:p>
        </p:txBody>
      </p:sp>
      <p:sp>
        <p:nvSpPr>
          <p:cNvPr id="594948" name="Rectangle 4"/>
          <p:cNvSpPr>
            <a:spLocks noChangeArrowheads="1"/>
          </p:cNvSpPr>
          <p:nvPr/>
        </p:nvSpPr>
        <p:spPr bwMode="auto">
          <a:xfrm>
            <a:off x="755650" y="2895600"/>
            <a:ext cx="7561263" cy="7869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 = "test";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 obj = s;</a:t>
            </a:r>
          </a:p>
        </p:txBody>
      </p:sp>
      <p:sp>
        <p:nvSpPr>
          <p:cNvPr id="594949" name="Rectangle 5"/>
          <p:cNvSpPr>
            <a:spLocks noChangeArrowheads="1"/>
          </p:cNvSpPr>
          <p:nvPr/>
        </p:nvSpPr>
        <p:spPr bwMode="auto">
          <a:xfrm>
            <a:off x="755650" y="5181600"/>
            <a:ext cx="7561263" cy="11587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nowInWords = now.ToString</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Console.WriteLine(nowInWords);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dirty="0"/>
              <a:t>Summary</a:t>
            </a:r>
            <a:endParaRPr lang="bg-BG" dirty="0"/>
          </a:p>
        </p:txBody>
      </p:sp>
      <p:sp>
        <p:nvSpPr>
          <p:cNvPr id="434179" name="Rectangle 3"/>
          <p:cNvSpPr>
            <a:spLocks noGrp="1" noChangeArrowheads="1"/>
          </p:cNvSpPr>
          <p:nvPr>
            <p:ph type="body" idx="1"/>
          </p:nvPr>
        </p:nvSpPr>
        <p:spPr>
          <a:xfrm>
            <a:off x="228600" y="1143000"/>
            <a:ext cx="8686800" cy="5562600"/>
          </a:xfrm>
        </p:spPr>
        <p:txBody>
          <a:bodyPr/>
          <a:lstStyle/>
          <a:p>
            <a:pPr>
              <a:lnSpc>
                <a:spcPts val="4000"/>
              </a:lnSpc>
            </a:pPr>
            <a:r>
              <a:rPr kumimoji="0" lang="en-US" dirty="0"/>
              <a:t>Classes provide the structure for objects</a:t>
            </a:r>
          </a:p>
          <a:p>
            <a:pPr>
              <a:lnSpc>
                <a:spcPts val="4000"/>
              </a:lnSpc>
            </a:pPr>
            <a:r>
              <a:rPr lang="en-US" dirty="0"/>
              <a:t>Objects are particular instances of classes</a:t>
            </a:r>
          </a:p>
          <a:p>
            <a:pPr>
              <a:lnSpc>
                <a:spcPts val="4000"/>
              </a:lnSpc>
            </a:pPr>
            <a:r>
              <a:rPr lang="en-US" dirty="0"/>
              <a:t>Classes have </a:t>
            </a:r>
            <a:r>
              <a:rPr lang="en-US" dirty="0" smtClean="0"/>
              <a:t>different members</a:t>
            </a:r>
          </a:p>
          <a:p>
            <a:pPr lvl="1">
              <a:lnSpc>
                <a:spcPts val="4000"/>
              </a:lnSpc>
            </a:pPr>
            <a:r>
              <a:rPr lang="en-US" dirty="0" smtClean="0"/>
              <a:t>Methods, fields, properties, etc.</a:t>
            </a:r>
            <a:endParaRPr lang="en-US" dirty="0"/>
          </a:p>
          <a:p>
            <a:pPr lvl="1">
              <a:lnSpc>
                <a:spcPts val="4000"/>
              </a:lnSpc>
            </a:pPr>
            <a:r>
              <a:rPr lang="en-US" dirty="0"/>
              <a:t>Instance and </a:t>
            </a:r>
            <a:r>
              <a:rPr lang="en-US" dirty="0" smtClean="0"/>
              <a:t>static members</a:t>
            </a:r>
            <a:endParaRPr lang="en-US" dirty="0"/>
          </a:p>
          <a:p>
            <a:pPr lvl="1">
              <a:lnSpc>
                <a:spcPts val="4000"/>
              </a:lnSpc>
            </a:pPr>
            <a:r>
              <a:rPr lang="en-US" dirty="0"/>
              <a:t>Members can be </a:t>
            </a:r>
            <a:r>
              <a:rPr lang="en-US" dirty="0" smtClean="0"/>
              <a:t>accessed</a:t>
            </a:r>
          </a:p>
          <a:p>
            <a:pPr lvl="1">
              <a:lnSpc>
                <a:spcPts val="4000"/>
              </a:lnSpc>
            </a:pPr>
            <a:r>
              <a:rPr lang="en-US" dirty="0" smtClean="0"/>
              <a:t>Methods can be called</a:t>
            </a:r>
            <a:endParaRPr lang="en-US" dirty="0"/>
          </a:p>
          <a:p>
            <a:pPr>
              <a:lnSpc>
                <a:spcPts val="4000"/>
              </a:lnSpc>
            </a:pPr>
            <a:r>
              <a:rPr lang="en-US" dirty="0"/>
              <a:t>Structures are used for storing </a:t>
            </a:r>
            <a:r>
              <a:rPr lang="en-US" dirty="0" smtClean="0"/>
              <a:t>data</a:t>
            </a:r>
            <a:endParaRPr lang="en-US" dirty="0"/>
          </a:p>
        </p:txBody>
      </p:sp>
      <p:pic>
        <p:nvPicPr>
          <p:cNvPr id="12290" name="Picture 2" descr="http://www.tokai-caster.co.jp/tkc_02_img/summary.jpg"/>
          <p:cNvPicPr>
            <a:picLocks noChangeAspect="1" noChangeArrowheads="1"/>
          </p:cNvPicPr>
          <p:nvPr/>
        </p:nvPicPr>
        <p:blipFill>
          <a:blip r:embed="rId3" cstate="print">
            <a:lum contrast="40000"/>
          </a:blip>
          <a:srcRect/>
          <a:stretch>
            <a:fillRect/>
          </a:stretch>
        </p:blipFill>
        <p:spPr bwMode="auto">
          <a:xfrm>
            <a:off x="6553200" y="2819400"/>
            <a:ext cx="2057400" cy="2857500"/>
          </a:xfrm>
          <a:prstGeom prst="roundRect">
            <a:avLst>
              <a:gd name="adj" fmla="val 8594"/>
            </a:avLst>
          </a:prstGeom>
          <a:solidFill>
            <a:srgbClr val="FFFFFF">
              <a:shade val="85000"/>
            </a:srgbClr>
          </a:solidFill>
          <a:ln>
            <a:noFill/>
          </a:ln>
          <a:effectLst/>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a:t>Summary (2)</a:t>
            </a:r>
            <a:endParaRPr lang="bg-BG" dirty="0"/>
          </a:p>
        </p:txBody>
      </p:sp>
      <p:sp>
        <p:nvSpPr>
          <p:cNvPr id="614403" name="Rectangle 3"/>
          <p:cNvSpPr>
            <a:spLocks noGrp="1" noChangeArrowheads="1"/>
          </p:cNvSpPr>
          <p:nvPr>
            <p:ph type="body" idx="1"/>
          </p:nvPr>
        </p:nvSpPr>
        <p:spPr/>
        <p:txBody>
          <a:bodyPr/>
          <a:lstStyle/>
          <a:p>
            <a:pPr>
              <a:spcBef>
                <a:spcPct val="35000"/>
              </a:spcBef>
            </a:pPr>
            <a:r>
              <a:rPr lang="en-US" dirty="0" smtClean="0"/>
              <a:t>Namespaces help organizing the classes</a:t>
            </a:r>
          </a:p>
          <a:p>
            <a:pPr>
              <a:spcBef>
                <a:spcPct val="35000"/>
              </a:spcBef>
            </a:pPr>
            <a:r>
              <a:rPr lang="en-US" dirty="0" smtClean="0"/>
              <a:t>Common </a:t>
            </a:r>
            <a:r>
              <a:rPr lang="en-US" dirty="0"/>
              <a:t>Type System (CTS) defines the types for all .NET languages</a:t>
            </a:r>
          </a:p>
          <a:p>
            <a:pPr lvl="1">
              <a:spcBef>
                <a:spcPct val="35000"/>
              </a:spcBef>
            </a:pPr>
            <a:r>
              <a:rPr lang="en-US" dirty="0"/>
              <a:t>Values types</a:t>
            </a:r>
          </a:p>
          <a:p>
            <a:pPr lvl="1">
              <a:spcBef>
                <a:spcPct val="35000"/>
              </a:spcBef>
            </a:pPr>
            <a:r>
              <a:rPr lang="en-US" dirty="0"/>
              <a:t>Reference types</a:t>
            </a:r>
            <a:endParaRPr lang="bg-BG" dirty="0"/>
          </a:p>
        </p:txBody>
      </p:sp>
      <p:pic>
        <p:nvPicPr>
          <p:cNvPr id="10242" name="Picture 2" descr="http://www.alleganynutrition.com/images/upload/leaf---water-droplet.jpg"/>
          <p:cNvPicPr>
            <a:picLocks noChangeAspect="1" noChangeArrowheads="1"/>
          </p:cNvPicPr>
          <p:nvPr/>
        </p:nvPicPr>
        <p:blipFill>
          <a:blip r:embed="rId3" cstate="print">
            <a:lum contrast="10000"/>
          </a:blip>
          <a:srcRect/>
          <a:stretch>
            <a:fillRect/>
          </a:stretch>
        </p:blipFill>
        <p:spPr bwMode="auto">
          <a:xfrm>
            <a:off x="6477000" y="2971800"/>
            <a:ext cx="2162872" cy="2895600"/>
          </a:xfrm>
          <a:prstGeom prst="roundRect">
            <a:avLst>
              <a:gd name="adj" fmla="val 9245"/>
            </a:avLst>
          </a:prstGeom>
          <a:noFill/>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dirty="0"/>
              <a:t>Using Classes and Objects</a:t>
            </a:r>
            <a:endParaRPr lang="bg-BG" dirty="0"/>
          </a:p>
        </p:txBody>
      </p:sp>
      <p:sp>
        <p:nvSpPr>
          <p:cNvPr id="3" name="TextBox 2"/>
          <p:cNvSpPr txBox="1"/>
          <p:nvPr/>
        </p:nvSpPr>
        <p:spPr>
          <a:xfrm rot="20860586">
            <a:off x="7351288" y="1292439"/>
            <a:ext cx="887332"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4" name="TextBox 3"/>
          <p:cNvSpPr txBox="1"/>
          <p:nvPr/>
        </p:nvSpPr>
        <p:spPr>
          <a:xfrm rot="7335203">
            <a:off x="1417523" y="918133"/>
            <a:ext cx="887332" cy="2246769"/>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5" name="TextBox 4"/>
          <p:cNvSpPr txBox="1"/>
          <p:nvPr/>
        </p:nvSpPr>
        <p:spPr>
          <a:xfrm rot="1264649">
            <a:off x="838541" y="4572214"/>
            <a:ext cx="887332" cy="1446550"/>
          </a:xfrm>
          <a:prstGeom prst="rect">
            <a:avLst/>
          </a:prstGeom>
          <a:noFill/>
        </p:spPr>
        <p:txBody>
          <a:bodyPr wrap="square" rtlCol="0">
            <a:spAutoFit/>
            <a:scene3d>
              <a:camera prst="orthographicFron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6" name="TextBox 5"/>
          <p:cNvSpPr txBox="1"/>
          <p:nvPr/>
        </p:nvSpPr>
        <p:spPr>
          <a:xfrm rot="15643050">
            <a:off x="4433337" y="3848009"/>
            <a:ext cx="887332"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7" name="TextBox 6"/>
          <p:cNvSpPr txBox="1"/>
          <p:nvPr/>
        </p:nvSpPr>
        <p:spPr>
          <a:xfrm rot="12563049">
            <a:off x="7397337" y="4383881"/>
            <a:ext cx="887332" cy="2492990"/>
          </a:xfrm>
          <a:prstGeom prst="rect">
            <a:avLst/>
          </a:prstGeom>
          <a:noFill/>
        </p:spPr>
        <p:txBody>
          <a:bodyPr wrap="square" rtlCol="0">
            <a:spAutoFit/>
            <a:scene3d>
              <a:camera prst="orthographicFront"/>
              <a:lightRig rig="threePt" dir="t"/>
            </a:scene3d>
            <a:sp3d extrusionH="57150">
              <a:bevelT w="38100" h="38100"/>
            </a:sp3d>
          </a:bodyPr>
          <a:lstStyle/>
          <a:p>
            <a:r>
              <a:rPr lang="en-US" sz="15600" b="1" dirty="0" smtClean="0">
                <a:solidFill>
                  <a:srgbClr val="B7BADF"/>
                </a:solidFill>
                <a:effectLst>
                  <a:reflection blurRad="6350" stA="55000" endA="300" endPos="45500" dir="5400000" sy="-100000" algn="bl" rotWithShape="0"/>
                </a:effectLst>
              </a:rPr>
              <a:t>?</a:t>
            </a:r>
            <a:endParaRPr lang="en-US" sz="15600" b="1" dirty="0">
              <a:solidFill>
                <a:srgbClr val="B7BADF"/>
              </a:solidFill>
              <a:effectLst>
                <a:reflection blurRad="6350" stA="55000" endA="300" endPos="45500" dir="5400000" sy="-100000" algn="bl" rotWithShape="0"/>
              </a:effectLst>
            </a:endParaRPr>
          </a:p>
        </p:txBody>
      </p:sp>
      <p:sp>
        <p:nvSpPr>
          <p:cNvPr id="8" name="TextBox 7"/>
          <p:cNvSpPr txBox="1"/>
          <p:nvPr/>
        </p:nvSpPr>
        <p:spPr>
          <a:xfrm rot="8201654">
            <a:off x="2919905" y="5770431"/>
            <a:ext cx="545745" cy="954107"/>
          </a:xfrm>
          <a:prstGeom prst="rect">
            <a:avLst/>
          </a:prstGeom>
          <a:noFill/>
        </p:spPr>
        <p:txBody>
          <a:bodyPr wrap="square" rtlCol="0">
            <a:spAutoFit/>
            <a:scene3d>
              <a:camera prst="orthographicFront"/>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9" name="TextBox 8"/>
          <p:cNvSpPr txBox="1"/>
          <p:nvPr/>
        </p:nvSpPr>
        <p:spPr>
          <a:xfrm rot="2269263">
            <a:off x="4855631" y="1781259"/>
            <a:ext cx="600943" cy="954107"/>
          </a:xfrm>
          <a:prstGeom prst="rect">
            <a:avLst/>
          </a:prstGeom>
          <a:noFill/>
        </p:spPr>
        <p:txBody>
          <a:bodyPr wrap="square" rtlCol="0">
            <a:spAutoFit/>
            <a:scene3d>
              <a:camera prst="orthographicFront"/>
              <a:lightRig rig="threePt" dir="t"/>
            </a:scene3d>
            <a:sp3d extrusionH="57150">
              <a:bevelT w="38100" h="38100"/>
            </a:sp3d>
          </a:bodyPr>
          <a:lstStyle/>
          <a:p>
            <a:r>
              <a:rPr lang="en-US" sz="5600" dirty="0" smtClean="0">
                <a:solidFill>
                  <a:srgbClr val="FF4A37"/>
                </a:solidFill>
                <a:effectLst>
                  <a:reflection blurRad="6350" stA="55000" endA="300" endPos="45500" dir="5400000" sy="-100000" algn="bl" rotWithShape="0"/>
                </a:effectLst>
              </a:rPr>
              <a:t>?</a:t>
            </a:r>
            <a:endParaRPr lang="en-US" sz="5600" dirty="0">
              <a:solidFill>
                <a:srgbClr val="FF4A37"/>
              </a:solidFill>
              <a:effectLst>
                <a:reflection blurRad="6350" stA="55000" endA="300" endPos="45500" dir="5400000" sy="-100000" algn="bl" rotWithShape="0"/>
              </a:effectLst>
            </a:endParaRPr>
          </a:p>
        </p:txBody>
      </p:sp>
      <p:sp>
        <p:nvSpPr>
          <p:cNvPr id="10" name="TextBox 9"/>
          <p:cNvSpPr txBox="1"/>
          <p:nvPr/>
        </p:nvSpPr>
        <p:spPr>
          <a:xfrm rot="19772975">
            <a:off x="2564541" y="4212954"/>
            <a:ext cx="545745"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a:t>Exercises</a:t>
            </a:r>
            <a:endParaRPr lang="bg-BG" dirty="0"/>
          </a:p>
        </p:txBody>
      </p:sp>
      <p:sp>
        <p:nvSpPr>
          <p:cNvPr id="425987" name="Rectangle 3"/>
          <p:cNvSpPr>
            <a:spLocks noGrp="1" noChangeArrowheads="1"/>
          </p:cNvSpPr>
          <p:nvPr>
            <p:ph type="body" idx="1"/>
          </p:nvPr>
        </p:nvSpPr>
        <p:spPr>
          <a:xfrm>
            <a:off x="228600" y="990600"/>
            <a:ext cx="8686800" cy="5715000"/>
          </a:xfrm>
        </p:spPr>
        <p:txBody>
          <a:bodyPr/>
          <a:lstStyle/>
          <a:p>
            <a:pPr marL="361950" indent="-361950">
              <a:buFontTx/>
              <a:buAutoNum type="arabicPeriod"/>
            </a:pPr>
            <a:r>
              <a:rPr lang="en-US" sz="2800" dirty="0"/>
              <a:t>Write a program that reads a year from the console and checks whether it is a leap</a:t>
            </a:r>
            <a:r>
              <a:rPr lang="en-US" sz="2800" dirty="0" smtClean="0"/>
              <a:t>. Use </a:t>
            </a:r>
            <a:r>
              <a:rPr lang="en-US" sz="2800" noProof="1" smtClean="0">
                <a:solidFill>
                  <a:schemeClr val="accent5">
                    <a:lumMod val="20000"/>
                    <a:lumOff val="80000"/>
                  </a:schemeClr>
                </a:solidFill>
                <a:latin typeface="Consolas" pitchFamily="49" charset="0"/>
                <a:cs typeface="Consolas" pitchFamily="49" charset="0"/>
              </a:rPr>
              <a:t>DateTime</a:t>
            </a:r>
            <a:r>
              <a:rPr lang="en-US" sz="2800" dirty="0" smtClean="0"/>
              <a:t>.</a:t>
            </a:r>
            <a:endParaRPr lang="en-US" sz="2800" dirty="0"/>
          </a:p>
          <a:p>
            <a:pPr marL="361950" indent="-361950">
              <a:buFontTx/>
              <a:buAutoNum type="arabicPeriod"/>
            </a:pPr>
            <a:r>
              <a:rPr lang="en-US" sz="2800" dirty="0"/>
              <a:t>Write a program that generates and prints to the console 10 random values in the range [100, 200].</a:t>
            </a:r>
          </a:p>
          <a:p>
            <a:pPr marL="361950" indent="-361950">
              <a:buFontTx/>
              <a:buAutoNum type="arabicPeriod"/>
            </a:pPr>
            <a:r>
              <a:rPr lang="en-US" sz="2800" dirty="0"/>
              <a:t>Write a program that </a:t>
            </a:r>
            <a:r>
              <a:rPr lang="en-US" sz="2800" dirty="0" smtClean="0"/>
              <a:t>prints </a:t>
            </a:r>
            <a:r>
              <a:rPr lang="en-US" sz="2800" dirty="0"/>
              <a:t>to the console which day of the week is today</a:t>
            </a:r>
            <a:r>
              <a:rPr lang="en-US" sz="2800" dirty="0" smtClean="0"/>
              <a:t>. Use </a:t>
            </a:r>
            <a:r>
              <a:rPr lang="en-US" sz="2800" noProof="1" smtClean="0">
                <a:solidFill>
                  <a:schemeClr val="accent5">
                    <a:lumMod val="20000"/>
                    <a:lumOff val="80000"/>
                  </a:schemeClr>
                </a:solidFill>
                <a:latin typeface="Consolas" pitchFamily="49" charset="0"/>
                <a:cs typeface="Consolas" pitchFamily="49" charset="0"/>
              </a:rPr>
              <a:t>System.DateTime</a:t>
            </a:r>
            <a:r>
              <a:rPr lang="en-US" sz="2800" dirty="0" smtClean="0"/>
              <a:t>.</a:t>
            </a:r>
            <a:endParaRPr lang="en-US" sz="2800" dirty="0"/>
          </a:p>
          <a:p>
            <a:pPr marL="361950" indent="-361950">
              <a:buFontTx/>
              <a:buAutoNum type="arabicPeriod" startAt="4"/>
            </a:pPr>
            <a:r>
              <a:rPr lang="en-US" sz="2800" dirty="0"/>
              <a:t>Write methods that calculate the surface of a triangle by given:</a:t>
            </a:r>
          </a:p>
          <a:p>
            <a:pPr marL="712788" lvl="1" indent="-350838">
              <a:spcBef>
                <a:spcPct val="20000"/>
              </a:spcBef>
            </a:pPr>
            <a:r>
              <a:rPr lang="en-US" sz="2800" dirty="0"/>
              <a:t>Side and an altitude to it; Three sides; Two sides and an angle between </a:t>
            </a:r>
            <a:r>
              <a:rPr lang="en-US" sz="2800" dirty="0" smtClean="0"/>
              <a:t>them. Use </a:t>
            </a:r>
            <a:r>
              <a:rPr lang="en-US" sz="2800" noProof="1" smtClean="0">
                <a:solidFill>
                  <a:schemeClr val="accent5">
                    <a:lumMod val="20000"/>
                    <a:lumOff val="80000"/>
                  </a:schemeClr>
                </a:solidFill>
                <a:latin typeface="Consolas" pitchFamily="49" charset="0"/>
                <a:cs typeface="Consolas" pitchFamily="49" charset="0"/>
              </a:rPr>
              <a:t>System.Math</a:t>
            </a:r>
            <a:r>
              <a:rPr lang="en-US" sz="2800" dirty="0" smtClean="0"/>
              <a:t>.</a:t>
            </a:r>
            <a:endParaRPr lang="en-US" sz="2800"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(2)</a:t>
            </a:r>
            <a:endParaRPr lang="bg-BG" dirty="0"/>
          </a:p>
        </p:txBody>
      </p:sp>
      <p:sp>
        <p:nvSpPr>
          <p:cNvPr id="465923" name="Rectangle 3"/>
          <p:cNvSpPr>
            <a:spLocks noGrp="1" noChangeArrowheads="1"/>
          </p:cNvSpPr>
          <p:nvPr>
            <p:ph type="body" idx="1"/>
          </p:nvPr>
        </p:nvSpPr>
        <p:spPr/>
        <p:txBody>
          <a:bodyPr/>
          <a:lstStyle/>
          <a:p>
            <a:pPr marL="361950" indent="-361950">
              <a:buFont typeface="+mj-lt"/>
              <a:buAutoNum type="arabicPeriod" startAt="5"/>
              <a:tabLst/>
            </a:pPr>
            <a:r>
              <a:rPr lang="en-US" sz="2800" dirty="0"/>
              <a:t>Write a </a:t>
            </a:r>
            <a:r>
              <a:rPr lang="en-US" sz="2800" dirty="0" smtClean="0"/>
              <a:t>method that </a:t>
            </a:r>
            <a:r>
              <a:rPr lang="en-US" sz="2800" dirty="0"/>
              <a:t>calculates the number of workdays </a:t>
            </a:r>
            <a:r>
              <a:rPr lang="en-US" sz="2800" dirty="0" smtClean="0"/>
              <a:t>between today and given date</a:t>
            </a:r>
            <a:r>
              <a:rPr lang="en-US" sz="2800" dirty="0"/>
              <a:t>, passed as parameter. Consider that </a:t>
            </a:r>
            <a:r>
              <a:rPr lang="en-US" sz="2800" dirty="0" smtClean="0"/>
              <a:t>workdays are all </a:t>
            </a:r>
            <a:r>
              <a:rPr lang="en-US" sz="2800" dirty="0"/>
              <a:t>days </a:t>
            </a:r>
            <a:r>
              <a:rPr lang="en-US" sz="2800" dirty="0" smtClean="0"/>
              <a:t>from </a:t>
            </a:r>
            <a:r>
              <a:rPr lang="en-US" sz="2800" dirty="0"/>
              <a:t>Monday to Friday except a fixed array of public </a:t>
            </a:r>
            <a:r>
              <a:rPr lang="en-US" sz="2800" dirty="0" smtClean="0"/>
              <a:t>holidays specified preliminary as array.</a:t>
            </a:r>
            <a:endParaRPr lang="en-US" sz="2800" dirty="0"/>
          </a:p>
          <a:p>
            <a:pPr marL="361950" indent="-361950">
              <a:buFontTx/>
              <a:buAutoNum type="arabicPeriod" startAt="5"/>
              <a:tabLst/>
            </a:pPr>
            <a:r>
              <a:rPr lang="en-US" sz="2800" dirty="0" smtClean="0"/>
              <a:t>You are given a sequence of positive </a:t>
            </a:r>
            <a:r>
              <a:rPr lang="en-US" sz="2800" dirty="0"/>
              <a:t>integer values </a:t>
            </a:r>
            <a:r>
              <a:rPr lang="en-US" sz="2800" dirty="0" smtClean="0"/>
              <a:t>written </a:t>
            </a:r>
            <a:r>
              <a:rPr lang="en-US" sz="2800" dirty="0"/>
              <a:t>into a string, separated by spaces. Write a function that reads these values from </a:t>
            </a:r>
            <a:r>
              <a:rPr lang="en-US" sz="2800" dirty="0" smtClean="0"/>
              <a:t>given string </a:t>
            </a:r>
            <a:r>
              <a:rPr lang="en-US" sz="2800" dirty="0"/>
              <a:t>and calculates their sum. Example:</a:t>
            </a:r>
          </a:p>
          <a:p>
            <a:pPr marL="361950" lvl="1" indent="-361950">
              <a:buFontTx/>
              <a:buNone/>
            </a:pPr>
            <a:r>
              <a:rPr lang="en-US" sz="2600" dirty="0"/>
              <a:t>	</a:t>
            </a:r>
            <a:r>
              <a:rPr lang="en-US" sz="2600" dirty="0" smtClean="0"/>
              <a:t>	string </a:t>
            </a:r>
            <a:r>
              <a:rPr lang="en-US" sz="2600" dirty="0"/>
              <a:t>= "</a:t>
            </a:r>
            <a:r>
              <a:rPr lang="en-US" sz="2600" dirty="0">
                <a:latin typeface="Consolas" pitchFamily="49" charset="0"/>
                <a:cs typeface="Consolas" pitchFamily="49" charset="0"/>
              </a:rPr>
              <a:t>43 68 9 23 318</a:t>
            </a:r>
            <a:r>
              <a:rPr lang="en-US" sz="2600" dirty="0"/>
              <a:t>" </a:t>
            </a:r>
            <a:r>
              <a:rPr lang="en-US" sz="2600" dirty="0">
                <a:sym typeface="Wingdings" pitchFamily="2" charset="2"/>
              </a:rPr>
              <a:t> </a:t>
            </a:r>
            <a:r>
              <a:rPr lang="en-US" sz="2600" dirty="0"/>
              <a:t>result = </a:t>
            </a:r>
            <a:r>
              <a:rPr lang="en-US" sz="2600" dirty="0">
                <a:latin typeface="Consolas" pitchFamily="49" charset="0"/>
                <a:cs typeface="Consolas" pitchFamily="49" charset="0"/>
              </a:rPr>
              <a:t>461</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dirty="0" smtClean="0"/>
              <a:t>What are Objects? </a:t>
            </a:r>
            <a:r>
              <a:rPr lang="en-US" dirty="0"/>
              <a:t>(2</a:t>
            </a:r>
            <a:r>
              <a:rPr lang="en-US" dirty="0" smtClean="0"/>
              <a:t>)</a:t>
            </a:r>
            <a:endParaRPr lang="en-US" dirty="0"/>
          </a:p>
        </p:txBody>
      </p:sp>
      <p:sp>
        <p:nvSpPr>
          <p:cNvPr id="600067" name="Rectangle 3"/>
          <p:cNvSpPr>
            <a:spLocks noGrp="1" noChangeArrowheads="1"/>
          </p:cNvSpPr>
          <p:nvPr>
            <p:ph type="body" idx="1"/>
          </p:nvPr>
        </p:nvSpPr>
        <p:spPr/>
        <p:txBody>
          <a:bodyPr/>
          <a:lstStyle/>
          <a:p>
            <a:pPr>
              <a:lnSpc>
                <a:spcPts val="4000"/>
              </a:lnSpc>
            </a:pPr>
            <a:r>
              <a:rPr lang="en-US" dirty="0"/>
              <a:t>How do software objects implement real-world objects?</a:t>
            </a:r>
          </a:p>
          <a:p>
            <a:pPr lvl="1">
              <a:lnSpc>
                <a:spcPts val="4000"/>
              </a:lnSpc>
            </a:pPr>
            <a:r>
              <a:rPr lang="en-US" dirty="0"/>
              <a:t>Use variables/data to implement states</a:t>
            </a:r>
          </a:p>
          <a:p>
            <a:pPr lvl="1">
              <a:lnSpc>
                <a:spcPts val="4000"/>
              </a:lnSpc>
            </a:pPr>
            <a:r>
              <a:rPr lang="en-US" dirty="0"/>
              <a:t>Use methods/functions to implement behaviors</a:t>
            </a:r>
          </a:p>
          <a:p>
            <a:pPr>
              <a:lnSpc>
                <a:spcPts val="4000"/>
              </a:lnSpc>
            </a:pPr>
            <a:r>
              <a:rPr lang="en-US" dirty="0"/>
              <a:t>An object is a software bundle of variables and related methods</a:t>
            </a:r>
          </a:p>
        </p:txBody>
      </p:sp>
      <p:pic>
        <p:nvPicPr>
          <p:cNvPr id="75778" name="Picture 2" descr="http://www.builderau.com.au/i/s/Java3D_image1.jpg"/>
          <p:cNvPicPr>
            <a:picLocks noChangeAspect="1" noChangeArrowheads="1"/>
          </p:cNvPicPr>
          <p:nvPr/>
        </p:nvPicPr>
        <p:blipFill>
          <a:blip r:embed="rId2" cstate="print">
            <a:clrChange>
              <a:clrFrom>
                <a:srgbClr val="000000"/>
              </a:clrFrom>
              <a:clrTo>
                <a:srgbClr val="000000">
                  <a:alpha val="0"/>
                </a:srgbClr>
              </a:clrTo>
            </a:clrChange>
            <a:lum bright="20000" contrast="20000"/>
          </a:blip>
          <a:srcRect/>
          <a:stretch>
            <a:fillRect/>
          </a:stretch>
        </p:blipFill>
        <p:spPr bwMode="auto">
          <a:xfrm>
            <a:off x="5181600" y="4267200"/>
            <a:ext cx="3581400" cy="2220332"/>
          </a:xfrm>
          <a:prstGeom prst="rect">
            <a:avLst/>
          </a:prstGeom>
          <a:noFill/>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smtClean="0"/>
              <a:t>Exercises (3)</a:t>
            </a:r>
            <a:endParaRPr lang="bg-BG" dirty="0"/>
          </a:p>
        </p:txBody>
      </p:sp>
      <p:sp>
        <p:nvSpPr>
          <p:cNvPr id="616451" name="Rectangle 3"/>
          <p:cNvSpPr>
            <a:spLocks noGrp="1" noChangeArrowheads="1"/>
          </p:cNvSpPr>
          <p:nvPr>
            <p:ph type="body" idx="1"/>
          </p:nvPr>
        </p:nvSpPr>
        <p:spPr>
          <a:xfrm>
            <a:off x="228600" y="1030792"/>
            <a:ext cx="8686800" cy="5638800"/>
          </a:xfrm>
        </p:spPr>
        <p:txBody>
          <a:bodyPr/>
          <a:lstStyle/>
          <a:p>
            <a:pPr marL="361950" indent="-361950" defTabSz="982663">
              <a:lnSpc>
                <a:spcPts val="3000"/>
              </a:lnSpc>
              <a:spcAft>
                <a:spcPts val="300"/>
              </a:spcAft>
              <a:buFont typeface="+mj-lt"/>
              <a:buAutoNum type="arabicPeriod" startAt="7"/>
              <a:tabLst/>
            </a:pPr>
            <a:r>
              <a:rPr lang="en-US" sz="2800" dirty="0" smtClean="0"/>
              <a:t>* Write </a:t>
            </a:r>
            <a:r>
              <a:rPr lang="en-US" sz="2800" dirty="0"/>
              <a:t>a program that calculates the value of given arithmetical expression. The expression can contain the following elements only:</a:t>
            </a:r>
          </a:p>
          <a:p>
            <a:pPr marL="542925" indent="350838" defTabSz="982663">
              <a:lnSpc>
                <a:spcPts val="3000"/>
              </a:lnSpc>
              <a:spcBef>
                <a:spcPct val="20000"/>
              </a:spcBef>
              <a:spcAft>
                <a:spcPts val="300"/>
              </a:spcAft>
              <a:tabLst/>
            </a:pPr>
            <a:r>
              <a:rPr lang="en-US" sz="2600" dirty="0"/>
              <a:t>Real numbers, e.g. </a:t>
            </a:r>
            <a:r>
              <a:rPr lang="en-US" sz="2600" dirty="0">
                <a:solidFill>
                  <a:schemeClr val="accent5">
                    <a:lumMod val="20000"/>
                    <a:lumOff val="80000"/>
                  </a:schemeClr>
                </a:solidFill>
                <a:latin typeface="Consolas" pitchFamily="49" charset="0"/>
                <a:cs typeface="Consolas" pitchFamily="49" charset="0"/>
              </a:rPr>
              <a:t>5</a:t>
            </a:r>
            <a:r>
              <a:rPr lang="en-US" sz="2600" dirty="0"/>
              <a:t>, </a:t>
            </a:r>
            <a:r>
              <a:rPr lang="en-US" sz="2600" dirty="0">
                <a:solidFill>
                  <a:schemeClr val="accent5">
                    <a:lumMod val="20000"/>
                    <a:lumOff val="80000"/>
                  </a:schemeClr>
                </a:solidFill>
                <a:latin typeface="Consolas" pitchFamily="49" charset="0"/>
                <a:cs typeface="Consolas" pitchFamily="49" charset="0"/>
              </a:rPr>
              <a:t>18.33</a:t>
            </a:r>
            <a:r>
              <a:rPr lang="en-US" sz="2600" dirty="0"/>
              <a:t>, </a:t>
            </a:r>
            <a:r>
              <a:rPr lang="en-US" sz="2600" dirty="0">
                <a:solidFill>
                  <a:schemeClr val="accent5">
                    <a:lumMod val="20000"/>
                    <a:lumOff val="80000"/>
                  </a:schemeClr>
                </a:solidFill>
                <a:latin typeface="Consolas" pitchFamily="49" charset="0"/>
                <a:cs typeface="Consolas" pitchFamily="49" charset="0"/>
              </a:rPr>
              <a:t>3.14159</a:t>
            </a:r>
            <a:r>
              <a:rPr lang="en-US" sz="2600" dirty="0"/>
              <a:t>, </a:t>
            </a:r>
            <a:r>
              <a:rPr lang="en-US" sz="2600" dirty="0">
                <a:solidFill>
                  <a:schemeClr val="accent5">
                    <a:lumMod val="20000"/>
                    <a:lumOff val="80000"/>
                  </a:schemeClr>
                </a:solidFill>
                <a:latin typeface="Consolas" pitchFamily="49" charset="0"/>
                <a:cs typeface="Consolas" pitchFamily="49" charset="0"/>
              </a:rPr>
              <a:t>12.6</a:t>
            </a:r>
          </a:p>
          <a:p>
            <a:pPr marL="542925" indent="350838" defTabSz="982663">
              <a:lnSpc>
                <a:spcPts val="3000"/>
              </a:lnSpc>
              <a:spcBef>
                <a:spcPct val="20000"/>
              </a:spcBef>
              <a:spcAft>
                <a:spcPts val="300"/>
              </a:spcAft>
              <a:tabLst/>
            </a:pPr>
            <a:r>
              <a:rPr lang="en-US" sz="2600" dirty="0"/>
              <a:t>Arithmetic operators: </a:t>
            </a:r>
            <a:r>
              <a:rPr lang="en-US" sz="2600" dirty="0">
                <a:solidFill>
                  <a:schemeClr val="accent5">
                    <a:lumMod val="20000"/>
                    <a:lumOff val="80000"/>
                  </a:schemeClr>
                </a:solidFill>
                <a:latin typeface="Consolas" pitchFamily="49" charset="0"/>
                <a:cs typeface="Consolas" pitchFamily="49" charset="0"/>
              </a:rPr>
              <a:t>+</a:t>
            </a:r>
            <a:r>
              <a:rPr lang="en-US" sz="2600" dirty="0"/>
              <a:t>, </a:t>
            </a:r>
            <a:r>
              <a:rPr lang="en-US" sz="2600" dirty="0">
                <a:solidFill>
                  <a:schemeClr val="accent5">
                    <a:lumMod val="20000"/>
                    <a:lumOff val="80000"/>
                  </a:schemeClr>
                </a:solidFill>
                <a:latin typeface="Consolas" pitchFamily="49" charset="0"/>
                <a:cs typeface="Consolas" pitchFamily="49" charset="0"/>
              </a:rPr>
              <a:t>-</a:t>
            </a:r>
            <a:r>
              <a:rPr lang="en-US" sz="2600" dirty="0"/>
              <a:t>, </a:t>
            </a:r>
            <a:r>
              <a:rPr lang="en-US" sz="2600" dirty="0">
                <a:solidFill>
                  <a:schemeClr val="accent5">
                    <a:lumMod val="20000"/>
                    <a:lumOff val="80000"/>
                  </a:schemeClr>
                </a:solidFill>
                <a:latin typeface="Consolas" pitchFamily="49" charset="0"/>
                <a:cs typeface="Consolas" pitchFamily="49" charset="0"/>
              </a:rPr>
              <a:t>*</a:t>
            </a:r>
            <a:r>
              <a:rPr lang="en-US" sz="2600" dirty="0"/>
              <a:t>, </a:t>
            </a:r>
            <a:r>
              <a:rPr lang="en-US" sz="2600" dirty="0" smtClean="0">
                <a:solidFill>
                  <a:schemeClr val="accent5">
                    <a:lumMod val="20000"/>
                    <a:lumOff val="80000"/>
                  </a:schemeClr>
                </a:solidFill>
                <a:latin typeface="Consolas" pitchFamily="49" charset="0"/>
                <a:cs typeface="Consolas" pitchFamily="49" charset="0"/>
              </a:rPr>
              <a:t>/</a:t>
            </a:r>
            <a:r>
              <a:rPr lang="en-US" sz="2600" dirty="0" smtClean="0"/>
              <a:t> (standard priorities)</a:t>
            </a:r>
            <a:endParaRPr lang="en-US" sz="2600" dirty="0"/>
          </a:p>
          <a:p>
            <a:pPr marL="542925" indent="350838" defTabSz="982663">
              <a:lnSpc>
                <a:spcPts val="3000"/>
              </a:lnSpc>
              <a:spcBef>
                <a:spcPct val="20000"/>
              </a:spcBef>
              <a:spcAft>
                <a:spcPts val="300"/>
              </a:spcAft>
              <a:tabLst/>
            </a:pPr>
            <a:r>
              <a:rPr lang="en-US" sz="2600" dirty="0"/>
              <a:t>Mathematical functions: </a:t>
            </a:r>
            <a:r>
              <a:rPr lang="en-US" sz="2600" noProof="1">
                <a:solidFill>
                  <a:schemeClr val="accent5">
                    <a:lumMod val="20000"/>
                    <a:lumOff val="80000"/>
                  </a:schemeClr>
                </a:solidFill>
                <a:latin typeface="Consolas" pitchFamily="49" charset="0"/>
                <a:cs typeface="Consolas" pitchFamily="49" charset="0"/>
              </a:rPr>
              <a:t>ln(x)</a:t>
            </a:r>
            <a:r>
              <a:rPr lang="en-US" sz="2600" noProof="1"/>
              <a:t>, </a:t>
            </a:r>
            <a:r>
              <a:rPr lang="en-US" sz="2600" noProof="1">
                <a:solidFill>
                  <a:schemeClr val="accent5">
                    <a:lumMod val="20000"/>
                    <a:lumOff val="80000"/>
                  </a:schemeClr>
                </a:solidFill>
                <a:latin typeface="Consolas" pitchFamily="49" charset="0"/>
                <a:cs typeface="Consolas" pitchFamily="49" charset="0"/>
              </a:rPr>
              <a:t>sqrt(x)</a:t>
            </a:r>
            <a:r>
              <a:rPr lang="en-US" sz="2600" noProof="1"/>
              <a:t>, </a:t>
            </a:r>
            <a:r>
              <a:rPr lang="en-US" sz="2600" noProof="1">
                <a:solidFill>
                  <a:schemeClr val="accent5">
                    <a:lumMod val="20000"/>
                    <a:lumOff val="80000"/>
                  </a:schemeClr>
                </a:solidFill>
                <a:latin typeface="Consolas" pitchFamily="49" charset="0"/>
                <a:cs typeface="Consolas" pitchFamily="49" charset="0"/>
              </a:rPr>
              <a:t>pow(x,y)</a:t>
            </a:r>
          </a:p>
          <a:p>
            <a:pPr marL="542925" indent="350838" defTabSz="982663">
              <a:lnSpc>
                <a:spcPts val="3000"/>
              </a:lnSpc>
              <a:spcBef>
                <a:spcPct val="20000"/>
              </a:spcBef>
              <a:spcAft>
                <a:spcPts val="300"/>
              </a:spcAft>
              <a:tabLst/>
            </a:pPr>
            <a:r>
              <a:rPr lang="en-US" sz="2600" dirty="0" smtClean="0"/>
              <a:t>Brackets (for </a:t>
            </a:r>
            <a:r>
              <a:rPr lang="en-US" sz="2600" dirty="0"/>
              <a:t>changing the </a:t>
            </a:r>
            <a:r>
              <a:rPr lang="en-US" sz="2600" dirty="0" smtClean="0"/>
              <a:t>default priorities)</a:t>
            </a:r>
            <a:endParaRPr lang="en-US" sz="2600" dirty="0"/>
          </a:p>
          <a:p>
            <a:pPr marL="361950" indent="-361950" defTabSz="982663">
              <a:lnSpc>
                <a:spcPts val="3000"/>
              </a:lnSpc>
              <a:spcAft>
                <a:spcPts val="300"/>
              </a:spcAft>
              <a:buFontTx/>
              <a:buNone/>
              <a:tabLst/>
            </a:pPr>
            <a:r>
              <a:rPr lang="en-US" sz="2800" dirty="0"/>
              <a:t>	Examples:</a:t>
            </a:r>
          </a:p>
          <a:p>
            <a:pPr marL="542925" lvl="1" indent="-542925" defTabSz="982663">
              <a:lnSpc>
                <a:spcPts val="3000"/>
              </a:lnSpc>
              <a:spcBef>
                <a:spcPct val="20000"/>
              </a:spcBef>
              <a:spcAft>
                <a:spcPts val="300"/>
              </a:spcAft>
              <a:buFontTx/>
              <a:buNone/>
            </a:pPr>
            <a:r>
              <a:rPr lang="en-US" sz="2100" noProof="1" smtClean="0">
                <a:latin typeface="Consolas" pitchFamily="49" charset="0"/>
                <a:cs typeface="Consolas" pitchFamily="49" charset="0"/>
              </a:rPr>
              <a:t>	(3+5.3)</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2.7</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ln(22)</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pow(2.2,</a:t>
            </a:r>
            <a:r>
              <a:rPr lang="en-US" sz="2100" noProof="1" smtClean="0">
                <a:cs typeface="Consolas" pitchFamily="49" charset="0"/>
              </a:rPr>
              <a:t> </a:t>
            </a:r>
            <a:r>
              <a:rPr lang="en-US" sz="2100" noProof="1" smtClean="0">
                <a:latin typeface="Consolas" pitchFamily="49" charset="0"/>
                <a:cs typeface="Consolas" pitchFamily="49" charset="0"/>
              </a:rPr>
              <a:t>-1.7)</a:t>
            </a:r>
            <a:r>
              <a:rPr lang="en-US" sz="2100" noProof="1" smtClean="0">
                <a:cs typeface="Consolas" pitchFamily="49" charset="0"/>
              </a:rPr>
              <a:t> </a:t>
            </a:r>
            <a:r>
              <a:rPr lang="en-US" sz="2100" noProof="1" smtClean="0">
                <a:latin typeface="Consolas" pitchFamily="49" charset="0"/>
                <a:cs typeface="Consolas" pitchFamily="49" charset="0"/>
                <a:sym typeface="Wingdings" pitchFamily="2" charset="2"/>
              </a:rPr>
              <a:t></a:t>
            </a:r>
            <a:r>
              <a:rPr lang="en-US" sz="2100" noProof="1" smtClean="0">
                <a:cs typeface="Consolas" pitchFamily="49" charset="0"/>
                <a:sym typeface="Wingdings" pitchFamily="2" charset="2"/>
              </a:rPr>
              <a:t> </a:t>
            </a:r>
            <a:r>
              <a:rPr lang="en-US" sz="2100" noProof="1" smtClean="0">
                <a:latin typeface="Consolas" pitchFamily="49" charset="0"/>
                <a:cs typeface="Consolas" pitchFamily="49" charset="0"/>
                <a:sym typeface="Wingdings" pitchFamily="2" charset="2"/>
              </a:rPr>
              <a:t>~</a:t>
            </a:r>
            <a:r>
              <a:rPr lang="en-US" sz="2100" noProof="1" smtClean="0">
                <a:cs typeface="Consolas" pitchFamily="49" charset="0"/>
                <a:sym typeface="Wingdings" pitchFamily="2" charset="2"/>
              </a:rPr>
              <a:t> </a:t>
            </a:r>
            <a:r>
              <a:rPr lang="en-US" sz="2100" noProof="1" smtClean="0">
                <a:latin typeface="Consolas" pitchFamily="49" charset="0"/>
                <a:cs typeface="Consolas" pitchFamily="49" charset="0"/>
                <a:sym typeface="Wingdings" pitchFamily="2" charset="2"/>
              </a:rPr>
              <a:t>10.6</a:t>
            </a:r>
          </a:p>
          <a:p>
            <a:pPr marL="542925" lvl="1" indent="-542925" defTabSz="982663">
              <a:lnSpc>
                <a:spcPts val="3000"/>
              </a:lnSpc>
              <a:spcBef>
                <a:spcPct val="20000"/>
              </a:spcBef>
              <a:spcAft>
                <a:spcPts val="300"/>
              </a:spcAft>
              <a:buFontTx/>
              <a:buNone/>
            </a:pPr>
            <a:r>
              <a:rPr lang="en-US" sz="2100" noProof="1" smtClean="0">
                <a:latin typeface="Consolas" pitchFamily="49" charset="0"/>
                <a:cs typeface="Consolas" pitchFamily="49" charset="0"/>
              </a:rPr>
              <a:t>	pow(2,</a:t>
            </a:r>
            <a:r>
              <a:rPr lang="en-US" sz="2100" noProof="1" smtClean="0">
                <a:cs typeface="Consolas" pitchFamily="49" charset="0"/>
              </a:rPr>
              <a:t> </a:t>
            </a:r>
            <a:r>
              <a:rPr lang="en-US" sz="2100" noProof="1" smtClean="0">
                <a:latin typeface="Consolas" pitchFamily="49" charset="0"/>
                <a:cs typeface="Consolas" pitchFamily="49" charset="0"/>
              </a:rPr>
              <a:t>3.14)</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(3</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(3</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sqrt(2)</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3.2)</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1.5*0.3)</a:t>
            </a:r>
            <a:r>
              <a:rPr lang="en-US" sz="2100" noProof="1" smtClean="0">
                <a:cs typeface="Consolas" pitchFamily="49" charset="0"/>
              </a:rPr>
              <a:t> </a:t>
            </a:r>
            <a:r>
              <a:rPr lang="en-US" sz="2100" noProof="1" smtClean="0">
                <a:latin typeface="Consolas" pitchFamily="49" charset="0"/>
                <a:cs typeface="Consolas" pitchFamily="49" charset="0"/>
                <a:sym typeface="Wingdings" pitchFamily="2" charset="2"/>
              </a:rPr>
              <a:t></a:t>
            </a:r>
            <a:r>
              <a:rPr lang="en-US" sz="2100" noProof="1" smtClean="0">
                <a:cs typeface="Consolas" pitchFamily="49" charset="0"/>
                <a:sym typeface="Wingdings" pitchFamily="2" charset="2"/>
              </a:rPr>
              <a:t> </a:t>
            </a:r>
            <a:r>
              <a:rPr lang="en-US" sz="2100" noProof="1" smtClean="0">
                <a:latin typeface="Consolas" pitchFamily="49" charset="0"/>
                <a:cs typeface="Consolas" pitchFamily="49" charset="0"/>
                <a:sym typeface="Wingdings" pitchFamily="2" charset="2"/>
              </a:rPr>
              <a:t>~ 21.22</a:t>
            </a:r>
          </a:p>
          <a:p>
            <a:pPr marL="361950" indent="-361950" defTabSz="982663">
              <a:lnSpc>
                <a:spcPts val="3000"/>
              </a:lnSpc>
              <a:spcAft>
                <a:spcPts val="300"/>
              </a:spcAft>
              <a:buFontTx/>
              <a:buNone/>
              <a:tabLst/>
            </a:pPr>
            <a:r>
              <a:rPr lang="en-US" sz="2800" dirty="0"/>
              <a:t>	Hint: Use </a:t>
            </a:r>
            <a:r>
              <a:rPr lang="en-US" sz="2800" dirty="0" smtClean="0"/>
              <a:t>the classical </a:t>
            </a:r>
            <a:r>
              <a:rPr lang="en-US" sz="2800" dirty="0" smtClean="0">
                <a:hlinkClick r:id="rId3"/>
              </a:rPr>
              <a:t>"shunting yard" algorithm</a:t>
            </a:r>
            <a:r>
              <a:rPr lang="en-US" sz="2800" dirty="0" smtClean="0"/>
              <a:t> and </a:t>
            </a:r>
            <a:r>
              <a:rPr lang="en-US" sz="2800" dirty="0" smtClean="0">
                <a:hlinkClick r:id="rId4"/>
              </a:rPr>
              <a:t>"reverse Polish notation"</a:t>
            </a:r>
            <a:r>
              <a:rPr lang="en-US" sz="2800" dirty="0" smtClean="0"/>
              <a:t>.</a:t>
            </a:r>
            <a:endParaRPr lang="en-US" sz="28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Represent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sym typeface="Monotype Sorts" pitchFamily="2" charset="2"/>
              </a:rPr>
              <a:t> </a:t>
            </a:r>
            <a:r>
              <a:rPr kumimoji="0" lang="en-AU" sz="2800" b="1" dirty="0">
                <a:solidFill>
                  <a:schemeClr val="tx1">
                    <a:lumMod val="40000"/>
                    <a:lumOff val="60000"/>
                  </a:schemeClr>
                </a:solidFill>
                <a:effectLst>
                  <a:outerShdw blurRad="38100" dist="38100" dir="2700000" algn="tl">
                    <a:srgbClr val="000000">
                      <a:alpha val="43137"/>
                    </a:srgbClr>
                  </a:outerShdw>
                </a:effectLst>
              </a:rPr>
              <a:t>checks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people</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shopping list</a:t>
            </a:r>
          </a:p>
          <a:p>
            <a:pPr>
              <a:lnSpc>
                <a:spcPct val="100000"/>
              </a:lnSpc>
              <a:spcBef>
                <a:spcPct val="50000"/>
              </a:spcBef>
            </a:pPr>
            <a:r>
              <a:rPr kumimoji="0" lang="en-AU" sz="2800" b="1" dirty="0">
                <a:solidFill>
                  <a:schemeClr val="tx1">
                    <a:lumMod val="40000"/>
                    <a:lumOff val="60000"/>
                  </a:schemeClr>
                </a:solidFill>
                <a:effectLst>
                  <a:outerShdw blurRad="38100" dist="38100" dir="2700000" algn="tl">
                    <a:srgbClr val="000000">
                      <a:alpha val="43137"/>
                    </a:srgbClr>
                  </a:outerShdw>
                </a:effectLst>
              </a:rPr>
              <a:t>…</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numbers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characters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queues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dirty="0">
                <a:solidFill>
                  <a:schemeClr val="tx1">
                    <a:lumMod val="40000"/>
                    <a:lumOff val="60000"/>
                  </a:schemeClr>
                </a:solidFill>
                <a:effectLst>
                  <a:outerShdw blurRad="38100" dist="38100" dir="2700000" algn="tl">
                    <a:srgbClr val="000000">
                      <a:alpha val="43137"/>
                    </a:srgbClr>
                  </a:outerShdw>
                </a:effectLst>
              </a:rPr>
              <a:t>Things </a:t>
            </a:r>
            <a:r>
              <a:rPr kumimoji="0" lang="en-AU" sz="3200" b="1" dirty="0"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dirty="0">
                <a:solidFill>
                  <a:schemeClr val="tx1">
                    <a:lumMod val="40000"/>
                    <a:lumOff val="60000"/>
                  </a:schemeClr>
                </a:solidFill>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dirty="0">
                <a:solidFill>
                  <a:schemeClr val="tx1">
                    <a:lumMod val="40000"/>
                    <a:lumOff val="60000"/>
                  </a:schemeClr>
                </a:solidFill>
                <a:effectLst>
                  <a:outerShdw blurRad="38100" dist="38100" dir="2700000" algn="tl">
                    <a:srgbClr val="000000">
                      <a:alpha val="43137"/>
                    </a:srgbClr>
                  </a:outerShdw>
                </a:effectLst>
              </a:rPr>
              <a:t>Things </a:t>
            </a:r>
            <a:r>
              <a:rPr kumimoji="0" lang="en-AU" sz="3200" b="1" dirty="0"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dirty="0">
                <a:solidFill>
                  <a:schemeClr val="tx1">
                    <a:lumMod val="40000"/>
                    <a:lumOff val="60000"/>
                  </a:schemeClr>
                </a:solidFill>
                <a:effectLst>
                  <a:outerShdw blurRad="38100" dist="38100" dir="2700000" algn="tl">
                    <a:srgbClr val="000000">
                      <a:alpha val="43137"/>
                    </a:srgbClr>
                  </a:outerShdw>
                </a:effectLst>
              </a:rPr>
              <a:t>computer world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Class?</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pPr>
              <a:lnSpc>
                <a:spcPts val="4400"/>
              </a:lnSpc>
            </a:pPr>
            <a:r>
              <a:rPr lang="en-US" dirty="0" smtClean="0"/>
              <a:t>The formal definition of </a:t>
            </a:r>
            <a:r>
              <a:rPr lang="en-US" dirty="0" smtClean="0">
                <a:solidFill>
                  <a:schemeClr val="accent5">
                    <a:lumMod val="20000"/>
                    <a:lumOff val="80000"/>
                  </a:schemeClr>
                </a:solidFill>
              </a:rPr>
              <a:t>class</a:t>
            </a:r>
            <a:r>
              <a:rPr lang="en-US" dirty="0" smtClean="0"/>
              <a:t>:</a:t>
            </a:r>
          </a:p>
          <a:p>
            <a:pPr>
              <a:lnSpc>
                <a:spcPts val="4400"/>
              </a:lnSpc>
            </a:pPr>
            <a:endParaRPr lang="en-US" dirty="0" smtClean="0"/>
          </a:p>
          <a:p>
            <a:pPr>
              <a:lnSpc>
                <a:spcPts val="4400"/>
              </a:lnSpc>
            </a:pPr>
            <a:endParaRPr lang="en-US" dirty="0" smtClean="0"/>
          </a:p>
          <a:p>
            <a:pPr>
              <a:lnSpc>
                <a:spcPts val="4400"/>
              </a:lnSpc>
            </a:pPr>
            <a:endParaRPr lang="en-US" dirty="0" smtClean="0"/>
          </a:p>
          <a:p>
            <a:pPr>
              <a:lnSpc>
                <a:spcPts val="4400"/>
              </a:lnSpc>
            </a:pPr>
            <a:endParaRPr lang="en-US" dirty="0"/>
          </a:p>
          <a:p>
            <a:pPr algn="r">
              <a:lnSpc>
                <a:spcPts val="4400"/>
              </a:lnSpc>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288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lnSpc>
                <a:spcPts val="3800"/>
              </a:lnSpc>
            </a:pPr>
            <a:r>
              <a:rPr lang="en-US" sz="3200" dirty="0" smtClean="0">
                <a:solidFill>
                  <a:schemeClr val="accent5">
                    <a:lumMod val="20000"/>
                    <a:lumOff val="80000"/>
                  </a:schemeClr>
                </a:solidFill>
                <a:latin typeface="+mn-lt"/>
              </a:rPr>
              <a:t>Classes</a:t>
            </a:r>
            <a:r>
              <a:rPr lang="en-US" sz="3200" dirty="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dirty="0">
              <a:solidFill>
                <a:schemeClr val="tx1">
                  <a:lumMod val="40000"/>
                  <a:lumOff val="60000"/>
                </a:schemeClr>
              </a:solidFill>
              <a:latin typeface="+mn-lt"/>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Classes</a:t>
            </a:r>
            <a:endParaRPr lang="bg-BG" dirty="0"/>
          </a:p>
        </p:txBody>
      </p:sp>
      <p:sp>
        <p:nvSpPr>
          <p:cNvPr id="602115" name="Rectangle 3"/>
          <p:cNvSpPr>
            <a:spLocks noGrp="1" noChangeArrowheads="1"/>
          </p:cNvSpPr>
          <p:nvPr>
            <p:ph type="body" idx="1"/>
          </p:nvPr>
        </p:nvSpPr>
        <p:spPr>
          <a:xfrm>
            <a:off x="228600" y="990600"/>
            <a:ext cx="8686800" cy="5638800"/>
          </a:xfrm>
        </p:spPr>
        <p:txBody>
          <a:bodyPr/>
          <a:lstStyle/>
          <a:p>
            <a:pPr>
              <a:lnSpc>
                <a:spcPts val="3400"/>
              </a:lnSpc>
            </a:pPr>
            <a:r>
              <a:rPr kumimoji="0" lang="en-US" dirty="0"/>
              <a:t>Classes provide the structure for objects</a:t>
            </a:r>
          </a:p>
          <a:p>
            <a:pPr lvl="1">
              <a:lnSpc>
                <a:spcPts val="3400"/>
              </a:lnSpc>
            </a:pPr>
            <a:r>
              <a:rPr kumimoji="0" lang="en-US" dirty="0"/>
              <a:t>Define their </a:t>
            </a:r>
            <a:r>
              <a:rPr kumimoji="0" lang="en-US" dirty="0" smtClean="0"/>
              <a:t>prototype, act as template</a:t>
            </a:r>
            <a:endParaRPr kumimoji="0" lang="en-US" dirty="0"/>
          </a:p>
          <a:p>
            <a:pPr>
              <a:lnSpc>
                <a:spcPts val="3400"/>
              </a:lnSpc>
            </a:pPr>
            <a:r>
              <a:rPr kumimoji="0" lang="en-US" dirty="0"/>
              <a:t>Classes define:</a:t>
            </a:r>
          </a:p>
          <a:p>
            <a:pPr lvl="1">
              <a:lnSpc>
                <a:spcPts val="3400"/>
              </a:lnSpc>
            </a:pPr>
            <a:r>
              <a:rPr kumimoji="0" lang="en-US" dirty="0"/>
              <a:t>Set of </a:t>
            </a:r>
            <a:r>
              <a:rPr kumimoji="0" lang="en-US" dirty="0">
                <a:solidFill>
                  <a:schemeClr val="accent5">
                    <a:lumMod val="20000"/>
                    <a:lumOff val="80000"/>
                  </a:schemeClr>
                </a:solidFill>
                <a:effectLst>
                  <a:outerShdw blurRad="38100" dist="38100" dir="2700000" algn="tl">
                    <a:srgbClr val="000000"/>
                  </a:outerShdw>
                </a:effectLst>
              </a:rPr>
              <a:t>attributes</a:t>
            </a:r>
          </a:p>
          <a:p>
            <a:pPr lvl="2">
              <a:lnSpc>
                <a:spcPts val="3400"/>
              </a:lnSpc>
            </a:pPr>
            <a:r>
              <a:rPr lang="en-US" dirty="0" smtClean="0"/>
              <a:t>Represented by variables and properties</a:t>
            </a:r>
            <a:endParaRPr kumimoji="0" lang="en-US" dirty="0" smtClean="0"/>
          </a:p>
          <a:p>
            <a:pPr lvl="2">
              <a:lnSpc>
                <a:spcPts val="3400"/>
              </a:lnSpc>
            </a:pPr>
            <a:r>
              <a:rPr kumimoji="0" lang="en-US" dirty="0" smtClean="0"/>
              <a:t>Hold their </a:t>
            </a:r>
            <a:r>
              <a:rPr kumimoji="0" lang="en-US" dirty="0">
                <a:solidFill>
                  <a:schemeClr val="accent5">
                    <a:lumMod val="20000"/>
                    <a:lumOff val="80000"/>
                  </a:schemeClr>
                </a:solidFill>
                <a:effectLst>
                  <a:outerShdw blurRad="38100" dist="38100" dir="2700000" algn="tl">
                    <a:srgbClr val="000000"/>
                  </a:outerShdw>
                </a:effectLst>
              </a:rPr>
              <a:t>state</a:t>
            </a:r>
          </a:p>
          <a:p>
            <a:pPr lvl="1">
              <a:lnSpc>
                <a:spcPts val="3400"/>
              </a:lnSpc>
            </a:pPr>
            <a:r>
              <a:rPr kumimoji="0" lang="en-US" dirty="0" smtClean="0"/>
              <a:t>Set of actions (</a:t>
            </a:r>
            <a:r>
              <a:rPr kumimoji="0" lang="en-US" dirty="0" smtClean="0">
                <a:solidFill>
                  <a:schemeClr val="accent5">
                    <a:lumMod val="20000"/>
                    <a:lumOff val="80000"/>
                  </a:schemeClr>
                </a:solidFill>
                <a:effectLst>
                  <a:outerShdw blurRad="38100" dist="38100" dir="2700000" algn="tl">
                    <a:srgbClr val="000000"/>
                  </a:outerShdw>
                </a:effectLst>
              </a:rPr>
              <a:t>behavior</a:t>
            </a:r>
            <a:r>
              <a:rPr lang="en-US" dirty="0" smtClean="0"/>
              <a:t>)</a:t>
            </a:r>
            <a:endParaRPr kumimoji="0" lang="en-US" dirty="0">
              <a:solidFill>
                <a:schemeClr val="accent5">
                  <a:lumMod val="20000"/>
                  <a:lumOff val="80000"/>
                </a:schemeClr>
              </a:solidFill>
              <a:effectLst>
                <a:outerShdw blurRad="38100" dist="38100" dir="2700000" algn="tl">
                  <a:srgbClr val="000000"/>
                </a:outerShdw>
              </a:effectLst>
            </a:endParaRPr>
          </a:p>
          <a:p>
            <a:pPr lvl="2">
              <a:lnSpc>
                <a:spcPts val="3400"/>
              </a:lnSpc>
            </a:pPr>
            <a:r>
              <a:rPr kumimoji="0" lang="en-US" dirty="0"/>
              <a:t>Represented by methods</a:t>
            </a:r>
          </a:p>
          <a:p>
            <a:pPr>
              <a:lnSpc>
                <a:spcPts val="3400"/>
              </a:lnSpc>
            </a:pPr>
            <a:r>
              <a:rPr kumimoji="0" lang="en-US" dirty="0"/>
              <a:t>A class defines the methods and types of data associated with an object</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18548</TotalTime>
  <Words>2980</Words>
  <Application>Microsoft Office PowerPoint</Application>
  <PresentationFormat>On-screen Show (4:3)</PresentationFormat>
  <Paragraphs>553</Paragraphs>
  <Slides>60</Slides>
  <Notes>21</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Telerik Master Template</vt:lpstr>
      <vt:lpstr>Using Classes and Objects</vt:lpstr>
      <vt:lpstr>Table of Contents</vt:lpstr>
      <vt:lpstr>Table of Contents (2)</vt:lpstr>
      <vt:lpstr>Classes and Objects</vt:lpstr>
      <vt:lpstr>What are Objects?</vt:lpstr>
      <vt:lpstr>What are Objects? (2)</vt:lpstr>
      <vt:lpstr>Objects Represent</vt:lpstr>
      <vt:lpstr>What is Class?</vt:lpstr>
      <vt:lpstr>Classes</vt:lpstr>
      <vt:lpstr>Classes – Example</vt:lpstr>
      <vt:lpstr>Objects</vt:lpstr>
      <vt:lpstr>Objects – Example</vt:lpstr>
      <vt:lpstr>Classes in C#</vt:lpstr>
      <vt:lpstr>Classes in C#</vt:lpstr>
      <vt:lpstr>Classes in C# – Examples</vt:lpstr>
      <vt:lpstr>Declaring Objects</vt:lpstr>
      <vt:lpstr>Fields and Properties </vt:lpstr>
      <vt:lpstr>Fields</vt:lpstr>
      <vt:lpstr>Accessing Fields</vt:lpstr>
      <vt:lpstr>Properties</vt:lpstr>
      <vt:lpstr>Properties (2)</vt:lpstr>
      <vt:lpstr>Accessing Properties and Fields – Example</vt:lpstr>
      <vt:lpstr>Accessing Properties and Fields</vt:lpstr>
      <vt:lpstr>Instance and Static Members</vt:lpstr>
      <vt:lpstr>Instance and Static Members</vt:lpstr>
      <vt:lpstr>Accessing Members – Syntax</vt:lpstr>
      <vt:lpstr>Instance and Static Members – Examples</vt:lpstr>
      <vt:lpstr>Methods</vt:lpstr>
      <vt:lpstr>Methods</vt:lpstr>
      <vt:lpstr>Instance Methods</vt:lpstr>
      <vt:lpstr>Calling Instance Methods –  Examples</vt:lpstr>
      <vt:lpstr>Calling Instance Methods</vt:lpstr>
      <vt:lpstr>Static Methods</vt:lpstr>
      <vt:lpstr>Calling Static Methods – Examples</vt:lpstr>
      <vt:lpstr>Calling Static Methods</vt:lpstr>
      <vt:lpstr>Constructors</vt:lpstr>
      <vt:lpstr>Constructors (2)</vt:lpstr>
      <vt:lpstr>Parameterless Constructors</vt:lpstr>
      <vt:lpstr>Constructor With Parameters</vt:lpstr>
      <vt:lpstr>Generating Random Numbers</vt:lpstr>
      <vt:lpstr>More Constructor Examples</vt:lpstr>
      <vt:lpstr>Creating DateTime Objects</vt:lpstr>
      <vt:lpstr>Slide 43</vt:lpstr>
      <vt:lpstr>Structures</vt:lpstr>
      <vt:lpstr>Slide 45</vt:lpstr>
      <vt:lpstr>What is a Namespace?</vt:lpstr>
      <vt:lpstr>Full Class Names</vt:lpstr>
      <vt:lpstr>Including Namespaces</vt:lpstr>
      <vt:lpstr>.NET Common Type System</vt:lpstr>
      <vt:lpstr>Common Type System (CTS)</vt:lpstr>
      <vt:lpstr>CTS and Different Languages</vt:lpstr>
      <vt:lpstr>Value and Reference Types</vt:lpstr>
      <vt:lpstr>Value and Reference Types – Examples</vt:lpstr>
      <vt:lpstr>System.Object: CTS Base Type</vt:lpstr>
      <vt:lpstr>Summary</vt:lpstr>
      <vt:lpstr>Summary (2)</vt:lpstr>
      <vt:lpstr>Using Classes and Objects</vt:lpstr>
      <vt:lpstr>Exercises</vt:lpstr>
      <vt:lpstr>Exercises (2)</vt:lpstr>
      <vt:lpstr>Exercises (3)</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dc:creator>Svetlin Nakov</dc:creator>
  <cp:lastModifiedBy>nakov</cp:lastModifiedBy>
  <cp:revision>1092</cp:revision>
  <dcterms:created xsi:type="dcterms:W3CDTF">2007-12-08T16:03:35Z</dcterms:created>
  <dcterms:modified xsi:type="dcterms:W3CDTF">2010-01-04T15:52:41Z</dcterms:modified>
</cp:coreProperties>
</file>