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handoutMasterIdLst>
    <p:handoutMasterId r:id="rId57"/>
  </p:handoutMasterIdLst>
  <p:sldIdLst>
    <p:sldId id="320" r:id="rId2"/>
    <p:sldId id="321" r:id="rId3"/>
    <p:sldId id="322" r:id="rId4"/>
    <p:sldId id="323" r:id="rId5"/>
    <p:sldId id="367" r:id="rId6"/>
    <p:sldId id="324" r:id="rId7"/>
    <p:sldId id="325" r:id="rId8"/>
    <p:sldId id="326" r:id="rId9"/>
    <p:sldId id="368" r:id="rId10"/>
    <p:sldId id="369" r:id="rId11"/>
    <p:sldId id="327" r:id="rId12"/>
    <p:sldId id="328" r:id="rId13"/>
    <p:sldId id="329" r:id="rId14"/>
    <p:sldId id="330" r:id="rId15"/>
    <p:sldId id="37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66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71" r:id="rId43"/>
    <p:sldId id="373" r:id="rId44"/>
    <p:sldId id="374" r:id="rId45"/>
    <p:sldId id="375" r:id="rId46"/>
    <p:sldId id="356" r:id="rId47"/>
    <p:sldId id="357" r:id="rId48"/>
    <p:sldId id="358" r:id="rId49"/>
    <p:sldId id="359" r:id="rId50"/>
    <p:sldId id="360" r:id="rId51"/>
    <p:sldId id="361" r:id="rId52"/>
    <p:sldId id="376" r:id="rId53"/>
    <p:sldId id="362" r:id="rId54"/>
    <p:sldId id="363" r:id="rId5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66FF33"/>
    <a:srgbClr val="9966FF"/>
    <a:srgbClr val="FFFFFF"/>
    <a:srgbClr val="ABABAB"/>
    <a:srgbClr val="101010"/>
    <a:srgbClr val="111111"/>
    <a:srgbClr val="0F0F0F"/>
    <a:srgbClr val="E8FFC8"/>
    <a:srgbClr val="FAF7C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903" autoAdjust="0"/>
  </p:normalViewPr>
  <p:slideViewPr>
    <p:cSldViewPr>
      <p:cViewPr>
        <p:scale>
          <a:sx n="100" d="100"/>
          <a:sy n="100" d="100"/>
        </p:scale>
        <p:origin x="-12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1/27/2010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1/27/2010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D84B1-FB18-4A9F-9733-77075D6A0C65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14DFA-57D9-4A1D-8957-B6C8B0F4AE1C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7FE7A-43FA-4767-B6DC-EB8250913BC6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F1965-5E13-4C75-B143-3367DDC5DE10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ED57A-C10E-4185-8CAF-2CCFBB896B90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65C32-E871-4ECA-BF59-5BC372BBE3BC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076CF1-1478-4E48-BC48-3D5C2CA7B8A2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F707A-3AAE-489F-80C7-76755F18ED8B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04AFF-E404-4F0D-9931-CBDD0CDA50DB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7E7106-A1CD-4780-B722-72359B16573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C8944-6399-4AD2-90E5-DBEA93284A1D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8A71-A667-41D6-B75B-8587DF51869E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C2EF0-5730-497B-A4F1-6FAFE899E8A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D01B-CCB1-46BB-8F02-72B179FA1281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5FDD2-1818-43CE-A213-56FED2E3AEEA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DC47F-C35E-4357-AA41-377C96F5E9D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AD8F0-7A01-4E70-9A09-2EFF316EC88A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50AE5-9FCE-41F7-BDB9-D6439817E110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1B4EA-601B-429D-95A9-7F588C2BE426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8A304-500D-4357-9C1D-9E52C4ECCC95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30147-2EDD-4B91-A9CA-82CF052ED5A6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44788-8061-4105-B1B0-45EC07911010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B34E6-7003-4652-96A3-6F24BE8F31F5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BA5B0-A2FE-40D4-A2CB-81C2E18CDF0B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EF1BD-F781-4DA8-97E7-D3A4ACAEAF5F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B316E-6DDF-4CB6-9D38-F33DE0140A91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33E3-88F0-47D6-959B-869C3121453C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C62DD-9E81-4566-B8AA-1300A787C48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E8F8-60FD-46BF-99BF-1A133A1E0243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646F6-CBA3-4CCA-9140-911BAA09849B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C65DE-403F-46E1-B314-C624A722D741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82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B3518-2963-4C15-90CC-9DF46E7364C4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83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7E042-26E0-43DF-81A1-D0FCCBEE1D17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1B4EAD-96AA-4639-968E-5A22D642F232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6903F-55AE-4AC6-91DB-3725A73743C0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968F3-B71C-4C74-BE34-57A72877DFA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14DFA-57D9-4A1D-8957-B6C8B0F4AE1C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FE29C-65AE-4B6B-BBBA-FA47CF92BC94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Mew = </a:t>
            </a:r>
            <a:r>
              <a:rPr lang="bg-BG"/>
              <a:t>мяукам!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AF42A-7495-4755-A8EC-61C8D8292648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Defining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8134350" cy="569120"/>
          </a:xfrm>
        </p:spPr>
        <p:txBody>
          <a:bodyPr/>
          <a:lstStyle/>
          <a:p>
            <a:r>
              <a:rPr lang="en-US" dirty="0" smtClean="0"/>
              <a:t>Classes, Fields, Constructors, Methods, Properties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95234" name="Picture 2" descr="http://www.atelier-us.com/upload/2009/01/earth_networks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9133" t="6656" r="2955" b="16688"/>
          <a:stretch>
            <a:fillRect/>
          </a:stretch>
        </p:blipFill>
        <p:spPr bwMode="auto">
          <a:xfrm rot="10800000">
            <a:off x="6715648" y="-10047"/>
            <a:ext cx="2438400" cy="1653692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95236" name="Picture 4" descr="http://www.johnlund.com/images/lrJL_LightAbstract_04.jpg"/>
          <p:cNvPicPr>
            <a:picLocks noChangeAspect="1" noChangeArrowheads="1"/>
          </p:cNvPicPr>
          <p:nvPr/>
        </p:nvPicPr>
        <p:blipFill>
          <a:blip r:embed="rId4" cstate="print">
            <a:lum bright="10000" contrast="20000"/>
          </a:blip>
          <a:srcRect/>
          <a:stretch>
            <a:fillRect/>
          </a:stretch>
        </p:blipFill>
        <p:spPr bwMode="auto">
          <a:xfrm>
            <a:off x="5257800" y="4648200"/>
            <a:ext cx="3265651" cy="1677446"/>
          </a:xfrm>
          <a:prstGeom prst="roundRect">
            <a:avLst>
              <a:gd name="adj" fmla="val 9479"/>
            </a:avLst>
          </a:prstGeom>
          <a:noFill/>
        </p:spPr>
      </p:pic>
      <p:pic>
        <p:nvPicPr>
          <p:cNvPr id="95239" name="Picture 7" descr="C:\Trash\blue-earth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521944">
            <a:off x="370381" y="827581"/>
            <a:ext cx="1965224" cy="1965224"/>
          </a:xfrm>
          <a:prstGeom prst="ellipse">
            <a:avLst/>
          </a:prstGeom>
          <a:noFill/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en-US" dirty="0" smtClean="0"/>
              <a:t>Class members can have access modifiers</a:t>
            </a:r>
          </a:p>
          <a:p>
            <a:pPr lvl="1">
              <a:lnSpc>
                <a:spcPts val="3500"/>
              </a:lnSpc>
            </a:pPr>
            <a:r>
              <a:rPr lang="en-US" dirty="0" smtClean="0"/>
              <a:t>Used to restrict the classes able to access them</a:t>
            </a:r>
          </a:p>
          <a:p>
            <a:pPr lvl="1">
              <a:lnSpc>
                <a:spcPts val="3500"/>
              </a:lnSpc>
            </a:pPr>
            <a:r>
              <a:rPr lang="en-US" dirty="0" smtClean="0"/>
              <a:t>Supports the OOP principle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 smtClean="0"/>
              <a:t>"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n-US" dirty="0" smtClean="0"/>
              <a:t>Class members can be: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 – accessible from any class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 – accessible from the class itself and all its descendent classes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 – accessible from the class itself only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 – accessible from the current assembly (used by default)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http://www.thedailygreen.com/cm/thedailygreen/images/qN/sweet-peas-clean-l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036145"/>
            <a:ext cx="4265108" cy="3337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7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4838700"/>
            <a:ext cx="72009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Defining Simple Classes</a:t>
            </a:r>
            <a:endParaRPr lang="en-US"/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1331913" y="57219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Define </a:t>
            </a:r>
            <a:r>
              <a:rPr lang="en-US" dirty="0" smtClean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Dog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task is to </a:t>
            </a:r>
            <a:r>
              <a:rPr lang="en-US" dirty="0"/>
              <a:t>define a simple class that represents </a:t>
            </a:r>
            <a:r>
              <a:rPr lang="en-US" dirty="0" smtClean="0"/>
              <a:t>information about a </a:t>
            </a:r>
            <a:r>
              <a:rPr lang="en-US" dirty="0"/>
              <a:t>dog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dog should have name and breed</a:t>
            </a:r>
          </a:p>
          <a:p>
            <a:pPr lvl="1"/>
            <a:r>
              <a:rPr lang="en-US" dirty="0"/>
              <a:t>If there is no name or breed assigned </a:t>
            </a:r>
            <a:br>
              <a:rPr lang="en-US" dirty="0"/>
            </a:br>
            <a:r>
              <a:rPr lang="en-US" dirty="0"/>
              <a:t>to the dog, it should be named "Balkan"</a:t>
            </a:r>
            <a:br>
              <a:rPr lang="en-US" dirty="0"/>
            </a:br>
            <a:r>
              <a:rPr lang="en-US" dirty="0"/>
              <a:t>and its breed should be "Street excellent" </a:t>
            </a:r>
          </a:p>
          <a:p>
            <a:pPr lvl="1"/>
            <a:r>
              <a:rPr lang="en-US" dirty="0" smtClean="0"/>
              <a:t>It should </a:t>
            </a:r>
            <a:r>
              <a:rPr lang="en-US" dirty="0"/>
              <a:t>be able to view and change the name and the breed of the dog</a:t>
            </a:r>
          </a:p>
          <a:p>
            <a:pPr lvl="1"/>
            <a:r>
              <a:rPr lang="en-US" dirty="0"/>
              <a:t>The dog should be able to bark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Class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 smtClean="0">
                <a:cs typeface="Consolas" pitchFamily="49" charset="0"/>
              </a:rPr>
              <a:t> – Example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auto">
          <a:xfrm>
            <a:off x="609601" y="1268413"/>
            <a:ext cx="79248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breed;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Dog()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"Balkan";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this.breed = "Street excellent";	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Dog(string name, string breed)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this.breed = breed;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algn="r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4754" name="Picture 2" descr="http://www.ohlaladog.com/images/crea/smalldo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933450"/>
            <a:ext cx="1638300" cy="20383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Defining Class </a:t>
            </a: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sz="3800" dirty="0" smtClean="0">
                <a:cs typeface="Consolas" pitchFamily="49" charset="0"/>
              </a:rPr>
              <a:t> – Example</a:t>
            </a:r>
            <a:r>
              <a:rPr lang="en-US" sz="3800" dirty="0" smtClean="0"/>
              <a:t> </a:t>
            </a:r>
            <a:r>
              <a:rPr lang="en-US" sz="3800" dirty="0"/>
              <a:t>(2)</a:t>
            </a:r>
            <a:endParaRPr lang="bg-BG" sz="3800" dirty="0"/>
          </a:p>
        </p:txBody>
      </p:sp>
      <p:sp>
        <p:nvSpPr>
          <p:cNvPr id="819203" name="Rectangle 3"/>
          <p:cNvSpPr>
            <a:spLocks noChangeArrowheads="1"/>
          </p:cNvSpPr>
          <p:nvPr/>
        </p:nvSpPr>
        <p:spPr bwMode="auto">
          <a:xfrm>
            <a:off x="612776" y="1268413"/>
            <a:ext cx="7921624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name;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name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Breed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breed;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breed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SayBau()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Console.WriteLine("{0} said: Bauuuuuu!", 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2706" name="Picture 2" descr="http://www.vetcares.com/images/dog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914400"/>
            <a:ext cx="1571625" cy="2543175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2133600"/>
            <a:ext cx="72009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Defining Class Dog</a:t>
            </a:r>
            <a:endParaRPr lang="en-US" noProof="1"/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1331913" y="30168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7346" name="Picture 2" descr="http://media.eukanuba.com/EukGlobal/core/flash/Breedopedia/images/dog/iceland_dog/bp_iceland_dog_a_1_med.png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/>
          <a:stretch>
            <a:fillRect/>
          </a:stretch>
        </p:blipFill>
        <p:spPr bwMode="auto">
          <a:xfrm>
            <a:off x="3075982" y="4029074"/>
            <a:ext cx="2979826" cy="1990726"/>
          </a:xfrm>
          <a:prstGeom prst="roundRect">
            <a:avLst>
              <a:gd name="adj" fmla="val 9096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752" y="1219200"/>
            <a:ext cx="7308848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Using Classes and Objects</a:t>
            </a:r>
            <a:endParaRPr lang="en-US" noProof="1"/>
          </a:p>
        </p:txBody>
      </p:sp>
      <p:pic>
        <p:nvPicPr>
          <p:cNvPr id="55297" name="Picture 1" descr="C:\Trash\objec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4216" y="2895600"/>
            <a:ext cx="4271384" cy="3235574"/>
          </a:xfrm>
          <a:prstGeom prst="roundRect">
            <a:avLst>
              <a:gd name="adj" fmla="val 6108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Classes</a:t>
            </a:r>
            <a:endParaRPr lang="bg-BG" dirty="0"/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tabLst/>
            </a:pPr>
            <a:r>
              <a:rPr lang="en-US" dirty="0" smtClean="0"/>
              <a:t>How to use classes?</a:t>
            </a:r>
          </a:p>
          <a:p>
            <a:pPr marL="709613" lvl="1" indent="-361950"/>
            <a:r>
              <a:rPr lang="en-US" dirty="0" smtClean="0"/>
              <a:t>Create </a:t>
            </a:r>
            <a:r>
              <a:rPr lang="en-US" dirty="0"/>
              <a:t>a new instance</a:t>
            </a:r>
          </a:p>
          <a:p>
            <a:pPr marL="709613" lvl="1" indent="-361950"/>
            <a:r>
              <a:rPr lang="en-US" dirty="0" smtClean="0"/>
              <a:t>Access the properties </a:t>
            </a:r>
            <a:r>
              <a:rPr lang="en-US" dirty="0"/>
              <a:t>of the class</a:t>
            </a:r>
          </a:p>
          <a:p>
            <a:pPr marL="709613" lvl="1" indent="-361950"/>
            <a:r>
              <a:rPr lang="en-US" dirty="0" smtClean="0"/>
              <a:t>Invoke methods</a:t>
            </a:r>
            <a:endParaRPr lang="en-US" dirty="0"/>
          </a:p>
          <a:p>
            <a:pPr marL="709613" lvl="1" indent="-361950"/>
            <a:r>
              <a:rPr lang="en-US" dirty="0"/>
              <a:t>Handle events</a:t>
            </a:r>
          </a:p>
          <a:p>
            <a:pPr marL="361950" indent="-361950"/>
            <a:r>
              <a:rPr lang="en-US" dirty="0" smtClean="0"/>
              <a:t>How to define classes?</a:t>
            </a:r>
          </a:p>
          <a:p>
            <a:pPr marL="709613" lvl="1" indent="-361950"/>
            <a:r>
              <a:rPr lang="en-US" dirty="0" smtClean="0"/>
              <a:t>Create </a:t>
            </a:r>
            <a:r>
              <a:rPr lang="en-US" dirty="0"/>
              <a:t>new </a:t>
            </a:r>
            <a:r>
              <a:rPr lang="en-US" dirty="0" smtClean="0"/>
              <a:t>class and define its members</a:t>
            </a:r>
          </a:p>
          <a:p>
            <a:pPr marL="709613" lvl="1" indent="-361950"/>
            <a:r>
              <a:rPr lang="en-US" dirty="0" smtClean="0"/>
              <a:t>Create new class using some other </a:t>
            </a:r>
            <a:r>
              <a:rPr lang="en-US" dirty="0"/>
              <a:t>as base class</a:t>
            </a:r>
          </a:p>
        </p:txBody>
      </p:sp>
      <p:pic>
        <p:nvPicPr>
          <p:cNvPr id="53250" name="Picture 2" descr="http://www.irrlicht3d.org/images/uml3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048000"/>
            <a:ext cx="2286000" cy="1571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How to Use Classes (Non-static)?</a:t>
            </a:r>
            <a:endParaRPr lang="bg-BG" sz="3800" dirty="0"/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2438" indent="-452438">
              <a:buFontTx/>
              <a:buAutoNum type="arabicPeriod"/>
              <a:tabLst/>
            </a:pPr>
            <a:r>
              <a:rPr lang="en-US" dirty="0"/>
              <a:t>Create </a:t>
            </a:r>
            <a:r>
              <a:rPr lang="en-US" dirty="0" smtClean="0"/>
              <a:t>an instance</a:t>
            </a:r>
            <a:endParaRPr lang="en-US" dirty="0"/>
          </a:p>
          <a:p>
            <a:pPr marL="803275" lvl="1" indent="-350838"/>
            <a:r>
              <a:rPr lang="en-US" dirty="0"/>
              <a:t>Initialize fields</a:t>
            </a:r>
          </a:p>
          <a:p>
            <a:pPr marL="452438" indent="-452438">
              <a:buFontTx/>
              <a:buAutoNum type="arabicPeriod"/>
              <a:tabLst/>
            </a:pPr>
            <a:r>
              <a:rPr lang="en-US" dirty="0"/>
              <a:t>Manipulate instance</a:t>
            </a:r>
          </a:p>
          <a:p>
            <a:pPr marL="803275" lvl="1" indent="-350838"/>
            <a:r>
              <a:rPr lang="en-US" dirty="0" smtClean="0"/>
              <a:t>Read / change properties</a:t>
            </a:r>
            <a:endParaRPr lang="en-US" dirty="0"/>
          </a:p>
          <a:p>
            <a:pPr marL="803275" lvl="1" indent="-350838"/>
            <a:r>
              <a:rPr lang="en-US" dirty="0" smtClean="0"/>
              <a:t>Invoke methods</a:t>
            </a:r>
            <a:endParaRPr lang="en-US" dirty="0"/>
          </a:p>
          <a:p>
            <a:pPr marL="803275" lvl="1" indent="-350838"/>
            <a:r>
              <a:rPr lang="en-US" dirty="0"/>
              <a:t>Handle events</a:t>
            </a:r>
          </a:p>
          <a:p>
            <a:pPr marL="452438" indent="-452438">
              <a:buFontTx/>
              <a:buAutoNum type="arabicPeriod"/>
              <a:tabLst/>
            </a:pPr>
            <a:r>
              <a:rPr lang="en-US" dirty="0"/>
              <a:t>Release occupied </a:t>
            </a:r>
            <a:r>
              <a:rPr lang="en-US" dirty="0" smtClean="0"/>
              <a:t>resources</a:t>
            </a:r>
          </a:p>
          <a:p>
            <a:pPr marL="803275" lvl="1" indent="-350838">
              <a:buSzPct val="70000"/>
            </a:pPr>
            <a:r>
              <a:rPr lang="en-US" dirty="0" smtClean="0"/>
              <a:t>Done automatically in most cases</a:t>
            </a:r>
            <a:endParaRPr lang="en-US" dirty="0"/>
          </a:p>
        </p:txBody>
      </p:sp>
      <p:pic>
        <p:nvPicPr>
          <p:cNvPr id="51202" name="Picture 2" descr="http://gvsr.polytech.univ-nantes.fr/GVSR/illustration?key=wilmascop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1200" y="2362200"/>
            <a:ext cx="3063875" cy="3048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</a:t>
            </a:r>
            <a:r>
              <a:rPr lang="en-US" dirty="0" smtClean="0"/>
              <a:t>Dog </a:t>
            </a:r>
            <a:r>
              <a:rPr lang="en-US" dirty="0"/>
              <a:t>Meeting</a:t>
            </a:r>
            <a:endParaRPr lang="bg-BG" dirty="0"/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tabLst/>
            </a:pPr>
            <a:r>
              <a:rPr lang="en-US" dirty="0" smtClean="0"/>
              <a:t>Our task is as follows:</a:t>
            </a:r>
          </a:p>
          <a:p>
            <a:pPr marL="712788" lvl="1" indent="-365125"/>
            <a:r>
              <a:rPr lang="en-US" dirty="0" smtClean="0"/>
              <a:t>Create </a:t>
            </a:r>
            <a:r>
              <a:rPr lang="en-US" dirty="0"/>
              <a:t>3 dogs</a:t>
            </a:r>
          </a:p>
          <a:p>
            <a:pPr marL="984250" lvl="2" indent="-344488"/>
            <a:r>
              <a:rPr lang="en-US" dirty="0"/>
              <a:t>First should be named </a:t>
            </a:r>
            <a:r>
              <a:rPr lang="en-US" dirty="0" smtClean="0"/>
              <a:t>“Sharo”,</a:t>
            </a:r>
            <a:r>
              <a:rPr lang="bg-BG" dirty="0" smtClean="0"/>
              <a:t> </a:t>
            </a:r>
            <a:r>
              <a:rPr lang="en-US" dirty="0" smtClean="0"/>
              <a:t>second </a:t>
            </a:r>
            <a:r>
              <a:rPr lang="en-US" dirty="0"/>
              <a:t>– “Rex” and the last – </a:t>
            </a:r>
            <a:r>
              <a:rPr lang="en-US" dirty="0" smtClean="0"/>
              <a:t>left without name</a:t>
            </a:r>
            <a:endParaRPr lang="en-US" dirty="0"/>
          </a:p>
          <a:p>
            <a:pPr marL="712788" lvl="1" indent="-365125"/>
            <a:r>
              <a:rPr lang="en-US" dirty="0"/>
              <a:t>Add all dogs in an array</a:t>
            </a:r>
          </a:p>
          <a:p>
            <a:pPr marL="712788" lvl="1" indent="-365125"/>
            <a:r>
              <a:rPr lang="en-US" dirty="0"/>
              <a:t>Iterate through the array </a:t>
            </a:r>
            <a:r>
              <a:rPr lang="en-US" dirty="0" smtClean="0"/>
              <a:t>elements and ask each </a:t>
            </a:r>
            <a:r>
              <a:rPr lang="en-US" dirty="0"/>
              <a:t>dog to bark</a:t>
            </a:r>
          </a:p>
          <a:p>
            <a:pPr marL="712788" lvl="1" indent="-365125"/>
            <a:r>
              <a:rPr lang="en-US" dirty="0"/>
              <a:t>Note</a:t>
            </a:r>
            <a:r>
              <a:rPr lang="en-US" dirty="0" smtClean="0"/>
              <a:t>:</a:t>
            </a:r>
            <a:endParaRPr lang="bg-BG" dirty="0" smtClean="0"/>
          </a:p>
          <a:p>
            <a:pPr marL="984250" lvl="2" indent="-344488"/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/>
              <a:t> class from the previous example!</a:t>
            </a:r>
          </a:p>
          <a:p>
            <a:pPr algn="r"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buFontTx/>
              <a:buAutoNum type="arabicPeriod"/>
            </a:pPr>
            <a:r>
              <a:rPr lang="en-US" dirty="0" smtClean="0"/>
              <a:t>Access Modifiers</a:t>
            </a:r>
          </a:p>
          <a:p>
            <a:pPr marL="442913" indent="-442913">
              <a:buFontTx/>
              <a:buAutoNum type="arabicPeriod"/>
            </a:pPr>
            <a:r>
              <a:rPr lang="en-US" dirty="0" smtClean="0"/>
              <a:t>Using </a:t>
            </a:r>
            <a:r>
              <a:rPr lang="en-US" dirty="0"/>
              <a:t>Classes and Objects</a:t>
            </a:r>
          </a:p>
          <a:p>
            <a:pPr marL="442913" indent="-442913">
              <a:buFontTx/>
              <a:buAutoNum type="arabicPeriod"/>
            </a:pPr>
            <a:r>
              <a:rPr lang="en-US" dirty="0"/>
              <a:t>Constructors</a:t>
            </a:r>
          </a:p>
          <a:p>
            <a:pPr marL="442913" indent="-442913">
              <a:buFontTx/>
              <a:buAutoNum type="arabicPeriod"/>
            </a:pPr>
            <a:r>
              <a:rPr lang="en-US" dirty="0" smtClean="0"/>
              <a:t>Properties</a:t>
            </a:r>
          </a:p>
          <a:p>
            <a:pPr marL="442913" indent="-442913">
              <a:buFontTx/>
              <a:buAutoNum type="arabicPeriod"/>
            </a:pPr>
            <a:r>
              <a:rPr lang="en-US" dirty="0" smtClean="0"/>
              <a:t>Static </a:t>
            </a:r>
            <a:r>
              <a:rPr lang="en-US" dirty="0"/>
              <a:t>Members</a:t>
            </a:r>
            <a:endParaRPr lang="bg-BG" dirty="0"/>
          </a:p>
        </p:txBody>
      </p:sp>
      <p:pic>
        <p:nvPicPr>
          <p:cNvPr id="94210" name="Picture 2" descr="http://www.abstractpenguin.com/blog/book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429000"/>
            <a:ext cx="2819400" cy="281940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Meeting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5196294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Console.WriteLine("Enter first dog's name: ");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dogName = Console.ReadLine();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Console.WriteLine("Enter first dog's breed: ");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dogBreed = Console.ReadLine();</a:t>
            </a:r>
          </a:p>
          <a:p>
            <a:pPr>
              <a:lnSpc>
                <a:spcPts val="22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// Using the Dog constructor to set name and breed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 firstDog = new Dog(dogName, dogBreed);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 secondDog = new Dog();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Console.WriteLine("Enter second dog's name: ");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dogName = Console.ReadLine(); 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Console.WriteLine("Enter second dog's breed: ");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dogBreed = Console.ReadLine(); </a:t>
            </a:r>
          </a:p>
          <a:p>
            <a:pPr>
              <a:lnSpc>
                <a:spcPts val="22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// Using properties to set name and breed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secondDog.Name = dogName;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secondDog.Breed = dogBreed;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8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4419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Dog </a:t>
            </a:r>
            <a:r>
              <a:rPr lang="en-US" dirty="0"/>
              <a:t>Meeting</a:t>
            </a:r>
            <a:endParaRPr lang="en-US" noProof="1"/>
          </a:p>
        </p:txBody>
      </p:sp>
      <p:sp>
        <p:nvSpPr>
          <p:cNvPr id="704515" name="Rectangle 3"/>
          <p:cNvSpPr>
            <a:spLocks noChangeArrowheads="1"/>
          </p:cNvSpPr>
          <p:nvPr/>
        </p:nvSpPr>
        <p:spPr bwMode="auto">
          <a:xfrm>
            <a:off x="1295400" y="5336187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058" name="Picture 2" descr="http://www.dogs-names.net/pictures/angry-dog.jpg"/>
          <p:cNvPicPr>
            <a:picLocks noChangeAspect="1" noChangeArrowheads="1"/>
          </p:cNvPicPr>
          <p:nvPr/>
        </p:nvPicPr>
        <p:blipFill>
          <a:blip r:embed="rId3" cstate="print">
            <a:lum bright="10000"/>
          </a:blip>
          <a:srcRect/>
          <a:stretch>
            <a:fillRect/>
          </a:stretch>
        </p:blipFill>
        <p:spPr bwMode="auto">
          <a:xfrm>
            <a:off x="2626808" y="1143000"/>
            <a:ext cx="3810000" cy="2800350"/>
          </a:xfrm>
          <a:prstGeom prst="roundRect">
            <a:avLst>
              <a:gd name="adj" fmla="val 7338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9849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09635" name="Rectangle 3"/>
          <p:cNvSpPr>
            <a:spLocks noChangeArrowheads="1"/>
          </p:cNvSpPr>
          <p:nvPr/>
        </p:nvSpPr>
        <p:spPr bwMode="auto">
          <a:xfrm>
            <a:off x="762000" y="5497512"/>
            <a:ext cx="763746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Constructors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3010" name="Picture 2" descr="http://bp0.blogger.com/_rR2wkKtWGQM/R0OWlnpZKJI/AAAAAAAAAAc/eeoVbiOwVPU/s400/bob-el-constru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6302" y="981076"/>
            <a:ext cx="3872538" cy="3286124"/>
          </a:xfrm>
          <a:prstGeom prst="roundRect">
            <a:avLst>
              <a:gd name="adj" fmla="val 504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Constructor?</a:t>
            </a:r>
            <a:endParaRPr lang="bg-BG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tabLst/>
            </a:pPr>
            <a:r>
              <a:rPr lang="en-US" dirty="0" smtClean="0"/>
              <a:t>Constructors are special methods</a:t>
            </a:r>
          </a:p>
          <a:p>
            <a:pPr marL="712788" lvl="1" indent="-355600"/>
            <a:r>
              <a:rPr lang="en-US" dirty="0" smtClean="0"/>
              <a:t>Invoked when creating a </a:t>
            </a:r>
            <a:r>
              <a:rPr lang="en-US" dirty="0"/>
              <a:t>new instance of an object</a:t>
            </a:r>
          </a:p>
          <a:p>
            <a:pPr marL="712788" lvl="1" indent="-355600"/>
            <a:r>
              <a:rPr lang="en-US" dirty="0" smtClean="0"/>
              <a:t>Used to initialize the fields </a:t>
            </a:r>
            <a:r>
              <a:rPr lang="en-US" dirty="0"/>
              <a:t>of the </a:t>
            </a:r>
            <a:r>
              <a:rPr lang="en-US" dirty="0" smtClean="0"/>
              <a:t>instance</a:t>
            </a:r>
          </a:p>
          <a:p>
            <a:pPr marL="361950" indent="-361950"/>
            <a:r>
              <a:rPr lang="en-US" dirty="0" smtClean="0"/>
              <a:t>Constructors has the same name as the class</a:t>
            </a:r>
          </a:p>
          <a:p>
            <a:pPr marL="712788" lvl="1" indent="-355600"/>
            <a:r>
              <a:rPr lang="en-US" dirty="0" smtClean="0"/>
              <a:t>Have no return type</a:t>
            </a:r>
          </a:p>
          <a:p>
            <a:pPr marL="712788" lvl="1" indent="-355600"/>
            <a:r>
              <a:rPr lang="en-US" dirty="0" smtClean="0"/>
              <a:t>Can have parameters</a:t>
            </a:r>
          </a:p>
          <a:p>
            <a:pPr marL="712788" lvl="1" indent="-355600"/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</a:t>
            </a:r>
            <a:endParaRPr lang="bg-BG" dirty="0"/>
          </a:p>
        </p:txBody>
      </p:sp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608013" y="1864764"/>
            <a:ext cx="7850188" cy="43836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Simple default constructor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Point()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xCoord = 0;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yCoord = 0;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/>
          <a:p>
            <a:pPr marL="361950" marR="0" lvl="0" indent="-36195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Point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with parameterless constructor: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4" name="Picture 2" descr="http://www.aspiredefence.co.uk/assets/Image/aspire-defence/measuring-success/considerate-constructors/considerateA.jpg"/>
          <p:cNvPicPr>
            <a:picLocks noChangeAspect="1" noChangeArrowheads="1"/>
          </p:cNvPicPr>
          <p:nvPr/>
        </p:nvPicPr>
        <p:blipFill>
          <a:blip r:embed="rId3" cstate="print"/>
          <a:srcRect r="22277"/>
          <a:stretch>
            <a:fillRect/>
          </a:stretch>
        </p:blipFill>
        <p:spPr bwMode="auto">
          <a:xfrm>
            <a:off x="6934200" y="1752600"/>
            <a:ext cx="1621596" cy="1371600"/>
          </a:xfrm>
          <a:prstGeom prst="roundRect">
            <a:avLst>
              <a:gd name="adj" fmla="val 13004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 (2)</a:t>
            </a:r>
            <a:endParaRPr lang="bg-BG" dirty="0"/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615950" y="1143000"/>
            <a:ext cx="7918450" cy="52906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age;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Default constructor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Person()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 = "[no name]";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age = 0;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Constructor with parameters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Person(string name, int age)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age;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800600" y="1828800"/>
            <a:ext cx="3429000" cy="1379101"/>
          </a:xfrm>
          <a:prstGeom prst="wedgeRoundRectCallout">
            <a:avLst>
              <a:gd name="adj1" fmla="val -99584"/>
              <a:gd name="adj2" fmla="val 196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As rule constructors should initialize all own class fields.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Constructors and Initialization</a:t>
            </a:r>
            <a:endParaRPr lang="bg-BG" dirty="0"/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609601" y="1691819"/>
            <a:ext cx="7848599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ClockAlarm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hours = 9; // Inline initialization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minutes = 0; // Inline initialization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Default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ClockAlarm()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ClockAlarm(int hours, int minutes)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this.hours = hours;      // Invoked after the inline 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this.minutes = minutes;  // initialization!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68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76238" y="990600"/>
            <a:ext cx="8462962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Pay attention when using inline initialization!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Constructors Calls</a:t>
            </a:r>
            <a:endParaRPr lang="bg-BG" dirty="0"/>
          </a:p>
        </p:txBody>
      </p:sp>
      <p:sp>
        <p:nvSpPr>
          <p:cNvPr id="800772" name="Rectangle 4"/>
          <p:cNvSpPr>
            <a:spLocks noChangeArrowheads="1"/>
          </p:cNvSpPr>
          <p:nvPr/>
        </p:nvSpPr>
        <p:spPr bwMode="auto">
          <a:xfrm>
            <a:off x="609600" y="1640392"/>
            <a:ext cx="78486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Point() : this(0,0) // Reuse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Point(int xCoord, int yCoord)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this.xCoord = xCoord;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this.yCoord =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0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914400"/>
            <a:ext cx="8496300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dirty="0"/>
              <a:t>Reusing constructors</a:t>
            </a:r>
          </a:p>
        </p:txBody>
      </p:sp>
      <p:pic>
        <p:nvPicPr>
          <p:cNvPr id="32770" name="Picture 2" descr="http://www.lks.ac.th/teacher_jonggonee/jongdw/picfromcd/occupations/constructor_worker.jpg"/>
          <p:cNvPicPr>
            <a:picLocks noChangeAspect="1" noChangeArrowheads="1"/>
          </p:cNvPicPr>
          <p:nvPr/>
        </p:nvPicPr>
        <p:blipFill>
          <a:blip r:embed="rId3" cstate="print">
            <a:lum contrast="40000"/>
          </a:blip>
          <a:srcRect/>
          <a:stretch>
            <a:fillRect/>
          </a:stretch>
        </p:blipFill>
        <p:spPr bwMode="auto">
          <a:xfrm>
            <a:off x="7315200" y="1447800"/>
            <a:ext cx="1295400" cy="2181225"/>
          </a:xfrm>
          <a:prstGeom prst="roundRect">
            <a:avLst>
              <a:gd name="adj" fmla="val 8134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www.kbsinc.net/images/11-wor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7616" y="914400"/>
            <a:ext cx="3204584" cy="3044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1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5926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17827" name="Rectangle 3"/>
          <p:cNvSpPr>
            <a:spLocks noChangeArrowheads="1"/>
          </p:cNvSpPr>
          <p:nvPr/>
        </p:nvSpPr>
        <p:spPr bwMode="auto">
          <a:xfrm>
            <a:off x="2052638" y="54933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447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Properties</a:t>
            </a:r>
            <a:endParaRPr lang="en-US" noProof="1"/>
          </a:p>
        </p:txBody>
      </p:sp>
      <p:sp>
        <p:nvSpPr>
          <p:cNvPr id="726019" name="Rectangle 3"/>
          <p:cNvSpPr>
            <a:spLocks noChangeArrowheads="1"/>
          </p:cNvSpPr>
          <p:nvPr/>
        </p:nvSpPr>
        <p:spPr bwMode="auto">
          <a:xfrm>
            <a:off x="1187450" y="2381849"/>
            <a:ext cx="6624638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Properties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674" name="Picture 2" descr="http://www.educationalmodels.com/product/category/Material-Properties/Material-Properties.jpg"/>
          <p:cNvPicPr>
            <a:picLocks noChangeAspect="1" noChangeArrowheads="1"/>
          </p:cNvPicPr>
          <p:nvPr/>
        </p:nvPicPr>
        <p:blipFill>
          <a:blip r:embed="rId3" cstate="print">
            <a:lum contrast="20000"/>
          </a:blip>
          <a:srcRect/>
          <a:stretch>
            <a:fillRect/>
          </a:stretch>
        </p:blipFill>
        <p:spPr bwMode="auto">
          <a:xfrm>
            <a:off x="2655817" y="3286125"/>
            <a:ext cx="3679966" cy="2695576"/>
          </a:xfrm>
          <a:prstGeom prst="roundRect">
            <a:avLst>
              <a:gd name="adj" fmla="val 7721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http://lgo.mit.edu/blog/drewhill/files/red_kidney_bea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219200"/>
            <a:ext cx="42672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04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2188" y="5054600"/>
            <a:ext cx="71612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Defining Simple Classes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Role of Properties</a:t>
            </a:r>
            <a:endParaRPr lang="bg-BG"/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143001"/>
            <a:ext cx="8831262" cy="5454650"/>
          </a:xfrm>
        </p:spPr>
        <p:txBody>
          <a:bodyPr/>
          <a:lstStyle/>
          <a:p>
            <a:pPr marL="361950" indent="-361950">
              <a:tabLst/>
            </a:pPr>
            <a:r>
              <a:rPr lang="en-US" dirty="0"/>
              <a:t>Expose object's data to the outside world</a:t>
            </a:r>
          </a:p>
          <a:p>
            <a:pPr marL="361950" indent="-361950">
              <a:tabLst/>
            </a:pPr>
            <a:r>
              <a:rPr lang="en-US" dirty="0"/>
              <a:t>Control how the data is manipulated</a:t>
            </a:r>
          </a:p>
          <a:p>
            <a:pPr marL="361950" indent="-361950">
              <a:tabLst/>
            </a:pPr>
            <a:r>
              <a:rPr lang="en-US" dirty="0" smtClean="0"/>
              <a:t>Properties can be:</a:t>
            </a:r>
            <a:endParaRPr lang="en-US" dirty="0"/>
          </a:p>
          <a:p>
            <a:pPr marL="712788" lvl="1" indent="-355600"/>
            <a:r>
              <a:rPr lang="en-US" dirty="0" smtClean="0"/>
              <a:t>Read-only</a:t>
            </a:r>
            <a:endParaRPr lang="en-US" dirty="0"/>
          </a:p>
          <a:p>
            <a:pPr marL="712788" lvl="1" indent="-355600"/>
            <a:r>
              <a:rPr lang="en-US" dirty="0" smtClean="0"/>
              <a:t>Write-only</a:t>
            </a:r>
            <a:endParaRPr lang="en-US" dirty="0"/>
          </a:p>
          <a:p>
            <a:pPr marL="712788" lvl="1" indent="-355600"/>
            <a:r>
              <a:rPr lang="en-US" dirty="0"/>
              <a:t>Read and </a:t>
            </a:r>
            <a:r>
              <a:rPr lang="en-US" dirty="0" smtClean="0"/>
              <a:t>write</a:t>
            </a:r>
            <a:endParaRPr lang="en-US" dirty="0"/>
          </a:p>
          <a:p>
            <a:pPr marL="361950" indent="-361950">
              <a:tabLst/>
            </a:pPr>
            <a:r>
              <a:rPr lang="en-US" dirty="0" smtClean="0"/>
              <a:t>Give </a:t>
            </a:r>
            <a:r>
              <a:rPr lang="en-US" dirty="0"/>
              <a:t>good level of abstraction</a:t>
            </a:r>
          </a:p>
          <a:p>
            <a:pPr marL="361950" indent="-361950">
              <a:tabLst/>
            </a:pPr>
            <a:r>
              <a:rPr lang="en-US" dirty="0" smtClean="0"/>
              <a:t>Make </a:t>
            </a:r>
            <a:r>
              <a:rPr lang="en-US" dirty="0"/>
              <a:t>writing code easier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Properties</a:t>
            </a:r>
            <a:endParaRPr lang="bg-BG"/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23950"/>
            <a:ext cx="8686800" cy="5505450"/>
          </a:xfrm>
        </p:spPr>
        <p:txBody>
          <a:bodyPr/>
          <a:lstStyle/>
          <a:p>
            <a:pPr marL="361950" indent="-361950">
              <a:tabLst/>
            </a:pPr>
            <a:r>
              <a:rPr lang="en-US" dirty="0"/>
              <a:t>Properties should have:</a:t>
            </a:r>
          </a:p>
          <a:p>
            <a:pPr marL="712788" lvl="1" indent="-355600"/>
            <a:r>
              <a:rPr lang="en-US" dirty="0"/>
              <a:t>Access modifier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/>
              <a:t>, etc.)</a:t>
            </a:r>
          </a:p>
          <a:p>
            <a:pPr marL="712788" lvl="1" indent="-355600"/>
            <a:r>
              <a:rPr lang="en-US" dirty="0"/>
              <a:t>Return type</a:t>
            </a:r>
          </a:p>
          <a:p>
            <a:pPr marL="712788" lvl="1" indent="-355600"/>
            <a:r>
              <a:rPr lang="en-US" dirty="0"/>
              <a:t>Unique name</a:t>
            </a:r>
          </a:p>
          <a:p>
            <a:pPr marL="712788" lvl="1" indent="-355600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</a:t>
            </a:r>
            <a:r>
              <a:rPr lang="en-US" dirty="0"/>
              <a:t> </a:t>
            </a:r>
            <a:r>
              <a:rPr lang="en-US" dirty="0" smtClean="0"/>
              <a:t>and /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Set</a:t>
            </a:r>
            <a:r>
              <a:rPr lang="en-US" dirty="0"/>
              <a:t> part</a:t>
            </a:r>
          </a:p>
          <a:p>
            <a:pPr marL="712788" lvl="1" indent="-355600"/>
            <a:r>
              <a:rPr lang="en-US" dirty="0"/>
              <a:t>Can contain code </a:t>
            </a:r>
            <a:r>
              <a:rPr lang="en-US" dirty="0" smtClean="0"/>
              <a:t>processing </a:t>
            </a:r>
            <a:r>
              <a:rPr lang="en-US" dirty="0"/>
              <a:t>data in </a:t>
            </a:r>
            <a:r>
              <a:rPr lang="en-US" dirty="0" smtClean="0"/>
              <a:t>specific </a:t>
            </a:r>
            <a:r>
              <a:rPr lang="en-US" dirty="0"/>
              <a:t>way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Properties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32164" name="Rectangle 4"/>
          <p:cNvSpPr>
            <a:spLocks noChangeArrowheads="1"/>
          </p:cNvSpPr>
          <p:nvPr/>
        </p:nvSpPr>
        <p:spPr bwMode="auto">
          <a:xfrm>
            <a:off x="609600" y="1268413"/>
            <a:ext cx="7923213" cy="50921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XCoord  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xCoord; }</a:t>
            </a:r>
          </a:p>
          <a:p>
            <a:pPr marL="282575" lvl="2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xCoord = value;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YCoord 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yCoord; }</a:t>
            </a:r>
          </a:p>
          <a:p>
            <a:pPr marL="282575" lvl="2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yCoord = value;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2530" name="Picture 2" descr="http://www.watereducation.utah.gov/WaterScience/propertie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123950"/>
            <a:ext cx="2505075" cy="1466850"/>
          </a:xfrm>
          <a:prstGeom prst="roundRect">
            <a:avLst>
              <a:gd name="adj" fmla="val 58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Properties</a:t>
            </a:r>
            <a:endParaRPr lang="bg-BG"/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690562" y="2325225"/>
            <a:ext cx="7767638" cy="40395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Rectangle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float width;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float height;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float Area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      get</a:t>
            </a:r>
          </a:p>
          <a:p>
            <a:pPr marL="282575" lvl="2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lvl="2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width * height;</a:t>
            </a:r>
          </a:p>
          <a:p>
            <a:pPr marL="282575" lvl="2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31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054100"/>
            <a:ext cx="8496300" cy="1079500"/>
          </a:xfrm>
          <a:noFill/>
          <a:ln/>
        </p:spPr>
        <p:txBody>
          <a:bodyPr/>
          <a:lstStyle/>
          <a:p>
            <a:r>
              <a:rPr lang="en-US" dirty="0" smtClean="0"/>
              <a:t>Properties are </a:t>
            </a:r>
            <a:r>
              <a:rPr lang="en-US" dirty="0"/>
              <a:t>not </a:t>
            </a:r>
            <a:r>
              <a:rPr lang="en-US" dirty="0" smtClean="0"/>
              <a:t>obligatory bound </a:t>
            </a:r>
            <a:r>
              <a:rPr lang="en-US" dirty="0"/>
              <a:t>to a class </a:t>
            </a:r>
            <a:r>
              <a:rPr lang="en-US" dirty="0" smtClean="0"/>
              <a:t>field – can be calculated dynamically</a:t>
            </a:r>
            <a:endParaRPr 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could be defined without an underlying field behind them</a:t>
            </a:r>
          </a:p>
          <a:p>
            <a:pPr lvl="1"/>
            <a:r>
              <a:rPr lang="en-US" dirty="0" smtClean="0"/>
              <a:t>It is automatically created by the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178" y="2922925"/>
            <a:ext cx="792422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UserProfile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UserId { get; set; }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 { get; set; }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UserProfile profile = new UserProfile() {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 = "Steve",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LastName = "Balmer",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UserId = 91112 };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boedeker.com/plavis.jpg"/>
          <p:cNvPicPr>
            <a:picLocks noChangeAspect="1" noChangeArrowheads="1"/>
          </p:cNvPicPr>
          <p:nvPr/>
        </p:nvPicPr>
        <p:blipFill>
          <a:blip r:embed="rId3" cstate="print"/>
          <a:srcRect l="1280" t="1253" r="5045" b="6332"/>
          <a:stretch>
            <a:fillRect/>
          </a:stretch>
        </p:blipFill>
        <p:spPr bwMode="auto">
          <a:xfrm>
            <a:off x="2924070" y="1105319"/>
            <a:ext cx="3187007" cy="2839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Properties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979613" y="54171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295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Static Members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1979613" y="2163762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vs. Instance Members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2" name="Picture 2" descr="http://www.bnl.gov/bnlweb/Museum/photos/Science%20Museum/D0330399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971800"/>
            <a:ext cx="2590800" cy="3264408"/>
          </a:xfrm>
          <a:prstGeom prst="roundRect">
            <a:avLst>
              <a:gd name="adj" fmla="val 852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bg-BG" dirty="0"/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3538" indent="-363538">
              <a:tabLst/>
            </a:pPr>
            <a:r>
              <a:rPr lang="en-US" dirty="0"/>
              <a:t>Static </a:t>
            </a:r>
            <a:r>
              <a:rPr lang="en-US" dirty="0" smtClean="0"/>
              <a:t>members are </a:t>
            </a:r>
            <a:r>
              <a:rPr lang="en-US" dirty="0"/>
              <a:t>associated with </a:t>
            </a:r>
            <a:r>
              <a:rPr lang="en-US" dirty="0" smtClean="0"/>
              <a:t>a type </a:t>
            </a:r>
            <a:r>
              <a:rPr lang="en-US" dirty="0"/>
              <a:t>rather </a:t>
            </a:r>
            <a:r>
              <a:rPr lang="en-US" dirty="0" smtClean="0"/>
              <a:t>than </a:t>
            </a:r>
            <a:r>
              <a:rPr lang="en-US" dirty="0"/>
              <a:t>with an </a:t>
            </a:r>
            <a:r>
              <a:rPr lang="en-US" dirty="0" smtClean="0"/>
              <a:t>instance</a:t>
            </a:r>
          </a:p>
          <a:p>
            <a:pPr marL="712788" lvl="1" indent="-355600"/>
            <a:r>
              <a:rPr lang="en-US" dirty="0" smtClean="0"/>
              <a:t>Defined with the modifier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63538" indent="-363538">
              <a:tabLst/>
            </a:pPr>
            <a:r>
              <a:rPr lang="en-US" dirty="0" smtClean="0"/>
              <a:t>Static can </a:t>
            </a:r>
            <a:r>
              <a:rPr lang="en-US" dirty="0"/>
              <a:t>be used </a:t>
            </a:r>
            <a:r>
              <a:rPr lang="en-US" dirty="0" smtClean="0"/>
              <a:t>for</a:t>
            </a:r>
            <a:endParaRPr lang="en-US" dirty="0"/>
          </a:p>
          <a:p>
            <a:pPr marL="712788" lvl="1" indent="-355600"/>
            <a:r>
              <a:rPr lang="en-US" dirty="0" smtClean="0"/>
              <a:t>Fields</a:t>
            </a:r>
            <a:endParaRPr lang="en-US" dirty="0"/>
          </a:p>
          <a:p>
            <a:pPr marL="712788" lvl="1" indent="-355600"/>
            <a:r>
              <a:rPr lang="en-US" dirty="0" smtClean="0"/>
              <a:t>Properties</a:t>
            </a:r>
            <a:endParaRPr lang="en-US" dirty="0"/>
          </a:p>
          <a:p>
            <a:pPr marL="712788" lvl="1" indent="-355600"/>
            <a:r>
              <a:rPr lang="en-US" dirty="0" smtClean="0"/>
              <a:t>Methods</a:t>
            </a:r>
            <a:endParaRPr lang="en-US" dirty="0"/>
          </a:p>
          <a:p>
            <a:pPr marL="712788" lvl="1" indent="-355600"/>
            <a:r>
              <a:rPr lang="en-US" dirty="0" smtClean="0"/>
              <a:t>Events</a:t>
            </a:r>
            <a:endParaRPr lang="en-US" dirty="0"/>
          </a:p>
          <a:p>
            <a:pPr marL="712788" lvl="1" indent="-355600"/>
            <a:r>
              <a:rPr lang="en-US" dirty="0" smtClean="0"/>
              <a:t>Constructors</a:t>
            </a:r>
            <a:endParaRPr lang="en-US" dirty="0"/>
          </a:p>
        </p:txBody>
      </p:sp>
      <p:pic>
        <p:nvPicPr>
          <p:cNvPr id="13315" name="Picture 3" descr="C:\Trash\static.png"/>
          <p:cNvPicPr>
            <a:picLocks noChangeAspect="1" noChangeArrowheads="1"/>
          </p:cNvPicPr>
          <p:nvPr/>
        </p:nvPicPr>
        <p:blipFill>
          <a:blip r:embed="rId3" cstate="print"/>
          <a:srcRect l="1575" t="1802" r="1119" b="1650"/>
          <a:stretch>
            <a:fillRect/>
          </a:stretch>
        </p:blipFill>
        <p:spPr bwMode="auto">
          <a:xfrm>
            <a:off x="5410200" y="3657600"/>
            <a:ext cx="3104940" cy="2602523"/>
          </a:xfrm>
          <a:prstGeom prst="roundRect">
            <a:avLst>
              <a:gd name="adj" fmla="val 8093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</a:t>
            </a:r>
            <a:r>
              <a:rPr lang="en-US" dirty="0" smtClean="0"/>
              <a:t>Non-Static</a:t>
            </a:r>
            <a:endParaRPr lang="bg-BG" dirty="0"/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/>
            <a:r>
              <a:rPr lang="en-US" dirty="0" smtClean="0"/>
              <a:t>Associated </a:t>
            </a:r>
            <a:r>
              <a:rPr lang="en-US" dirty="0"/>
              <a:t>with a type, not with an instance</a:t>
            </a:r>
          </a:p>
          <a:p>
            <a:pPr marL="361950" indent="-361950"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/>
            <a:r>
              <a:rPr lang="en-US" dirty="0" smtClean="0"/>
              <a:t>The opposite, associated with an instance</a:t>
            </a:r>
            <a:endParaRPr lang="en-US" dirty="0"/>
          </a:p>
          <a:p>
            <a:pPr marL="361950" indent="-361950"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/>
            <a:r>
              <a:rPr lang="en-US" dirty="0" smtClean="0"/>
              <a:t>Initialized just before the type </a:t>
            </a:r>
            <a:r>
              <a:rPr lang="en-US" dirty="0"/>
              <a:t>is </a:t>
            </a:r>
            <a:r>
              <a:rPr lang="en-US" dirty="0" smtClean="0"/>
              <a:t>used for </a:t>
            </a:r>
            <a:r>
              <a:rPr lang="en-US" dirty="0"/>
              <a:t>the first </a:t>
            </a:r>
            <a:r>
              <a:rPr lang="en-US" dirty="0" smtClean="0"/>
              <a:t>time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61950" indent="-361950"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Non-Static</a:t>
            </a:r>
            <a:r>
              <a:rPr lang="en-US" dirty="0" smtClean="0"/>
              <a:t>:</a:t>
            </a:r>
          </a:p>
          <a:p>
            <a:pPr marL="712788" lvl="1" indent="-355600"/>
            <a:r>
              <a:rPr lang="en-US" dirty="0" smtClean="0"/>
              <a:t>Initialized </a:t>
            </a:r>
            <a:r>
              <a:rPr lang="en-US" dirty="0"/>
              <a:t>when the constructor is called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Members – Example</a:t>
            </a:r>
            <a:endParaRPr lang="bg-BG" dirty="0"/>
          </a:p>
        </p:txBody>
      </p:sp>
      <p:sp>
        <p:nvSpPr>
          <p:cNvPr id="744452" name="Rectangle 4"/>
          <p:cNvSpPr>
            <a:spLocks noChangeArrowheads="1"/>
          </p:cNvSpPr>
          <p:nvPr/>
        </p:nvSpPr>
        <p:spPr bwMode="auto">
          <a:xfrm>
            <a:off x="609599" y="1093834"/>
            <a:ext cx="7848601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SqrtPrecalculated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const int MAX_VALUE = 10000;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field 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static int[] sqrtValues; 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constructor 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static SqrtPrecalculated()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sqrtValues = new int[MAX_VALUE + 1];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i = 0; i &lt; sqrtValues.Length; i++)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sqrtValues[i] = (int)Math.Sqrt(i);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algn="r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</a:p>
        </p:txBody>
      </p:sp>
      <p:pic>
        <p:nvPicPr>
          <p:cNvPr id="9217" name="Picture 1" descr="C:\Trash\static-electricity-chil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8192" y="852487"/>
            <a:ext cx="1843192" cy="1585913"/>
          </a:xfrm>
          <a:prstGeom prst="ellipse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OOP</a:t>
            </a:r>
            <a:endParaRPr lang="bg-BG" dirty="0"/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tabLst/>
            </a:pPr>
            <a:r>
              <a:rPr lang="en-US" dirty="0" smtClean="0"/>
              <a:t>Classes model real-world objects and define</a:t>
            </a:r>
            <a:endParaRPr lang="bg-BG" dirty="0" smtClean="0"/>
          </a:p>
          <a:p>
            <a:pPr marL="709613" lvl="1" indent="-361950"/>
            <a:r>
              <a:rPr lang="en-US" dirty="0" smtClean="0"/>
              <a:t>Attributes (state, properties, fields)</a:t>
            </a:r>
          </a:p>
          <a:p>
            <a:pPr marL="709613" lvl="1" indent="-361950"/>
            <a:r>
              <a:rPr lang="en-US" dirty="0" smtClean="0"/>
              <a:t>Behavior (methods, operations)</a:t>
            </a:r>
          </a:p>
          <a:p>
            <a:pPr marL="361950" indent="-361950"/>
            <a:r>
              <a:rPr lang="en-US" dirty="0" smtClean="0"/>
              <a:t>Classes describe structure of objects</a:t>
            </a:r>
          </a:p>
          <a:p>
            <a:pPr marL="709613" lvl="1" indent="-361950"/>
            <a:r>
              <a:rPr lang="en-US" dirty="0" smtClean="0"/>
              <a:t>Objects describe particular instance of a class</a:t>
            </a:r>
          </a:p>
          <a:p>
            <a:pPr marL="361950" indent="-361950">
              <a:tabLst/>
            </a:pPr>
            <a:r>
              <a:rPr lang="en-US" dirty="0" smtClean="0"/>
              <a:t>Properties hold information about the modeled object relevant to the problem</a:t>
            </a:r>
          </a:p>
          <a:p>
            <a:pPr marL="361950" indent="-361950">
              <a:tabLst/>
            </a:pPr>
            <a:r>
              <a:rPr lang="en-US" dirty="0" smtClean="0"/>
              <a:t>Operations implement object behavior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Members </a:t>
            </a:r>
            <a:r>
              <a:rPr lang="en-US" dirty="0"/>
              <a:t>– </a:t>
            </a:r>
            <a:r>
              <a:rPr lang="en-US" dirty="0" smtClean="0"/>
              <a:t>Example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834563" name="Rectangle 3"/>
          <p:cNvSpPr>
            <a:spLocks noChangeArrowheads="1"/>
          </p:cNvSpPr>
          <p:nvPr/>
        </p:nvSpPr>
        <p:spPr bwMode="auto">
          <a:xfrm>
            <a:off x="609600" y="1219201"/>
            <a:ext cx="7848600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method 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int GetSqrt(int value)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sqrtValues[value];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The Main() method is always static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static void Main()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Console.WriteLine(GetSqrt(254));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 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172" name="Picture 4" descr="http://antistaticsolution.net/images/static_electricity/static_electricity_250x25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689" y="4038600"/>
            <a:ext cx="2286911" cy="2296058"/>
          </a:xfrm>
          <a:prstGeom prst="roundRect">
            <a:avLst>
              <a:gd name="adj" fmla="val 9071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Static Members</a:t>
            </a:r>
            <a:endParaRPr lang="en-US" noProof="1"/>
          </a:p>
        </p:txBody>
      </p:sp>
      <p:sp>
        <p:nvSpPr>
          <p:cNvPr id="746499" name="Rectangle 3"/>
          <p:cNvSpPr>
            <a:spLocks noChangeArrowheads="1"/>
          </p:cNvSpPr>
          <p:nvPr/>
        </p:nvSpPr>
        <p:spPr bwMode="auto">
          <a:xfrm>
            <a:off x="1979613" y="22167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3.bp.blogspot.com/_shNfb4kWu0g/SOShpuw27SI/AAAAAAAABSE/zFPYwed1Id4/s400/Static-Electricity-t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097910"/>
            <a:ext cx="4419600" cy="2950084"/>
          </a:xfrm>
          <a:prstGeom prst="roundRect">
            <a:avLst>
              <a:gd name="adj" fmla="val 939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72187"/>
            <a:ext cx="488315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Generic Classes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1524000" y="2109875"/>
            <a:ext cx="6103938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Parameterized Classes and Methods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557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2854" y="3429000"/>
            <a:ext cx="2892056" cy="2590800"/>
          </a:xfrm>
          <a:prstGeom prst="roundRect">
            <a:avLst>
              <a:gd name="adj" fmla="val 7270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0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955310" y="2971800"/>
            <a:ext cx="2381694" cy="2133600"/>
          </a:xfrm>
          <a:prstGeom prst="roundRect">
            <a:avLst>
              <a:gd name="adj" fmla="val 727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1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75249" y="4343400"/>
            <a:ext cx="2149551" cy="1925637"/>
          </a:xfrm>
          <a:prstGeom prst="roundRect">
            <a:avLst>
              <a:gd name="adj" fmla="val 7270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Generics?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2038" cy="5715000"/>
          </a:xfrm>
        </p:spPr>
        <p:txBody>
          <a:bodyPr/>
          <a:lstStyle/>
          <a:p>
            <a:pPr>
              <a:lnSpc>
                <a:spcPts val="3700"/>
              </a:lnSpc>
            </a:pPr>
            <a:r>
              <a:rPr lang="en-US" dirty="0" smtClean="0"/>
              <a:t>Generics allow defining parameterized classes that process data of unknown (generic) type</a:t>
            </a:r>
            <a:endParaRPr lang="en-US" dirty="0"/>
          </a:p>
          <a:p>
            <a:pPr lvl="1">
              <a:lnSpc>
                <a:spcPts val="3700"/>
              </a:lnSpc>
            </a:pPr>
            <a:r>
              <a:rPr lang="en-US" dirty="0" smtClean="0"/>
              <a:t>The class can be instantiated with several different particular types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List&lt;int&gt;</a:t>
            </a:r>
            <a:r>
              <a:rPr lang="en-US" dirty="0" smtClean="0">
                <a:sym typeface="Wingdings" pitchFamily="2" charset="2"/>
              </a:rPr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</a:t>
            </a:r>
            <a:r>
              <a:rPr lang="en-US" dirty="0" smtClean="0">
                <a:sym typeface="Wingdings" pitchFamily="2" charset="2"/>
              </a:rPr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List&lt;Student&gt;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700"/>
              </a:lnSpc>
            </a:pPr>
            <a:r>
              <a:rPr lang="en-US" dirty="0" smtClean="0"/>
              <a:t>Generics are also </a:t>
            </a:r>
            <a:r>
              <a:rPr lang="en-US" dirty="0"/>
              <a:t>known as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parameterized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types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 types</a:t>
            </a:r>
            <a:r>
              <a:rPr lang="en-US" dirty="0" smtClean="0"/>
              <a:t>"</a:t>
            </a:r>
            <a:endParaRPr lang="en-US" dirty="0"/>
          </a:p>
          <a:p>
            <a:pPr lvl="1">
              <a:lnSpc>
                <a:spcPts val="3700"/>
              </a:lnSpc>
            </a:pPr>
            <a:r>
              <a:rPr lang="en-US" dirty="0"/>
              <a:t>Similar to the templates in C++</a:t>
            </a:r>
          </a:p>
          <a:p>
            <a:pPr lvl="1">
              <a:lnSpc>
                <a:spcPts val="3700"/>
              </a:lnSpc>
            </a:pPr>
            <a:r>
              <a:rPr lang="en-US" dirty="0"/>
              <a:t>Similar to the generics in </a:t>
            </a:r>
            <a:r>
              <a:rPr lang="en-US" dirty="0" smtClean="0"/>
              <a:t>Java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467974" name="Rectangle 6"/>
          <p:cNvSpPr>
            <a:spLocks noChangeArrowheads="1"/>
          </p:cNvSpPr>
          <p:nvPr/>
        </p:nvSpPr>
        <p:spPr bwMode="auto">
          <a:xfrm>
            <a:off x="762000" y="1143000"/>
            <a:ext cx="7545387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GenericList&lt;</a:t>
            </a:r>
            <a:r>
              <a:rPr lang="en-US" altLang="ko-KR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Add(</a:t>
            </a:r>
            <a:r>
              <a:rPr lang="en-US" altLang="ko-KR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element) { …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GenericListExample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Declare a list of type int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GenericList&lt;int&gt; intList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GenericList&lt;int&gt;();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 list of type string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GenericList&lt;string&gt; stringList =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GenericList&lt;string&gt;();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62550" y="901303"/>
            <a:ext cx="3448050" cy="851297"/>
          </a:xfrm>
          <a:prstGeom prst="wedgeRoundRectCallout">
            <a:avLst>
              <a:gd name="adj1" fmla="val -63873"/>
              <a:gd name="adj2" fmla="val 36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is an unknown type, parameter of the class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724400" y="2286000"/>
            <a:ext cx="3448050" cy="851297"/>
          </a:xfrm>
          <a:prstGeom prst="wedgeRoundRectCallout">
            <a:avLst>
              <a:gd name="adj1" fmla="val -82381"/>
              <a:gd name="adj2" fmla="val -724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can be used in any method in the class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Trash\GenericLi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990600"/>
            <a:ext cx="5235640" cy="3181950"/>
          </a:xfrm>
          <a:prstGeom prst="roundRect">
            <a:avLst>
              <a:gd name="adj" fmla="val 500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Generic Classes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236538" y="5440362"/>
            <a:ext cx="852646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8775" indent="-358775">
              <a:lnSpc>
                <a:spcPts val="3600"/>
              </a:lnSpc>
            </a:pPr>
            <a:r>
              <a:rPr lang="en-US" dirty="0"/>
              <a:t>Classes define specific structure </a:t>
            </a:r>
            <a:r>
              <a:rPr lang="en-US" dirty="0" smtClean="0"/>
              <a:t>for objects</a:t>
            </a:r>
            <a:endParaRPr lang="en-US" dirty="0"/>
          </a:p>
          <a:p>
            <a:pPr marL="706438" lvl="1" indent="-358775">
              <a:lnSpc>
                <a:spcPts val="3600"/>
              </a:lnSpc>
            </a:pPr>
            <a:r>
              <a:rPr lang="en-US" dirty="0"/>
              <a:t>Objects are </a:t>
            </a:r>
            <a:r>
              <a:rPr lang="en-US" dirty="0" smtClean="0"/>
              <a:t>particular instances of a class and use this structure</a:t>
            </a:r>
            <a:endParaRPr lang="en-US" dirty="0"/>
          </a:p>
          <a:p>
            <a:pPr marL="358775" indent="-358775">
              <a:lnSpc>
                <a:spcPts val="3600"/>
              </a:lnSpc>
            </a:pPr>
            <a:r>
              <a:rPr lang="en-US" dirty="0"/>
              <a:t>Constructors are </a:t>
            </a:r>
            <a:r>
              <a:rPr lang="en-US" dirty="0" smtClean="0"/>
              <a:t>invoked when creating new class instances</a:t>
            </a:r>
            <a:endParaRPr lang="en-US" dirty="0"/>
          </a:p>
          <a:p>
            <a:pPr marL="358775" indent="-358775">
              <a:lnSpc>
                <a:spcPts val="3600"/>
              </a:lnSpc>
            </a:pPr>
            <a:r>
              <a:rPr lang="en-US" dirty="0"/>
              <a:t>Properties expose the </a:t>
            </a:r>
            <a:r>
              <a:rPr lang="en-US" dirty="0" smtClean="0"/>
              <a:t>class data in safe, controlled way</a:t>
            </a:r>
            <a:endParaRPr lang="en-US" dirty="0"/>
          </a:p>
          <a:p>
            <a:pPr marL="358775" indent="-358775">
              <a:lnSpc>
                <a:spcPts val="3600"/>
              </a:lnSpc>
            </a:pPr>
            <a:r>
              <a:rPr lang="en-US" dirty="0"/>
              <a:t>Static </a:t>
            </a:r>
            <a:r>
              <a:rPr lang="en-US" dirty="0" smtClean="0"/>
              <a:t>members are shared between all instances</a:t>
            </a:r>
          </a:p>
          <a:p>
            <a:pPr marL="706438" lvl="1" indent="-358775">
              <a:lnSpc>
                <a:spcPts val="3600"/>
              </a:lnSpc>
            </a:pPr>
            <a:r>
              <a:rPr lang="en-US" dirty="0" smtClean="0"/>
              <a:t>Instance members are per object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 and Objects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4038600" y="2657853"/>
            <a:ext cx="447132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6400" b="1" dirty="0" smtClean="0"/>
              <a:t>Questions?</a:t>
            </a:r>
            <a:endParaRPr lang="bg-BG" sz="6400" b="1" dirty="0"/>
          </a:p>
        </p:txBody>
      </p:sp>
      <p:pic>
        <p:nvPicPr>
          <p:cNvPr id="58370" name="Picture 2" descr="http://bp2.blogger.com/_Khl4_roRjxE/R-u4vrznNZI/AAAAAAAAAww/2TzrbPzcSF4/s320/questionmarks.jpg"/>
          <p:cNvPicPr>
            <a:picLocks noChangeAspect="1" noChangeArrowheads="1"/>
          </p:cNvPicPr>
          <p:nvPr/>
        </p:nvPicPr>
        <p:blipFill>
          <a:blip r:embed="rId2" cstate="print"/>
          <a:srcRect t="3721"/>
          <a:stretch>
            <a:fillRect/>
          </a:stretch>
        </p:blipFill>
        <p:spPr bwMode="auto">
          <a:xfrm rot="21204060">
            <a:off x="887688" y="1972053"/>
            <a:ext cx="2720424" cy="3943350"/>
          </a:xfrm>
          <a:prstGeom prst="roundRect">
            <a:avLst>
              <a:gd name="adj" fmla="val 5217"/>
            </a:avLst>
          </a:prstGeom>
          <a:noFill/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1"/>
            <a:ext cx="8686800" cy="5607050"/>
          </a:xfrm>
        </p:spPr>
        <p:txBody>
          <a:bodyPr/>
          <a:lstStyle/>
          <a:p>
            <a:pPr marL="442913" indent="-442913">
              <a:lnSpc>
                <a:spcPts val="3400"/>
              </a:lnSpc>
              <a:buFontTx/>
              <a:buAutoNum type="arabicPeriod"/>
            </a:pPr>
            <a:r>
              <a:rPr lang="en-US" sz="2800" dirty="0"/>
              <a:t>Define a class that holds information about </a:t>
            </a:r>
            <a:r>
              <a:rPr lang="en-US" sz="2800" dirty="0" smtClean="0"/>
              <a:t>a mobile </a:t>
            </a:r>
            <a:r>
              <a:rPr lang="en-US" sz="2800" dirty="0"/>
              <a:t>phone device: model, manufacturer, price, owner, battery characteristics (model, hours idle and hours talk) and display characteristics (size and colors). Define 3 separate classes: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dirty="0"/>
              <a:t>.</a:t>
            </a:r>
          </a:p>
          <a:p>
            <a:pPr marL="442913" indent="-442913">
              <a:lnSpc>
                <a:spcPts val="3400"/>
              </a:lnSpc>
              <a:buFontTx/>
              <a:buAutoNum type="arabicPeriod"/>
            </a:pPr>
            <a:r>
              <a:rPr lang="en-US" sz="2800" dirty="0"/>
              <a:t>Define several constructors for the defined classes that take different sets of arguments (the full information for the class or part of it). The unknown data fill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dirty="0"/>
              <a:t>.</a:t>
            </a:r>
          </a:p>
          <a:p>
            <a:pPr marL="442913" indent="-442913">
              <a:lnSpc>
                <a:spcPts val="3400"/>
              </a:lnSpc>
              <a:buFontTx/>
              <a:buAutoNum type="arabicPeriod"/>
            </a:pPr>
            <a:r>
              <a:rPr lang="en-US" sz="2800" dirty="0"/>
              <a:t>Add a static field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NokiaN95</a:t>
            </a:r>
            <a:r>
              <a:rPr lang="en-US" sz="2800" dirty="0"/>
              <a:t>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to hold the information about Nokia N95 device.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noProof="1" smtClean="0"/>
              <a:t>Add a method in the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noProof="1" smtClean="0"/>
              <a:t> for displaying all information about </a:t>
            </a:r>
            <a:r>
              <a:rPr lang="en-US" sz="2800" dirty="0" smtClean="0"/>
              <a:t>it</a:t>
            </a:r>
            <a:r>
              <a:rPr lang="en-US" sz="2800" noProof="1" smtClean="0"/>
              <a:t>.</a:t>
            </a:r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dirty="0" smtClean="0"/>
              <a:t>Use properties to encapsulate data fields inside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noProof="1" smtClean="0"/>
              <a:t> </a:t>
            </a:r>
            <a:r>
              <a:rPr lang="en-US" sz="2800" dirty="0" smtClean="0"/>
              <a:t>classes.</a:t>
            </a:r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noProof="1" smtClean="0"/>
              <a:t>Write a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800" noProof="1" smtClean="0"/>
              <a:t> to test </a:t>
            </a:r>
            <a:r>
              <a:rPr lang="en-US" sz="2800" dirty="0" smtClean="0"/>
              <a:t>the functionality of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 smtClean="0"/>
              <a:t> class: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Create several instances of the class and store them in an array.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Display the information about the created 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600" dirty="0" smtClean="0"/>
              <a:t> instances.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Display the information about the static member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NokiaN95</a:t>
            </a:r>
            <a:r>
              <a:rPr lang="en-US" sz="2600" dirty="0" smtClean="0"/>
              <a:t>.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Classes in C# could have following members: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Fields</a:t>
            </a:r>
            <a:r>
              <a:rPr lang="bg-BG" dirty="0" smtClean="0"/>
              <a:t>, </a:t>
            </a:r>
            <a:r>
              <a:rPr lang="en-US" dirty="0" smtClean="0"/>
              <a:t>constants</a:t>
            </a:r>
            <a:r>
              <a:rPr lang="bg-BG" dirty="0" smtClean="0"/>
              <a:t>, </a:t>
            </a:r>
            <a:r>
              <a:rPr lang="en-US" dirty="0" smtClean="0"/>
              <a:t>methods</a:t>
            </a:r>
            <a:r>
              <a:rPr lang="bg-BG" dirty="0" smtClean="0"/>
              <a:t>, </a:t>
            </a:r>
            <a:r>
              <a:rPr lang="en-US" dirty="0" smtClean="0"/>
              <a:t>properties</a:t>
            </a:r>
            <a:r>
              <a:rPr lang="bg-BG" dirty="0" smtClean="0"/>
              <a:t>, </a:t>
            </a:r>
            <a:r>
              <a:rPr lang="en-US" dirty="0" smtClean="0"/>
              <a:t>indexers</a:t>
            </a:r>
            <a:r>
              <a:rPr lang="bg-BG" dirty="0" smtClean="0"/>
              <a:t>, </a:t>
            </a:r>
            <a:r>
              <a:rPr lang="en-US" dirty="0" smtClean="0"/>
              <a:t>events</a:t>
            </a:r>
            <a:r>
              <a:rPr lang="bg-BG" dirty="0" smtClean="0"/>
              <a:t>, </a:t>
            </a:r>
            <a:r>
              <a:rPr lang="en-US" dirty="0" smtClean="0"/>
              <a:t>operators</a:t>
            </a:r>
            <a:r>
              <a:rPr lang="bg-BG" dirty="0" smtClean="0"/>
              <a:t>, </a:t>
            </a:r>
            <a:r>
              <a:rPr lang="en-US" dirty="0" smtClean="0"/>
              <a:t>constructors</a:t>
            </a:r>
            <a:r>
              <a:rPr lang="bg-BG" dirty="0" smtClean="0"/>
              <a:t>, </a:t>
            </a:r>
            <a:r>
              <a:rPr lang="en-US" dirty="0" smtClean="0"/>
              <a:t>destructors</a:t>
            </a:r>
            <a:endParaRPr lang="bg-BG" dirty="0" smtClean="0"/>
          </a:p>
          <a:p>
            <a:pPr lvl="1">
              <a:lnSpc>
                <a:spcPts val="3600"/>
              </a:lnSpc>
            </a:pPr>
            <a:r>
              <a:rPr lang="en-US" dirty="0" smtClean="0"/>
              <a:t>Inner types</a:t>
            </a:r>
            <a:r>
              <a:rPr lang="bg-BG" dirty="0" smtClean="0"/>
              <a:t> (</a:t>
            </a:r>
            <a:r>
              <a:rPr lang="en-US" dirty="0" smtClean="0"/>
              <a:t>inner classes</a:t>
            </a:r>
            <a:r>
              <a:rPr lang="bg-BG" dirty="0" smtClean="0"/>
              <a:t>, </a:t>
            </a:r>
            <a:r>
              <a:rPr lang="en-US" dirty="0" smtClean="0"/>
              <a:t>structures</a:t>
            </a:r>
            <a:r>
              <a:rPr lang="bg-BG" dirty="0" smtClean="0"/>
              <a:t>, </a:t>
            </a:r>
            <a:r>
              <a:rPr lang="en-US" dirty="0" smtClean="0"/>
              <a:t>interfaces</a:t>
            </a:r>
            <a:r>
              <a:rPr lang="bg-BG" dirty="0" smtClean="0"/>
              <a:t>, </a:t>
            </a:r>
            <a:r>
              <a:rPr lang="en-US" dirty="0" smtClean="0"/>
              <a:t>delegates</a:t>
            </a:r>
            <a:r>
              <a:rPr lang="bg-BG" dirty="0" smtClean="0"/>
              <a:t>, ...)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Members can have access modifiers (scope)</a:t>
            </a:r>
            <a:endParaRPr lang="bg-BG" dirty="0" smtClean="0"/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internal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</a:pPr>
            <a:r>
              <a:rPr lang="en-US" dirty="0" smtClean="0"/>
              <a:t>Members can be</a:t>
            </a:r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bg-BG" dirty="0" smtClean="0"/>
              <a:t> (</a:t>
            </a:r>
            <a:r>
              <a:rPr lang="en-US" dirty="0" smtClean="0"/>
              <a:t>common</a:t>
            </a:r>
            <a:r>
              <a:rPr lang="bg-BG" dirty="0" smtClean="0"/>
              <a:t>) </a:t>
            </a:r>
            <a:r>
              <a:rPr lang="en-US" dirty="0" smtClean="0"/>
              <a:t>or specific for a given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6575" indent="-536575">
              <a:buFontTx/>
              <a:buAutoNum type="arabicPeriod" startAt="7"/>
            </a:pPr>
            <a:r>
              <a:rPr lang="en-US" sz="2800" dirty="0"/>
              <a:t>Create a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en-US" sz="2800" dirty="0"/>
              <a:t> to hold a call performed </a:t>
            </a:r>
            <a:r>
              <a:rPr lang="en-US" sz="2800" dirty="0" smtClean="0"/>
              <a:t>through a </a:t>
            </a:r>
            <a:r>
              <a:rPr lang="en-US" sz="2800" dirty="0"/>
              <a:t>GSM. It should contain date, time and duration.</a:t>
            </a:r>
          </a:p>
          <a:p>
            <a:pPr marL="536575" indent="-536575">
              <a:buFontTx/>
              <a:buAutoNum type="arabicPeriod" startAt="7"/>
            </a:pPr>
            <a:r>
              <a:rPr lang="en-US" sz="2800" dirty="0"/>
              <a:t>Add a property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CallsHistory</a:t>
            </a:r>
            <a:r>
              <a:rPr lang="en-US" sz="2800" dirty="0"/>
              <a:t>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to hold a list of the performed </a:t>
            </a:r>
            <a:r>
              <a:rPr lang="en-US" sz="2800" dirty="0" smtClean="0"/>
              <a:t>calls. Use array.</a:t>
            </a:r>
            <a:endParaRPr lang="en-US" sz="2800" dirty="0"/>
          </a:p>
          <a:p>
            <a:pPr marL="536575" indent="-536575">
              <a:buFontTx/>
              <a:buAutoNum type="arabicPeriod" startAt="7"/>
            </a:pPr>
            <a:r>
              <a:rPr lang="en-US" sz="2800" dirty="0"/>
              <a:t>Add </a:t>
            </a:r>
            <a:r>
              <a:rPr lang="en-US" sz="2800" dirty="0" smtClean="0"/>
              <a:t>methods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for adding and deleting calls to the calls history. Add a method to clear the call history.</a:t>
            </a:r>
          </a:p>
          <a:p>
            <a:pPr marL="536575" indent="-536575">
              <a:buFontTx/>
              <a:buAutoNum type="arabicPeriod" startAt="7"/>
            </a:pPr>
            <a:r>
              <a:rPr lang="en-US" sz="2800" dirty="0"/>
              <a:t>Add a method that calculates the total price of the calls in the call history. Assume the price per minute is given as parameter.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  <a:endParaRPr lang="bg-BG" dirty="0"/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1825" indent="-631825">
              <a:lnSpc>
                <a:spcPts val="3500"/>
              </a:lnSpc>
              <a:buFontTx/>
              <a:buAutoNum type="arabicPeriod" startAt="11"/>
            </a:pPr>
            <a:r>
              <a:rPr lang="en-US" sz="2800" noProof="1"/>
              <a:t>Write a class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GSMCallHistoryTest</a:t>
            </a:r>
            <a:r>
              <a:rPr lang="en-US" sz="2800" noProof="1"/>
              <a:t> to test </a:t>
            </a:r>
            <a:r>
              <a:rPr lang="en-US" sz="2800" dirty="0"/>
              <a:t>the call history </a:t>
            </a:r>
            <a:r>
              <a:rPr lang="en-US" sz="2800" dirty="0" smtClean="0"/>
              <a:t>functionality of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Create an instance of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600" dirty="0"/>
              <a:t> class.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Add few calls.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Display the information about the calls.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Assuming that the price per minute is 0.37 calculate and print the total price of the calls.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Remove the longest call from the history </a:t>
            </a:r>
            <a:br>
              <a:rPr lang="en-US" sz="2600" dirty="0"/>
            </a:br>
            <a:r>
              <a:rPr lang="en-US" sz="2600" dirty="0"/>
              <a:t>and calculate the total price again.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Finally clear the call </a:t>
            </a:r>
            <a:r>
              <a:rPr lang="en-US" sz="2600" dirty="0" smtClean="0"/>
              <a:t>history and print it.</a:t>
            </a:r>
            <a:endParaRPr lang="en-US" sz="2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12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generic class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GenericList&lt;T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that keeps a list of elements of some parametric type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Keep the elements of the list in an array with fixed capacity which is given as parameter in the class constructor. Implement methods</a:t>
            </a:r>
            <a:r>
              <a:rPr kumimoji="0" lang="bg-BG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 adding element, accessing element by index,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element by index,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inserting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element at given position, clearing the list, finding element by its value and </a:t>
            </a:r>
            <a:r>
              <a:rPr kumimoji="0" lang="en-US" sz="2800" b="1" i="0" u="none" strike="noStrike" kern="1200" cap="none" spc="0" normalizeH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ToString()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C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heck all input parameters to avoid accessing elements at invalid positions.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12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Implement auto-grow functionality: when the internal array is full, create a new array of double size and move all elements to it.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</a:t>
            </a:r>
            <a:r>
              <a:rPr lang="en-US" dirty="0" smtClean="0"/>
              <a:t>(6)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 startAt="14"/>
              <a:tabLst/>
            </a:pPr>
            <a:r>
              <a:rPr lang="en-US" sz="2800" dirty="0"/>
              <a:t>Define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Fraction</a:t>
            </a:r>
            <a:r>
              <a:rPr lang="en-US" sz="2800" dirty="0"/>
              <a:t> that holds information about fractions: numerator and </a:t>
            </a:r>
            <a:r>
              <a:rPr lang="en-US" sz="2800" dirty="0" smtClean="0"/>
              <a:t>denominator. The </a:t>
            </a:r>
            <a:r>
              <a:rPr lang="en-US" sz="2800" dirty="0"/>
              <a:t>format is "numerator/denominator". 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14"/>
              <a:tabLst/>
            </a:pPr>
            <a:r>
              <a:rPr lang="en-US" sz="2800" dirty="0"/>
              <a:t>Define static method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Parse()</a:t>
            </a:r>
            <a:r>
              <a:rPr lang="en-US" sz="2800" dirty="0"/>
              <a:t> which is trying to parse the input string to fraction and passes the values to a constructor.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14"/>
              <a:tabLst/>
            </a:pPr>
            <a:r>
              <a:rPr lang="en-US" sz="2800" dirty="0"/>
              <a:t>Define appropriate constructors and </a:t>
            </a:r>
            <a:r>
              <a:rPr lang="en-US" sz="2800" dirty="0" smtClean="0"/>
              <a:t>properties. Define </a:t>
            </a:r>
            <a:r>
              <a:rPr lang="en-US" sz="2800" dirty="0"/>
              <a:t>property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DecimalValue</a:t>
            </a:r>
            <a:r>
              <a:rPr lang="en-US" sz="2800" dirty="0" smtClean="0"/>
              <a:t> which converts fraction </a:t>
            </a:r>
            <a:r>
              <a:rPr lang="en-US" sz="2800" dirty="0"/>
              <a:t>to </a:t>
            </a:r>
            <a:r>
              <a:rPr lang="en-US" sz="2800" dirty="0" smtClean="0"/>
              <a:t>rounded decimal </a:t>
            </a:r>
            <a:r>
              <a:rPr lang="en-US" sz="2800" dirty="0"/>
              <a:t>value.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14"/>
              <a:tabLst/>
            </a:pPr>
            <a:r>
              <a:rPr lang="en-US" sz="2800" noProof="1"/>
              <a:t>Write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FractionTest</a:t>
            </a:r>
            <a:r>
              <a:rPr lang="en-US" sz="2800" noProof="1" smtClean="0"/>
              <a:t> </a:t>
            </a:r>
            <a:r>
              <a:rPr lang="en-US" sz="2800" noProof="1"/>
              <a:t>to test </a:t>
            </a:r>
            <a:r>
              <a:rPr lang="en-US" sz="2800" dirty="0"/>
              <a:t>the functionality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Fraction</a:t>
            </a:r>
            <a:r>
              <a:rPr lang="en-US" sz="2800" dirty="0"/>
              <a:t> class. </a:t>
            </a:r>
            <a:r>
              <a:rPr lang="en-US" sz="2800" dirty="0" smtClean="0"/>
              <a:t>Parse </a:t>
            </a:r>
            <a:r>
              <a:rPr lang="en-US" sz="2800" dirty="0"/>
              <a:t>a sequence of fractions </a:t>
            </a:r>
            <a:r>
              <a:rPr lang="en-US" sz="2800" dirty="0" smtClean="0"/>
              <a:t>and </a:t>
            </a:r>
            <a:r>
              <a:rPr lang="en-US" sz="2800" dirty="0"/>
              <a:t>print their decimal values </a:t>
            </a:r>
            <a:r>
              <a:rPr lang="en-US" sz="2800" dirty="0" smtClean="0"/>
              <a:t>to </a:t>
            </a:r>
            <a:r>
              <a:rPr lang="en-US" sz="2800" dirty="0"/>
              <a:t>the console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</a:t>
            </a:r>
            <a:r>
              <a:rPr lang="en-US" dirty="0" smtClean="0"/>
              <a:t>(7)</a:t>
            </a:r>
            <a:endParaRPr lang="bg-BG" dirty="0"/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18"/>
              <a:tabLst/>
            </a:pPr>
            <a:r>
              <a:rPr lang="en-US" sz="2800" dirty="0"/>
              <a:t>We are given a library of books. Define classes for the library and the books. The library should have name and a list of books. The books have title, author, publisher, year of publishing and ISBN</a:t>
            </a:r>
            <a:r>
              <a:rPr lang="en-US" sz="2800" dirty="0" smtClean="0"/>
              <a:t>. Keep the books in List&lt;Book&gt; (first find how to use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System.Collections.Generic.List&lt;T&gt;</a:t>
            </a:r>
            <a:r>
              <a:rPr lang="en-US" sz="2800" dirty="0" smtClean="0"/>
              <a:t>).</a:t>
            </a:r>
            <a:endParaRPr lang="en-US" sz="2800" dirty="0"/>
          </a:p>
          <a:p>
            <a:pPr marL="514350" indent="-514350">
              <a:lnSpc>
                <a:spcPts val="3600"/>
              </a:lnSpc>
              <a:buFontTx/>
              <a:buAutoNum type="arabicPeriod" startAt="18"/>
              <a:tabLst/>
            </a:pPr>
            <a:r>
              <a:rPr lang="en-US" sz="2800" dirty="0"/>
              <a:t>Implement methods for adding, </a:t>
            </a:r>
            <a:r>
              <a:rPr lang="en-US" sz="2800" dirty="0" smtClean="0"/>
              <a:t>searching by </a:t>
            </a:r>
            <a:r>
              <a:rPr lang="en-US" sz="2800" dirty="0"/>
              <a:t>title and author, displaying and deleting books.</a:t>
            </a:r>
          </a:p>
          <a:p>
            <a:pPr marL="514350" indent="-514350">
              <a:lnSpc>
                <a:spcPts val="3600"/>
              </a:lnSpc>
              <a:buFontTx/>
              <a:buAutoNum type="arabicPeriod" startAt="18"/>
              <a:tabLst/>
            </a:pPr>
            <a:r>
              <a:rPr lang="en-US" sz="2800" dirty="0"/>
              <a:t>Write a test class that creates a library, adds few books to it and displays them. Find all books by </a:t>
            </a:r>
            <a:r>
              <a:rPr lang="en-US" sz="2800" dirty="0" smtClean="0"/>
              <a:t>Nakov, </a:t>
            </a:r>
            <a:r>
              <a:rPr lang="en-US" sz="2800" dirty="0"/>
              <a:t>delete </a:t>
            </a:r>
            <a:r>
              <a:rPr lang="en-US" sz="2800" dirty="0" smtClean="0"/>
              <a:t>them and print </a:t>
            </a:r>
            <a:r>
              <a:rPr lang="en-US" sz="2800" dirty="0"/>
              <a:t>again the library.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539750" y="1773238"/>
            <a:ext cx="8070850" cy="46351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 : Animal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owner;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Cat(string name, string owner)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this.owner = owner;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name;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name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6279" name="AutoShape 7"/>
          <p:cNvSpPr>
            <a:spLocks noChangeArrowheads="1"/>
          </p:cNvSpPr>
          <p:nvPr/>
        </p:nvSpPr>
        <p:spPr bwMode="auto">
          <a:xfrm>
            <a:off x="4735512" y="2590800"/>
            <a:ext cx="1512888" cy="527804"/>
          </a:xfrm>
          <a:prstGeom prst="wedgeRoundRectCallout">
            <a:avLst>
              <a:gd name="adj1" fmla="val -116413"/>
              <a:gd name="adj2" fmla="val -379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0" name="AutoShape 8"/>
          <p:cNvSpPr>
            <a:spLocks noChangeArrowheads="1"/>
          </p:cNvSpPr>
          <p:nvPr/>
        </p:nvSpPr>
        <p:spPr bwMode="auto">
          <a:xfrm>
            <a:off x="4495800" y="3733800"/>
            <a:ext cx="2160587" cy="527804"/>
          </a:xfrm>
          <a:prstGeom prst="wedgeRoundRectCallout">
            <a:avLst>
              <a:gd name="adj1" fmla="val -55509"/>
              <a:gd name="adj2" fmla="val -951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Constructor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1" name="AutoShape 9"/>
          <p:cNvSpPr>
            <a:spLocks noChangeArrowheads="1"/>
          </p:cNvSpPr>
          <p:nvPr/>
        </p:nvSpPr>
        <p:spPr bwMode="auto">
          <a:xfrm>
            <a:off x="4572000" y="4994604"/>
            <a:ext cx="1655763" cy="527804"/>
          </a:xfrm>
          <a:prstGeom prst="wedgeRoundRectCallout">
            <a:avLst>
              <a:gd name="adj1" fmla="val -119319"/>
              <a:gd name="adj2" fmla="val -5126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Property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2" name="AutoShape 10"/>
          <p:cNvSpPr>
            <a:spLocks noChangeArrowheads="1"/>
          </p:cNvSpPr>
          <p:nvPr/>
        </p:nvSpPr>
        <p:spPr bwMode="auto">
          <a:xfrm>
            <a:off x="1447800" y="990600"/>
            <a:ext cx="4419600" cy="527804"/>
          </a:xfrm>
          <a:prstGeom prst="wedgeRoundRectCallout">
            <a:avLst>
              <a:gd name="adj1" fmla="val -38369"/>
              <a:gd name="adj2" fmla="val 1103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Begin of class definition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4" name="AutoShape 12"/>
          <p:cNvSpPr>
            <a:spLocks noChangeArrowheads="1"/>
          </p:cNvSpPr>
          <p:nvPr/>
        </p:nvSpPr>
        <p:spPr bwMode="auto">
          <a:xfrm>
            <a:off x="4953000" y="1828800"/>
            <a:ext cx="3505200" cy="527804"/>
          </a:xfrm>
          <a:prstGeom prst="wedgeRoundRectCallout">
            <a:avLst>
              <a:gd name="adj1" fmla="val -90834"/>
              <a:gd name="adj2" fmla="val -2473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Inherited (base) class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 (2)</a:t>
            </a:r>
            <a:endParaRPr lang="bg-BG" dirty="0"/>
          </a:p>
        </p:txBody>
      </p:sp>
      <p:sp>
        <p:nvSpPr>
          <p:cNvPr id="817155" name="Rectangle 3"/>
          <p:cNvSpPr>
            <a:spLocks noChangeArrowheads="1"/>
          </p:cNvSpPr>
          <p:nvPr/>
        </p:nvSpPr>
        <p:spPr bwMode="auto">
          <a:xfrm>
            <a:off x="539750" y="1268413"/>
            <a:ext cx="807085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Owner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owner;}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owner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SayMiau()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Console.WriteLine("Miauuuuuuu!");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17157" name="AutoShape 5"/>
          <p:cNvSpPr>
            <a:spLocks noChangeArrowheads="1"/>
          </p:cNvSpPr>
          <p:nvPr/>
        </p:nvSpPr>
        <p:spPr bwMode="auto">
          <a:xfrm>
            <a:off x="5562600" y="2362200"/>
            <a:ext cx="1666875" cy="527804"/>
          </a:xfrm>
          <a:prstGeom prst="wedgeRoundRectCallout">
            <a:avLst>
              <a:gd name="adj1" fmla="val -157606"/>
              <a:gd name="adj2" fmla="val 8231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17158" name="AutoShape 6"/>
          <p:cNvSpPr>
            <a:spLocks noChangeArrowheads="1"/>
          </p:cNvSpPr>
          <p:nvPr/>
        </p:nvSpPr>
        <p:spPr bwMode="auto">
          <a:xfrm>
            <a:off x="1066800" y="4648200"/>
            <a:ext cx="2087562" cy="953453"/>
          </a:xfrm>
          <a:prstGeom prst="wedgeRoundRectCallout">
            <a:avLst>
              <a:gd name="adj1" fmla="val -61881"/>
              <a:gd name="adj2" fmla="val -943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 of class definition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4994" name="Picture 2" descr="http://compoundthinking.com/blog/wp-content/uploads/2006/05/simp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4876800"/>
            <a:ext cx="3219450" cy="1467810"/>
          </a:xfrm>
          <a:prstGeom prst="roundRect">
            <a:avLst>
              <a:gd name="adj" fmla="val 11875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 and Members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tabLst/>
            </a:pPr>
            <a:r>
              <a:rPr lang="en-US" dirty="0" smtClean="0"/>
              <a:t>Class definition consists of:</a:t>
            </a:r>
          </a:p>
          <a:p>
            <a:pPr marL="709613" lvl="1" indent="-361950"/>
            <a:r>
              <a:rPr lang="en-US" dirty="0" smtClean="0"/>
              <a:t>Class </a:t>
            </a:r>
            <a:r>
              <a:rPr lang="en-US" dirty="0"/>
              <a:t>declaration</a:t>
            </a:r>
          </a:p>
          <a:p>
            <a:pPr marL="709613" lvl="1" indent="-361950"/>
            <a:r>
              <a:rPr lang="en-US" dirty="0"/>
              <a:t>Inherited class or implemented interfaces</a:t>
            </a:r>
          </a:p>
          <a:p>
            <a:pPr marL="709613" lvl="1" indent="-361950"/>
            <a:r>
              <a:rPr lang="en-US" dirty="0"/>
              <a:t>Fields (static or not)</a:t>
            </a:r>
          </a:p>
          <a:p>
            <a:pPr marL="709613" lvl="1" indent="-361950"/>
            <a:r>
              <a:rPr lang="en-US" dirty="0"/>
              <a:t>Constructors (static or not)</a:t>
            </a:r>
          </a:p>
          <a:p>
            <a:pPr marL="709613" lvl="1" indent="-361950"/>
            <a:r>
              <a:rPr lang="en-US" dirty="0"/>
              <a:t>Properties (static or not)</a:t>
            </a:r>
          </a:p>
          <a:p>
            <a:pPr marL="709613" lvl="1" indent="-361950"/>
            <a:r>
              <a:rPr lang="en-US" dirty="0"/>
              <a:t>Methods (static or not)</a:t>
            </a:r>
          </a:p>
          <a:p>
            <a:pPr marL="709613" lvl="1" indent="-361950"/>
            <a:r>
              <a:rPr lang="en-US" dirty="0"/>
              <a:t>Events, inner types, etc.</a:t>
            </a:r>
          </a:p>
        </p:txBody>
      </p:sp>
      <p:pic>
        <p:nvPicPr>
          <p:cNvPr id="82945" name="Picture 1" descr="C:\Trash\abstract-sh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810000"/>
            <a:ext cx="2857500" cy="2647950"/>
          </a:xfrm>
          <a:prstGeom prst="rect">
            <a:avLst/>
          </a:prstGeom>
          <a:noFill/>
          <a:effectLst>
            <a:softEdge rad="127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Public, Private, Protected, Internal</a:t>
            </a:r>
            <a:endParaRPr lang="en-US" dirty="0"/>
          </a:p>
        </p:txBody>
      </p:sp>
      <p:pic>
        <p:nvPicPr>
          <p:cNvPr id="80897" name="Picture 1" descr="C:\Trash\access-control-dev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276599"/>
            <a:ext cx="2447925" cy="3146494"/>
          </a:xfrm>
          <a:prstGeom prst="rect">
            <a:avLst/>
          </a:prstGeom>
          <a:noFill/>
          <a:effectLst>
            <a:softEdge rad="63500"/>
          </a:effectLst>
        </p:spPr>
      </p:pic>
      <p:pic>
        <p:nvPicPr>
          <p:cNvPr id="80899" name="Picture 3" descr="http://kitso.co.za/img/gallery/fullsize/acces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428999"/>
            <a:ext cx="4648200" cy="2590800"/>
          </a:xfrm>
          <a:prstGeom prst="roundRect">
            <a:avLst>
              <a:gd name="adj" fmla="val 6195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23350</TotalTime>
  <Words>3686</Words>
  <Application>Microsoft Office PowerPoint</Application>
  <PresentationFormat>On-screen Show (4:3)</PresentationFormat>
  <Paragraphs>598</Paragraphs>
  <Slides>54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Telerik Master Template</vt:lpstr>
      <vt:lpstr>Defining Classes</vt:lpstr>
      <vt:lpstr>Table of Contents</vt:lpstr>
      <vt:lpstr>Defining Simple Classes </vt:lpstr>
      <vt:lpstr>Classes in OOP</vt:lpstr>
      <vt:lpstr>Classes in C#</vt:lpstr>
      <vt:lpstr>Simple Class Definition</vt:lpstr>
      <vt:lpstr>Simple Class Definition (2)</vt:lpstr>
      <vt:lpstr>Class Definition and Members</vt:lpstr>
      <vt:lpstr>Access Modifiers</vt:lpstr>
      <vt:lpstr>Access Modifiers</vt:lpstr>
      <vt:lpstr>Defining Simple Classes</vt:lpstr>
      <vt:lpstr>Task: Define Class Dog</vt:lpstr>
      <vt:lpstr>Defining Class Dog – Example</vt:lpstr>
      <vt:lpstr>Defining Class Dog – Example (2)</vt:lpstr>
      <vt:lpstr>Defining Class Dog</vt:lpstr>
      <vt:lpstr>Using Classes and Objects</vt:lpstr>
      <vt:lpstr>Using Classes</vt:lpstr>
      <vt:lpstr>How to Use Classes (Non-static)?</vt:lpstr>
      <vt:lpstr>Task: Dog Meeting</vt:lpstr>
      <vt:lpstr>Dog Meeting – Example</vt:lpstr>
      <vt:lpstr>Dog Meeting</vt:lpstr>
      <vt:lpstr>Constructors</vt:lpstr>
      <vt:lpstr>What is Constructor?</vt:lpstr>
      <vt:lpstr>Defining Constructors</vt:lpstr>
      <vt:lpstr>Defining Constructors (2)</vt:lpstr>
      <vt:lpstr>Constructors and Initialization</vt:lpstr>
      <vt:lpstr>Chaining Constructors Calls</vt:lpstr>
      <vt:lpstr>Constructors</vt:lpstr>
      <vt:lpstr>Properties</vt:lpstr>
      <vt:lpstr>The Role of Properties</vt:lpstr>
      <vt:lpstr>Defining Properties</vt:lpstr>
      <vt:lpstr>Defining Properties – Example</vt:lpstr>
      <vt:lpstr>Dynamic Properties</vt:lpstr>
      <vt:lpstr>Automatic Properties</vt:lpstr>
      <vt:lpstr>Properties</vt:lpstr>
      <vt:lpstr>Static Members</vt:lpstr>
      <vt:lpstr>Static Members</vt:lpstr>
      <vt:lpstr>Static vs. Non-Static</vt:lpstr>
      <vt:lpstr>Static Members – Example</vt:lpstr>
      <vt:lpstr>Static Members – Example (2)</vt:lpstr>
      <vt:lpstr>Static Members</vt:lpstr>
      <vt:lpstr>Generic Classes</vt:lpstr>
      <vt:lpstr>What are Generics?</vt:lpstr>
      <vt:lpstr>Generics – Example</vt:lpstr>
      <vt:lpstr>Generic Classes</vt:lpstr>
      <vt:lpstr>Summary</vt:lpstr>
      <vt:lpstr>Defining Classes and Objects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creator>Svetlin Nakov</dc:creator>
  <cp:lastModifiedBy>Svetlin Nakov</cp:lastModifiedBy>
  <cp:revision>1537</cp:revision>
  <dcterms:created xsi:type="dcterms:W3CDTF">2007-12-08T16:03:35Z</dcterms:created>
  <dcterms:modified xsi:type="dcterms:W3CDTF">2010-01-27T13:17:25Z</dcterms:modified>
</cp:coreProperties>
</file>