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8" r:id="rId3"/>
    <p:sldId id="265" r:id="rId4"/>
    <p:sldId id="256" r:id="rId5"/>
    <p:sldId id="260" r:id="rId6"/>
    <p:sldId id="261" r:id="rId7"/>
    <p:sldId id="262" r:id="rId8"/>
    <p:sldId id="263" r:id="rId9"/>
    <p:sldId id="264" r:id="rId10"/>
    <p:sldId id="285" r:id="rId11"/>
    <p:sldId id="282" r:id="rId12"/>
    <p:sldId id="284" r:id="rId13"/>
    <p:sldId id="259" r:id="rId14"/>
    <p:sldId id="283" r:id="rId15"/>
    <p:sldId id="257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66" r:id="rId27"/>
    <p:sldId id="287" r:id="rId28"/>
    <p:sldId id="267" r:id="rId29"/>
    <p:sldId id="268" r:id="rId30"/>
    <p:sldId id="288" r:id="rId31"/>
    <p:sldId id="286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4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DCAD1-8585-43FA-886A-4D5D0CD7230B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580E-1BBB-49AB-9C9B-A57286E93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3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6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7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B61A-0FDF-41E7-B255-0C6F27FF70A5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2C31-2FFC-47FC-B111-1BF74A8E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854EDD2-BAE5-4440-82A5-C2B3E84E793D}" type="datetimeFigureOut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12/26/2012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EE49B31-D874-4D75-90B1-F2DC7BEC83F7}" type="slidenum">
              <a:rPr lang="en-US" smtClean="0">
                <a:solidFill>
                  <a:srgbClr val="9E8E5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9E8E5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0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MATRIMONIAL SYSTEM</a:t>
            </a:r>
            <a:br>
              <a:rPr lang="en-US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1400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matches are made in Heaven WE are just a medium</a:t>
            </a:r>
            <a:endParaRPr lang="en-US" b="1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772400" cy="4191000"/>
          </a:xfrm>
        </p:spPr>
        <p:txBody>
          <a:bodyPr>
            <a:normAutofit/>
          </a:bodyPr>
          <a:lstStyle/>
          <a:p>
            <a:r>
              <a:rPr lang="en-US" b="1" dirty="0" smtClean="0"/>
              <a:t>SECOND REVIEW</a:t>
            </a:r>
          </a:p>
          <a:p>
            <a:r>
              <a:rPr lang="en-US" b="1" dirty="0" smtClean="0"/>
              <a:t>2_-12-2012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	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	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43434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Presented By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</a:rPr>
              <a:t>Gaurav Ingalkar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</a:rPr>
              <a:t>Karun </a:t>
            </a:r>
            <a:r>
              <a:rPr lang="en-US" sz="1600" dirty="0" err="1">
                <a:solidFill>
                  <a:prstClr val="black"/>
                </a:solidFill>
              </a:rPr>
              <a:t>Bhardwaj</a:t>
            </a: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</a:rPr>
              <a:t>Ravi Sharma</a:t>
            </a:r>
          </a:p>
        </p:txBody>
      </p:sp>
    </p:spTree>
    <p:extLst>
      <p:ext uri="{BB962C8B-B14F-4D97-AF65-F5344CB8AC3E}">
        <p14:creationId xmlns:p14="http://schemas.microsoft.com/office/powerpoint/2010/main" val="12459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karunbh\Desktop\mini_project_test\images\408_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0" y="381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Second Phase: </a:t>
            </a:r>
            <a:r>
              <a:rPr lang="en-US" sz="2400" dirty="0" smtClean="0"/>
              <a:t> </a:t>
            </a:r>
            <a:r>
              <a:rPr lang="en-US" sz="2400" b="1" dirty="0" smtClean="0"/>
              <a:t>Technical Relevance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3716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</a:t>
            </a:r>
            <a:r>
              <a:rPr lang="en-US" sz="2400" dirty="0" err="1" smtClean="0">
                <a:solidFill>
                  <a:srgbClr val="FF0000"/>
                </a:solidFill>
              </a:rPr>
              <a:t>match_finder</a:t>
            </a:r>
            <a:r>
              <a:rPr lang="en-US" sz="2400" dirty="0" smtClean="0"/>
              <a:t>(7,</a:t>
            </a:r>
            <a:r>
              <a:rPr lang="en-US" sz="2400" dirty="0"/>
              <a:t>'bride');</a:t>
            </a:r>
          </a:p>
          <a:p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7" y="2057400"/>
            <a:ext cx="743528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karunbh\Desktop\mini_project_test\images\Deepik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24200"/>
            <a:ext cx="1905000" cy="27649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arunbh\Desktop\mini_project_test\images\83dba7584ehot_sexy_indian_girl_nice_jpg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199"/>
            <a:ext cx="1981200" cy="27649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karunbh\Desktop\mini_project_test\images\408_example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1"/>
            <a:ext cx="9144000" cy="68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7620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Find Match For </a:t>
            </a:r>
            <a:r>
              <a:rPr lang="en-US" dirty="0" err="1" smtClean="0"/>
              <a:t>user_id</a:t>
            </a:r>
            <a:r>
              <a:rPr lang="en-US" dirty="0" smtClean="0"/>
              <a:t> 5</a:t>
            </a:r>
          </a:p>
          <a:p>
            <a:endParaRPr lang="en-US" dirty="0"/>
          </a:p>
          <a:p>
            <a:r>
              <a:rPr lang="en-US" dirty="0" smtClean="0"/>
              <a:t>      CALL </a:t>
            </a:r>
            <a:r>
              <a:rPr lang="en-US" dirty="0" err="1" smtClean="0">
                <a:solidFill>
                  <a:srgbClr val="FF0000"/>
                </a:solidFill>
              </a:rPr>
              <a:t>match_finder</a:t>
            </a:r>
            <a:r>
              <a:rPr lang="en-US" dirty="0" smtClean="0"/>
              <a:t>(5,‘bride');</a:t>
            </a: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8097807" cy="86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 descr="C:\Users\karunbh\Desktop\mini_project_test\images\samantha3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93" y="3200399"/>
            <a:ext cx="5105400" cy="3203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karunbh\Desktop\mini_project_test\images\408_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0" y="381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Second Phase: </a:t>
            </a:r>
            <a:r>
              <a:rPr lang="en-US" sz="2400" dirty="0" smtClean="0"/>
              <a:t> </a:t>
            </a:r>
            <a:r>
              <a:rPr lang="en-US" sz="2400" b="1" dirty="0" smtClean="0"/>
              <a:t>Technical Relevance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</a:t>
            </a:r>
            <a:r>
              <a:rPr lang="en-US" sz="2400" dirty="0" err="1">
                <a:solidFill>
                  <a:srgbClr val="FF0000"/>
                </a:solidFill>
              </a:rPr>
              <a:t>m</a:t>
            </a:r>
            <a:r>
              <a:rPr lang="en-US" sz="2400" dirty="0" err="1" smtClean="0">
                <a:solidFill>
                  <a:srgbClr val="FF0000"/>
                </a:solidFill>
              </a:rPr>
              <a:t>atch_finder</a:t>
            </a:r>
            <a:r>
              <a:rPr lang="en-US" sz="2400" dirty="0" smtClean="0"/>
              <a:t>(1</a:t>
            </a:r>
            <a:r>
              <a:rPr lang="en-US" sz="2400" dirty="0"/>
              <a:t>,'bride');</a:t>
            </a:r>
          </a:p>
          <a:p>
            <a:endParaRPr lang="en-US" sz="2400" dirty="0"/>
          </a:p>
        </p:txBody>
      </p:sp>
      <p:pic>
        <p:nvPicPr>
          <p:cNvPr id="4101" name="Picture 5" descr="C:\Users\karunbh\Desktop\mini_project_test\images\Aishwarya-Rai-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1828800" cy="2438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unbh\Desktop\mini_project_test\images\16438-shreya-sar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08714"/>
            <a:ext cx="1676400" cy="2438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unbh\Desktop\mini_project_test\images\emma-watson-wallpap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8714"/>
            <a:ext cx="1676400" cy="244928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9144000" cy="197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33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unbh\Desktop\mini_project_test\images\408_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524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DELIMITER &amp;&amp;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CREATE TRIGGER </a:t>
            </a:r>
            <a:r>
              <a:rPr lang="en-US" sz="2400" dirty="0" err="1" smtClean="0">
                <a:solidFill>
                  <a:srgbClr val="7030A0"/>
                </a:solidFill>
              </a:rPr>
              <a:t>set_passwordAndDate</a:t>
            </a:r>
            <a:r>
              <a:rPr lang="en-US" sz="2400" dirty="0" smtClean="0"/>
              <a:t> before insert ON </a:t>
            </a:r>
            <a:r>
              <a:rPr lang="en-US" sz="2400" dirty="0" err="1" smtClean="0"/>
              <a:t>personal_details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FOR EACH ROW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BEGIN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DECLARE</a:t>
            </a:r>
            <a:r>
              <a:rPr lang="en-US" sz="2400" dirty="0" smtClean="0"/>
              <a:t> name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(100);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UPDATE</a:t>
            </a:r>
            <a:r>
              <a:rPr lang="en-US" sz="2400" dirty="0" smtClean="0"/>
              <a:t> register</a:t>
            </a:r>
          </a:p>
          <a:p>
            <a:r>
              <a:rPr lang="en-US" sz="2400" dirty="0" smtClean="0"/>
              <a:t>	set </a:t>
            </a:r>
            <a:r>
              <a:rPr lang="en-US" sz="2400" dirty="0" err="1" smtClean="0"/>
              <a:t>register.user_password</a:t>
            </a:r>
            <a:r>
              <a:rPr lang="en-US" sz="2400" dirty="0" smtClean="0"/>
              <a:t> = (select password('name')),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start_date</a:t>
            </a:r>
            <a:r>
              <a:rPr lang="en-US" sz="2400" dirty="0" smtClean="0"/>
              <a:t> =</a:t>
            </a:r>
            <a:r>
              <a:rPr lang="en-US" sz="2400" dirty="0" err="1" smtClean="0"/>
              <a:t>curdate</a:t>
            </a:r>
            <a:r>
              <a:rPr lang="en-US" sz="2400" dirty="0" smtClean="0"/>
              <a:t>(),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Acc_Expiry_Date</a:t>
            </a:r>
            <a:r>
              <a:rPr lang="en-US" sz="2400" dirty="0" smtClean="0"/>
              <a:t> = </a:t>
            </a:r>
            <a:r>
              <a:rPr lang="en-US" sz="2400" dirty="0" err="1" smtClean="0"/>
              <a:t>adddate</a:t>
            </a:r>
            <a:r>
              <a:rPr lang="en-US" sz="2400" dirty="0" smtClean="0"/>
              <a:t>(</a:t>
            </a:r>
            <a:r>
              <a:rPr lang="en-US" sz="2400" dirty="0" err="1" smtClean="0"/>
              <a:t>curdate</a:t>
            </a:r>
            <a:r>
              <a:rPr lang="en-US" sz="2400" dirty="0" smtClean="0"/>
              <a:t>(),interval 1 month)</a:t>
            </a:r>
          </a:p>
          <a:p>
            <a:r>
              <a:rPr lang="en-US" sz="2400" dirty="0" smtClean="0"/>
              <a:t> where </a:t>
            </a:r>
            <a:r>
              <a:rPr lang="en-US" sz="2400" dirty="0" err="1" smtClean="0"/>
              <a:t>register.user_id</a:t>
            </a:r>
            <a:r>
              <a:rPr lang="en-US" sz="2400" dirty="0" smtClean="0"/>
              <a:t> = </a:t>
            </a:r>
            <a:r>
              <a:rPr lang="en-US" sz="2400" dirty="0" err="1" smtClean="0"/>
              <a:t>new.user_id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END &amp;&amp;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DELIMITER;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371600" y="381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smtClean="0"/>
              <a:t>Estimation OF marriage cost:</a:t>
            </a:r>
            <a:endParaRPr lang="en-US" sz="24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71600" y="1600200"/>
            <a:ext cx="6400800" cy="38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Event wise cost Estimation and list of </a:t>
            </a:r>
            <a:r>
              <a:rPr lang="en-US" sz="2400" dirty="0" smtClean="0"/>
              <a:t>services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Use of roll up function for Final Cost </a:t>
            </a:r>
            <a:r>
              <a:rPr lang="en-US" sz="2400" dirty="0" smtClean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21058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0"/>
            <a:ext cx="7620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Procedure to find services in a event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838200"/>
            <a:ext cx="9144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DELIMITER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14300" indent="0">
              <a:buFont typeface="Arial" pitchFamily="34" charset="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$$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CREATE PROCEDURE</a:t>
            </a:r>
            <a:r>
              <a:rPr lang="en-US" sz="2400" dirty="0" smtClean="0"/>
              <a:t> </a:t>
            </a:r>
            <a:r>
              <a:rPr lang="en-US" sz="2400" dirty="0" err="1" smtClean="0"/>
              <a:t>find_services_in</a:t>
            </a:r>
            <a:r>
              <a:rPr lang="en-US" sz="2400" dirty="0" smtClean="0"/>
              <a:t>(event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(25),</a:t>
            </a:r>
            <a:r>
              <a:rPr lang="en-US" sz="2400" dirty="0" err="1" smtClean="0"/>
              <a:t>guest_count</a:t>
            </a:r>
            <a:r>
              <a:rPr lang="en-US" sz="2400" dirty="0" smtClean="0"/>
              <a:t> integer)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BEGIN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s.service_name</a:t>
            </a:r>
            <a:r>
              <a:rPr lang="en-US" sz="2400" dirty="0" smtClean="0"/>
              <a:t> AS "SERVICE </a:t>
            </a:r>
            <a:r>
              <a:rPr lang="en-US" sz="2400" dirty="0" err="1" smtClean="0"/>
              <a:t>NAME",if</a:t>
            </a:r>
            <a:r>
              <a:rPr lang="en-US" sz="2400" dirty="0" smtClean="0"/>
              <a:t>(</a:t>
            </a:r>
            <a:r>
              <a:rPr lang="en-US" sz="2400" dirty="0" err="1" smtClean="0"/>
              <a:t>s.service_name</a:t>
            </a:r>
            <a:r>
              <a:rPr lang="en-US" sz="2400" dirty="0" smtClean="0"/>
              <a:t>='Food',</a:t>
            </a:r>
            <a:r>
              <a:rPr lang="en-US" sz="2400" dirty="0" err="1" smtClean="0"/>
              <a:t>s.charges</a:t>
            </a:r>
            <a:r>
              <a:rPr lang="en-US" sz="2400" dirty="0" smtClean="0"/>
              <a:t>*</a:t>
            </a:r>
            <a:r>
              <a:rPr lang="en-US" sz="2400" dirty="0" err="1" smtClean="0"/>
              <a:t>guest_count,s.charges</a:t>
            </a:r>
            <a:r>
              <a:rPr lang="en-US" sz="2400" dirty="0" smtClean="0"/>
              <a:t>) AS "CHARGES"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service_list</a:t>
            </a:r>
            <a:r>
              <a:rPr lang="en-US" sz="2400" dirty="0" smtClean="0"/>
              <a:t> s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JOIN</a:t>
            </a:r>
            <a:r>
              <a:rPr lang="en-US" sz="2400" dirty="0" smtClean="0"/>
              <a:t> </a:t>
            </a:r>
            <a:r>
              <a:rPr lang="en-US" sz="2400" dirty="0" err="1" smtClean="0"/>
              <a:t>event_booking</a:t>
            </a:r>
            <a:r>
              <a:rPr lang="en-US" sz="2400" dirty="0" smtClean="0"/>
              <a:t> e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 (</a:t>
            </a:r>
            <a:r>
              <a:rPr lang="en-US" sz="2400" dirty="0" err="1" smtClean="0"/>
              <a:t>e.service_code</a:t>
            </a:r>
            <a:r>
              <a:rPr lang="en-US" sz="2400" dirty="0" smtClean="0"/>
              <a:t>=</a:t>
            </a:r>
            <a:r>
              <a:rPr lang="en-US" sz="2400" dirty="0" err="1" smtClean="0"/>
              <a:t>s.service_code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JOIN</a:t>
            </a:r>
            <a:r>
              <a:rPr lang="en-US" sz="2400" dirty="0" smtClean="0"/>
              <a:t> </a:t>
            </a:r>
            <a:r>
              <a:rPr lang="en-US" sz="2400" dirty="0" err="1" smtClean="0"/>
              <a:t>event_master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(</a:t>
            </a:r>
            <a:r>
              <a:rPr lang="en-US" sz="2400" dirty="0" err="1" smtClean="0"/>
              <a:t>em.event_id</a:t>
            </a:r>
            <a:r>
              <a:rPr lang="en-US" sz="2400" dirty="0" smtClean="0"/>
              <a:t>=</a:t>
            </a:r>
            <a:r>
              <a:rPr lang="en-US" sz="2400" dirty="0" err="1" smtClean="0"/>
              <a:t>e.event_id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em.event_name</a:t>
            </a:r>
            <a:r>
              <a:rPr lang="en-US" sz="2400" dirty="0" smtClean="0"/>
              <a:t>=event;</a:t>
            </a:r>
          </a:p>
          <a:p>
            <a:pPr marL="0" indent="0">
              <a:buNone/>
            </a:pPr>
            <a:r>
              <a:rPr lang="en-US" sz="2400" dirty="0" smtClean="0"/>
              <a:t>END $$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077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7030A0"/>
                </a:solidFill>
              </a:rPr>
              <a:t>*Services provided in Dinner and their charges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CALL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find_services_in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'Dinner',500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" y="2667001"/>
            <a:ext cx="9269186" cy="1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9100" y="228600"/>
            <a:ext cx="7620000" cy="163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7030A0"/>
                </a:solidFill>
              </a:rPr>
              <a:t>#Services  in Engagement &amp; their charges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CALL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find_services_in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'Engagement Ceremony',200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2274"/>
            <a:ext cx="9296400" cy="16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458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7030A0"/>
                </a:solidFill>
              </a:rPr>
              <a:t>#Services in reception &amp; their </a:t>
            </a:r>
            <a:r>
              <a:rPr lang="en-US" sz="2400" dirty="0" smtClean="0">
                <a:solidFill>
                  <a:srgbClr val="7030A0"/>
                </a:solidFill>
              </a:rPr>
              <a:t>charges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CALL  </a:t>
            </a:r>
            <a:r>
              <a:rPr lang="en-US" sz="2400" dirty="0" err="1" smtClean="0">
                <a:solidFill>
                  <a:srgbClr val="FF0000"/>
                </a:solidFill>
              </a:rPr>
              <a:t>find_services_in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'Reception',300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5574"/>
            <a:ext cx="8458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4582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*Procedure to find Total charges of  a  particular event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delimiter $$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CREATE PROCEDURE </a:t>
            </a:r>
            <a:r>
              <a:rPr lang="en-US" sz="2400" dirty="0" err="1" smtClean="0"/>
              <a:t>find_charges_for</a:t>
            </a:r>
            <a:r>
              <a:rPr lang="en-US" sz="2400" dirty="0" smtClean="0"/>
              <a:t>(event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(25),</a:t>
            </a:r>
            <a:r>
              <a:rPr lang="en-US" sz="2400" dirty="0" err="1" smtClean="0"/>
              <a:t>guest_count</a:t>
            </a:r>
            <a:r>
              <a:rPr lang="en-US" sz="2400" dirty="0" smtClean="0"/>
              <a:t> integer ) 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BEGIN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em.event_name</a:t>
            </a:r>
            <a:r>
              <a:rPr lang="en-US" sz="2400" dirty="0" smtClean="0"/>
              <a:t> as "EVENT NAME",</a:t>
            </a:r>
            <a:r>
              <a:rPr lang="en-US" sz="2400" dirty="0" err="1" smtClean="0"/>
              <a:t>ifnull</a:t>
            </a:r>
            <a:r>
              <a:rPr lang="en-US" sz="2400" dirty="0" smtClean="0"/>
              <a:t>(sum(if(</a:t>
            </a:r>
            <a:r>
              <a:rPr lang="en-US" sz="2400" dirty="0" err="1" smtClean="0"/>
              <a:t>s.service_name</a:t>
            </a:r>
            <a:r>
              <a:rPr lang="en-US" sz="2400" dirty="0" smtClean="0"/>
              <a:t>='Food',</a:t>
            </a:r>
            <a:r>
              <a:rPr lang="en-US" sz="2400" dirty="0" err="1" smtClean="0"/>
              <a:t>s.charges</a:t>
            </a:r>
            <a:r>
              <a:rPr lang="en-US" sz="2400" dirty="0" smtClean="0"/>
              <a:t>*</a:t>
            </a:r>
            <a:r>
              <a:rPr lang="en-US" sz="2400" dirty="0" err="1" smtClean="0"/>
              <a:t>guest_count,s.charges</a:t>
            </a:r>
            <a:r>
              <a:rPr lang="en-US" sz="2400" dirty="0" smtClean="0"/>
              <a:t>)),0) </a:t>
            </a:r>
            <a:r>
              <a:rPr lang="en-US" sz="2400" dirty="0" smtClean="0">
                <a:solidFill>
                  <a:srgbClr val="FF0000"/>
                </a:solidFill>
              </a:rPr>
              <a:t>AS</a:t>
            </a:r>
            <a:r>
              <a:rPr lang="en-US" sz="2400" dirty="0" smtClean="0"/>
              <a:t> </a:t>
            </a:r>
            <a:r>
              <a:rPr lang="en-US" sz="2400" dirty="0" smtClean="0"/>
              <a:t>"CHARGES"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service_list</a:t>
            </a:r>
            <a:r>
              <a:rPr lang="en-US" sz="2400" dirty="0" smtClean="0"/>
              <a:t> s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JOIN</a:t>
            </a:r>
            <a:r>
              <a:rPr lang="en-US" sz="2400" dirty="0" smtClean="0"/>
              <a:t> </a:t>
            </a:r>
            <a:r>
              <a:rPr lang="en-US" sz="2400" dirty="0" err="1" smtClean="0"/>
              <a:t>event_booking</a:t>
            </a:r>
            <a:r>
              <a:rPr lang="en-US" sz="2400" dirty="0" smtClean="0"/>
              <a:t> e on (</a:t>
            </a:r>
            <a:r>
              <a:rPr lang="en-US" sz="2400" dirty="0" err="1" smtClean="0"/>
              <a:t>e.service_code</a:t>
            </a:r>
            <a:r>
              <a:rPr lang="en-US" sz="2400" dirty="0" smtClean="0"/>
              <a:t>=</a:t>
            </a:r>
            <a:r>
              <a:rPr lang="en-US" sz="2400" dirty="0" err="1" smtClean="0"/>
              <a:t>s.service_code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JOIN</a:t>
            </a:r>
            <a:r>
              <a:rPr lang="en-US" sz="2400" dirty="0" err="1" smtClean="0"/>
              <a:t>event_master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on(</a:t>
            </a:r>
            <a:r>
              <a:rPr lang="en-US" sz="2400" dirty="0" err="1" smtClean="0"/>
              <a:t>em.event_id</a:t>
            </a:r>
            <a:r>
              <a:rPr lang="en-US" sz="2400" dirty="0" smtClean="0"/>
              <a:t>=</a:t>
            </a:r>
            <a:r>
              <a:rPr lang="en-US" sz="2400" dirty="0" err="1" smtClean="0"/>
              <a:t>e.event_id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em.event_name</a:t>
            </a:r>
            <a:r>
              <a:rPr lang="en-US" sz="2400" dirty="0" smtClean="0"/>
              <a:t>=event;</a:t>
            </a:r>
            <a:br>
              <a:rPr lang="en-US" sz="2400" dirty="0" smtClean="0"/>
            </a:br>
            <a:r>
              <a:rPr lang="en-US" sz="2400" dirty="0" smtClean="0"/>
              <a:t>END $$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130" y="5773182"/>
            <a:ext cx="4572000" cy="533400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6400800" cy="366045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Elephant" pitchFamily="18" charset="0"/>
              </a:rPr>
              <a:t>How System Works ?</a:t>
            </a:r>
            <a:endParaRPr lang="en-US" sz="1800" dirty="0">
              <a:latin typeface="Elephant" pitchFamily="18" charset="0"/>
            </a:endParaRPr>
          </a:p>
        </p:txBody>
      </p:sp>
      <p:pic>
        <p:nvPicPr>
          <p:cNvPr id="1026" name="Picture 2" descr="C:\Users\gauravmi\Desktop\DBMS\dbms images\ds_ic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7448"/>
            <a:ext cx="7493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auravmi\Desktop\DBMS\dbms images\ds_ico_4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85" y="5223758"/>
            <a:ext cx="820131" cy="117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auravmi\Desktop\DBMS\dbms images\ds_ico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9" y="1560676"/>
            <a:ext cx="6762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auravmi\Desktop\DBMS\dbms images\ds_ico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225" y="5233355"/>
            <a:ext cx="901700" cy="10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auravmi\Desktop\DBMS\dbms images\ds_ico_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9398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gauravmi\Desktop\DBMS\dbms images\ds_ico_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16" y="1649160"/>
            <a:ext cx="6096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gauravmi\Desktop\DBMS\dbms images\ds_ico_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16" y="3242001"/>
            <a:ext cx="838200" cy="15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1212850" y="2286001"/>
            <a:ext cx="0" cy="77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12850" y="2286000"/>
            <a:ext cx="1225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78200" y="2286000"/>
            <a:ext cx="1320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10200" y="2286000"/>
            <a:ext cx="14336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48616" y="3200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953000" y="3886200"/>
            <a:ext cx="21956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86646" y="5029200"/>
            <a:ext cx="180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86646" y="5029200"/>
            <a:ext cx="0" cy="657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7550" y="4010647"/>
            <a:ext cx="11874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Registration</a:t>
            </a:r>
            <a:endParaRPr lang="en-US" sz="1400" dirty="0"/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38400" y="2665576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Fill  </a:t>
            </a:r>
            <a:r>
              <a:rPr lang="en-US" sz="1100" dirty="0"/>
              <a:t>P</a:t>
            </a:r>
            <a:r>
              <a:rPr lang="en-US" sz="1100" dirty="0" smtClean="0"/>
              <a:t>ersonal </a:t>
            </a:r>
            <a:r>
              <a:rPr lang="en-US" sz="1100" dirty="0"/>
              <a:t>I</a:t>
            </a:r>
            <a:r>
              <a:rPr lang="en-US" sz="1100" dirty="0" smtClean="0"/>
              <a:t>nformation</a:t>
            </a:r>
            <a:endParaRPr lang="en-US" sz="1100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52416" y="2537448"/>
            <a:ext cx="116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Fill The Partner Criteria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9400" y="275406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 </a:t>
            </a:r>
            <a:r>
              <a:rPr lang="en-US" sz="1400" dirty="0"/>
              <a:t>Perfect </a:t>
            </a:r>
            <a:r>
              <a:rPr lang="en-US" sz="1400" dirty="0" smtClean="0"/>
              <a:t>Matches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133708" y="4081760"/>
            <a:ext cx="1363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one and Confirm </a:t>
            </a:r>
            <a:r>
              <a:rPr lang="en-US" sz="1400" dirty="0"/>
              <a:t>marriage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2850" y="5937250"/>
            <a:ext cx="160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</a:t>
            </a:r>
            <a:r>
              <a:rPr lang="en-US" sz="1400" dirty="0" smtClean="0"/>
              <a:t>Services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487986" y="5035359"/>
            <a:ext cx="1586" cy="451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62946" y="4595422"/>
            <a:ext cx="0" cy="43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6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" y="0"/>
            <a:ext cx="9296400" cy="6858000"/>
          </a:xfrm>
        </p:spPr>
      </p:pic>
      <p:sp>
        <p:nvSpPr>
          <p:cNvPr id="5" name="Rectangle 4"/>
          <p:cNvSpPr/>
          <p:nvPr/>
        </p:nvSpPr>
        <p:spPr>
          <a:xfrm>
            <a:off x="533400" y="3810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rgbClr val="FF0000"/>
                </a:solidFill>
              </a:rPr>
              <a:t>CALL </a:t>
            </a:r>
            <a:r>
              <a:rPr lang="en-US" sz="2400" dirty="0" err="1" smtClean="0">
                <a:solidFill>
                  <a:srgbClr val="FF0000"/>
                </a:solidFill>
              </a:rPr>
              <a:t>find_charges_for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'Engagement Ceremony',200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4" y="1393371"/>
            <a:ext cx="8458199" cy="96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5114" y="304800"/>
            <a:ext cx="5921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rgbClr val="FF0000"/>
                </a:solidFill>
              </a:rPr>
              <a:t>CALL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find_charges_for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'</a:t>
            </a:r>
            <a:r>
              <a:rPr lang="en-US" sz="2400" dirty="0" err="1" smtClean="0"/>
              <a:t>Sangeet</a:t>
            </a:r>
            <a:r>
              <a:rPr lang="en-US" sz="2400" dirty="0" smtClean="0"/>
              <a:t> </a:t>
            </a:r>
            <a:r>
              <a:rPr lang="en-US" sz="2400" dirty="0" err="1" smtClean="0"/>
              <a:t>Party',null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7" name="Rectangle 6"/>
          <p:cNvSpPr/>
          <p:nvPr/>
        </p:nvSpPr>
        <p:spPr>
          <a:xfrm>
            <a:off x="265114" y="30480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738" y="309353"/>
            <a:ext cx="86672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# Services  being used in different events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em.event_name</a:t>
            </a:r>
            <a:r>
              <a:rPr lang="en-US" sz="2400" dirty="0" smtClean="0"/>
              <a:t> AS "EVENT NAME",</a:t>
            </a:r>
            <a:r>
              <a:rPr lang="en-US" sz="2400" dirty="0" smtClean="0">
                <a:solidFill>
                  <a:srgbClr val="FF0000"/>
                </a:solidFill>
              </a:rPr>
              <a:t>GROUP_CONCAT</a:t>
            </a:r>
            <a:r>
              <a:rPr lang="en-US" sz="2400" dirty="0" smtClean="0"/>
              <a:t>(</a:t>
            </a:r>
            <a:r>
              <a:rPr lang="en-US" sz="2400" dirty="0" err="1" smtClean="0"/>
              <a:t>s.service_name</a:t>
            </a:r>
            <a:r>
              <a:rPr lang="en-US" sz="2400" dirty="0" smtClean="0"/>
              <a:t>) AS "SERVICES USED"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event_master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JOIN</a:t>
            </a:r>
            <a:r>
              <a:rPr lang="en-US" sz="2400" dirty="0" smtClean="0"/>
              <a:t> </a:t>
            </a:r>
            <a:r>
              <a:rPr lang="en-US" sz="2400" dirty="0" err="1" smtClean="0"/>
              <a:t>event_booking</a:t>
            </a:r>
            <a:r>
              <a:rPr lang="en-US" sz="2400" dirty="0" smtClean="0"/>
              <a:t> e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(</a:t>
            </a:r>
            <a:r>
              <a:rPr lang="en-US" sz="2400" dirty="0" err="1" smtClean="0"/>
              <a:t>e.event_id</a:t>
            </a:r>
            <a:r>
              <a:rPr lang="en-US" sz="2400" dirty="0" smtClean="0"/>
              <a:t>=</a:t>
            </a:r>
            <a:r>
              <a:rPr lang="en-US" sz="2400" dirty="0" err="1" smtClean="0"/>
              <a:t>em.event_id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JOIN</a:t>
            </a:r>
            <a:r>
              <a:rPr lang="en-US" sz="2400" dirty="0" smtClean="0"/>
              <a:t> </a:t>
            </a:r>
            <a:r>
              <a:rPr lang="en-US" sz="2400" dirty="0" err="1" smtClean="0"/>
              <a:t>service_list</a:t>
            </a:r>
            <a:r>
              <a:rPr lang="en-US" sz="2400" dirty="0" smtClean="0"/>
              <a:t> s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 (</a:t>
            </a:r>
            <a:r>
              <a:rPr lang="en-US" sz="2400" dirty="0" err="1" smtClean="0"/>
              <a:t>e.service_code</a:t>
            </a:r>
            <a:r>
              <a:rPr lang="en-US" sz="2400" dirty="0" smtClean="0"/>
              <a:t>=</a:t>
            </a:r>
            <a:r>
              <a:rPr lang="en-US" sz="2400" dirty="0" err="1" smtClean="0"/>
              <a:t>s.service_code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JOIN</a:t>
            </a:r>
            <a:r>
              <a:rPr lang="en-US" sz="2400" dirty="0" smtClean="0"/>
              <a:t> </a:t>
            </a:r>
            <a:r>
              <a:rPr lang="en-US" sz="2400" dirty="0" err="1" smtClean="0"/>
              <a:t>master_wed</a:t>
            </a:r>
            <a:r>
              <a:rPr lang="en-US" sz="2400" dirty="0" smtClean="0"/>
              <a:t> w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 (</a:t>
            </a:r>
            <a:r>
              <a:rPr lang="en-US" sz="2400" dirty="0" err="1" smtClean="0"/>
              <a:t>w.wedding_id</a:t>
            </a:r>
            <a:r>
              <a:rPr lang="en-US" sz="2400" dirty="0" smtClean="0"/>
              <a:t>=</a:t>
            </a:r>
            <a:r>
              <a:rPr lang="en-US" sz="2400" dirty="0" err="1" smtClean="0"/>
              <a:t>e.wedding_id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GROUP BY</a:t>
            </a:r>
            <a:r>
              <a:rPr lang="en-US" sz="2400" dirty="0" smtClean="0"/>
              <a:t>(</a:t>
            </a:r>
            <a:r>
              <a:rPr lang="en-US" sz="2400" dirty="0" err="1" smtClean="0"/>
              <a:t>event_name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06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96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6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4582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Query </a:t>
            </a:r>
            <a:r>
              <a:rPr lang="en-US" sz="2400" dirty="0" smtClean="0">
                <a:solidFill>
                  <a:srgbClr val="FF0000"/>
                </a:solidFill>
              </a:rPr>
              <a:t>to find event having maximum charges</a:t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 smtClean="0">
              <a:solidFill>
                <a:srgbClr val="FF0000"/>
              </a:solidFill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EVENT_NAME,charges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</a:t>
            </a:r>
            <a:r>
              <a:rPr lang="en-US" sz="2400" dirty="0" smtClean="0"/>
              <a:t> "CHARGES" FROM </a:t>
            </a:r>
            <a:r>
              <a:rPr lang="en-US" sz="2400" dirty="0" err="1" smtClean="0"/>
              <a:t>events_cost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WHERE </a:t>
            </a:r>
            <a:r>
              <a:rPr lang="en-US" sz="2400" dirty="0" smtClean="0"/>
              <a:t>charges=</a:t>
            </a:r>
            <a:br>
              <a:rPr lang="en-US" sz="2400" dirty="0" smtClean="0"/>
            </a:br>
            <a:r>
              <a:rPr lang="en-US" sz="2400" dirty="0" smtClean="0"/>
              <a:t>                              (</a:t>
            </a:r>
            <a:r>
              <a:rPr lang="en-US" sz="2400" dirty="0" smtClean="0">
                <a:solidFill>
                  <a:srgbClr val="FF0000"/>
                </a:solidFill>
              </a:rPr>
              <a:t>SELECT  MAX</a:t>
            </a:r>
            <a:r>
              <a:rPr lang="en-US" sz="2400" dirty="0" smtClean="0"/>
              <a:t>(charges) 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events_cost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" y="3657600"/>
            <a:ext cx="927847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6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52400" y="76200"/>
            <a:ext cx="9067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F</a:t>
            </a:r>
            <a:r>
              <a:rPr lang="en-US" sz="2400" b="1" dirty="0" smtClean="0"/>
              <a:t>ind event </a:t>
            </a:r>
            <a:r>
              <a:rPr lang="en-US" sz="2400" b="1" dirty="0" err="1" smtClean="0"/>
              <a:t>date,Charges</a:t>
            </a:r>
            <a:r>
              <a:rPr lang="en-US" sz="2400" b="1" dirty="0" smtClean="0"/>
              <a:t> and services to be used in particular events</a:t>
            </a:r>
            <a:endParaRPr lang="en-US" sz="24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04800" y="685800"/>
            <a:ext cx="8610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SELECT</a:t>
            </a:r>
            <a:r>
              <a:rPr lang="en-US" sz="1600" dirty="0" smtClean="0"/>
              <a:t> </a:t>
            </a:r>
            <a:r>
              <a:rPr lang="en-US" sz="1600" dirty="0" err="1" smtClean="0"/>
              <a:t>em.event_name</a:t>
            </a:r>
            <a:r>
              <a:rPr lang="en-US" sz="1600" dirty="0" smtClean="0"/>
              <a:t> ,</a:t>
            </a:r>
            <a:r>
              <a:rPr lang="en-US" sz="1600" dirty="0" err="1" smtClean="0"/>
              <a:t>e.Event_Date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AS</a:t>
            </a:r>
            <a:r>
              <a:rPr lang="en-US" sz="1600" dirty="0" smtClean="0"/>
              <a:t> "</a:t>
            </a:r>
            <a:r>
              <a:rPr lang="en-US" sz="1600" dirty="0" err="1" smtClean="0"/>
              <a:t>date",</a:t>
            </a:r>
            <a:r>
              <a:rPr lang="en-US" sz="1600" dirty="0" err="1" smtClean="0">
                <a:solidFill>
                  <a:srgbClr val="FF0000"/>
                </a:solidFill>
              </a:rPr>
              <a:t>GROUP_CONCAT</a:t>
            </a:r>
            <a:r>
              <a:rPr lang="en-US" sz="1600" dirty="0" smtClean="0"/>
              <a:t>(</a:t>
            </a:r>
            <a:r>
              <a:rPr lang="en-US" sz="1600" dirty="0" err="1" smtClean="0"/>
              <a:t>s.service_name</a:t>
            </a:r>
            <a:r>
              <a:rPr lang="en-US" sz="1600" dirty="0" smtClean="0"/>
              <a:t>) AS "services_used",</a:t>
            </a:r>
            <a:r>
              <a:rPr lang="en-US" sz="1600" dirty="0" err="1" smtClean="0"/>
              <a:t>ec.charges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AS</a:t>
            </a:r>
            <a:r>
              <a:rPr lang="en-US" sz="1600" dirty="0" smtClean="0"/>
              <a:t> "</a:t>
            </a:r>
            <a:r>
              <a:rPr lang="en-US" sz="1600" dirty="0" err="1" smtClean="0"/>
              <a:t>estimated_charges</a:t>
            </a:r>
            <a:r>
              <a:rPr lang="en-US" sz="1600" dirty="0" smtClean="0"/>
              <a:t>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FROM</a:t>
            </a:r>
            <a:r>
              <a:rPr lang="en-US" sz="1600" dirty="0" smtClean="0"/>
              <a:t> </a:t>
            </a:r>
            <a:r>
              <a:rPr lang="en-US" sz="1600" dirty="0" err="1" smtClean="0"/>
              <a:t>event_booking</a:t>
            </a:r>
            <a:r>
              <a:rPr lang="en-US" sz="1600" dirty="0" smtClean="0"/>
              <a:t> 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JOIN</a:t>
            </a:r>
            <a:r>
              <a:rPr lang="en-US" sz="1600" dirty="0" smtClean="0"/>
              <a:t> </a:t>
            </a:r>
            <a:r>
              <a:rPr lang="en-US" sz="1600" dirty="0" err="1" smtClean="0"/>
              <a:t>event_master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</a:t>
            </a:r>
            <a:r>
              <a:rPr lang="en-US" sz="1600" dirty="0" smtClean="0"/>
              <a:t> (</a:t>
            </a:r>
            <a:r>
              <a:rPr lang="en-US" sz="1600" dirty="0" err="1" smtClean="0"/>
              <a:t>e.event_id</a:t>
            </a:r>
            <a:r>
              <a:rPr lang="en-US" sz="1600" dirty="0" smtClean="0"/>
              <a:t>=</a:t>
            </a:r>
            <a:r>
              <a:rPr lang="en-US" sz="1600" dirty="0" err="1" smtClean="0"/>
              <a:t>em.event_id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JOIN</a:t>
            </a:r>
            <a:r>
              <a:rPr lang="en-US" sz="1600" dirty="0" smtClean="0"/>
              <a:t> </a:t>
            </a:r>
            <a:r>
              <a:rPr lang="en-US" sz="1600" dirty="0" err="1" smtClean="0"/>
              <a:t>service_list</a:t>
            </a:r>
            <a:r>
              <a:rPr lang="en-US" sz="1600" dirty="0" smtClean="0"/>
              <a:t> s </a:t>
            </a:r>
            <a:r>
              <a:rPr lang="en-US" sz="1600" dirty="0" smtClean="0">
                <a:solidFill>
                  <a:srgbClr val="FF0000"/>
                </a:solidFill>
              </a:rPr>
              <a:t>ON</a:t>
            </a:r>
            <a:r>
              <a:rPr lang="en-US" sz="1600" dirty="0" smtClean="0"/>
              <a:t> (</a:t>
            </a:r>
            <a:r>
              <a:rPr lang="en-US" sz="1600" dirty="0" err="1" smtClean="0"/>
              <a:t>s.service_code</a:t>
            </a:r>
            <a:r>
              <a:rPr lang="en-US" sz="1600" dirty="0" smtClean="0"/>
              <a:t>=</a:t>
            </a:r>
            <a:r>
              <a:rPr lang="en-US" sz="1600" dirty="0" err="1" smtClean="0"/>
              <a:t>e.service_code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JOIN</a:t>
            </a:r>
            <a:r>
              <a:rPr lang="en-US" sz="1600" dirty="0" smtClean="0"/>
              <a:t> </a:t>
            </a:r>
            <a:r>
              <a:rPr lang="en-US" sz="1600" dirty="0" err="1" smtClean="0"/>
              <a:t>events_cost</a:t>
            </a:r>
            <a:r>
              <a:rPr lang="en-US" sz="1600" dirty="0" smtClean="0"/>
              <a:t> </a:t>
            </a:r>
            <a:r>
              <a:rPr lang="en-US" sz="1600" dirty="0" err="1" smtClean="0"/>
              <a:t>ec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</a:t>
            </a:r>
            <a:r>
              <a:rPr lang="en-US" sz="1600" dirty="0" smtClean="0"/>
              <a:t> (</a:t>
            </a:r>
            <a:r>
              <a:rPr lang="en-US" sz="1600" dirty="0" err="1" smtClean="0"/>
              <a:t>ec.event_name</a:t>
            </a:r>
            <a:r>
              <a:rPr lang="en-US" sz="1600" dirty="0" smtClean="0"/>
              <a:t>=</a:t>
            </a:r>
            <a:r>
              <a:rPr lang="en-US" sz="1600" dirty="0" err="1" smtClean="0"/>
              <a:t>em.event_name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JOIN</a:t>
            </a:r>
            <a:r>
              <a:rPr lang="en-US" sz="1600" dirty="0" smtClean="0"/>
              <a:t> </a:t>
            </a:r>
            <a:r>
              <a:rPr lang="en-US" sz="1600" dirty="0" err="1" smtClean="0"/>
              <a:t>master_wed</a:t>
            </a:r>
            <a:r>
              <a:rPr lang="en-US" sz="1600" dirty="0" smtClean="0"/>
              <a:t> m </a:t>
            </a:r>
            <a:r>
              <a:rPr lang="en-US" sz="1600" dirty="0" smtClean="0">
                <a:solidFill>
                  <a:srgbClr val="FF0000"/>
                </a:solidFill>
              </a:rPr>
              <a:t>ON</a:t>
            </a:r>
            <a:r>
              <a:rPr lang="en-US" sz="1600" dirty="0" smtClean="0"/>
              <a:t> (</a:t>
            </a:r>
            <a:r>
              <a:rPr lang="en-US" sz="1600" dirty="0" err="1" smtClean="0"/>
              <a:t>m.wedding_id</a:t>
            </a:r>
            <a:r>
              <a:rPr lang="en-US" sz="1600" dirty="0" smtClean="0"/>
              <a:t>=</a:t>
            </a:r>
            <a:r>
              <a:rPr lang="en-US" sz="1600" dirty="0" err="1" smtClean="0"/>
              <a:t>e.wedding_id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GROUP BY</a:t>
            </a:r>
            <a:r>
              <a:rPr lang="en-US" sz="1600" dirty="0" smtClean="0"/>
              <a:t> (</a:t>
            </a:r>
            <a:r>
              <a:rPr lang="en-US" sz="1600" dirty="0" err="1" smtClean="0"/>
              <a:t>event_name</a:t>
            </a:r>
            <a:r>
              <a:rPr lang="en-US" sz="1600" dirty="0" smtClean="0"/>
              <a:t>);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3124200"/>
            <a:ext cx="9286875" cy="274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52400" y="76200"/>
            <a:ext cx="9067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F</a:t>
            </a:r>
            <a:r>
              <a:rPr lang="en-US" sz="2400" b="1" dirty="0" smtClean="0"/>
              <a:t>ind </a:t>
            </a:r>
            <a:r>
              <a:rPr lang="en-US" sz="2400" b="1" dirty="0" smtClean="0"/>
              <a:t>Hall Charges For a Wedding</a:t>
            </a:r>
            <a:endParaRPr lang="en-US" sz="24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04800" y="685800"/>
            <a:ext cx="8610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52400" y="843677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CREATE VIEW</a:t>
            </a:r>
            <a:r>
              <a:rPr lang="en-US" sz="2400" dirty="0" smtClean="0"/>
              <a:t> </a:t>
            </a:r>
            <a:r>
              <a:rPr lang="en-US" sz="2400" dirty="0" err="1"/>
              <a:t>Hall_charge</a:t>
            </a:r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AS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/>
              <a:t>w.wedding_id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</a:t>
            </a:r>
            <a:r>
              <a:rPr lang="en-US" sz="2400" dirty="0" smtClean="0"/>
              <a:t> </a:t>
            </a:r>
            <a:r>
              <a:rPr lang="en-US" sz="2400" dirty="0" err="1"/>
              <a:t>WeddingId,h.hall_name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</a:t>
            </a:r>
            <a:r>
              <a:rPr lang="en-US" sz="2400" dirty="0" smtClean="0"/>
              <a:t> </a:t>
            </a:r>
            <a:r>
              <a:rPr lang="en-US" sz="2400" dirty="0" err="1"/>
              <a:t>Name,h.charges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</a:t>
            </a:r>
            <a:r>
              <a:rPr lang="en-US" sz="2400" dirty="0" smtClean="0"/>
              <a:t> </a:t>
            </a:r>
            <a:r>
              <a:rPr lang="en-US" sz="2400" dirty="0"/>
              <a:t>Charges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/>
              <a:t>halls h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JOIN</a:t>
            </a:r>
            <a:r>
              <a:rPr lang="en-US" sz="2400" dirty="0"/>
              <a:t> </a:t>
            </a:r>
            <a:r>
              <a:rPr lang="en-US" sz="2400" dirty="0" err="1"/>
              <a:t>wedding_info</a:t>
            </a:r>
            <a:r>
              <a:rPr lang="en-US" sz="2400" dirty="0"/>
              <a:t> w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(</a:t>
            </a:r>
            <a:r>
              <a:rPr lang="en-US" sz="2400" dirty="0" err="1" smtClean="0"/>
              <a:t>h.hall_id</a:t>
            </a:r>
            <a:r>
              <a:rPr lang="en-US" sz="2400" dirty="0" smtClean="0"/>
              <a:t>=</a:t>
            </a:r>
            <a:r>
              <a:rPr lang="en-US" sz="2400" dirty="0" err="1" smtClean="0"/>
              <a:t>w.hall_id</a:t>
            </a:r>
            <a:r>
              <a:rPr lang="en-US" sz="2400" dirty="0"/>
              <a:t>)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JOIN</a:t>
            </a:r>
            <a:r>
              <a:rPr lang="en-US" sz="2400" dirty="0"/>
              <a:t> </a:t>
            </a:r>
            <a:r>
              <a:rPr lang="en-US" sz="2400" dirty="0" err="1"/>
              <a:t>master_wed</a:t>
            </a:r>
            <a:r>
              <a:rPr lang="en-US" sz="2400" dirty="0"/>
              <a:t> m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/>
              <a:t>(</a:t>
            </a:r>
            <a:r>
              <a:rPr lang="en-US" sz="2400" dirty="0" err="1" smtClean="0"/>
              <a:t>m.wedding_id</a:t>
            </a:r>
            <a:r>
              <a:rPr lang="en-US" sz="2400" dirty="0" smtClean="0"/>
              <a:t>=</a:t>
            </a:r>
            <a:r>
              <a:rPr lang="en-US" sz="2400" dirty="0" err="1" smtClean="0"/>
              <a:t>w.wedding_id</a:t>
            </a:r>
            <a:r>
              <a:rPr lang="en-US" sz="2400" dirty="0"/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9176"/>
            <a:ext cx="9296400" cy="85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6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View</a:t>
            </a:r>
            <a:r>
              <a:rPr lang="en-US" sz="2000" b="1" dirty="0" smtClean="0"/>
              <a:t> </a:t>
            </a:r>
            <a:r>
              <a:rPr lang="en-US" sz="2000" b="1" dirty="0" smtClean="0"/>
              <a:t>to get the Estimated cost of </a:t>
            </a:r>
            <a:r>
              <a:rPr lang="en-US" sz="2000" b="1" dirty="0" smtClean="0"/>
              <a:t>All Events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92" y="609600"/>
            <a:ext cx="904940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CREATE  VIEW</a:t>
            </a:r>
            <a:r>
              <a:rPr lang="en-US" sz="2000" dirty="0" smtClean="0"/>
              <a:t> </a:t>
            </a:r>
            <a:r>
              <a:rPr lang="en-US" sz="2000" dirty="0" err="1"/>
              <a:t>event_cost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AS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SELECT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rgbClr val="FF0000"/>
                </a:solidFill>
              </a:rPr>
              <a:t>ifnull</a:t>
            </a:r>
            <a:r>
              <a:rPr lang="en-US" sz="2000" dirty="0"/>
              <a:t>(</a:t>
            </a:r>
            <a:r>
              <a:rPr lang="en-US" sz="2000" dirty="0" err="1"/>
              <a:t>event_name,'Estimated</a:t>
            </a:r>
            <a:r>
              <a:rPr lang="en-US" sz="2000" dirty="0"/>
              <a:t> Cost') </a:t>
            </a:r>
            <a:r>
              <a:rPr lang="en-US" sz="2000" dirty="0">
                <a:solidFill>
                  <a:srgbClr val="FF0000"/>
                </a:solidFill>
              </a:rPr>
              <a:t>as</a:t>
            </a:r>
            <a:r>
              <a:rPr lang="en-US" sz="2000" dirty="0"/>
              <a:t> "</a:t>
            </a:r>
            <a:r>
              <a:rPr lang="en-US" sz="2000" dirty="0" err="1"/>
              <a:t>EventNAME</a:t>
            </a:r>
            <a:r>
              <a:rPr lang="en-US" sz="2000" dirty="0" smtClean="0"/>
              <a:t>",</a:t>
            </a:r>
            <a:r>
              <a:rPr lang="en-US" sz="2000" dirty="0" smtClean="0">
                <a:solidFill>
                  <a:srgbClr val="FF0000"/>
                </a:solidFill>
              </a:rPr>
              <a:t>SUM</a:t>
            </a:r>
            <a:r>
              <a:rPr lang="en-US" sz="2000" dirty="0" smtClean="0"/>
              <a:t>(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CASE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event_name</a:t>
            </a:r>
            <a:r>
              <a:rPr lang="en-US" sz="2000" dirty="0"/>
              <a:t>='Engagement Ceremony' </a:t>
            </a:r>
            <a:r>
              <a:rPr lang="en-US" sz="2000" dirty="0">
                <a:solidFill>
                  <a:srgbClr val="FF000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 err="1"/>
              <a:t>event_cost</a:t>
            </a:r>
            <a:r>
              <a:rPr lang="en-US" sz="2000" dirty="0"/>
              <a:t>('Engagement  </a:t>
            </a:r>
            <a:r>
              <a:rPr lang="en-US" sz="2000" dirty="0" smtClean="0"/>
              <a:t>     	Ceremony</a:t>
            </a:r>
            <a:r>
              <a:rPr lang="en-US" sz="2000" dirty="0"/>
              <a:t>',200)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event_name</a:t>
            </a:r>
            <a:r>
              <a:rPr lang="en-US" sz="2000" dirty="0"/>
              <a:t>='</a:t>
            </a:r>
            <a:r>
              <a:rPr lang="en-US" sz="2000" dirty="0" err="1"/>
              <a:t>Mehendi</a:t>
            </a:r>
            <a:r>
              <a:rPr lang="en-US" sz="2000" dirty="0"/>
              <a:t> Celebration' </a:t>
            </a:r>
            <a:r>
              <a:rPr lang="en-US" sz="2000" dirty="0">
                <a:solidFill>
                  <a:srgbClr val="FF000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 err="1"/>
              <a:t>event_cost</a:t>
            </a:r>
            <a:r>
              <a:rPr lang="en-US" sz="2000" dirty="0"/>
              <a:t>('</a:t>
            </a:r>
            <a:r>
              <a:rPr lang="en-US" sz="2000" dirty="0" err="1"/>
              <a:t>Mehendi</a:t>
            </a:r>
            <a:r>
              <a:rPr lang="en-US" sz="2000" dirty="0"/>
              <a:t> </a:t>
            </a:r>
            <a:r>
              <a:rPr lang="en-US" sz="2000" dirty="0" err="1"/>
              <a:t>Celebration',null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event_name</a:t>
            </a:r>
            <a:r>
              <a:rPr lang="en-US" sz="2000" dirty="0"/>
              <a:t>='</a:t>
            </a:r>
            <a:r>
              <a:rPr lang="en-US" sz="2000" dirty="0" err="1"/>
              <a:t>Sangeet</a:t>
            </a:r>
            <a:r>
              <a:rPr lang="en-US" sz="2000" dirty="0"/>
              <a:t> Party' </a:t>
            </a:r>
            <a:r>
              <a:rPr lang="en-US" sz="2000" dirty="0">
                <a:solidFill>
                  <a:srgbClr val="FF000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 err="1"/>
              <a:t>event_cost</a:t>
            </a:r>
            <a:r>
              <a:rPr lang="en-US" sz="2000" dirty="0"/>
              <a:t>('</a:t>
            </a:r>
            <a:r>
              <a:rPr lang="en-US" sz="2000" dirty="0" err="1"/>
              <a:t>Sangeet</a:t>
            </a:r>
            <a:r>
              <a:rPr lang="en-US" sz="2000" dirty="0"/>
              <a:t> </a:t>
            </a:r>
            <a:r>
              <a:rPr lang="en-US" sz="2000" dirty="0" err="1"/>
              <a:t>Party',null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event_name</a:t>
            </a:r>
            <a:r>
              <a:rPr lang="en-US" sz="2000" dirty="0"/>
              <a:t>='</a:t>
            </a:r>
            <a:r>
              <a:rPr lang="en-US" sz="2000" dirty="0" err="1"/>
              <a:t>Mandap</a:t>
            </a:r>
            <a:r>
              <a:rPr lang="en-US" sz="2000" dirty="0"/>
              <a:t>' </a:t>
            </a:r>
            <a:r>
              <a:rPr lang="en-US" sz="2000" dirty="0">
                <a:solidFill>
                  <a:srgbClr val="FF000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 err="1"/>
              <a:t>event_cost</a:t>
            </a:r>
            <a:r>
              <a:rPr lang="en-US" sz="2000" dirty="0"/>
              <a:t>('</a:t>
            </a:r>
            <a:r>
              <a:rPr lang="en-US" sz="2000" dirty="0" err="1"/>
              <a:t>Mandap</a:t>
            </a:r>
            <a:r>
              <a:rPr lang="en-US" sz="2000" dirty="0"/>
              <a:t>',null)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event_name</a:t>
            </a:r>
            <a:r>
              <a:rPr lang="en-US" sz="2000" dirty="0"/>
              <a:t>='</a:t>
            </a:r>
            <a:r>
              <a:rPr lang="en-US" sz="2000" dirty="0" err="1"/>
              <a:t>Tilak</a:t>
            </a:r>
            <a:r>
              <a:rPr lang="en-US" sz="2000" dirty="0"/>
              <a:t> Ceremony' </a:t>
            </a:r>
            <a:r>
              <a:rPr lang="en-US" sz="2000" dirty="0">
                <a:solidFill>
                  <a:srgbClr val="FF000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 err="1"/>
              <a:t>event_cost</a:t>
            </a:r>
            <a:r>
              <a:rPr lang="en-US" sz="2000" dirty="0"/>
              <a:t>('</a:t>
            </a:r>
            <a:r>
              <a:rPr lang="en-US" sz="2000" dirty="0" err="1"/>
              <a:t>Tilak</a:t>
            </a:r>
            <a:r>
              <a:rPr lang="en-US" sz="2000" dirty="0"/>
              <a:t> </a:t>
            </a:r>
            <a:r>
              <a:rPr lang="en-US" sz="2000" dirty="0" err="1"/>
              <a:t>Ceremony',null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event_name</a:t>
            </a:r>
            <a:r>
              <a:rPr lang="en-US" sz="2000" dirty="0"/>
              <a:t>='dinner' </a:t>
            </a:r>
            <a:r>
              <a:rPr lang="en-US" sz="2000" dirty="0">
                <a:solidFill>
                  <a:srgbClr val="FF000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 err="1"/>
              <a:t>event_cost</a:t>
            </a:r>
            <a:r>
              <a:rPr lang="en-US" sz="2000" dirty="0"/>
              <a:t>('dinner',500)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event_name</a:t>
            </a:r>
            <a:r>
              <a:rPr lang="en-US" sz="2000" dirty="0"/>
              <a:t>='</a:t>
            </a:r>
            <a:r>
              <a:rPr lang="en-US" sz="2000" dirty="0" err="1"/>
              <a:t>Var</a:t>
            </a:r>
            <a:r>
              <a:rPr lang="en-US" sz="2000" dirty="0"/>
              <a:t> Mala' </a:t>
            </a:r>
            <a:r>
              <a:rPr lang="en-US" sz="2000" dirty="0">
                <a:solidFill>
                  <a:srgbClr val="FF000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 err="1"/>
              <a:t>event_cost</a:t>
            </a:r>
            <a:r>
              <a:rPr lang="en-US" sz="2000" dirty="0"/>
              <a:t>('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Mala',null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event_name</a:t>
            </a:r>
            <a:r>
              <a:rPr lang="en-US" sz="2000" dirty="0"/>
              <a:t>='</a:t>
            </a:r>
            <a:r>
              <a:rPr lang="en-US" sz="2000" dirty="0" err="1"/>
              <a:t>Vidaai</a:t>
            </a:r>
            <a:r>
              <a:rPr lang="en-US" sz="2000" dirty="0"/>
              <a:t> Ceremony' </a:t>
            </a:r>
            <a:r>
              <a:rPr lang="en-US" sz="2000" dirty="0">
                <a:solidFill>
                  <a:srgbClr val="FF000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 err="1"/>
              <a:t>event_cost</a:t>
            </a:r>
            <a:r>
              <a:rPr lang="en-US" sz="2000" dirty="0"/>
              <a:t>('</a:t>
            </a:r>
            <a:r>
              <a:rPr lang="en-US" sz="2000" dirty="0" err="1"/>
              <a:t>Vidaai</a:t>
            </a:r>
            <a:r>
              <a:rPr lang="en-US" sz="2000" dirty="0"/>
              <a:t> </a:t>
            </a:r>
            <a:r>
              <a:rPr lang="en-US" sz="2000" dirty="0" err="1"/>
              <a:t>Ceremony',null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event_name</a:t>
            </a:r>
            <a:r>
              <a:rPr lang="en-US" sz="2000" dirty="0"/>
              <a:t>='Reception' </a:t>
            </a:r>
            <a:r>
              <a:rPr lang="en-US" sz="2000" dirty="0">
                <a:solidFill>
                  <a:srgbClr val="FF000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 err="1"/>
              <a:t>event_cost</a:t>
            </a:r>
            <a:r>
              <a:rPr lang="en-US" sz="2000" dirty="0"/>
              <a:t>('Reception',300)</a:t>
            </a:r>
          </a:p>
          <a:p>
            <a:r>
              <a:rPr lang="en-US" sz="2000" dirty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END</a:t>
            </a:r>
            <a:r>
              <a:rPr lang="en-US" sz="2000" dirty="0" smtClean="0"/>
              <a:t>)    </a:t>
            </a:r>
            <a:r>
              <a:rPr lang="en-US" sz="2000" dirty="0"/>
              <a:t>as "CHARGES"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event_master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GROUP BY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event_name</a:t>
            </a:r>
            <a:r>
              <a:rPr lang="en-US" sz="2000" dirty="0"/>
              <a:t>)  </a:t>
            </a:r>
            <a:r>
              <a:rPr lang="en-US" sz="2000" dirty="0" smtClean="0">
                <a:solidFill>
                  <a:srgbClr val="FF0000"/>
                </a:solidFill>
              </a:rPr>
              <a:t>WITH  ROLLUP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3" name="Rectangle 2"/>
          <p:cNvSpPr/>
          <p:nvPr/>
        </p:nvSpPr>
        <p:spPr>
          <a:xfrm>
            <a:off x="152400" y="10668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EventName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"Event </a:t>
            </a:r>
            <a:r>
              <a:rPr lang="en-US" sz="2400" dirty="0" err="1"/>
              <a:t>Name",Charges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event_cost</a:t>
            </a:r>
            <a:r>
              <a:rPr lang="en-US" sz="2400" dirty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8892" y="304800"/>
            <a:ext cx="8935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Estimated Cost Of All Events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991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3" name="Rectangle 2"/>
          <p:cNvSpPr/>
          <p:nvPr/>
        </p:nvSpPr>
        <p:spPr>
          <a:xfrm>
            <a:off x="152399" y="1066800"/>
            <a:ext cx="8991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/>
              <a:t>h.weddingid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"Wedding Id",</a:t>
            </a:r>
            <a:r>
              <a:rPr lang="en-US" sz="2400" dirty="0" err="1"/>
              <a:t>h.charges+e.charges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"Total Estimated Cost" 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/>
              <a:t>event_cost</a:t>
            </a:r>
            <a:r>
              <a:rPr lang="en-US" sz="2400" dirty="0"/>
              <a:t> e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JOIN</a:t>
            </a:r>
            <a:r>
              <a:rPr lang="en-US" sz="2400" dirty="0"/>
              <a:t> </a:t>
            </a:r>
            <a:r>
              <a:rPr lang="en-US" sz="2400" dirty="0" err="1"/>
              <a:t>hall_charge</a:t>
            </a:r>
            <a:r>
              <a:rPr lang="en-US" sz="2400" dirty="0"/>
              <a:t> h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/>
              <a:t>eventName</a:t>
            </a:r>
            <a:r>
              <a:rPr lang="en-US" sz="2400" dirty="0"/>
              <a:t>='Estimated Cost';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8892" y="304800"/>
            <a:ext cx="8935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Total Estimated Cost Of A Wedding 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2" y="3114675"/>
            <a:ext cx="893510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4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karunbh\Desktop\mini_project_test\images\408_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88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1371600" y="381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Project development phases : </a:t>
            </a:r>
            <a:endParaRPr lang="en-US" sz="2400" b="1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066800" y="1295401"/>
            <a:ext cx="6705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 algn="l">
              <a:buFont typeface="Arial" pitchFamily="34" charset="0"/>
              <a:buAutoNum type="arabicParenR"/>
            </a:pPr>
            <a:endParaRPr lang="en-US" sz="18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25780" indent="-342900" algn="l">
              <a:buFont typeface="Arial" pitchFamily="34" charset="0"/>
              <a:buAutoNum type="arabicParenR"/>
            </a:pP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</a:rPr>
              <a:t>FIRST PHASE (Initial):</a:t>
            </a:r>
          </a:p>
          <a:p>
            <a:pPr algn="l"/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</a:rPr>
              <a:t>    2)   SECOND PHASE(Current):</a:t>
            </a:r>
          </a:p>
          <a:p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295400" y="381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/>
              <a:t>Future Scope:</a:t>
            </a:r>
            <a:endParaRPr lang="en-US" sz="24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71600" y="1600200"/>
            <a:ext cx="6400800" cy="38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Creating Multiuser Environment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Membership Renewal system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Moto to make user convenience all in one system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Honey moon travel plan ..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2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4582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1" name="TextBox 10"/>
          <p:cNvSpPr txBox="1"/>
          <p:nvPr/>
        </p:nvSpPr>
        <p:spPr>
          <a:xfrm>
            <a:off x="3581400" y="1600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Wide Latin" pitchFamily="18" charset="0"/>
              </a:rPr>
              <a:t>Thank You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Wide Lati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karunbh\Desktop\mini_project_test\images\408_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endParaRPr lang="en-US" sz="2400" b="1" dirty="0" smtClean="0"/>
          </a:p>
          <a:p>
            <a:pPr marL="514350" indent="-514350">
              <a:buAutoNum type="arabicParenR"/>
            </a:pPr>
            <a:r>
              <a:rPr lang="en-US" sz="2400" b="1" dirty="0" smtClean="0"/>
              <a:t>Initial phase:</a:t>
            </a:r>
          </a:p>
          <a:p>
            <a:endParaRPr lang="en-US" sz="24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First ER Design - Problems : 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sz="2400" dirty="0" smtClean="0"/>
              <a:t>Data was not consistent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sz="2400" dirty="0" smtClean="0"/>
              <a:t>Unwanted tables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sz="2400" dirty="0" smtClean="0"/>
              <a:t>Problems in finding estimation of marriage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sz="2400" dirty="0" smtClean="0"/>
              <a:t>Hall estimation was not included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sz="2400" dirty="0" smtClean="0"/>
              <a:t>Problems in organizing Events</a:t>
            </a:r>
          </a:p>
        </p:txBody>
      </p:sp>
    </p:spTree>
    <p:extLst>
      <p:ext uri="{BB962C8B-B14F-4D97-AF65-F5344CB8AC3E}">
        <p14:creationId xmlns:p14="http://schemas.microsoft.com/office/powerpoint/2010/main" val="9629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karunbh\Desktop\mini_project_test\images\408_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371600" y="381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Suggestions</a:t>
            </a:r>
            <a:endParaRPr lang="en-US" sz="28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66800" y="1295400"/>
            <a:ext cx="6705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	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Rollup function for Estimation Of Cost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Using Views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Use Joins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Use of Date and time functions – Add date(),</a:t>
            </a:r>
            <a:r>
              <a:rPr lang="en-US" sz="2000" b="1" dirty="0" err="1" smtClean="0">
                <a:solidFill>
                  <a:srgbClr val="002060"/>
                </a:solidFill>
              </a:rPr>
              <a:t>curdate</a:t>
            </a:r>
            <a:r>
              <a:rPr lang="en-US" sz="2000" b="1" dirty="0" smtClean="0">
                <a:solidFill>
                  <a:srgbClr val="002060"/>
                </a:solidFill>
              </a:rPr>
              <a:t>(),year(),Month()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Union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If null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Procedures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Triggers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Order by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Group by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Sub Queries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002060"/>
                </a:solidFill>
              </a:rPr>
              <a:t>Concat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l"/>
            <a:endParaRPr lang="en-US" sz="2000" b="1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Wingdings" pitchFamily="2" charset="2"/>
              <a:buChar char="Ø"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Wingdings" pitchFamily="2" charset="2"/>
              <a:buChar char="Ø"/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karunbh\Desktop\mini_project_test\images\408_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371600" y="381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smtClean="0"/>
              <a:t>Second Phase: </a:t>
            </a:r>
            <a:endParaRPr lang="en-US" sz="16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66800" y="1295400"/>
            <a:ext cx="6705600" cy="4191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 Earlier Problems: </a:t>
            </a:r>
          </a:p>
          <a:p>
            <a:pPr marL="1028700" lvl="1" indent="-285750" algn="l"/>
            <a:r>
              <a:rPr lang="en-US" sz="2400" strike="sngStrike" dirty="0" smtClean="0">
                <a:solidFill>
                  <a:schemeClr val="tx2"/>
                </a:solidFill>
              </a:rPr>
              <a:t>Data was not consistent</a:t>
            </a:r>
          </a:p>
          <a:p>
            <a:pPr marL="1028700" lvl="1" indent="-285750" algn="l"/>
            <a:r>
              <a:rPr lang="en-US" sz="2400" strike="sngStrike" dirty="0" smtClean="0">
                <a:solidFill>
                  <a:schemeClr val="tx2"/>
                </a:solidFill>
              </a:rPr>
              <a:t>Unwanted tables</a:t>
            </a:r>
          </a:p>
          <a:p>
            <a:pPr marL="1028700" lvl="1" indent="-285750" algn="l"/>
            <a:r>
              <a:rPr lang="en-US" sz="2400" strike="sngStrike" dirty="0" smtClean="0">
                <a:solidFill>
                  <a:schemeClr val="tx2"/>
                </a:solidFill>
              </a:rPr>
              <a:t>Problems in finding estimation of marriage</a:t>
            </a:r>
          </a:p>
          <a:p>
            <a:pPr marL="1028700" lvl="1" indent="-285750" algn="l"/>
            <a:r>
              <a:rPr lang="en-US" sz="2400" strike="sngStrike" dirty="0" smtClean="0">
                <a:solidFill>
                  <a:schemeClr val="tx2"/>
                </a:solidFill>
              </a:rPr>
              <a:t>Hall estimation was not included</a:t>
            </a:r>
          </a:p>
          <a:p>
            <a:pPr marL="1028700" lvl="1" indent="-285750" algn="l"/>
            <a:r>
              <a:rPr lang="en-US" sz="2400" strike="sngStrike" dirty="0" smtClean="0">
                <a:solidFill>
                  <a:schemeClr val="tx2"/>
                </a:solidFill>
              </a:rPr>
              <a:t>Problems in organizing Events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New ER design </a:t>
            </a:r>
          </a:p>
          <a:p>
            <a:pPr marL="1028700" lvl="1" indent="-285750" algn="l"/>
            <a:r>
              <a:rPr lang="en-US" sz="2400" dirty="0" smtClean="0">
                <a:solidFill>
                  <a:schemeClr val="tx2"/>
                </a:solidFill>
              </a:rPr>
              <a:t>Implemented concept of membership</a:t>
            </a:r>
          </a:p>
          <a:p>
            <a:pPr marL="1028700" lvl="1" indent="-285750" algn="l"/>
            <a:r>
              <a:rPr lang="en-US" sz="2400" dirty="0" smtClean="0">
                <a:solidFill>
                  <a:schemeClr val="tx2"/>
                </a:solidFill>
              </a:rPr>
              <a:t>Account Open Date and Expiry Date Concept Added</a:t>
            </a:r>
          </a:p>
          <a:p>
            <a:pPr marL="1028700" lvl="1" indent="-285750" algn="l"/>
            <a:r>
              <a:rPr lang="en-US" sz="2400" dirty="0" smtClean="0">
                <a:solidFill>
                  <a:schemeClr val="tx2"/>
                </a:solidFill>
              </a:rPr>
              <a:t>Find match Functionality added</a:t>
            </a:r>
          </a:p>
          <a:p>
            <a:pPr marL="1028700" lvl="1" indent="-285750" algn="l"/>
            <a:r>
              <a:rPr lang="en-US" sz="2400" dirty="0" smtClean="0">
                <a:solidFill>
                  <a:schemeClr val="tx2"/>
                </a:solidFill>
              </a:rPr>
              <a:t>Cost Estimation Of Marriage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karunbh\Desktop\mini_project_test\images\408_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 smtClean="0"/>
              <a:t>Whats</a:t>
            </a:r>
            <a:r>
              <a:rPr lang="en-US" sz="2400" b="1" dirty="0" smtClean="0"/>
              <a:t> New ??</a:t>
            </a:r>
            <a:endParaRPr lang="en-US" sz="24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Services What we are Providing</a:t>
            </a:r>
          </a:p>
          <a:p>
            <a:pPr algn="l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Membership Planning </a:t>
            </a:r>
          </a:p>
          <a:p>
            <a:pPr algn="l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Estimation Of marriage</a:t>
            </a:r>
          </a:p>
          <a:p>
            <a:pPr algn="l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Event Organization</a:t>
            </a:r>
          </a:p>
          <a:p>
            <a:pPr algn="l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Estimation Of Events</a:t>
            </a:r>
          </a:p>
          <a:p>
            <a:pPr algn="l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Caterers and food supply</a:t>
            </a:r>
          </a:p>
          <a:p>
            <a:pPr algn="l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Beautician</a:t>
            </a:r>
          </a:p>
          <a:p>
            <a:pPr algn="l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And Most Important…….. Free Advices</a:t>
            </a:r>
          </a:p>
          <a:p>
            <a:pPr algn="l"/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karunbh\Desktop\mini_project_test\images\408_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371600" y="381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smtClean="0"/>
              <a:t>Second Phase: </a:t>
            </a:r>
            <a:r>
              <a:rPr lang="en-US" sz="2400" smtClean="0"/>
              <a:t> </a:t>
            </a:r>
            <a:r>
              <a:rPr lang="en-US" sz="2400" b="1" smtClean="0"/>
              <a:t>Technical Relevance 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66800" y="1295400"/>
            <a:ext cx="6705600" cy="419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rgbClr val="002060"/>
                </a:solidFill>
              </a:rPr>
              <a:t>Reports : </a:t>
            </a:r>
          </a:p>
          <a:p>
            <a:pPr algn="l"/>
            <a:endParaRPr lang="en-US" sz="2400" dirty="0" smtClean="0">
              <a:solidFill>
                <a:srgbClr val="002060"/>
              </a:solidFill>
            </a:endParaRPr>
          </a:p>
          <a:p>
            <a:pPr algn="l"/>
            <a:r>
              <a:rPr lang="en-US" sz="2400" dirty="0" err="1" smtClean="0">
                <a:solidFill>
                  <a:srgbClr val="002060"/>
                </a:solidFill>
              </a:rPr>
              <a:t>Match_finder</a:t>
            </a:r>
            <a:r>
              <a:rPr lang="en-US" sz="2400" dirty="0" smtClean="0">
                <a:solidFill>
                  <a:srgbClr val="002060"/>
                </a:solidFill>
              </a:rPr>
              <a:t>  Query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Problems with </a:t>
            </a:r>
            <a:r>
              <a:rPr lang="en-US" sz="2400" dirty="0" err="1" smtClean="0">
                <a:solidFill>
                  <a:srgbClr val="002060"/>
                </a:solidFill>
              </a:rPr>
              <a:t>Match_finder</a:t>
            </a:r>
            <a:r>
              <a:rPr lang="en-US" sz="2400" dirty="0" smtClean="0">
                <a:solidFill>
                  <a:srgbClr val="002060"/>
                </a:solidFill>
              </a:rPr>
              <a:t>  Query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Updated Match Finder (Procedure)</a:t>
            </a:r>
          </a:p>
          <a:p>
            <a:pPr algn="l"/>
            <a:r>
              <a:rPr lang="en-US" sz="2400" dirty="0" smtClean="0">
                <a:solidFill>
                  <a:srgbClr val="002060"/>
                </a:solidFill>
              </a:rPr>
              <a:t>	Why Procedure?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Membership Planning Query</a:t>
            </a:r>
          </a:p>
          <a:p>
            <a:pPr algn="l"/>
            <a:r>
              <a:rPr lang="en-US" sz="2400" dirty="0" smtClean="0">
                <a:solidFill>
                  <a:srgbClr val="002060"/>
                </a:solidFill>
              </a:rPr>
              <a:t>	problems ?</a:t>
            </a:r>
          </a:p>
          <a:p>
            <a:pPr algn="l"/>
            <a:r>
              <a:rPr lang="en-US" sz="2400" dirty="0" smtClean="0">
                <a:solidFill>
                  <a:srgbClr val="002060"/>
                </a:solidFill>
              </a:rPr>
              <a:t>	Use of trigger ?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karunbh\Desktop\mini_project_test\images\408_example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New folder\piccss\GCR\DSC000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92" y="3810000"/>
            <a:ext cx="2936815" cy="21281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karunbh\Desktop\mini_project_test\images\Aishwarya-Rai-Pi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0"/>
            <a:ext cx="2667000" cy="21717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7620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Find Match For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Rai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CALL </a:t>
            </a:r>
            <a:r>
              <a:rPr lang="en-US" dirty="0" err="1" smtClean="0">
                <a:solidFill>
                  <a:srgbClr val="FF0000"/>
                </a:solidFill>
              </a:rPr>
              <a:t>match_finder</a:t>
            </a:r>
            <a:r>
              <a:rPr lang="en-US" dirty="0" smtClean="0"/>
              <a:t>(2,‘Groom');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802160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9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602</Words>
  <Application>Microsoft Office PowerPoint</Application>
  <PresentationFormat>On-screen Show (4:3)</PresentationFormat>
  <Paragraphs>165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Couture</vt:lpstr>
      <vt:lpstr>MATRIMONIAL SYSTEM matches are made in Heaven WE are just a medium</vt:lpstr>
      <vt:lpstr>How System Works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MATRIMONIAL SYSTEM matches are made in Heaven WE are just a medium</dc:title>
  <dc:creator>Karun Bhardwaj</dc:creator>
  <cp:lastModifiedBy>Ravi Sharma</cp:lastModifiedBy>
  <cp:revision>52</cp:revision>
  <dcterms:created xsi:type="dcterms:W3CDTF">2012-12-21T03:37:59Z</dcterms:created>
  <dcterms:modified xsi:type="dcterms:W3CDTF">2012-12-26T07:04:36Z</dcterms:modified>
</cp:coreProperties>
</file>