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62" r:id="rId5"/>
    <p:sldId id="266" r:id="rId6"/>
    <p:sldId id="261" r:id="rId7"/>
    <p:sldId id="263" r:id="rId8"/>
    <p:sldId id="264" r:id="rId9"/>
    <p:sldId id="260" r:id="rId10"/>
    <p:sldId id="25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08E7C7C-5E05-494C-B842-AE2C4013D735}">
          <p14:sldIdLst>
            <p14:sldId id="257"/>
            <p14:sldId id="258"/>
            <p14:sldId id="256"/>
            <p14:sldId id="262"/>
            <p14:sldId id="266"/>
            <p14:sldId id="261"/>
            <p14:sldId id="263"/>
            <p14:sldId id="264"/>
            <p14:sldId id="260"/>
            <p14:sldId id="259"/>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p:scale>
          <a:sx n="50" d="100"/>
          <a:sy n="50" d="100"/>
        </p:scale>
        <p:origin x="-72" y="6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3A45-ED25-0DC1-9D6B-21ADC99AF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846266-4F86-20E0-0FEA-67B2BA782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F5C717-9F78-D8C3-C4C4-BBF01DAA4AC9}"/>
              </a:ext>
            </a:extLst>
          </p:cNvPr>
          <p:cNvSpPr>
            <a:spLocks noGrp="1"/>
          </p:cNvSpPr>
          <p:nvPr>
            <p:ph type="dt" sz="half" idx="10"/>
          </p:nvPr>
        </p:nvSpPr>
        <p:spPr/>
        <p:txBody>
          <a:bodyPr/>
          <a:lstStyle/>
          <a:p>
            <a:fld id="{1212FF37-2284-44EF-98CB-98262E5BCAF4}" type="datetimeFigureOut">
              <a:rPr lang="en-IN" smtClean="0"/>
              <a:t>08-12-2024</a:t>
            </a:fld>
            <a:endParaRPr lang="en-IN"/>
          </a:p>
        </p:txBody>
      </p:sp>
      <p:sp>
        <p:nvSpPr>
          <p:cNvPr id="5" name="Footer Placeholder 4">
            <a:extLst>
              <a:ext uri="{FF2B5EF4-FFF2-40B4-BE49-F238E27FC236}">
                <a16:creationId xmlns:a16="http://schemas.microsoft.com/office/drawing/2014/main" id="{5193735B-932E-63FF-C33B-1855ACD1C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F32F2-7937-8643-E37C-C8FB77D98FB6}"/>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63837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BF2F-BD24-1423-66C0-F0F6DCB32E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A036E3-9D16-D3F2-1DF7-FD13323BC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4AA53-1B5D-E544-0059-966D376F1220}"/>
              </a:ext>
            </a:extLst>
          </p:cNvPr>
          <p:cNvSpPr>
            <a:spLocks noGrp="1"/>
          </p:cNvSpPr>
          <p:nvPr>
            <p:ph type="dt" sz="half" idx="10"/>
          </p:nvPr>
        </p:nvSpPr>
        <p:spPr/>
        <p:txBody>
          <a:bodyPr/>
          <a:lstStyle/>
          <a:p>
            <a:fld id="{1212FF37-2284-44EF-98CB-98262E5BCAF4}" type="datetimeFigureOut">
              <a:rPr lang="en-IN" smtClean="0"/>
              <a:t>08-12-2024</a:t>
            </a:fld>
            <a:endParaRPr lang="en-IN"/>
          </a:p>
        </p:txBody>
      </p:sp>
      <p:sp>
        <p:nvSpPr>
          <p:cNvPr id="5" name="Footer Placeholder 4">
            <a:extLst>
              <a:ext uri="{FF2B5EF4-FFF2-40B4-BE49-F238E27FC236}">
                <a16:creationId xmlns:a16="http://schemas.microsoft.com/office/drawing/2014/main" id="{8722F186-6D0F-F070-4B6D-A3EE738AC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C0123-228C-8642-BAC3-7851B1297D58}"/>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38931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AFBE4-5DC5-5637-4F7B-C137F05753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37B0E-D301-15AE-CEB4-3D95377E8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19C7A-2887-05E8-2E56-402BCDC874B4}"/>
              </a:ext>
            </a:extLst>
          </p:cNvPr>
          <p:cNvSpPr>
            <a:spLocks noGrp="1"/>
          </p:cNvSpPr>
          <p:nvPr>
            <p:ph type="dt" sz="half" idx="10"/>
          </p:nvPr>
        </p:nvSpPr>
        <p:spPr/>
        <p:txBody>
          <a:bodyPr/>
          <a:lstStyle/>
          <a:p>
            <a:fld id="{1212FF37-2284-44EF-98CB-98262E5BCAF4}" type="datetimeFigureOut">
              <a:rPr lang="en-IN" smtClean="0"/>
              <a:t>08-12-2024</a:t>
            </a:fld>
            <a:endParaRPr lang="en-IN"/>
          </a:p>
        </p:txBody>
      </p:sp>
      <p:sp>
        <p:nvSpPr>
          <p:cNvPr id="5" name="Footer Placeholder 4">
            <a:extLst>
              <a:ext uri="{FF2B5EF4-FFF2-40B4-BE49-F238E27FC236}">
                <a16:creationId xmlns:a16="http://schemas.microsoft.com/office/drawing/2014/main" id="{DA231E2C-BAE3-6F0D-BC6C-1121F0BC1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01C11-9B90-CC66-9E04-6232E548B3A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3608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8FE4-F3C4-7E35-E5C6-827F5AD9DA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60217C-AEE8-4220-E422-D7DB1178C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F01D8-FA08-37BD-DEC8-D5D5E3EADD62}"/>
              </a:ext>
            </a:extLst>
          </p:cNvPr>
          <p:cNvSpPr>
            <a:spLocks noGrp="1"/>
          </p:cNvSpPr>
          <p:nvPr>
            <p:ph type="dt" sz="half" idx="10"/>
          </p:nvPr>
        </p:nvSpPr>
        <p:spPr/>
        <p:txBody>
          <a:bodyPr/>
          <a:lstStyle/>
          <a:p>
            <a:fld id="{1212FF37-2284-44EF-98CB-98262E5BCAF4}" type="datetimeFigureOut">
              <a:rPr lang="en-IN" smtClean="0"/>
              <a:t>08-12-2024</a:t>
            </a:fld>
            <a:endParaRPr lang="en-IN"/>
          </a:p>
        </p:txBody>
      </p:sp>
      <p:sp>
        <p:nvSpPr>
          <p:cNvPr id="5" name="Footer Placeholder 4">
            <a:extLst>
              <a:ext uri="{FF2B5EF4-FFF2-40B4-BE49-F238E27FC236}">
                <a16:creationId xmlns:a16="http://schemas.microsoft.com/office/drawing/2014/main" id="{58C334F1-1DE9-698C-A2A0-C58655CE0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AF4A3-4790-5941-BCEF-7B75170D128C}"/>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6394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4E9F-234E-5B34-5B3C-912F2E5B7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3040F-98A3-31C1-9E8E-81BFDBE03B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768A0-3284-FD02-146D-B56ECB0BA74B}"/>
              </a:ext>
            </a:extLst>
          </p:cNvPr>
          <p:cNvSpPr>
            <a:spLocks noGrp="1"/>
          </p:cNvSpPr>
          <p:nvPr>
            <p:ph type="dt" sz="half" idx="10"/>
          </p:nvPr>
        </p:nvSpPr>
        <p:spPr/>
        <p:txBody>
          <a:bodyPr/>
          <a:lstStyle/>
          <a:p>
            <a:fld id="{1212FF37-2284-44EF-98CB-98262E5BCAF4}" type="datetimeFigureOut">
              <a:rPr lang="en-IN" smtClean="0"/>
              <a:t>08-12-2024</a:t>
            </a:fld>
            <a:endParaRPr lang="en-IN"/>
          </a:p>
        </p:txBody>
      </p:sp>
      <p:sp>
        <p:nvSpPr>
          <p:cNvPr id="5" name="Footer Placeholder 4">
            <a:extLst>
              <a:ext uri="{FF2B5EF4-FFF2-40B4-BE49-F238E27FC236}">
                <a16:creationId xmlns:a16="http://schemas.microsoft.com/office/drawing/2014/main" id="{1D446381-22F5-2849-E597-296D97F9B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0A0AA-5BBA-532F-39A3-6F2EFF47AF8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210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FFA-9EDD-20A0-F2AC-A875B17B3F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218CE-F7A9-0D60-B66B-C0FAEBB7C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BCE77D-329C-4E0F-B9E5-6D0D49C553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A1605D-0696-0677-BCB6-02C8F5B8AE12}"/>
              </a:ext>
            </a:extLst>
          </p:cNvPr>
          <p:cNvSpPr>
            <a:spLocks noGrp="1"/>
          </p:cNvSpPr>
          <p:nvPr>
            <p:ph type="dt" sz="half" idx="10"/>
          </p:nvPr>
        </p:nvSpPr>
        <p:spPr/>
        <p:txBody>
          <a:bodyPr/>
          <a:lstStyle/>
          <a:p>
            <a:fld id="{1212FF37-2284-44EF-98CB-98262E5BCAF4}" type="datetimeFigureOut">
              <a:rPr lang="en-IN" smtClean="0"/>
              <a:t>08-12-2024</a:t>
            </a:fld>
            <a:endParaRPr lang="en-IN"/>
          </a:p>
        </p:txBody>
      </p:sp>
      <p:sp>
        <p:nvSpPr>
          <p:cNvPr id="6" name="Footer Placeholder 5">
            <a:extLst>
              <a:ext uri="{FF2B5EF4-FFF2-40B4-BE49-F238E27FC236}">
                <a16:creationId xmlns:a16="http://schemas.microsoft.com/office/drawing/2014/main" id="{C215A634-85E1-B129-C801-5BB809689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C270F-6D1B-F756-3E98-03706056D5C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77988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3FA8-540B-875A-C05D-27D8F9A7AA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4C96F-871A-4E57-C68F-5F841743F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B4D2DB-9494-DD79-2CEA-07EA42C52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F0FE67-607A-F344-A5E1-EC5507931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6414C-7044-5BF2-D3CA-9794C7706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9C80C6-FBAA-6EE8-DC02-C3DC8474432C}"/>
              </a:ext>
            </a:extLst>
          </p:cNvPr>
          <p:cNvSpPr>
            <a:spLocks noGrp="1"/>
          </p:cNvSpPr>
          <p:nvPr>
            <p:ph type="dt" sz="half" idx="10"/>
          </p:nvPr>
        </p:nvSpPr>
        <p:spPr/>
        <p:txBody>
          <a:bodyPr/>
          <a:lstStyle/>
          <a:p>
            <a:fld id="{1212FF37-2284-44EF-98CB-98262E5BCAF4}" type="datetimeFigureOut">
              <a:rPr lang="en-IN" smtClean="0"/>
              <a:t>08-12-2024</a:t>
            </a:fld>
            <a:endParaRPr lang="en-IN"/>
          </a:p>
        </p:txBody>
      </p:sp>
      <p:sp>
        <p:nvSpPr>
          <p:cNvPr id="8" name="Footer Placeholder 7">
            <a:extLst>
              <a:ext uri="{FF2B5EF4-FFF2-40B4-BE49-F238E27FC236}">
                <a16:creationId xmlns:a16="http://schemas.microsoft.com/office/drawing/2014/main" id="{4B56B91C-B5EA-FB7B-9ED8-4A4F8ABC49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BCD12E-0B5A-E448-A5DC-1A50101976C3}"/>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5966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6E56-B4D3-02BA-3F6C-F2945380FD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99093D-DE34-AB53-BAC4-6A7267EB98A3}"/>
              </a:ext>
            </a:extLst>
          </p:cNvPr>
          <p:cNvSpPr>
            <a:spLocks noGrp="1"/>
          </p:cNvSpPr>
          <p:nvPr>
            <p:ph type="dt" sz="half" idx="10"/>
          </p:nvPr>
        </p:nvSpPr>
        <p:spPr/>
        <p:txBody>
          <a:bodyPr/>
          <a:lstStyle/>
          <a:p>
            <a:fld id="{1212FF37-2284-44EF-98CB-98262E5BCAF4}" type="datetimeFigureOut">
              <a:rPr lang="en-IN" smtClean="0"/>
              <a:t>08-12-2024</a:t>
            </a:fld>
            <a:endParaRPr lang="en-IN"/>
          </a:p>
        </p:txBody>
      </p:sp>
      <p:sp>
        <p:nvSpPr>
          <p:cNvPr id="4" name="Footer Placeholder 3">
            <a:extLst>
              <a:ext uri="{FF2B5EF4-FFF2-40B4-BE49-F238E27FC236}">
                <a16:creationId xmlns:a16="http://schemas.microsoft.com/office/drawing/2014/main" id="{E648FE4C-BEF4-AE5D-A543-A0D7993049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778117-600F-F8E6-D2D5-07D6A7E3908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8565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041940-81EF-43B0-2C37-619B9A1C6BEE}"/>
              </a:ext>
            </a:extLst>
          </p:cNvPr>
          <p:cNvPicPr>
            <a:picLocks noChangeAspect="1"/>
          </p:cNvPicPr>
          <p:nvPr userDrawn="1"/>
        </p:nvPicPr>
        <p:blipFill>
          <a:blip r:embed="rId2"/>
          <a:srcRect l="1956" t="11459" r="1707" b="25292"/>
          <a:stretch/>
        </p:blipFill>
        <p:spPr>
          <a:xfrm>
            <a:off x="66843" y="55417"/>
            <a:ext cx="1227696" cy="453230"/>
          </a:xfrm>
          <a:prstGeom prst="rect">
            <a:avLst/>
          </a:prstGeom>
        </p:spPr>
      </p:pic>
      <p:pic>
        <p:nvPicPr>
          <p:cNvPr id="6" name="Picture 5">
            <a:extLst>
              <a:ext uri="{FF2B5EF4-FFF2-40B4-BE49-F238E27FC236}">
                <a16:creationId xmlns:a16="http://schemas.microsoft.com/office/drawing/2014/main" id="{D4B7FDC9-BB3E-6FF1-368C-A499D898D7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843" y="6213453"/>
            <a:ext cx="609600" cy="650918"/>
          </a:xfrm>
          <a:prstGeom prst="rect">
            <a:avLst/>
          </a:prstGeom>
        </p:spPr>
      </p:pic>
      <p:pic>
        <p:nvPicPr>
          <p:cNvPr id="8" name="Picture 7" descr="A logo with green and white letters&#10;&#10;Description automatically generated">
            <a:extLst>
              <a:ext uri="{FF2B5EF4-FFF2-40B4-BE49-F238E27FC236}">
                <a16:creationId xmlns:a16="http://schemas.microsoft.com/office/drawing/2014/main" id="{7878AB90-1ACE-5E03-01BF-E185A34CFC8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53799" y="70497"/>
            <a:ext cx="771357" cy="537612"/>
          </a:xfrm>
          <a:prstGeom prst="rect">
            <a:avLst/>
          </a:prstGeom>
        </p:spPr>
      </p:pic>
      <p:sp>
        <p:nvSpPr>
          <p:cNvPr id="9" name="TextBox 8">
            <a:extLst>
              <a:ext uri="{FF2B5EF4-FFF2-40B4-BE49-F238E27FC236}">
                <a16:creationId xmlns:a16="http://schemas.microsoft.com/office/drawing/2014/main" id="{F5FED7DC-485C-278F-500C-40222B409893}"/>
              </a:ext>
            </a:extLst>
          </p:cNvPr>
          <p:cNvSpPr txBox="1"/>
          <p:nvPr userDrawn="1"/>
        </p:nvSpPr>
        <p:spPr>
          <a:xfrm>
            <a:off x="10084213" y="6525817"/>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spTree>
    <p:extLst>
      <p:ext uri="{BB962C8B-B14F-4D97-AF65-F5344CB8AC3E}">
        <p14:creationId xmlns:p14="http://schemas.microsoft.com/office/powerpoint/2010/main" val="32089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0367-F970-AC3D-795A-A2C44F5A6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7485D-C349-C356-BA0E-CA0011BB2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5C88BD-7F67-1B6A-DFF8-18279470E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73662-C108-A0C6-C05C-E530F4FD9E6D}"/>
              </a:ext>
            </a:extLst>
          </p:cNvPr>
          <p:cNvSpPr>
            <a:spLocks noGrp="1"/>
          </p:cNvSpPr>
          <p:nvPr>
            <p:ph type="dt" sz="half" idx="10"/>
          </p:nvPr>
        </p:nvSpPr>
        <p:spPr/>
        <p:txBody>
          <a:bodyPr/>
          <a:lstStyle/>
          <a:p>
            <a:fld id="{1212FF37-2284-44EF-98CB-98262E5BCAF4}" type="datetimeFigureOut">
              <a:rPr lang="en-IN" smtClean="0"/>
              <a:t>08-12-2024</a:t>
            </a:fld>
            <a:endParaRPr lang="en-IN"/>
          </a:p>
        </p:txBody>
      </p:sp>
      <p:sp>
        <p:nvSpPr>
          <p:cNvPr id="6" name="Footer Placeholder 5">
            <a:extLst>
              <a:ext uri="{FF2B5EF4-FFF2-40B4-BE49-F238E27FC236}">
                <a16:creationId xmlns:a16="http://schemas.microsoft.com/office/drawing/2014/main" id="{105A1322-6F0E-96B7-4BD3-9B5232493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A0782-C6DC-B02A-75E5-61C898658451}"/>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40439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D235-A44C-0900-EEFB-5287F6DAB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E46087-76E4-50A7-DD7A-07DDCBEF8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7667F-46E5-8014-D65F-ACEF3C080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99D51-1603-0C69-81DC-4291681062A3}"/>
              </a:ext>
            </a:extLst>
          </p:cNvPr>
          <p:cNvSpPr>
            <a:spLocks noGrp="1"/>
          </p:cNvSpPr>
          <p:nvPr>
            <p:ph type="dt" sz="half" idx="10"/>
          </p:nvPr>
        </p:nvSpPr>
        <p:spPr/>
        <p:txBody>
          <a:bodyPr/>
          <a:lstStyle/>
          <a:p>
            <a:fld id="{1212FF37-2284-44EF-98CB-98262E5BCAF4}" type="datetimeFigureOut">
              <a:rPr lang="en-IN" smtClean="0"/>
              <a:t>08-12-2024</a:t>
            </a:fld>
            <a:endParaRPr lang="en-IN"/>
          </a:p>
        </p:txBody>
      </p:sp>
      <p:sp>
        <p:nvSpPr>
          <p:cNvPr id="6" name="Footer Placeholder 5">
            <a:extLst>
              <a:ext uri="{FF2B5EF4-FFF2-40B4-BE49-F238E27FC236}">
                <a16:creationId xmlns:a16="http://schemas.microsoft.com/office/drawing/2014/main" id="{EFCCCF2D-B31E-6D72-101E-515B2F65E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58D79-ABAF-7791-E42B-81C7C7FB781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8750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C622E-EC30-C996-278F-7A11AE428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8E3655-BF5C-ECE7-EDE9-58D447238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CD0B5-9DF4-58DC-E40B-6441D6918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12FF37-2284-44EF-98CB-98262E5BCAF4}" type="datetimeFigureOut">
              <a:rPr lang="en-IN" smtClean="0"/>
              <a:t>08-12-2024</a:t>
            </a:fld>
            <a:endParaRPr lang="en-IN"/>
          </a:p>
        </p:txBody>
      </p:sp>
      <p:sp>
        <p:nvSpPr>
          <p:cNvPr id="5" name="Footer Placeholder 4">
            <a:extLst>
              <a:ext uri="{FF2B5EF4-FFF2-40B4-BE49-F238E27FC236}">
                <a16:creationId xmlns:a16="http://schemas.microsoft.com/office/drawing/2014/main" id="{19550559-57EB-733F-1E2A-1BF371287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233F483-3A3E-DC66-DAC9-7B3DA8F90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302C3-1B21-4F98-BE77-E3EC89A39D7C}" type="slidenum">
              <a:rPr lang="en-IN" smtClean="0"/>
              <a:t>‹#›</a:t>
            </a:fld>
            <a:endParaRPr lang="en-IN"/>
          </a:p>
        </p:txBody>
      </p:sp>
    </p:spTree>
    <p:extLst>
      <p:ext uri="{BB962C8B-B14F-4D97-AF65-F5344CB8AC3E}">
        <p14:creationId xmlns:p14="http://schemas.microsoft.com/office/powerpoint/2010/main" val="194375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37F685A-0EE3-519C-2457-4E264DBE2CF9}"/>
              </a:ext>
            </a:extLst>
          </p:cNvPr>
          <p:cNvSpPr txBox="1"/>
          <p:nvPr/>
        </p:nvSpPr>
        <p:spPr>
          <a:xfrm>
            <a:off x="10151057" y="6504180"/>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pic>
        <p:nvPicPr>
          <p:cNvPr id="11" name="Picture 10">
            <a:extLst>
              <a:ext uri="{FF2B5EF4-FFF2-40B4-BE49-F238E27FC236}">
                <a16:creationId xmlns:a16="http://schemas.microsoft.com/office/drawing/2014/main" id="{C8BD8582-A0D2-83B8-3806-90CEE9180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4" y="6150360"/>
            <a:ext cx="662722" cy="707640"/>
          </a:xfrm>
          <a:prstGeom prst="rect">
            <a:avLst/>
          </a:prstGeom>
        </p:spPr>
      </p:pic>
      <p:pic>
        <p:nvPicPr>
          <p:cNvPr id="12" name="Picture 11">
            <a:extLst>
              <a:ext uri="{FF2B5EF4-FFF2-40B4-BE49-F238E27FC236}">
                <a16:creationId xmlns:a16="http://schemas.microsoft.com/office/drawing/2014/main" id="{2B88A8FA-D92D-9087-B14F-8E8E2FC8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0604" y="83105"/>
            <a:ext cx="1256372" cy="879620"/>
          </a:xfrm>
          <a:prstGeom prst="rect">
            <a:avLst/>
          </a:prstGeom>
        </p:spPr>
      </p:pic>
      <p:grpSp>
        <p:nvGrpSpPr>
          <p:cNvPr id="4" name="Group 3">
            <a:extLst>
              <a:ext uri="{FF2B5EF4-FFF2-40B4-BE49-F238E27FC236}">
                <a16:creationId xmlns:a16="http://schemas.microsoft.com/office/drawing/2014/main" id="{64AC2E23-D1C2-A828-290C-7706DF243123}"/>
              </a:ext>
            </a:extLst>
          </p:cNvPr>
          <p:cNvGrpSpPr/>
          <p:nvPr/>
        </p:nvGrpSpPr>
        <p:grpSpPr>
          <a:xfrm>
            <a:off x="1632150" y="2832148"/>
            <a:ext cx="8643969" cy="1196438"/>
            <a:chOff x="2000450" y="2505671"/>
            <a:chExt cx="8643969" cy="1196438"/>
          </a:xfrm>
        </p:grpSpPr>
        <p:sp>
          <p:nvSpPr>
            <p:cNvPr id="5" name="TextBox 4">
              <a:extLst>
                <a:ext uri="{FF2B5EF4-FFF2-40B4-BE49-F238E27FC236}">
                  <a16:creationId xmlns:a16="http://schemas.microsoft.com/office/drawing/2014/main" id="{64EEBFDB-56E0-C147-9F71-765322CCF80C}"/>
                </a:ext>
              </a:extLst>
            </p:cNvPr>
            <p:cNvSpPr txBox="1"/>
            <p:nvPr/>
          </p:nvSpPr>
          <p:spPr>
            <a:xfrm>
              <a:off x="2000450" y="2505671"/>
              <a:ext cx="8643969" cy="646331"/>
            </a:xfrm>
            <a:prstGeom prst="rect">
              <a:avLst/>
            </a:prstGeom>
            <a:noFill/>
          </p:spPr>
          <p:txBody>
            <a:bodyPr wrap="none" rtlCol="0">
              <a:spAutoFit/>
            </a:bodyPr>
            <a:lstStyle/>
            <a:p>
              <a:r>
                <a:rPr lang="en-IN" sz="3600" b="1" dirty="0">
                  <a:solidFill>
                    <a:schemeClr val="accent2"/>
                  </a:solidFill>
                </a:rPr>
                <a:t>   Crop Recommendation System </a:t>
              </a:r>
              <a:r>
                <a:rPr lang="en-IN" sz="2400" b="1" dirty="0">
                  <a:solidFill>
                    <a:schemeClr val="bg1">
                      <a:lumMod val="65000"/>
                    </a:schemeClr>
                  </a:solidFill>
                </a:rPr>
                <a:t>2024 - 2025</a:t>
              </a:r>
              <a:endParaRPr lang="en-IN" sz="3600" b="1" dirty="0">
                <a:solidFill>
                  <a:schemeClr val="bg1">
                    <a:lumMod val="65000"/>
                  </a:schemeClr>
                </a:solidFill>
              </a:endParaRPr>
            </a:p>
          </p:txBody>
        </p:sp>
        <p:sp>
          <p:nvSpPr>
            <p:cNvPr id="13" name="TextBox 12">
              <a:extLst>
                <a:ext uri="{FF2B5EF4-FFF2-40B4-BE49-F238E27FC236}">
                  <a16:creationId xmlns:a16="http://schemas.microsoft.com/office/drawing/2014/main" id="{E594FF7B-D102-05BB-4A42-CE4935844952}"/>
                </a:ext>
              </a:extLst>
            </p:cNvPr>
            <p:cNvSpPr txBox="1"/>
            <p:nvPr/>
          </p:nvSpPr>
          <p:spPr>
            <a:xfrm>
              <a:off x="2405257" y="3363555"/>
              <a:ext cx="8118087" cy="338554"/>
            </a:xfrm>
            <a:prstGeom prst="rect">
              <a:avLst/>
            </a:prstGeom>
            <a:noFill/>
          </p:spPr>
          <p:txBody>
            <a:bodyPr wrap="square" rtlCol="0">
              <a:spAutoFit/>
            </a:bodyPr>
            <a:lstStyle/>
            <a:p>
              <a:pPr algn="r"/>
              <a:r>
                <a:rPr lang="en-IN" sz="1600" dirty="0"/>
                <a:t>Utilizing </a:t>
              </a:r>
              <a:r>
                <a:rPr lang="en-IN" sz="1600" dirty="0" err="1"/>
                <a:t>GenAI</a:t>
              </a:r>
              <a:r>
                <a:rPr lang="en-IN" sz="1600" dirty="0"/>
                <a:t> and Machine Learning for Comprehensive Crop Recommendation System</a:t>
              </a:r>
              <a:endParaRPr lang="en-IN" sz="1600" b="1" dirty="0">
                <a:solidFill>
                  <a:schemeClr val="accent5">
                    <a:lumMod val="50000"/>
                  </a:schemeClr>
                </a:solidFill>
              </a:endParaRPr>
            </a:p>
          </p:txBody>
        </p:sp>
        <p:cxnSp>
          <p:nvCxnSpPr>
            <p:cNvPr id="14" name="Straight Connector 13">
              <a:extLst>
                <a:ext uri="{FF2B5EF4-FFF2-40B4-BE49-F238E27FC236}">
                  <a16:creationId xmlns:a16="http://schemas.microsoft.com/office/drawing/2014/main" id="{C9A7C002-6C83-B4FD-EA96-B4C1CCB37348}"/>
                </a:ext>
              </a:extLst>
            </p:cNvPr>
            <p:cNvCxnSpPr>
              <a:cxnSpLocks/>
            </p:cNvCxnSpPr>
            <p:nvPr/>
          </p:nvCxnSpPr>
          <p:spPr>
            <a:xfrm>
              <a:off x="2444440" y="3302000"/>
              <a:ext cx="803972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3BB73B81-4F46-988D-3565-799E3CF166CF}"/>
              </a:ext>
            </a:extLst>
          </p:cNvPr>
          <p:cNvPicPr>
            <a:picLocks noChangeAspect="1"/>
          </p:cNvPicPr>
          <p:nvPr/>
        </p:nvPicPr>
        <p:blipFill>
          <a:blip r:embed="rId4"/>
          <a:srcRect l="1956" t="11459" r="1707" b="25292"/>
          <a:stretch/>
        </p:blipFill>
        <p:spPr>
          <a:xfrm>
            <a:off x="143898" y="141399"/>
            <a:ext cx="1227696" cy="453230"/>
          </a:xfrm>
          <a:prstGeom prst="rect">
            <a:avLst/>
          </a:prstGeom>
        </p:spPr>
      </p:pic>
      <p:sp>
        <p:nvSpPr>
          <p:cNvPr id="19" name="TextBox 18">
            <a:extLst>
              <a:ext uri="{FF2B5EF4-FFF2-40B4-BE49-F238E27FC236}">
                <a16:creationId xmlns:a16="http://schemas.microsoft.com/office/drawing/2014/main" id="{84D0F668-A36C-E863-8C2C-3CF963AF8A0F}"/>
              </a:ext>
            </a:extLst>
          </p:cNvPr>
          <p:cNvSpPr txBox="1"/>
          <p:nvPr/>
        </p:nvSpPr>
        <p:spPr>
          <a:xfrm>
            <a:off x="1087108" y="6504180"/>
            <a:ext cx="2443298" cy="338554"/>
          </a:xfrm>
          <a:prstGeom prst="rect">
            <a:avLst/>
          </a:prstGeom>
          <a:noFill/>
        </p:spPr>
        <p:txBody>
          <a:bodyPr wrap="none" rtlCol="0">
            <a:spAutoFit/>
          </a:bodyPr>
          <a:lstStyle/>
          <a:p>
            <a:r>
              <a:rPr lang="en-IN" sz="1600" dirty="0">
                <a:solidFill>
                  <a:schemeClr val="bg1">
                    <a:lumMod val="50000"/>
                  </a:schemeClr>
                </a:solidFill>
              </a:rPr>
              <a:t>GenAI-2024-2025-B2-00X</a:t>
            </a:r>
          </a:p>
        </p:txBody>
      </p:sp>
    </p:spTree>
    <p:extLst>
      <p:ext uri="{BB962C8B-B14F-4D97-AF65-F5344CB8AC3E}">
        <p14:creationId xmlns:p14="http://schemas.microsoft.com/office/powerpoint/2010/main" val="307979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Artefacts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07733" y="1276306"/>
            <a:ext cx="5107625"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09864" cy="369332"/>
            </a:xfrm>
            <a:prstGeom prst="rect">
              <a:avLst/>
            </a:prstGeom>
            <a:noFill/>
          </p:spPr>
          <p:txBody>
            <a:bodyPr wrap="none" rtlCol="0">
              <a:spAutoFit/>
            </a:bodyPr>
            <a:lstStyle/>
            <a:p>
              <a:r>
                <a:rPr lang="en-IN" b="1" dirty="0"/>
                <a:t>Project Portal</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Project Portal / website is available at </a:t>
              </a:r>
              <a:r>
                <a:rPr lang="en-IN" sz="1400" dirty="0">
                  <a:solidFill>
                    <a:srgbClr val="0070C0"/>
                  </a:solidFill>
                </a:rPr>
                <a:t>Link</a:t>
              </a: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07733" y="5002510"/>
            <a:ext cx="5107625" cy="689444"/>
            <a:chOff x="657294" y="801812"/>
            <a:chExt cx="3970199" cy="689444"/>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307777"/>
            </a:xfrm>
            <a:prstGeom prst="rect">
              <a:avLst/>
            </a:prstGeom>
            <a:noFill/>
          </p:spPr>
          <p:txBody>
            <a:bodyPr wrap="square" rtlCol="0">
              <a:spAutoFit/>
            </a:bodyPr>
            <a:lstStyle/>
            <a:p>
              <a:r>
                <a:rPr lang="en-IN" sz="1400" dirty="0"/>
                <a:t>Project code repository is available at </a:t>
              </a:r>
              <a:r>
                <a:rPr lang="en-IN" sz="1400" dirty="0">
                  <a:solidFill>
                    <a:srgbClr val="0070C0"/>
                  </a:solidFill>
                </a:rPr>
                <a:t>Link</a:t>
              </a: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960498" y="6403292"/>
            <a:ext cx="7871268" cy="307777"/>
          </a:xfrm>
          <a:prstGeom prst="rect">
            <a:avLst/>
          </a:prstGeom>
          <a:noFill/>
        </p:spPr>
        <p:txBody>
          <a:bodyPr wrap="square" rtlCol="0">
            <a:spAutoFit/>
          </a:bodyPr>
          <a:lstStyle/>
          <a:p>
            <a:r>
              <a:rPr lang="en-IN" sz="1400" dirty="0"/>
              <a:t>Note: All links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707733" y="4069875"/>
            <a:ext cx="5107625" cy="689444"/>
            <a:chOff x="657294" y="801812"/>
            <a:chExt cx="3970199" cy="689444"/>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3040756" cy="369332"/>
            </a:xfrm>
            <a:prstGeom prst="rect">
              <a:avLst/>
            </a:prstGeom>
            <a:noFill/>
          </p:spPr>
          <p:txBody>
            <a:bodyPr wrap="none" rtlCol="0">
              <a:spAutoFit/>
            </a:bodyPr>
            <a:lstStyle/>
            <a:p>
              <a:r>
                <a:rPr lang="en-IN" b="1" dirty="0"/>
                <a:t>Technical Document / Specification</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199" cy="307777"/>
            </a:xfrm>
            <a:prstGeom prst="rect">
              <a:avLst/>
            </a:prstGeom>
            <a:noFill/>
          </p:spPr>
          <p:txBody>
            <a:bodyPr wrap="square" rtlCol="0">
              <a:spAutoFit/>
            </a:bodyPr>
            <a:lstStyle/>
            <a:p>
              <a:r>
                <a:rPr lang="en-IN" sz="1400" dirty="0"/>
                <a:t>Project technical document / specification are available at </a:t>
              </a:r>
              <a:r>
                <a:rPr lang="en-IN" sz="1400" dirty="0">
                  <a:solidFill>
                    <a:srgbClr val="0070C0"/>
                  </a:solidFill>
                </a:rPr>
                <a:t>Link</a:t>
              </a: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07733" y="2208940"/>
            <a:ext cx="5107625" cy="689444"/>
            <a:chOff x="657294" y="801812"/>
            <a:chExt cx="3970199" cy="689444"/>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188810" cy="369332"/>
            </a:xfrm>
            <a:prstGeom prst="rect">
              <a:avLst/>
            </a:prstGeom>
            <a:noFill/>
          </p:spPr>
          <p:txBody>
            <a:bodyPr wrap="none" rtlCol="0">
              <a:spAutoFit/>
            </a:bodyPr>
            <a:lstStyle/>
            <a:p>
              <a:r>
                <a:rPr lang="en-IN" b="1" dirty="0"/>
                <a:t>Presentation</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307777"/>
            </a:xfrm>
            <a:prstGeom prst="rect">
              <a:avLst/>
            </a:prstGeom>
            <a:noFill/>
          </p:spPr>
          <p:txBody>
            <a:bodyPr wrap="square" rtlCol="0">
              <a:spAutoFit/>
            </a:bodyPr>
            <a:lstStyle/>
            <a:p>
              <a:r>
                <a:rPr lang="en-IN" sz="1400" dirty="0"/>
                <a:t>Project presentation (this document) is available at </a:t>
              </a:r>
              <a:r>
                <a:rPr lang="en-IN" sz="1400" dirty="0">
                  <a:solidFill>
                    <a:srgbClr val="0070C0"/>
                  </a:solidFill>
                </a:rPr>
                <a:t>Link</a:t>
              </a: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07733" y="3141574"/>
            <a:ext cx="5107625" cy="685111"/>
            <a:chOff x="618525" y="2630224"/>
            <a:chExt cx="5107625" cy="685111"/>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4274375" cy="369332"/>
            </a:xfrm>
            <a:prstGeom prst="rect">
              <a:avLst/>
            </a:prstGeom>
            <a:noFill/>
          </p:spPr>
          <p:txBody>
            <a:bodyPr wrap="none" rtlCol="0">
              <a:spAutoFit/>
            </a:bodyPr>
            <a:lstStyle/>
            <a:p>
              <a:r>
                <a:rPr lang="en-IN" b="1" dirty="0"/>
                <a:t>Requirement Document / Specification</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307777"/>
            </a:xfrm>
            <a:prstGeom prst="rect">
              <a:avLst/>
            </a:prstGeom>
            <a:noFill/>
          </p:spPr>
          <p:txBody>
            <a:bodyPr wrap="square" rtlCol="0">
              <a:spAutoFit/>
            </a:bodyPr>
            <a:lstStyle/>
            <a:p>
              <a:r>
                <a:rPr lang="en-IN" sz="1400" dirty="0"/>
                <a:t>Project requirement document / specification is available at </a:t>
              </a:r>
              <a:r>
                <a:rPr lang="en-IN" sz="1400" dirty="0">
                  <a:solidFill>
                    <a:srgbClr val="0070C0"/>
                  </a:solidFill>
                </a:rPr>
                <a:t>Link</a:t>
              </a:r>
            </a:p>
          </p:txBody>
        </p:sp>
      </p:grpSp>
      <p:grpSp>
        <p:nvGrpSpPr>
          <p:cNvPr id="37" name="Group 36">
            <a:extLst>
              <a:ext uri="{FF2B5EF4-FFF2-40B4-BE49-F238E27FC236}">
                <a16:creationId xmlns:a16="http://schemas.microsoft.com/office/drawing/2014/main" id="{4A91E9F0-D7E9-4E50-FA35-4AD6B540F498}"/>
              </a:ext>
            </a:extLst>
          </p:cNvPr>
          <p:cNvGrpSpPr/>
          <p:nvPr/>
        </p:nvGrpSpPr>
        <p:grpSpPr>
          <a:xfrm>
            <a:off x="6560337" y="1276306"/>
            <a:ext cx="5107625" cy="689444"/>
            <a:chOff x="657294" y="801812"/>
            <a:chExt cx="3970199" cy="689444"/>
          </a:xfrm>
        </p:grpSpPr>
        <p:sp>
          <p:nvSpPr>
            <p:cNvPr id="38" name="TextBox 37">
              <a:extLst>
                <a:ext uri="{FF2B5EF4-FFF2-40B4-BE49-F238E27FC236}">
                  <a16:creationId xmlns:a16="http://schemas.microsoft.com/office/drawing/2014/main" id="{3419D7D7-0F66-25EE-5A0E-216D36491B47}"/>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39" name="TextBox 38">
              <a:extLst>
                <a:ext uri="{FF2B5EF4-FFF2-40B4-BE49-F238E27FC236}">
                  <a16:creationId xmlns:a16="http://schemas.microsoft.com/office/drawing/2014/main" id="{22F6DE6C-3434-EE00-260A-5A4F884586F8}"/>
                </a:ext>
              </a:extLst>
            </p:cNvPr>
            <p:cNvSpPr txBox="1"/>
            <p:nvPr/>
          </p:nvSpPr>
          <p:spPr>
            <a:xfrm>
              <a:off x="657294" y="1183479"/>
              <a:ext cx="3970199" cy="307777"/>
            </a:xfrm>
            <a:prstGeom prst="rect">
              <a:avLst/>
            </a:prstGeom>
            <a:noFill/>
          </p:spPr>
          <p:txBody>
            <a:bodyPr wrap="square" rtlCol="0">
              <a:spAutoFit/>
            </a:bodyPr>
            <a:lstStyle/>
            <a:p>
              <a:r>
                <a:rPr lang="en-IN" sz="1400" dirty="0"/>
                <a:t>Project wireframe / UI designs are available at </a:t>
              </a:r>
              <a:r>
                <a:rPr lang="en-IN" sz="1400" dirty="0">
                  <a:solidFill>
                    <a:srgbClr val="0070C0"/>
                  </a:solidFill>
                </a:rPr>
                <a:t>Link</a:t>
              </a:r>
            </a:p>
          </p:txBody>
        </p:sp>
      </p:grpSp>
      <p:grpSp>
        <p:nvGrpSpPr>
          <p:cNvPr id="40" name="Group 39">
            <a:extLst>
              <a:ext uri="{FF2B5EF4-FFF2-40B4-BE49-F238E27FC236}">
                <a16:creationId xmlns:a16="http://schemas.microsoft.com/office/drawing/2014/main" id="{94326118-C189-4C44-4587-C733F38BEF58}"/>
              </a:ext>
            </a:extLst>
          </p:cNvPr>
          <p:cNvGrpSpPr/>
          <p:nvPr/>
        </p:nvGrpSpPr>
        <p:grpSpPr>
          <a:xfrm>
            <a:off x="6560336" y="2208940"/>
            <a:ext cx="5107625" cy="689444"/>
            <a:chOff x="657294" y="801812"/>
            <a:chExt cx="3970199" cy="689444"/>
          </a:xfrm>
        </p:grpSpPr>
        <p:sp>
          <p:nvSpPr>
            <p:cNvPr id="41" name="TextBox 40">
              <a:extLst>
                <a:ext uri="{FF2B5EF4-FFF2-40B4-BE49-F238E27FC236}">
                  <a16:creationId xmlns:a16="http://schemas.microsoft.com/office/drawing/2014/main" id="{419BB92B-AC4D-DF2C-AC68-8C67AB42A497}"/>
                </a:ext>
              </a:extLst>
            </p:cNvPr>
            <p:cNvSpPr txBox="1"/>
            <p:nvPr/>
          </p:nvSpPr>
          <p:spPr>
            <a:xfrm>
              <a:off x="657294" y="801812"/>
              <a:ext cx="1079160" cy="369332"/>
            </a:xfrm>
            <a:prstGeom prst="rect">
              <a:avLst/>
            </a:prstGeom>
            <a:noFill/>
          </p:spPr>
          <p:txBody>
            <a:bodyPr wrap="none" rtlCol="0">
              <a:spAutoFit/>
            </a:bodyPr>
            <a:lstStyle/>
            <a:p>
              <a:r>
                <a:rPr lang="en-IN" b="1" dirty="0"/>
                <a:t>Application</a:t>
              </a:r>
            </a:p>
          </p:txBody>
        </p:sp>
        <p:sp>
          <p:nvSpPr>
            <p:cNvPr id="42" name="TextBox 41">
              <a:extLst>
                <a:ext uri="{FF2B5EF4-FFF2-40B4-BE49-F238E27FC236}">
                  <a16:creationId xmlns:a16="http://schemas.microsoft.com/office/drawing/2014/main" id="{B83F7055-B7E6-8155-6A11-FFF61984928E}"/>
                </a:ext>
              </a:extLst>
            </p:cNvPr>
            <p:cNvSpPr txBox="1"/>
            <p:nvPr/>
          </p:nvSpPr>
          <p:spPr>
            <a:xfrm>
              <a:off x="657294" y="1183479"/>
              <a:ext cx="3970199" cy="307777"/>
            </a:xfrm>
            <a:prstGeom prst="rect">
              <a:avLst/>
            </a:prstGeom>
            <a:noFill/>
          </p:spPr>
          <p:txBody>
            <a:bodyPr wrap="square" rtlCol="0">
              <a:spAutoFit/>
            </a:bodyPr>
            <a:lstStyle/>
            <a:p>
              <a:r>
                <a:rPr lang="en-IN" sz="1400" dirty="0"/>
                <a:t>Application is available at </a:t>
              </a:r>
              <a:r>
                <a:rPr lang="en-IN" sz="1400" dirty="0">
                  <a:solidFill>
                    <a:srgbClr val="0070C0"/>
                  </a:solidFill>
                </a:rPr>
                <a:t>Link</a:t>
              </a:r>
            </a:p>
          </p:txBody>
        </p:sp>
      </p:grpSp>
      <p:grpSp>
        <p:nvGrpSpPr>
          <p:cNvPr id="43" name="Group 42">
            <a:extLst>
              <a:ext uri="{FF2B5EF4-FFF2-40B4-BE49-F238E27FC236}">
                <a16:creationId xmlns:a16="http://schemas.microsoft.com/office/drawing/2014/main" id="{3C6D24E9-F78C-80D8-C2D7-83977E1FEBA0}"/>
              </a:ext>
            </a:extLst>
          </p:cNvPr>
          <p:cNvGrpSpPr/>
          <p:nvPr/>
        </p:nvGrpSpPr>
        <p:grpSpPr>
          <a:xfrm>
            <a:off x="6560336" y="3084278"/>
            <a:ext cx="5107625" cy="689444"/>
            <a:chOff x="657294" y="801812"/>
            <a:chExt cx="3970199" cy="689444"/>
          </a:xfrm>
        </p:grpSpPr>
        <p:sp>
          <p:nvSpPr>
            <p:cNvPr id="44" name="TextBox 43">
              <a:extLst>
                <a:ext uri="{FF2B5EF4-FFF2-40B4-BE49-F238E27FC236}">
                  <a16:creationId xmlns:a16="http://schemas.microsoft.com/office/drawing/2014/main" id="{BAFB9D4F-0275-4D02-803C-D7DB09C3A7BC}"/>
                </a:ext>
              </a:extLst>
            </p:cNvPr>
            <p:cNvSpPr txBox="1"/>
            <p:nvPr/>
          </p:nvSpPr>
          <p:spPr>
            <a:xfrm>
              <a:off x="657294" y="801812"/>
              <a:ext cx="1149336" cy="369332"/>
            </a:xfrm>
            <a:prstGeom prst="rect">
              <a:avLst/>
            </a:prstGeom>
            <a:noFill/>
          </p:spPr>
          <p:txBody>
            <a:bodyPr wrap="none" rtlCol="0">
              <a:spAutoFit/>
            </a:bodyPr>
            <a:lstStyle/>
            <a:p>
              <a:r>
                <a:rPr lang="en-IN" b="1" dirty="0"/>
                <a:t>DT Playbook</a:t>
              </a:r>
            </a:p>
          </p:txBody>
        </p:sp>
        <p:sp>
          <p:nvSpPr>
            <p:cNvPr id="45" name="TextBox 44">
              <a:extLst>
                <a:ext uri="{FF2B5EF4-FFF2-40B4-BE49-F238E27FC236}">
                  <a16:creationId xmlns:a16="http://schemas.microsoft.com/office/drawing/2014/main" id="{39A5D603-1937-17C7-AA96-A2419FFA4FFA}"/>
                </a:ext>
              </a:extLst>
            </p:cNvPr>
            <p:cNvSpPr txBox="1"/>
            <p:nvPr/>
          </p:nvSpPr>
          <p:spPr>
            <a:xfrm>
              <a:off x="657294" y="1183479"/>
              <a:ext cx="3970199" cy="307777"/>
            </a:xfrm>
            <a:prstGeom prst="rect">
              <a:avLst/>
            </a:prstGeom>
            <a:noFill/>
          </p:spPr>
          <p:txBody>
            <a:bodyPr wrap="square" rtlCol="0">
              <a:spAutoFit/>
            </a:bodyPr>
            <a:lstStyle/>
            <a:p>
              <a:r>
                <a:rPr lang="en-IN" sz="1400" dirty="0"/>
                <a:t>Project DT Playbook is available at </a:t>
              </a:r>
              <a:r>
                <a:rPr lang="en-IN" sz="1400" dirty="0">
                  <a:solidFill>
                    <a:srgbClr val="0070C0"/>
                  </a:solidFill>
                </a:rPr>
                <a:t>Link</a:t>
              </a:r>
            </a:p>
          </p:txBody>
        </p:sp>
      </p:grpSp>
      <p:grpSp>
        <p:nvGrpSpPr>
          <p:cNvPr id="46" name="Group 45">
            <a:extLst>
              <a:ext uri="{FF2B5EF4-FFF2-40B4-BE49-F238E27FC236}">
                <a16:creationId xmlns:a16="http://schemas.microsoft.com/office/drawing/2014/main" id="{EB9B7853-EDCF-196B-C8A6-781929A9751A}"/>
              </a:ext>
            </a:extLst>
          </p:cNvPr>
          <p:cNvGrpSpPr/>
          <p:nvPr/>
        </p:nvGrpSpPr>
        <p:grpSpPr>
          <a:xfrm>
            <a:off x="6560335" y="4069875"/>
            <a:ext cx="5014631" cy="1332219"/>
            <a:chOff x="657293" y="801812"/>
            <a:chExt cx="3897914" cy="1332219"/>
          </a:xfrm>
        </p:grpSpPr>
        <p:sp>
          <p:nvSpPr>
            <p:cNvPr id="47" name="TextBox 46">
              <a:extLst>
                <a:ext uri="{FF2B5EF4-FFF2-40B4-BE49-F238E27FC236}">
                  <a16:creationId xmlns:a16="http://schemas.microsoft.com/office/drawing/2014/main" id="{41A7E4C1-56C4-2E8D-8244-1724D6ADB31D}"/>
                </a:ext>
              </a:extLst>
            </p:cNvPr>
            <p:cNvSpPr txBox="1"/>
            <p:nvPr/>
          </p:nvSpPr>
          <p:spPr>
            <a:xfrm>
              <a:off x="657294" y="801812"/>
              <a:ext cx="1407363" cy="369332"/>
            </a:xfrm>
            <a:prstGeom prst="rect">
              <a:avLst/>
            </a:prstGeom>
            <a:noFill/>
          </p:spPr>
          <p:txBody>
            <a:bodyPr wrap="none" rtlCol="0">
              <a:spAutoFit/>
            </a:bodyPr>
            <a:lstStyle/>
            <a:p>
              <a:r>
                <a:rPr lang="en-IN" b="1" dirty="0"/>
                <a:t>Overview Video</a:t>
              </a:r>
            </a:p>
          </p:txBody>
        </p:sp>
        <p:sp>
          <p:nvSpPr>
            <p:cNvPr id="48" name="TextBox 47">
              <a:extLst>
                <a:ext uri="{FF2B5EF4-FFF2-40B4-BE49-F238E27FC236}">
                  <a16:creationId xmlns:a16="http://schemas.microsoft.com/office/drawing/2014/main" id="{17ECCF4A-1290-4641-B10A-A496C599945C}"/>
                </a:ext>
              </a:extLst>
            </p:cNvPr>
            <p:cNvSpPr txBox="1"/>
            <p:nvPr/>
          </p:nvSpPr>
          <p:spPr>
            <a:xfrm>
              <a:off x="657293" y="1179924"/>
              <a:ext cx="3897914" cy="954107"/>
            </a:xfrm>
            <a:prstGeom prst="rect">
              <a:avLst/>
            </a:prstGeom>
            <a:noFill/>
          </p:spPr>
          <p:txBody>
            <a:bodyPr wrap="square" rtlCol="0">
              <a:spAutoFit/>
            </a:bodyPr>
            <a:lstStyle/>
            <a:p>
              <a:r>
                <a:rPr lang="en-IN" sz="1400" dirty="0"/>
                <a:t>Project overview video is available at </a:t>
              </a:r>
              <a:r>
                <a:rPr lang="en-IN" sz="1400" dirty="0">
                  <a:solidFill>
                    <a:srgbClr val="0070C0"/>
                  </a:solidFill>
                </a:rPr>
                <a:t>Link</a:t>
              </a:r>
              <a:br>
                <a:rPr lang="en-IN" sz="1400" dirty="0">
                  <a:solidFill>
                    <a:srgbClr val="0070C0"/>
                  </a:solidFill>
                </a:rPr>
              </a:br>
              <a:endParaRPr lang="en-IN" sz="1400" dirty="0">
                <a:solidFill>
                  <a:srgbClr val="0070C0"/>
                </a:solidFill>
              </a:endParaRPr>
            </a:p>
            <a:p>
              <a:pPr algn="just"/>
              <a:r>
                <a:rPr lang="en-IN" sz="1400" dirty="0"/>
                <a:t>Video provides project overview, presentations, journey wise Wireframe, UI, application demo as required and as applicable. </a:t>
              </a:r>
              <a:endParaRPr lang="en-IN" sz="1400" dirty="0">
                <a:solidFill>
                  <a:srgbClr val="0070C0"/>
                </a:solidFill>
              </a:endParaRPr>
            </a:p>
          </p:txBody>
        </p:sp>
      </p:grpSp>
    </p:spTree>
    <p:extLst>
      <p:ext uri="{BB962C8B-B14F-4D97-AF65-F5344CB8AC3E}">
        <p14:creationId xmlns:p14="http://schemas.microsoft.com/office/powerpoint/2010/main" val="4141519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ED5F0F-9062-6FF7-0AFD-CC24E7641385}"/>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77A711DE-64B4-B1B6-8606-DBC36E5F9FF5}"/>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F626EE9B-79CC-4812-3110-173888B39F0F}"/>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501C0D8C-4992-76DE-16E4-4FE7BCB9250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E3414905-B40A-B1CD-6968-C69EA90FF1B0}"/>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Thanks</a:t>
                  </a:r>
                </a:p>
              </p:txBody>
            </p:sp>
            <p:grpSp>
              <p:nvGrpSpPr>
                <p:cNvPr id="8" name="Group 7">
                  <a:extLst>
                    <a:ext uri="{FF2B5EF4-FFF2-40B4-BE49-F238E27FC236}">
                      <a16:creationId xmlns:a16="http://schemas.microsoft.com/office/drawing/2014/main" id="{99709343-EB26-6445-22B7-05DD14C0EFA8}"/>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B81235EC-4094-7D16-30A8-0D39CE5E9C5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9AECF8CF-5884-EF62-5733-6173B828DD76}"/>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5A1BD66F-55F3-FACA-6164-78F69C407B4B}"/>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
        <p:nvSpPr>
          <p:cNvPr id="11" name="TextBox 10">
            <a:extLst>
              <a:ext uri="{FF2B5EF4-FFF2-40B4-BE49-F238E27FC236}">
                <a16:creationId xmlns:a16="http://schemas.microsoft.com/office/drawing/2014/main" id="{AF121DE1-81A9-C152-84AC-6B24C8C74A39}"/>
              </a:ext>
            </a:extLst>
          </p:cNvPr>
          <p:cNvSpPr txBox="1"/>
          <p:nvPr/>
        </p:nvSpPr>
        <p:spPr>
          <a:xfrm>
            <a:off x="4490224" y="2735908"/>
            <a:ext cx="3211551" cy="1107996"/>
          </a:xfrm>
          <a:prstGeom prst="rect">
            <a:avLst/>
          </a:prstGeom>
          <a:noFill/>
        </p:spPr>
        <p:txBody>
          <a:bodyPr wrap="square">
            <a:spAutoFit/>
          </a:bodyPr>
          <a:lstStyle/>
          <a:p>
            <a:pPr algn="ctr"/>
            <a:r>
              <a:rPr lang="en-IN" sz="6600" b="1" dirty="0">
                <a:solidFill>
                  <a:schemeClr val="accent2">
                    <a:lumMod val="75000"/>
                  </a:schemeClr>
                </a:solidFill>
                <a:latin typeface="Bahnschrift" panose="020B0502040204020203" pitchFamily="34" charset="0"/>
              </a:rPr>
              <a:t>Thanks</a:t>
            </a:r>
          </a:p>
        </p:txBody>
      </p:sp>
    </p:spTree>
    <p:extLst>
      <p:ext uri="{BB962C8B-B14F-4D97-AF65-F5344CB8AC3E}">
        <p14:creationId xmlns:p14="http://schemas.microsoft.com/office/powerpoint/2010/main" val="369261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1D038B7-170C-D765-7954-ADA61CFBCB58}"/>
              </a:ext>
            </a:extLst>
          </p:cNvPr>
          <p:cNvGrpSpPr/>
          <p:nvPr/>
        </p:nvGrpSpPr>
        <p:grpSpPr>
          <a:xfrm>
            <a:off x="1367166" y="762866"/>
            <a:ext cx="1728440" cy="2696348"/>
            <a:chOff x="913453" y="744428"/>
            <a:chExt cx="1728440" cy="2696348"/>
          </a:xfrm>
        </p:grpSpPr>
        <p:sp>
          <p:nvSpPr>
            <p:cNvPr id="13" name="TextBox 12">
              <a:extLst>
                <a:ext uri="{FF2B5EF4-FFF2-40B4-BE49-F238E27FC236}">
                  <a16:creationId xmlns:a16="http://schemas.microsoft.com/office/drawing/2014/main" id="{B62AA822-61EE-F52F-0E29-184570F48FF0}"/>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29" name="Group 28">
              <a:extLst>
                <a:ext uri="{FF2B5EF4-FFF2-40B4-BE49-F238E27FC236}">
                  <a16:creationId xmlns:a16="http://schemas.microsoft.com/office/drawing/2014/main" id="{8726AFA4-FA37-B1DA-9606-AEF438BFA4AC}"/>
                </a:ext>
              </a:extLst>
            </p:cNvPr>
            <p:cNvGrpSpPr/>
            <p:nvPr/>
          </p:nvGrpSpPr>
          <p:grpSpPr>
            <a:xfrm>
              <a:off x="913453" y="1061189"/>
              <a:ext cx="1728440" cy="2379587"/>
              <a:chOff x="913453" y="1153287"/>
              <a:chExt cx="1728440" cy="2379587"/>
            </a:xfrm>
          </p:grpSpPr>
          <p:sp>
            <p:nvSpPr>
              <p:cNvPr id="2" name="Rectangle 1">
                <a:extLst>
                  <a:ext uri="{FF2B5EF4-FFF2-40B4-BE49-F238E27FC236}">
                    <a16:creationId xmlns:a16="http://schemas.microsoft.com/office/drawing/2014/main" id="{11D5076B-11AF-9C85-ABE7-721C00591D83}"/>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F0C2101-3F9C-CF7A-39DA-3C1D412B4B54}"/>
                  </a:ext>
                </a:extLst>
              </p:cNvPr>
              <p:cNvSpPr txBox="1"/>
              <p:nvPr/>
            </p:nvSpPr>
            <p:spPr>
              <a:xfrm>
                <a:off x="913453" y="2886543"/>
                <a:ext cx="1728440" cy="646331"/>
              </a:xfrm>
              <a:prstGeom prst="rect">
                <a:avLst/>
              </a:prstGeom>
              <a:noFill/>
            </p:spPr>
            <p:txBody>
              <a:bodyPr wrap="square">
                <a:spAutoFit/>
              </a:bodyPr>
              <a:lstStyle/>
              <a:p>
                <a:pPr algn="ctr"/>
                <a:r>
                  <a:rPr lang="en-IN" sz="1200" dirty="0">
                    <a:solidFill>
                      <a:schemeClr val="bg1">
                        <a:lumMod val="50000"/>
                      </a:schemeClr>
                    </a:solidFill>
                    <a:latin typeface="Ginto"/>
                  </a:rPr>
                  <a:t>Acad. Yr, Department</a:t>
                </a:r>
              </a:p>
              <a:p>
                <a:pPr algn="ctr"/>
                <a:r>
                  <a:rPr lang="en-IN" sz="1200" dirty="0">
                    <a:solidFill>
                      <a:schemeClr val="bg1">
                        <a:lumMod val="50000"/>
                      </a:schemeClr>
                    </a:solidFill>
                    <a:latin typeface="Ginto"/>
                  </a:rPr>
                  <a:t>Institution </a:t>
                </a:r>
              </a:p>
              <a:p>
                <a:pPr algn="ctr"/>
                <a:r>
                  <a:rPr lang="en-IN" sz="1200" dirty="0">
                    <a:solidFill>
                      <a:schemeClr val="bg1">
                        <a:lumMod val="50000"/>
                      </a:schemeClr>
                    </a:solidFill>
                    <a:latin typeface="Ginto"/>
                  </a:rPr>
                  <a:t>Role(s) Played</a:t>
                </a:r>
              </a:p>
            </p:txBody>
          </p:sp>
        </p:grpSp>
      </p:grpSp>
      <p:grpSp>
        <p:nvGrpSpPr>
          <p:cNvPr id="16" name="Group 15">
            <a:extLst>
              <a:ext uri="{FF2B5EF4-FFF2-40B4-BE49-F238E27FC236}">
                <a16:creationId xmlns:a16="http://schemas.microsoft.com/office/drawing/2014/main" id="{65DF353C-E5BD-FBB9-78E3-8C1727D7D684}"/>
              </a:ext>
            </a:extLst>
          </p:cNvPr>
          <p:cNvGrpSpPr/>
          <p:nvPr/>
        </p:nvGrpSpPr>
        <p:grpSpPr>
          <a:xfrm>
            <a:off x="3943577" y="762866"/>
            <a:ext cx="1728441" cy="2696348"/>
            <a:chOff x="3792337" y="744428"/>
            <a:chExt cx="1728441" cy="2696348"/>
          </a:xfrm>
        </p:grpSpPr>
        <p:sp>
          <p:nvSpPr>
            <p:cNvPr id="17" name="TextBox 16">
              <a:extLst>
                <a:ext uri="{FF2B5EF4-FFF2-40B4-BE49-F238E27FC236}">
                  <a16:creationId xmlns:a16="http://schemas.microsoft.com/office/drawing/2014/main" id="{775A8CF1-3E4E-38EB-6DFA-DCBAD85A66E6}"/>
                </a:ext>
              </a:extLst>
            </p:cNvPr>
            <p:cNvSpPr txBox="1"/>
            <p:nvPr/>
          </p:nvSpPr>
          <p:spPr>
            <a:xfrm>
              <a:off x="3792338"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30" name="Group 29">
              <a:extLst>
                <a:ext uri="{FF2B5EF4-FFF2-40B4-BE49-F238E27FC236}">
                  <a16:creationId xmlns:a16="http://schemas.microsoft.com/office/drawing/2014/main" id="{1A0F1CDC-DDE5-A8F6-9DA9-C4EBFF00DEA6}"/>
                </a:ext>
              </a:extLst>
            </p:cNvPr>
            <p:cNvGrpSpPr/>
            <p:nvPr/>
          </p:nvGrpSpPr>
          <p:grpSpPr>
            <a:xfrm>
              <a:off x="3792337" y="1061189"/>
              <a:ext cx="1728441" cy="2379587"/>
              <a:chOff x="3792337" y="1153287"/>
              <a:chExt cx="1728441" cy="2379587"/>
            </a:xfrm>
          </p:grpSpPr>
          <p:sp>
            <p:nvSpPr>
              <p:cNvPr id="3" name="Rectangle 2">
                <a:extLst>
                  <a:ext uri="{FF2B5EF4-FFF2-40B4-BE49-F238E27FC236}">
                    <a16:creationId xmlns:a16="http://schemas.microsoft.com/office/drawing/2014/main" id="{9B3FBBE9-EBF4-BA04-5C03-BC253DCB9B60}"/>
                  </a:ext>
                </a:extLst>
              </p:cNvPr>
              <p:cNvSpPr/>
              <p:nvPr/>
            </p:nvSpPr>
            <p:spPr>
              <a:xfrm>
                <a:off x="3792338"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965EEF15-12D9-053D-509A-ABF278C5B276}"/>
                  </a:ext>
                </a:extLst>
              </p:cNvPr>
              <p:cNvSpPr txBox="1"/>
              <p:nvPr/>
            </p:nvSpPr>
            <p:spPr>
              <a:xfrm>
                <a:off x="3792337" y="2886543"/>
                <a:ext cx="1728440" cy="646331"/>
              </a:xfrm>
              <a:prstGeom prst="rect">
                <a:avLst/>
              </a:prstGeom>
              <a:noFill/>
            </p:spPr>
            <p:txBody>
              <a:bodyPr wrap="square">
                <a:spAutoFit/>
              </a:bodyPr>
              <a:lstStyle/>
              <a:p>
                <a:pPr algn="ctr"/>
                <a:r>
                  <a:rPr lang="en-IN" sz="1200" dirty="0">
                    <a:solidFill>
                      <a:schemeClr val="bg1">
                        <a:lumMod val="50000"/>
                      </a:schemeClr>
                    </a:solidFill>
                    <a:latin typeface="Ginto"/>
                  </a:rPr>
                  <a:t>Acad. Yr, Department</a:t>
                </a:r>
              </a:p>
              <a:p>
                <a:pPr algn="ctr"/>
                <a:r>
                  <a:rPr lang="en-IN" sz="1200" dirty="0">
                    <a:solidFill>
                      <a:schemeClr val="bg1">
                        <a:lumMod val="50000"/>
                      </a:schemeClr>
                    </a:solidFill>
                    <a:latin typeface="Ginto"/>
                  </a:rPr>
                  <a:t>Institution </a:t>
                </a:r>
              </a:p>
              <a:p>
                <a:pPr algn="ctr"/>
                <a:r>
                  <a:rPr lang="en-IN" sz="1200" dirty="0">
                    <a:solidFill>
                      <a:schemeClr val="bg1">
                        <a:lumMod val="50000"/>
                      </a:schemeClr>
                    </a:solidFill>
                    <a:latin typeface="Ginto"/>
                  </a:rPr>
                  <a:t>Role(s) Played</a:t>
                </a:r>
              </a:p>
            </p:txBody>
          </p:sp>
        </p:grpSp>
      </p:grpSp>
      <p:grpSp>
        <p:nvGrpSpPr>
          <p:cNvPr id="20" name="Group 19">
            <a:extLst>
              <a:ext uri="{FF2B5EF4-FFF2-40B4-BE49-F238E27FC236}">
                <a16:creationId xmlns:a16="http://schemas.microsoft.com/office/drawing/2014/main" id="{998D432F-CC04-3208-CA67-4C6F7F51CCE7}"/>
              </a:ext>
            </a:extLst>
          </p:cNvPr>
          <p:cNvGrpSpPr/>
          <p:nvPr/>
        </p:nvGrpSpPr>
        <p:grpSpPr>
          <a:xfrm>
            <a:off x="6519989" y="762866"/>
            <a:ext cx="1728440" cy="2696348"/>
            <a:chOff x="6671223" y="744428"/>
            <a:chExt cx="1728440" cy="2696348"/>
          </a:xfrm>
        </p:grpSpPr>
        <p:sp>
          <p:nvSpPr>
            <p:cNvPr id="18" name="TextBox 17">
              <a:extLst>
                <a:ext uri="{FF2B5EF4-FFF2-40B4-BE49-F238E27FC236}">
                  <a16:creationId xmlns:a16="http://schemas.microsoft.com/office/drawing/2014/main" id="{FEE7AFBD-42C6-0B82-0AE6-E001C4411336}"/>
                </a:ext>
              </a:extLst>
            </p:cNvPr>
            <p:cNvSpPr txBox="1"/>
            <p:nvPr/>
          </p:nvSpPr>
          <p:spPr>
            <a:xfrm>
              <a:off x="667122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31" name="Group 30">
              <a:extLst>
                <a:ext uri="{FF2B5EF4-FFF2-40B4-BE49-F238E27FC236}">
                  <a16:creationId xmlns:a16="http://schemas.microsoft.com/office/drawing/2014/main" id="{7765D893-7B4B-39BF-6F29-1EE32B3ADD6F}"/>
                </a:ext>
              </a:extLst>
            </p:cNvPr>
            <p:cNvGrpSpPr/>
            <p:nvPr/>
          </p:nvGrpSpPr>
          <p:grpSpPr>
            <a:xfrm>
              <a:off x="6671223" y="1061189"/>
              <a:ext cx="1728440" cy="2379587"/>
              <a:chOff x="6671223" y="1153287"/>
              <a:chExt cx="1728440" cy="2379587"/>
            </a:xfrm>
          </p:grpSpPr>
          <p:sp>
            <p:nvSpPr>
              <p:cNvPr id="11" name="Rectangle 10">
                <a:extLst>
                  <a:ext uri="{FF2B5EF4-FFF2-40B4-BE49-F238E27FC236}">
                    <a16:creationId xmlns:a16="http://schemas.microsoft.com/office/drawing/2014/main" id="{AB185F5E-B230-E1D6-E4B8-C136643A8D14}"/>
                  </a:ext>
                </a:extLst>
              </p:cNvPr>
              <p:cNvSpPr/>
              <p:nvPr/>
            </p:nvSpPr>
            <p:spPr>
              <a:xfrm>
                <a:off x="667122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27CDE37-AB79-3B73-46BA-0618E7D609F8}"/>
                  </a:ext>
                </a:extLst>
              </p:cNvPr>
              <p:cNvSpPr txBox="1"/>
              <p:nvPr/>
            </p:nvSpPr>
            <p:spPr>
              <a:xfrm>
                <a:off x="6671223" y="2886543"/>
                <a:ext cx="1728440" cy="646331"/>
              </a:xfrm>
              <a:prstGeom prst="rect">
                <a:avLst/>
              </a:prstGeom>
              <a:noFill/>
            </p:spPr>
            <p:txBody>
              <a:bodyPr wrap="square">
                <a:spAutoFit/>
              </a:bodyPr>
              <a:lstStyle/>
              <a:p>
                <a:pPr algn="ctr"/>
                <a:r>
                  <a:rPr lang="en-IN" sz="1200" dirty="0">
                    <a:solidFill>
                      <a:schemeClr val="bg1">
                        <a:lumMod val="50000"/>
                      </a:schemeClr>
                    </a:solidFill>
                    <a:latin typeface="Ginto"/>
                  </a:rPr>
                  <a:t>Acad. Yr, Department</a:t>
                </a:r>
              </a:p>
              <a:p>
                <a:pPr algn="ctr"/>
                <a:r>
                  <a:rPr lang="en-IN" sz="1200" dirty="0">
                    <a:solidFill>
                      <a:schemeClr val="bg1">
                        <a:lumMod val="50000"/>
                      </a:schemeClr>
                    </a:solidFill>
                    <a:latin typeface="Ginto"/>
                  </a:rPr>
                  <a:t>Institution </a:t>
                </a:r>
              </a:p>
              <a:p>
                <a:pPr algn="ctr"/>
                <a:r>
                  <a:rPr lang="en-IN" sz="1200" dirty="0">
                    <a:solidFill>
                      <a:schemeClr val="bg1">
                        <a:lumMod val="50000"/>
                      </a:schemeClr>
                    </a:solidFill>
                    <a:latin typeface="Ginto"/>
                  </a:rPr>
                  <a:t>Role(s) Played</a:t>
                </a:r>
              </a:p>
            </p:txBody>
          </p:sp>
        </p:grpSp>
      </p:grpSp>
      <p:grpSp>
        <p:nvGrpSpPr>
          <p:cNvPr id="21" name="Group 20">
            <a:extLst>
              <a:ext uri="{FF2B5EF4-FFF2-40B4-BE49-F238E27FC236}">
                <a16:creationId xmlns:a16="http://schemas.microsoft.com/office/drawing/2014/main" id="{9118E18C-83A3-693B-CF1D-494E2398E211}"/>
              </a:ext>
            </a:extLst>
          </p:cNvPr>
          <p:cNvGrpSpPr/>
          <p:nvPr/>
        </p:nvGrpSpPr>
        <p:grpSpPr>
          <a:xfrm>
            <a:off x="9096400" y="762866"/>
            <a:ext cx="1728440" cy="2696348"/>
            <a:chOff x="9550107" y="744428"/>
            <a:chExt cx="1728440" cy="2696348"/>
          </a:xfrm>
        </p:grpSpPr>
        <p:sp>
          <p:nvSpPr>
            <p:cNvPr id="19" name="TextBox 18">
              <a:extLst>
                <a:ext uri="{FF2B5EF4-FFF2-40B4-BE49-F238E27FC236}">
                  <a16:creationId xmlns:a16="http://schemas.microsoft.com/office/drawing/2014/main" id="{357A08D7-046C-501E-F144-0495CFECE390}"/>
                </a:ext>
              </a:extLst>
            </p:cNvPr>
            <p:cNvSpPr txBox="1"/>
            <p:nvPr/>
          </p:nvSpPr>
          <p:spPr>
            <a:xfrm>
              <a:off x="9550107"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32" name="Group 31">
              <a:extLst>
                <a:ext uri="{FF2B5EF4-FFF2-40B4-BE49-F238E27FC236}">
                  <a16:creationId xmlns:a16="http://schemas.microsoft.com/office/drawing/2014/main" id="{9D60EBC3-8C54-E04A-B1FB-3F7B65E1B4B3}"/>
                </a:ext>
              </a:extLst>
            </p:cNvPr>
            <p:cNvGrpSpPr/>
            <p:nvPr/>
          </p:nvGrpSpPr>
          <p:grpSpPr>
            <a:xfrm>
              <a:off x="9550107" y="1061189"/>
              <a:ext cx="1728440" cy="2379587"/>
              <a:chOff x="9550107" y="1153287"/>
              <a:chExt cx="1728440" cy="2379587"/>
            </a:xfrm>
          </p:grpSpPr>
          <p:sp>
            <p:nvSpPr>
              <p:cNvPr id="12" name="Rectangle 11">
                <a:extLst>
                  <a:ext uri="{FF2B5EF4-FFF2-40B4-BE49-F238E27FC236}">
                    <a16:creationId xmlns:a16="http://schemas.microsoft.com/office/drawing/2014/main" id="{85D0A6D5-EA00-CD0E-F36A-9D394E3BDD27}"/>
                  </a:ext>
                </a:extLst>
              </p:cNvPr>
              <p:cNvSpPr/>
              <p:nvPr/>
            </p:nvSpPr>
            <p:spPr>
              <a:xfrm>
                <a:off x="9550107"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D3B74624-0202-395E-51CD-E451F20C937C}"/>
                  </a:ext>
                </a:extLst>
              </p:cNvPr>
              <p:cNvSpPr txBox="1"/>
              <p:nvPr/>
            </p:nvSpPr>
            <p:spPr>
              <a:xfrm>
                <a:off x="9550107" y="2886543"/>
                <a:ext cx="1728440" cy="646331"/>
              </a:xfrm>
              <a:prstGeom prst="rect">
                <a:avLst/>
              </a:prstGeom>
              <a:noFill/>
            </p:spPr>
            <p:txBody>
              <a:bodyPr wrap="square">
                <a:spAutoFit/>
              </a:bodyPr>
              <a:lstStyle/>
              <a:p>
                <a:pPr algn="ctr"/>
                <a:r>
                  <a:rPr lang="en-IN" sz="1200" dirty="0">
                    <a:solidFill>
                      <a:schemeClr val="bg1">
                        <a:lumMod val="50000"/>
                      </a:schemeClr>
                    </a:solidFill>
                    <a:latin typeface="Ginto"/>
                  </a:rPr>
                  <a:t>Acad. Yr, Department</a:t>
                </a:r>
              </a:p>
              <a:p>
                <a:pPr algn="ctr"/>
                <a:r>
                  <a:rPr lang="en-IN" sz="1200" dirty="0">
                    <a:solidFill>
                      <a:schemeClr val="bg1">
                        <a:lumMod val="50000"/>
                      </a:schemeClr>
                    </a:solidFill>
                    <a:latin typeface="Ginto"/>
                  </a:rPr>
                  <a:t>Institution </a:t>
                </a:r>
              </a:p>
              <a:p>
                <a:pPr algn="ctr"/>
                <a:r>
                  <a:rPr lang="en-IN" sz="1200" dirty="0">
                    <a:solidFill>
                      <a:schemeClr val="bg1">
                        <a:lumMod val="50000"/>
                      </a:schemeClr>
                    </a:solidFill>
                    <a:latin typeface="Ginto"/>
                  </a:rPr>
                  <a:t>Role(s) Played</a:t>
                </a:r>
              </a:p>
            </p:txBody>
          </p:sp>
        </p:grpSp>
      </p:grpSp>
      <p:cxnSp>
        <p:nvCxnSpPr>
          <p:cNvPr id="39" name="Straight Connector 38">
            <a:extLst>
              <a:ext uri="{FF2B5EF4-FFF2-40B4-BE49-F238E27FC236}">
                <a16:creationId xmlns:a16="http://schemas.microsoft.com/office/drawing/2014/main" id="{7FCB8AC1-BF0B-7DA0-813F-BC78A371AC94}"/>
              </a:ext>
            </a:extLst>
          </p:cNvPr>
          <p:cNvCxnSpPr>
            <a:cxnSpLocks/>
          </p:cNvCxnSpPr>
          <p:nvPr/>
        </p:nvCxnSpPr>
        <p:spPr>
          <a:xfrm>
            <a:off x="913453" y="3612994"/>
            <a:ext cx="10365094" cy="0"/>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43" name="Group 42">
            <a:extLst>
              <a:ext uri="{FF2B5EF4-FFF2-40B4-BE49-F238E27FC236}">
                <a16:creationId xmlns:a16="http://schemas.microsoft.com/office/drawing/2014/main" id="{A8C36D8E-BDF9-3428-C7FE-CD2B080D550E}"/>
              </a:ext>
            </a:extLst>
          </p:cNvPr>
          <p:cNvGrpSpPr/>
          <p:nvPr/>
        </p:nvGrpSpPr>
        <p:grpSpPr>
          <a:xfrm>
            <a:off x="1367166" y="3788527"/>
            <a:ext cx="1728440" cy="2327016"/>
            <a:chOff x="913453" y="744428"/>
            <a:chExt cx="1728440" cy="2327016"/>
          </a:xfrm>
        </p:grpSpPr>
        <p:sp>
          <p:nvSpPr>
            <p:cNvPr id="44" name="TextBox 43">
              <a:extLst>
                <a:ext uri="{FF2B5EF4-FFF2-40B4-BE49-F238E27FC236}">
                  <a16:creationId xmlns:a16="http://schemas.microsoft.com/office/drawing/2014/main" id="{D34854CC-85F4-B154-5E36-41CE1707C7AD}"/>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45" name="Group 44">
              <a:extLst>
                <a:ext uri="{FF2B5EF4-FFF2-40B4-BE49-F238E27FC236}">
                  <a16:creationId xmlns:a16="http://schemas.microsoft.com/office/drawing/2014/main" id="{25661855-60FD-C18D-8583-C28700FF66E2}"/>
                </a:ext>
              </a:extLst>
            </p:cNvPr>
            <p:cNvGrpSpPr/>
            <p:nvPr/>
          </p:nvGrpSpPr>
          <p:grpSpPr>
            <a:xfrm>
              <a:off x="913453" y="1061189"/>
              <a:ext cx="1728440" cy="2010255"/>
              <a:chOff x="913453" y="1153287"/>
              <a:chExt cx="1728440" cy="2010255"/>
            </a:xfrm>
          </p:grpSpPr>
          <p:sp>
            <p:nvSpPr>
              <p:cNvPr id="46" name="Rectangle 45">
                <a:extLst>
                  <a:ext uri="{FF2B5EF4-FFF2-40B4-BE49-F238E27FC236}">
                    <a16:creationId xmlns:a16="http://schemas.microsoft.com/office/drawing/2014/main" id="{F980DCA3-6A6F-8C3D-BA04-C56F082526ED}"/>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59BB9EB9-11B7-BF43-D046-7003E96A0023}"/>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DT Mentor</a:t>
                </a:r>
              </a:p>
            </p:txBody>
          </p:sp>
        </p:grpSp>
      </p:grpSp>
      <p:grpSp>
        <p:nvGrpSpPr>
          <p:cNvPr id="48" name="Group 47">
            <a:extLst>
              <a:ext uri="{FF2B5EF4-FFF2-40B4-BE49-F238E27FC236}">
                <a16:creationId xmlns:a16="http://schemas.microsoft.com/office/drawing/2014/main" id="{85281686-229E-89D4-FDE2-AEE5A0584253}"/>
              </a:ext>
            </a:extLst>
          </p:cNvPr>
          <p:cNvGrpSpPr/>
          <p:nvPr/>
        </p:nvGrpSpPr>
        <p:grpSpPr>
          <a:xfrm>
            <a:off x="3943577" y="3788527"/>
            <a:ext cx="1728440" cy="2327016"/>
            <a:chOff x="913453" y="744428"/>
            <a:chExt cx="1728440" cy="2327016"/>
          </a:xfrm>
        </p:grpSpPr>
        <p:sp>
          <p:nvSpPr>
            <p:cNvPr id="49" name="TextBox 48">
              <a:extLst>
                <a:ext uri="{FF2B5EF4-FFF2-40B4-BE49-F238E27FC236}">
                  <a16:creationId xmlns:a16="http://schemas.microsoft.com/office/drawing/2014/main" id="{6094FD9F-7D59-A01B-14CF-FB11CB3020AD}"/>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50" name="Group 49">
              <a:extLst>
                <a:ext uri="{FF2B5EF4-FFF2-40B4-BE49-F238E27FC236}">
                  <a16:creationId xmlns:a16="http://schemas.microsoft.com/office/drawing/2014/main" id="{31019368-6775-1DF8-2BB0-31C7E5DDAB92}"/>
                </a:ext>
              </a:extLst>
            </p:cNvPr>
            <p:cNvGrpSpPr/>
            <p:nvPr/>
          </p:nvGrpSpPr>
          <p:grpSpPr>
            <a:xfrm>
              <a:off x="913453" y="1061189"/>
              <a:ext cx="1728440" cy="2010255"/>
              <a:chOff x="913453" y="1153287"/>
              <a:chExt cx="1728440" cy="2010255"/>
            </a:xfrm>
          </p:grpSpPr>
          <p:sp>
            <p:nvSpPr>
              <p:cNvPr id="51" name="Rectangle 50">
                <a:extLst>
                  <a:ext uri="{FF2B5EF4-FFF2-40B4-BE49-F238E27FC236}">
                    <a16:creationId xmlns:a16="http://schemas.microsoft.com/office/drawing/2014/main" id="{57E38A21-0F4D-ED5D-FC36-7FE49E0FAFCE}"/>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531CA86C-80A1-2D50-6C44-2E4EC896BFEF}"/>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Technology Mentor</a:t>
                </a:r>
              </a:p>
            </p:txBody>
          </p:sp>
        </p:grpSp>
      </p:grpSp>
      <p:sp>
        <p:nvSpPr>
          <p:cNvPr id="14" name="Rectangle 13">
            <a:extLst>
              <a:ext uri="{FF2B5EF4-FFF2-40B4-BE49-F238E27FC236}">
                <a16:creationId xmlns:a16="http://schemas.microsoft.com/office/drawing/2014/main" id="{B5EF8F96-162E-8CC1-91D1-BC4F67A48366}"/>
              </a:ext>
            </a:extLst>
          </p:cNvPr>
          <p:cNvSpPr/>
          <p:nvPr/>
        </p:nvSpPr>
        <p:spPr>
          <a:xfrm rot="16200000">
            <a:off x="-439163" y="2024072"/>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Student Team</a:t>
            </a:r>
          </a:p>
        </p:txBody>
      </p:sp>
      <p:sp>
        <p:nvSpPr>
          <p:cNvPr id="15" name="Rectangle 14">
            <a:extLst>
              <a:ext uri="{FF2B5EF4-FFF2-40B4-BE49-F238E27FC236}">
                <a16:creationId xmlns:a16="http://schemas.microsoft.com/office/drawing/2014/main" id="{AB3B36D6-B041-DB7D-2994-03A1C5D5D230}"/>
              </a:ext>
            </a:extLst>
          </p:cNvPr>
          <p:cNvSpPr/>
          <p:nvPr/>
        </p:nvSpPr>
        <p:spPr>
          <a:xfrm rot="16200000">
            <a:off x="-439164" y="4799699"/>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Faculty</a:t>
            </a:r>
          </a:p>
        </p:txBody>
      </p:sp>
      <p:grpSp>
        <p:nvGrpSpPr>
          <p:cNvPr id="23" name="Group 22">
            <a:extLst>
              <a:ext uri="{FF2B5EF4-FFF2-40B4-BE49-F238E27FC236}">
                <a16:creationId xmlns:a16="http://schemas.microsoft.com/office/drawing/2014/main" id="{63C21397-563D-71DD-1E64-C1588B58F562}"/>
              </a:ext>
            </a:extLst>
          </p:cNvPr>
          <p:cNvGrpSpPr/>
          <p:nvPr/>
        </p:nvGrpSpPr>
        <p:grpSpPr>
          <a:xfrm>
            <a:off x="1447657" y="50809"/>
            <a:ext cx="10048283" cy="751003"/>
            <a:chOff x="1447657" y="50809"/>
            <a:chExt cx="10048283" cy="751003"/>
          </a:xfrm>
        </p:grpSpPr>
        <p:grpSp>
          <p:nvGrpSpPr>
            <p:cNvPr id="24" name="Group 23">
              <a:extLst>
                <a:ext uri="{FF2B5EF4-FFF2-40B4-BE49-F238E27FC236}">
                  <a16:creationId xmlns:a16="http://schemas.microsoft.com/office/drawing/2014/main" id="{480BD8EB-6075-274A-30AB-8CE0054EC9FF}"/>
                </a:ext>
              </a:extLst>
            </p:cNvPr>
            <p:cNvGrpSpPr/>
            <p:nvPr/>
          </p:nvGrpSpPr>
          <p:grpSpPr>
            <a:xfrm>
              <a:off x="1447657" y="50809"/>
              <a:ext cx="10048283" cy="751003"/>
              <a:chOff x="1068516" y="145594"/>
              <a:chExt cx="10048283" cy="751003"/>
            </a:xfrm>
          </p:grpSpPr>
          <p:sp>
            <p:nvSpPr>
              <p:cNvPr id="33" name="TextBox 32">
                <a:extLst>
                  <a:ext uri="{FF2B5EF4-FFF2-40B4-BE49-F238E27FC236}">
                    <a16:creationId xmlns:a16="http://schemas.microsoft.com/office/drawing/2014/main" id="{C5C1423A-04C3-36AC-32F2-582333C7507D}"/>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34" name="Group 33">
                <a:extLst>
                  <a:ext uri="{FF2B5EF4-FFF2-40B4-BE49-F238E27FC236}">
                    <a16:creationId xmlns:a16="http://schemas.microsoft.com/office/drawing/2014/main" id="{AEA65DFC-89A3-26C3-AA7B-45C0A9F39584}"/>
                  </a:ext>
                </a:extLst>
              </p:cNvPr>
              <p:cNvGrpSpPr/>
              <p:nvPr/>
            </p:nvGrpSpPr>
            <p:grpSpPr>
              <a:xfrm>
                <a:off x="1068516" y="145594"/>
                <a:ext cx="9737016" cy="461665"/>
                <a:chOff x="1228424" y="180100"/>
                <a:chExt cx="9737016" cy="461665"/>
              </a:xfrm>
            </p:grpSpPr>
            <p:sp>
              <p:nvSpPr>
                <p:cNvPr id="35" name="TextBox 34">
                  <a:extLst>
                    <a:ext uri="{FF2B5EF4-FFF2-40B4-BE49-F238E27FC236}">
                      <a16:creationId xmlns:a16="http://schemas.microsoft.com/office/drawing/2014/main" id="{A1428B39-7AFB-1402-0752-E24E4DF397D0}"/>
                    </a:ext>
                  </a:extLst>
                </p:cNvPr>
                <p:cNvSpPr txBox="1"/>
                <p:nvPr/>
              </p:nvSpPr>
              <p:spPr>
                <a:xfrm>
                  <a:off x="7753889" y="205394"/>
                  <a:ext cx="3211551" cy="369332"/>
                </a:xfrm>
                <a:prstGeom prst="rect">
                  <a:avLst/>
                </a:prstGeom>
                <a:noFill/>
              </p:spPr>
              <p:txBody>
                <a:bodyPr wrap="square">
                  <a:spAutoFit/>
                </a:bodyPr>
                <a:lstStyle/>
                <a:p>
                  <a:pPr algn="r"/>
                  <a:r>
                    <a:rPr lang="en-IN" b="1" i="0" u="none" strike="noStrike" baseline="0" dirty="0">
                      <a:solidFill>
                        <a:schemeClr val="accent2">
                          <a:lumMod val="75000"/>
                        </a:schemeClr>
                      </a:solidFill>
                      <a:latin typeface="Bahnschrift" panose="020B0502040204020203" pitchFamily="34" charset="0"/>
                    </a:rPr>
                    <a:t>Team Information</a:t>
                  </a:r>
                  <a:endParaRPr lang="en-IN" sz="1400" b="1" dirty="0">
                    <a:solidFill>
                      <a:schemeClr val="accent2">
                        <a:lumMod val="75000"/>
                      </a:schemeClr>
                    </a:solidFill>
                  </a:endParaRPr>
                </a:p>
              </p:txBody>
            </p:sp>
            <p:grpSp>
              <p:nvGrpSpPr>
                <p:cNvPr id="36" name="Group 35">
                  <a:extLst>
                    <a:ext uri="{FF2B5EF4-FFF2-40B4-BE49-F238E27FC236}">
                      <a16:creationId xmlns:a16="http://schemas.microsoft.com/office/drawing/2014/main" id="{375E1441-F6CB-5A96-2738-686EBCF3C46D}"/>
                    </a:ext>
                  </a:extLst>
                </p:cNvPr>
                <p:cNvGrpSpPr/>
                <p:nvPr/>
              </p:nvGrpSpPr>
              <p:grpSpPr>
                <a:xfrm>
                  <a:off x="1228424" y="180100"/>
                  <a:ext cx="9737016" cy="461665"/>
                  <a:chOff x="1050144" y="0"/>
                  <a:chExt cx="9737016" cy="461665"/>
                </a:xfrm>
              </p:grpSpPr>
              <p:sp>
                <p:nvSpPr>
                  <p:cNvPr id="37" name="TextBox 36">
                    <a:extLst>
                      <a:ext uri="{FF2B5EF4-FFF2-40B4-BE49-F238E27FC236}">
                        <a16:creationId xmlns:a16="http://schemas.microsoft.com/office/drawing/2014/main" id="{2154497A-76A3-0CA6-1628-C83A7E36B540}"/>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38" name="Straight Connector 37">
                    <a:extLst>
                      <a:ext uri="{FF2B5EF4-FFF2-40B4-BE49-F238E27FC236}">
                        <a16:creationId xmlns:a16="http://schemas.microsoft.com/office/drawing/2014/main" id="{6BB4F628-1950-A85C-9E74-3C8A714B057F}"/>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5" name="TextBox 24">
              <a:extLst>
                <a:ext uri="{FF2B5EF4-FFF2-40B4-BE49-F238E27FC236}">
                  <a16:creationId xmlns:a16="http://schemas.microsoft.com/office/drawing/2014/main" id="{6869DB97-FBF9-B872-A388-C6A987A813C1}"/>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4" name="Group 3">
            <a:extLst>
              <a:ext uri="{FF2B5EF4-FFF2-40B4-BE49-F238E27FC236}">
                <a16:creationId xmlns:a16="http://schemas.microsoft.com/office/drawing/2014/main" id="{4C96C395-60CE-1A7D-688E-053BC0E101A4}"/>
              </a:ext>
            </a:extLst>
          </p:cNvPr>
          <p:cNvGrpSpPr/>
          <p:nvPr/>
        </p:nvGrpSpPr>
        <p:grpSpPr>
          <a:xfrm>
            <a:off x="6519989" y="3788527"/>
            <a:ext cx="1728440" cy="2327016"/>
            <a:chOff x="913453" y="744428"/>
            <a:chExt cx="1728440" cy="2327016"/>
          </a:xfrm>
        </p:grpSpPr>
        <p:sp>
          <p:nvSpPr>
            <p:cNvPr id="5" name="TextBox 4">
              <a:extLst>
                <a:ext uri="{FF2B5EF4-FFF2-40B4-BE49-F238E27FC236}">
                  <a16:creationId xmlns:a16="http://schemas.microsoft.com/office/drawing/2014/main" id="{C4438A56-B925-891F-9B3C-DB7B657B3CDB}"/>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6" name="Group 5">
              <a:extLst>
                <a:ext uri="{FF2B5EF4-FFF2-40B4-BE49-F238E27FC236}">
                  <a16:creationId xmlns:a16="http://schemas.microsoft.com/office/drawing/2014/main" id="{14B55D62-DC06-BF34-88E3-277983B288F0}"/>
                </a:ext>
              </a:extLst>
            </p:cNvPr>
            <p:cNvGrpSpPr/>
            <p:nvPr/>
          </p:nvGrpSpPr>
          <p:grpSpPr>
            <a:xfrm>
              <a:off x="913453" y="1061189"/>
              <a:ext cx="1728440" cy="2010255"/>
              <a:chOff x="913453" y="1153287"/>
              <a:chExt cx="1728440" cy="2010255"/>
            </a:xfrm>
          </p:grpSpPr>
          <p:sp>
            <p:nvSpPr>
              <p:cNvPr id="7" name="Rectangle 6">
                <a:extLst>
                  <a:ext uri="{FF2B5EF4-FFF2-40B4-BE49-F238E27FC236}">
                    <a16:creationId xmlns:a16="http://schemas.microsoft.com/office/drawing/2014/main" id="{FE8A39BA-00DC-4822-6365-7B37930155FF}"/>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B5CA7DB-9367-194D-FD82-F98D6E237B92}"/>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Project Guide</a:t>
                </a:r>
              </a:p>
            </p:txBody>
          </p:sp>
        </p:grpSp>
      </p:grpSp>
    </p:spTree>
    <p:extLst>
      <p:ext uri="{BB962C8B-B14F-4D97-AF65-F5344CB8AC3E}">
        <p14:creationId xmlns:p14="http://schemas.microsoft.com/office/powerpoint/2010/main" val="356613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49C98CB-BC16-D92F-5A08-10BB67B9B652}"/>
              </a:ext>
            </a:extLst>
          </p:cNvPr>
          <p:cNvGrpSpPr/>
          <p:nvPr/>
        </p:nvGrpSpPr>
        <p:grpSpPr>
          <a:xfrm>
            <a:off x="696060" y="864775"/>
            <a:ext cx="10948945" cy="5160703"/>
            <a:chOff x="696060" y="864775"/>
            <a:chExt cx="10948945" cy="5160703"/>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96060" y="864775"/>
              <a:ext cx="10877412" cy="1073196"/>
              <a:chOff x="657294" y="801812"/>
              <a:chExt cx="10877412" cy="1073196"/>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3748719" cy="369332"/>
              </a:xfrm>
              <a:prstGeom prst="rect">
                <a:avLst/>
              </a:prstGeom>
              <a:noFill/>
            </p:spPr>
            <p:txBody>
              <a:bodyPr wrap="none" rtlCol="0">
                <a:spAutoFit/>
              </a:bodyPr>
              <a:lstStyle/>
              <a:p>
                <a:r>
                  <a:rPr lang="en-IN" b="1" dirty="0"/>
                  <a:t>Requirement / Problem statement</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57294" y="1136344"/>
                <a:ext cx="10877412" cy="738664"/>
              </a:xfrm>
              <a:prstGeom prst="rect">
                <a:avLst/>
              </a:prstGeom>
              <a:noFill/>
            </p:spPr>
            <p:txBody>
              <a:bodyPr wrap="square" rtlCol="0">
                <a:spAutoFit/>
              </a:bodyPr>
              <a:lstStyle/>
              <a:p>
                <a:pPr algn="just"/>
                <a:r>
                  <a:rPr lang="en-US" sz="1400" dirty="0"/>
                  <a:t>Crop Recommendation plays a crucial role in agriculture, aiming to optimize crop selection based on environmental factors and soil properties. The challenge lies in accurately predicting suitable crops using diverse data sources, including soil nutrients, weather patterns, and historical yields, while generating detailed reports to guide farmers in improving productivity and sustainability.</a:t>
                </a:r>
                <a:endParaRPr lang="en-IN" sz="1400" dirty="0"/>
              </a:p>
            </p:txBody>
          </p:sp>
        </p:grpSp>
        <p:grpSp>
          <p:nvGrpSpPr>
            <p:cNvPr id="2" name="Group 1">
              <a:extLst>
                <a:ext uri="{FF2B5EF4-FFF2-40B4-BE49-F238E27FC236}">
                  <a16:creationId xmlns:a16="http://schemas.microsoft.com/office/drawing/2014/main" id="{39A0E9A7-DC7C-6BC2-7AFD-383A9EA7363C}"/>
                </a:ext>
              </a:extLst>
            </p:cNvPr>
            <p:cNvGrpSpPr/>
            <p:nvPr/>
          </p:nvGrpSpPr>
          <p:grpSpPr>
            <a:xfrm>
              <a:off x="696060" y="3331227"/>
              <a:ext cx="10877412" cy="1485541"/>
              <a:chOff x="657294" y="2670785"/>
              <a:chExt cx="10877412" cy="1485541"/>
            </a:xfrm>
          </p:grpSpPr>
          <p:grpSp>
            <p:nvGrpSpPr>
              <p:cNvPr id="19" name="Group 18">
                <a:extLst>
                  <a:ext uri="{FF2B5EF4-FFF2-40B4-BE49-F238E27FC236}">
                    <a16:creationId xmlns:a16="http://schemas.microsoft.com/office/drawing/2014/main" id="{517BFDD9-6AD5-0C52-897F-A070F2FFF470}"/>
                  </a:ext>
                </a:extLst>
              </p:cNvPr>
              <p:cNvGrpSpPr/>
              <p:nvPr/>
            </p:nvGrpSpPr>
            <p:grpSpPr>
              <a:xfrm>
                <a:off x="657294" y="2840523"/>
                <a:ext cx="7371847" cy="1315803"/>
                <a:chOff x="657294" y="2790385"/>
                <a:chExt cx="7371847" cy="1315803"/>
              </a:xfrm>
            </p:grpSpPr>
            <p:sp>
              <p:nvSpPr>
                <p:cNvPr id="14" name="TextBox 13">
                  <a:extLst>
                    <a:ext uri="{FF2B5EF4-FFF2-40B4-BE49-F238E27FC236}">
                      <a16:creationId xmlns:a16="http://schemas.microsoft.com/office/drawing/2014/main" id="{EF81E4CE-58C8-A09E-EBE5-1C70B1D0EE46}"/>
                    </a:ext>
                  </a:extLst>
                </p:cNvPr>
                <p:cNvSpPr txBox="1"/>
                <p:nvPr/>
              </p:nvSpPr>
              <p:spPr>
                <a:xfrm>
                  <a:off x="657294" y="2790385"/>
                  <a:ext cx="845103" cy="369332"/>
                </a:xfrm>
                <a:prstGeom prst="rect">
                  <a:avLst/>
                </a:prstGeom>
                <a:noFill/>
              </p:spPr>
              <p:txBody>
                <a:bodyPr wrap="none" rtlCol="0">
                  <a:spAutoFit/>
                </a:bodyPr>
                <a:lstStyle/>
                <a:p>
                  <a:r>
                    <a:rPr lang="en-IN" b="1" dirty="0"/>
                    <a:t>Scope</a:t>
                  </a:r>
                </a:p>
              </p:txBody>
            </p:sp>
            <p:sp>
              <p:nvSpPr>
                <p:cNvPr id="15" name="TextBox 14">
                  <a:extLst>
                    <a:ext uri="{FF2B5EF4-FFF2-40B4-BE49-F238E27FC236}">
                      <a16:creationId xmlns:a16="http://schemas.microsoft.com/office/drawing/2014/main" id="{EFD23B7B-F03F-C04F-8358-7A76084890D9}"/>
                    </a:ext>
                  </a:extLst>
                </p:cNvPr>
                <p:cNvSpPr txBox="1"/>
                <p:nvPr/>
              </p:nvSpPr>
              <p:spPr>
                <a:xfrm>
                  <a:off x="657294" y="3152081"/>
                  <a:ext cx="7371847" cy="954107"/>
                </a:xfrm>
                <a:prstGeom prst="rect">
                  <a:avLst/>
                </a:prstGeom>
                <a:noFill/>
              </p:spPr>
              <p:txBody>
                <a:bodyPr wrap="square" rtlCol="0">
                  <a:spAutoFit/>
                </a:bodyPr>
                <a:lstStyle/>
                <a:p>
                  <a:pPr algn="just"/>
                  <a:r>
                    <a:rPr lang="en-US" sz="1400" dirty="0"/>
                    <a:t>Develop an AI-powered system for accurate crop recommendation, providing comprehensive reports to assist farmers and agricultural professionals in optimizing crop selection, improving yield, promoting sustainable practices, and reducing resource utilization for enhanced agricultural productivity.</a:t>
                  </a:r>
                  <a:endParaRPr lang="en-IN" sz="1400" dirty="0"/>
                </a:p>
              </p:txBody>
            </p:sp>
          </p:grpSp>
          <p:cxnSp>
            <p:nvCxnSpPr>
              <p:cNvPr id="21" name="Straight Connector 20">
                <a:extLst>
                  <a:ext uri="{FF2B5EF4-FFF2-40B4-BE49-F238E27FC236}">
                    <a16:creationId xmlns:a16="http://schemas.microsoft.com/office/drawing/2014/main" id="{184265BC-3E35-448A-6300-2BE5B8E01AF2}"/>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3" name="Group 2">
              <a:extLst>
                <a:ext uri="{FF2B5EF4-FFF2-40B4-BE49-F238E27FC236}">
                  <a16:creationId xmlns:a16="http://schemas.microsoft.com/office/drawing/2014/main" id="{B25DED2F-4B3C-BB64-88DE-5353E362EC0E}"/>
                </a:ext>
              </a:extLst>
            </p:cNvPr>
            <p:cNvGrpSpPr/>
            <p:nvPr/>
          </p:nvGrpSpPr>
          <p:grpSpPr>
            <a:xfrm>
              <a:off x="696060" y="3507204"/>
              <a:ext cx="10948945" cy="2518274"/>
              <a:chOff x="657294" y="3257286"/>
              <a:chExt cx="10948945" cy="2518274"/>
            </a:xfrm>
          </p:grpSpPr>
          <p:grpSp>
            <p:nvGrpSpPr>
              <p:cNvPr id="18" name="Group 17">
                <a:extLst>
                  <a:ext uri="{FF2B5EF4-FFF2-40B4-BE49-F238E27FC236}">
                    <a16:creationId xmlns:a16="http://schemas.microsoft.com/office/drawing/2014/main" id="{23C020EF-B5F3-8A49-03ED-5A2BBE6E06E5}"/>
                  </a:ext>
                </a:extLst>
              </p:cNvPr>
              <p:cNvGrpSpPr/>
              <p:nvPr/>
            </p:nvGrpSpPr>
            <p:grpSpPr>
              <a:xfrm>
                <a:off x="657294" y="3257286"/>
                <a:ext cx="10948945" cy="2518274"/>
                <a:chOff x="701899" y="3257286"/>
                <a:chExt cx="10948945" cy="2518274"/>
              </a:xfrm>
            </p:grpSpPr>
            <p:sp>
              <p:nvSpPr>
                <p:cNvPr id="16" name="TextBox 15">
                  <a:extLst>
                    <a:ext uri="{FF2B5EF4-FFF2-40B4-BE49-F238E27FC236}">
                      <a16:creationId xmlns:a16="http://schemas.microsoft.com/office/drawing/2014/main" id="{884904A5-6DC8-CD1F-E304-2A60AE80E17A}"/>
                    </a:ext>
                  </a:extLst>
                </p:cNvPr>
                <p:cNvSpPr txBox="1"/>
                <p:nvPr/>
              </p:nvSpPr>
              <p:spPr>
                <a:xfrm>
                  <a:off x="701899" y="4663790"/>
                  <a:ext cx="2474780" cy="369332"/>
                </a:xfrm>
                <a:prstGeom prst="rect">
                  <a:avLst/>
                </a:prstGeom>
                <a:noFill/>
              </p:spPr>
              <p:txBody>
                <a:bodyPr wrap="none" rtlCol="0">
                  <a:spAutoFit/>
                </a:bodyPr>
                <a:lstStyle/>
                <a:p>
                  <a:r>
                    <a:rPr lang="en-IN" b="1" dirty="0"/>
                    <a:t>Key factors &amp; features</a:t>
                  </a:r>
                </a:p>
              </p:txBody>
            </p:sp>
            <p:sp>
              <p:nvSpPr>
                <p:cNvPr id="17" name="TextBox 16">
                  <a:extLst>
                    <a:ext uri="{FF2B5EF4-FFF2-40B4-BE49-F238E27FC236}">
                      <a16:creationId xmlns:a16="http://schemas.microsoft.com/office/drawing/2014/main" id="{D6311F9D-FB7D-F22A-5F2C-4B23F1321DEE}"/>
                    </a:ext>
                  </a:extLst>
                </p:cNvPr>
                <p:cNvSpPr txBox="1"/>
                <p:nvPr/>
              </p:nvSpPr>
              <p:spPr>
                <a:xfrm>
                  <a:off x="701899" y="5036896"/>
                  <a:ext cx="4472006" cy="738664"/>
                </a:xfrm>
                <a:prstGeom prst="rect">
                  <a:avLst/>
                </a:prstGeom>
                <a:noFill/>
              </p:spPr>
              <p:txBody>
                <a:bodyPr wrap="square" rtlCol="0">
                  <a:spAutoFit/>
                </a:bodyPr>
                <a:lstStyle/>
                <a:p>
                  <a:r>
                    <a:rPr lang="en-US" sz="1400" dirty="0"/>
                    <a:t>AI-driven prediction, actionable crop recommendations, soil and climate analysis, yield optimization, and sustainable agricultural practices.</a:t>
                  </a:r>
                  <a:endParaRPr lang="en-IN" sz="1400" dirty="0"/>
                </a:p>
              </p:txBody>
            </p:sp>
            <p:sp>
              <p:nvSpPr>
                <p:cNvPr id="29" name="TextBox 28">
                  <a:extLst>
                    <a:ext uri="{FF2B5EF4-FFF2-40B4-BE49-F238E27FC236}">
                      <a16:creationId xmlns:a16="http://schemas.microsoft.com/office/drawing/2014/main" id="{929152C8-BDE8-EB13-CE08-0A0A921B46C7}"/>
                    </a:ext>
                  </a:extLst>
                </p:cNvPr>
                <p:cNvSpPr txBox="1"/>
                <p:nvPr/>
              </p:nvSpPr>
              <p:spPr>
                <a:xfrm>
                  <a:off x="5173906" y="4665978"/>
                  <a:ext cx="2822332" cy="369332"/>
                </a:xfrm>
                <a:prstGeom prst="rect">
                  <a:avLst/>
                </a:prstGeom>
                <a:noFill/>
              </p:spPr>
              <p:txBody>
                <a:bodyPr wrap="square" rtlCol="0">
                  <a:spAutoFit/>
                </a:bodyPr>
                <a:lstStyle/>
                <a:p>
                  <a:r>
                    <a:rPr lang="en-IN" b="1" dirty="0"/>
                    <a:t>Target Audience</a:t>
                  </a:r>
                </a:p>
              </p:txBody>
            </p:sp>
            <p:sp>
              <p:nvSpPr>
                <p:cNvPr id="30" name="TextBox 29">
                  <a:extLst>
                    <a:ext uri="{FF2B5EF4-FFF2-40B4-BE49-F238E27FC236}">
                      <a16:creationId xmlns:a16="http://schemas.microsoft.com/office/drawing/2014/main" id="{48BF3573-8410-8751-3C40-BFB211CB212D}"/>
                    </a:ext>
                  </a:extLst>
                </p:cNvPr>
                <p:cNvSpPr txBox="1"/>
                <p:nvPr/>
              </p:nvSpPr>
              <p:spPr>
                <a:xfrm>
                  <a:off x="9845084" y="4635509"/>
                  <a:ext cx="1008609" cy="369332"/>
                </a:xfrm>
                <a:prstGeom prst="rect">
                  <a:avLst/>
                </a:prstGeom>
                <a:noFill/>
              </p:spPr>
              <p:txBody>
                <a:bodyPr wrap="none" rtlCol="0">
                  <a:spAutoFit/>
                </a:bodyPr>
                <a:lstStyle/>
                <a:p>
                  <a:r>
                    <a:rPr lang="en-IN" b="1" dirty="0"/>
                    <a:t>Domain</a:t>
                  </a:r>
                </a:p>
              </p:txBody>
            </p:sp>
            <p:sp>
              <p:nvSpPr>
                <p:cNvPr id="31" name="TextBox 30">
                  <a:extLst>
                    <a:ext uri="{FF2B5EF4-FFF2-40B4-BE49-F238E27FC236}">
                      <a16:creationId xmlns:a16="http://schemas.microsoft.com/office/drawing/2014/main" id="{7283AD80-BE97-AB16-64F3-F4355CC2B1A2}"/>
                    </a:ext>
                  </a:extLst>
                </p:cNvPr>
                <p:cNvSpPr txBox="1"/>
                <p:nvPr/>
              </p:nvSpPr>
              <p:spPr>
                <a:xfrm>
                  <a:off x="5173905" y="5036896"/>
                  <a:ext cx="3984589" cy="738664"/>
                </a:xfrm>
                <a:prstGeom prst="rect">
                  <a:avLst/>
                </a:prstGeom>
                <a:noFill/>
              </p:spPr>
              <p:txBody>
                <a:bodyPr wrap="square" rtlCol="0">
                  <a:spAutoFit/>
                </a:bodyPr>
                <a:lstStyle/>
                <a:p>
                  <a:r>
                    <a:rPr lang="en-US" sz="1400" dirty="0"/>
                    <a:t>Farmers, agricultural consultants, agronomists, agricultural institutions, and policymakers in the agriculture sector.</a:t>
                  </a:r>
                  <a:endParaRPr lang="en-IN" sz="1400" dirty="0"/>
                </a:p>
              </p:txBody>
            </p:sp>
            <p:sp>
              <p:nvSpPr>
                <p:cNvPr id="27" name="TextBox 26">
                  <a:extLst>
                    <a:ext uri="{FF2B5EF4-FFF2-40B4-BE49-F238E27FC236}">
                      <a16:creationId xmlns:a16="http://schemas.microsoft.com/office/drawing/2014/main" id="{B61DF917-28C2-45C4-2E73-C514C24DC287}"/>
                    </a:ext>
                  </a:extLst>
                </p:cNvPr>
                <p:cNvSpPr txBox="1"/>
                <p:nvPr/>
              </p:nvSpPr>
              <p:spPr>
                <a:xfrm>
                  <a:off x="9205596" y="3257286"/>
                  <a:ext cx="1826032" cy="369332"/>
                </a:xfrm>
                <a:prstGeom prst="rect">
                  <a:avLst/>
                </a:prstGeom>
                <a:noFill/>
              </p:spPr>
              <p:txBody>
                <a:bodyPr wrap="square" rtlCol="0">
                  <a:spAutoFit/>
                </a:bodyPr>
                <a:lstStyle/>
                <a:p>
                  <a:r>
                    <a:rPr lang="en-IN" b="1" dirty="0"/>
                    <a:t>GenAI | AI</a:t>
                  </a:r>
                </a:p>
              </p:txBody>
            </p:sp>
            <p:sp>
              <p:nvSpPr>
                <p:cNvPr id="35" name="TextBox 34">
                  <a:extLst>
                    <a:ext uri="{FF2B5EF4-FFF2-40B4-BE49-F238E27FC236}">
                      <a16:creationId xmlns:a16="http://schemas.microsoft.com/office/drawing/2014/main" id="{57A49C9F-D844-8BAF-BB72-93065857271A}"/>
                    </a:ext>
                  </a:extLst>
                </p:cNvPr>
                <p:cNvSpPr txBox="1"/>
                <p:nvPr/>
              </p:nvSpPr>
              <p:spPr>
                <a:xfrm>
                  <a:off x="8224288" y="3630392"/>
                  <a:ext cx="3426556" cy="523220"/>
                </a:xfrm>
                <a:prstGeom prst="rect">
                  <a:avLst/>
                </a:prstGeom>
                <a:noFill/>
              </p:spPr>
              <p:txBody>
                <a:bodyPr wrap="square" rtlCol="0">
                  <a:spAutoFit/>
                </a:bodyPr>
                <a:lstStyle/>
                <a:p>
                  <a:r>
                    <a:rPr lang="en-US" sz="1400" dirty="0"/>
                    <a:t>AI identifies, analyzes, and produces reports.</a:t>
                  </a:r>
                  <a:endParaRPr lang="en-IN" sz="1400" dirty="0"/>
                </a:p>
              </p:txBody>
            </p:sp>
          </p:grpSp>
          <p:cxnSp>
            <p:nvCxnSpPr>
              <p:cNvPr id="25" name="Straight Connector 24">
                <a:extLst>
                  <a:ext uri="{FF2B5EF4-FFF2-40B4-BE49-F238E27FC236}">
                    <a16:creationId xmlns:a16="http://schemas.microsoft.com/office/drawing/2014/main" id="{82AF2164-5CB4-E13E-59EA-D2EF0B0932C5}"/>
                  </a:ext>
                </a:extLst>
              </p:cNvPr>
              <p:cNvCxnSpPr>
                <a:cxnSpLocks/>
              </p:cNvCxnSpPr>
              <p:nvPr/>
            </p:nvCxnSpPr>
            <p:spPr>
              <a:xfrm>
                <a:off x="657294" y="4494052"/>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11" name="Group 10">
              <a:extLst>
                <a:ext uri="{FF2B5EF4-FFF2-40B4-BE49-F238E27FC236}">
                  <a16:creationId xmlns:a16="http://schemas.microsoft.com/office/drawing/2014/main" id="{07E31837-8F6A-E8C6-6C95-655C93CE1952}"/>
                </a:ext>
              </a:extLst>
            </p:cNvPr>
            <p:cNvGrpSpPr/>
            <p:nvPr/>
          </p:nvGrpSpPr>
          <p:grpSpPr>
            <a:xfrm>
              <a:off x="696060" y="2025427"/>
              <a:ext cx="10877412" cy="3728474"/>
              <a:chOff x="657294" y="2783905"/>
              <a:chExt cx="10877412" cy="3728474"/>
            </a:xfrm>
          </p:grpSpPr>
          <p:grpSp>
            <p:nvGrpSpPr>
              <p:cNvPr id="22" name="Group 21">
                <a:extLst>
                  <a:ext uri="{FF2B5EF4-FFF2-40B4-BE49-F238E27FC236}">
                    <a16:creationId xmlns:a16="http://schemas.microsoft.com/office/drawing/2014/main" id="{86409BC0-0002-8609-BBC7-59DB68342ED2}"/>
                  </a:ext>
                </a:extLst>
              </p:cNvPr>
              <p:cNvGrpSpPr/>
              <p:nvPr/>
            </p:nvGrpSpPr>
            <p:grpSpPr>
              <a:xfrm>
                <a:off x="657294" y="2840523"/>
                <a:ext cx="10877412" cy="1106537"/>
                <a:chOff x="657294" y="2790385"/>
                <a:chExt cx="10877412" cy="1106537"/>
              </a:xfrm>
            </p:grpSpPr>
            <p:sp>
              <p:nvSpPr>
                <p:cNvPr id="24" name="TextBox 23">
                  <a:extLst>
                    <a:ext uri="{FF2B5EF4-FFF2-40B4-BE49-F238E27FC236}">
                      <a16:creationId xmlns:a16="http://schemas.microsoft.com/office/drawing/2014/main" id="{1AB32B7C-411B-FF0B-72E7-3D64915C23F7}"/>
                    </a:ext>
                  </a:extLst>
                </p:cNvPr>
                <p:cNvSpPr txBox="1"/>
                <p:nvPr/>
              </p:nvSpPr>
              <p:spPr>
                <a:xfrm>
                  <a:off x="657294" y="2790385"/>
                  <a:ext cx="1414170" cy="369332"/>
                </a:xfrm>
                <a:prstGeom prst="rect">
                  <a:avLst/>
                </a:prstGeom>
                <a:noFill/>
              </p:spPr>
              <p:txBody>
                <a:bodyPr wrap="none" rtlCol="0">
                  <a:spAutoFit/>
                </a:bodyPr>
                <a:lstStyle/>
                <a:p>
                  <a:r>
                    <a:rPr lang="en-IN" b="1" dirty="0"/>
                    <a:t>Description</a:t>
                  </a:r>
                </a:p>
              </p:txBody>
            </p:sp>
            <p:sp>
              <p:nvSpPr>
                <p:cNvPr id="26" name="TextBox 25">
                  <a:extLst>
                    <a:ext uri="{FF2B5EF4-FFF2-40B4-BE49-F238E27FC236}">
                      <a16:creationId xmlns:a16="http://schemas.microsoft.com/office/drawing/2014/main" id="{D0736EFB-A4EF-2FCB-2D44-073938EFB9B7}"/>
                    </a:ext>
                  </a:extLst>
                </p:cNvPr>
                <p:cNvSpPr txBox="1"/>
                <p:nvPr/>
              </p:nvSpPr>
              <p:spPr>
                <a:xfrm>
                  <a:off x="657294" y="3158258"/>
                  <a:ext cx="10877412" cy="738664"/>
                </a:xfrm>
                <a:prstGeom prst="rect">
                  <a:avLst/>
                </a:prstGeom>
                <a:noFill/>
              </p:spPr>
              <p:txBody>
                <a:bodyPr wrap="square" rtlCol="0">
                  <a:spAutoFit/>
                </a:bodyPr>
                <a:lstStyle/>
                <a:p>
                  <a:pPr algn="just"/>
                  <a:r>
                    <a:rPr lang="en-US" sz="1400" dirty="0"/>
                    <a:t>This project introduces an AI-powered system for accurate crop recommendation, delivering comprehensive reports that detail suitable crops, underlying soil conditions, and strategies for enhancing yield. It empowers farmers and agricultural professionals with actionable insights, optimizing productivity, reducing resource wastage, and supporting sustainable farming practices.</a:t>
                  </a:r>
                  <a:endParaRPr lang="en-IN" sz="1400" dirty="0"/>
                </a:p>
              </p:txBody>
            </p:sp>
          </p:grpSp>
          <p:cxnSp>
            <p:nvCxnSpPr>
              <p:cNvPr id="23" name="Straight Connector 22">
                <a:extLst>
                  <a:ext uri="{FF2B5EF4-FFF2-40B4-BE49-F238E27FC236}">
                    <a16:creationId xmlns:a16="http://schemas.microsoft.com/office/drawing/2014/main" id="{66E024F3-2A77-01F6-0C1B-404F18F267B9}"/>
                  </a:ext>
                </a:extLst>
              </p:cNvPr>
              <p:cNvCxnSpPr>
                <a:cxnSpLocks/>
              </p:cNvCxnSpPr>
              <p:nvPr/>
            </p:nvCxnSpPr>
            <p:spPr>
              <a:xfrm>
                <a:off x="657294" y="278390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CAF43C5A-60A4-6494-1ACA-B45F3053CBA2}"/>
                  </a:ext>
                </a:extLst>
              </p:cNvPr>
              <p:cNvCxnSpPr>
                <a:cxnSpLocks/>
              </p:cNvCxnSpPr>
              <p:nvPr/>
            </p:nvCxnSpPr>
            <p:spPr>
              <a:xfrm flipV="1">
                <a:off x="4967241"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16D48C5E-6255-2F94-6782-3B3730CE58F6}"/>
                  </a:ext>
                </a:extLst>
              </p:cNvPr>
              <p:cNvCxnSpPr>
                <a:cxnSpLocks/>
              </p:cNvCxnSpPr>
              <p:nvPr/>
            </p:nvCxnSpPr>
            <p:spPr>
              <a:xfrm flipV="1">
                <a:off x="8920348"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FD2B66D4-0BE1-D03D-07E1-8B5821265CCF}"/>
                  </a:ext>
                </a:extLst>
              </p:cNvPr>
              <p:cNvCxnSpPr>
                <a:cxnSpLocks/>
              </p:cNvCxnSpPr>
              <p:nvPr/>
            </p:nvCxnSpPr>
            <p:spPr>
              <a:xfrm flipV="1">
                <a:off x="8084006" y="448634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nvGrpSpPr>
          <p:cNvPr id="33" name="Group 32">
            <a:extLst>
              <a:ext uri="{FF2B5EF4-FFF2-40B4-BE49-F238E27FC236}">
                <a16:creationId xmlns:a16="http://schemas.microsoft.com/office/drawing/2014/main" id="{5E281275-AC2A-38F8-57B2-20EBAB047AA9}"/>
              </a:ext>
            </a:extLst>
          </p:cNvPr>
          <p:cNvGrpSpPr/>
          <p:nvPr/>
        </p:nvGrpSpPr>
        <p:grpSpPr>
          <a:xfrm>
            <a:off x="1447657" y="50809"/>
            <a:ext cx="10048283" cy="751003"/>
            <a:chOff x="1447657" y="50809"/>
            <a:chExt cx="10048283" cy="751003"/>
          </a:xfrm>
        </p:grpSpPr>
        <p:grpSp>
          <p:nvGrpSpPr>
            <p:cNvPr id="4" name="Group 3">
              <a:extLst>
                <a:ext uri="{FF2B5EF4-FFF2-40B4-BE49-F238E27FC236}">
                  <a16:creationId xmlns:a16="http://schemas.microsoft.com/office/drawing/2014/main" id="{E1B1BB54-D5E9-7633-9A9E-8C64BF9934BB}"/>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Overview</a:t>
                  </a:r>
                </a:p>
              </p:txBody>
            </p:sp>
            <p:grpSp>
              <p:nvGrpSpPr>
                <p:cNvPr id="8" name="Group 7">
                  <a:extLst>
                    <a:ext uri="{FF2B5EF4-FFF2-40B4-BE49-F238E27FC236}">
                      <a16:creationId xmlns:a16="http://schemas.microsoft.com/office/drawing/2014/main" id="{CB3B49EC-D778-11FB-A400-D4EB5EC09AF8}"/>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A0217ED9-38FE-6D36-4E25-F1988B12864A}"/>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
        <p:nvSpPr>
          <p:cNvPr id="45" name="Rectangle 5">
            <a:extLst>
              <a:ext uri="{FF2B5EF4-FFF2-40B4-BE49-F238E27FC236}">
                <a16:creationId xmlns:a16="http://schemas.microsoft.com/office/drawing/2014/main" id="{96A206BF-8464-4F0A-C4C5-7C74AFD1F8E1}"/>
              </a:ext>
            </a:extLst>
          </p:cNvPr>
          <p:cNvSpPr>
            <a:spLocks noChangeArrowheads="1"/>
          </p:cNvSpPr>
          <p:nvPr/>
        </p:nvSpPr>
        <p:spPr bwMode="auto">
          <a:xfrm>
            <a:off x="9114150" y="5122781"/>
            <a:ext cx="277604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Agriculture, </a:t>
            </a:r>
            <a:r>
              <a:rPr kumimoji="0" lang="en-US" altLang="en-US" sz="1400" b="0" i="0" u="none" strike="noStrike" cap="none" normalizeH="0" baseline="0" dirty="0" err="1">
                <a:ln>
                  <a:noFill/>
                </a:ln>
                <a:solidFill>
                  <a:schemeClr val="tx1"/>
                </a:solidFill>
                <a:effectLst/>
              </a:rPr>
              <a:t>agri</a:t>
            </a:r>
            <a:r>
              <a:rPr kumimoji="0" lang="en-US" altLang="en-US" sz="1400" b="0" i="0" u="none" strike="noStrike" cap="none" normalizeH="0" baseline="0" dirty="0">
                <a:ln>
                  <a:noFill/>
                </a:ln>
                <a:solidFill>
                  <a:schemeClr val="tx1"/>
                </a:solidFill>
                <a:effectLst/>
              </a:rPr>
              <a:t>-tech, crop management, AI-driven farming solutions, precision agriculture, and sustainable farming practices.</a:t>
            </a:r>
          </a:p>
        </p:txBody>
      </p:sp>
    </p:spTree>
    <p:extLst>
      <p:ext uri="{BB962C8B-B14F-4D97-AF65-F5344CB8AC3E}">
        <p14:creationId xmlns:p14="http://schemas.microsoft.com/office/powerpoint/2010/main" val="317242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57294" y="817064"/>
            <a:ext cx="10877412" cy="2106781"/>
            <a:chOff x="657294" y="921092"/>
            <a:chExt cx="10877412" cy="2106781"/>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921092"/>
              <a:ext cx="3015056" cy="369332"/>
            </a:xfrm>
            <a:prstGeom prst="rect">
              <a:avLst/>
            </a:prstGeom>
            <a:noFill/>
          </p:spPr>
          <p:txBody>
            <a:bodyPr wrap="none" rtlCol="0">
              <a:spAutoFit/>
            </a:bodyPr>
            <a:lstStyle/>
            <a:p>
              <a:r>
                <a:rPr lang="en-IN" b="1" dirty="0"/>
                <a:t>Project Features / Journeys</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57294" y="1350747"/>
              <a:ext cx="10877412" cy="1677126"/>
            </a:xfrm>
            <a:prstGeom prst="rect">
              <a:avLst/>
            </a:prstGeom>
            <a:noFill/>
          </p:spPr>
          <p:txBody>
            <a:bodyPr wrap="square" rtlCol="0">
              <a:spAutoFit/>
            </a:bodyPr>
            <a:lstStyle/>
            <a:p>
              <a:pPr>
                <a:lnSpc>
                  <a:spcPct val="150000"/>
                </a:lnSpc>
              </a:pPr>
              <a:r>
                <a:rPr lang="en-IN" sz="1400" b="1" dirty="0"/>
                <a:t>Features</a:t>
              </a:r>
            </a:p>
            <a:p>
              <a:pPr marL="285750" indent="-285750">
                <a:lnSpc>
                  <a:spcPct val="150000"/>
                </a:lnSpc>
                <a:buFont typeface="Arial" panose="020B0604020202020204" pitchFamily="34" charset="0"/>
                <a:buChar char="•"/>
              </a:pPr>
              <a:r>
                <a:rPr lang="en-US" sz="1400" b="1" dirty="0"/>
                <a:t>Automated Crop Recommendation: </a:t>
              </a:r>
              <a:r>
                <a:rPr lang="en-US" sz="1400" dirty="0"/>
                <a:t>Predicts suitable crops using soil and climatic data.</a:t>
              </a:r>
            </a:p>
            <a:p>
              <a:pPr marL="285750" indent="-285750">
                <a:lnSpc>
                  <a:spcPct val="150000"/>
                </a:lnSpc>
                <a:buFont typeface="Arial" panose="020B0604020202020204" pitchFamily="34" charset="0"/>
                <a:buChar char="•"/>
              </a:pPr>
              <a:r>
                <a:rPr lang="en-US" sz="1400" b="1" dirty="0"/>
                <a:t>Detailed Agricultural Reporting: </a:t>
              </a:r>
              <a:r>
                <a:rPr lang="en-US" sz="1400" dirty="0"/>
                <a:t>Provides comprehensive reports detailing soil health, crop suitability, and farming strategies.</a:t>
              </a:r>
            </a:p>
            <a:p>
              <a:pPr marL="285750" indent="-285750">
                <a:lnSpc>
                  <a:spcPct val="150000"/>
                </a:lnSpc>
                <a:buFont typeface="Arial" panose="020B0604020202020204" pitchFamily="34" charset="0"/>
                <a:buChar char="•"/>
              </a:pPr>
              <a:r>
                <a:rPr lang="en-US" sz="1400" b="1" dirty="0"/>
                <a:t>Advanced Generative AI Insights: </a:t>
              </a:r>
              <a:r>
                <a:rPr lang="en-US" sz="1400" dirty="0"/>
                <a:t>Utilizes Generative AI to synthesize actionable agricultural advice and interpret complex data.</a:t>
              </a:r>
            </a:p>
            <a:p>
              <a:pPr marL="285750" indent="-285750">
                <a:lnSpc>
                  <a:spcPct val="150000"/>
                </a:lnSpc>
                <a:buFont typeface="Arial" panose="020B0604020202020204" pitchFamily="34" charset="0"/>
                <a:buChar char="•"/>
              </a:pPr>
              <a:r>
                <a:rPr lang="en-US" sz="1400" b="1" dirty="0"/>
                <a:t>Intuitive User Interface: </a:t>
              </a:r>
              <a:r>
                <a:rPr lang="en-US" sz="1400" dirty="0"/>
                <a:t>Offers an easy-to-use platform for farmers to input data and access recommendations.</a:t>
              </a:r>
              <a:endParaRPr lang="en-IN" sz="1400" dirty="0"/>
            </a:p>
          </p:txBody>
        </p:sp>
      </p:grpSp>
      <p:grpSp>
        <p:nvGrpSpPr>
          <p:cNvPr id="33" name="Group 32">
            <a:extLst>
              <a:ext uri="{FF2B5EF4-FFF2-40B4-BE49-F238E27FC236}">
                <a16:creationId xmlns:a16="http://schemas.microsoft.com/office/drawing/2014/main" id="{5E281275-AC2A-38F8-57B2-20EBAB047AA9}"/>
              </a:ext>
            </a:extLst>
          </p:cNvPr>
          <p:cNvGrpSpPr/>
          <p:nvPr/>
        </p:nvGrpSpPr>
        <p:grpSpPr>
          <a:xfrm>
            <a:off x="1447657" y="50809"/>
            <a:ext cx="10048283" cy="751003"/>
            <a:chOff x="1447657" y="50809"/>
            <a:chExt cx="10048283" cy="751003"/>
          </a:xfrm>
        </p:grpSpPr>
        <p:grpSp>
          <p:nvGrpSpPr>
            <p:cNvPr id="4" name="Group 3">
              <a:extLst>
                <a:ext uri="{FF2B5EF4-FFF2-40B4-BE49-F238E27FC236}">
                  <a16:creationId xmlns:a16="http://schemas.microsoft.com/office/drawing/2014/main" id="{E1B1BB54-D5E9-7633-9A9E-8C64BF9934BB}"/>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Features</a:t>
                  </a:r>
                </a:p>
              </p:txBody>
            </p:sp>
            <p:grpSp>
              <p:nvGrpSpPr>
                <p:cNvPr id="8" name="Group 7">
                  <a:extLst>
                    <a:ext uri="{FF2B5EF4-FFF2-40B4-BE49-F238E27FC236}">
                      <a16:creationId xmlns:a16="http://schemas.microsoft.com/office/drawing/2014/main" id="{CB3B49EC-D778-11FB-A400-D4EB5EC09AF8}"/>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A0217ED9-38FE-6D36-4E25-F1988B12864A}"/>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
        <p:nvSpPr>
          <p:cNvPr id="3" name="TextBox 2">
            <a:extLst>
              <a:ext uri="{FF2B5EF4-FFF2-40B4-BE49-F238E27FC236}">
                <a16:creationId xmlns:a16="http://schemas.microsoft.com/office/drawing/2014/main" id="{39809B7B-E83C-B84D-3AEB-C81F74AC6B72}"/>
              </a:ext>
            </a:extLst>
          </p:cNvPr>
          <p:cNvSpPr txBox="1"/>
          <p:nvPr/>
        </p:nvSpPr>
        <p:spPr>
          <a:xfrm>
            <a:off x="696060" y="3160200"/>
            <a:ext cx="10877412" cy="1030795"/>
          </a:xfrm>
          <a:prstGeom prst="rect">
            <a:avLst/>
          </a:prstGeom>
          <a:noFill/>
        </p:spPr>
        <p:txBody>
          <a:bodyPr wrap="square" rtlCol="0">
            <a:spAutoFit/>
          </a:bodyPr>
          <a:lstStyle/>
          <a:p>
            <a:pPr>
              <a:lnSpc>
                <a:spcPct val="150000"/>
              </a:lnSpc>
            </a:pPr>
            <a:r>
              <a:rPr lang="en-US" sz="1400" b="1" dirty="0"/>
              <a:t>Epics</a:t>
            </a:r>
          </a:p>
          <a:p>
            <a:pPr marL="285750" indent="-285750">
              <a:lnSpc>
                <a:spcPct val="150000"/>
              </a:lnSpc>
              <a:buFont typeface="Arial" panose="020B0604020202020204" pitchFamily="34" charset="0"/>
              <a:buChar char="•"/>
            </a:pPr>
            <a:r>
              <a:rPr lang="en-US" sz="1400" b="1" dirty="0"/>
              <a:t>Soil and Climate Analysis: </a:t>
            </a:r>
            <a:r>
              <a:rPr lang="en-US" sz="1400" dirty="0"/>
              <a:t>Develops ML models to analyze environmental factors and optimize crop selection.</a:t>
            </a:r>
          </a:p>
          <a:p>
            <a:pPr marL="285750" indent="-285750">
              <a:lnSpc>
                <a:spcPct val="150000"/>
              </a:lnSpc>
              <a:buFont typeface="Arial" panose="020B0604020202020204" pitchFamily="34" charset="0"/>
              <a:buChar char="•"/>
            </a:pPr>
            <a:r>
              <a:rPr lang="en-US" sz="1400" b="1" dirty="0"/>
              <a:t>Crop Recommendation Reporting: </a:t>
            </a:r>
            <a:r>
              <a:rPr lang="en-US" sz="1400" dirty="0"/>
              <a:t>Generates detailed reports with insights into soil management and crop planning.</a:t>
            </a:r>
          </a:p>
        </p:txBody>
      </p:sp>
      <p:sp>
        <p:nvSpPr>
          <p:cNvPr id="11" name="TextBox 10">
            <a:extLst>
              <a:ext uri="{FF2B5EF4-FFF2-40B4-BE49-F238E27FC236}">
                <a16:creationId xmlns:a16="http://schemas.microsoft.com/office/drawing/2014/main" id="{0DBA075C-EF85-38CB-BAE1-2087FA3B72A9}"/>
              </a:ext>
            </a:extLst>
          </p:cNvPr>
          <p:cNvSpPr txBox="1"/>
          <p:nvPr/>
        </p:nvSpPr>
        <p:spPr>
          <a:xfrm>
            <a:off x="696060" y="4467912"/>
            <a:ext cx="10877412" cy="1353960"/>
          </a:xfrm>
          <a:prstGeom prst="rect">
            <a:avLst/>
          </a:prstGeom>
          <a:noFill/>
        </p:spPr>
        <p:txBody>
          <a:bodyPr wrap="square" rtlCol="0">
            <a:spAutoFit/>
          </a:bodyPr>
          <a:lstStyle/>
          <a:p>
            <a:pPr>
              <a:lnSpc>
                <a:spcPct val="150000"/>
              </a:lnSpc>
            </a:pPr>
            <a:r>
              <a:rPr lang="en-US" sz="1400" b="1" dirty="0"/>
              <a:t>User Stories</a:t>
            </a:r>
          </a:p>
          <a:p>
            <a:pPr marL="285750" indent="-285750">
              <a:lnSpc>
                <a:spcPct val="150000"/>
              </a:lnSpc>
              <a:buFont typeface="Arial" panose="020B0604020202020204" pitchFamily="34" charset="0"/>
              <a:buChar char="•"/>
            </a:pPr>
            <a:r>
              <a:rPr lang="en-US" sz="1400" dirty="0"/>
              <a:t>As a f</a:t>
            </a:r>
            <a:r>
              <a:rPr lang="en-US" sz="1400" b="1" dirty="0"/>
              <a:t>armer</a:t>
            </a:r>
            <a:r>
              <a:rPr lang="en-US" sz="1400" dirty="0"/>
              <a:t>, I need to input soil and climate data to receive crop recommendations.</a:t>
            </a:r>
          </a:p>
          <a:p>
            <a:pPr marL="285750" indent="-285750">
              <a:lnSpc>
                <a:spcPct val="150000"/>
              </a:lnSpc>
              <a:buFont typeface="Arial" panose="020B0604020202020204" pitchFamily="34" charset="0"/>
              <a:buChar char="•"/>
            </a:pPr>
            <a:r>
              <a:rPr lang="en-US" sz="1400" dirty="0"/>
              <a:t>As an </a:t>
            </a:r>
            <a:r>
              <a:rPr lang="en-US" sz="1400" b="1" dirty="0"/>
              <a:t>agronomist</a:t>
            </a:r>
            <a:r>
              <a:rPr lang="en-US" sz="1400" dirty="0"/>
              <a:t>, I require synthesized reports for guiding sustainable farming practices.</a:t>
            </a:r>
          </a:p>
          <a:p>
            <a:pPr marL="285750" indent="-285750">
              <a:lnSpc>
                <a:spcPct val="150000"/>
              </a:lnSpc>
              <a:buFont typeface="Arial" panose="020B0604020202020204" pitchFamily="34" charset="0"/>
              <a:buChar char="•"/>
            </a:pPr>
            <a:r>
              <a:rPr lang="en-US" sz="1400" dirty="0"/>
              <a:t>As an </a:t>
            </a:r>
            <a:r>
              <a:rPr lang="en-US" sz="1400" b="1" dirty="0"/>
              <a:t>agriculture policy analyst</a:t>
            </a:r>
            <a:r>
              <a:rPr lang="en-US" sz="1400" dirty="0"/>
              <a:t>, I analyze recommendation trends to improve regional agricultural strategies.</a:t>
            </a:r>
          </a:p>
        </p:txBody>
      </p:sp>
    </p:spTree>
    <p:extLst>
      <p:ext uri="{BB962C8B-B14F-4D97-AF65-F5344CB8AC3E}">
        <p14:creationId xmlns:p14="http://schemas.microsoft.com/office/powerpoint/2010/main" val="334684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587BD-E310-5DBC-E69D-3F0ED2380869}"/>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DFFBE001-9DDE-6CD0-D034-FBA57AC76047}"/>
              </a:ext>
            </a:extLst>
          </p:cNvPr>
          <p:cNvGrpSpPr/>
          <p:nvPr/>
        </p:nvGrpSpPr>
        <p:grpSpPr>
          <a:xfrm>
            <a:off x="657294" y="817064"/>
            <a:ext cx="10877412" cy="4045773"/>
            <a:chOff x="657294" y="921092"/>
            <a:chExt cx="10877412" cy="4045773"/>
          </a:xfrm>
        </p:grpSpPr>
        <p:sp>
          <p:nvSpPr>
            <p:cNvPr id="12" name="TextBox 11">
              <a:extLst>
                <a:ext uri="{FF2B5EF4-FFF2-40B4-BE49-F238E27FC236}">
                  <a16:creationId xmlns:a16="http://schemas.microsoft.com/office/drawing/2014/main" id="{A291C967-661F-34C5-C0BE-CA5963D5FFF9}"/>
                </a:ext>
              </a:extLst>
            </p:cNvPr>
            <p:cNvSpPr txBox="1"/>
            <p:nvPr/>
          </p:nvSpPr>
          <p:spPr>
            <a:xfrm>
              <a:off x="657294" y="921092"/>
              <a:ext cx="3015056" cy="369332"/>
            </a:xfrm>
            <a:prstGeom prst="rect">
              <a:avLst/>
            </a:prstGeom>
            <a:noFill/>
          </p:spPr>
          <p:txBody>
            <a:bodyPr wrap="none" rtlCol="0">
              <a:spAutoFit/>
            </a:bodyPr>
            <a:lstStyle/>
            <a:p>
              <a:r>
                <a:rPr lang="en-IN" b="1" dirty="0"/>
                <a:t>Project Features / Journeys</a:t>
              </a:r>
            </a:p>
          </p:txBody>
        </p:sp>
        <p:sp>
          <p:nvSpPr>
            <p:cNvPr id="13" name="TextBox 12">
              <a:extLst>
                <a:ext uri="{FF2B5EF4-FFF2-40B4-BE49-F238E27FC236}">
                  <a16:creationId xmlns:a16="http://schemas.microsoft.com/office/drawing/2014/main" id="{F524D3F3-118A-23C0-C930-5AF878900A45}"/>
                </a:ext>
              </a:extLst>
            </p:cNvPr>
            <p:cNvSpPr txBox="1"/>
            <p:nvPr/>
          </p:nvSpPr>
          <p:spPr>
            <a:xfrm>
              <a:off x="657294" y="1350747"/>
              <a:ext cx="10877412" cy="3616118"/>
            </a:xfrm>
            <a:prstGeom prst="rect">
              <a:avLst/>
            </a:prstGeom>
            <a:noFill/>
          </p:spPr>
          <p:txBody>
            <a:bodyPr wrap="square" rtlCol="0">
              <a:spAutoFit/>
            </a:bodyPr>
            <a:lstStyle/>
            <a:p>
              <a:pPr>
                <a:lnSpc>
                  <a:spcPct val="150000"/>
                </a:lnSpc>
              </a:pPr>
              <a:r>
                <a:rPr lang="en-US" sz="1400" b="1" dirty="0"/>
                <a:t>Journeys</a:t>
              </a:r>
            </a:p>
            <a:p>
              <a:pPr>
                <a:lnSpc>
                  <a:spcPct val="150000"/>
                </a:lnSpc>
              </a:pPr>
              <a:r>
                <a:rPr lang="en-US" sz="1400" b="1" dirty="0"/>
                <a:t>Crop Data Submission Journey</a:t>
              </a:r>
            </a:p>
            <a:p>
              <a:pPr marL="285750" indent="-285750">
                <a:lnSpc>
                  <a:spcPct val="150000"/>
                </a:lnSpc>
                <a:buFont typeface="Arial" panose="020B0604020202020204" pitchFamily="34" charset="0"/>
                <a:buChar char="•"/>
              </a:pPr>
              <a:r>
                <a:rPr lang="en-US" sz="1400" b="1" dirty="0"/>
                <a:t>User submits soil and climate data: </a:t>
              </a:r>
              <a:r>
                <a:rPr lang="en-US" sz="1400" dirty="0"/>
                <a:t>Users upload data such as nitrogen, phosphorus, potassium levels, temperature, and rainfall.</a:t>
              </a:r>
            </a:p>
            <a:p>
              <a:pPr marL="285750" indent="-285750">
                <a:lnSpc>
                  <a:spcPct val="150000"/>
                </a:lnSpc>
                <a:buFont typeface="Arial" panose="020B0604020202020204" pitchFamily="34" charset="0"/>
                <a:buChar char="•"/>
              </a:pPr>
              <a:r>
                <a:rPr lang="en-US" sz="1400" b="1" dirty="0"/>
                <a:t>AI model predicts suitable crops: </a:t>
              </a:r>
              <a:r>
                <a:rPr lang="en-US" sz="1400" dirty="0"/>
                <a:t>The AI evaluates the data to recommend the most suitable crops for the given conditions.</a:t>
              </a:r>
            </a:p>
            <a:p>
              <a:pPr>
                <a:lnSpc>
                  <a:spcPct val="150000"/>
                </a:lnSpc>
              </a:pPr>
              <a:r>
                <a:rPr lang="en-US" sz="1400" b="1" dirty="0"/>
                <a:t>Recommendation Reporting Journey</a:t>
              </a:r>
            </a:p>
            <a:p>
              <a:pPr marL="742950" lvl="1" indent="-285750">
                <a:lnSpc>
                  <a:spcPct val="150000"/>
                </a:lnSpc>
                <a:buFont typeface="Arial" panose="020B0604020202020204" pitchFamily="34" charset="0"/>
                <a:buChar char="•"/>
              </a:pPr>
              <a:r>
                <a:rPr lang="en-US" sz="1400" b="1" dirty="0"/>
                <a:t>Generative AI synthesizes insights: </a:t>
              </a:r>
              <a:r>
                <a:rPr lang="en-US" sz="1400" dirty="0"/>
                <a:t>Generative AI processes the ML predictions to generate an actionable report.</a:t>
              </a:r>
            </a:p>
            <a:p>
              <a:pPr marL="742950" lvl="1" indent="-285750">
                <a:lnSpc>
                  <a:spcPct val="150000"/>
                </a:lnSpc>
                <a:buFont typeface="Arial" panose="020B0604020202020204" pitchFamily="34" charset="0"/>
                <a:buChar char="•"/>
              </a:pPr>
              <a:r>
                <a:rPr lang="en-US" sz="1400" b="1" dirty="0"/>
                <a:t>Report outlines crop suitability and farming strategies: </a:t>
              </a:r>
              <a:r>
                <a:rPr lang="en-US" sz="1400" dirty="0"/>
                <a:t>The report includes recommended crops, soil health analysis, and suggestions for improving yield.</a:t>
              </a:r>
            </a:p>
            <a:p>
              <a:pPr>
                <a:lnSpc>
                  <a:spcPct val="150000"/>
                </a:lnSpc>
              </a:pPr>
              <a:r>
                <a:rPr lang="en-US" sz="1400" b="1" dirty="0"/>
                <a:t>Soil Management Suggestion Journey</a:t>
              </a:r>
            </a:p>
            <a:p>
              <a:pPr marL="742950" lvl="1" indent="-285750">
                <a:lnSpc>
                  <a:spcPct val="150000"/>
                </a:lnSpc>
                <a:buFont typeface="Arial" panose="020B0604020202020204" pitchFamily="34" charset="0"/>
                <a:buChar char="•"/>
              </a:pPr>
              <a:r>
                <a:rPr lang="en-US" sz="1400" b="1" dirty="0"/>
                <a:t>Tailored recommendation based on soil health: </a:t>
              </a:r>
              <a:r>
                <a:rPr lang="en-US" sz="1400" dirty="0"/>
                <a:t>The system provides specific advice for enhancing soil quality and optimizing crop growth</a:t>
              </a:r>
            </a:p>
          </p:txBody>
        </p:sp>
      </p:grpSp>
      <p:grpSp>
        <p:nvGrpSpPr>
          <p:cNvPr id="33" name="Group 32">
            <a:extLst>
              <a:ext uri="{FF2B5EF4-FFF2-40B4-BE49-F238E27FC236}">
                <a16:creationId xmlns:a16="http://schemas.microsoft.com/office/drawing/2014/main" id="{A364BB63-5F13-BEDA-135A-1D4BE1E575A8}"/>
              </a:ext>
            </a:extLst>
          </p:cNvPr>
          <p:cNvGrpSpPr/>
          <p:nvPr/>
        </p:nvGrpSpPr>
        <p:grpSpPr>
          <a:xfrm>
            <a:off x="1447657" y="50809"/>
            <a:ext cx="10048283" cy="751003"/>
            <a:chOff x="1447657" y="50809"/>
            <a:chExt cx="10048283" cy="751003"/>
          </a:xfrm>
        </p:grpSpPr>
        <p:grpSp>
          <p:nvGrpSpPr>
            <p:cNvPr id="4" name="Group 3">
              <a:extLst>
                <a:ext uri="{FF2B5EF4-FFF2-40B4-BE49-F238E27FC236}">
                  <a16:creationId xmlns:a16="http://schemas.microsoft.com/office/drawing/2014/main" id="{3954D537-B309-7928-3884-CEA675F7CCE4}"/>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3E34E979-DE6D-10F1-FA85-1D934E8212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57B4A89C-0162-ED19-5040-3615509E8353}"/>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378D41C-27E2-C7CA-2F78-3C8F2A9A9A9E}"/>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Features</a:t>
                  </a:r>
                </a:p>
              </p:txBody>
            </p:sp>
            <p:grpSp>
              <p:nvGrpSpPr>
                <p:cNvPr id="8" name="Group 7">
                  <a:extLst>
                    <a:ext uri="{FF2B5EF4-FFF2-40B4-BE49-F238E27FC236}">
                      <a16:creationId xmlns:a16="http://schemas.microsoft.com/office/drawing/2014/main" id="{3E441E62-D6C5-E548-AC8D-F6B1036F68B2}"/>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7247F19A-8477-1E02-3AE6-64F8C0842A2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8516BA50-A01C-9F4F-32FE-7035978B759A}"/>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8" name="TextBox 27">
              <a:extLst>
                <a:ext uri="{FF2B5EF4-FFF2-40B4-BE49-F238E27FC236}">
                  <a16:creationId xmlns:a16="http://schemas.microsoft.com/office/drawing/2014/main" id="{51619A50-985E-434D-E038-E5FE6E1290A2}"/>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
        <p:nvSpPr>
          <p:cNvPr id="14" name="TextBox 13">
            <a:extLst>
              <a:ext uri="{FF2B5EF4-FFF2-40B4-BE49-F238E27FC236}">
                <a16:creationId xmlns:a16="http://schemas.microsoft.com/office/drawing/2014/main" id="{FBFE4B02-45AD-BEAF-4834-2DD358451941}"/>
              </a:ext>
            </a:extLst>
          </p:cNvPr>
          <p:cNvSpPr txBox="1"/>
          <p:nvPr/>
        </p:nvSpPr>
        <p:spPr>
          <a:xfrm>
            <a:off x="657294" y="4862837"/>
            <a:ext cx="10877412" cy="1677126"/>
          </a:xfrm>
          <a:prstGeom prst="rect">
            <a:avLst/>
          </a:prstGeom>
          <a:noFill/>
        </p:spPr>
        <p:txBody>
          <a:bodyPr wrap="square" rtlCol="0">
            <a:spAutoFit/>
          </a:bodyPr>
          <a:lstStyle/>
          <a:p>
            <a:pPr>
              <a:lnSpc>
                <a:spcPct val="150000"/>
              </a:lnSpc>
            </a:pPr>
            <a:r>
              <a:rPr lang="en-US" sz="1400" b="1" dirty="0"/>
              <a:t>Use Cases</a:t>
            </a:r>
          </a:p>
          <a:p>
            <a:pPr marL="285750" indent="-285750">
              <a:lnSpc>
                <a:spcPct val="150000"/>
              </a:lnSpc>
              <a:buFont typeface="Arial" panose="020B0604020202020204" pitchFamily="34" charset="0"/>
              <a:buChar char="•"/>
            </a:pPr>
            <a:r>
              <a:rPr lang="en-US" sz="1400" b="1" dirty="0"/>
              <a:t>Upload and Analyze Data: </a:t>
            </a:r>
            <a:r>
              <a:rPr lang="en-US" sz="1400" dirty="0"/>
              <a:t>Users input soil and climate parameters, triggering the crop prediction model.</a:t>
            </a:r>
          </a:p>
          <a:p>
            <a:pPr marL="285750" indent="-285750">
              <a:lnSpc>
                <a:spcPct val="150000"/>
              </a:lnSpc>
              <a:buFont typeface="Arial" panose="020B0604020202020204" pitchFamily="34" charset="0"/>
              <a:buChar char="•"/>
            </a:pPr>
            <a:r>
              <a:rPr lang="en-US" sz="1400" b="1" dirty="0"/>
              <a:t>View Recommendation Report: </a:t>
            </a:r>
            <a:r>
              <a:rPr lang="en-US" sz="1400" dirty="0"/>
              <a:t>Users review a detailed report highlighting crop suitability and soil health insights.</a:t>
            </a:r>
          </a:p>
          <a:p>
            <a:pPr marL="285750" indent="-285750">
              <a:lnSpc>
                <a:spcPct val="150000"/>
              </a:lnSpc>
              <a:buFont typeface="Arial" panose="020B0604020202020204" pitchFamily="34" charset="0"/>
              <a:buChar char="•"/>
            </a:pPr>
            <a:r>
              <a:rPr lang="en-US" sz="1400" b="1" dirty="0"/>
              <a:t>Access Soil Improvement Tips: </a:t>
            </a:r>
            <a:r>
              <a:rPr lang="en-US" sz="1400" dirty="0"/>
              <a:t>Users receive personalized advice for improving soil conditions and maximizing agricultural productivity.</a:t>
            </a:r>
          </a:p>
        </p:txBody>
      </p:sp>
    </p:spTree>
    <p:extLst>
      <p:ext uri="{BB962C8B-B14F-4D97-AF65-F5344CB8AC3E}">
        <p14:creationId xmlns:p14="http://schemas.microsoft.com/office/powerpoint/2010/main" val="356065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Technology Stack</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3" y="1078003"/>
            <a:ext cx="5107625"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70524" cy="369332"/>
            </a:xfrm>
            <a:prstGeom prst="rect">
              <a:avLst/>
            </a:prstGeom>
            <a:noFill/>
          </p:spPr>
          <p:txBody>
            <a:bodyPr wrap="none" rtlCol="0">
              <a:spAutoFit/>
            </a:bodyPr>
            <a:lstStyle/>
            <a:p>
              <a:r>
                <a:rPr lang="en-IN" b="1" dirty="0"/>
                <a:t>Presentation Layer</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err="1"/>
                <a:t>Gradio</a:t>
              </a:r>
              <a:r>
                <a:rPr lang="en-IN" sz="1400" dirty="0"/>
                <a:t> (for user interface)</a:t>
              </a:r>
              <a:endParaRPr lang="en-IN" sz="1400" dirty="0">
                <a:solidFill>
                  <a:srgbClr val="0070C0"/>
                </a:solidFill>
              </a:endParaRP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96252" y="4650223"/>
            <a:ext cx="5107625" cy="689444"/>
            <a:chOff x="657294" y="801812"/>
            <a:chExt cx="3970199" cy="689444"/>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307777"/>
            </a:xfrm>
            <a:prstGeom prst="rect">
              <a:avLst/>
            </a:prstGeom>
            <a:noFill/>
          </p:spPr>
          <p:txBody>
            <a:bodyPr wrap="square" rtlCol="0">
              <a:spAutoFit/>
            </a:bodyPr>
            <a:lstStyle/>
            <a:p>
              <a:r>
                <a:rPr lang="en-IN" sz="1400" dirty="0"/>
                <a:t>Project code repository is available at </a:t>
              </a:r>
              <a:r>
                <a:rPr lang="en-IN" sz="1400" dirty="0">
                  <a:solidFill>
                    <a:srgbClr val="0070C0"/>
                  </a:solidFill>
                </a:rPr>
                <a:t>Link</a:t>
              </a: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932620" y="6499414"/>
            <a:ext cx="7871268" cy="307777"/>
          </a:xfrm>
          <a:prstGeom prst="rect">
            <a:avLst/>
          </a:prstGeom>
          <a:noFill/>
        </p:spPr>
        <p:txBody>
          <a:bodyPr wrap="square" rtlCol="0">
            <a:spAutoFit/>
          </a:bodyPr>
          <a:lstStyle/>
          <a:p>
            <a:r>
              <a:rPr lang="en-IN" sz="1400" dirty="0"/>
              <a:t>Note: Artefacts locations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6367477" y="1078003"/>
            <a:ext cx="5107625" cy="1335774"/>
            <a:chOff x="657294" y="801812"/>
            <a:chExt cx="3970199" cy="1335774"/>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1208148" cy="369332"/>
            </a:xfrm>
            <a:prstGeom prst="rect">
              <a:avLst/>
            </a:prstGeom>
            <a:noFill/>
          </p:spPr>
          <p:txBody>
            <a:bodyPr wrap="none" rtlCol="0">
              <a:spAutoFit/>
            </a:bodyPr>
            <a:lstStyle/>
            <a:p>
              <a:r>
                <a:rPr lang="en-IN" b="1" dirty="0"/>
                <a:t>Methodology</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199"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err="1"/>
                <a:t>Appraoch</a:t>
              </a:r>
              <a:r>
                <a:rPr lang="en-US" sz="1400" b="1" dirty="0"/>
                <a:t>: </a:t>
              </a:r>
              <a:r>
                <a:rPr lang="en-US" sz="1400" dirty="0"/>
                <a:t>Supervised ML for crop recommendation, </a:t>
              </a:r>
              <a:r>
                <a:rPr lang="en-US" sz="1400" dirty="0" err="1"/>
                <a:t>GenAI</a:t>
              </a:r>
              <a:r>
                <a:rPr lang="en-US" sz="1400" dirty="0"/>
                <a:t> for report synthesis.</a:t>
              </a:r>
            </a:p>
            <a:p>
              <a:pPr marL="285750" indent="-285750">
                <a:buFont typeface="Arial" panose="020B0604020202020204" pitchFamily="34" charset="0"/>
                <a:buChar char="•"/>
              </a:pPr>
              <a:r>
                <a:rPr lang="en-US" sz="1400" b="1" dirty="0"/>
                <a:t>Models: </a:t>
              </a:r>
              <a:r>
                <a:rPr lang="en-US" sz="1400" dirty="0"/>
                <a:t>Machine Learning classification model, </a:t>
              </a:r>
              <a:r>
                <a:rPr lang="en-US" sz="1400" dirty="0" err="1"/>
                <a:t>GenAI</a:t>
              </a:r>
              <a:r>
                <a:rPr lang="en-US" sz="1400" dirty="0"/>
                <a:t> for diagnostic reporting</a:t>
              </a:r>
              <a:endParaRPr lang="en-IN" sz="1400" b="1" dirty="0"/>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96253" y="2271133"/>
            <a:ext cx="5107625" cy="904887"/>
            <a:chOff x="657294" y="801812"/>
            <a:chExt cx="3970199" cy="904887"/>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560874" cy="369332"/>
            </a:xfrm>
            <a:prstGeom prst="rect">
              <a:avLst/>
            </a:prstGeom>
            <a:noFill/>
          </p:spPr>
          <p:txBody>
            <a:bodyPr wrap="none" rtlCol="0">
              <a:spAutoFit/>
            </a:bodyPr>
            <a:lstStyle/>
            <a:p>
              <a:r>
                <a:rPr lang="en-IN" b="1" dirty="0"/>
                <a:t>Application Layer</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523220"/>
            </a:xfrm>
            <a:prstGeom prst="rect">
              <a:avLst/>
            </a:prstGeom>
            <a:noFill/>
          </p:spPr>
          <p:txBody>
            <a:bodyPr wrap="square" rtlCol="0">
              <a:spAutoFit/>
            </a:bodyPr>
            <a:lstStyle/>
            <a:p>
              <a:r>
                <a:rPr lang="en-IN" sz="1400" dirty="0"/>
                <a:t>Python (primary language), </a:t>
              </a:r>
              <a:r>
                <a:rPr lang="en-IN" sz="1400" dirty="0" err="1"/>
                <a:t>Tensoflow</a:t>
              </a:r>
              <a:r>
                <a:rPr lang="en-IN" sz="1400" dirty="0"/>
                <a:t> and Scikit-learn (for ML Model implementation)</a:t>
              </a:r>
              <a:endParaRPr lang="en-IN" sz="1400" dirty="0">
                <a:solidFill>
                  <a:srgbClr val="0070C0"/>
                </a:solidFill>
              </a:endParaRP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96253" y="3462844"/>
            <a:ext cx="5107625" cy="685111"/>
            <a:chOff x="618525" y="2630224"/>
            <a:chExt cx="5107625" cy="685111"/>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1300356" cy="369332"/>
            </a:xfrm>
            <a:prstGeom prst="rect">
              <a:avLst/>
            </a:prstGeom>
            <a:noFill/>
          </p:spPr>
          <p:txBody>
            <a:bodyPr wrap="none" rtlCol="0">
              <a:spAutoFit/>
            </a:bodyPr>
            <a:lstStyle/>
            <a:p>
              <a:r>
                <a:rPr lang="en-IN" b="1" dirty="0"/>
                <a:t>Data Layer</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307777"/>
            </a:xfrm>
            <a:prstGeom prst="rect">
              <a:avLst/>
            </a:prstGeom>
            <a:noFill/>
          </p:spPr>
          <p:txBody>
            <a:bodyPr wrap="square" rtlCol="0">
              <a:spAutoFit/>
            </a:bodyPr>
            <a:lstStyle/>
            <a:p>
              <a:r>
                <a:rPr lang="en-IN" sz="1400" dirty="0"/>
                <a:t>Pandas and </a:t>
              </a:r>
              <a:r>
                <a:rPr lang="en-IN" sz="1400" dirty="0" err="1"/>
                <a:t>Numpy</a:t>
              </a:r>
              <a:r>
                <a:rPr lang="en-IN" sz="1400" dirty="0"/>
                <a:t> (for data processing)</a:t>
              </a:r>
              <a:endParaRPr lang="en-IN" sz="1400" dirty="0">
                <a:solidFill>
                  <a:srgbClr val="0070C0"/>
                </a:solidFill>
              </a:endParaRPr>
            </a:p>
          </p:txBody>
        </p:sp>
      </p:grpSp>
      <p:grpSp>
        <p:nvGrpSpPr>
          <p:cNvPr id="17" name="Group 16">
            <a:extLst>
              <a:ext uri="{FF2B5EF4-FFF2-40B4-BE49-F238E27FC236}">
                <a16:creationId xmlns:a16="http://schemas.microsoft.com/office/drawing/2014/main" id="{3E982BA2-0894-9048-6B84-F1AC16ECFCF3}"/>
              </a:ext>
            </a:extLst>
          </p:cNvPr>
          <p:cNvGrpSpPr/>
          <p:nvPr/>
        </p:nvGrpSpPr>
        <p:grpSpPr>
          <a:xfrm>
            <a:off x="6367477" y="2413821"/>
            <a:ext cx="5107625" cy="1331441"/>
            <a:chOff x="618525" y="2630224"/>
            <a:chExt cx="5107625" cy="1331441"/>
          </a:xfrm>
        </p:grpSpPr>
        <p:sp>
          <p:nvSpPr>
            <p:cNvPr id="18" name="TextBox 17">
              <a:extLst>
                <a:ext uri="{FF2B5EF4-FFF2-40B4-BE49-F238E27FC236}">
                  <a16:creationId xmlns:a16="http://schemas.microsoft.com/office/drawing/2014/main" id="{5E2F4105-B70D-B7EE-C124-31E8F67DD312}"/>
                </a:ext>
              </a:extLst>
            </p:cNvPr>
            <p:cNvSpPr txBox="1"/>
            <p:nvPr/>
          </p:nvSpPr>
          <p:spPr>
            <a:xfrm>
              <a:off x="618528" y="2630224"/>
              <a:ext cx="2873992" cy="369332"/>
            </a:xfrm>
            <a:prstGeom prst="rect">
              <a:avLst/>
            </a:prstGeom>
            <a:noFill/>
          </p:spPr>
          <p:txBody>
            <a:bodyPr wrap="none" rtlCol="0">
              <a:spAutoFit/>
            </a:bodyPr>
            <a:lstStyle/>
            <a:p>
              <a:r>
                <a:rPr lang="en-IN" b="1" dirty="0"/>
                <a:t>Products, Tools &amp; Utilities</a:t>
              </a:r>
            </a:p>
          </p:txBody>
        </p:sp>
        <p:sp>
          <p:nvSpPr>
            <p:cNvPr id="23" name="TextBox 22">
              <a:extLst>
                <a:ext uri="{FF2B5EF4-FFF2-40B4-BE49-F238E27FC236}">
                  <a16:creationId xmlns:a16="http://schemas.microsoft.com/office/drawing/2014/main" id="{9548AFC0-9EFA-AEBF-8ED7-E0760FD7B471}"/>
                </a:ext>
              </a:extLst>
            </p:cNvPr>
            <p:cNvSpPr txBox="1"/>
            <p:nvPr/>
          </p:nvSpPr>
          <p:spPr>
            <a:xfrm>
              <a:off x="618525" y="3007558"/>
              <a:ext cx="5107625"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a:t>Products: </a:t>
              </a:r>
              <a:r>
                <a:rPr lang="en-US" sz="1400" dirty="0"/>
                <a:t>Llama3 (for generative AI model)</a:t>
              </a:r>
            </a:p>
            <a:p>
              <a:pPr marL="285750" indent="-285750">
                <a:buFont typeface="Arial" panose="020B0604020202020204" pitchFamily="34" charset="0"/>
                <a:buChar char="•"/>
              </a:pPr>
              <a:r>
                <a:rPr lang="en-US" sz="1400" b="1" dirty="0"/>
                <a:t>Utilities: </a:t>
              </a:r>
              <a:r>
                <a:rPr lang="en-US" sz="1400" dirty="0"/>
                <a:t>Pandas, </a:t>
              </a:r>
              <a:r>
                <a:rPr lang="en-US" sz="1400" dirty="0" err="1"/>
                <a:t>Numpy</a:t>
              </a:r>
              <a:r>
                <a:rPr lang="en-US" sz="1400" dirty="0"/>
                <a:t> and Seaborn (for data preprocessing), </a:t>
              </a:r>
              <a:r>
                <a:rPr lang="en-US" sz="1400" dirty="0" err="1"/>
                <a:t>Tensorflow</a:t>
              </a:r>
              <a:r>
                <a:rPr lang="en-US" sz="1400" dirty="0"/>
                <a:t> and Scikit-learn (for ML utilities), </a:t>
              </a:r>
              <a:r>
                <a:rPr lang="en-US" sz="1400" dirty="0" err="1"/>
                <a:t>Gradio</a:t>
              </a:r>
              <a:r>
                <a:rPr lang="en-US" sz="1400" dirty="0"/>
                <a:t> (for frontend interface)</a:t>
              </a:r>
              <a:endParaRPr lang="en-IN" sz="1400" b="1" dirty="0"/>
            </a:p>
          </p:txBody>
        </p:sp>
      </p:grpSp>
      <p:cxnSp>
        <p:nvCxnSpPr>
          <p:cNvPr id="34" name="Straight Connector 33">
            <a:extLst>
              <a:ext uri="{FF2B5EF4-FFF2-40B4-BE49-F238E27FC236}">
                <a16:creationId xmlns:a16="http://schemas.microsoft.com/office/drawing/2014/main" id="{68E05281-624A-6E53-BB00-5C0A2B9D15F9}"/>
              </a:ext>
            </a:extLst>
          </p:cNvPr>
          <p:cNvCxnSpPr/>
          <p:nvPr/>
        </p:nvCxnSpPr>
        <p:spPr>
          <a:xfrm flipV="1">
            <a:off x="5993780" y="1025912"/>
            <a:ext cx="0" cy="4666786"/>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35" name="Group 34">
            <a:extLst>
              <a:ext uri="{FF2B5EF4-FFF2-40B4-BE49-F238E27FC236}">
                <a16:creationId xmlns:a16="http://schemas.microsoft.com/office/drawing/2014/main" id="{B26007EE-C578-4CCA-8843-71299728D0AE}"/>
              </a:ext>
            </a:extLst>
          </p:cNvPr>
          <p:cNvGrpSpPr/>
          <p:nvPr/>
        </p:nvGrpSpPr>
        <p:grpSpPr>
          <a:xfrm>
            <a:off x="6367477" y="3822374"/>
            <a:ext cx="5107625" cy="818685"/>
            <a:chOff x="618525" y="2630224"/>
            <a:chExt cx="5107625" cy="900554"/>
          </a:xfrm>
        </p:grpSpPr>
        <p:sp>
          <p:nvSpPr>
            <p:cNvPr id="36" name="TextBox 35">
              <a:extLst>
                <a:ext uri="{FF2B5EF4-FFF2-40B4-BE49-F238E27FC236}">
                  <a16:creationId xmlns:a16="http://schemas.microsoft.com/office/drawing/2014/main" id="{0B0E04E8-B70C-64DB-EC14-5BAED3A3907F}"/>
                </a:ext>
              </a:extLst>
            </p:cNvPr>
            <p:cNvSpPr txBox="1"/>
            <p:nvPr/>
          </p:nvSpPr>
          <p:spPr>
            <a:xfrm>
              <a:off x="618528" y="2630224"/>
              <a:ext cx="1638462" cy="369332"/>
            </a:xfrm>
            <a:prstGeom prst="rect">
              <a:avLst/>
            </a:prstGeom>
            <a:noFill/>
          </p:spPr>
          <p:txBody>
            <a:bodyPr wrap="none" rtlCol="0">
              <a:spAutoFit/>
            </a:bodyPr>
            <a:lstStyle/>
            <a:p>
              <a:r>
                <a:rPr lang="en-IN" b="1" dirty="0"/>
                <a:t>Infrastructure</a:t>
              </a:r>
            </a:p>
          </p:txBody>
        </p:sp>
        <p:sp>
          <p:nvSpPr>
            <p:cNvPr id="37" name="TextBox 36">
              <a:extLst>
                <a:ext uri="{FF2B5EF4-FFF2-40B4-BE49-F238E27FC236}">
                  <a16:creationId xmlns:a16="http://schemas.microsoft.com/office/drawing/2014/main" id="{3B919363-D300-3AC7-EF12-1659CC99A3D7}"/>
                </a:ext>
              </a:extLst>
            </p:cNvPr>
            <p:cNvSpPr txBox="1"/>
            <p:nvPr/>
          </p:nvSpPr>
          <p:spPr>
            <a:xfrm>
              <a:off x="618525" y="3007558"/>
              <a:ext cx="5107625" cy="523220"/>
            </a:xfrm>
            <a:prstGeom prst="rect">
              <a:avLst/>
            </a:prstGeom>
            <a:noFill/>
          </p:spPr>
          <p:txBody>
            <a:bodyPr wrap="square" rtlCol="0">
              <a:spAutoFit/>
            </a:bodyPr>
            <a:lstStyle/>
            <a:p>
              <a:r>
                <a:rPr lang="en-IN" sz="1400" dirty="0"/>
                <a:t>Hosted on Hugging Face Spaces with base CPU instance at free tier. </a:t>
              </a:r>
              <a:endParaRPr lang="en-IN" sz="1400" dirty="0">
                <a:solidFill>
                  <a:srgbClr val="0070C0"/>
                </a:solidFill>
              </a:endParaRPr>
            </a:p>
          </p:txBody>
        </p:sp>
      </p:grpSp>
      <p:grpSp>
        <p:nvGrpSpPr>
          <p:cNvPr id="38" name="Group 37">
            <a:extLst>
              <a:ext uri="{FF2B5EF4-FFF2-40B4-BE49-F238E27FC236}">
                <a16:creationId xmlns:a16="http://schemas.microsoft.com/office/drawing/2014/main" id="{BEFF10E3-206D-0AD5-3AB0-F7FA43B5267C}"/>
              </a:ext>
            </a:extLst>
          </p:cNvPr>
          <p:cNvGrpSpPr/>
          <p:nvPr/>
        </p:nvGrpSpPr>
        <p:grpSpPr>
          <a:xfrm>
            <a:off x="6367477" y="4810480"/>
            <a:ext cx="5107625" cy="685111"/>
            <a:chOff x="618525" y="2630224"/>
            <a:chExt cx="5107625" cy="685111"/>
          </a:xfrm>
        </p:grpSpPr>
        <p:sp>
          <p:nvSpPr>
            <p:cNvPr id="39" name="TextBox 38">
              <a:extLst>
                <a:ext uri="{FF2B5EF4-FFF2-40B4-BE49-F238E27FC236}">
                  <a16:creationId xmlns:a16="http://schemas.microsoft.com/office/drawing/2014/main" id="{AE5B6E04-D66C-A87F-F9AD-454168D09336}"/>
                </a:ext>
              </a:extLst>
            </p:cNvPr>
            <p:cNvSpPr txBox="1"/>
            <p:nvPr/>
          </p:nvSpPr>
          <p:spPr>
            <a:xfrm>
              <a:off x="618528" y="2630224"/>
              <a:ext cx="534121" cy="369332"/>
            </a:xfrm>
            <a:prstGeom prst="rect">
              <a:avLst/>
            </a:prstGeom>
            <a:noFill/>
          </p:spPr>
          <p:txBody>
            <a:bodyPr wrap="none" rtlCol="0">
              <a:spAutoFit/>
            </a:bodyPr>
            <a:lstStyle/>
            <a:p>
              <a:r>
                <a:rPr lang="en-IN" b="1" dirty="0"/>
                <a:t>API</a:t>
              </a:r>
            </a:p>
          </p:txBody>
        </p:sp>
        <p:sp>
          <p:nvSpPr>
            <p:cNvPr id="40" name="TextBox 39">
              <a:extLst>
                <a:ext uri="{FF2B5EF4-FFF2-40B4-BE49-F238E27FC236}">
                  <a16:creationId xmlns:a16="http://schemas.microsoft.com/office/drawing/2014/main" id="{372F4210-52DF-E272-3865-199D520718CA}"/>
                </a:ext>
              </a:extLst>
            </p:cNvPr>
            <p:cNvSpPr txBox="1"/>
            <p:nvPr/>
          </p:nvSpPr>
          <p:spPr>
            <a:xfrm>
              <a:off x="618525" y="3007558"/>
              <a:ext cx="5107625"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t>Groq</a:t>
              </a:r>
              <a:r>
                <a:rPr lang="en-US" sz="1400" dirty="0"/>
                <a:t> API for accessing Llama3 LLM</a:t>
              </a:r>
              <a:endParaRPr lang="en-IN" sz="1400" dirty="0"/>
            </a:p>
          </p:txBody>
        </p:sp>
      </p:grpSp>
    </p:spTree>
    <p:extLst>
      <p:ext uri="{BB962C8B-B14F-4D97-AF65-F5344CB8AC3E}">
        <p14:creationId xmlns:p14="http://schemas.microsoft.com/office/powerpoint/2010/main" val="334223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Provide journey / stories / use case wise navigable Wireframes / UI screenshots. Figma or similar approaches preferred. </a:t>
              </a:r>
              <a:endParaRPr lang="en-IN" sz="1400" dirty="0">
                <a:solidFill>
                  <a:srgbClr val="0070C0"/>
                </a:solidFill>
              </a:endParaRPr>
            </a:p>
          </p:txBody>
        </p:sp>
      </p:grpSp>
    </p:spTree>
    <p:extLst>
      <p:ext uri="{BB962C8B-B14F-4D97-AF65-F5344CB8AC3E}">
        <p14:creationId xmlns:p14="http://schemas.microsoft.com/office/powerpoint/2010/main" val="58534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
        <p:nvSpPr>
          <p:cNvPr id="12" name="TextBox 11">
            <a:extLst>
              <a:ext uri="{FF2B5EF4-FFF2-40B4-BE49-F238E27FC236}">
                <a16:creationId xmlns:a16="http://schemas.microsoft.com/office/drawing/2014/main" id="{C4AA4D4F-FBAE-EC38-F787-48F4AAC75776}"/>
              </a:ext>
            </a:extLst>
          </p:cNvPr>
          <p:cNvSpPr txBox="1"/>
          <p:nvPr/>
        </p:nvSpPr>
        <p:spPr>
          <a:xfrm>
            <a:off x="796251" y="797785"/>
            <a:ext cx="2756012" cy="369332"/>
          </a:xfrm>
          <a:prstGeom prst="rect">
            <a:avLst/>
          </a:prstGeom>
          <a:noFill/>
        </p:spPr>
        <p:txBody>
          <a:bodyPr wrap="none" rtlCol="0">
            <a:spAutoFit/>
          </a:bodyPr>
          <a:lstStyle/>
          <a:p>
            <a:r>
              <a:rPr lang="en-IN" b="1" dirty="0"/>
              <a:t>Application Screenshots</a:t>
            </a:r>
          </a:p>
        </p:txBody>
      </p:sp>
      <p:pic>
        <p:nvPicPr>
          <p:cNvPr id="13" name="Picture 12">
            <a:extLst>
              <a:ext uri="{FF2B5EF4-FFF2-40B4-BE49-F238E27FC236}">
                <a16:creationId xmlns:a16="http://schemas.microsoft.com/office/drawing/2014/main" id="{1C7258AA-2FBF-084C-9943-1B66DDBE68F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3036" y="1550358"/>
            <a:ext cx="10005928" cy="4193816"/>
          </a:xfrm>
          <a:prstGeom prst="rect">
            <a:avLst/>
          </a:prstGeom>
        </p:spPr>
      </p:pic>
    </p:spTree>
    <p:extLst>
      <p:ext uri="{BB962C8B-B14F-4D97-AF65-F5344CB8AC3E}">
        <p14:creationId xmlns:p14="http://schemas.microsoft.com/office/powerpoint/2010/main" val="825801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 Product Roadmap</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aphicFrame>
        <p:nvGraphicFramePr>
          <p:cNvPr id="14" name="Table 13">
            <a:extLst>
              <a:ext uri="{FF2B5EF4-FFF2-40B4-BE49-F238E27FC236}">
                <a16:creationId xmlns:a16="http://schemas.microsoft.com/office/drawing/2014/main" id="{6A23958F-4D33-0314-EE9B-653AF06363E4}"/>
              </a:ext>
            </a:extLst>
          </p:cNvPr>
          <p:cNvGraphicFramePr>
            <a:graphicFrameLocks noGrp="1"/>
          </p:cNvGraphicFramePr>
          <p:nvPr>
            <p:extLst>
              <p:ext uri="{D42A27DB-BD31-4B8C-83A1-F6EECF244321}">
                <p14:modId xmlns:p14="http://schemas.microsoft.com/office/powerpoint/2010/main" val="1846603662"/>
              </p:ext>
            </p:extLst>
          </p:nvPr>
        </p:nvGraphicFramePr>
        <p:xfrm>
          <a:off x="544551" y="1210320"/>
          <a:ext cx="11102898" cy="4907206"/>
        </p:xfrm>
        <a:graphic>
          <a:graphicData uri="http://schemas.openxmlformats.org/drawingml/2006/table">
            <a:tbl>
              <a:tblPr firstRow="1" bandRow="1">
                <a:tableStyleId>{5C22544A-7EE6-4342-B048-85BDC9FD1C3A}</a:tableStyleId>
              </a:tblPr>
              <a:tblGrid>
                <a:gridCol w="3700966">
                  <a:extLst>
                    <a:ext uri="{9D8B030D-6E8A-4147-A177-3AD203B41FA5}">
                      <a16:colId xmlns:a16="http://schemas.microsoft.com/office/drawing/2014/main" val="2285055309"/>
                    </a:ext>
                  </a:extLst>
                </a:gridCol>
                <a:gridCol w="3700966">
                  <a:extLst>
                    <a:ext uri="{9D8B030D-6E8A-4147-A177-3AD203B41FA5}">
                      <a16:colId xmlns:a16="http://schemas.microsoft.com/office/drawing/2014/main" val="710189728"/>
                    </a:ext>
                  </a:extLst>
                </a:gridCol>
                <a:gridCol w="3700966">
                  <a:extLst>
                    <a:ext uri="{9D8B030D-6E8A-4147-A177-3AD203B41FA5}">
                      <a16:colId xmlns:a16="http://schemas.microsoft.com/office/drawing/2014/main" val="100505058"/>
                    </a:ext>
                  </a:extLst>
                </a:gridCol>
              </a:tblGrid>
              <a:tr h="518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Short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dirty="0"/>
                        <a:t>Mid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dirty="0"/>
                        <a:t>Long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393984951"/>
                  </a:ext>
                </a:extLst>
              </a:tr>
              <a:tr h="4389086">
                <a:tc>
                  <a:txBody>
                    <a:bodyPr/>
                    <a:lstStyle/>
                    <a:p>
                      <a:pPr marL="0" indent="0" algn="l">
                        <a:buFont typeface="Arial" panose="020B0604020202020204" pitchFamily="34" charset="0"/>
                        <a:buNone/>
                      </a:pPr>
                      <a:endParaRPr lang="en-IN" dirty="0"/>
                    </a:p>
                    <a:p>
                      <a:pPr marL="285750" indent="-285750" algn="l">
                        <a:lnSpc>
                          <a:spcPct val="150000"/>
                        </a:lnSpc>
                        <a:buFont typeface="Arial" panose="020B0604020202020204" pitchFamily="34" charset="0"/>
                        <a:buChar char="•"/>
                      </a:pPr>
                      <a:r>
                        <a:rPr lang="en-US" dirty="0"/>
                        <a:t>Develop the crop recommendation prediction model.</a:t>
                      </a:r>
                    </a:p>
                    <a:p>
                      <a:pPr marL="285750" indent="-285750" algn="l">
                        <a:lnSpc>
                          <a:spcPct val="150000"/>
                        </a:lnSpc>
                        <a:buFont typeface="Arial" panose="020B0604020202020204" pitchFamily="34" charset="0"/>
                        <a:buChar char="•"/>
                      </a:pPr>
                      <a:r>
                        <a:rPr lang="en-US" dirty="0"/>
                        <a:t>Integrate soil and climate data into the system.</a:t>
                      </a:r>
                    </a:p>
                    <a:p>
                      <a:pPr marL="285750" indent="-285750" algn="l">
                        <a:lnSpc>
                          <a:spcPct val="150000"/>
                        </a:lnSpc>
                        <a:buFont typeface="Arial" panose="020B0604020202020204" pitchFamily="34" charset="0"/>
                        <a:buChar char="•"/>
                      </a:pPr>
                      <a:r>
                        <a:rPr lang="en-US" dirty="0"/>
                        <a:t>Generate initial crop suitability reports.</a:t>
                      </a:r>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lgn="l">
                        <a:lnSpc>
                          <a:spcPct val="150000"/>
                        </a:lnSpc>
                        <a:buFont typeface="Arial" panose="020B0604020202020204" pitchFamily="34" charset="0"/>
                        <a:buChar char="•"/>
                      </a:pPr>
                      <a:r>
                        <a:rPr lang="en-US" dirty="0"/>
                        <a:t>Refine Generative AI for precision in recommendation reports.</a:t>
                      </a:r>
                    </a:p>
                    <a:p>
                      <a:pPr marL="285750" indent="-285750" algn="l">
                        <a:lnSpc>
                          <a:spcPct val="150000"/>
                        </a:lnSpc>
                        <a:buFont typeface="Arial" panose="020B0604020202020204" pitchFamily="34" charset="0"/>
                        <a:buChar char="•"/>
                      </a:pPr>
                      <a:r>
                        <a:rPr lang="en-US" dirty="0"/>
                        <a:t>Create an intuitive dashboard for user interaction.</a:t>
                      </a:r>
                    </a:p>
                    <a:p>
                      <a:pPr marL="285750" indent="-285750" algn="l">
                        <a:lnSpc>
                          <a:spcPct val="150000"/>
                        </a:lnSpc>
                        <a:buFont typeface="Arial" panose="020B0604020202020204" pitchFamily="34" charset="0"/>
                        <a:buChar char="•"/>
                      </a:pPr>
                      <a:r>
                        <a:rPr lang="en-US" dirty="0"/>
                        <a:t>Incorporate best farming practices and soil improvement tips in reports.</a:t>
                      </a:r>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lgn="l">
                        <a:lnSpc>
                          <a:spcPct val="150000"/>
                        </a:lnSpc>
                        <a:buFont typeface="Arial" panose="020B0604020202020204" pitchFamily="34" charset="0"/>
                        <a:buChar char="•"/>
                      </a:pPr>
                      <a:r>
                        <a:rPr lang="en-US" dirty="0"/>
                        <a:t>Implement global cloud deployment for accessibility.</a:t>
                      </a:r>
                    </a:p>
                    <a:p>
                      <a:pPr marL="285750" indent="-285750" algn="l">
                        <a:lnSpc>
                          <a:spcPct val="150000"/>
                        </a:lnSpc>
                        <a:buFont typeface="Arial" panose="020B0604020202020204" pitchFamily="34" charset="0"/>
                        <a:buChar char="•"/>
                      </a:pPr>
                      <a:r>
                        <a:rPr lang="en-US" dirty="0"/>
                        <a:t>Analyze longitudinal agricultural trends across regions.</a:t>
                      </a:r>
                    </a:p>
                    <a:p>
                      <a:pPr marL="285750" indent="-285750" algn="l">
                        <a:lnSpc>
                          <a:spcPct val="150000"/>
                        </a:lnSpc>
                        <a:buFont typeface="Arial" panose="020B0604020202020204" pitchFamily="34" charset="0"/>
                        <a:buChar char="•"/>
                      </a:pPr>
                      <a:r>
                        <a:rPr lang="en-US" dirty="0"/>
                        <a:t>Support multilingual recommendation report generation for diverse users.</a:t>
                      </a:r>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65739725"/>
                  </a:ext>
                </a:extLst>
              </a:tr>
            </a:tbl>
          </a:graphicData>
        </a:graphic>
      </p:graphicFrame>
      <p:sp>
        <p:nvSpPr>
          <p:cNvPr id="17" name="TextBox 16">
            <a:extLst>
              <a:ext uri="{FF2B5EF4-FFF2-40B4-BE49-F238E27FC236}">
                <a16:creationId xmlns:a16="http://schemas.microsoft.com/office/drawing/2014/main" id="{CB6E8B4E-B143-2D1E-2393-A0900E4862B5}"/>
              </a:ext>
            </a:extLst>
          </p:cNvPr>
          <p:cNvSpPr txBox="1"/>
          <p:nvPr/>
        </p:nvSpPr>
        <p:spPr>
          <a:xfrm>
            <a:off x="544551" y="698105"/>
            <a:ext cx="5347041" cy="369332"/>
          </a:xfrm>
          <a:prstGeom prst="rect">
            <a:avLst/>
          </a:prstGeom>
          <a:noFill/>
        </p:spPr>
        <p:txBody>
          <a:bodyPr wrap="none" rtlCol="0">
            <a:spAutoFit/>
          </a:bodyPr>
          <a:lstStyle/>
          <a:p>
            <a:r>
              <a:rPr lang="en-IN" b="1" dirty="0"/>
              <a:t>Project / Product Roadmap | Milestones | Features</a:t>
            </a:r>
          </a:p>
        </p:txBody>
      </p:sp>
    </p:spTree>
    <p:extLst>
      <p:ext uri="{BB962C8B-B14F-4D97-AF65-F5344CB8AC3E}">
        <p14:creationId xmlns:p14="http://schemas.microsoft.com/office/powerpoint/2010/main" val="2791241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2066</TotalTime>
  <Words>1091</Words>
  <Application>Microsoft Office PowerPoint</Application>
  <PresentationFormat>Widescreen</PresentationFormat>
  <Paragraphs>158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Bahnschrift</vt:lpstr>
      <vt:lpstr>Ginto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Ramakrishnan T CIO</dc:creator>
  <cp:lastModifiedBy>Sukanth 07</cp:lastModifiedBy>
  <cp:revision>48</cp:revision>
  <dcterms:created xsi:type="dcterms:W3CDTF">2024-10-28T03:56:58Z</dcterms:created>
  <dcterms:modified xsi:type="dcterms:W3CDTF">2024-12-08T17:33:54Z</dcterms:modified>
</cp:coreProperties>
</file>