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75" r:id="rId3"/>
    <p:sldId id="258" r:id="rId4"/>
    <p:sldId id="268" r:id="rId5"/>
    <p:sldId id="260" r:id="rId6"/>
    <p:sldId id="267" r:id="rId7"/>
    <p:sldId id="261" r:id="rId8"/>
    <p:sldId id="262" r:id="rId9"/>
    <p:sldId id="272" r:id="rId10"/>
    <p:sldId id="263" r:id="rId11"/>
    <p:sldId id="273" r:id="rId12"/>
    <p:sldId id="269" r:id="rId13"/>
    <p:sldId id="271" r:id="rId14"/>
    <p:sldId id="270" r:id="rId15"/>
    <p:sldId id="274" r:id="rId16"/>
  </p:sldIdLst>
  <p:sldSz cx="9144000" cy="6858000" type="screen4x3"/>
  <p:notesSz cx="6858000" cy="9144000"/>
  <p:custDataLst>
    <p:tags r:id="rId18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600"/>
    <a:srgbClr val="009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702" y="-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24B493-7589-469B-9730-34371019A3F2}" type="datetimeFigureOut">
              <a:rPr lang="ru-RU" smtClean="0"/>
              <a:t>31.05.2011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D672A-E91B-4D81-B6DA-5C3D8F68D0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6579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9D8DA5-E6B3-45C7-A207-1F6913711D31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dirty="0" smtClean="0"/>
              <a:t>при прямом вызове функции </a:t>
            </a:r>
            <a:r>
              <a:rPr lang="en-US" dirty="0" smtClean="0"/>
              <a:t>this </a:t>
            </a:r>
            <a:r>
              <a:rPr lang="ru-RU" dirty="0" smtClean="0"/>
              <a:t>не используется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B8C667-156B-44D4-B4FF-F7CC9D36FD81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dirty="0" smtClean="0"/>
              <a:t>прототип используется только для поиска свойств.. Для хранения и присвоения используется сам объект.</a:t>
            </a:r>
            <a:endParaRPr lang="en-US" dirty="0" smtClean="0"/>
          </a:p>
          <a:p>
            <a:pPr eaLnBrk="1" hangingPunct="1"/>
            <a:r>
              <a:rPr lang="ru-RU" dirty="0" smtClean="0"/>
              <a:t>неявную значит – мы не можем ее изменить. Ссылка создается оператором</a:t>
            </a:r>
            <a:r>
              <a:rPr lang="en-US" dirty="0" smtClean="0"/>
              <a:t> new</a:t>
            </a:r>
          </a:p>
          <a:p>
            <a:pPr eaLnBrk="1" hangingPunct="1"/>
            <a:r>
              <a:rPr lang="ru-RU" dirty="0" smtClean="0"/>
              <a:t>наследование в </a:t>
            </a:r>
            <a:r>
              <a:rPr lang="ru-RU" dirty="0" err="1" smtClean="0"/>
              <a:t>яваскрипт</a:t>
            </a:r>
            <a:r>
              <a:rPr lang="ru-RU" dirty="0" smtClean="0"/>
              <a:t> внешне может быть похоже, на самом деле – кардинально иное, чем в классовых языках</a:t>
            </a:r>
            <a:endParaRPr lang="en-US" dirty="0" smtClean="0"/>
          </a:p>
          <a:p>
            <a:pPr eaLnBrk="1" hangingPunct="1"/>
            <a:r>
              <a:rPr lang="ru-RU" dirty="0" smtClean="0"/>
              <a:t>мы</a:t>
            </a:r>
            <a:r>
              <a:rPr lang="ru-RU" baseline="0" dirty="0" smtClean="0"/>
              <a:t> будем называть этот прототип </a:t>
            </a:r>
            <a:r>
              <a:rPr lang="en-US" baseline="0" dirty="0" smtClean="0"/>
              <a:t>__proto__, </a:t>
            </a:r>
            <a:r>
              <a:rPr lang="ru-RU" baseline="0" dirty="0" smtClean="0"/>
              <a:t>чтобы не путать со свойством </a:t>
            </a:r>
            <a:r>
              <a:rPr lang="en-US" baseline="0" dirty="0" smtClean="0"/>
              <a:t>prototype</a:t>
            </a:r>
            <a:endParaRPr lang="ru-RU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B8C667-156B-44D4-B4FF-F7CC9D36FD81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dirty="0" smtClean="0"/>
              <a:t>прототип используется только для поиска свойств.. Для хранения и присвоения используется сам объект.</a:t>
            </a:r>
            <a:endParaRPr lang="en-US" dirty="0" smtClean="0"/>
          </a:p>
          <a:p>
            <a:pPr eaLnBrk="1" hangingPunct="1"/>
            <a:r>
              <a:rPr lang="ru-RU" dirty="0" smtClean="0"/>
              <a:t>неявную значит – мы не можем ее изменить. Ссылка создается оператором</a:t>
            </a:r>
            <a:r>
              <a:rPr lang="en-US" dirty="0" smtClean="0"/>
              <a:t> new</a:t>
            </a:r>
          </a:p>
          <a:p>
            <a:pPr eaLnBrk="1" hangingPunct="1"/>
            <a:r>
              <a:rPr lang="ru-RU" dirty="0" smtClean="0"/>
              <a:t>наследование в </a:t>
            </a:r>
            <a:r>
              <a:rPr lang="ru-RU" dirty="0" err="1" smtClean="0"/>
              <a:t>яваскрипт</a:t>
            </a:r>
            <a:r>
              <a:rPr lang="ru-RU" dirty="0" smtClean="0"/>
              <a:t> внешне может быть похоже, на самом деле – кардинально иное, чем в классовых языках</a:t>
            </a:r>
            <a:endParaRPr lang="en-US" dirty="0" smtClean="0"/>
          </a:p>
          <a:p>
            <a:pPr eaLnBrk="1" hangingPunct="1"/>
            <a:r>
              <a:rPr lang="ru-RU" dirty="0" smtClean="0"/>
              <a:t>мы</a:t>
            </a:r>
            <a:r>
              <a:rPr lang="ru-RU" baseline="0" dirty="0" smtClean="0"/>
              <a:t> будем называть этот прототип </a:t>
            </a:r>
            <a:r>
              <a:rPr lang="en-US" baseline="0" dirty="0" smtClean="0"/>
              <a:t>__proto__, </a:t>
            </a:r>
            <a:r>
              <a:rPr lang="ru-RU" baseline="0" dirty="0" smtClean="0"/>
              <a:t>чтобы не путать со свойством </a:t>
            </a:r>
            <a:r>
              <a:rPr lang="en-US" baseline="0" dirty="0" smtClean="0"/>
              <a:t>prototype</a:t>
            </a:r>
            <a:endParaRPr lang="ru-RU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B8C667-156B-44D4-B4FF-F7CC9D36FD81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dirty="0" smtClean="0"/>
              <a:t>прототип используется только для поиска свойств.. Для хранения и присвоения используется сам объект.</a:t>
            </a:r>
            <a:endParaRPr lang="en-US" dirty="0" smtClean="0"/>
          </a:p>
          <a:p>
            <a:pPr eaLnBrk="1" hangingPunct="1"/>
            <a:r>
              <a:rPr lang="ru-RU" dirty="0" smtClean="0"/>
              <a:t>неявную значит – мы не можем ее изменить. Ссылка создается оператором</a:t>
            </a:r>
            <a:r>
              <a:rPr lang="en-US" dirty="0" smtClean="0"/>
              <a:t> new</a:t>
            </a:r>
          </a:p>
          <a:p>
            <a:pPr eaLnBrk="1" hangingPunct="1"/>
            <a:r>
              <a:rPr lang="ru-RU" dirty="0" smtClean="0"/>
              <a:t>наследование в </a:t>
            </a:r>
            <a:r>
              <a:rPr lang="ru-RU" dirty="0" err="1" smtClean="0"/>
              <a:t>яваскрипт</a:t>
            </a:r>
            <a:r>
              <a:rPr lang="ru-RU" dirty="0" smtClean="0"/>
              <a:t> внешне может быть похоже, на самом деле – кардинально иное, чем в классовых языках</a:t>
            </a:r>
            <a:endParaRPr lang="en-US" dirty="0" smtClean="0"/>
          </a:p>
          <a:p>
            <a:pPr eaLnBrk="1" hangingPunct="1"/>
            <a:r>
              <a:rPr lang="ru-RU" dirty="0" smtClean="0"/>
              <a:t>мы</a:t>
            </a:r>
            <a:r>
              <a:rPr lang="ru-RU" baseline="0" dirty="0" smtClean="0"/>
              <a:t> будем называть этот прототип </a:t>
            </a:r>
            <a:r>
              <a:rPr lang="en-US" baseline="0" dirty="0" smtClean="0"/>
              <a:t>__proto__, </a:t>
            </a:r>
            <a:r>
              <a:rPr lang="ru-RU" baseline="0" dirty="0" smtClean="0"/>
              <a:t>чтобы не путать со свойством </a:t>
            </a:r>
            <a:r>
              <a:rPr lang="en-US" baseline="0" dirty="0" smtClean="0"/>
              <a:t>prototype</a:t>
            </a:r>
            <a:endParaRPr lang="ru-RU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DCDA4-561C-4C26-BF15-21E239155E9F}" type="datetimeFigureOut">
              <a:rPr lang="ru-RU" smtClean="0"/>
              <a:t>31.05.2011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D3066-3566-4E84-8CCB-63CE1239A3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2591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DCDA4-561C-4C26-BF15-21E239155E9F}" type="datetimeFigureOut">
              <a:rPr lang="ru-RU" smtClean="0"/>
              <a:t>31.05.2011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D3066-3566-4E84-8CCB-63CE1239A3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023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DCDA4-561C-4C26-BF15-21E239155E9F}" type="datetimeFigureOut">
              <a:rPr lang="ru-RU" smtClean="0"/>
              <a:t>31.05.2011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D3066-3566-4E84-8CCB-63CE1239A3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7480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DCDA4-561C-4C26-BF15-21E239155E9F}" type="datetimeFigureOut">
              <a:rPr lang="ru-RU" smtClean="0"/>
              <a:t>31.05.2011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D3066-3566-4E84-8CCB-63CE1239A3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4910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DCDA4-561C-4C26-BF15-21E239155E9F}" type="datetimeFigureOut">
              <a:rPr lang="ru-RU" smtClean="0"/>
              <a:t>31.05.2011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D3066-3566-4E84-8CCB-63CE1239A3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3549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DCDA4-561C-4C26-BF15-21E239155E9F}" type="datetimeFigureOut">
              <a:rPr lang="ru-RU" smtClean="0"/>
              <a:t>31.05.2011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D3066-3566-4E84-8CCB-63CE1239A3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4608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DCDA4-561C-4C26-BF15-21E239155E9F}" type="datetimeFigureOut">
              <a:rPr lang="ru-RU" smtClean="0"/>
              <a:t>31.05.2011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D3066-3566-4E84-8CCB-63CE1239A3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3858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DCDA4-561C-4C26-BF15-21E239155E9F}" type="datetimeFigureOut">
              <a:rPr lang="ru-RU" smtClean="0"/>
              <a:t>31.05.2011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D3066-3566-4E84-8CCB-63CE1239A3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2404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DCDA4-561C-4C26-BF15-21E239155E9F}" type="datetimeFigureOut">
              <a:rPr lang="ru-RU" smtClean="0"/>
              <a:t>31.05.2011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D3066-3566-4E84-8CCB-63CE1239A3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7334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DCDA4-561C-4C26-BF15-21E239155E9F}" type="datetimeFigureOut">
              <a:rPr lang="ru-RU" smtClean="0"/>
              <a:t>31.05.2011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D3066-3566-4E84-8CCB-63CE1239A3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9989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DCDA4-561C-4C26-BF15-21E239155E9F}" type="datetimeFigureOut">
              <a:rPr lang="ru-RU" smtClean="0"/>
              <a:t>31.05.2011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D3066-3566-4E84-8CCB-63CE1239A3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4979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DCDA4-561C-4C26-BF15-21E239155E9F}" type="datetimeFigureOut">
              <a:rPr lang="ru-RU" smtClean="0"/>
              <a:t>31.05.2011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D3066-3566-4E84-8CCB-63CE1239A3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5261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217770" y="4275093"/>
            <a:ext cx="2736304" cy="830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b="1" smtClean="0">
                <a:solidFill>
                  <a:srgbClr val="0000DF"/>
                </a:solidFill>
                <a:latin typeface="Courier New"/>
              </a:rPr>
              <a:t>function</a:t>
            </a:r>
            <a:r>
              <a:rPr lang="en-US" sz="1200" b="0" smtClean="0">
                <a:solidFill>
                  <a:srgbClr val="808080"/>
                </a:solidFill>
                <a:latin typeface="Courier New"/>
              </a:rPr>
              <a:t> </a:t>
            </a:r>
            <a:r>
              <a:rPr lang="en-US" sz="1200" b="0" smtClean="0">
                <a:solidFill>
                  <a:srgbClr val="000000"/>
                </a:solidFill>
                <a:latin typeface="Courier New"/>
              </a:rPr>
              <a:t>sayHi</a:t>
            </a:r>
            <a:r>
              <a:rPr lang="en-US" sz="1200" b="1" smtClean="0">
                <a:solidFill>
                  <a:srgbClr val="FF0000"/>
                </a:solidFill>
                <a:latin typeface="Courier New"/>
              </a:rPr>
              <a:t>()</a:t>
            </a:r>
            <a:r>
              <a:rPr lang="en-US" sz="1200" b="0" smtClean="0">
                <a:solidFill>
                  <a:srgbClr val="808080"/>
                </a:solidFill>
                <a:latin typeface="Courier New"/>
              </a:rPr>
              <a:t> </a:t>
            </a:r>
            <a:r>
              <a:rPr lang="en-US" sz="1200" b="1" smtClean="0">
                <a:solidFill>
                  <a:srgbClr val="FF0000"/>
                </a:solidFill>
                <a:latin typeface="Courier New"/>
              </a:rPr>
              <a:t>{</a:t>
            </a:r>
            <a:endParaRPr lang="en-US" sz="1200" b="0" smtClean="0">
              <a:solidFill>
                <a:srgbClr val="808080"/>
              </a:solidFill>
              <a:latin typeface="Courier New"/>
            </a:endParaRPr>
          </a:p>
          <a:p>
            <a:r>
              <a:rPr lang="en-US" sz="1200" b="0" smtClean="0">
                <a:solidFill>
                  <a:srgbClr val="808080"/>
                </a:solidFill>
                <a:latin typeface="Courier New"/>
              </a:rPr>
              <a:t>  </a:t>
            </a:r>
            <a:r>
              <a:rPr lang="en-US" sz="1200" b="1" smtClean="0">
                <a:solidFill>
                  <a:srgbClr val="0000DF"/>
                </a:solidFill>
                <a:latin typeface="Courier New"/>
              </a:rPr>
              <a:t>var</a:t>
            </a:r>
            <a:r>
              <a:rPr lang="en-US" sz="1200" b="0" smtClean="0">
                <a:solidFill>
                  <a:srgbClr val="808080"/>
                </a:solidFill>
                <a:latin typeface="Courier New"/>
              </a:rPr>
              <a:t> </a:t>
            </a:r>
            <a:r>
              <a:rPr lang="en-US" sz="1200" b="0" smtClean="0">
                <a:solidFill>
                  <a:srgbClr val="000000"/>
                </a:solidFill>
                <a:latin typeface="Courier New"/>
              </a:rPr>
              <a:t>phrase</a:t>
            </a:r>
            <a:r>
              <a:rPr lang="en-US" sz="1200" b="0" smtClean="0">
                <a:solidFill>
                  <a:srgbClr val="808080"/>
                </a:solidFill>
                <a:latin typeface="Courier New"/>
              </a:rPr>
              <a:t> </a:t>
            </a:r>
            <a:r>
              <a:rPr lang="en-US" sz="1200" b="1" smtClean="0">
                <a:solidFill>
                  <a:srgbClr val="FF0000"/>
                </a:solidFill>
                <a:latin typeface="Courier New"/>
              </a:rPr>
              <a:t>=</a:t>
            </a:r>
            <a:r>
              <a:rPr lang="en-US" sz="1200" b="0" smtClean="0">
                <a:solidFill>
                  <a:srgbClr val="808080"/>
                </a:solidFill>
                <a:latin typeface="Courier New"/>
              </a:rPr>
              <a:t> </a:t>
            </a:r>
            <a:r>
              <a:rPr lang="en-US" sz="1200" b="0" smtClean="0">
                <a:solidFill>
                  <a:srgbClr val="5E5EAE"/>
                </a:solidFill>
                <a:latin typeface="Courier New"/>
              </a:rPr>
              <a:t>'Hi, '</a:t>
            </a:r>
            <a:r>
              <a:rPr lang="en-US" sz="1200" b="1" smtClean="0">
                <a:solidFill>
                  <a:srgbClr val="FF0000"/>
                </a:solidFill>
                <a:latin typeface="Courier New"/>
              </a:rPr>
              <a:t>+</a:t>
            </a:r>
            <a:r>
              <a:rPr lang="en-US" sz="1200" b="0" smtClean="0">
                <a:solidFill>
                  <a:srgbClr val="000000"/>
                </a:solidFill>
                <a:latin typeface="Courier New"/>
              </a:rPr>
              <a:t>name</a:t>
            </a:r>
            <a:endParaRPr lang="en-US" sz="1200" b="0" smtClean="0">
              <a:solidFill>
                <a:srgbClr val="808080"/>
              </a:solidFill>
              <a:latin typeface="Courier New"/>
            </a:endParaRPr>
          </a:p>
          <a:p>
            <a:r>
              <a:rPr lang="en-US" sz="1200" b="0" smtClean="0">
                <a:solidFill>
                  <a:srgbClr val="808080"/>
                </a:solidFill>
                <a:latin typeface="Courier New"/>
              </a:rPr>
              <a:t>  </a:t>
            </a:r>
            <a:r>
              <a:rPr lang="en-US" sz="1200" b="0" smtClean="0">
                <a:solidFill>
                  <a:srgbClr val="000000"/>
                </a:solidFill>
                <a:latin typeface="Courier New"/>
              </a:rPr>
              <a:t>alert</a:t>
            </a:r>
            <a:r>
              <a:rPr lang="en-US" sz="1200" b="1" smtClean="0">
                <a:solidFill>
                  <a:srgbClr val="FF0000"/>
                </a:solidFill>
                <a:latin typeface="Courier New"/>
              </a:rPr>
              <a:t>(</a:t>
            </a:r>
            <a:r>
              <a:rPr lang="en-US" sz="1200" b="0" smtClean="0">
                <a:solidFill>
                  <a:srgbClr val="000000"/>
                </a:solidFill>
                <a:latin typeface="Courier New"/>
              </a:rPr>
              <a:t>phrase</a:t>
            </a:r>
            <a:r>
              <a:rPr lang="en-US" sz="1200" b="1" smtClean="0">
                <a:solidFill>
                  <a:srgbClr val="FF0000"/>
                </a:solidFill>
                <a:latin typeface="Courier New"/>
              </a:rPr>
              <a:t>)</a:t>
            </a:r>
            <a:endParaRPr lang="en-US" sz="1200" b="0" smtClean="0">
              <a:solidFill>
                <a:srgbClr val="808080"/>
              </a:solidFill>
              <a:latin typeface="Courier New"/>
            </a:endParaRPr>
          </a:p>
          <a:p>
            <a:r>
              <a:rPr lang="ru-RU" sz="1200" b="1" smtClean="0">
                <a:solidFill>
                  <a:srgbClr val="FF0000"/>
                </a:solidFill>
                <a:latin typeface="Courier New"/>
              </a:rPr>
              <a:t>}</a:t>
            </a:r>
            <a:endParaRPr lang="ru-RU" sz="1200"/>
          </a:p>
        </p:txBody>
      </p:sp>
      <p:sp>
        <p:nvSpPr>
          <p:cNvPr id="9" name="Стрелка вниз 8"/>
          <p:cNvSpPr/>
          <p:nvPr/>
        </p:nvSpPr>
        <p:spPr>
          <a:xfrm rot="10800000">
            <a:off x="3419872" y="3501008"/>
            <a:ext cx="180020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3635896" y="3645024"/>
            <a:ext cx="1027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B050"/>
                </a:solidFill>
              </a:rPr>
              <a:t>[[Scope]]</a:t>
            </a:r>
            <a:endParaRPr lang="ru-RU">
              <a:solidFill>
                <a:srgbClr val="00B050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2195736" y="2420888"/>
            <a:ext cx="2808312" cy="830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1200" b="1" smtClean="0">
                <a:solidFill>
                  <a:srgbClr val="FF0000"/>
                </a:solidFill>
                <a:latin typeface="Courier New"/>
              </a:rPr>
              <a:t>{</a:t>
            </a:r>
            <a:r>
              <a:rPr lang="ru-RU" sz="1200" b="0" smtClean="0">
                <a:solidFill>
                  <a:srgbClr val="808080"/>
                </a:solidFill>
                <a:latin typeface="Courier New"/>
              </a:rPr>
              <a:t> </a:t>
            </a:r>
          </a:p>
          <a:p>
            <a:r>
              <a:rPr lang="en-US" sz="1200" b="0" smtClean="0">
                <a:solidFill>
                  <a:srgbClr val="808080"/>
                </a:solidFill>
                <a:latin typeface="Courier New"/>
              </a:rPr>
              <a:t>  </a:t>
            </a:r>
            <a:r>
              <a:rPr lang="en-US" sz="1200" b="0" smtClean="0">
                <a:solidFill>
                  <a:srgbClr val="000000"/>
                </a:solidFill>
                <a:latin typeface="Courier New"/>
              </a:rPr>
              <a:t>name</a:t>
            </a:r>
            <a:r>
              <a:rPr lang="en-US" sz="1200" b="1" smtClean="0">
                <a:solidFill>
                  <a:srgbClr val="FF0000"/>
                </a:solidFill>
                <a:latin typeface="Courier New"/>
              </a:rPr>
              <a:t>:</a:t>
            </a:r>
            <a:r>
              <a:rPr lang="en-US" sz="1200" b="0" smtClean="0">
                <a:solidFill>
                  <a:srgbClr val="808080"/>
                </a:solidFill>
                <a:latin typeface="Courier New"/>
              </a:rPr>
              <a:t> </a:t>
            </a:r>
            <a:r>
              <a:rPr lang="en-US" sz="1200" b="0" smtClean="0">
                <a:solidFill>
                  <a:srgbClr val="5E5EAE"/>
                </a:solidFill>
                <a:latin typeface="Courier New"/>
              </a:rPr>
              <a:t>'John'</a:t>
            </a:r>
            <a:r>
              <a:rPr lang="en-US" sz="1200" b="1" smtClean="0">
                <a:solidFill>
                  <a:srgbClr val="FF0000"/>
                </a:solidFill>
                <a:latin typeface="Courier New"/>
              </a:rPr>
              <a:t>,</a:t>
            </a:r>
            <a:endParaRPr lang="en-US" sz="1200" b="0" smtClean="0">
              <a:solidFill>
                <a:srgbClr val="808080"/>
              </a:solidFill>
              <a:latin typeface="Courier New"/>
            </a:endParaRPr>
          </a:p>
          <a:p>
            <a:r>
              <a:rPr lang="en-US" sz="1200" b="0" smtClean="0">
                <a:solidFill>
                  <a:srgbClr val="808080"/>
                </a:solidFill>
                <a:latin typeface="Courier New"/>
              </a:rPr>
              <a:t>  </a:t>
            </a:r>
            <a:r>
              <a:rPr lang="en-US" sz="1200" b="0" smtClean="0">
                <a:solidFill>
                  <a:srgbClr val="000000"/>
                </a:solidFill>
                <a:latin typeface="Courier New"/>
              </a:rPr>
              <a:t>sayHi</a:t>
            </a:r>
            <a:r>
              <a:rPr lang="en-US" sz="1200" b="1" smtClean="0">
                <a:solidFill>
                  <a:srgbClr val="FF0000"/>
                </a:solidFill>
                <a:latin typeface="Courier New"/>
              </a:rPr>
              <a:t>:</a:t>
            </a:r>
            <a:r>
              <a:rPr lang="en-US" sz="1200" b="0" smtClean="0">
                <a:solidFill>
                  <a:srgbClr val="808080"/>
                </a:solidFill>
                <a:latin typeface="Courier New"/>
              </a:rPr>
              <a:t> </a:t>
            </a:r>
            <a:r>
              <a:rPr lang="en-US" sz="1200" b="1" smtClean="0">
                <a:solidFill>
                  <a:srgbClr val="0000DF"/>
                </a:solidFill>
                <a:latin typeface="Courier New"/>
              </a:rPr>
              <a:t>function</a:t>
            </a:r>
            <a:r>
              <a:rPr lang="en-US" sz="1200" b="1" smtClean="0">
                <a:solidFill>
                  <a:srgbClr val="FF0000"/>
                </a:solidFill>
                <a:latin typeface="Courier New"/>
              </a:rPr>
              <a:t>()</a:t>
            </a:r>
            <a:r>
              <a:rPr lang="en-US" sz="1200" b="0" smtClean="0">
                <a:solidFill>
                  <a:srgbClr val="808080"/>
                </a:solidFill>
                <a:latin typeface="Courier New"/>
              </a:rPr>
              <a:t> </a:t>
            </a:r>
            <a:r>
              <a:rPr lang="en-US" sz="1200" b="1" smtClean="0">
                <a:solidFill>
                  <a:srgbClr val="FF0000"/>
                </a:solidFill>
                <a:latin typeface="Courier New"/>
              </a:rPr>
              <a:t>{...}</a:t>
            </a:r>
            <a:endParaRPr lang="en-US" sz="1200" b="0" smtClean="0">
              <a:solidFill>
                <a:srgbClr val="808080"/>
              </a:solidFill>
              <a:latin typeface="Courier New"/>
            </a:endParaRPr>
          </a:p>
          <a:p>
            <a:r>
              <a:rPr lang="ru-RU" sz="1200" b="1" smtClean="0">
                <a:solidFill>
                  <a:srgbClr val="FF0000"/>
                </a:solidFill>
                <a:latin typeface="Courier New"/>
              </a:rPr>
              <a:t>}</a:t>
            </a:r>
            <a:endParaRPr lang="ru-RU" sz="1200"/>
          </a:p>
        </p:txBody>
      </p:sp>
    </p:spTree>
    <p:extLst>
      <p:ext uri="{BB962C8B-B14F-4D97-AF65-F5344CB8AC3E}">
        <p14:creationId xmlns:p14="http://schemas.microsoft.com/office/powerpoint/2010/main" val="4197880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2353073" y="5301208"/>
            <a:ext cx="1398363" cy="387623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692150" indent="-347663" algn="ctr">
              <a:buFont typeface="Wingdings" pitchFamily="2" charset="2"/>
              <a:buNone/>
            </a:pP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hoverMenu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</a:t>
            </a:r>
            <a:endParaRPr lang="ru-RU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2353073" y="4122380"/>
            <a:ext cx="1398363" cy="55399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1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1000" b="1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open</a:t>
            </a:r>
            <a:r>
              <a:rPr lang="en-US" sz="1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000" b="0" dirty="0" smtClean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b="1" dirty="0" smtClean="0">
                <a:solidFill>
                  <a:srgbClr val="0000DF"/>
                </a:solidFill>
                <a:latin typeface="Consolas" pitchFamily="49" charset="0"/>
                <a:cs typeface="Consolas" pitchFamily="49" charset="0"/>
              </a:rPr>
              <a:t>false</a:t>
            </a:r>
            <a:endParaRPr lang="en-US" sz="1000" b="0" dirty="0" smtClean="0">
              <a:solidFill>
                <a:srgbClr val="80808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u-RU" sz="1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ru-RU" sz="1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AutoShape 17"/>
          <p:cNvSpPr>
            <a:spLocks noChangeArrowheads="1"/>
          </p:cNvSpPr>
          <p:nvPr/>
        </p:nvSpPr>
        <p:spPr bwMode="auto">
          <a:xfrm rot="-5400000">
            <a:off x="2903624" y="4866873"/>
            <a:ext cx="360040" cy="206483"/>
          </a:xfrm>
          <a:prstGeom prst="rightArrow">
            <a:avLst>
              <a:gd name="adj1" fmla="val 50000"/>
              <a:gd name="adj2" fmla="val 67739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lIns="0" tIns="0" rIns="0" bIns="0" anchor="ctr"/>
          <a:lstStyle/>
          <a:p>
            <a:pPr marL="692150" indent="-347663">
              <a:buFont typeface="Wingdings" pitchFamily="2" charset="2"/>
              <a:buNone/>
            </a:pPr>
            <a:r>
              <a:rPr lang="en-US" sz="1200" i="1" dirty="0" smtClean="0">
                <a:latin typeface="Consolas" pitchFamily="49" charset="0"/>
                <a:cs typeface="Consolas" pitchFamily="49" charset="0"/>
              </a:rPr>
              <a:t>__proto__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endParaRPr lang="ru-RU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2440236" y="6021288"/>
            <a:ext cx="133967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1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1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sz="1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ru-RU" sz="1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331640" y="6104329"/>
            <a:ext cx="9492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hoverMenu</a:t>
            </a:r>
            <a:endParaRPr lang="ru-RU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83161" y="3228945"/>
            <a:ext cx="11675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92150" indent="-347663" algn="ctr">
              <a:buFont typeface="Wingdings" pitchFamily="2" charset="2"/>
              <a:buNone/>
            </a:pPr>
            <a:r>
              <a:rPr lang="en-US" sz="1200" i="1" dirty="0" smtClean="0">
                <a:latin typeface="Consolas" pitchFamily="49" charset="0"/>
                <a:cs typeface="Consolas" pitchFamily="49" charset="0"/>
              </a:rPr>
              <a:t>_</a:t>
            </a:r>
            <a:endParaRPr lang="ru-RU" sz="12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36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3923928" y="4077072"/>
            <a:ext cx="17988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Function.prototype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3973245" y="4346054"/>
            <a:ext cx="1894899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1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1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function methods </a:t>
            </a:r>
            <a:r>
              <a:rPr lang="ru-RU" sz="1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ru-RU" sz="1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AutoShape 17"/>
          <p:cNvSpPr>
            <a:spLocks noChangeArrowheads="1"/>
          </p:cNvSpPr>
          <p:nvPr/>
        </p:nvSpPr>
        <p:spPr bwMode="auto">
          <a:xfrm rot="-5400000">
            <a:off x="4599545" y="4771555"/>
            <a:ext cx="282515" cy="132543"/>
          </a:xfrm>
          <a:prstGeom prst="rightArrow">
            <a:avLst>
              <a:gd name="adj1" fmla="val 50000"/>
              <a:gd name="adj2" fmla="val 67739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lIns="0" tIns="0" rIns="0" bIns="0" anchor="ctr"/>
          <a:lstStyle/>
          <a:p>
            <a:pPr marL="692150" indent="-347663">
              <a:buFont typeface="Wingdings" pitchFamily="2" charset="2"/>
              <a:buNone/>
            </a:pPr>
            <a:endParaRPr lang="ru-RU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3973245" y="5085000"/>
            <a:ext cx="1894899" cy="55399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0000DF"/>
                </a:solidFill>
                <a:latin typeface="Courier New"/>
              </a:rPr>
              <a:t>function</a:t>
            </a:r>
            <a:r>
              <a:rPr lang="en-US" sz="1000" dirty="0">
                <a:solidFill>
                  <a:srgbClr val="808080"/>
                </a:solidFill>
                <a:latin typeface="Courier New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Rabbit</a:t>
            </a:r>
            <a:r>
              <a:rPr lang="en-US" sz="1000" b="1" dirty="0" smtClean="0">
                <a:solidFill>
                  <a:srgbClr val="FF0000"/>
                </a:solidFill>
                <a:latin typeface="Courier New"/>
              </a:rPr>
              <a:t>()</a:t>
            </a:r>
            <a:r>
              <a:rPr lang="en-US" sz="1000" dirty="0" smtClean="0">
                <a:solidFill>
                  <a:srgbClr val="808080"/>
                </a:solidFill>
                <a:latin typeface="Courier New"/>
              </a:rPr>
              <a:t> </a:t>
            </a:r>
            <a:r>
              <a:rPr lang="en-US" sz="1000" b="1" dirty="0" smtClean="0">
                <a:solidFill>
                  <a:srgbClr val="FF0000"/>
                </a:solidFill>
                <a:latin typeface="Courier New"/>
              </a:rPr>
              <a:t>{</a:t>
            </a:r>
            <a:r>
              <a:rPr lang="en-US" sz="1000" dirty="0" smtClean="0">
                <a:solidFill>
                  <a:srgbClr val="808080"/>
                </a:solidFill>
                <a:latin typeface="Courier New"/>
              </a:rPr>
              <a:t>   </a:t>
            </a:r>
            <a:endParaRPr lang="en-US" sz="1000" dirty="0">
              <a:solidFill>
                <a:srgbClr val="808080"/>
              </a:solidFill>
              <a:latin typeface="Courier New"/>
            </a:endParaRPr>
          </a:p>
          <a:p>
            <a:r>
              <a:rPr lang="ru-RU" sz="1000" dirty="0">
                <a:solidFill>
                  <a:srgbClr val="808080"/>
                </a:solidFill>
                <a:latin typeface="Courier New"/>
              </a:rPr>
              <a:t>  </a:t>
            </a:r>
            <a:r>
              <a:rPr lang="ru-RU" sz="1000" b="1" dirty="0">
                <a:solidFill>
                  <a:srgbClr val="FF0000"/>
                </a:solidFill>
                <a:latin typeface="Courier New"/>
              </a:rPr>
              <a:t>...</a:t>
            </a:r>
            <a:endParaRPr lang="ru-RU" sz="1000" dirty="0">
              <a:solidFill>
                <a:srgbClr val="808080"/>
              </a:solidFill>
              <a:latin typeface="Courier New"/>
            </a:endParaRPr>
          </a:p>
          <a:p>
            <a:r>
              <a:rPr lang="ru-RU" sz="1000" b="1" dirty="0">
                <a:solidFill>
                  <a:srgbClr val="FF0000"/>
                </a:solidFill>
                <a:latin typeface="Courier New"/>
              </a:rPr>
              <a:t>}</a:t>
            </a:r>
            <a:endParaRPr lang="ru-RU" sz="1000" dirty="0"/>
          </a:p>
        </p:txBody>
      </p:sp>
      <p:sp>
        <p:nvSpPr>
          <p:cNvPr id="48" name="Прямоугольник 47"/>
          <p:cNvSpPr/>
          <p:nvPr/>
        </p:nvSpPr>
        <p:spPr>
          <a:xfrm>
            <a:off x="4782691" y="4702085"/>
            <a:ext cx="9492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>
                <a:latin typeface="Consolas" pitchFamily="49" charset="0"/>
                <a:cs typeface="Consolas" pitchFamily="49" charset="0"/>
              </a:rPr>
              <a:t>__proto</a:t>
            </a:r>
            <a:r>
              <a:rPr lang="en-US" sz="1200" i="1" dirty="0" smtClean="0">
                <a:latin typeface="Consolas" pitchFamily="49" charset="0"/>
                <a:cs typeface="Consolas" pitchFamily="49" charset="0"/>
              </a:rPr>
              <a:t>__</a:t>
            </a:r>
            <a:endParaRPr lang="ru-RU" sz="1200" dirty="0"/>
          </a:p>
        </p:txBody>
      </p:sp>
      <p:sp>
        <p:nvSpPr>
          <p:cNvPr id="57" name="Прямоугольник 56"/>
          <p:cNvSpPr/>
          <p:nvPr/>
        </p:nvSpPr>
        <p:spPr>
          <a:xfrm>
            <a:off x="6990061" y="5084603"/>
            <a:ext cx="1686395" cy="55399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1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1000" b="1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constructor</a:t>
            </a:r>
            <a:r>
              <a:rPr lang="en-US" sz="1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000" b="0" dirty="0" smtClean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b="1" dirty="0" smtClean="0">
                <a:solidFill>
                  <a:srgbClr val="0000DF"/>
                </a:solidFill>
                <a:latin typeface="Consolas" pitchFamily="49" charset="0"/>
                <a:cs typeface="Consolas" pitchFamily="49" charset="0"/>
              </a:rPr>
              <a:t>Rabbit</a:t>
            </a:r>
            <a:endParaRPr lang="en-US" sz="1000" b="0" dirty="0" smtClean="0">
              <a:solidFill>
                <a:srgbClr val="80808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u-RU" sz="1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ru-RU" sz="1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Прямоугольник 59"/>
          <p:cNvSpPr/>
          <p:nvPr/>
        </p:nvSpPr>
        <p:spPr>
          <a:xfrm>
            <a:off x="5957566" y="5037926"/>
            <a:ext cx="9492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>
                <a:latin typeface="Consolas" pitchFamily="49" charset="0"/>
                <a:cs typeface="Consolas" pitchFamily="49" charset="0"/>
              </a:rPr>
              <a:t>prototype</a:t>
            </a:r>
            <a:endParaRPr lang="ru-RU" sz="1200" dirty="0"/>
          </a:p>
        </p:txBody>
      </p:sp>
      <p:sp>
        <p:nvSpPr>
          <p:cNvPr id="63" name="AutoShape 17"/>
          <p:cNvSpPr>
            <a:spLocks noChangeArrowheads="1"/>
          </p:cNvSpPr>
          <p:nvPr/>
        </p:nvSpPr>
        <p:spPr bwMode="auto">
          <a:xfrm>
            <a:off x="6071476" y="5282158"/>
            <a:ext cx="732772" cy="132543"/>
          </a:xfrm>
          <a:prstGeom prst="rightArrow">
            <a:avLst>
              <a:gd name="adj1" fmla="val 50000"/>
              <a:gd name="adj2" fmla="val 67739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lIns="0" tIns="0" rIns="0" bIns="0" anchor="ctr"/>
          <a:lstStyle/>
          <a:p>
            <a:pPr marL="692150" indent="-347663">
              <a:buFont typeface="Wingdings" pitchFamily="2" charset="2"/>
              <a:buNone/>
            </a:pPr>
            <a:endParaRPr lang="ru-RU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930355" y="4864784"/>
            <a:ext cx="182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Autocreated</a:t>
            </a:r>
            <a:r>
              <a:rPr lang="en-US" sz="1200" dirty="0" smtClean="0"/>
              <a:t> with function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279781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6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043608" y="1281301"/>
            <a:ext cx="1512168" cy="55399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1000" b="1" dirty="0" smtClean="0">
                <a:solidFill>
                  <a:srgbClr val="FF0000"/>
                </a:solidFill>
                <a:latin typeface="Courier New"/>
              </a:rPr>
              <a:t>{</a:t>
            </a:r>
            <a:endParaRPr lang="en-US" sz="1000" b="1" dirty="0" smtClean="0">
              <a:solidFill>
                <a:srgbClr val="FF0000"/>
              </a:solidFill>
              <a:latin typeface="Courier New"/>
            </a:endParaRPr>
          </a:p>
          <a:p>
            <a:r>
              <a:rPr lang="en-US" sz="1000" b="1" dirty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000" b="1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urier New"/>
              </a:rPr>
              <a:t>canWalk</a:t>
            </a:r>
            <a:r>
              <a:rPr lang="en-US" sz="1000" b="1" dirty="0" smtClean="0">
                <a:solidFill>
                  <a:srgbClr val="FF0000"/>
                </a:solidFill>
                <a:latin typeface="Courier New"/>
              </a:rPr>
              <a:t>:</a:t>
            </a:r>
            <a:r>
              <a:rPr lang="en-US" sz="1000" b="0" dirty="0" smtClean="0">
                <a:solidFill>
                  <a:srgbClr val="808080"/>
                </a:solidFill>
                <a:latin typeface="Courier New"/>
              </a:rPr>
              <a:t> </a:t>
            </a:r>
            <a:r>
              <a:rPr lang="en-US" sz="1000" b="1" dirty="0" smtClean="0">
                <a:solidFill>
                  <a:srgbClr val="0000DF"/>
                </a:solidFill>
                <a:latin typeface="Courier New"/>
              </a:rPr>
              <a:t>true</a:t>
            </a:r>
            <a:endParaRPr lang="en-US" sz="1000" b="0" dirty="0" smtClean="0">
              <a:solidFill>
                <a:srgbClr val="808080"/>
              </a:solidFill>
              <a:latin typeface="Courier New"/>
            </a:endParaRPr>
          </a:p>
          <a:p>
            <a:r>
              <a:rPr lang="ru-RU" sz="1000" b="1" dirty="0" smtClean="0">
                <a:solidFill>
                  <a:srgbClr val="FF0000"/>
                </a:solidFill>
                <a:latin typeface="Courier New"/>
              </a:rPr>
              <a:t>}</a:t>
            </a:r>
            <a:endParaRPr lang="ru-RU" sz="1000" dirty="0"/>
          </a:p>
        </p:txBody>
      </p:sp>
      <p:sp>
        <p:nvSpPr>
          <p:cNvPr id="32" name="AutoShape 17"/>
          <p:cNvSpPr>
            <a:spLocks noChangeArrowheads="1"/>
          </p:cNvSpPr>
          <p:nvPr/>
        </p:nvSpPr>
        <p:spPr bwMode="auto">
          <a:xfrm rot="-5400000">
            <a:off x="1624442" y="1965035"/>
            <a:ext cx="360040" cy="206483"/>
          </a:xfrm>
          <a:prstGeom prst="rightArrow">
            <a:avLst>
              <a:gd name="adj1" fmla="val 50000"/>
              <a:gd name="adj2" fmla="val 67739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lIns="0" tIns="0" rIns="0" bIns="0" anchor="ctr"/>
          <a:lstStyle/>
          <a:p>
            <a:pPr marL="692150" indent="-347663">
              <a:buFont typeface="Wingdings" pitchFamily="2" charset="2"/>
              <a:buNone/>
            </a:pP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__proto__</a:t>
            </a:r>
            <a:r>
              <a:rPr lang="en-US" sz="1400" dirty="0" smtClean="0"/>
              <a:t>   </a:t>
            </a:r>
            <a:endParaRPr lang="ru-RU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976933" y="213285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animal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1600" y="858198"/>
            <a:ext cx="1119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Initially (1):</a:t>
            </a:r>
            <a:endParaRPr lang="ru-RU" sz="1600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3563888" y="1281301"/>
            <a:ext cx="1512168" cy="55399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1000" b="1" dirty="0" smtClean="0">
                <a:solidFill>
                  <a:srgbClr val="FF0000"/>
                </a:solidFill>
                <a:latin typeface="Courier New"/>
              </a:rPr>
              <a:t>{</a:t>
            </a:r>
            <a:endParaRPr lang="en-US" sz="1000" b="1" dirty="0" smtClean="0">
              <a:solidFill>
                <a:srgbClr val="FF0000"/>
              </a:solidFill>
              <a:latin typeface="Courier New"/>
            </a:endParaRPr>
          </a:p>
          <a:p>
            <a:r>
              <a:rPr lang="en-US" sz="1000" b="1" dirty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000" b="1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urier New"/>
              </a:rPr>
              <a:t>canWalk</a:t>
            </a:r>
            <a:r>
              <a:rPr lang="en-US" sz="1000" b="1" dirty="0" smtClean="0">
                <a:solidFill>
                  <a:srgbClr val="FF0000"/>
                </a:solidFill>
                <a:latin typeface="Courier New"/>
              </a:rPr>
              <a:t>:</a:t>
            </a:r>
            <a:r>
              <a:rPr lang="en-US" sz="1000" b="0" dirty="0" smtClean="0">
                <a:solidFill>
                  <a:srgbClr val="808080"/>
                </a:solidFill>
                <a:latin typeface="Courier New"/>
              </a:rPr>
              <a:t> </a:t>
            </a:r>
            <a:r>
              <a:rPr lang="en-US" sz="1000" b="1" dirty="0" smtClean="0">
                <a:solidFill>
                  <a:srgbClr val="0000DF"/>
                </a:solidFill>
                <a:latin typeface="Courier New"/>
              </a:rPr>
              <a:t>true</a:t>
            </a:r>
            <a:endParaRPr lang="en-US" sz="1000" b="0" dirty="0" smtClean="0">
              <a:solidFill>
                <a:srgbClr val="808080"/>
              </a:solidFill>
              <a:latin typeface="Courier New"/>
            </a:endParaRPr>
          </a:p>
          <a:p>
            <a:r>
              <a:rPr lang="ru-RU" sz="1000" b="1" dirty="0" smtClean="0">
                <a:solidFill>
                  <a:srgbClr val="FF0000"/>
                </a:solidFill>
                <a:latin typeface="Courier New"/>
              </a:rPr>
              <a:t>}</a:t>
            </a:r>
            <a:endParaRPr lang="ru-RU" sz="1000" dirty="0"/>
          </a:p>
        </p:txBody>
      </p:sp>
      <p:sp>
        <p:nvSpPr>
          <p:cNvPr id="26" name="AutoShape 17"/>
          <p:cNvSpPr>
            <a:spLocks noChangeArrowheads="1"/>
          </p:cNvSpPr>
          <p:nvPr/>
        </p:nvSpPr>
        <p:spPr bwMode="auto">
          <a:xfrm rot="-5400000">
            <a:off x="4144722" y="1965035"/>
            <a:ext cx="360040" cy="206483"/>
          </a:xfrm>
          <a:prstGeom prst="rightArrow">
            <a:avLst>
              <a:gd name="adj1" fmla="val 50000"/>
              <a:gd name="adj2" fmla="val 67739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lIns="0" tIns="0" rIns="0" bIns="0" anchor="ctr"/>
          <a:lstStyle/>
          <a:p>
            <a:pPr marL="692150" indent="-347663">
              <a:buFont typeface="Wingdings" pitchFamily="2" charset="2"/>
              <a:buNone/>
            </a:pP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__proto__</a:t>
            </a:r>
            <a:r>
              <a:rPr lang="en-US" sz="1400" dirty="0" smtClean="0"/>
              <a:t>   </a:t>
            </a:r>
            <a:endParaRPr lang="ru-RU" sz="1400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3563888" y="2351896"/>
            <a:ext cx="1512168" cy="55399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1000" b="1" dirty="0" smtClean="0">
                <a:solidFill>
                  <a:srgbClr val="FF0000"/>
                </a:solidFill>
                <a:latin typeface="Courier New"/>
              </a:rPr>
              <a:t>{</a:t>
            </a:r>
            <a:r>
              <a:rPr lang="en-US" sz="1000" b="1" dirty="0">
                <a:solidFill>
                  <a:srgbClr val="FF0000"/>
                </a:solidFill>
                <a:latin typeface="Courier New"/>
              </a:rPr>
              <a:t> </a:t>
            </a:r>
            <a:endParaRPr lang="en-US" sz="1000" b="1" dirty="0" smtClean="0">
              <a:solidFill>
                <a:srgbClr val="FF0000"/>
              </a:solidFill>
              <a:latin typeface="Courier New"/>
            </a:endParaRPr>
          </a:p>
          <a:p>
            <a:r>
              <a:rPr lang="en-US" sz="1000" b="1" dirty="0" smtClean="0">
                <a:solidFill>
                  <a:srgbClr val="FF0000"/>
                </a:solidFill>
                <a:latin typeface="Courier New"/>
              </a:rPr>
              <a:t>  </a:t>
            </a:r>
            <a:r>
              <a:rPr lang="en-US" sz="1000" dirty="0" err="1" smtClean="0">
                <a:solidFill>
                  <a:srgbClr val="000000"/>
                </a:solidFill>
                <a:latin typeface="Courier New"/>
              </a:rPr>
              <a:t>canWalk</a:t>
            </a:r>
            <a:r>
              <a:rPr lang="en-US" sz="1000" b="1" dirty="0">
                <a:solidFill>
                  <a:srgbClr val="FF0000"/>
                </a:solidFill>
                <a:latin typeface="Courier New"/>
              </a:rPr>
              <a:t>:</a:t>
            </a:r>
            <a:r>
              <a:rPr lang="en-US" sz="1000" dirty="0">
                <a:solidFill>
                  <a:srgbClr val="808080"/>
                </a:solidFill>
                <a:latin typeface="Courier New"/>
              </a:rPr>
              <a:t> </a:t>
            </a:r>
            <a:r>
              <a:rPr lang="en-US" sz="1000" b="1" dirty="0" smtClean="0">
                <a:solidFill>
                  <a:srgbClr val="0000DF"/>
                </a:solidFill>
                <a:latin typeface="Courier New"/>
              </a:rPr>
              <a:t>false</a:t>
            </a:r>
            <a:endParaRPr lang="en-US" sz="1000" b="1" dirty="0" smtClean="0">
              <a:solidFill>
                <a:srgbClr val="FF0000"/>
              </a:solidFill>
              <a:latin typeface="Courier New"/>
            </a:endParaRPr>
          </a:p>
          <a:p>
            <a:r>
              <a:rPr lang="ru-RU" sz="1000" b="1" dirty="0" smtClean="0">
                <a:solidFill>
                  <a:srgbClr val="FF0000"/>
                </a:solidFill>
                <a:latin typeface="Courier New"/>
              </a:rPr>
              <a:t>}</a:t>
            </a:r>
            <a:endParaRPr lang="ru-RU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3491880" y="213285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animal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91880" y="855762"/>
            <a:ext cx="1345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After stop (2):</a:t>
            </a:r>
            <a:endParaRPr lang="ru-RU" sz="1600" dirty="0"/>
          </a:p>
        </p:txBody>
      </p:sp>
      <p:sp>
        <p:nvSpPr>
          <p:cNvPr id="33" name="Прямоугольник 32"/>
          <p:cNvSpPr/>
          <p:nvPr/>
        </p:nvSpPr>
        <p:spPr>
          <a:xfrm>
            <a:off x="1043608" y="2351896"/>
            <a:ext cx="1512168" cy="55399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1000" b="1" dirty="0" smtClean="0">
                <a:solidFill>
                  <a:srgbClr val="FF0000"/>
                </a:solidFill>
                <a:latin typeface="Courier New"/>
              </a:rPr>
              <a:t>{</a:t>
            </a:r>
            <a:r>
              <a:rPr lang="en-US" sz="1000" b="1" dirty="0">
                <a:solidFill>
                  <a:srgbClr val="FF0000"/>
                </a:solidFill>
                <a:latin typeface="Courier New"/>
              </a:rPr>
              <a:t> </a:t>
            </a:r>
            <a:endParaRPr lang="en-US" sz="1000" b="1" dirty="0" smtClean="0">
              <a:solidFill>
                <a:srgbClr val="FF0000"/>
              </a:solidFill>
              <a:latin typeface="Courier New"/>
            </a:endParaRPr>
          </a:p>
          <a:p>
            <a:r>
              <a:rPr lang="en-US" sz="1000" b="1" dirty="0" smtClean="0">
                <a:solidFill>
                  <a:srgbClr val="FF0000"/>
                </a:solidFill>
                <a:latin typeface="Courier New"/>
              </a:rPr>
              <a:t>  </a:t>
            </a:r>
          </a:p>
          <a:p>
            <a:r>
              <a:rPr lang="ru-RU" sz="1000" b="1" dirty="0" smtClean="0">
                <a:solidFill>
                  <a:srgbClr val="FF0000"/>
                </a:solidFill>
                <a:latin typeface="Courier New"/>
              </a:rPr>
              <a:t>}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2322609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660232" y="771912"/>
            <a:ext cx="1512168" cy="55399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1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1000" b="1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eat</a:t>
            </a:r>
            <a:r>
              <a:rPr lang="en-US" sz="1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000" b="1" dirty="0">
                <a:solidFill>
                  <a:srgbClr val="0000DF"/>
                </a:solidFill>
                <a:latin typeface="Consolas" pitchFamily="49" charset="0"/>
                <a:cs typeface="Consolas" pitchFamily="49" charset="0"/>
              </a:rPr>
              <a:t>function</a:t>
            </a:r>
            <a:endParaRPr lang="en-US" sz="1000" b="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u-RU" sz="1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ru-RU" sz="1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660232" y="1842507"/>
            <a:ext cx="1512168" cy="55399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1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1000" b="1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jump</a:t>
            </a:r>
            <a:r>
              <a:rPr lang="en-US" sz="1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000" b="1" dirty="0">
                <a:solidFill>
                  <a:srgbClr val="0000DF"/>
                </a:solidFill>
                <a:latin typeface="Consolas" pitchFamily="49" charset="0"/>
                <a:cs typeface="Consolas" pitchFamily="49" charset="0"/>
              </a:rPr>
              <a:t>function</a:t>
            </a:r>
            <a:endParaRPr lang="ru-RU" sz="1000" b="1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u-RU" sz="1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ru-RU" sz="1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0232" y="1623467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r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abbit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60232" y="559713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animal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1763688" y="260648"/>
            <a:ext cx="936107" cy="315615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692150" indent="-347663" algn="ctr">
              <a:buFont typeface="Wingdings" pitchFamily="2" charset="2"/>
              <a:buNone/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animal         </a:t>
            </a:r>
            <a:endParaRPr lang="ru-RU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17"/>
          <p:cNvSpPr>
            <a:spLocks noChangeArrowheads="1"/>
          </p:cNvSpPr>
          <p:nvPr/>
        </p:nvSpPr>
        <p:spPr bwMode="auto">
          <a:xfrm rot="-5400000">
            <a:off x="2086844" y="757165"/>
            <a:ext cx="282515" cy="132543"/>
          </a:xfrm>
          <a:prstGeom prst="rightArrow">
            <a:avLst>
              <a:gd name="adj1" fmla="val 50000"/>
              <a:gd name="adj2" fmla="val 67739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lIns="0" tIns="0" rIns="0" bIns="0" anchor="ctr"/>
          <a:lstStyle/>
          <a:p>
            <a:pPr marL="692150" indent="-347663">
              <a:buFont typeface="Wingdings" pitchFamily="2" charset="2"/>
              <a:buNone/>
            </a:pPr>
            <a:endParaRPr lang="ru-RU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1773214" y="1080319"/>
            <a:ext cx="936105" cy="315615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692150" indent="-347663" algn="ctr">
              <a:buFont typeface="Wingdings" pitchFamily="2" charset="2"/>
              <a:buNone/>
            </a:pP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rabbit     </a:t>
            </a:r>
            <a:endParaRPr lang="ru-RU" sz="11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2264076" y="720279"/>
            <a:ext cx="9492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>
                <a:latin typeface="Consolas" pitchFamily="49" charset="0"/>
                <a:cs typeface="Consolas" pitchFamily="49" charset="0"/>
              </a:rPr>
              <a:t>__proto</a:t>
            </a:r>
            <a:r>
              <a:rPr lang="en-US" sz="1200" i="1" dirty="0" smtClean="0">
                <a:latin typeface="Consolas" pitchFamily="49" charset="0"/>
                <a:cs typeface="Consolas" pitchFamily="49" charset="0"/>
              </a:rPr>
              <a:t>__</a:t>
            </a:r>
            <a:endParaRPr lang="ru-RU" sz="1200" dirty="0"/>
          </a:p>
        </p:txBody>
      </p:sp>
      <p:sp>
        <p:nvSpPr>
          <p:cNvPr id="13" name="AutoShape 17"/>
          <p:cNvSpPr>
            <a:spLocks noChangeArrowheads="1"/>
          </p:cNvSpPr>
          <p:nvPr/>
        </p:nvSpPr>
        <p:spPr bwMode="auto">
          <a:xfrm rot="-5400000">
            <a:off x="7269174" y="1487762"/>
            <a:ext cx="282515" cy="132543"/>
          </a:xfrm>
          <a:prstGeom prst="rightArrow">
            <a:avLst>
              <a:gd name="adj1" fmla="val 50000"/>
              <a:gd name="adj2" fmla="val 67739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lIns="0" tIns="0" rIns="0" bIns="0" anchor="ctr"/>
          <a:lstStyle/>
          <a:p>
            <a:pPr marL="692150" indent="-347663">
              <a:buFont typeface="Wingdings" pitchFamily="2" charset="2"/>
              <a:buNone/>
            </a:pPr>
            <a:endParaRPr lang="ru-RU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7410550" y="1423809"/>
            <a:ext cx="9492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>
                <a:latin typeface="Consolas" pitchFamily="49" charset="0"/>
                <a:cs typeface="Consolas" pitchFamily="49" charset="0"/>
              </a:rPr>
              <a:t>__proto</a:t>
            </a:r>
            <a:r>
              <a:rPr lang="en-US" sz="1200" i="1" dirty="0" smtClean="0">
                <a:latin typeface="Consolas" pitchFamily="49" charset="0"/>
                <a:cs typeface="Consolas" pitchFamily="49" charset="0"/>
              </a:rPr>
              <a:t>__</a:t>
            </a:r>
            <a:endParaRPr lang="ru-RU" sz="1200" dirty="0"/>
          </a:p>
        </p:txBody>
      </p:sp>
      <p:sp>
        <p:nvSpPr>
          <p:cNvPr id="15" name="Овал 14"/>
          <p:cNvSpPr/>
          <p:nvPr/>
        </p:nvSpPr>
        <p:spPr>
          <a:xfrm>
            <a:off x="6813966" y="926892"/>
            <a:ext cx="378705" cy="263786"/>
          </a:xfrm>
          <a:prstGeom prst="ellipse">
            <a:avLst/>
          </a:prstGeom>
          <a:noFill/>
          <a:ln w="12700">
            <a:solidFill>
              <a:srgbClr val="007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6688807" y="3460591"/>
            <a:ext cx="1512168" cy="55399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1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1000" b="1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eat</a:t>
            </a:r>
            <a:r>
              <a:rPr lang="en-US" sz="1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000" b="1" dirty="0">
                <a:solidFill>
                  <a:srgbClr val="0000DF"/>
                </a:solidFill>
                <a:latin typeface="Consolas" pitchFamily="49" charset="0"/>
                <a:cs typeface="Consolas" pitchFamily="49" charset="0"/>
              </a:rPr>
              <a:t>function</a:t>
            </a:r>
            <a:endParaRPr lang="en-US" sz="1000" b="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u-RU" sz="1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ru-RU" sz="1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6688807" y="4531186"/>
            <a:ext cx="1512168" cy="70788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1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1000" b="1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jump</a:t>
            </a:r>
            <a:r>
              <a:rPr lang="en-US" sz="1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000" b="1" dirty="0" smtClean="0">
                <a:solidFill>
                  <a:srgbClr val="0000DF"/>
                </a:solidFill>
                <a:latin typeface="Consolas" pitchFamily="49" charset="0"/>
                <a:cs typeface="Consolas" pitchFamily="49" charset="0"/>
              </a:rPr>
              <a:t>function</a:t>
            </a:r>
            <a:r>
              <a:rPr lang="en-US" sz="1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full</a:t>
            </a:r>
            <a:r>
              <a:rPr lang="en-US" sz="1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000" dirty="0" smtClean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b="1" dirty="0" smtClean="0">
                <a:solidFill>
                  <a:srgbClr val="0000DF"/>
                </a:solidFill>
                <a:latin typeface="Consolas" pitchFamily="49" charset="0"/>
                <a:cs typeface="Consolas" pitchFamily="49" charset="0"/>
              </a:rPr>
              <a:t>true</a:t>
            </a:r>
            <a:endParaRPr lang="ru-RU" sz="1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u-RU" sz="1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ru-RU" sz="1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88807" y="4312146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r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abbit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88807" y="3248392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animal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AutoShape 17"/>
          <p:cNvSpPr>
            <a:spLocks noChangeArrowheads="1"/>
          </p:cNvSpPr>
          <p:nvPr/>
        </p:nvSpPr>
        <p:spPr bwMode="auto">
          <a:xfrm rot="-5400000">
            <a:off x="7297749" y="4176441"/>
            <a:ext cx="282515" cy="132543"/>
          </a:xfrm>
          <a:prstGeom prst="rightArrow">
            <a:avLst>
              <a:gd name="adj1" fmla="val 50000"/>
              <a:gd name="adj2" fmla="val 67739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lIns="0" tIns="0" rIns="0" bIns="0" anchor="ctr"/>
          <a:lstStyle/>
          <a:p>
            <a:pPr marL="692150" indent="-347663">
              <a:buFont typeface="Wingdings" pitchFamily="2" charset="2"/>
              <a:buNone/>
            </a:pPr>
            <a:endParaRPr lang="ru-RU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7439125" y="4112488"/>
            <a:ext cx="9492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>
                <a:latin typeface="Consolas" pitchFamily="49" charset="0"/>
                <a:cs typeface="Consolas" pitchFamily="49" charset="0"/>
              </a:rPr>
              <a:t>__proto</a:t>
            </a:r>
            <a:r>
              <a:rPr lang="en-US" sz="1200" i="1" dirty="0" smtClean="0">
                <a:latin typeface="Consolas" pitchFamily="49" charset="0"/>
                <a:cs typeface="Consolas" pitchFamily="49" charset="0"/>
              </a:rPr>
              <a:t>__</a:t>
            </a:r>
            <a:endParaRPr lang="ru-RU" sz="1200" dirty="0"/>
          </a:p>
        </p:txBody>
      </p:sp>
      <p:cxnSp>
        <p:nvCxnSpPr>
          <p:cNvPr id="24" name="Прямая соединительная линия 23"/>
          <p:cNvCxnSpPr/>
          <p:nvPr/>
        </p:nvCxnSpPr>
        <p:spPr>
          <a:xfrm>
            <a:off x="6849529" y="5047084"/>
            <a:ext cx="711245" cy="0"/>
          </a:xfrm>
          <a:prstGeom prst="line">
            <a:avLst/>
          </a:prstGeom>
          <a:ln w="15875">
            <a:solidFill>
              <a:srgbClr val="007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рямоугольник 24"/>
          <p:cNvSpPr/>
          <p:nvPr/>
        </p:nvSpPr>
        <p:spPr>
          <a:xfrm>
            <a:off x="755576" y="2186181"/>
            <a:ext cx="1512168" cy="55399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1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1000" b="1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eats</a:t>
            </a:r>
            <a:r>
              <a:rPr lang="en-US" sz="1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000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b="1" dirty="0">
                <a:solidFill>
                  <a:srgbClr val="0000DF"/>
                </a:solidFill>
                <a:latin typeface="Consolas" pitchFamily="49" charset="0"/>
                <a:cs typeface="Consolas" pitchFamily="49" charset="0"/>
              </a:rPr>
              <a:t>true</a:t>
            </a:r>
            <a:endParaRPr lang="en-US" sz="1000" b="0" dirty="0" smtClean="0">
              <a:solidFill>
                <a:srgbClr val="80808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u-RU" sz="1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ru-RU" sz="1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755576" y="3326795"/>
            <a:ext cx="1512168" cy="55399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1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1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eats</a:t>
            </a:r>
            <a:r>
              <a:rPr lang="en-US" sz="1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000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b="1" dirty="0" smtClean="0">
                <a:solidFill>
                  <a:srgbClr val="0000DF"/>
                </a:solidFill>
                <a:latin typeface="Consolas" pitchFamily="49" charset="0"/>
                <a:cs typeface="Consolas" pitchFamily="49" charset="0"/>
              </a:rPr>
              <a:t>false</a:t>
            </a:r>
            <a:endParaRPr lang="en-US" sz="1000" dirty="0">
              <a:solidFill>
                <a:srgbClr val="80808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u-RU" sz="1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ru-RU" sz="1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5576" y="3107755"/>
            <a:ext cx="1119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fedUpRabbit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55576" y="1973982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animal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AutoShape 17"/>
          <p:cNvSpPr>
            <a:spLocks noChangeArrowheads="1"/>
          </p:cNvSpPr>
          <p:nvPr/>
        </p:nvSpPr>
        <p:spPr bwMode="auto">
          <a:xfrm rot="-5400000">
            <a:off x="1364518" y="2902031"/>
            <a:ext cx="282515" cy="132543"/>
          </a:xfrm>
          <a:prstGeom prst="rightArrow">
            <a:avLst>
              <a:gd name="adj1" fmla="val 50000"/>
              <a:gd name="adj2" fmla="val 67739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lIns="0" tIns="0" rIns="0" bIns="0" anchor="ctr"/>
          <a:lstStyle/>
          <a:p>
            <a:pPr marL="692150" indent="-347663">
              <a:buFont typeface="Wingdings" pitchFamily="2" charset="2"/>
              <a:buNone/>
            </a:pPr>
            <a:endParaRPr lang="ru-RU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1505894" y="2838078"/>
            <a:ext cx="9492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>
                <a:latin typeface="Consolas" pitchFamily="49" charset="0"/>
                <a:cs typeface="Consolas" pitchFamily="49" charset="0"/>
              </a:rPr>
              <a:t>__proto</a:t>
            </a:r>
            <a:r>
              <a:rPr lang="en-US" sz="1200" i="1" dirty="0" smtClean="0">
                <a:latin typeface="Consolas" pitchFamily="49" charset="0"/>
                <a:cs typeface="Consolas" pitchFamily="49" charset="0"/>
              </a:rPr>
              <a:t>__</a:t>
            </a:r>
            <a:endParaRPr lang="ru-RU" sz="1200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755576" y="4416440"/>
            <a:ext cx="1512168" cy="55399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1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1000" b="1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eats</a:t>
            </a:r>
            <a:r>
              <a:rPr lang="en-US" sz="1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000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b="1" dirty="0">
                <a:solidFill>
                  <a:srgbClr val="0000DF"/>
                </a:solidFill>
                <a:latin typeface="Consolas" pitchFamily="49" charset="0"/>
                <a:cs typeface="Consolas" pitchFamily="49" charset="0"/>
              </a:rPr>
              <a:t>true</a:t>
            </a:r>
            <a:endParaRPr lang="en-US" sz="1000" b="0" dirty="0" smtClean="0">
              <a:solidFill>
                <a:srgbClr val="80808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u-RU" sz="1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ru-RU" sz="1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755576" y="5487035"/>
            <a:ext cx="1512168" cy="55399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1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1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jumps</a:t>
            </a:r>
            <a:r>
              <a:rPr lang="en-US" sz="1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000" dirty="0" smtClean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b="1" dirty="0" smtClean="0">
                <a:solidFill>
                  <a:srgbClr val="0000DF"/>
                </a:solidFill>
                <a:latin typeface="Consolas" pitchFamily="49" charset="0"/>
                <a:cs typeface="Consolas" pitchFamily="49" charset="0"/>
              </a:rPr>
              <a:t>true</a:t>
            </a:r>
            <a:endParaRPr lang="en-US" sz="1000" dirty="0">
              <a:solidFill>
                <a:srgbClr val="80808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u-RU" sz="1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ru-RU" sz="1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55576" y="5267995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r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abbit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55576" y="4204241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animal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AutoShape 17"/>
          <p:cNvSpPr>
            <a:spLocks noChangeArrowheads="1"/>
          </p:cNvSpPr>
          <p:nvPr/>
        </p:nvSpPr>
        <p:spPr bwMode="auto">
          <a:xfrm rot="-5400000">
            <a:off x="1364518" y="5132290"/>
            <a:ext cx="282515" cy="132543"/>
          </a:xfrm>
          <a:prstGeom prst="rightArrow">
            <a:avLst>
              <a:gd name="adj1" fmla="val 50000"/>
              <a:gd name="adj2" fmla="val 67739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lIns="0" tIns="0" rIns="0" bIns="0" anchor="ctr"/>
          <a:lstStyle/>
          <a:p>
            <a:pPr marL="692150" indent="-347663">
              <a:buFont typeface="Wingdings" pitchFamily="2" charset="2"/>
              <a:buNone/>
            </a:pPr>
            <a:endParaRPr lang="ru-RU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1505894" y="5068337"/>
            <a:ext cx="9492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>
                <a:latin typeface="Consolas" pitchFamily="49" charset="0"/>
                <a:cs typeface="Consolas" pitchFamily="49" charset="0"/>
              </a:rPr>
              <a:t>__proto</a:t>
            </a:r>
            <a:r>
              <a:rPr lang="en-US" sz="1200" i="1" dirty="0" smtClean="0">
                <a:latin typeface="Consolas" pitchFamily="49" charset="0"/>
                <a:cs typeface="Consolas" pitchFamily="49" charset="0"/>
              </a:rPr>
              <a:t>__</a:t>
            </a:r>
            <a:endParaRPr lang="ru-RU" sz="1200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3088407" y="2201039"/>
            <a:ext cx="1512168" cy="55399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1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1000" b="1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eats</a:t>
            </a:r>
            <a:r>
              <a:rPr lang="en-US" sz="1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000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b="1" dirty="0">
                <a:solidFill>
                  <a:srgbClr val="0000DF"/>
                </a:solidFill>
                <a:latin typeface="Consolas" pitchFamily="49" charset="0"/>
                <a:cs typeface="Consolas" pitchFamily="49" charset="0"/>
              </a:rPr>
              <a:t>true</a:t>
            </a:r>
            <a:endParaRPr lang="en-US" sz="1000" b="0" dirty="0" smtClean="0">
              <a:solidFill>
                <a:srgbClr val="80808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u-RU" sz="1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ru-RU" sz="1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3088407" y="3271634"/>
            <a:ext cx="1512168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1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1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ru-RU" sz="1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ru-RU" sz="1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088407" y="3052594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r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abbit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088407" y="1988840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animal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AutoShape 17"/>
          <p:cNvSpPr>
            <a:spLocks noChangeArrowheads="1"/>
          </p:cNvSpPr>
          <p:nvPr/>
        </p:nvSpPr>
        <p:spPr bwMode="auto">
          <a:xfrm rot="-5400000">
            <a:off x="3697349" y="2916889"/>
            <a:ext cx="282515" cy="132543"/>
          </a:xfrm>
          <a:prstGeom prst="rightArrow">
            <a:avLst>
              <a:gd name="adj1" fmla="val 50000"/>
              <a:gd name="adj2" fmla="val 67739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lIns="0" tIns="0" rIns="0" bIns="0" anchor="ctr"/>
          <a:lstStyle/>
          <a:p>
            <a:pPr marL="692150" indent="-347663">
              <a:buFont typeface="Wingdings" pitchFamily="2" charset="2"/>
              <a:buNone/>
            </a:pPr>
            <a:endParaRPr lang="ru-RU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3838725" y="2852936"/>
            <a:ext cx="9492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>
                <a:latin typeface="Consolas" pitchFamily="49" charset="0"/>
                <a:cs typeface="Consolas" pitchFamily="49" charset="0"/>
              </a:rPr>
              <a:t>__proto</a:t>
            </a:r>
            <a:r>
              <a:rPr lang="en-US" sz="1200" i="1" dirty="0" smtClean="0">
                <a:latin typeface="Consolas" pitchFamily="49" charset="0"/>
                <a:cs typeface="Consolas" pitchFamily="49" charset="0"/>
              </a:rPr>
              <a:t>__</a:t>
            </a:r>
            <a:endParaRPr lang="ru-RU" sz="1200" dirty="0"/>
          </a:p>
        </p:txBody>
      </p:sp>
      <p:sp>
        <p:nvSpPr>
          <p:cNvPr id="44" name="Овал 43"/>
          <p:cNvSpPr/>
          <p:nvPr/>
        </p:nvSpPr>
        <p:spPr>
          <a:xfrm>
            <a:off x="936593" y="3479694"/>
            <a:ext cx="416576" cy="263786"/>
          </a:xfrm>
          <a:prstGeom prst="ellipse">
            <a:avLst/>
          </a:prstGeom>
          <a:noFill/>
          <a:ln w="12700">
            <a:solidFill>
              <a:srgbClr val="007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/>
          <p:cNvSpPr/>
          <p:nvPr/>
        </p:nvSpPr>
        <p:spPr>
          <a:xfrm>
            <a:off x="928167" y="4567274"/>
            <a:ext cx="416576" cy="263786"/>
          </a:xfrm>
          <a:prstGeom prst="ellipse">
            <a:avLst/>
          </a:prstGeom>
          <a:noFill/>
          <a:ln w="12700">
            <a:solidFill>
              <a:srgbClr val="007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377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20" grpId="0" animBg="1"/>
      <p:bldP spid="29" grpId="0" animBg="1"/>
      <p:bldP spid="36" grpId="0" animBg="1"/>
      <p:bldP spid="4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043608" y="2857460"/>
            <a:ext cx="1800200" cy="55399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1000" b="1" dirty="0" smtClean="0">
                <a:solidFill>
                  <a:srgbClr val="FF0000"/>
                </a:solidFill>
                <a:latin typeface="Courier New"/>
              </a:rPr>
              <a:t>{</a:t>
            </a:r>
            <a:endParaRPr lang="en-US" sz="1000" b="1" dirty="0" smtClean="0">
              <a:solidFill>
                <a:srgbClr val="FF0000"/>
              </a:solidFill>
              <a:latin typeface="Courier New"/>
            </a:endParaRPr>
          </a:p>
          <a:p>
            <a:r>
              <a:rPr lang="en-US" sz="1000" b="1" dirty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000" b="1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constructor</a:t>
            </a:r>
            <a:r>
              <a:rPr lang="en-US" sz="1000" b="1" dirty="0" smtClean="0">
                <a:solidFill>
                  <a:srgbClr val="FF0000"/>
                </a:solidFill>
                <a:latin typeface="Courier New"/>
              </a:rPr>
              <a:t>: Rabbit</a:t>
            </a:r>
            <a:endParaRPr lang="en-US" sz="1000" b="0" dirty="0" smtClean="0">
              <a:solidFill>
                <a:srgbClr val="808080"/>
              </a:solidFill>
              <a:latin typeface="Courier New"/>
            </a:endParaRPr>
          </a:p>
          <a:p>
            <a:r>
              <a:rPr lang="ru-RU" sz="1000" b="1" dirty="0" smtClean="0">
                <a:solidFill>
                  <a:srgbClr val="FF0000"/>
                </a:solidFill>
                <a:latin typeface="Courier New"/>
              </a:rPr>
              <a:t>}</a:t>
            </a:r>
            <a:endParaRPr lang="ru-RU" sz="1000" dirty="0"/>
          </a:p>
        </p:txBody>
      </p:sp>
      <p:sp>
        <p:nvSpPr>
          <p:cNvPr id="32" name="AutoShape 17"/>
          <p:cNvSpPr>
            <a:spLocks noChangeArrowheads="1"/>
          </p:cNvSpPr>
          <p:nvPr/>
        </p:nvSpPr>
        <p:spPr bwMode="auto">
          <a:xfrm rot="-5400000">
            <a:off x="1655685" y="3580330"/>
            <a:ext cx="297554" cy="128210"/>
          </a:xfrm>
          <a:prstGeom prst="rightArrow">
            <a:avLst>
              <a:gd name="adj1" fmla="val 50000"/>
              <a:gd name="adj2" fmla="val 67739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lIns="0" tIns="0" rIns="0" bIns="0" anchor="ctr"/>
          <a:lstStyle/>
          <a:p>
            <a:pPr marL="692150" indent="-347663">
              <a:buFont typeface="Wingdings" pitchFamily="2" charset="2"/>
              <a:buNone/>
            </a:pP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__proto__</a:t>
            </a:r>
            <a:r>
              <a:rPr lang="en-US" sz="1400" dirty="0" smtClean="0"/>
              <a:t>   </a:t>
            </a:r>
            <a:endParaRPr lang="ru-RU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946837" y="379205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Rabbit</a:t>
            </a:r>
            <a:endParaRPr lang="ru-RU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1600" y="786190"/>
            <a:ext cx="10671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Before (1):</a:t>
            </a:r>
            <a:endParaRPr lang="ru-RU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3860048" y="786190"/>
            <a:ext cx="937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After (2):</a:t>
            </a:r>
            <a:endParaRPr lang="ru-RU" sz="1600" dirty="0"/>
          </a:p>
        </p:txBody>
      </p:sp>
      <p:sp>
        <p:nvSpPr>
          <p:cNvPr id="33" name="Прямоугольник 32"/>
          <p:cNvSpPr/>
          <p:nvPr/>
        </p:nvSpPr>
        <p:spPr>
          <a:xfrm>
            <a:off x="1043608" y="4019113"/>
            <a:ext cx="1800200" cy="55399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1000" b="1" dirty="0" smtClean="0">
                <a:solidFill>
                  <a:srgbClr val="FF0000"/>
                </a:solidFill>
                <a:latin typeface="Courier New"/>
              </a:rPr>
              <a:t>{</a:t>
            </a:r>
            <a:r>
              <a:rPr lang="en-US" sz="1000" b="1" dirty="0">
                <a:solidFill>
                  <a:srgbClr val="FF0000"/>
                </a:solidFill>
                <a:latin typeface="Courier New"/>
              </a:rPr>
              <a:t> </a:t>
            </a:r>
            <a:endParaRPr lang="en-US" sz="1000" b="1" dirty="0" smtClean="0">
              <a:solidFill>
                <a:srgbClr val="FF0000"/>
              </a:solidFill>
              <a:latin typeface="Courier New"/>
            </a:endParaRPr>
          </a:p>
          <a:p>
            <a:r>
              <a:rPr lang="en-US" sz="1000" b="1" dirty="0" smtClean="0">
                <a:solidFill>
                  <a:srgbClr val="FF0000"/>
                </a:solidFill>
                <a:latin typeface="Courier New"/>
              </a:rPr>
              <a:t>  </a:t>
            </a:r>
          </a:p>
          <a:p>
            <a:r>
              <a:rPr lang="ru-RU" sz="1000" b="1" dirty="0" smtClean="0">
                <a:solidFill>
                  <a:srgbClr val="FF0000"/>
                </a:solidFill>
                <a:latin typeface="Courier New"/>
              </a:rPr>
              <a:t>}</a:t>
            </a:r>
            <a:endParaRPr lang="ru-RU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971600" y="2423904"/>
            <a:ext cx="2694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Rabbit.prototype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solidFill>
                  <a:srgbClr val="007600"/>
                </a:solidFill>
                <a:latin typeface="Courier New" pitchFamily="49" charset="0"/>
                <a:cs typeface="Courier New" pitchFamily="49" charset="0"/>
              </a:rPr>
              <a:t>was </a:t>
            </a:r>
            <a:r>
              <a:rPr lang="en-US" sz="1200" dirty="0" err="1" smtClean="0">
                <a:solidFill>
                  <a:srgbClr val="007600"/>
                </a:solidFill>
                <a:latin typeface="Courier New" pitchFamily="49" charset="0"/>
                <a:cs typeface="Courier New" pitchFamily="49" charset="0"/>
              </a:rPr>
              <a:t>autocreated</a:t>
            </a:r>
            <a:r>
              <a:rPr lang="en-US" sz="1200" dirty="0" smtClean="0">
                <a:solidFill>
                  <a:srgbClr val="007600"/>
                </a:solidFill>
                <a:latin typeface="Courier New" pitchFamily="49" charset="0"/>
                <a:cs typeface="Courier New" pitchFamily="49" charset="0"/>
              </a:rPr>
              <a:t> with Rabbit</a:t>
            </a:r>
            <a:endParaRPr lang="ru-RU" sz="1200" dirty="0">
              <a:solidFill>
                <a:srgbClr val="007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AutoShape 17"/>
          <p:cNvSpPr>
            <a:spLocks noChangeArrowheads="1"/>
          </p:cNvSpPr>
          <p:nvPr/>
        </p:nvSpPr>
        <p:spPr bwMode="auto">
          <a:xfrm rot="-5400000">
            <a:off x="4536005" y="3588347"/>
            <a:ext cx="297554" cy="128210"/>
          </a:xfrm>
          <a:prstGeom prst="rightArrow">
            <a:avLst>
              <a:gd name="adj1" fmla="val 50000"/>
              <a:gd name="adj2" fmla="val 67739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lIns="0" tIns="0" rIns="0" bIns="0" anchor="ctr"/>
          <a:lstStyle/>
          <a:p>
            <a:pPr marL="692150" indent="-347663">
              <a:buFont typeface="Wingdings" pitchFamily="2" charset="2"/>
              <a:buNone/>
            </a:pP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__proto__</a:t>
            </a:r>
            <a:r>
              <a:rPr lang="en-US" sz="1400" dirty="0" smtClean="0"/>
              <a:t>   </a:t>
            </a:r>
            <a:endParaRPr lang="ru-RU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827157" y="380007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Rabbit</a:t>
            </a:r>
            <a:endParaRPr lang="ru-RU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923928" y="4027130"/>
            <a:ext cx="1800200" cy="55399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1000" b="1" dirty="0" smtClean="0">
                <a:solidFill>
                  <a:srgbClr val="FF0000"/>
                </a:solidFill>
                <a:latin typeface="Courier New"/>
              </a:rPr>
              <a:t>{</a:t>
            </a:r>
            <a:r>
              <a:rPr lang="en-US" sz="1000" b="1" dirty="0">
                <a:solidFill>
                  <a:srgbClr val="FF0000"/>
                </a:solidFill>
                <a:latin typeface="Courier New"/>
              </a:rPr>
              <a:t> </a:t>
            </a:r>
            <a:endParaRPr lang="en-US" sz="1000" b="1" dirty="0" smtClean="0">
              <a:solidFill>
                <a:srgbClr val="FF0000"/>
              </a:solidFill>
              <a:latin typeface="Courier New"/>
            </a:endParaRPr>
          </a:p>
          <a:p>
            <a:r>
              <a:rPr lang="en-US" sz="1000" b="1" dirty="0" smtClean="0">
                <a:solidFill>
                  <a:srgbClr val="FF0000"/>
                </a:solidFill>
                <a:latin typeface="Courier New"/>
              </a:rPr>
              <a:t>  </a:t>
            </a:r>
          </a:p>
          <a:p>
            <a:r>
              <a:rPr lang="ru-RU" sz="1000" b="1" dirty="0" smtClean="0">
                <a:solidFill>
                  <a:srgbClr val="FF0000"/>
                </a:solidFill>
                <a:latin typeface="Courier New"/>
              </a:rPr>
              <a:t>}</a:t>
            </a:r>
            <a:endParaRPr lang="ru-RU" sz="1000" dirty="0"/>
          </a:p>
        </p:txBody>
      </p:sp>
      <p:sp>
        <p:nvSpPr>
          <p:cNvPr id="19" name="AutoShape 17"/>
          <p:cNvSpPr>
            <a:spLocks noChangeArrowheads="1"/>
          </p:cNvSpPr>
          <p:nvPr/>
        </p:nvSpPr>
        <p:spPr bwMode="auto">
          <a:xfrm rot="-5400000">
            <a:off x="1646145" y="2170353"/>
            <a:ext cx="297554" cy="141031"/>
          </a:xfrm>
          <a:prstGeom prst="rightArrow">
            <a:avLst>
              <a:gd name="adj1" fmla="val 50000"/>
              <a:gd name="adj2" fmla="val 67739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lIns="0" tIns="0" rIns="0" bIns="0" anchor="ctr"/>
          <a:lstStyle/>
          <a:p>
            <a:pPr marL="692150" indent="-347663">
              <a:buFont typeface="Wingdings" pitchFamily="2" charset="2"/>
              <a:buNone/>
            </a:pP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__proto__</a:t>
            </a:r>
            <a:r>
              <a:rPr lang="en-US" sz="1400" dirty="0" smtClean="0"/>
              <a:t>   </a:t>
            </a:r>
            <a:endParaRPr lang="ru-RU" sz="14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1043608" y="1434842"/>
            <a:ext cx="1800200" cy="55399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1000" b="1" dirty="0" smtClean="0">
                <a:solidFill>
                  <a:srgbClr val="FF0000"/>
                </a:solidFill>
                <a:latin typeface="Courier New"/>
              </a:rPr>
              <a:t>{</a:t>
            </a:r>
            <a:endParaRPr lang="en-US" sz="1000" b="1" dirty="0" smtClean="0">
              <a:solidFill>
                <a:srgbClr val="FF0000"/>
              </a:solidFill>
              <a:latin typeface="Courier New"/>
            </a:endParaRPr>
          </a:p>
          <a:p>
            <a:r>
              <a:rPr lang="en-US" sz="1000" b="1" dirty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000" b="1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constructor</a:t>
            </a:r>
            <a:r>
              <a:rPr lang="en-US" sz="1000" b="1" dirty="0" smtClean="0">
                <a:solidFill>
                  <a:srgbClr val="FF0000"/>
                </a:solidFill>
                <a:latin typeface="Courier New"/>
              </a:rPr>
              <a:t>: Object</a:t>
            </a:r>
            <a:endParaRPr lang="en-US" sz="1000" b="0" dirty="0" smtClean="0">
              <a:solidFill>
                <a:srgbClr val="808080"/>
              </a:solidFill>
              <a:latin typeface="Courier New"/>
            </a:endParaRPr>
          </a:p>
          <a:p>
            <a:r>
              <a:rPr lang="ru-RU" sz="1000" b="1" dirty="0" smtClean="0">
                <a:solidFill>
                  <a:srgbClr val="FF0000"/>
                </a:solidFill>
                <a:latin typeface="Courier New"/>
              </a:rPr>
              <a:t>}</a:t>
            </a:r>
            <a:endParaRPr lang="ru-RU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971600" y="1196752"/>
            <a:ext cx="1672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Object.prototype</a:t>
            </a:r>
            <a:endParaRPr lang="ru-RU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3923928" y="2857460"/>
            <a:ext cx="1800200" cy="55399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1000" b="1" dirty="0" smtClean="0">
                <a:solidFill>
                  <a:srgbClr val="FF0000"/>
                </a:solidFill>
                <a:latin typeface="Courier New"/>
              </a:rPr>
              <a:t>{</a:t>
            </a:r>
            <a:endParaRPr lang="en-US" sz="1000" b="1" dirty="0" smtClean="0">
              <a:solidFill>
                <a:srgbClr val="FF0000"/>
              </a:solidFill>
              <a:latin typeface="Courier New"/>
            </a:endParaRPr>
          </a:p>
          <a:p>
            <a:r>
              <a:rPr lang="en-US" sz="1000" b="1" dirty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000" b="1" dirty="0" smtClean="0">
                <a:solidFill>
                  <a:srgbClr val="FF0000"/>
                </a:solidFill>
                <a:latin typeface="Courier New"/>
              </a:rPr>
              <a:t> </a:t>
            </a:r>
            <a:endParaRPr lang="en-US" sz="1000" b="0" dirty="0" smtClean="0">
              <a:solidFill>
                <a:srgbClr val="808080"/>
              </a:solidFill>
              <a:latin typeface="Courier New"/>
            </a:endParaRPr>
          </a:p>
          <a:p>
            <a:r>
              <a:rPr lang="ru-RU" sz="1000" b="1" dirty="0" smtClean="0">
                <a:solidFill>
                  <a:srgbClr val="FF0000"/>
                </a:solidFill>
                <a:latin typeface="Courier New"/>
              </a:rPr>
              <a:t>}</a:t>
            </a:r>
            <a:endParaRPr lang="ru-RU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3851920" y="2423904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Rabbit.prototype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solidFill>
                  <a:srgbClr val="007600"/>
                </a:solidFill>
                <a:latin typeface="Courier New" pitchFamily="49" charset="0"/>
                <a:cs typeface="Courier New" pitchFamily="49" charset="0"/>
              </a:rPr>
              <a:t>reassigned to {}</a:t>
            </a:r>
            <a:endParaRPr lang="ru-RU" sz="1200" dirty="0">
              <a:solidFill>
                <a:srgbClr val="007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" name="AutoShape 17"/>
          <p:cNvSpPr>
            <a:spLocks noChangeArrowheads="1"/>
          </p:cNvSpPr>
          <p:nvPr/>
        </p:nvSpPr>
        <p:spPr bwMode="auto">
          <a:xfrm rot="-5400000">
            <a:off x="4526465" y="2176763"/>
            <a:ext cx="297554" cy="128210"/>
          </a:xfrm>
          <a:prstGeom prst="rightArrow">
            <a:avLst>
              <a:gd name="adj1" fmla="val 50000"/>
              <a:gd name="adj2" fmla="val 67739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lIns="0" tIns="0" rIns="0" bIns="0" anchor="ctr"/>
          <a:lstStyle/>
          <a:p>
            <a:pPr marL="692150" indent="-347663">
              <a:buFont typeface="Wingdings" pitchFamily="2" charset="2"/>
              <a:buNone/>
            </a:pP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__proto__</a:t>
            </a:r>
            <a:r>
              <a:rPr lang="en-US" sz="1400" dirty="0" smtClean="0"/>
              <a:t>   </a:t>
            </a:r>
            <a:endParaRPr lang="ru-RU" sz="1400" dirty="0"/>
          </a:p>
        </p:txBody>
      </p:sp>
      <p:sp>
        <p:nvSpPr>
          <p:cNvPr id="34" name="Прямоугольник 33"/>
          <p:cNvSpPr/>
          <p:nvPr/>
        </p:nvSpPr>
        <p:spPr>
          <a:xfrm>
            <a:off x="3923928" y="1434842"/>
            <a:ext cx="1800200" cy="55399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1000" b="1" dirty="0" smtClean="0">
                <a:solidFill>
                  <a:srgbClr val="FF0000"/>
                </a:solidFill>
                <a:latin typeface="Courier New"/>
              </a:rPr>
              <a:t>{</a:t>
            </a:r>
            <a:endParaRPr lang="en-US" sz="1000" b="1" dirty="0" smtClean="0">
              <a:solidFill>
                <a:srgbClr val="FF0000"/>
              </a:solidFill>
              <a:latin typeface="Courier New"/>
            </a:endParaRPr>
          </a:p>
          <a:p>
            <a:r>
              <a:rPr lang="en-US" sz="1000" b="1" dirty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000" b="1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constructor</a:t>
            </a:r>
            <a:r>
              <a:rPr lang="en-US" sz="1000" b="1" dirty="0" smtClean="0">
                <a:solidFill>
                  <a:srgbClr val="FF0000"/>
                </a:solidFill>
                <a:latin typeface="Courier New"/>
              </a:rPr>
              <a:t>: Object</a:t>
            </a:r>
            <a:endParaRPr lang="en-US" sz="1000" b="0" dirty="0" smtClean="0">
              <a:solidFill>
                <a:srgbClr val="808080"/>
              </a:solidFill>
              <a:latin typeface="Courier New"/>
            </a:endParaRPr>
          </a:p>
          <a:p>
            <a:r>
              <a:rPr lang="ru-RU" sz="1000" b="1" dirty="0" smtClean="0">
                <a:solidFill>
                  <a:srgbClr val="FF0000"/>
                </a:solidFill>
                <a:latin typeface="Courier New"/>
              </a:rPr>
              <a:t>}</a:t>
            </a:r>
            <a:endParaRPr lang="ru-RU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3851920" y="1196752"/>
            <a:ext cx="1672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Object.prototype</a:t>
            </a:r>
            <a:endParaRPr lang="ru-RU" sz="1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56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14" grpId="0" animBg="1"/>
      <p:bldP spid="19" grpId="0" animBg="1"/>
      <p:bldP spid="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499992" y="2201039"/>
            <a:ext cx="1512168" cy="70788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1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1000" b="1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canWalk</a:t>
            </a:r>
            <a:r>
              <a:rPr lang="en-US" sz="1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000" dirty="0" smtClean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b="1" dirty="0" smtClean="0">
                <a:solidFill>
                  <a:srgbClr val="0000DF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sit</a:t>
            </a:r>
            <a:r>
              <a:rPr lang="en-US" sz="1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000" dirty="0" smtClean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b="1" dirty="0" smtClean="0">
                <a:solidFill>
                  <a:srgbClr val="0000DF"/>
                </a:solidFill>
                <a:latin typeface="Consolas" pitchFamily="49" charset="0"/>
                <a:cs typeface="Consolas" pitchFamily="49" charset="0"/>
              </a:rPr>
              <a:t>function</a:t>
            </a:r>
            <a:endParaRPr lang="en-US" sz="1000" b="0" dirty="0" smtClean="0">
              <a:solidFill>
                <a:srgbClr val="80808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u-RU" sz="1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ru-RU" sz="1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499992" y="3470811"/>
            <a:ext cx="1512168" cy="55399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1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1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en-US" sz="1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1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000" dirty="0" smtClean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5E5EAE"/>
                </a:solidFill>
                <a:latin typeface="Consolas" pitchFamily="49" charset="0"/>
                <a:cs typeface="Consolas" pitchFamily="49" charset="0"/>
              </a:rPr>
              <a:t>"Pet"</a:t>
            </a:r>
            <a:endParaRPr lang="en-US" sz="1000" b="1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u-RU" sz="1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ru-RU" sz="1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3251771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animal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90467" y="1979315"/>
            <a:ext cx="1544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Animal.prototype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17"/>
          <p:cNvSpPr>
            <a:spLocks noChangeArrowheads="1"/>
          </p:cNvSpPr>
          <p:nvPr/>
        </p:nvSpPr>
        <p:spPr bwMode="auto">
          <a:xfrm rot="-5400000">
            <a:off x="5108934" y="3116066"/>
            <a:ext cx="282515" cy="132543"/>
          </a:xfrm>
          <a:prstGeom prst="rightArrow">
            <a:avLst>
              <a:gd name="adj1" fmla="val 50000"/>
              <a:gd name="adj2" fmla="val 67739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lIns="0" tIns="0" rIns="0" bIns="0" anchor="ctr"/>
          <a:lstStyle/>
          <a:p>
            <a:pPr marL="692150" indent="-347663">
              <a:buFont typeface="Wingdings" pitchFamily="2" charset="2"/>
              <a:buNone/>
            </a:pPr>
            <a:endParaRPr lang="ru-RU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250310" y="3052113"/>
            <a:ext cx="9492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>
                <a:latin typeface="Consolas" pitchFamily="49" charset="0"/>
                <a:cs typeface="Consolas" pitchFamily="49" charset="0"/>
              </a:rPr>
              <a:t>__proto</a:t>
            </a:r>
            <a:r>
              <a:rPr lang="en-US" sz="1200" i="1" dirty="0" smtClean="0">
                <a:latin typeface="Consolas" pitchFamily="49" charset="0"/>
                <a:cs typeface="Consolas" pitchFamily="49" charset="0"/>
              </a:rPr>
              <a:t>__</a:t>
            </a:r>
            <a:endParaRPr lang="ru-RU" sz="12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048847" y="2210564"/>
            <a:ext cx="1512168" cy="70788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1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1000" b="1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canWalk</a:t>
            </a:r>
            <a:r>
              <a:rPr lang="en-US" sz="1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000" dirty="0" smtClean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b="1" dirty="0" smtClean="0">
                <a:solidFill>
                  <a:srgbClr val="0000DF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sit</a:t>
            </a:r>
            <a:r>
              <a:rPr lang="en-US" sz="1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000" dirty="0" smtClean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b="1" dirty="0" smtClean="0">
                <a:solidFill>
                  <a:srgbClr val="0000DF"/>
                </a:solidFill>
                <a:latin typeface="Consolas" pitchFamily="49" charset="0"/>
                <a:cs typeface="Consolas" pitchFamily="49" charset="0"/>
              </a:rPr>
              <a:t>function</a:t>
            </a:r>
            <a:endParaRPr lang="en-US" sz="1000" b="0" dirty="0" smtClean="0">
              <a:solidFill>
                <a:srgbClr val="80808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u-RU" sz="1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ru-RU" sz="1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7048847" y="3480336"/>
            <a:ext cx="1512168" cy="70788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1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1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en-US" sz="1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1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000" dirty="0" smtClean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5E5EAE"/>
                </a:solidFill>
                <a:latin typeface="Consolas" pitchFamily="49" charset="0"/>
                <a:cs typeface="Consolas" pitchFamily="49" charset="0"/>
              </a:rPr>
              <a:t>"Pet"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  <a:endParaRPr lang="en-US" sz="1000" dirty="0" smtClean="0">
              <a:solidFill>
                <a:srgbClr val="5E5EAE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canWalk</a:t>
            </a:r>
            <a:r>
              <a:rPr lang="en-US" sz="1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000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b="1" dirty="0" smtClean="0">
                <a:solidFill>
                  <a:srgbClr val="0000DF"/>
                </a:solidFill>
                <a:latin typeface="Consolas" pitchFamily="49" charset="0"/>
                <a:cs typeface="Consolas" pitchFamily="49" charset="0"/>
              </a:rPr>
              <a:t>false</a:t>
            </a:r>
            <a:endParaRPr lang="en-US" sz="1000" b="1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u-RU" sz="1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ru-RU" sz="1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48847" y="3261296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animal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39322" y="1988840"/>
            <a:ext cx="1544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Animal.prototype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AutoShape 17"/>
          <p:cNvSpPr>
            <a:spLocks noChangeArrowheads="1"/>
          </p:cNvSpPr>
          <p:nvPr/>
        </p:nvSpPr>
        <p:spPr bwMode="auto">
          <a:xfrm rot="-5400000">
            <a:off x="7657789" y="3125591"/>
            <a:ext cx="282515" cy="132543"/>
          </a:xfrm>
          <a:prstGeom prst="rightArrow">
            <a:avLst>
              <a:gd name="adj1" fmla="val 50000"/>
              <a:gd name="adj2" fmla="val 67739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lIns="0" tIns="0" rIns="0" bIns="0" anchor="ctr"/>
          <a:lstStyle/>
          <a:p>
            <a:pPr marL="692150" indent="-347663">
              <a:buFont typeface="Wingdings" pitchFamily="2" charset="2"/>
              <a:buNone/>
            </a:pPr>
            <a:endParaRPr lang="ru-RU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7799165" y="3061638"/>
            <a:ext cx="9492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>
                <a:latin typeface="Consolas" pitchFamily="49" charset="0"/>
                <a:cs typeface="Consolas" pitchFamily="49" charset="0"/>
              </a:rPr>
              <a:t>__proto</a:t>
            </a:r>
            <a:r>
              <a:rPr lang="en-US" sz="1200" i="1" dirty="0" smtClean="0">
                <a:latin typeface="Consolas" pitchFamily="49" charset="0"/>
                <a:cs typeface="Consolas" pitchFamily="49" charset="0"/>
              </a:rPr>
              <a:t>__</a:t>
            </a:r>
            <a:endParaRPr lang="ru-RU" sz="1200" dirty="0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7244671" y="4005064"/>
            <a:ext cx="1041335" cy="0"/>
          </a:xfrm>
          <a:prstGeom prst="line">
            <a:avLst/>
          </a:prstGeom>
          <a:ln w="15875">
            <a:solidFill>
              <a:srgbClr val="007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22968" y="1650286"/>
            <a:ext cx="1119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Initially (1):</a:t>
            </a:r>
            <a:endParaRPr lang="ru-RU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7043248" y="1647850"/>
            <a:ext cx="1345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After stop (2):</a:t>
            </a:r>
            <a:endParaRPr lang="ru-RU" sz="16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765101" y="2138556"/>
            <a:ext cx="1512168" cy="55399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1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jump</a:t>
            </a:r>
            <a:r>
              <a:rPr lang="en-US" sz="1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000" dirty="0" smtClean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b="1" dirty="0" smtClean="0">
                <a:solidFill>
                  <a:srgbClr val="0000DF"/>
                </a:solidFill>
                <a:latin typeface="Consolas" pitchFamily="49" charset="0"/>
                <a:cs typeface="Consolas" pitchFamily="49" charset="0"/>
              </a:rPr>
              <a:t>function</a:t>
            </a:r>
            <a:endParaRPr lang="en-US" sz="1000" b="0" dirty="0" smtClean="0">
              <a:solidFill>
                <a:srgbClr val="80808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u-RU" sz="1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ru-RU" sz="1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765101" y="3217828"/>
            <a:ext cx="1512168" cy="55399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1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1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en-US" sz="1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1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000" dirty="0" smtClean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5E5EAE"/>
                </a:solidFill>
                <a:latin typeface="Consolas" pitchFamily="49" charset="0"/>
                <a:cs typeface="Consolas" pitchFamily="49" charset="0"/>
              </a:rPr>
              <a:t>"John"</a:t>
            </a:r>
            <a:endParaRPr lang="en-US" sz="1000" b="1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u-RU" sz="1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ru-RU" sz="1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5101" y="2998788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rabbit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5576" y="1916832"/>
            <a:ext cx="1544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Consolas" pitchFamily="49" charset="0"/>
                <a:cs typeface="Consolas" pitchFamily="49" charset="0"/>
              </a:rPr>
              <a:t>Rabbit.prototype</a:t>
            </a:r>
            <a:endParaRPr lang="ru-RU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AutoShape 17"/>
          <p:cNvSpPr>
            <a:spLocks noChangeArrowheads="1"/>
          </p:cNvSpPr>
          <p:nvPr/>
        </p:nvSpPr>
        <p:spPr bwMode="auto">
          <a:xfrm rot="-5400000">
            <a:off x="1374043" y="2863083"/>
            <a:ext cx="282515" cy="132543"/>
          </a:xfrm>
          <a:prstGeom prst="rightArrow">
            <a:avLst>
              <a:gd name="adj1" fmla="val 50000"/>
              <a:gd name="adj2" fmla="val 67739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lIns="0" tIns="0" rIns="0" bIns="0" anchor="ctr"/>
          <a:lstStyle/>
          <a:p>
            <a:pPr marL="692150" indent="-347663">
              <a:buFont typeface="Wingdings" pitchFamily="2" charset="2"/>
              <a:buNone/>
            </a:pPr>
            <a:endParaRPr lang="ru-RU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1515419" y="2799130"/>
            <a:ext cx="9492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>
                <a:latin typeface="Consolas" pitchFamily="49" charset="0"/>
                <a:cs typeface="Consolas" pitchFamily="49" charset="0"/>
              </a:rPr>
              <a:t>__proto</a:t>
            </a:r>
            <a:r>
              <a:rPr lang="en-US" sz="1200" i="1" dirty="0" smtClean="0">
                <a:latin typeface="Consolas" pitchFamily="49" charset="0"/>
                <a:cs typeface="Consolas" pitchFamily="49" charset="0"/>
              </a:rPr>
              <a:t>__</a:t>
            </a:r>
            <a:endParaRPr lang="ru-RU" sz="1200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765101" y="832887"/>
            <a:ext cx="1512168" cy="70788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1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1000" b="1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canWalk</a:t>
            </a:r>
            <a:r>
              <a:rPr lang="en-US" sz="1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000" dirty="0" smtClean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b="1" dirty="0" smtClean="0">
                <a:solidFill>
                  <a:srgbClr val="0000DF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sit</a:t>
            </a:r>
            <a:r>
              <a:rPr lang="en-US" sz="1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000" dirty="0" smtClean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b="1" dirty="0" smtClean="0">
                <a:solidFill>
                  <a:srgbClr val="0000DF"/>
                </a:solidFill>
                <a:latin typeface="Consolas" pitchFamily="49" charset="0"/>
                <a:cs typeface="Consolas" pitchFamily="49" charset="0"/>
              </a:rPr>
              <a:t>function</a:t>
            </a:r>
            <a:endParaRPr lang="en-US" sz="1000" b="0" dirty="0" smtClean="0">
              <a:solidFill>
                <a:srgbClr val="80808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u-RU" sz="1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ru-RU" sz="1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5576" y="611163"/>
            <a:ext cx="1544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Consolas" pitchFamily="49" charset="0"/>
                <a:cs typeface="Consolas" pitchFamily="49" charset="0"/>
              </a:rPr>
              <a:t>Animal.prototype</a:t>
            </a:r>
            <a:endParaRPr lang="ru-RU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AutoShape 17"/>
          <p:cNvSpPr>
            <a:spLocks noChangeArrowheads="1"/>
          </p:cNvSpPr>
          <p:nvPr/>
        </p:nvSpPr>
        <p:spPr bwMode="auto">
          <a:xfrm rot="-5400000">
            <a:off x="1374043" y="1694261"/>
            <a:ext cx="282515" cy="132543"/>
          </a:xfrm>
          <a:prstGeom prst="rightArrow">
            <a:avLst>
              <a:gd name="adj1" fmla="val 50000"/>
              <a:gd name="adj2" fmla="val 67739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lIns="0" tIns="0" rIns="0" bIns="0" anchor="ctr"/>
          <a:lstStyle/>
          <a:p>
            <a:pPr marL="692150" indent="-347663">
              <a:buFont typeface="Wingdings" pitchFamily="2" charset="2"/>
              <a:buNone/>
            </a:pPr>
            <a:endParaRPr lang="ru-RU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1505894" y="1611258"/>
            <a:ext cx="9492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i="1" dirty="0">
                <a:latin typeface="Consolas" pitchFamily="49" charset="0"/>
                <a:cs typeface="Consolas" pitchFamily="49" charset="0"/>
              </a:rPr>
              <a:t>__proto</a:t>
            </a:r>
            <a:r>
              <a:rPr lang="en-US" sz="1200" b="1" i="1" dirty="0" smtClean="0">
                <a:latin typeface="Consolas" pitchFamily="49" charset="0"/>
                <a:cs typeface="Consolas" pitchFamily="49" charset="0"/>
              </a:rPr>
              <a:t>__</a:t>
            </a:r>
            <a:endParaRPr lang="ru-RU" sz="1200" b="1" dirty="0"/>
          </a:p>
        </p:txBody>
      </p:sp>
    </p:spTree>
    <p:extLst>
      <p:ext uri="{BB962C8B-B14F-4D97-AF65-F5344CB8AC3E}">
        <p14:creationId xmlns:p14="http://schemas.microsoft.com/office/powerpoint/2010/main" val="154881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22" grpId="0" animBg="1"/>
      <p:bldP spid="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Значения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this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268760"/>
            <a:ext cx="4857760" cy="4824065"/>
          </a:xfrm>
        </p:spPr>
        <p:txBody>
          <a:bodyPr>
            <a:normAutofit fontScale="92500" lnSpcReduction="10000"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endParaRPr lang="ru-RU" sz="2400" dirty="0" smtClean="0"/>
          </a:p>
          <a:p>
            <a:pPr eaLnBrk="1" hangingPunct="1">
              <a:lnSpc>
                <a:spcPct val="90000"/>
              </a:lnSpc>
              <a:buNone/>
            </a:pPr>
            <a:endParaRPr lang="ru-RU" sz="1200" dirty="0" smtClean="0"/>
          </a:p>
          <a:p>
            <a:pPr marL="801687" lvl="1" indent="-457200" eaLnBrk="1" hangingPunct="1">
              <a:lnSpc>
                <a:spcPct val="90000"/>
              </a:lnSpc>
              <a:buSzPct val="110000"/>
              <a:buFont typeface="+mj-lt"/>
              <a:buAutoNum type="arabicPeriod"/>
            </a:pPr>
            <a:r>
              <a:rPr lang="en-US" sz="2000" dirty="0" smtClean="0"/>
              <a:t>as function</a:t>
            </a:r>
            <a:endParaRPr lang="ru-RU" sz="2000" dirty="0" smtClean="0"/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sz="2000" dirty="0" smtClean="0"/>
              <a:t>	</a:t>
            </a:r>
            <a:endParaRPr lang="en-US" sz="2000" dirty="0" smtClean="0"/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func</a:t>
            </a:r>
            <a:r>
              <a:rPr lang="ru-RU" sz="18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(…</a:t>
            </a:r>
            <a:r>
              <a:rPr lang="en-US" sz="18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ru-RU" sz="1800" dirty="0" smtClean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endParaRPr lang="ru-RU" sz="1800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L="801687" lvl="1" indent="-457200" eaLnBrk="1" hangingPunct="1">
              <a:lnSpc>
                <a:spcPct val="90000"/>
              </a:lnSpc>
              <a:buSzPct val="110000"/>
              <a:buFont typeface="+mj-lt"/>
              <a:buAutoNum type="arabicPeriod"/>
            </a:pPr>
            <a:r>
              <a:rPr lang="en-US" sz="2000" dirty="0" smtClean="0"/>
              <a:t>as method</a:t>
            </a:r>
            <a:endParaRPr lang="ru-RU" sz="2000" dirty="0" smtClean="0"/>
          </a:p>
          <a:p>
            <a:pPr lvl="2">
              <a:lnSpc>
                <a:spcPct val="90000"/>
              </a:lnSpc>
              <a:buNone/>
            </a:pPr>
            <a:r>
              <a:rPr lang="ru-RU" sz="2000" dirty="0" smtClean="0"/>
              <a:t>	</a:t>
            </a:r>
            <a:endParaRPr lang="en-US" sz="2000" dirty="0" smtClean="0"/>
          </a:p>
          <a:p>
            <a:pPr lvl="2">
              <a:lnSpc>
                <a:spcPct val="90000"/>
              </a:lnSpc>
              <a:buNone/>
            </a:pP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obj</a:t>
            </a:r>
            <a:r>
              <a:rPr lang="en-US" sz="18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func</a:t>
            </a:r>
            <a:r>
              <a:rPr lang="ru-RU" sz="18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(…</a:t>
            </a:r>
            <a:r>
              <a:rPr lang="en-US" sz="18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) </a:t>
            </a:r>
            <a:endParaRPr lang="ru-RU" sz="1800" dirty="0" smtClean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obj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800" dirty="0" smtClean="0">
                <a:solidFill>
                  <a:srgbClr val="5E5EAE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"</a:t>
            </a:r>
            <a:r>
              <a:rPr lang="en-US" sz="1800" dirty="0" err="1" smtClean="0">
                <a:solidFill>
                  <a:srgbClr val="5E5EAE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func</a:t>
            </a:r>
            <a:r>
              <a:rPr lang="en-US" sz="1800" dirty="0" smtClean="0">
                <a:solidFill>
                  <a:srgbClr val="5E5EAE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"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]</a:t>
            </a:r>
            <a:r>
              <a:rPr lang="ru-RU" sz="18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(…</a:t>
            </a:r>
            <a:r>
              <a:rPr lang="en-US" sz="18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ru-RU" sz="1800" dirty="0" smtClean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pPr lvl="2">
              <a:lnSpc>
                <a:spcPct val="90000"/>
              </a:lnSpc>
              <a:buNone/>
            </a:pPr>
            <a:endParaRPr lang="ru-RU" sz="1800" dirty="0" smtClean="0">
              <a:latin typeface="Courier New" pitchFamily="49" charset="0"/>
              <a:cs typeface="Courier New" pitchFamily="49" charset="0"/>
            </a:endParaRPr>
          </a:p>
          <a:p>
            <a:pPr marL="801687" lvl="1" indent="-457200" eaLnBrk="1" hangingPunct="1">
              <a:lnSpc>
                <a:spcPct val="90000"/>
              </a:lnSpc>
              <a:buSzPct val="110000"/>
              <a:buFont typeface="+mj-lt"/>
              <a:buAutoNum type="arabicPeriod"/>
            </a:pPr>
            <a:r>
              <a:rPr lang="en-US" sz="2000" dirty="0" smtClean="0"/>
              <a:t>call/apply</a:t>
            </a:r>
            <a:endParaRPr lang="en-US" sz="2000" dirty="0" smtClean="0"/>
          </a:p>
          <a:p>
            <a:pPr lvl="1">
              <a:lnSpc>
                <a:spcPct val="90000"/>
              </a:lnSpc>
              <a:buNone/>
            </a:pPr>
            <a:r>
              <a:rPr lang="en-US" sz="2000" dirty="0" smtClean="0"/>
              <a:t>		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func</a:t>
            </a:r>
            <a:r>
              <a:rPr lang="en-US" sz="18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apply</a:t>
            </a:r>
            <a:r>
              <a:rPr lang="en-US" sz="18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targetObj</a:t>
            </a:r>
            <a:r>
              <a:rPr lang="en-US" sz="18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,[…])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func</a:t>
            </a:r>
            <a:r>
              <a:rPr lang="en-US" sz="18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call</a:t>
            </a:r>
            <a:r>
              <a:rPr lang="en-US" sz="18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targetObj</a:t>
            </a:r>
            <a:r>
              <a:rPr lang="en-US" sz="18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…,…)</a:t>
            </a:r>
            <a:endParaRPr lang="ru-RU" sz="1800" dirty="0" smtClean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ru-RU" sz="1800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L="801687" lvl="1" indent="-457200" eaLnBrk="1" hangingPunct="1">
              <a:lnSpc>
                <a:spcPct val="90000"/>
              </a:lnSpc>
              <a:buSzPct val="110000"/>
              <a:buFont typeface="+mj-lt"/>
              <a:buAutoNum type="arabicPeriod" startAt="4"/>
            </a:pPr>
            <a:r>
              <a:rPr lang="en-US" sz="2000" dirty="0" smtClean="0"/>
              <a:t>constructor</a:t>
            </a:r>
            <a:endParaRPr lang="ru-RU" sz="2000" dirty="0" smtClean="0"/>
          </a:p>
          <a:p>
            <a:pPr lvl="1">
              <a:lnSpc>
                <a:spcPct val="90000"/>
              </a:lnSpc>
              <a:buNone/>
            </a:pPr>
            <a:r>
              <a:rPr lang="ru-RU" sz="2000" dirty="0" smtClean="0"/>
              <a:t>		</a:t>
            </a:r>
            <a:r>
              <a:rPr lang="en-US" sz="1800" b="1" dirty="0" smtClean="0">
                <a:solidFill>
                  <a:srgbClr val="0000D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func</a:t>
            </a:r>
            <a:r>
              <a:rPr lang="ru-RU" sz="18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(…</a:t>
            </a:r>
            <a:r>
              <a:rPr lang="en-US" sz="18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ru-RU" sz="18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Горизонтальный свиток 7"/>
          <p:cNvSpPr/>
          <p:nvPr/>
        </p:nvSpPr>
        <p:spPr bwMode="auto">
          <a:xfrm>
            <a:off x="5357818" y="1643049"/>
            <a:ext cx="2500330" cy="642942"/>
          </a:xfrm>
          <a:prstGeom prst="horizontalScroll">
            <a:avLst>
              <a:gd name="adj" fmla="val 1671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692150" indent="-347663" algn="ctr"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sz="20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window  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" name="Прямая со стрелкой 9"/>
          <p:cNvCxnSpPr/>
          <p:nvPr/>
        </p:nvCxnSpPr>
        <p:spPr bwMode="auto">
          <a:xfrm rot="10800000" flipV="1">
            <a:off x="3714744" y="2071677"/>
            <a:ext cx="1285884" cy="428627"/>
          </a:xfrm>
          <a:prstGeom prst="straightConnector1">
            <a:avLst/>
          </a:prstGeom>
          <a:solidFill>
            <a:schemeClr val="fol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Горизонтальный свиток 10"/>
          <p:cNvSpPr/>
          <p:nvPr/>
        </p:nvSpPr>
        <p:spPr bwMode="auto">
          <a:xfrm>
            <a:off x="5357818" y="2714620"/>
            <a:ext cx="2643206" cy="642942"/>
          </a:xfrm>
          <a:prstGeom prst="horizontalScroll">
            <a:avLst>
              <a:gd name="adj" fmla="val 1671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692150" indent="-347663" algn="ctr"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sz="20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obj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2" name="Прямая со стрелкой 11"/>
          <p:cNvCxnSpPr/>
          <p:nvPr/>
        </p:nvCxnSpPr>
        <p:spPr bwMode="auto">
          <a:xfrm rot="10800000" flipV="1">
            <a:off x="4071934" y="3286124"/>
            <a:ext cx="928694" cy="285752"/>
          </a:xfrm>
          <a:prstGeom prst="straightConnector1">
            <a:avLst/>
          </a:prstGeom>
          <a:solidFill>
            <a:schemeClr val="fol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Горизонтальный свиток 12"/>
          <p:cNvSpPr/>
          <p:nvPr/>
        </p:nvSpPr>
        <p:spPr bwMode="auto">
          <a:xfrm>
            <a:off x="5357818" y="3714752"/>
            <a:ext cx="3071834" cy="642942"/>
          </a:xfrm>
          <a:prstGeom prst="horizontalScroll">
            <a:avLst>
              <a:gd name="adj" fmla="val 1671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692150" indent="-347663" algn="ctr"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sz="20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targetObj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4" name="Прямая со стрелкой 13"/>
          <p:cNvCxnSpPr/>
          <p:nvPr/>
        </p:nvCxnSpPr>
        <p:spPr bwMode="auto">
          <a:xfrm rot="10800000" flipV="1">
            <a:off x="4714877" y="4357693"/>
            <a:ext cx="428627" cy="285751"/>
          </a:xfrm>
          <a:prstGeom prst="straightConnector1">
            <a:avLst/>
          </a:prstGeom>
          <a:solidFill>
            <a:schemeClr val="fol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Горизонтальный свиток 14"/>
          <p:cNvSpPr/>
          <p:nvPr/>
        </p:nvSpPr>
        <p:spPr bwMode="auto">
          <a:xfrm>
            <a:off x="5357818" y="5500701"/>
            <a:ext cx="3500462" cy="714381"/>
          </a:xfrm>
          <a:prstGeom prst="horizontalScroll">
            <a:avLst>
              <a:gd name="adj" fmla="val 1671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692150" indent="-347663" algn="ctr"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sz="20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= новый объект 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6" name="Прямая со стрелкой 15"/>
          <p:cNvCxnSpPr/>
          <p:nvPr/>
        </p:nvCxnSpPr>
        <p:spPr bwMode="auto">
          <a:xfrm rot="10800000" flipV="1">
            <a:off x="3929060" y="5929331"/>
            <a:ext cx="1285882" cy="214314"/>
          </a:xfrm>
          <a:prstGeom prst="straightConnector1">
            <a:avLst/>
          </a:prstGeom>
          <a:solidFill>
            <a:schemeClr val="fol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57259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трелка вниз 8"/>
          <p:cNvSpPr/>
          <p:nvPr/>
        </p:nvSpPr>
        <p:spPr>
          <a:xfrm rot="10800000">
            <a:off x="3599892" y="3428999"/>
            <a:ext cx="180020" cy="4320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2034797" y="3933056"/>
            <a:ext cx="3189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rgbClr val="00B050"/>
                </a:solidFill>
              </a:rPr>
              <a:t>Outer lexical environment reference</a:t>
            </a:r>
            <a:endParaRPr lang="ru-RU" sz="1600">
              <a:solidFill>
                <a:srgbClr val="00B050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2195736" y="2453987"/>
            <a:ext cx="2808312" cy="830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1200" b="1" smtClean="0">
                <a:solidFill>
                  <a:srgbClr val="FF0000"/>
                </a:solidFill>
                <a:latin typeface="Courier New"/>
              </a:rPr>
              <a:t>{</a:t>
            </a:r>
            <a:r>
              <a:rPr lang="ru-RU" sz="1200" b="0" smtClean="0">
                <a:solidFill>
                  <a:srgbClr val="808080"/>
                </a:solidFill>
                <a:latin typeface="Courier New"/>
              </a:rPr>
              <a:t> </a:t>
            </a:r>
          </a:p>
          <a:p>
            <a:r>
              <a:rPr lang="en-US" sz="1200" b="0" smtClean="0">
                <a:solidFill>
                  <a:srgbClr val="808080"/>
                </a:solidFill>
                <a:latin typeface="Courier New"/>
              </a:rPr>
              <a:t>  </a:t>
            </a:r>
            <a:r>
              <a:rPr lang="en-US" sz="1200" b="0" smtClean="0">
                <a:solidFill>
                  <a:srgbClr val="000000"/>
                </a:solidFill>
                <a:latin typeface="Courier New"/>
              </a:rPr>
              <a:t>name</a:t>
            </a:r>
            <a:r>
              <a:rPr lang="en-US" sz="1200" b="1" smtClean="0">
                <a:solidFill>
                  <a:srgbClr val="FF0000"/>
                </a:solidFill>
                <a:latin typeface="Courier New"/>
              </a:rPr>
              <a:t>:</a:t>
            </a:r>
            <a:r>
              <a:rPr lang="en-US" sz="1200" b="0" smtClean="0">
                <a:solidFill>
                  <a:srgbClr val="808080"/>
                </a:solidFill>
                <a:latin typeface="Courier New"/>
              </a:rPr>
              <a:t> </a:t>
            </a:r>
            <a:r>
              <a:rPr lang="en-US" sz="1200" b="0" smtClean="0">
                <a:solidFill>
                  <a:srgbClr val="5E5EAE"/>
                </a:solidFill>
                <a:latin typeface="Courier New"/>
              </a:rPr>
              <a:t>'John'</a:t>
            </a:r>
            <a:r>
              <a:rPr lang="en-US" sz="1200" b="1" smtClean="0">
                <a:solidFill>
                  <a:srgbClr val="FF0000"/>
                </a:solidFill>
                <a:latin typeface="Courier New"/>
              </a:rPr>
              <a:t>,</a:t>
            </a:r>
            <a:endParaRPr lang="en-US" sz="1200" b="0" smtClean="0">
              <a:solidFill>
                <a:srgbClr val="808080"/>
              </a:solidFill>
              <a:latin typeface="Courier New"/>
            </a:endParaRPr>
          </a:p>
          <a:p>
            <a:r>
              <a:rPr lang="en-US" sz="1200" b="0" smtClean="0">
                <a:solidFill>
                  <a:srgbClr val="808080"/>
                </a:solidFill>
                <a:latin typeface="Courier New"/>
              </a:rPr>
              <a:t>  </a:t>
            </a:r>
            <a:r>
              <a:rPr lang="en-US" sz="1200" b="0" smtClean="0">
                <a:solidFill>
                  <a:srgbClr val="000000"/>
                </a:solidFill>
                <a:latin typeface="Courier New"/>
              </a:rPr>
              <a:t>sayHi</a:t>
            </a:r>
            <a:r>
              <a:rPr lang="en-US" sz="1200" b="1" smtClean="0">
                <a:solidFill>
                  <a:srgbClr val="FF0000"/>
                </a:solidFill>
                <a:latin typeface="Courier New"/>
              </a:rPr>
              <a:t>:</a:t>
            </a:r>
            <a:r>
              <a:rPr lang="en-US" sz="1200" b="0" smtClean="0">
                <a:solidFill>
                  <a:srgbClr val="808080"/>
                </a:solidFill>
                <a:latin typeface="Courier New"/>
              </a:rPr>
              <a:t> </a:t>
            </a:r>
            <a:r>
              <a:rPr lang="en-US" sz="1200" b="1" smtClean="0">
                <a:solidFill>
                  <a:srgbClr val="0000DF"/>
                </a:solidFill>
                <a:latin typeface="Courier New"/>
              </a:rPr>
              <a:t>function</a:t>
            </a:r>
            <a:r>
              <a:rPr lang="en-US" sz="1200" b="1" smtClean="0">
                <a:solidFill>
                  <a:srgbClr val="FF0000"/>
                </a:solidFill>
                <a:latin typeface="Courier New"/>
              </a:rPr>
              <a:t>()</a:t>
            </a:r>
            <a:r>
              <a:rPr lang="en-US" sz="1200" b="0" smtClean="0">
                <a:solidFill>
                  <a:srgbClr val="808080"/>
                </a:solidFill>
                <a:latin typeface="Courier New"/>
              </a:rPr>
              <a:t> </a:t>
            </a:r>
            <a:r>
              <a:rPr lang="en-US" sz="1200" b="1" smtClean="0">
                <a:solidFill>
                  <a:srgbClr val="FF0000"/>
                </a:solidFill>
                <a:latin typeface="Courier New"/>
              </a:rPr>
              <a:t>{...}</a:t>
            </a:r>
            <a:endParaRPr lang="en-US" sz="1200" b="0" smtClean="0">
              <a:solidFill>
                <a:srgbClr val="808080"/>
              </a:solidFill>
              <a:latin typeface="Courier New"/>
            </a:endParaRPr>
          </a:p>
          <a:p>
            <a:r>
              <a:rPr lang="ru-RU" sz="1200" b="1" smtClean="0">
                <a:solidFill>
                  <a:srgbClr val="FF0000"/>
                </a:solidFill>
                <a:latin typeface="Courier New"/>
              </a:rPr>
              <a:t>}</a:t>
            </a:r>
            <a:endParaRPr lang="ru-RU" sz="1200"/>
          </a:p>
        </p:txBody>
      </p:sp>
      <p:sp>
        <p:nvSpPr>
          <p:cNvPr id="13" name="Прямоугольник 12"/>
          <p:cNvSpPr/>
          <p:nvPr/>
        </p:nvSpPr>
        <p:spPr>
          <a:xfrm>
            <a:off x="2195736" y="4293096"/>
            <a:ext cx="2808312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1200" b="1" smtClean="0">
                <a:solidFill>
                  <a:srgbClr val="FF0000"/>
                </a:solidFill>
                <a:latin typeface="Courier New"/>
              </a:rPr>
              <a:t>{</a:t>
            </a:r>
            <a:r>
              <a:rPr lang="ru-RU" sz="1200" b="0" smtClean="0">
                <a:solidFill>
                  <a:srgbClr val="808080"/>
                </a:solidFill>
                <a:latin typeface="Courier New"/>
              </a:rPr>
              <a:t> </a:t>
            </a:r>
          </a:p>
          <a:p>
            <a:r>
              <a:rPr lang="en-US" sz="1200" b="0" smtClean="0">
                <a:solidFill>
                  <a:srgbClr val="808080"/>
                </a:solidFill>
                <a:latin typeface="Courier New"/>
              </a:rPr>
              <a:t>  </a:t>
            </a:r>
            <a:r>
              <a:rPr lang="en-US" sz="1200" b="0" smtClean="0">
                <a:solidFill>
                  <a:srgbClr val="000000"/>
                </a:solidFill>
                <a:latin typeface="Courier New"/>
              </a:rPr>
              <a:t>phrase</a:t>
            </a:r>
            <a:r>
              <a:rPr lang="en-US" sz="1200" b="1" smtClean="0">
                <a:solidFill>
                  <a:srgbClr val="FF0000"/>
                </a:solidFill>
                <a:latin typeface="Courier New"/>
              </a:rPr>
              <a:t>:</a:t>
            </a:r>
            <a:r>
              <a:rPr lang="en-US" sz="1200" b="0" smtClean="0">
                <a:solidFill>
                  <a:srgbClr val="808080"/>
                </a:solidFill>
                <a:latin typeface="Courier New"/>
              </a:rPr>
              <a:t> </a:t>
            </a:r>
            <a:r>
              <a:rPr lang="en-US" sz="1200" b="1" smtClean="0">
                <a:solidFill>
                  <a:srgbClr val="0000DF"/>
                </a:solidFill>
                <a:latin typeface="Courier New"/>
              </a:rPr>
              <a:t>undefined</a:t>
            </a:r>
            <a:endParaRPr lang="en-US" sz="1200" b="0" smtClean="0">
              <a:solidFill>
                <a:srgbClr val="808080"/>
              </a:solidFill>
              <a:latin typeface="Courier New"/>
            </a:endParaRPr>
          </a:p>
          <a:p>
            <a:r>
              <a:rPr lang="ru-RU" sz="1200" b="1" smtClean="0">
                <a:solidFill>
                  <a:srgbClr val="FF0000"/>
                </a:solidFill>
                <a:latin typeface="Courier New"/>
              </a:rPr>
              <a:t>}</a:t>
            </a:r>
            <a:endParaRPr lang="ru-RU" sz="1200"/>
          </a:p>
        </p:txBody>
      </p:sp>
    </p:spTree>
    <p:extLst>
      <p:ext uri="{BB962C8B-B14F-4D97-AF65-F5344CB8AC3E}">
        <p14:creationId xmlns:p14="http://schemas.microsoft.com/office/powerpoint/2010/main" val="1849933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2267744" y="2056493"/>
            <a:ext cx="2304256" cy="70788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1000" b="1" dirty="0" smtClean="0">
                <a:solidFill>
                  <a:srgbClr val="FF0000"/>
                </a:solidFill>
                <a:latin typeface="Courier New"/>
              </a:rPr>
              <a:t>{</a:t>
            </a:r>
            <a:endParaRPr lang="en-US" sz="1000" b="1" dirty="0" smtClean="0">
              <a:solidFill>
                <a:srgbClr val="FF0000"/>
              </a:solidFill>
              <a:latin typeface="Courier New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  User</a:t>
            </a:r>
            <a:r>
              <a:rPr lang="en-US" sz="1000" b="1" dirty="0" smtClean="0">
                <a:solidFill>
                  <a:srgbClr val="FF0000"/>
                </a:solidFill>
                <a:latin typeface="Courier New"/>
              </a:rPr>
              <a:t>:</a:t>
            </a:r>
            <a:r>
              <a:rPr lang="en-US" sz="1000" b="0" dirty="0" smtClean="0">
                <a:solidFill>
                  <a:srgbClr val="808080"/>
                </a:solidFill>
                <a:latin typeface="Courier New"/>
              </a:rPr>
              <a:t> </a:t>
            </a:r>
            <a:r>
              <a:rPr lang="en-US" sz="1000" b="1" dirty="0" smtClean="0">
                <a:solidFill>
                  <a:srgbClr val="0000DF"/>
                </a:solidFill>
                <a:latin typeface="Courier New"/>
              </a:rPr>
              <a:t>function</a:t>
            </a:r>
            <a:r>
              <a:rPr lang="en-US" sz="1000" b="1" dirty="0" smtClean="0">
                <a:solidFill>
                  <a:srgbClr val="FF0000"/>
                </a:solidFill>
                <a:latin typeface="Courier New"/>
              </a:rPr>
              <a:t>()</a:t>
            </a:r>
            <a:r>
              <a:rPr lang="en-US" sz="1000" b="0" dirty="0" smtClean="0">
                <a:solidFill>
                  <a:srgbClr val="808080"/>
                </a:solidFill>
                <a:latin typeface="Courier New"/>
              </a:rPr>
              <a:t> </a:t>
            </a:r>
            <a:r>
              <a:rPr lang="en-US" sz="1000" b="1" dirty="0" smtClean="0">
                <a:solidFill>
                  <a:srgbClr val="FF0000"/>
                </a:solidFill>
                <a:latin typeface="Courier New"/>
              </a:rPr>
              <a:t>{...},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  user</a:t>
            </a:r>
            <a:r>
              <a:rPr lang="en-US" sz="1000" b="1" dirty="0">
                <a:solidFill>
                  <a:srgbClr val="FF0000"/>
                </a:solidFill>
                <a:latin typeface="Courier New"/>
              </a:rPr>
              <a:t>: </a:t>
            </a:r>
            <a:r>
              <a:rPr lang="en-US" sz="1000" b="1" dirty="0">
                <a:solidFill>
                  <a:srgbClr val="0070C0"/>
                </a:solidFill>
                <a:latin typeface="Courier New"/>
              </a:rPr>
              <a:t>object</a:t>
            </a:r>
            <a:endParaRPr lang="en-US" sz="1000" b="0" dirty="0" smtClean="0">
              <a:solidFill>
                <a:srgbClr val="0070C0"/>
              </a:solidFill>
              <a:latin typeface="Courier New"/>
            </a:endParaRPr>
          </a:p>
          <a:p>
            <a:r>
              <a:rPr lang="ru-RU" sz="1000" b="1" dirty="0" smtClean="0">
                <a:solidFill>
                  <a:srgbClr val="FF0000"/>
                </a:solidFill>
                <a:latin typeface="Courier New"/>
              </a:rPr>
              <a:t>}</a:t>
            </a:r>
            <a:endParaRPr lang="ru-RU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3466080" y="2810644"/>
            <a:ext cx="673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Outer</a:t>
            </a:r>
            <a:endParaRPr lang="ru-RU" sz="1400" dirty="0">
              <a:solidFill>
                <a:srgbClr val="00B050"/>
              </a:solidFill>
            </a:endParaRPr>
          </a:p>
        </p:txBody>
      </p:sp>
      <p:sp>
        <p:nvSpPr>
          <p:cNvPr id="13" name="Стрелка вниз 12"/>
          <p:cNvSpPr/>
          <p:nvPr/>
        </p:nvSpPr>
        <p:spPr>
          <a:xfrm rot="10800000">
            <a:off x="3344172" y="2818154"/>
            <a:ext cx="147708" cy="2466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14" name="TextBox 13"/>
          <p:cNvSpPr txBox="1"/>
          <p:nvPr/>
        </p:nvSpPr>
        <p:spPr>
          <a:xfrm>
            <a:off x="2197317" y="1844824"/>
            <a:ext cx="6408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nsolas" pitchFamily="49" charset="0"/>
                <a:cs typeface="Consolas" pitchFamily="49" charset="0"/>
              </a:rPr>
              <a:t>window</a:t>
            </a:r>
            <a:endParaRPr lang="ru-RU" sz="11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2267744" y="3153327"/>
            <a:ext cx="2304256" cy="55399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1000" b="1" dirty="0" smtClean="0">
                <a:solidFill>
                  <a:srgbClr val="FF0000"/>
                </a:solidFill>
                <a:latin typeface="Courier New"/>
              </a:rPr>
              <a:t>{</a:t>
            </a:r>
            <a:r>
              <a:rPr lang="ru-RU" sz="1000" b="0" dirty="0" smtClean="0">
                <a:solidFill>
                  <a:srgbClr val="808080"/>
                </a:solidFill>
                <a:latin typeface="Courier New"/>
              </a:rPr>
              <a:t> </a:t>
            </a:r>
          </a:p>
          <a:p>
            <a:r>
              <a:rPr lang="en-US" sz="1000" b="0" dirty="0" smtClean="0">
                <a:solidFill>
                  <a:srgbClr val="808080"/>
                </a:solidFill>
                <a:latin typeface="Courier New"/>
              </a:rPr>
              <a:t>  </a:t>
            </a:r>
            <a:r>
              <a:rPr lang="en-US" sz="1000" b="0" dirty="0" smtClean="0">
                <a:solidFill>
                  <a:srgbClr val="000000"/>
                </a:solidFill>
                <a:latin typeface="Courier New"/>
              </a:rPr>
              <a:t>name</a:t>
            </a:r>
            <a:r>
              <a:rPr lang="en-US" sz="1000" b="1" dirty="0" smtClean="0">
                <a:solidFill>
                  <a:srgbClr val="FF0000"/>
                </a:solidFill>
                <a:latin typeface="Courier New"/>
              </a:rPr>
              <a:t>:</a:t>
            </a:r>
            <a:r>
              <a:rPr lang="en-US" sz="1000" b="0" dirty="0" smtClean="0">
                <a:solidFill>
                  <a:srgbClr val="808080"/>
                </a:solidFill>
                <a:latin typeface="Courier New"/>
              </a:rPr>
              <a:t> </a:t>
            </a:r>
            <a:r>
              <a:rPr lang="en-US" sz="1000" b="1" u="sng" dirty="0" smtClean="0">
                <a:solidFill>
                  <a:srgbClr val="5E5EAE"/>
                </a:solidFill>
                <a:latin typeface="Courier New"/>
              </a:rPr>
              <a:t>'John'</a:t>
            </a:r>
            <a:endParaRPr lang="en-US" sz="1000" b="0" dirty="0" smtClean="0">
              <a:solidFill>
                <a:srgbClr val="808080"/>
              </a:solidFill>
              <a:latin typeface="Courier New"/>
            </a:endParaRPr>
          </a:p>
          <a:p>
            <a:r>
              <a:rPr lang="ru-RU" sz="1000" b="1" dirty="0" smtClean="0">
                <a:solidFill>
                  <a:srgbClr val="FF0000"/>
                </a:solidFill>
                <a:latin typeface="Courier New"/>
              </a:rPr>
              <a:t>}</a:t>
            </a:r>
            <a:endParaRPr lang="ru-RU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2195736" y="2939802"/>
            <a:ext cx="6408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nsolas" pitchFamily="49" charset="0"/>
                <a:cs typeface="Consolas" pitchFamily="49" charset="0"/>
              </a:rPr>
              <a:t>User</a:t>
            </a:r>
            <a:endParaRPr lang="ru-RU" sz="11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5292080" y="4112121"/>
            <a:ext cx="2304256" cy="55399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1000" b="1" dirty="0" smtClean="0">
                <a:solidFill>
                  <a:srgbClr val="FF0000"/>
                </a:solidFill>
                <a:latin typeface="Courier New"/>
              </a:rPr>
              <a:t>{</a:t>
            </a:r>
            <a:r>
              <a:rPr lang="ru-RU" sz="1000" b="0" dirty="0" smtClean="0">
                <a:solidFill>
                  <a:srgbClr val="808080"/>
                </a:solidFill>
                <a:latin typeface="Courier New"/>
              </a:rPr>
              <a:t> </a:t>
            </a:r>
          </a:p>
          <a:p>
            <a:r>
              <a:rPr lang="en-US" sz="1000" b="0" dirty="0" smtClean="0">
                <a:solidFill>
                  <a:srgbClr val="808080"/>
                </a:solidFill>
                <a:latin typeface="Courier New"/>
              </a:rPr>
              <a:t>  </a:t>
            </a:r>
            <a:r>
              <a:rPr lang="en-US" sz="1000" b="0" dirty="0" smtClean="0">
                <a:solidFill>
                  <a:srgbClr val="000000"/>
                </a:solidFill>
                <a:latin typeface="Courier New"/>
              </a:rPr>
              <a:t>phrase</a:t>
            </a:r>
            <a:r>
              <a:rPr lang="en-US" sz="1000" b="1" dirty="0" smtClean="0">
                <a:solidFill>
                  <a:srgbClr val="FF0000"/>
                </a:solidFill>
                <a:latin typeface="Courier New"/>
              </a:rPr>
              <a:t>:</a:t>
            </a:r>
            <a:r>
              <a:rPr lang="en-US" sz="1000" b="0" dirty="0" smtClean="0">
                <a:solidFill>
                  <a:srgbClr val="808080"/>
                </a:solidFill>
                <a:latin typeface="Courier New"/>
              </a:rPr>
              <a:t> </a:t>
            </a:r>
            <a:r>
              <a:rPr lang="en-US" sz="1000" b="0" dirty="0" smtClean="0">
                <a:solidFill>
                  <a:srgbClr val="5E5EAE"/>
                </a:solidFill>
                <a:latin typeface="Courier New"/>
              </a:rPr>
              <a:t>"I'm alive!"</a:t>
            </a:r>
            <a:endParaRPr lang="ru-RU" sz="1000" b="1" dirty="0">
              <a:solidFill>
                <a:srgbClr val="FF0000"/>
              </a:solidFill>
              <a:latin typeface="Courier New"/>
            </a:endParaRPr>
          </a:p>
          <a:p>
            <a:r>
              <a:rPr lang="ru-RU" sz="1000" b="1" dirty="0" smtClean="0">
                <a:solidFill>
                  <a:srgbClr val="FF0000"/>
                </a:solidFill>
                <a:latin typeface="Courier New"/>
              </a:rPr>
              <a:t>}</a:t>
            </a:r>
            <a:endParaRPr lang="ru-RU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6490416" y="2815977"/>
            <a:ext cx="673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Outer</a:t>
            </a:r>
            <a:endParaRPr lang="ru-RU" sz="1400" dirty="0">
              <a:solidFill>
                <a:srgbClr val="00B050"/>
              </a:solidFill>
            </a:endParaRPr>
          </a:p>
        </p:txBody>
      </p:sp>
      <p:sp>
        <p:nvSpPr>
          <p:cNvPr id="24" name="Стрелка вниз 23"/>
          <p:cNvSpPr/>
          <p:nvPr/>
        </p:nvSpPr>
        <p:spPr>
          <a:xfrm rot="10800000">
            <a:off x="6368508" y="2823487"/>
            <a:ext cx="147708" cy="2466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25" name="TextBox 24"/>
          <p:cNvSpPr txBox="1"/>
          <p:nvPr/>
        </p:nvSpPr>
        <p:spPr>
          <a:xfrm>
            <a:off x="5221653" y="1850157"/>
            <a:ext cx="6408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nsolas" pitchFamily="49" charset="0"/>
                <a:cs typeface="Consolas" pitchFamily="49" charset="0"/>
              </a:rPr>
              <a:t>window</a:t>
            </a:r>
            <a:endParaRPr lang="ru-RU" sz="11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Стрелка вниз 25"/>
          <p:cNvSpPr/>
          <p:nvPr/>
        </p:nvSpPr>
        <p:spPr>
          <a:xfrm rot="10800000">
            <a:off x="6372201" y="3767951"/>
            <a:ext cx="147708" cy="2466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27" name="Прямоугольник 26"/>
          <p:cNvSpPr/>
          <p:nvPr/>
        </p:nvSpPr>
        <p:spPr>
          <a:xfrm>
            <a:off x="5292080" y="3158660"/>
            <a:ext cx="2304256" cy="55399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1000" b="1" dirty="0" smtClean="0">
                <a:solidFill>
                  <a:srgbClr val="FF0000"/>
                </a:solidFill>
                <a:latin typeface="Courier New"/>
              </a:rPr>
              <a:t>{</a:t>
            </a:r>
            <a:r>
              <a:rPr lang="ru-RU" sz="1000" b="0" dirty="0" smtClean="0">
                <a:solidFill>
                  <a:srgbClr val="808080"/>
                </a:solidFill>
                <a:latin typeface="Courier New"/>
              </a:rPr>
              <a:t> </a:t>
            </a:r>
          </a:p>
          <a:p>
            <a:r>
              <a:rPr lang="en-US" sz="1000" b="0" dirty="0" smtClean="0">
                <a:solidFill>
                  <a:srgbClr val="808080"/>
                </a:solidFill>
                <a:latin typeface="Courier New"/>
              </a:rPr>
              <a:t>  </a:t>
            </a:r>
            <a:r>
              <a:rPr lang="en-US" sz="1000" b="0" dirty="0" smtClean="0">
                <a:solidFill>
                  <a:srgbClr val="000000"/>
                </a:solidFill>
                <a:latin typeface="Courier New"/>
              </a:rPr>
              <a:t>name</a:t>
            </a:r>
            <a:r>
              <a:rPr lang="en-US" sz="1000" b="1" dirty="0" smtClean="0">
                <a:solidFill>
                  <a:srgbClr val="FF0000"/>
                </a:solidFill>
                <a:latin typeface="Courier New"/>
              </a:rPr>
              <a:t>:</a:t>
            </a:r>
            <a:r>
              <a:rPr lang="en-US" sz="1000" b="0" dirty="0" smtClean="0">
                <a:solidFill>
                  <a:srgbClr val="808080"/>
                </a:solidFill>
                <a:latin typeface="Courier New"/>
              </a:rPr>
              <a:t> </a:t>
            </a:r>
            <a:r>
              <a:rPr lang="en-US" sz="1000" b="1" u="sng" dirty="0" smtClean="0">
                <a:solidFill>
                  <a:srgbClr val="5E5EAE"/>
                </a:solidFill>
                <a:latin typeface="Courier New"/>
              </a:rPr>
              <a:t>'Mr. JOHN'</a:t>
            </a:r>
            <a:endParaRPr lang="en-US" sz="1000" b="0" dirty="0" smtClean="0">
              <a:solidFill>
                <a:srgbClr val="808080"/>
              </a:solidFill>
              <a:latin typeface="Courier New"/>
            </a:endParaRPr>
          </a:p>
          <a:p>
            <a:r>
              <a:rPr lang="ru-RU" sz="1000" b="1" dirty="0" smtClean="0">
                <a:solidFill>
                  <a:srgbClr val="FF0000"/>
                </a:solidFill>
                <a:latin typeface="Courier New"/>
              </a:rPr>
              <a:t>}</a:t>
            </a:r>
            <a:endParaRPr lang="ru-RU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5220072" y="2945135"/>
            <a:ext cx="6408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nsolas" pitchFamily="49" charset="0"/>
                <a:cs typeface="Consolas" pitchFamily="49" charset="0"/>
              </a:rPr>
              <a:t>User</a:t>
            </a:r>
            <a:endParaRPr lang="ru-RU" sz="11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472783" y="3789486"/>
            <a:ext cx="673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Outer</a:t>
            </a:r>
            <a:endParaRPr lang="ru-RU" sz="1400" dirty="0">
              <a:solidFill>
                <a:srgbClr val="00B05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20072" y="3907661"/>
            <a:ext cx="6408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nsolas" pitchFamily="49" charset="0"/>
                <a:cs typeface="Consolas" pitchFamily="49" charset="0"/>
              </a:rPr>
              <a:t>say</a:t>
            </a:r>
            <a:endParaRPr lang="ru-RU" sz="11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67744" y="1484784"/>
            <a:ext cx="16003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creation time: </a:t>
            </a:r>
            <a:r>
              <a:rPr lang="en-US" sz="1400" dirty="0" smtClean="0"/>
              <a:t>(1)</a:t>
            </a:r>
            <a:endParaRPr lang="ru-RU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5306785" y="1484784"/>
            <a:ext cx="1718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execution time:</a:t>
            </a:r>
            <a:r>
              <a:rPr lang="en-US" sz="1400" dirty="0" smtClean="0"/>
              <a:t> (2)</a:t>
            </a:r>
            <a:endParaRPr lang="ru-RU" sz="1600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5292080" y="2051323"/>
            <a:ext cx="2304256" cy="70788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1000" b="1" dirty="0" smtClean="0">
                <a:solidFill>
                  <a:srgbClr val="FF0000"/>
                </a:solidFill>
                <a:latin typeface="Courier New"/>
              </a:rPr>
              <a:t>{</a:t>
            </a:r>
            <a:endParaRPr lang="en-US" sz="1000" b="1" dirty="0" smtClean="0">
              <a:solidFill>
                <a:srgbClr val="FF0000"/>
              </a:solidFill>
              <a:latin typeface="Courier New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  User</a:t>
            </a:r>
            <a:r>
              <a:rPr lang="en-US" sz="1000" b="1" dirty="0" smtClean="0">
                <a:solidFill>
                  <a:srgbClr val="FF0000"/>
                </a:solidFill>
                <a:latin typeface="Courier New"/>
              </a:rPr>
              <a:t>:</a:t>
            </a:r>
            <a:r>
              <a:rPr lang="en-US" sz="1000" b="0" dirty="0" smtClean="0">
                <a:solidFill>
                  <a:srgbClr val="808080"/>
                </a:solidFill>
                <a:latin typeface="Courier New"/>
              </a:rPr>
              <a:t> </a:t>
            </a:r>
            <a:r>
              <a:rPr lang="en-US" sz="1000" b="1" dirty="0" smtClean="0">
                <a:solidFill>
                  <a:srgbClr val="0000DF"/>
                </a:solidFill>
                <a:latin typeface="Courier New"/>
              </a:rPr>
              <a:t>function</a:t>
            </a:r>
            <a:r>
              <a:rPr lang="en-US" sz="1000" b="1" dirty="0" smtClean="0">
                <a:solidFill>
                  <a:srgbClr val="FF0000"/>
                </a:solidFill>
                <a:latin typeface="Courier New"/>
              </a:rPr>
              <a:t>()</a:t>
            </a:r>
            <a:r>
              <a:rPr lang="en-US" sz="1000" b="0" dirty="0" smtClean="0">
                <a:solidFill>
                  <a:srgbClr val="808080"/>
                </a:solidFill>
                <a:latin typeface="Courier New"/>
              </a:rPr>
              <a:t> </a:t>
            </a:r>
            <a:r>
              <a:rPr lang="en-US" sz="1000" b="1" dirty="0" smtClean="0">
                <a:solidFill>
                  <a:srgbClr val="FF0000"/>
                </a:solidFill>
                <a:latin typeface="Courier New"/>
              </a:rPr>
              <a:t>{...},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  user</a:t>
            </a:r>
            <a:r>
              <a:rPr lang="en-US" sz="1000" b="1" dirty="0">
                <a:solidFill>
                  <a:srgbClr val="FF0000"/>
                </a:solidFill>
                <a:latin typeface="Courier New"/>
              </a:rPr>
              <a:t>: </a:t>
            </a:r>
            <a:r>
              <a:rPr lang="en-US" sz="1000" b="1" dirty="0">
                <a:solidFill>
                  <a:srgbClr val="0070C0"/>
                </a:solidFill>
                <a:latin typeface="Courier New"/>
              </a:rPr>
              <a:t>object</a:t>
            </a:r>
            <a:endParaRPr lang="en-US" sz="1000" b="0" dirty="0" smtClean="0">
              <a:solidFill>
                <a:srgbClr val="0070C0"/>
              </a:solidFill>
              <a:latin typeface="Courier New"/>
            </a:endParaRPr>
          </a:p>
          <a:p>
            <a:r>
              <a:rPr lang="ru-RU" sz="1000" b="1" dirty="0" smtClean="0">
                <a:solidFill>
                  <a:srgbClr val="FF0000"/>
                </a:solidFill>
                <a:latin typeface="Courier New"/>
              </a:rPr>
              <a:t>}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425716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2267744" y="620688"/>
            <a:ext cx="2304256" cy="70788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1000" b="1" dirty="0" smtClean="0">
                <a:solidFill>
                  <a:srgbClr val="FF0000"/>
                </a:solidFill>
                <a:latin typeface="Courier New"/>
              </a:rPr>
              <a:t>{</a:t>
            </a:r>
            <a:endParaRPr lang="en-US" sz="1000" b="1" dirty="0" smtClean="0">
              <a:solidFill>
                <a:srgbClr val="FF0000"/>
              </a:solidFill>
              <a:latin typeface="Courier New"/>
            </a:endParaRPr>
          </a:p>
          <a:p>
            <a:r>
              <a:rPr lang="en-US" sz="1000" b="1" dirty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000" b="1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user</a:t>
            </a:r>
            <a:r>
              <a:rPr lang="en-US" sz="1000" b="1" dirty="0" smtClean="0">
                <a:solidFill>
                  <a:srgbClr val="FF0000"/>
                </a:solidFill>
                <a:latin typeface="Courier New"/>
              </a:rPr>
              <a:t>: object</a:t>
            </a:r>
          </a:p>
          <a:p>
            <a:r>
              <a:rPr lang="en-US" sz="1000" b="1" dirty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000" b="1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User</a:t>
            </a:r>
            <a:r>
              <a:rPr lang="en-US" sz="1000" b="1" dirty="0" smtClean="0">
                <a:solidFill>
                  <a:srgbClr val="FF0000"/>
                </a:solidFill>
                <a:latin typeface="Courier New"/>
              </a:rPr>
              <a:t>:</a:t>
            </a:r>
            <a:r>
              <a:rPr lang="en-US" sz="1000" b="0" dirty="0" smtClean="0">
                <a:solidFill>
                  <a:srgbClr val="808080"/>
                </a:solidFill>
                <a:latin typeface="Courier New"/>
              </a:rPr>
              <a:t> </a:t>
            </a:r>
            <a:r>
              <a:rPr lang="en-US" sz="1000" b="1" dirty="0" smtClean="0">
                <a:solidFill>
                  <a:srgbClr val="0000DF"/>
                </a:solidFill>
                <a:latin typeface="Courier New"/>
              </a:rPr>
              <a:t>function</a:t>
            </a:r>
            <a:r>
              <a:rPr lang="en-US" sz="1000" b="1" dirty="0" smtClean="0">
                <a:solidFill>
                  <a:srgbClr val="FF0000"/>
                </a:solidFill>
                <a:latin typeface="Courier New"/>
              </a:rPr>
              <a:t>()</a:t>
            </a:r>
            <a:r>
              <a:rPr lang="en-US" sz="1000" b="0" dirty="0" smtClean="0">
                <a:solidFill>
                  <a:srgbClr val="808080"/>
                </a:solidFill>
                <a:latin typeface="Courier New"/>
              </a:rPr>
              <a:t> </a:t>
            </a:r>
            <a:r>
              <a:rPr lang="en-US" sz="1000" b="1" dirty="0" smtClean="0">
                <a:solidFill>
                  <a:srgbClr val="FF0000"/>
                </a:solidFill>
                <a:latin typeface="Courier New"/>
              </a:rPr>
              <a:t>{...}</a:t>
            </a:r>
            <a:endParaRPr lang="en-US" sz="1000" b="0" dirty="0" smtClean="0">
              <a:solidFill>
                <a:srgbClr val="808080"/>
              </a:solidFill>
              <a:latin typeface="Courier New"/>
            </a:endParaRPr>
          </a:p>
          <a:p>
            <a:r>
              <a:rPr lang="ru-RU" sz="1000" b="1" dirty="0" smtClean="0">
                <a:solidFill>
                  <a:srgbClr val="FF0000"/>
                </a:solidFill>
                <a:latin typeface="Courier New"/>
              </a:rPr>
              <a:t>}</a:t>
            </a:r>
            <a:endParaRPr lang="ru-RU" sz="10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267744" y="3140968"/>
            <a:ext cx="2304256" cy="55399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1000" b="1" dirty="0" smtClean="0">
                <a:solidFill>
                  <a:srgbClr val="FF0000"/>
                </a:solidFill>
                <a:latin typeface="Courier New"/>
              </a:rPr>
              <a:t>{</a:t>
            </a:r>
            <a:r>
              <a:rPr lang="ru-RU" sz="1000" b="0" dirty="0" smtClean="0">
                <a:solidFill>
                  <a:srgbClr val="808080"/>
                </a:solidFill>
                <a:latin typeface="Courier New"/>
              </a:rPr>
              <a:t> </a:t>
            </a:r>
          </a:p>
          <a:p>
            <a:r>
              <a:rPr lang="en-US" sz="1000" b="0" dirty="0" smtClean="0">
                <a:solidFill>
                  <a:srgbClr val="808080"/>
                </a:solidFill>
                <a:latin typeface="Courier New"/>
              </a:rPr>
              <a:t>  </a:t>
            </a:r>
            <a:r>
              <a:rPr lang="en-US" sz="1000" b="0" dirty="0" smtClean="0">
                <a:solidFill>
                  <a:srgbClr val="000000"/>
                </a:solidFill>
                <a:latin typeface="Courier New"/>
              </a:rPr>
              <a:t>phrase</a:t>
            </a:r>
            <a:r>
              <a:rPr lang="en-US" sz="1000" b="1" dirty="0" smtClean="0">
                <a:solidFill>
                  <a:srgbClr val="FF0000"/>
                </a:solidFill>
                <a:latin typeface="Courier New"/>
              </a:rPr>
              <a:t>:</a:t>
            </a:r>
            <a:r>
              <a:rPr lang="en-US" sz="1000" b="0" dirty="0" smtClean="0">
                <a:solidFill>
                  <a:srgbClr val="808080"/>
                </a:solidFill>
                <a:latin typeface="Courier New"/>
              </a:rPr>
              <a:t> </a:t>
            </a:r>
            <a:r>
              <a:rPr lang="en-US" sz="1000" b="0" dirty="0" smtClean="0">
                <a:solidFill>
                  <a:srgbClr val="5E5EAE"/>
                </a:solidFill>
                <a:latin typeface="Courier New"/>
              </a:rPr>
              <a:t>"I'm alive!"</a:t>
            </a:r>
            <a:endParaRPr lang="ru-RU" sz="1000" b="1" dirty="0">
              <a:solidFill>
                <a:srgbClr val="FF0000"/>
              </a:solidFill>
              <a:latin typeface="Courier New"/>
            </a:endParaRPr>
          </a:p>
          <a:p>
            <a:r>
              <a:rPr lang="ru-RU" sz="1000" b="1" dirty="0" smtClean="0">
                <a:solidFill>
                  <a:srgbClr val="FF0000"/>
                </a:solidFill>
                <a:latin typeface="Courier New"/>
              </a:rPr>
              <a:t>}</a:t>
            </a:r>
            <a:endParaRPr lang="ru-RU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2385960" y="1484784"/>
            <a:ext cx="2148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00B050"/>
                </a:solidFill>
              </a:rPr>
              <a:t>Outer lexical environment</a:t>
            </a:r>
            <a:endParaRPr lang="ru-RU" sz="1400">
              <a:solidFill>
                <a:srgbClr val="00B050"/>
              </a:solidFill>
            </a:endParaRPr>
          </a:p>
        </p:txBody>
      </p:sp>
      <p:sp>
        <p:nvSpPr>
          <p:cNvPr id="13" name="Стрелка вниз 12"/>
          <p:cNvSpPr/>
          <p:nvPr/>
        </p:nvSpPr>
        <p:spPr>
          <a:xfrm rot="10800000">
            <a:off x="3344172" y="1218816"/>
            <a:ext cx="147708" cy="2466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14" name="TextBox 13"/>
          <p:cNvSpPr txBox="1"/>
          <p:nvPr/>
        </p:nvSpPr>
        <p:spPr>
          <a:xfrm>
            <a:off x="2206842" y="351869"/>
            <a:ext cx="6408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>
                <a:latin typeface="Consolas" pitchFamily="49" charset="0"/>
                <a:cs typeface="Consolas" pitchFamily="49" charset="0"/>
              </a:rPr>
              <a:t>window</a:t>
            </a:r>
            <a:endParaRPr lang="ru-RU" sz="11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85960" y="2852936"/>
            <a:ext cx="2148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00B050"/>
                </a:solidFill>
              </a:rPr>
              <a:t>Outer lexical environment</a:t>
            </a:r>
            <a:endParaRPr lang="ru-RU" sz="1400">
              <a:solidFill>
                <a:srgbClr val="00B050"/>
              </a:solidFill>
            </a:endParaRPr>
          </a:p>
        </p:txBody>
      </p:sp>
      <p:sp>
        <p:nvSpPr>
          <p:cNvPr id="17" name="Стрелка вниз 16"/>
          <p:cNvSpPr/>
          <p:nvPr/>
        </p:nvSpPr>
        <p:spPr>
          <a:xfrm rot="10800000">
            <a:off x="3347865" y="2586969"/>
            <a:ext cx="147708" cy="2466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18" name="Прямоугольник 17"/>
          <p:cNvSpPr/>
          <p:nvPr/>
        </p:nvSpPr>
        <p:spPr>
          <a:xfrm>
            <a:off x="2267744" y="1811597"/>
            <a:ext cx="2304256" cy="70788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1000" b="1" dirty="0" smtClean="0">
                <a:solidFill>
                  <a:srgbClr val="FF0000"/>
                </a:solidFill>
                <a:latin typeface="Courier New"/>
              </a:rPr>
              <a:t>{</a:t>
            </a:r>
            <a:r>
              <a:rPr lang="ru-RU" sz="1000" b="0" dirty="0" smtClean="0">
                <a:solidFill>
                  <a:srgbClr val="808080"/>
                </a:solidFill>
                <a:latin typeface="Courier New"/>
              </a:rPr>
              <a:t> </a:t>
            </a:r>
          </a:p>
          <a:p>
            <a:r>
              <a:rPr lang="en-US" sz="1000" b="0" dirty="0" smtClean="0">
                <a:solidFill>
                  <a:srgbClr val="808080"/>
                </a:solidFill>
                <a:latin typeface="Courier New"/>
              </a:rPr>
              <a:t>  </a:t>
            </a:r>
            <a:r>
              <a:rPr lang="en-US" sz="1000" b="0" dirty="0" smtClean="0">
                <a:solidFill>
                  <a:srgbClr val="000000"/>
                </a:solidFill>
                <a:latin typeface="Courier New"/>
              </a:rPr>
              <a:t>name</a:t>
            </a:r>
            <a:r>
              <a:rPr lang="en-US" sz="1000" b="1" dirty="0" smtClean="0">
                <a:solidFill>
                  <a:srgbClr val="FF0000"/>
                </a:solidFill>
                <a:latin typeface="Courier New"/>
              </a:rPr>
              <a:t>:</a:t>
            </a:r>
            <a:r>
              <a:rPr lang="en-US" sz="1000" b="0" dirty="0" smtClean="0">
                <a:solidFill>
                  <a:srgbClr val="808080"/>
                </a:solidFill>
                <a:latin typeface="Courier New"/>
              </a:rPr>
              <a:t> </a:t>
            </a:r>
            <a:r>
              <a:rPr lang="en-US" sz="1000" b="1" u="sng" dirty="0" smtClean="0">
                <a:solidFill>
                  <a:srgbClr val="5E5EAE"/>
                </a:solidFill>
                <a:latin typeface="Courier New"/>
              </a:rPr>
              <a:t>'Mr. JOHN'</a:t>
            </a:r>
            <a:r>
              <a:rPr lang="en-US" sz="1000" b="1" dirty="0" smtClean="0">
                <a:solidFill>
                  <a:srgbClr val="FF0000"/>
                </a:solidFill>
                <a:latin typeface="Courier New"/>
              </a:rPr>
              <a:t>,</a:t>
            </a:r>
            <a:endParaRPr lang="en-US" sz="1000" b="1" dirty="0" smtClean="0">
              <a:solidFill>
                <a:srgbClr val="808080"/>
              </a:solidFill>
              <a:latin typeface="Courier New"/>
            </a:endParaRPr>
          </a:p>
          <a:p>
            <a:r>
              <a:rPr lang="en-US" sz="1000" b="0" dirty="0" smtClean="0">
                <a:solidFill>
                  <a:srgbClr val="808080"/>
                </a:solidFill>
                <a:latin typeface="Courier New"/>
              </a:rPr>
              <a:t>  </a:t>
            </a:r>
            <a:r>
              <a:rPr lang="en-US" sz="1000" b="0" dirty="0" smtClean="0">
                <a:solidFill>
                  <a:srgbClr val="000000"/>
                </a:solidFill>
                <a:latin typeface="Courier New"/>
              </a:rPr>
              <a:t>say</a:t>
            </a:r>
            <a:r>
              <a:rPr lang="en-US" sz="1000" b="1" dirty="0" smtClean="0">
                <a:solidFill>
                  <a:srgbClr val="FF0000"/>
                </a:solidFill>
                <a:latin typeface="Courier New"/>
              </a:rPr>
              <a:t>:</a:t>
            </a:r>
            <a:r>
              <a:rPr lang="en-US" sz="1000" b="0" dirty="0" smtClean="0">
                <a:solidFill>
                  <a:srgbClr val="808080"/>
                </a:solidFill>
                <a:latin typeface="Courier New"/>
              </a:rPr>
              <a:t> </a:t>
            </a:r>
            <a:r>
              <a:rPr lang="en-US" sz="1000" b="1" dirty="0" smtClean="0">
                <a:solidFill>
                  <a:srgbClr val="0000DF"/>
                </a:solidFill>
                <a:latin typeface="Courier New"/>
              </a:rPr>
              <a:t>function</a:t>
            </a:r>
            <a:r>
              <a:rPr lang="en-US" sz="1000" b="1" dirty="0" smtClean="0">
                <a:solidFill>
                  <a:srgbClr val="FF0000"/>
                </a:solidFill>
                <a:latin typeface="Courier New"/>
              </a:rPr>
              <a:t>()</a:t>
            </a:r>
            <a:r>
              <a:rPr lang="en-US" sz="1000" b="0" dirty="0" smtClean="0">
                <a:solidFill>
                  <a:srgbClr val="808080"/>
                </a:solidFill>
                <a:latin typeface="Courier New"/>
              </a:rPr>
              <a:t> </a:t>
            </a:r>
            <a:r>
              <a:rPr lang="en-US" sz="1000" b="1" dirty="0" smtClean="0">
                <a:solidFill>
                  <a:srgbClr val="FF0000"/>
                </a:solidFill>
                <a:latin typeface="Courier New"/>
              </a:rPr>
              <a:t>{...}</a:t>
            </a:r>
            <a:endParaRPr lang="en-US" sz="1000" b="0" dirty="0" smtClean="0">
              <a:solidFill>
                <a:srgbClr val="808080"/>
              </a:solidFill>
              <a:latin typeface="Courier New"/>
            </a:endParaRPr>
          </a:p>
          <a:p>
            <a:r>
              <a:rPr lang="ru-RU" sz="1000" b="1" dirty="0" smtClean="0">
                <a:solidFill>
                  <a:srgbClr val="FF0000"/>
                </a:solidFill>
                <a:latin typeface="Courier New"/>
              </a:rPr>
              <a:t>}</a:t>
            </a:r>
            <a:endParaRPr lang="ru-RU" sz="1000" dirty="0"/>
          </a:p>
        </p:txBody>
      </p:sp>
      <p:sp>
        <p:nvSpPr>
          <p:cNvPr id="2" name="Стрелка вниз 1"/>
          <p:cNvSpPr/>
          <p:nvPr/>
        </p:nvSpPr>
        <p:spPr>
          <a:xfrm rot="3340933">
            <a:off x="4974077" y="2686742"/>
            <a:ext cx="275966" cy="94502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5477940" y="2473732"/>
            <a:ext cx="2762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sayHi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LexicalEnvironment</a:t>
            </a:r>
            <a:endParaRPr lang="en-US" sz="1400" i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cs typeface="Courier New" pitchFamily="49" charset="0"/>
              </a:rPr>
              <a:t>(we are here)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572000" y="1484784"/>
            <a:ext cx="29545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Courier New" pitchFamily="49" charset="0"/>
              </a:rPr>
              <a:t>(remained from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User</a:t>
            </a:r>
            <a:r>
              <a:rPr lang="en-US" sz="1600" dirty="0" smtClean="0">
                <a:cs typeface="Courier New" pitchFamily="49" charset="0"/>
              </a:rPr>
              <a:t> execution)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8678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2267744" y="620688"/>
            <a:ext cx="2304256" cy="70788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1000" b="1" dirty="0" smtClean="0">
                <a:solidFill>
                  <a:srgbClr val="FF0000"/>
                </a:solidFill>
                <a:latin typeface="Courier New"/>
              </a:rPr>
              <a:t>{</a:t>
            </a:r>
            <a:endParaRPr lang="en-US" sz="1000" b="1" dirty="0" smtClean="0">
              <a:solidFill>
                <a:srgbClr val="FF0000"/>
              </a:solidFill>
              <a:latin typeface="Courier New"/>
            </a:endParaRPr>
          </a:p>
          <a:p>
            <a:r>
              <a:rPr lang="en-US" sz="1000" b="1" dirty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000" b="1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a</a:t>
            </a:r>
            <a:r>
              <a:rPr lang="en-US" sz="1000" b="1" dirty="0" smtClean="0">
                <a:solidFill>
                  <a:srgbClr val="FF0000"/>
                </a:solidFill>
                <a:latin typeface="Courier New"/>
              </a:rPr>
              <a:t>: 1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  f</a:t>
            </a:r>
            <a:r>
              <a:rPr lang="en-US" sz="1000" b="1" dirty="0" smtClean="0">
                <a:solidFill>
                  <a:srgbClr val="FF0000"/>
                </a:solidFill>
                <a:latin typeface="Courier New"/>
              </a:rPr>
              <a:t>:</a:t>
            </a:r>
            <a:r>
              <a:rPr lang="en-US" sz="1000" b="0" dirty="0" smtClean="0">
                <a:solidFill>
                  <a:srgbClr val="808080"/>
                </a:solidFill>
                <a:latin typeface="Courier New"/>
              </a:rPr>
              <a:t> </a:t>
            </a:r>
            <a:r>
              <a:rPr lang="en-US" sz="1000" b="1" dirty="0" smtClean="0">
                <a:solidFill>
                  <a:srgbClr val="0000DF"/>
                </a:solidFill>
                <a:latin typeface="Courier New"/>
              </a:rPr>
              <a:t>function</a:t>
            </a:r>
            <a:r>
              <a:rPr lang="en-US" sz="1000" b="1" dirty="0" smtClean="0">
                <a:solidFill>
                  <a:srgbClr val="FF0000"/>
                </a:solidFill>
                <a:latin typeface="Courier New"/>
              </a:rPr>
              <a:t>()</a:t>
            </a:r>
            <a:r>
              <a:rPr lang="en-US" sz="1000" b="0" dirty="0" smtClean="0">
                <a:solidFill>
                  <a:srgbClr val="808080"/>
                </a:solidFill>
                <a:latin typeface="Courier New"/>
              </a:rPr>
              <a:t> </a:t>
            </a:r>
            <a:r>
              <a:rPr lang="en-US" sz="1000" b="1" dirty="0" smtClean="0">
                <a:solidFill>
                  <a:srgbClr val="FF0000"/>
                </a:solidFill>
                <a:latin typeface="Courier New"/>
              </a:rPr>
              <a:t>{...}</a:t>
            </a:r>
            <a:endParaRPr lang="en-US" sz="1000" b="0" dirty="0" smtClean="0">
              <a:solidFill>
                <a:srgbClr val="808080"/>
              </a:solidFill>
              <a:latin typeface="Courier New"/>
            </a:endParaRPr>
          </a:p>
          <a:p>
            <a:r>
              <a:rPr lang="ru-RU" sz="1000" b="1" dirty="0" smtClean="0">
                <a:solidFill>
                  <a:srgbClr val="FF0000"/>
                </a:solidFill>
                <a:latin typeface="Courier New"/>
              </a:rPr>
              <a:t>}</a:t>
            </a:r>
            <a:endParaRPr lang="ru-RU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2385960" y="1678744"/>
            <a:ext cx="2148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00B050"/>
                </a:solidFill>
              </a:rPr>
              <a:t>Outer lexical environment</a:t>
            </a:r>
            <a:endParaRPr lang="ru-RU" sz="1400">
              <a:solidFill>
                <a:srgbClr val="00B050"/>
              </a:solidFill>
            </a:endParaRPr>
          </a:p>
        </p:txBody>
      </p:sp>
      <p:sp>
        <p:nvSpPr>
          <p:cNvPr id="13" name="Стрелка вниз 12"/>
          <p:cNvSpPr/>
          <p:nvPr/>
        </p:nvSpPr>
        <p:spPr>
          <a:xfrm rot="10800000">
            <a:off x="3344172" y="1412776"/>
            <a:ext cx="147708" cy="2466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14" name="TextBox 13"/>
          <p:cNvSpPr txBox="1"/>
          <p:nvPr/>
        </p:nvSpPr>
        <p:spPr>
          <a:xfrm>
            <a:off x="2206842" y="351869"/>
            <a:ext cx="6408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nsolas" pitchFamily="49" charset="0"/>
                <a:cs typeface="Consolas" pitchFamily="49" charset="0"/>
              </a:rPr>
              <a:t>window</a:t>
            </a:r>
            <a:endParaRPr lang="ru-RU" sz="11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2267744" y="1912129"/>
            <a:ext cx="2304256" cy="70788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1000" b="1" dirty="0" smtClean="0">
                <a:solidFill>
                  <a:srgbClr val="FF0000"/>
                </a:solidFill>
                <a:latin typeface="Courier New"/>
              </a:rPr>
              <a:t>{</a:t>
            </a:r>
            <a:r>
              <a:rPr lang="ru-RU" sz="1000" b="0" dirty="0" smtClean="0">
                <a:solidFill>
                  <a:srgbClr val="808080"/>
                </a:solidFill>
                <a:latin typeface="Courier New"/>
              </a:rPr>
              <a:t> </a:t>
            </a:r>
          </a:p>
          <a:p>
            <a:r>
              <a:rPr lang="en-US" sz="1000" b="0" dirty="0" smtClean="0">
                <a:solidFill>
                  <a:srgbClr val="808080"/>
                </a:solidFill>
                <a:latin typeface="Courier New"/>
              </a:rPr>
              <a:t>  </a:t>
            </a:r>
            <a:r>
              <a:rPr lang="en-US" sz="1000" b="0" dirty="0" smtClean="0">
                <a:solidFill>
                  <a:srgbClr val="000000"/>
                </a:solidFill>
                <a:latin typeface="Courier New"/>
              </a:rPr>
              <a:t>b</a:t>
            </a:r>
            <a:r>
              <a:rPr lang="en-US" sz="1000" b="1" dirty="0" smtClean="0">
                <a:solidFill>
                  <a:srgbClr val="FF0000"/>
                </a:solidFill>
                <a:latin typeface="Courier New"/>
              </a:rPr>
              <a:t>:</a:t>
            </a:r>
            <a:r>
              <a:rPr lang="en-US" sz="1000" b="0" dirty="0" smtClean="0">
                <a:solidFill>
                  <a:srgbClr val="808080"/>
                </a:solidFill>
                <a:latin typeface="Courier New"/>
              </a:rPr>
              <a:t> </a:t>
            </a:r>
            <a:r>
              <a:rPr lang="en-US" sz="1000" b="1" dirty="0">
                <a:solidFill>
                  <a:srgbClr val="FF0000"/>
                </a:solidFill>
                <a:latin typeface="Courier New"/>
              </a:rPr>
              <a:t>2</a:t>
            </a:r>
            <a:r>
              <a:rPr lang="en-US" sz="1000" b="1" dirty="0" smtClean="0">
                <a:solidFill>
                  <a:srgbClr val="FF0000"/>
                </a:solidFill>
                <a:latin typeface="Courier New"/>
              </a:rPr>
              <a:t>,</a:t>
            </a:r>
            <a:endParaRPr lang="en-US" sz="1000" b="1" dirty="0" smtClean="0">
              <a:solidFill>
                <a:srgbClr val="808080"/>
              </a:solidFill>
              <a:latin typeface="Courier New"/>
            </a:endParaRPr>
          </a:p>
          <a:p>
            <a:r>
              <a:rPr lang="en-US" sz="1000" b="0" dirty="0" smtClean="0">
                <a:solidFill>
                  <a:srgbClr val="808080"/>
                </a:solidFill>
                <a:latin typeface="Courier New"/>
              </a:rPr>
              <a:t>  </a:t>
            </a:r>
            <a:r>
              <a:rPr lang="en-US" sz="1000" b="0" dirty="0" smtClean="0">
                <a:solidFill>
                  <a:srgbClr val="000000"/>
                </a:solidFill>
                <a:latin typeface="Courier New"/>
              </a:rPr>
              <a:t>g</a:t>
            </a:r>
            <a:r>
              <a:rPr lang="en-US" sz="1000" b="1" dirty="0" smtClean="0">
                <a:solidFill>
                  <a:srgbClr val="FF0000"/>
                </a:solidFill>
                <a:latin typeface="Courier New"/>
              </a:rPr>
              <a:t>:</a:t>
            </a:r>
            <a:r>
              <a:rPr lang="en-US" sz="1000" b="0" dirty="0" smtClean="0">
                <a:solidFill>
                  <a:srgbClr val="808080"/>
                </a:solidFill>
                <a:latin typeface="Courier New"/>
              </a:rPr>
              <a:t> </a:t>
            </a:r>
            <a:r>
              <a:rPr lang="en-US" sz="1000" b="1" dirty="0" smtClean="0">
                <a:solidFill>
                  <a:srgbClr val="0000DF"/>
                </a:solidFill>
                <a:latin typeface="Courier New"/>
              </a:rPr>
              <a:t>function</a:t>
            </a:r>
            <a:r>
              <a:rPr lang="en-US" sz="1000" b="1" dirty="0" smtClean="0">
                <a:solidFill>
                  <a:srgbClr val="FF0000"/>
                </a:solidFill>
                <a:latin typeface="Courier New"/>
              </a:rPr>
              <a:t>()</a:t>
            </a:r>
            <a:r>
              <a:rPr lang="en-US" sz="1000" b="0" dirty="0" smtClean="0">
                <a:solidFill>
                  <a:srgbClr val="808080"/>
                </a:solidFill>
                <a:latin typeface="Courier New"/>
              </a:rPr>
              <a:t> </a:t>
            </a:r>
            <a:r>
              <a:rPr lang="en-US" sz="1000" b="1" dirty="0" smtClean="0">
                <a:solidFill>
                  <a:srgbClr val="FF0000"/>
                </a:solidFill>
                <a:latin typeface="Courier New"/>
              </a:rPr>
              <a:t>{...}</a:t>
            </a:r>
            <a:endParaRPr lang="en-US" sz="1000" b="0" dirty="0" smtClean="0">
              <a:solidFill>
                <a:srgbClr val="808080"/>
              </a:solidFill>
              <a:latin typeface="Courier New"/>
            </a:endParaRPr>
          </a:p>
          <a:p>
            <a:r>
              <a:rPr lang="ru-RU" sz="1000" b="1" dirty="0" smtClean="0">
                <a:solidFill>
                  <a:srgbClr val="FF0000"/>
                </a:solidFill>
                <a:latin typeface="Courier New"/>
              </a:rPr>
              <a:t>}</a:t>
            </a:r>
            <a:endParaRPr lang="ru-RU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2385960" y="2957991"/>
            <a:ext cx="2148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00B050"/>
                </a:solidFill>
              </a:rPr>
              <a:t>Outer lexical environment</a:t>
            </a:r>
            <a:endParaRPr lang="ru-RU" sz="1400">
              <a:solidFill>
                <a:srgbClr val="00B050"/>
              </a:solidFill>
            </a:endParaRPr>
          </a:p>
        </p:txBody>
      </p:sp>
      <p:sp>
        <p:nvSpPr>
          <p:cNvPr id="15" name="Стрелка вниз 14"/>
          <p:cNvSpPr/>
          <p:nvPr/>
        </p:nvSpPr>
        <p:spPr>
          <a:xfrm rot="10800000">
            <a:off x="3344172" y="2692023"/>
            <a:ext cx="147708" cy="2466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19" name="Прямоугольник 18"/>
          <p:cNvSpPr/>
          <p:nvPr/>
        </p:nvSpPr>
        <p:spPr>
          <a:xfrm>
            <a:off x="2267744" y="3179029"/>
            <a:ext cx="2304256" cy="55399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1000" b="1" dirty="0" smtClean="0">
                <a:solidFill>
                  <a:srgbClr val="FF0000"/>
                </a:solidFill>
                <a:latin typeface="Courier New"/>
              </a:rPr>
              <a:t>{</a:t>
            </a:r>
            <a:r>
              <a:rPr lang="ru-RU" sz="1000" b="0" dirty="0" smtClean="0">
                <a:solidFill>
                  <a:srgbClr val="808080"/>
                </a:solidFill>
                <a:latin typeface="Courier New"/>
              </a:rPr>
              <a:t> </a:t>
            </a:r>
          </a:p>
          <a:p>
            <a:r>
              <a:rPr lang="en-US" sz="1000" b="0" dirty="0" smtClean="0">
                <a:solidFill>
                  <a:srgbClr val="808080"/>
                </a:solidFill>
                <a:latin typeface="Courier New"/>
              </a:rPr>
              <a:t>  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c</a:t>
            </a:r>
            <a:r>
              <a:rPr lang="en-US" sz="1000" b="1" dirty="0" smtClean="0">
                <a:solidFill>
                  <a:srgbClr val="FF0000"/>
                </a:solidFill>
                <a:latin typeface="Courier New"/>
              </a:rPr>
              <a:t>:</a:t>
            </a:r>
            <a:r>
              <a:rPr lang="en-US" sz="1000" b="0" dirty="0" smtClean="0">
                <a:solidFill>
                  <a:srgbClr val="808080"/>
                </a:solidFill>
                <a:latin typeface="Courier New"/>
              </a:rPr>
              <a:t> </a:t>
            </a:r>
            <a:r>
              <a:rPr lang="en-US" sz="1000" b="1" dirty="0" smtClean="0">
                <a:solidFill>
                  <a:srgbClr val="FF0000"/>
                </a:solidFill>
                <a:latin typeface="Courier New"/>
              </a:rPr>
              <a:t>3</a:t>
            </a:r>
          </a:p>
          <a:p>
            <a:r>
              <a:rPr lang="en-US" sz="1000" b="1" dirty="0" smtClean="0">
                <a:solidFill>
                  <a:srgbClr val="FF0000"/>
                </a:solidFill>
                <a:latin typeface="Courier New"/>
              </a:rPr>
              <a:t>}</a:t>
            </a:r>
            <a:endParaRPr lang="ru-RU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2203002" y="1700808"/>
            <a:ext cx="6408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nsolas" pitchFamily="49" charset="0"/>
                <a:cs typeface="Consolas" pitchFamily="49" charset="0"/>
              </a:rPr>
              <a:t>f</a:t>
            </a:r>
            <a:endParaRPr lang="ru-RU" sz="11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05261" y="2952927"/>
            <a:ext cx="640806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nsolas" pitchFamily="49" charset="0"/>
                <a:cs typeface="Consolas" pitchFamily="49" charset="0"/>
              </a:rPr>
              <a:t>g</a:t>
            </a:r>
            <a:endParaRPr lang="ru-RU" sz="11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609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2267744" y="620688"/>
            <a:ext cx="2304256" cy="55399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1000" b="1" smtClean="0">
                <a:solidFill>
                  <a:srgbClr val="FF0000"/>
                </a:solidFill>
                <a:latin typeface="Courier New"/>
              </a:rPr>
              <a:t>{</a:t>
            </a:r>
            <a:endParaRPr lang="en-US" sz="1000" b="1" smtClean="0">
              <a:solidFill>
                <a:srgbClr val="FF0000"/>
              </a:solidFill>
              <a:latin typeface="Courier New"/>
            </a:endParaRPr>
          </a:p>
          <a:p>
            <a:r>
              <a:rPr lang="en-US" sz="1000" b="1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000" b="1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000" smtClean="0">
                <a:solidFill>
                  <a:srgbClr val="000000"/>
                </a:solidFill>
                <a:latin typeface="Courier New"/>
              </a:rPr>
              <a:t>User</a:t>
            </a:r>
            <a:r>
              <a:rPr lang="en-US" sz="1000" b="1" smtClean="0">
                <a:solidFill>
                  <a:srgbClr val="FF0000"/>
                </a:solidFill>
                <a:latin typeface="Courier New"/>
              </a:rPr>
              <a:t>:</a:t>
            </a:r>
            <a:r>
              <a:rPr lang="en-US" sz="1000" b="0" smtClean="0">
                <a:solidFill>
                  <a:srgbClr val="808080"/>
                </a:solidFill>
                <a:latin typeface="Courier New"/>
              </a:rPr>
              <a:t> </a:t>
            </a:r>
            <a:r>
              <a:rPr lang="en-US" sz="1000" b="1" smtClean="0">
                <a:solidFill>
                  <a:srgbClr val="0000DF"/>
                </a:solidFill>
                <a:latin typeface="Courier New"/>
              </a:rPr>
              <a:t>function</a:t>
            </a:r>
            <a:r>
              <a:rPr lang="en-US" sz="1000" b="1" smtClean="0">
                <a:solidFill>
                  <a:srgbClr val="FF0000"/>
                </a:solidFill>
                <a:latin typeface="Courier New"/>
              </a:rPr>
              <a:t>()</a:t>
            </a:r>
            <a:r>
              <a:rPr lang="en-US" sz="1000" b="0" smtClean="0">
                <a:solidFill>
                  <a:srgbClr val="808080"/>
                </a:solidFill>
                <a:latin typeface="Courier New"/>
              </a:rPr>
              <a:t> </a:t>
            </a:r>
            <a:r>
              <a:rPr lang="en-US" sz="1000" b="1" smtClean="0">
                <a:solidFill>
                  <a:srgbClr val="FF0000"/>
                </a:solidFill>
                <a:latin typeface="Courier New"/>
              </a:rPr>
              <a:t>{...}</a:t>
            </a:r>
            <a:endParaRPr lang="en-US" sz="1000" b="0" smtClean="0">
              <a:solidFill>
                <a:srgbClr val="808080"/>
              </a:solidFill>
              <a:latin typeface="Courier New"/>
            </a:endParaRPr>
          </a:p>
          <a:p>
            <a:r>
              <a:rPr lang="ru-RU" sz="1000" b="1" smtClean="0">
                <a:solidFill>
                  <a:srgbClr val="FF0000"/>
                </a:solidFill>
                <a:latin typeface="Courier New"/>
              </a:rPr>
              <a:t>}</a:t>
            </a:r>
            <a:endParaRPr lang="ru-RU" sz="1000"/>
          </a:p>
        </p:txBody>
      </p:sp>
      <p:sp>
        <p:nvSpPr>
          <p:cNvPr id="12" name="TextBox 11"/>
          <p:cNvSpPr txBox="1"/>
          <p:nvPr/>
        </p:nvSpPr>
        <p:spPr>
          <a:xfrm>
            <a:off x="2385960" y="1484784"/>
            <a:ext cx="2148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00B050"/>
                </a:solidFill>
              </a:rPr>
              <a:t>Outer lexical environment</a:t>
            </a:r>
            <a:endParaRPr lang="ru-RU" sz="1400">
              <a:solidFill>
                <a:srgbClr val="00B050"/>
              </a:solidFill>
            </a:endParaRPr>
          </a:p>
        </p:txBody>
      </p:sp>
      <p:sp>
        <p:nvSpPr>
          <p:cNvPr id="13" name="Стрелка вниз 12"/>
          <p:cNvSpPr/>
          <p:nvPr/>
        </p:nvSpPr>
        <p:spPr>
          <a:xfrm rot="10800000">
            <a:off x="3344172" y="1218816"/>
            <a:ext cx="147708" cy="2466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14" name="TextBox 13"/>
          <p:cNvSpPr txBox="1"/>
          <p:nvPr/>
        </p:nvSpPr>
        <p:spPr>
          <a:xfrm>
            <a:off x="2206842" y="351869"/>
            <a:ext cx="6408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>
                <a:latin typeface="Consolas" pitchFamily="49" charset="0"/>
                <a:cs typeface="Consolas" pitchFamily="49" charset="0"/>
              </a:rPr>
              <a:t>window</a:t>
            </a:r>
            <a:endParaRPr lang="ru-RU" sz="11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85960" y="2852936"/>
            <a:ext cx="2148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rgbClr val="00B050"/>
                </a:solidFill>
              </a:rPr>
              <a:t>[[Scope]]</a:t>
            </a:r>
            <a:endParaRPr lang="ru-RU" sz="1400">
              <a:solidFill>
                <a:srgbClr val="00B050"/>
              </a:solidFill>
            </a:endParaRPr>
          </a:p>
        </p:txBody>
      </p:sp>
      <p:sp>
        <p:nvSpPr>
          <p:cNvPr id="17" name="Стрелка вниз 16"/>
          <p:cNvSpPr/>
          <p:nvPr/>
        </p:nvSpPr>
        <p:spPr>
          <a:xfrm rot="10800000">
            <a:off x="3347865" y="2586969"/>
            <a:ext cx="147708" cy="2466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18" name="Прямоугольник 17"/>
          <p:cNvSpPr/>
          <p:nvPr/>
        </p:nvSpPr>
        <p:spPr>
          <a:xfrm>
            <a:off x="2267744" y="1811597"/>
            <a:ext cx="2304256" cy="70788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1000" b="1" dirty="0" smtClean="0">
                <a:solidFill>
                  <a:srgbClr val="FF0000"/>
                </a:solidFill>
                <a:latin typeface="Courier New"/>
              </a:rPr>
              <a:t>{</a:t>
            </a:r>
            <a:r>
              <a:rPr lang="ru-RU" sz="1000" b="0" dirty="0" smtClean="0">
                <a:solidFill>
                  <a:srgbClr val="808080"/>
                </a:solidFill>
                <a:latin typeface="Courier New"/>
              </a:rPr>
              <a:t> </a:t>
            </a:r>
          </a:p>
          <a:p>
            <a:r>
              <a:rPr lang="en-US" sz="1000" b="0" dirty="0" smtClean="0">
                <a:solidFill>
                  <a:srgbClr val="808080"/>
                </a:solidFill>
                <a:latin typeface="Courier New"/>
              </a:rPr>
              <a:t>  </a:t>
            </a:r>
            <a:r>
              <a:rPr lang="en-US" sz="1000" b="0" dirty="0" smtClean="0">
                <a:solidFill>
                  <a:srgbClr val="000000"/>
                </a:solidFill>
                <a:latin typeface="Courier New"/>
              </a:rPr>
              <a:t>name</a:t>
            </a:r>
            <a:r>
              <a:rPr lang="en-US" sz="1000" b="1" dirty="0" smtClean="0">
                <a:solidFill>
                  <a:srgbClr val="FF0000"/>
                </a:solidFill>
                <a:latin typeface="Courier New"/>
              </a:rPr>
              <a:t>:</a:t>
            </a:r>
            <a:r>
              <a:rPr lang="en-US" sz="1000" b="0" dirty="0" smtClean="0">
                <a:solidFill>
                  <a:srgbClr val="808080"/>
                </a:solidFill>
                <a:latin typeface="Courier New"/>
              </a:rPr>
              <a:t> </a:t>
            </a:r>
            <a:r>
              <a:rPr lang="en-US" sz="1000" b="0" dirty="0" smtClean="0">
                <a:solidFill>
                  <a:srgbClr val="5E5EAE"/>
                </a:solidFill>
                <a:latin typeface="Courier New"/>
              </a:rPr>
              <a:t>'John'</a:t>
            </a:r>
            <a:r>
              <a:rPr lang="en-US" sz="1000" b="1" dirty="0" smtClean="0">
                <a:solidFill>
                  <a:srgbClr val="FF0000"/>
                </a:solidFill>
                <a:latin typeface="Courier New"/>
              </a:rPr>
              <a:t>,</a:t>
            </a:r>
            <a:endParaRPr lang="en-US" sz="1000" b="1" dirty="0" smtClean="0">
              <a:solidFill>
                <a:srgbClr val="808080"/>
              </a:solidFill>
              <a:latin typeface="Courier New"/>
            </a:endParaRPr>
          </a:p>
          <a:p>
            <a:r>
              <a:rPr lang="en-US" sz="1000" b="0" dirty="0" smtClean="0">
                <a:solidFill>
                  <a:srgbClr val="808080"/>
                </a:solidFill>
                <a:latin typeface="Courier New"/>
              </a:rPr>
              <a:t>  </a:t>
            </a:r>
            <a:r>
              <a:rPr lang="en-US" sz="1000" b="0" dirty="0" smtClean="0">
                <a:solidFill>
                  <a:srgbClr val="000000"/>
                </a:solidFill>
                <a:latin typeface="Courier New"/>
              </a:rPr>
              <a:t>say</a:t>
            </a:r>
            <a:r>
              <a:rPr lang="en-US" sz="1000" b="1" dirty="0" smtClean="0">
                <a:solidFill>
                  <a:srgbClr val="FF0000"/>
                </a:solidFill>
                <a:latin typeface="Courier New"/>
              </a:rPr>
              <a:t>:</a:t>
            </a:r>
            <a:r>
              <a:rPr lang="en-US" sz="1000" b="0" dirty="0" smtClean="0">
                <a:solidFill>
                  <a:srgbClr val="808080"/>
                </a:solidFill>
                <a:latin typeface="Courier New"/>
              </a:rPr>
              <a:t> </a:t>
            </a:r>
            <a:r>
              <a:rPr lang="en-US" sz="1000" b="1" dirty="0" smtClean="0">
                <a:solidFill>
                  <a:srgbClr val="0000DF"/>
                </a:solidFill>
                <a:latin typeface="Courier New"/>
              </a:rPr>
              <a:t>function</a:t>
            </a:r>
            <a:r>
              <a:rPr lang="en-US" sz="1000" b="1" dirty="0" smtClean="0">
                <a:solidFill>
                  <a:srgbClr val="FF0000"/>
                </a:solidFill>
                <a:latin typeface="Courier New"/>
              </a:rPr>
              <a:t>()</a:t>
            </a:r>
            <a:r>
              <a:rPr lang="en-US" sz="1000" b="0" dirty="0" smtClean="0">
                <a:solidFill>
                  <a:srgbClr val="808080"/>
                </a:solidFill>
                <a:latin typeface="Courier New"/>
              </a:rPr>
              <a:t> </a:t>
            </a:r>
            <a:r>
              <a:rPr lang="en-US" sz="1000" b="1" dirty="0" smtClean="0">
                <a:solidFill>
                  <a:srgbClr val="FF0000"/>
                </a:solidFill>
                <a:latin typeface="Courier New"/>
              </a:rPr>
              <a:t>{...}</a:t>
            </a:r>
            <a:endParaRPr lang="en-US" sz="1000" b="0" dirty="0" smtClean="0">
              <a:solidFill>
                <a:srgbClr val="808080"/>
              </a:solidFill>
              <a:latin typeface="Courier New"/>
            </a:endParaRPr>
          </a:p>
          <a:p>
            <a:r>
              <a:rPr lang="ru-RU" sz="1000" b="1" dirty="0" smtClean="0">
                <a:solidFill>
                  <a:srgbClr val="FF0000"/>
                </a:solidFill>
                <a:latin typeface="Courier New"/>
              </a:rPr>
              <a:t>}</a:t>
            </a:r>
            <a:endParaRPr lang="ru-RU" sz="10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267744" y="3184401"/>
            <a:ext cx="2304256" cy="55399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srgbClr val="0000DF"/>
                </a:solidFill>
                <a:latin typeface="Courier New"/>
              </a:rPr>
              <a:t>function</a:t>
            </a:r>
            <a:r>
              <a:rPr lang="en-US" sz="1000" b="0" dirty="0" smtClean="0">
                <a:solidFill>
                  <a:srgbClr val="808080"/>
                </a:solidFill>
                <a:latin typeface="Courier New"/>
              </a:rPr>
              <a:t> </a:t>
            </a:r>
            <a:r>
              <a:rPr lang="en-US" sz="1000" b="0" dirty="0" smtClean="0">
                <a:solidFill>
                  <a:srgbClr val="000000"/>
                </a:solidFill>
                <a:latin typeface="Courier New"/>
              </a:rPr>
              <a:t>say</a:t>
            </a:r>
            <a:r>
              <a:rPr lang="en-US" sz="1000" b="1" dirty="0" smtClean="0">
                <a:solidFill>
                  <a:srgbClr val="FF0000"/>
                </a:solidFill>
                <a:latin typeface="Courier New"/>
              </a:rPr>
              <a:t>(</a:t>
            </a:r>
            <a:r>
              <a:rPr lang="en-US" sz="1000" b="0" dirty="0" smtClean="0">
                <a:solidFill>
                  <a:srgbClr val="000000"/>
                </a:solidFill>
                <a:latin typeface="Courier New"/>
              </a:rPr>
              <a:t>phrase</a:t>
            </a:r>
            <a:r>
              <a:rPr lang="en-US" sz="1000" b="1" dirty="0" smtClean="0">
                <a:solidFill>
                  <a:srgbClr val="FF0000"/>
                </a:solidFill>
                <a:latin typeface="Courier New"/>
              </a:rPr>
              <a:t>)</a:t>
            </a:r>
            <a:r>
              <a:rPr lang="en-US" sz="1000" b="0" dirty="0" smtClean="0">
                <a:solidFill>
                  <a:srgbClr val="808080"/>
                </a:solidFill>
                <a:latin typeface="Courier New"/>
              </a:rPr>
              <a:t> </a:t>
            </a:r>
            <a:r>
              <a:rPr lang="en-US" sz="1000" b="1" dirty="0" smtClean="0">
                <a:solidFill>
                  <a:srgbClr val="FF0000"/>
                </a:solidFill>
                <a:latin typeface="Courier New"/>
              </a:rPr>
              <a:t>{</a:t>
            </a:r>
            <a:r>
              <a:rPr lang="en-US" sz="1000" b="0" dirty="0" smtClean="0">
                <a:solidFill>
                  <a:srgbClr val="808080"/>
                </a:solidFill>
                <a:latin typeface="Courier New"/>
              </a:rPr>
              <a:t>   </a:t>
            </a:r>
          </a:p>
          <a:p>
            <a:r>
              <a:rPr lang="ru-RU" sz="1000" b="0" dirty="0" smtClean="0">
                <a:solidFill>
                  <a:srgbClr val="808080"/>
                </a:solidFill>
                <a:latin typeface="Courier New"/>
              </a:rPr>
              <a:t>  </a:t>
            </a:r>
            <a:r>
              <a:rPr lang="ru-RU" sz="1000" b="1" dirty="0" smtClean="0">
                <a:solidFill>
                  <a:srgbClr val="FF0000"/>
                </a:solidFill>
                <a:latin typeface="Courier New"/>
              </a:rPr>
              <a:t>...</a:t>
            </a:r>
            <a:endParaRPr lang="ru-RU" sz="1000" b="0" dirty="0" smtClean="0">
              <a:solidFill>
                <a:srgbClr val="808080"/>
              </a:solidFill>
              <a:latin typeface="Courier New"/>
            </a:endParaRPr>
          </a:p>
          <a:p>
            <a:r>
              <a:rPr lang="ru-RU" sz="1000" b="1" dirty="0" smtClean="0">
                <a:solidFill>
                  <a:srgbClr val="FF0000"/>
                </a:solidFill>
                <a:latin typeface="Courier New"/>
              </a:rPr>
              <a:t>}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3711919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With</a:t>
            </a:r>
            <a:r>
              <a:rPr lang="ru-RU" smtClean="0"/>
              <a:t> и</a:t>
            </a:r>
            <a:r>
              <a:rPr lang="en-US" smtClean="0"/>
              <a:t> </a:t>
            </a:r>
            <a:r>
              <a:rPr lang="ru-RU" smtClean="0"/>
              <a:t>область видимости</a:t>
            </a:r>
          </a:p>
        </p:txBody>
      </p:sp>
      <p:sp>
        <p:nvSpPr>
          <p:cNvPr id="22531" name="Text Box 4"/>
          <p:cNvSpPr>
            <a:spLocks noGrp="1" noChangeArrowheads="1"/>
          </p:cNvSpPr>
          <p:nvPr>
            <p:ph type="body" idx="1"/>
          </p:nvPr>
        </p:nvSpPr>
        <p:spPr>
          <a:xfrm>
            <a:off x="467545" y="3041963"/>
            <a:ext cx="3672407" cy="2619285"/>
          </a:xfrm>
          <a:noFill/>
        </p:spPr>
        <p:txBody>
          <a:bodyPr lIns="0" rIns="0">
            <a:normAutofit/>
          </a:bodyPr>
          <a:lstStyle/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latin typeface="Courier New"/>
              </a:rPr>
              <a:t>…</a:t>
            </a:r>
            <a:endParaRPr lang="ru-RU" sz="1200" dirty="0">
              <a:solidFill>
                <a:srgbClr val="80808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0000DF"/>
                </a:solidFill>
                <a:latin typeface="Courier New"/>
              </a:rPr>
              <a:t>with</a:t>
            </a:r>
            <a:r>
              <a:rPr lang="en-US" sz="1200" dirty="0">
                <a:solidFill>
                  <a:srgbClr val="808080"/>
                </a:solidFill>
                <a:latin typeface="Courier New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/>
              </a:rPr>
              <a:t>obj</a:t>
            </a:r>
            <a:r>
              <a:rPr lang="en-US" sz="1200" b="1" dirty="0">
                <a:solidFill>
                  <a:srgbClr val="FF0000"/>
                </a:solidFill>
                <a:latin typeface="Courier New"/>
              </a:rPr>
              <a:t>)</a:t>
            </a:r>
            <a:r>
              <a:rPr lang="en-US" sz="1200" dirty="0">
                <a:solidFill>
                  <a:srgbClr val="808080"/>
                </a:solidFill>
                <a:latin typeface="Courier New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/>
              </a:rPr>
              <a:t>{</a:t>
            </a:r>
            <a:endParaRPr lang="en-US" sz="1200" dirty="0">
              <a:solidFill>
                <a:srgbClr val="808080"/>
              </a:solidFill>
              <a:latin typeface="Courier New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808080"/>
                </a:solidFill>
                <a:latin typeface="Courier New"/>
              </a:rPr>
              <a:t> </a:t>
            </a:r>
            <a:r>
              <a:rPr lang="en-US" sz="1200" dirty="0" smtClean="0">
                <a:solidFill>
                  <a:srgbClr val="808080"/>
                </a:solidFill>
                <a:latin typeface="Courier New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/>
              </a:rPr>
              <a:t>…</a:t>
            </a:r>
            <a:endParaRPr lang="ru-RU" sz="1200" dirty="0">
              <a:solidFill>
                <a:srgbClr val="80808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808080"/>
                </a:solidFill>
                <a:latin typeface="Courier New"/>
              </a:rPr>
              <a:t> </a:t>
            </a:r>
            <a:r>
              <a:rPr lang="en-US" sz="1200" dirty="0" smtClean="0">
                <a:solidFill>
                  <a:srgbClr val="808080"/>
                </a:solidFill>
                <a:latin typeface="Courier New"/>
              </a:rPr>
              <a:t> </a:t>
            </a:r>
            <a:r>
              <a:rPr lang="en-US" sz="1200" b="1" dirty="0" smtClean="0">
                <a:solidFill>
                  <a:srgbClr val="0000DF"/>
                </a:solidFill>
                <a:latin typeface="Courier New"/>
              </a:rPr>
              <a:t>with</a:t>
            </a:r>
            <a:r>
              <a:rPr lang="en-US" sz="1200" dirty="0" smtClean="0">
                <a:solidFill>
                  <a:srgbClr val="808080"/>
                </a:solidFill>
                <a:latin typeface="Courier New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size</a:t>
            </a:r>
            <a:r>
              <a:rPr lang="en-US" sz="1200" b="1" dirty="0">
                <a:solidFill>
                  <a:srgbClr val="FF0000"/>
                </a:solidFill>
                <a:latin typeface="Courier New"/>
              </a:rPr>
              <a:t>)</a:t>
            </a:r>
            <a:r>
              <a:rPr lang="en-US" sz="1200" dirty="0">
                <a:solidFill>
                  <a:srgbClr val="808080"/>
                </a:solidFill>
                <a:latin typeface="Courier New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/>
              </a:rPr>
              <a:t>{</a:t>
            </a:r>
            <a:endParaRPr lang="en-US" sz="1200" dirty="0">
              <a:solidFill>
                <a:srgbClr val="808080"/>
              </a:solidFill>
              <a:latin typeface="Courier New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808080"/>
                </a:solidFill>
                <a:latin typeface="Courier New"/>
              </a:rPr>
              <a:t>   </a:t>
            </a:r>
            <a:r>
              <a:rPr lang="en-US" sz="1200" dirty="0" smtClean="0">
                <a:solidFill>
                  <a:srgbClr val="808080"/>
                </a:solidFill>
                <a:latin typeface="Courier New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/>
              </a:rPr>
              <a:t>…</a:t>
            </a:r>
            <a:endParaRPr lang="ru-RU" sz="1200" dirty="0">
              <a:solidFill>
                <a:srgbClr val="80808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808080"/>
                </a:solidFill>
                <a:latin typeface="Courier New"/>
              </a:rPr>
              <a:t>   </a:t>
            </a:r>
            <a:r>
              <a:rPr lang="en-US" sz="1200" dirty="0" smtClean="0">
                <a:solidFill>
                  <a:srgbClr val="808080"/>
                </a:solidFill>
                <a:latin typeface="Courier New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alert</a:t>
            </a:r>
            <a:r>
              <a:rPr lang="en-US" sz="1200" b="1" dirty="0">
                <a:solidFill>
                  <a:srgbClr val="FF0000"/>
                </a:solidFill>
                <a:latin typeface="Courier New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width</a:t>
            </a:r>
            <a:r>
              <a:rPr lang="en-US" sz="1200" b="1" dirty="0">
                <a:solidFill>
                  <a:srgbClr val="FF0000"/>
                </a:solidFill>
                <a:latin typeface="Courier New"/>
              </a:rPr>
              <a:t>*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height</a:t>
            </a:r>
            <a:r>
              <a:rPr lang="en-US" sz="1200" dirty="0">
                <a:solidFill>
                  <a:srgbClr val="808080"/>
                </a:solidFill>
                <a:latin typeface="Courier New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/>
              </a:rPr>
              <a:t>/</a:t>
            </a:r>
            <a:r>
              <a:rPr lang="en-US" sz="1200" dirty="0">
                <a:solidFill>
                  <a:srgbClr val="808080"/>
                </a:solidFill>
                <a:latin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weight</a:t>
            </a:r>
            <a:r>
              <a:rPr lang="en-US" sz="1200" dirty="0">
                <a:solidFill>
                  <a:srgbClr val="808080"/>
                </a:solidFill>
                <a:latin typeface="Courier New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urier New"/>
              </a:rPr>
              <a:t>)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808080"/>
                </a:solidFill>
                <a:latin typeface="Courier New"/>
              </a:rPr>
              <a:t>    </a:t>
            </a:r>
            <a:r>
              <a:rPr lang="ru-RU" sz="1200" dirty="0" smtClean="0">
                <a:solidFill>
                  <a:srgbClr val="000000"/>
                </a:solidFill>
                <a:latin typeface="Courier New"/>
              </a:rPr>
              <a:t>…</a:t>
            </a:r>
            <a:endParaRPr lang="en-US" sz="1200" dirty="0">
              <a:solidFill>
                <a:srgbClr val="80808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808080"/>
                </a:solidFill>
                <a:latin typeface="Courier New"/>
              </a:rPr>
              <a:t> </a:t>
            </a:r>
            <a:r>
              <a:rPr lang="ru-RU" sz="1200" dirty="0" smtClean="0">
                <a:solidFill>
                  <a:srgbClr val="808080"/>
                </a:solidFill>
                <a:latin typeface="Courier New"/>
              </a:rPr>
              <a:t> </a:t>
            </a:r>
            <a:r>
              <a:rPr lang="ru-RU" sz="1200" b="1" dirty="0">
                <a:solidFill>
                  <a:srgbClr val="FF0000"/>
                </a:solidFill>
                <a:latin typeface="Courier New"/>
              </a:rPr>
              <a:t>}</a:t>
            </a:r>
            <a:endParaRPr lang="ru-RU" sz="1200" dirty="0">
              <a:solidFill>
                <a:srgbClr val="808080"/>
              </a:solidFill>
              <a:latin typeface="Courier New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808080"/>
                </a:solidFill>
                <a:latin typeface="Courier New"/>
              </a:rPr>
              <a:t> </a:t>
            </a:r>
            <a:r>
              <a:rPr lang="ru-RU" sz="1200" dirty="0" smtClean="0">
                <a:solidFill>
                  <a:srgbClr val="808080"/>
                </a:solidFill>
                <a:latin typeface="Courier New"/>
              </a:rPr>
              <a:t> </a:t>
            </a:r>
            <a:r>
              <a:rPr lang="ru-RU" sz="1200" dirty="0">
                <a:solidFill>
                  <a:srgbClr val="000000"/>
                </a:solidFill>
                <a:latin typeface="Courier New"/>
              </a:rPr>
              <a:t>…</a:t>
            </a:r>
            <a:endParaRPr lang="ru-RU" sz="1200" dirty="0">
              <a:solidFill>
                <a:srgbClr val="808080"/>
              </a:solidFill>
              <a:latin typeface="Courier New"/>
            </a:endParaRPr>
          </a:p>
          <a:p>
            <a:pPr marL="0" indent="0">
              <a:buNone/>
            </a:pPr>
            <a:r>
              <a:rPr lang="ru-RU" sz="1200" b="1" dirty="0">
                <a:solidFill>
                  <a:srgbClr val="FF0000"/>
                </a:solidFill>
                <a:latin typeface="Courier New"/>
              </a:rPr>
              <a:t>}</a:t>
            </a:r>
            <a:endParaRPr lang="ru-RU" sz="1200" dirty="0">
              <a:solidFill>
                <a:srgbClr val="808080"/>
              </a:solidFill>
              <a:latin typeface="Courier New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latin typeface="Courier New"/>
              </a:rPr>
              <a:t>…</a:t>
            </a:r>
            <a:endParaRPr lang="ru-RU" sz="1200" dirty="0">
              <a:solidFill>
                <a:srgbClr val="808080"/>
              </a:solidFill>
              <a:latin typeface="Courier New"/>
            </a:endParaRPr>
          </a:p>
        </p:txBody>
      </p:sp>
      <p:sp>
        <p:nvSpPr>
          <p:cNvPr id="22532" name="Freeform 6"/>
          <p:cNvSpPr>
            <a:spLocks/>
          </p:cNvSpPr>
          <p:nvPr/>
        </p:nvSpPr>
        <p:spPr bwMode="auto">
          <a:xfrm>
            <a:off x="4427984" y="3404935"/>
            <a:ext cx="318294" cy="1752257"/>
          </a:xfrm>
          <a:custGeom>
            <a:avLst/>
            <a:gdLst>
              <a:gd name="T0" fmla="*/ 0 w 136"/>
              <a:gd name="T1" fmla="*/ 0 h 362"/>
              <a:gd name="T2" fmla="*/ 2147483647 w 136"/>
              <a:gd name="T3" fmla="*/ 2147483647 h 362"/>
              <a:gd name="T4" fmla="*/ 0 w 136"/>
              <a:gd name="T5" fmla="*/ 2147483647 h 362"/>
              <a:gd name="T6" fmla="*/ 0 60000 65536"/>
              <a:gd name="T7" fmla="*/ 0 60000 65536"/>
              <a:gd name="T8" fmla="*/ 0 60000 65536"/>
              <a:gd name="T9" fmla="*/ 0 w 136"/>
              <a:gd name="T10" fmla="*/ 0 h 362"/>
              <a:gd name="T11" fmla="*/ 136 w 136"/>
              <a:gd name="T12" fmla="*/ 362 h 3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6" h="362">
                <a:moveTo>
                  <a:pt x="0" y="0"/>
                </a:moveTo>
                <a:cubicBezTo>
                  <a:pt x="68" y="60"/>
                  <a:pt x="136" y="121"/>
                  <a:pt x="136" y="181"/>
                </a:cubicBezTo>
                <a:cubicBezTo>
                  <a:pt x="136" y="241"/>
                  <a:pt x="23" y="332"/>
                  <a:pt x="0" y="362"/>
                </a:cubicBezTo>
              </a:path>
            </a:pathLst>
          </a:custGeom>
          <a:noFill/>
          <a:ln w="25400">
            <a:solidFill>
              <a:srgbClr val="008000"/>
            </a:solidFill>
            <a:round/>
            <a:headEnd type="oval" w="med" len="med"/>
            <a:tailEnd type="oval" w="med" len="med"/>
          </a:ln>
        </p:spPr>
        <p:txBody>
          <a:bodyPr wrap="none" anchor="ctr"/>
          <a:lstStyle/>
          <a:p>
            <a:endParaRPr lang="ru-RU" sz="1200"/>
          </a:p>
        </p:txBody>
      </p:sp>
      <p:sp>
        <p:nvSpPr>
          <p:cNvPr id="22534" name="Freeform 8"/>
          <p:cNvSpPr>
            <a:spLocks/>
          </p:cNvSpPr>
          <p:nvPr/>
        </p:nvSpPr>
        <p:spPr bwMode="auto">
          <a:xfrm>
            <a:off x="3770511" y="3838483"/>
            <a:ext cx="215900" cy="887754"/>
          </a:xfrm>
          <a:custGeom>
            <a:avLst/>
            <a:gdLst>
              <a:gd name="T0" fmla="*/ 0 w 136"/>
              <a:gd name="T1" fmla="*/ 0 h 362"/>
              <a:gd name="T2" fmla="*/ 1370964782 w 136"/>
              <a:gd name="T3" fmla="*/ 2147483647 h 362"/>
              <a:gd name="T4" fmla="*/ 0 w 136"/>
              <a:gd name="T5" fmla="*/ 2147483647 h 362"/>
              <a:gd name="T6" fmla="*/ 0 60000 65536"/>
              <a:gd name="T7" fmla="*/ 0 60000 65536"/>
              <a:gd name="T8" fmla="*/ 0 60000 65536"/>
              <a:gd name="T9" fmla="*/ 0 w 136"/>
              <a:gd name="T10" fmla="*/ 0 h 362"/>
              <a:gd name="T11" fmla="*/ 136 w 136"/>
              <a:gd name="T12" fmla="*/ 362 h 3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6" h="362">
                <a:moveTo>
                  <a:pt x="0" y="0"/>
                </a:moveTo>
                <a:cubicBezTo>
                  <a:pt x="68" y="60"/>
                  <a:pt x="136" y="121"/>
                  <a:pt x="136" y="181"/>
                </a:cubicBezTo>
                <a:cubicBezTo>
                  <a:pt x="136" y="241"/>
                  <a:pt x="23" y="332"/>
                  <a:pt x="0" y="362"/>
                </a:cubicBezTo>
              </a:path>
            </a:pathLst>
          </a:custGeom>
          <a:noFill/>
          <a:ln w="25400">
            <a:solidFill>
              <a:srgbClr val="008000"/>
            </a:solidFill>
            <a:round/>
            <a:headEnd type="oval" w="med" len="med"/>
            <a:tailEnd type="oval" w="med" len="med"/>
          </a:ln>
        </p:spPr>
        <p:txBody>
          <a:bodyPr wrap="none" anchor="ctr"/>
          <a:lstStyle/>
          <a:p>
            <a:endParaRPr lang="ru-RU" sz="1200"/>
          </a:p>
        </p:txBody>
      </p:sp>
      <p:sp>
        <p:nvSpPr>
          <p:cNvPr id="22535" name="Rectangle 9"/>
          <p:cNvSpPr>
            <a:spLocks noChangeArrowheads="1"/>
          </p:cNvSpPr>
          <p:nvPr/>
        </p:nvSpPr>
        <p:spPr bwMode="auto">
          <a:xfrm>
            <a:off x="3698379" y="4005144"/>
            <a:ext cx="576064" cy="503356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692150" indent="-347663" algn="ctr">
              <a:buFont typeface="Wingdings" pitchFamily="2" charset="2"/>
              <a:buNone/>
            </a:pPr>
            <a:r>
              <a:rPr lang="en-US" sz="1200" dirty="0" smtClean="0"/>
              <a:t>width         </a:t>
            </a:r>
            <a:endParaRPr lang="en-US" sz="1200" dirty="0"/>
          </a:p>
          <a:p>
            <a:pPr marL="692150" indent="-347663" algn="ctr">
              <a:buFont typeface="Wingdings" pitchFamily="2" charset="2"/>
              <a:buNone/>
            </a:pPr>
            <a:r>
              <a:rPr lang="en-US" sz="1200" dirty="0" smtClean="0"/>
              <a:t>height    </a:t>
            </a:r>
            <a:r>
              <a:rPr lang="en-US" sz="1100" dirty="0" smtClean="0"/>
              <a:t>     </a:t>
            </a:r>
            <a:endParaRPr lang="ru-RU" sz="1100" dirty="0"/>
          </a:p>
        </p:txBody>
      </p:sp>
      <p:sp>
        <p:nvSpPr>
          <p:cNvPr id="22536" name="Text Box 10"/>
          <p:cNvSpPr txBox="1">
            <a:spLocks noChangeArrowheads="1"/>
          </p:cNvSpPr>
          <p:nvPr/>
        </p:nvSpPr>
        <p:spPr bwMode="auto">
          <a:xfrm>
            <a:off x="3504645" y="3774182"/>
            <a:ext cx="923339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92150" indent="-347663">
              <a:buFont typeface="Wingdings" pitchFamily="2" charset="2"/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size</a:t>
            </a:r>
            <a:endParaRPr lang="ru-RU" sz="1200" dirty="0">
              <a:solidFill>
                <a:srgbClr val="FF0000"/>
              </a:solidFill>
            </a:endParaRPr>
          </a:p>
        </p:txBody>
      </p:sp>
      <p:sp>
        <p:nvSpPr>
          <p:cNvPr id="22537" name="Text Box 11"/>
          <p:cNvSpPr txBox="1">
            <a:spLocks noChangeArrowheads="1"/>
          </p:cNvSpPr>
          <p:nvPr/>
        </p:nvSpPr>
        <p:spPr bwMode="auto">
          <a:xfrm>
            <a:off x="4384551" y="3771498"/>
            <a:ext cx="776957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92150" indent="-347663">
              <a:buFont typeface="Wingdings" pitchFamily="2" charset="2"/>
              <a:buNone/>
            </a:pPr>
            <a:r>
              <a:rPr lang="en-US" sz="1200" dirty="0" err="1" smtClean="0">
                <a:solidFill>
                  <a:srgbClr val="FF0000"/>
                </a:solidFill>
              </a:rPr>
              <a:t>obj</a:t>
            </a:r>
            <a:endParaRPr lang="ru-RU" sz="1200" dirty="0">
              <a:solidFill>
                <a:srgbClr val="FF0000"/>
              </a:solidFill>
            </a:endParaRPr>
          </a:p>
        </p:txBody>
      </p:sp>
      <p:sp>
        <p:nvSpPr>
          <p:cNvPr id="22538" name="Freeform 12"/>
          <p:cNvSpPr>
            <a:spLocks/>
          </p:cNvSpPr>
          <p:nvPr/>
        </p:nvSpPr>
        <p:spPr bwMode="auto">
          <a:xfrm>
            <a:off x="5292080" y="3140968"/>
            <a:ext cx="432048" cy="2304256"/>
          </a:xfrm>
          <a:custGeom>
            <a:avLst/>
            <a:gdLst>
              <a:gd name="T0" fmla="*/ 0 w 136"/>
              <a:gd name="T1" fmla="*/ 0 h 362"/>
              <a:gd name="T2" fmla="*/ 2147483647 w 136"/>
              <a:gd name="T3" fmla="*/ 2147483647 h 362"/>
              <a:gd name="T4" fmla="*/ 0 w 136"/>
              <a:gd name="T5" fmla="*/ 2147483647 h 362"/>
              <a:gd name="T6" fmla="*/ 0 60000 65536"/>
              <a:gd name="T7" fmla="*/ 0 60000 65536"/>
              <a:gd name="T8" fmla="*/ 0 60000 65536"/>
              <a:gd name="T9" fmla="*/ 0 w 136"/>
              <a:gd name="T10" fmla="*/ 0 h 362"/>
              <a:gd name="T11" fmla="*/ 136 w 136"/>
              <a:gd name="T12" fmla="*/ 362 h 3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6" h="362">
                <a:moveTo>
                  <a:pt x="0" y="0"/>
                </a:moveTo>
                <a:cubicBezTo>
                  <a:pt x="68" y="60"/>
                  <a:pt x="136" y="121"/>
                  <a:pt x="136" y="181"/>
                </a:cubicBezTo>
                <a:cubicBezTo>
                  <a:pt x="136" y="241"/>
                  <a:pt x="23" y="332"/>
                  <a:pt x="0" y="362"/>
                </a:cubicBezTo>
              </a:path>
            </a:pathLst>
          </a:custGeom>
          <a:noFill/>
          <a:ln w="25400">
            <a:solidFill>
              <a:srgbClr val="008000"/>
            </a:solidFill>
            <a:round/>
            <a:headEnd type="arrow" w="med" len="med"/>
            <a:tailEnd type="arrow" w="med" len="med"/>
          </a:ln>
        </p:spPr>
        <p:txBody>
          <a:bodyPr wrap="none" anchor="ctr"/>
          <a:lstStyle/>
          <a:p>
            <a:endParaRPr lang="ru-RU" sz="1200"/>
          </a:p>
        </p:txBody>
      </p:sp>
      <p:sp>
        <p:nvSpPr>
          <p:cNvPr id="22539" name="Rectangle 13"/>
          <p:cNvSpPr>
            <a:spLocks noChangeArrowheads="1"/>
          </p:cNvSpPr>
          <p:nvPr/>
        </p:nvSpPr>
        <p:spPr bwMode="auto">
          <a:xfrm>
            <a:off x="5508104" y="4082405"/>
            <a:ext cx="501342" cy="316607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692150" indent="-347663" algn="ctr">
              <a:buFont typeface="Wingdings" pitchFamily="2" charset="2"/>
              <a:buNone/>
            </a:pPr>
            <a:r>
              <a:rPr lang="en-US" sz="1200" dirty="0" err="1" smtClean="0"/>
              <a:t>obj</a:t>
            </a:r>
            <a:r>
              <a:rPr lang="en-US" sz="1200" dirty="0" smtClean="0"/>
              <a:t>    </a:t>
            </a:r>
            <a:r>
              <a:rPr lang="en-US" sz="1100" dirty="0" smtClean="0"/>
              <a:t>     </a:t>
            </a:r>
            <a:endParaRPr lang="ru-RU" sz="1100" dirty="0"/>
          </a:p>
        </p:txBody>
      </p:sp>
      <p:sp>
        <p:nvSpPr>
          <p:cNvPr id="22540" name="Text Box 14"/>
          <p:cNvSpPr txBox="1">
            <a:spLocks noChangeArrowheads="1"/>
          </p:cNvSpPr>
          <p:nvPr/>
        </p:nvSpPr>
        <p:spPr bwMode="auto">
          <a:xfrm>
            <a:off x="5315585" y="3838483"/>
            <a:ext cx="1128623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92150" indent="-347663">
              <a:buFont typeface="Wingdings" pitchFamily="2" charset="2"/>
              <a:buNone/>
            </a:pPr>
            <a:r>
              <a:rPr lang="en-US" sz="1200" dirty="0">
                <a:solidFill>
                  <a:srgbClr val="FF0000"/>
                </a:solidFill>
              </a:rPr>
              <a:t>window</a:t>
            </a:r>
            <a:endParaRPr lang="ru-RU" sz="1200" dirty="0">
              <a:solidFill>
                <a:srgbClr val="FF0000"/>
              </a:solidFill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4523894" y="4005392"/>
            <a:ext cx="624170" cy="503108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692150" indent="-347663" algn="ctr">
              <a:buFont typeface="Wingdings" pitchFamily="2" charset="2"/>
              <a:buNone/>
            </a:pPr>
            <a:r>
              <a:rPr lang="en-US" sz="1200" dirty="0"/>
              <a:t>s</a:t>
            </a:r>
            <a:r>
              <a:rPr lang="en-US" sz="1200" dirty="0" smtClean="0"/>
              <a:t>ize        </a:t>
            </a:r>
            <a:endParaRPr lang="en-US" sz="1200" dirty="0"/>
          </a:p>
          <a:p>
            <a:pPr marL="692150" indent="-347663" algn="ctr">
              <a:buFont typeface="Wingdings" pitchFamily="2" charset="2"/>
              <a:buNone/>
            </a:pPr>
            <a:r>
              <a:rPr lang="en-US" sz="1200" dirty="0"/>
              <a:t>w</a:t>
            </a:r>
            <a:r>
              <a:rPr lang="en-US" sz="1200" dirty="0" smtClean="0"/>
              <a:t>eight   </a:t>
            </a:r>
            <a:r>
              <a:rPr lang="en-US" sz="1100" dirty="0" smtClean="0"/>
              <a:t>     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262940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4459590" y="2511946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00DF"/>
                </a:solidFill>
                <a:latin typeface="Consolas" pitchFamily="49" charset="0"/>
                <a:cs typeface="Consolas" pitchFamily="49" charset="0"/>
              </a:rPr>
              <a:t>null</a:t>
            </a:r>
            <a:endParaRPr lang="ru-RU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95536" y="472847"/>
            <a:ext cx="1512168" cy="55399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1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1000" b="1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eats</a:t>
            </a:r>
            <a:r>
              <a:rPr lang="en-US" sz="1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000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b="1" dirty="0">
                <a:solidFill>
                  <a:srgbClr val="0000DF"/>
                </a:solidFill>
                <a:latin typeface="Consolas" pitchFamily="49" charset="0"/>
                <a:cs typeface="Consolas" pitchFamily="49" charset="0"/>
              </a:rPr>
              <a:t>true</a:t>
            </a:r>
            <a:endParaRPr lang="en-US" sz="1000" b="0" dirty="0" smtClean="0">
              <a:solidFill>
                <a:srgbClr val="80808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u-RU" sz="1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ru-RU" sz="1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95536" y="1543442"/>
            <a:ext cx="1512168" cy="55399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1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1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jumps</a:t>
            </a:r>
            <a:r>
              <a:rPr lang="en-US" sz="1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000" dirty="0" smtClean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b="1" dirty="0" smtClean="0">
                <a:solidFill>
                  <a:srgbClr val="0000DF"/>
                </a:solidFill>
                <a:latin typeface="Consolas" pitchFamily="49" charset="0"/>
                <a:cs typeface="Consolas" pitchFamily="49" charset="0"/>
              </a:rPr>
              <a:t>true</a:t>
            </a:r>
            <a:endParaRPr lang="en-US" sz="1000" dirty="0">
              <a:solidFill>
                <a:srgbClr val="80808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u-RU" sz="1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ru-RU" sz="1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1324402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r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abbit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5536" y="260648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animal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568127" y="623681"/>
            <a:ext cx="416576" cy="263786"/>
          </a:xfrm>
          <a:prstGeom prst="ellipse">
            <a:avLst/>
          </a:prstGeom>
          <a:noFill/>
          <a:ln w="12700">
            <a:solidFill>
              <a:srgbClr val="007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AutoShape 17"/>
          <p:cNvSpPr>
            <a:spLocks noChangeArrowheads="1"/>
          </p:cNvSpPr>
          <p:nvPr/>
        </p:nvSpPr>
        <p:spPr bwMode="auto">
          <a:xfrm rot="-5400000">
            <a:off x="4597597" y="2927922"/>
            <a:ext cx="282515" cy="132543"/>
          </a:xfrm>
          <a:prstGeom prst="rightArrow">
            <a:avLst>
              <a:gd name="adj1" fmla="val 50000"/>
              <a:gd name="adj2" fmla="val 67739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lIns="0" tIns="0" rIns="0" bIns="0" anchor="ctr"/>
          <a:lstStyle/>
          <a:p>
            <a:pPr marL="692150" indent="-347663">
              <a:buFont typeface="Wingdings" pitchFamily="2" charset="2"/>
              <a:buNone/>
            </a:pPr>
            <a:endParaRPr lang="ru-RU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4784354" y="2863969"/>
            <a:ext cx="9492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>
                <a:latin typeface="Consolas" pitchFamily="49" charset="0"/>
                <a:cs typeface="Consolas" pitchFamily="49" charset="0"/>
              </a:rPr>
              <a:t>__proto</a:t>
            </a:r>
            <a:r>
              <a:rPr lang="en-US" sz="1200" i="1" dirty="0" smtClean="0">
                <a:latin typeface="Consolas" pitchFamily="49" charset="0"/>
                <a:cs typeface="Consolas" pitchFamily="49" charset="0"/>
              </a:rPr>
              <a:t>__</a:t>
            </a:r>
            <a:endParaRPr lang="ru-RU" sz="1200" dirty="0"/>
          </a:p>
        </p:txBody>
      </p:sp>
      <p:sp>
        <p:nvSpPr>
          <p:cNvPr id="28" name="AutoShape 17"/>
          <p:cNvSpPr>
            <a:spLocks noChangeArrowheads="1"/>
          </p:cNvSpPr>
          <p:nvPr/>
        </p:nvSpPr>
        <p:spPr bwMode="auto">
          <a:xfrm rot="18855687">
            <a:off x="3431483" y="4175752"/>
            <a:ext cx="334323" cy="105089"/>
          </a:xfrm>
          <a:prstGeom prst="rightArrow">
            <a:avLst>
              <a:gd name="adj1" fmla="val 50000"/>
              <a:gd name="adj2" fmla="val 67739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lIns="0" tIns="0" rIns="0" bIns="0" anchor="ctr"/>
          <a:lstStyle/>
          <a:p>
            <a:pPr marL="692150" indent="-347663">
              <a:buFont typeface="Wingdings" pitchFamily="2" charset="2"/>
              <a:buNone/>
            </a:pPr>
            <a:endParaRPr lang="ru-RU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2555776" y="4145255"/>
            <a:ext cx="9492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>
                <a:latin typeface="Consolas" pitchFamily="49" charset="0"/>
                <a:cs typeface="Consolas" pitchFamily="49" charset="0"/>
              </a:rPr>
              <a:t>__proto</a:t>
            </a:r>
            <a:r>
              <a:rPr lang="en-US" sz="1200" i="1" dirty="0" smtClean="0">
                <a:latin typeface="Consolas" pitchFamily="49" charset="0"/>
                <a:cs typeface="Consolas" pitchFamily="49" charset="0"/>
              </a:rPr>
              <a:t>__</a:t>
            </a:r>
            <a:endParaRPr lang="ru-RU" sz="1200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3982769" y="3416975"/>
            <a:ext cx="1750883" cy="55399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1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1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en-US" sz="1000" dirty="0">
              <a:solidFill>
                <a:srgbClr val="80808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u-RU" sz="1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ru-RU" sz="1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916095" y="3169360"/>
            <a:ext cx="1628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Object.prototype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979712" y="4718635"/>
            <a:ext cx="1750883" cy="70788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1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1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slice</a:t>
            </a:r>
            <a:r>
              <a:rPr lang="en-US" sz="1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000" b="1" dirty="0" smtClean="0">
                <a:solidFill>
                  <a:srgbClr val="0000DF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other array methods</a:t>
            </a:r>
            <a:endParaRPr lang="en-US" sz="1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ru-RU" sz="1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79712" y="4471020"/>
            <a:ext cx="1544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Consolas" pitchFamily="49" charset="0"/>
                <a:cs typeface="Consolas" pitchFamily="49" charset="0"/>
              </a:rPr>
              <a:t>Array.prototype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23928" y="4456162"/>
            <a:ext cx="17988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Consolas" pitchFamily="49" charset="0"/>
                <a:cs typeface="Consolas" pitchFamily="49" charset="0"/>
              </a:rPr>
              <a:t>Function.prototype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3973245" y="4725144"/>
            <a:ext cx="1894899" cy="70788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1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1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apply</a:t>
            </a:r>
            <a:r>
              <a:rPr lang="en-US" sz="1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000" b="1" dirty="0" smtClean="0">
                <a:solidFill>
                  <a:srgbClr val="0000DF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other function methods</a:t>
            </a:r>
            <a:endParaRPr lang="en-US" sz="1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ru-RU" sz="1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AutoShape 17"/>
          <p:cNvSpPr>
            <a:spLocks noChangeArrowheads="1"/>
          </p:cNvSpPr>
          <p:nvPr/>
        </p:nvSpPr>
        <p:spPr bwMode="auto">
          <a:xfrm rot="-5400000">
            <a:off x="4597597" y="4152058"/>
            <a:ext cx="282515" cy="132543"/>
          </a:xfrm>
          <a:prstGeom prst="rightArrow">
            <a:avLst>
              <a:gd name="adj1" fmla="val 50000"/>
              <a:gd name="adj2" fmla="val 67739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lIns="0" tIns="0" rIns="0" bIns="0" anchor="ctr"/>
          <a:lstStyle/>
          <a:p>
            <a:pPr marL="692150" indent="-347663">
              <a:buFont typeface="Wingdings" pitchFamily="2" charset="2"/>
              <a:buNone/>
            </a:pPr>
            <a:endParaRPr lang="ru-RU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4784354" y="4088105"/>
            <a:ext cx="9492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>
                <a:latin typeface="Consolas" pitchFamily="49" charset="0"/>
                <a:cs typeface="Consolas" pitchFamily="49" charset="0"/>
              </a:rPr>
              <a:t>__proto</a:t>
            </a:r>
            <a:r>
              <a:rPr lang="en-US" sz="1200" i="1" dirty="0" smtClean="0">
                <a:latin typeface="Consolas" pitchFamily="49" charset="0"/>
                <a:cs typeface="Consolas" pitchFamily="49" charset="0"/>
              </a:rPr>
              <a:t>__</a:t>
            </a:r>
            <a:endParaRPr lang="ru-RU" sz="1200" dirty="0"/>
          </a:p>
        </p:txBody>
      </p:sp>
      <p:sp>
        <p:nvSpPr>
          <p:cNvPr id="32" name="AutoShape 17"/>
          <p:cNvSpPr>
            <a:spLocks noChangeArrowheads="1"/>
          </p:cNvSpPr>
          <p:nvPr/>
        </p:nvSpPr>
        <p:spPr bwMode="auto">
          <a:xfrm rot="13510202">
            <a:off x="5905908" y="4161865"/>
            <a:ext cx="334323" cy="105089"/>
          </a:xfrm>
          <a:prstGeom prst="rightArrow">
            <a:avLst>
              <a:gd name="adj1" fmla="val 50000"/>
              <a:gd name="adj2" fmla="val 67739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lIns="0" tIns="0" rIns="0" bIns="0" anchor="ctr"/>
          <a:lstStyle/>
          <a:p>
            <a:pPr marL="692150" indent="-347663">
              <a:buFont typeface="Wingdings" pitchFamily="2" charset="2"/>
              <a:buNone/>
            </a:pPr>
            <a:endParaRPr lang="ru-RU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6214989" y="4131368"/>
            <a:ext cx="9492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>
                <a:latin typeface="Consolas" pitchFamily="49" charset="0"/>
                <a:cs typeface="Consolas" pitchFamily="49" charset="0"/>
              </a:rPr>
              <a:t>__proto</a:t>
            </a:r>
            <a:r>
              <a:rPr lang="en-US" sz="1200" i="1" dirty="0" smtClean="0">
                <a:latin typeface="Consolas" pitchFamily="49" charset="0"/>
                <a:cs typeface="Consolas" pitchFamily="49" charset="0"/>
              </a:rPr>
              <a:t>__</a:t>
            </a:r>
            <a:endParaRPr lang="ru-RU" sz="1200" dirty="0"/>
          </a:p>
        </p:txBody>
      </p:sp>
      <p:sp>
        <p:nvSpPr>
          <p:cNvPr id="34" name="Прямоугольник 33"/>
          <p:cNvSpPr/>
          <p:nvPr/>
        </p:nvSpPr>
        <p:spPr>
          <a:xfrm>
            <a:off x="6084168" y="4723798"/>
            <a:ext cx="1750883" cy="70788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1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1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toPrecision</a:t>
            </a:r>
            <a:r>
              <a:rPr lang="en-US" sz="1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000" b="1" dirty="0" smtClean="0">
                <a:solidFill>
                  <a:srgbClr val="0000DF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other number methods</a:t>
            </a:r>
            <a:endParaRPr lang="en-US" sz="1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ru-RU" sz="1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84168" y="4457133"/>
            <a:ext cx="1628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Consolas" pitchFamily="49" charset="0"/>
                <a:cs typeface="Consolas" pitchFamily="49" charset="0"/>
              </a:rPr>
              <a:t>Number.prototype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AutoShape 17"/>
          <p:cNvSpPr>
            <a:spLocks noChangeArrowheads="1"/>
          </p:cNvSpPr>
          <p:nvPr/>
        </p:nvSpPr>
        <p:spPr bwMode="auto">
          <a:xfrm rot="-5400000">
            <a:off x="4599545" y="5597735"/>
            <a:ext cx="282515" cy="132543"/>
          </a:xfrm>
          <a:prstGeom prst="rightArrow">
            <a:avLst>
              <a:gd name="adj1" fmla="val 50000"/>
              <a:gd name="adj2" fmla="val 67739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lIns="0" tIns="0" rIns="0" bIns="0" anchor="ctr"/>
          <a:lstStyle/>
          <a:p>
            <a:pPr marL="692150" indent="-347663">
              <a:buFont typeface="Wingdings" pitchFamily="2" charset="2"/>
              <a:buNone/>
            </a:pPr>
            <a:endParaRPr lang="ru-RU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3973245" y="5911180"/>
            <a:ext cx="1894899" cy="55399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0000DF"/>
                </a:solidFill>
                <a:latin typeface="Courier New"/>
              </a:rPr>
              <a:t>function</a:t>
            </a:r>
            <a:r>
              <a:rPr lang="en-US" sz="1000" dirty="0">
                <a:solidFill>
                  <a:srgbClr val="808080"/>
                </a:solidFill>
                <a:latin typeface="Courier New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f</a:t>
            </a:r>
            <a:r>
              <a:rPr lang="en-US" sz="1000" b="1" dirty="0" smtClean="0">
                <a:solidFill>
                  <a:srgbClr val="FF0000"/>
                </a:solidFill>
                <a:latin typeface="Courier New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urier New"/>
              </a:rPr>
              <a:t>args</a:t>
            </a:r>
            <a:r>
              <a:rPr lang="en-US" sz="1000" b="1" dirty="0" smtClean="0">
                <a:solidFill>
                  <a:srgbClr val="FF0000"/>
                </a:solidFill>
                <a:latin typeface="Courier New"/>
              </a:rPr>
              <a:t>)</a:t>
            </a:r>
            <a:r>
              <a:rPr lang="en-US" sz="1000" dirty="0">
                <a:solidFill>
                  <a:srgbClr val="808080"/>
                </a:solidFill>
                <a:latin typeface="Courier New"/>
              </a:rPr>
              <a:t> </a:t>
            </a:r>
            <a:r>
              <a:rPr lang="en-US" sz="1000" b="1" dirty="0" smtClean="0">
                <a:solidFill>
                  <a:srgbClr val="FF0000"/>
                </a:solidFill>
                <a:latin typeface="Courier New"/>
              </a:rPr>
              <a:t>{</a:t>
            </a:r>
            <a:r>
              <a:rPr lang="en-US" sz="1000" dirty="0" smtClean="0">
                <a:solidFill>
                  <a:srgbClr val="808080"/>
                </a:solidFill>
                <a:latin typeface="Courier New"/>
              </a:rPr>
              <a:t>   </a:t>
            </a:r>
            <a:endParaRPr lang="en-US" sz="1000" dirty="0">
              <a:solidFill>
                <a:srgbClr val="808080"/>
              </a:solidFill>
              <a:latin typeface="Courier New"/>
            </a:endParaRPr>
          </a:p>
          <a:p>
            <a:r>
              <a:rPr lang="ru-RU" sz="1000" dirty="0">
                <a:solidFill>
                  <a:srgbClr val="808080"/>
                </a:solidFill>
                <a:latin typeface="Courier New"/>
              </a:rPr>
              <a:t>  </a:t>
            </a:r>
            <a:r>
              <a:rPr lang="ru-RU" sz="1000" b="1" dirty="0">
                <a:solidFill>
                  <a:srgbClr val="FF0000"/>
                </a:solidFill>
                <a:latin typeface="Courier New"/>
              </a:rPr>
              <a:t>...</a:t>
            </a:r>
            <a:endParaRPr lang="ru-RU" sz="1000" dirty="0">
              <a:solidFill>
                <a:srgbClr val="808080"/>
              </a:solidFill>
              <a:latin typeface="Courier New"/>
            </a:endParaRPr>
          </a:p>
          <a:p>
            <a:r>
              <a:rPr lang="ru-RU" sz="1000" b="1" dirty="0">
                <a:solidFill>
                  <a:srgbClr val="FF0000"/>
                </a:solidFill>
                <a:latin typeface="Courier New"/>
              </a:rPr>
              <a:t>}</a:t>
            </a:r>
            <a:endParaRPr lang="ru-RU" sz="1000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4782691" y="5528265"/>
            <a:ext cx="9492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>
                <a:latin typeface="Consolas" pitchFamily="49" charset="0"/>
                <a:cs typeface="Consolas" pitchFamily="49" charset="0"/>
              </a:rPr>
              <a:t>__proto</a:t>
            </a:r>
            <a:r>
              <a:rPr lang="en-US" sz="1200" i="1" dirty="0" smtClean="0">
                <a:latin typeface="Consolas" pitchFamily="49" charset="0"/>
                <a:cs typeface="Consolas" pitchFamily="49" charset="0"/>
              </a:rPr>
              <a:t>__</a:t>
            </a:r>
            <a:endParaRPr lang="ru-RU" sz="1200" dirty="0"/>
          </a:p>
        </p:txBody>
      </p:sp>
      <p:sp>
        <p:nvSpPr>
          <p:cNvPr id="41" name="AutoShape 17"/>
          <p:cNvSpPr>
            <a:spLocks noChangeArrowheads="1"/>
          </p:cNvSpPr>
          <p:nvPr/>
        </p:nvSpPr>
        <p:spPr bwMode="auto">
          <a:xfrm rot="-5400000">
            <a:off x="2514954" y="5607076"/>
            <a:ext cx="282515" cy="132543"/>
          </a:xfrm>
          <a:prstGeom prst="rightArrow">
            <a:avLst>
              <a:gd name="adj1" fmla="val 50000"/>
              <a:gd name="adj2" fmla="val 67739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lIns="0" tIns="0" rIns="0" bIns="0" anchor="ctr"/>
          <a:lstStyle/>
          <a:p>
            <a:pPr marL="692150" indent="-347663">
              <a:buFont typeface="Wingdings" pitchFamily="2" charset="2"/>
              <a:buNone/>
            </a:pPr>
            <a:endParaRPr lang="ru-RU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2214786" y="5926038"/>
            <a:ext cx="887775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  <a:latin typeface="Courier New"/>
              </a:rPr>
              <a:t>[</a:t>
            </a:r>
            <a:r>
              <a:rPr lang="en-US" sz="1000" dirty="0">
                <a:solidFill>
                  <a:srgbClr val="AC00A9"/>
                </a:solidFill>
                <a:latin typeface="Courier New"/>
              </a:rPr>
              <a:t>1</a:t>
            </a:r>
            <a:r>
              <a:rPr lang="en-US" sz="1000" b="1" dirty="0">
                <a:solidFill>
                  <a:srgbClr val="FF0000"/>
                </a:solidFill>
                <a:latin typeface="Courier New"/>
              </a:rPr>
              <a:t>,</a:t>
            </a:r>
            <a:r>
              <a:rPr lang="en-US" sz="1000" dirty="0">
                <a:solidFill>
                  <a:srgbClr val="808080"/>
                </a:solidFill>
                <a:latin typeface="Courier New"/>
              </a:rPr>
              <a:t> </a:t>
            </a:r>
            <a:r>
              <a:rPr lang="en-US" sz="1000" dirty="0">
                <a:solidFill>
                  <a:srgbClr val="AC00A9"/>
                </a:solidFill>
                <a:latin typeface="Courier New"/>
              </a:rPr>
              <a:t>2</a:t>
            </a:r>
            <a:r>
              <a:rPr lang="en-US" sz="1000" b="1" dirty="0">
                <a:solidFill>
                  <a:srgbClr val="FF0000"/>
                </a:solidFill>
                <a:latin typeface="Courier New"/>
              </a:rPr>
              <a:t>,</a:t>
            </a:r>
            <a:r>
              <a:rPr lang="en-US" sz="1000" dirty="0">
                <a:solidFill>
                  <a:srgbClr val="808080"/>
                </a:solidFill>
                <a:latin typeface="Courier New"/>
              </a:rPr>
              <a:t> </a:t>
            </a:r>
            <a:r>
              <a:rPr lang="en-US" sz="1000" dirty="0">
                <a:solidFill>
                  <a:srgbClr val="AC00A9"/>
                </a:solidFill>
                <a:latin typeface="Courier New"/>
              </a:rPr>
              <a:t>3</a:t>
            </a:r>
            <a:r>
              <a:rPr lang="en-US" sz="1000" b="1" dirty="0">
                <a:solidFill>
                  <a:srgbClr val="FF0000"/>
                </a:solidFill>
                <a:latin typeface="Courier New"/>
              </a:rPr>
              <a:t>]</a:t>
            </a:r>
            <a:endParaRPr lang="ru-RU" sz="1000" dirty="0"/>
          </a:p>
        </p:txBody>
      </p:sp>
      <p:sp>
        <p:nvSpPr>
          <p:cNvPr id="43" name="Прямоугольник 42"/>
          <p:cNvSpPr/>
          <p:nvPr/>
        </p:nvSpPr>
        <p:spPr>
          <a:xfrm>
            <a:off x="2650475" y="5543123"/>
            <a:ext cx="9492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>
                <a:latin typeface="Consolas" pitchFamily="49" charset="0"/>
                <a:cs typeface="Consolas" pitchFamily="49" charset="0"/>
              </a:rPr>
              <a:t>__proto</a:t>
            </a:r>
            <a:r>
              <a:rPr lang="en-US" sz="1200" i="1" dirty="0" smtClean="0">
                <a:latin typeface="Consolas" pitchFamily="49" charset="0"/>
                <a:cs typeface="Consolas" pitchFamily="49" charset="0"/>
              </a:rPr>
              <a:t>__</a:t>
            </a:r>
            <a:endParaRPr lang="ru-RU" sz="1200" dirty="0"/>
          </a:p>
        </p:txBody>
      </p:sp>
      <p:sp>
        <p:nvSpPr>
          <p:cNvPr id="44" name="Прямоугольник 43"/>
          <p:cNvSpPr/>
          <p:nvPr/>
        </p:nvSpPr>
        <p:spPr>
          <a:xfrm>
            <a:off x="6853718" y="5949280"/>
            <a:ext cx="239703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rgbClr val="AC00A9"/>
                </a:solidFill>
                <a:latin typeface="Courier New"/>
              </a:rPr>
              <a:t>5</a:t>
            </a:r>
            <a:endParaRPr lang="ru-RU" sz="1000" dirty="0"/>
          </a:p>
        </p:txBody>
      </p:sp>
      <p:sp>
        <p:nvSpPr>
          <p:cNvPr id="45" name="AutoShape 17"/>
          <p:cNvSpPr>
            <a:spLocks noChangeArrowheads="1"/>
          </p:cNvSpPr>
          <p:nvPr/>
        </p:nvSpPr>
        <p:spPr bwMode="auto">
          <a:xfrm rot="-5400000">
            <a:off x="6829845" y="5592218"/>
            <a:ext cx="282515" cy="132543"/>
          </a:xfrm>
          <a:prstGeom prst="rightArrow">
            <a:avLst>
              <a:gd name="adj1" fmla="val 50000"/>
              <a:gd name="adj2" fmla="val 67739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lIns="0" tIns="0" rIns="0" bIns="0" anchor="ctr"/>
          <a:lstStyle/>
          <a:p>
            <a:pPr marL="692150" indent="-347663">
              <a:buFont typeface="Wingdings" pitchFamily="2" charset="2"/>
              <a:buNone/>
            </a:pPr>
            <a:endParaRPr lang="ru-RU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Прямоугольник 45"/>
          <p:cNvSpPr/>
          <p:nvPr/>
        </p:nvSpPr>
        <p:spPr>
          <a:xfrm>
            <a:off x="6974891" y="5528265"/>
            <a:ext cx="9492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>
                <a:latin typeface="Consolas" pitchFamily="49" charset="0"/>
                <a:cs typeface="Consolas" pitchFamily="49" charset="0"/>
              </a:rPr>
              <a:t>__proto</a:t>
            </a:r>
            <a:r>
              <a:rPr lang="en-US" sz="1200" i="1" dirty="0" smtClean="0">
                <a:latin typeface="Consolas" pitchFamily="49" charset="0"/>
                <a:cs typeface="Consolas" pitchFamily="49" charset="0"/>
              </a:rPr>
              <a:t>__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57029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8" grpId="0" animBg="1"/>
      <p:bldP spid="24" grpId="0" animBg="1"/>
      <p:bldP spid="32" grpId="0" animBg="1"/>
      <p:bldP spid="38" grpId="0" animBg="1"/>
      <p:bldP spid="41" grpId="0" animBg="1"/>
      <p:bldP spid="4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6&quot;/&gt;&lt;/object&gt;&lt;object type=&quot;3&quot; unique_id=&quot;10005&quot;&gt;&lt;property id=&quot;20148&quot; value=&quot;5&quot;/&gt;&lt;property id=&quot;20300&quot; value=&quot;Slide 2&quot;/&gt;&lt;property id=&quot;20307&quot; value=&quot;257&quot;/&gt;&lt;/object&gt;&lt;object type=&quot;3&quot; unique_id=&quot;10006&quot;&gt;&lt;property id=&quot;20148&quot; value=&quot;5&quot;/&gt;&lt;property id=&quot;20300&quot; value=&quot;Slide 3&quot;/&gt;&lt;property id=&quot;20307&quot; value=&quot;258&quot;/&gt;&lt;/object&gt;&lt;object type=&quot;3&quot; unique_id=&quot;10007&quot;&gt;&lt;property id=&quot;20148&quot; value=&quot;5&quot;/&gt;&lt;property id=&quot;20300&quot; value=&quot;Slide 4&quot;/&gt;&lt;property id=&quot;20307&quot; value=&quot;260&quot;/&gt;&lt;/object&gt;&lt;object type=&quot;3&quot; unique_id=&quot;10008&quot;&gt;&lt;property id=&quot;20148&quot; value=&quot;5&quot;/&gt;&lt;property id=&quot;20300&quot; value=&quot;Slide 5&quot;/&gt;&lt;property id=&quot;20307&quot; value=&quot;261&quot;/&gt;&lt;/object&gt;&lt;object type=&quot;3&quot; unique_id=&quot;10009&quot;&gt;&lt;property id=&quot;20148&quot; value=&quot;5&quot;/&gt;&lt;property id=&quot;20300&quot; value=&quot;Slide 6 - &amp;quot;With и область видимости&amp;quot;&quot;/&gt;&lt;property id=&quot;20307&quot; value=&quot;262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2321</TotalTime>
  <Words>924</Words>
  <Application>Microsoft Office PowerPoint</Application>
  <PresentationFormat>Экран (4:3)</PresentationFormat>
  <Paragraphs>343</Paragraphs>
  <Slides>15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Презентация PowerPoint</vt:lpstr>
      <vt:lpstr>Значения this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With и область видимости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Илья Кантор</dc:creator>
  <cp:lastModifiedBy>IlyaKantor</cp:lastModifiedBy>
  <cp:revision>154</cp:revision>
  <dcterms:created xsi:type="dcterms:W3CDTF">2010-11-09T16:22:47Z</dcterms:created>
  <dcterms:modified xsi:type="dcterms:W3CDTF">2011-05-31T17:09:18Z</dcterms:modified>
</cp:coreProperties>
</file>