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sldIdLst>
    <p:sldId id="256" r:id="rId4"/>
    <p:sldId id="258" r:id="rId5"/>
    <p:sldId id="260" r:id="rId6"/>
    <p:sldId id="261" r:id="rId7"/>
    <p:sldId id="27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08000"/>
    <a:srgbClr val="8080FF"/>
    <a:srgbClr val="80E180"/>
    <a:srgbClr val="800080"/>
    <a:srgbClr val="008080"/>
    <a:srgbClr val="4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3770C-3569-32BD-C05D-316C18C868CD}" v="67" dt="2024-04-30T03:51:0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942C-BF02-4346-A09F-1D85CC7F6CC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7BE1-D1A2-416E-B4BC-A27DA2728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7BE1-D1A2-416E-B4BC-A27DA2728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B631-EBFF-20D1-190A-2875CD55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3D6F-28A8-0209-51F4-9ED4D07A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C553-80F2-9EA3-167D-B3CE0C9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CDC0-F678-1E0E-8AAC-F5A01BD5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55C6-BCB5-7327-9A0E-E54A366F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B2CB-189E-D871-D1CE-3E8BF515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8F7A8-CA81-E359-178B-AF0ED260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CC58-50BF-761C-71B3-41053E44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532D-3A13-7AA9-ED2E-6BE14D6E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F60E-AB92-E993-C3ED-78A64AB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56339-6845-95DE-6EB9-60C8F45E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61B2-1FBD-D3A3-96A5-A9C48E2D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E482-591C-8638-5C87-14B329C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4C2C-6A38-6A9C-ACDB-7C82A776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DF59-526E-D263-6BAF-DE9400F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7C0C-28E4-2975-0490-6B0EC748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C9B0-B06E-3A0E-1DE1-5976F7AC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895-A9EA-7FB7-E33E-AF25847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B860-FEC7-B54A-7DC9-58D943B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C4EB-3616-D21B-6CE9-C02C0E28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DBBE-7EF9-F09A-1E2B-83E8238E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7874-AF23-6009-128B-50BC261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BBE5-B2C3-C814-4055-C9BEB77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845-5DDF-C44D-9212-9932015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9493-1318-802E-C8FB-2213E30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472A-A04C-801C-19D5-D1E37211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6052-F407-408A-9E5D-CFC000159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65D84-DDCF-4001-4BD2-1643DFFD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54D4A-D8FB-6072-CDD0-0A15A97C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BCD0-227D-33C0-BE04-E9E31F69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F057-E16D-3268-EB5D-45F142DB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B8E1-BEEE-DB16-4CB1-6711BBDE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C5788-DCF0-856A-DE60-4B99873E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62891-87D4-FB51-78FD-AADD3A6F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36CBD-5AFF-9B7A-68D2-1961A241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55FC2-D631-4CF9-F1DE-BDD5C626A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7BABE-5276-BEF3-E9F5-0392F9B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E7EED-005E-B4AD-C323-06A64367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297B-D984-7BE9-E695-FBF263A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81D2-39D8-2918-0909-9FAFBB5E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8A120-DBB8-01FA-D8AE-ED6168DF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CF271-537C-FED4-4270-DFE1631E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EE8A-A41F-745A-A3E2-C19D5FF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16BF8-C6E0-16F5-969E-D8527B43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D5BA3-6C8B-4762-9D26-68BAA6B2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E08A-38CC-3808-4864-7B91AF5C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3159-D3ED-2CFC-EED4-A6394348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3123-FF8E-5B3D-18C9-D625A764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C966-7061-0A2A-E1AB-2C452FF6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AE2E-6358-6B6E-7056-4F1E3104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F3AC1-E85C-8605-E7D9-782FBFF9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2776D-A63A-C006-2E12-774545EA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1C2-8FF7-B2F5-D7C5-E604D929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03882-CF6B-FE63-BDFD-93118932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0B7B-25F4-57CD-8F90-F90278F70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0EB0-E93F-594E-743E-B862666A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82D1-9F9F-0B69-09B4-3B6C2E08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70A9-C5A7-0728-6656-F95386F2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BD443-5A16-3515-8986-F8E01A9D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5207-A280-FDB3-782D-8524AE81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C529-ED24-2498-0960-EAE8E5A55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A9E15-3A9D-458E-933C-08B1D6AC28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4C72-8434-EE26-E20B-AD2B823C4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71A-AB1F-D6B3-1AD1-BD1E3E93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598CB-F3DB-4FE4-89F8-828226D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CFFB-027A-E73A-3762-4FBAB054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Washington State Influenza Impact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126F3-920D-69FE-A2C7-71C1115E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200"/>
          </a:p>
          <a:p>
            <a:r>
              <a:rPr lang="en-US" sz="2200" dirty="0"/>
              <a:t>Produced By: Gerard Jaena, Halina Kuczynski, Jackson Milner, Kyle Risso </a:t>
            </a:r>
          </a:p>
          <a:p>
            <a:endParaRPr lang="en-US" sz="2200"/>
          </a:p>
          <a:p>
            <a:r>
              <a:rPr lang="en-US" sz="2200" dirty="0"/>
              <a:t>(P6-T2)</a:t>
            </a:r>
          </a:p>
        </p:txBody>
      </p:sp>
    </p:spTree>
    <p:extLst>
      <p:ext uri="{BB962C8B-B14F-4D97-AF65-F5344CB8AC3E}">
        <p14:creationId xmlns:p14="http://schemas.microsoft.com/office/powerpoint/2010/main" val="119631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95BDE-5FB7-6F8F-2080-D7407C7F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600"/>
              <a:t>Exploratory Data Analysis – Demographic Focus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infection count by age group&#10;&#10;Description automatically generated">
            <a:extLst>
              <a:ext uri="{FF2B5EF4-FFF2-40B4-BE49-F238E27FC236}">
                <a16:creationId xmlns:a16="http://schemas.microsoft.com/office/drawing/2014/main" id="{D150C759-2AF3-F0AD-6358-87B43186D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16695"/>
            <a:ext cx="6906768" cy="4851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5A97-522E-62B7-6FDA-127180E1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456" y="5176486"/>
            <a:ext cx="6894576" cy="1052682"/>
          </a:xfrm>
          <a:ln w="9525">
            <a:solidFill>
              <a:srgbClr val="00B0F0"/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200"/>
              <a:t>The Age Class is the only Demographic with Enough Entries for Modeling, so Clustering was Only Performed on the Age Demographic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9690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04632-B486-E766-E78F-645FAC4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600"/>
              <a:t>Answer #1</a:t>
            </a:r>
            <a:br>
              <a:rPr lang="en-US" sz="4600"/>
            </a:br>
            <a:r>
              <a:rPr lang="en-US" sz="4600"/>
              <a:t>-</a:t>
            </a:r>
            <a:br>
              <a:rPr lang="en-US" sz="4600"/>
            </a:br>
            <a:r>
              <a:rPr lang="en-US" sz="4600"/>
              <a:t>There are Patterns to When Outbreaks Occur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n a black background&#10;&#10;Description automatically generated">
            <a:extLst>
              <a:ext uri="{FF2B5EF4-FFF2-40B4-BE49-F238E27FC236}">
                <a16:creationId xmlns:a16="http://schemas.microsoft.com/office/drawing/2014/main" id="{F87E37C6-4A1D-094D-78F5-F5891F3F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96" y="640823"/>
            <a:ext cx="7576659" cy="4194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D707-746D-0ACC-4934-5F12F637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5057590"/>
            <a:ext cx="3666075" cy="1166382"/>
          </a:xfrm>
          <a:ln w="9525">
            <a:solidFill>
              <a:srgbClr val="0070C0"/>
            </a:solidFill>
          </a:ln>
        </p:spPr>
        <p:txBody>
          <a:bodyPr anchor="t">
            <a:noAutofit/>
          </a:bodyPr>
          <a:lstStyle/>
          <a:p>
            <a:r>
              <a:rPr lang="en-US" sz="1800"/>
              <a:t>Pattern #1: “Spring Fever”</a:t>
            </a:r>
          </a:p>
          <a:p>
            <a:pPr lvl="1"/>
            <a:r>
              <a:rPr lang="en-US" sz="1800"/>
              <a:t>occurs in May annually</a:t>
            </a:r>
          </a:p>
          <a:p>
            <a:pPr lvl="1"/>
            <a:r>
              <a:rPr lang="en-US" sz="1800"/>
              <a:t>long spread with few infections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516F65-C8C6-7DF4-C5A8-0CB368B937A7}"/>
              </a:ext>
            </a:extLst>
          </p:cNvPr>
          <p:cNvSpPr txBox="1">
            <a:spLocks/>
          </p:cNvSpPr>
          <p:nvPr/>
        </p:nvSpPr>
        <p:spPr>
          <a:xfrm>
            <a:off x="8167972" y="5057589"/>
            <a:ext cx="3910584" cy="1166382"/>
          </a:xfrm>
          <a:prstGeom prst="rect">
            <a:avLst/>
          </a:prstGeom>
          <a:ln w="9525">
            <a:solidFill>
              <a:srgbClr val="0070C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Pattern #2: “Flu Season”</a:t>
            </a:r>
          </a:p>
          <a:p>
            <a:pPr lvl="1"/>
            <a:r>
              <a:rPr lang="en-US" sz="1800"/>
              <a:t>occurs in December annually</a:t>
            </a:r>
          </a:p>
          <a:p>
            <a:pPr lvl="1"/>
            <a:r>
              <a:rPr lang="en-US" sz="1800"/>
              <a:t>burns hot and fast</a:t>
            </a:r>
          </a:p>
        </p:txBody>
      </p:sp>
    </p:spTree>
    <p:extLst>
      <p:ext uri="{BB962C8B-B14F-4D97-AF65-F5344CB8AC3E}">
        <p14:creationId xmlns:p14="http://schemas.microsoft.com/office/powerpoint/2010/main" val="410351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C16BC-929D-E25D-BCC9-2DC2F168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000"/>
              <a:t>Answer #2 </a:t>
            </a:r>
            <a:br>
              <a:rPr lang="en-US" sz="3000"/>
            </a:br>
            <a:r>
              <a:rPr lang="en-US" sz="3000"/>
              <a:t>– </a:t>
            </a:r>
            <a:br>
              <a:rPr lang="en-US" sz="3000"/>
            </a:br>
            <a:r>
              <a:rPr lang="en-US" sz="3000"/>
              <a:t>Influenza Does Not Have Any Notable Hotspots in Washington State</a:t>
            </a:r>
          </a:p>
        </p:txBody>
      </p:sp>
      <p:pic>
        <p:nvPicPr>
          <p:cNvPr id="5" name="Picture 4" descr="A map of washington state with different colored states&#10;&#10;Description automatically generated">
            <a:extLst>
              <a:ext uri="{FF2B5EF4-FFF2-40B4-BE49-F238E27FC236}">
                <a16:creationId xmlns:a16="http://schemas.microsoft.com/office/drawing/2014/main" id="{BFE13B20-288A-587C-8224-948274FA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820021"/>
            <a:ext cx="5471160" cy="2927069"/>
          </a:xfrm>
          <a:prstGeom prst="rect">
            <a:avLst/>
          </a:prstGeom>
        </p:spPr>
      </p:pic>
      <p:pic>
        <p:nvPicPr>
          <p:cNvPr id="7" name="Picture 6" descr="A map of the state of washington&#10;&#10;Description automatically generated">
            <a:extLst>
              <a:ext uri="{FF2B5EF4-FFF2-40B4-BE49-F238E27FC236}">
                <a16:creationId xmlns:a16="http://schemas.microsoft.com/office/drawing/2014/main" id="{B277979A-5F4B-7E60-BAB4-C5F111D6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826859"/>
            <a:ext cx="5471160" cy="2913392"/>
          </a:xfrm>
          <a:prstGeom prst="rect">
            <a:avLst/>
          </a:pr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2DE1-8417-8317-3FA2-F7F2204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r>
              <a:rPr lang="en-US" sz="2200"/>
              <a:t>Outbreaks tend to affect all counties similarly during high and resting periods of infection</a:t>
            </a:r>
          </a:p>
          <a:p>
            <a:r>
              <a:rPr lang="en-US" sz="2200"/>
              <a:t>Further ANOVA testing confirmed that location is not a significant factor in predicting outbreaks </a:t>
            </a:r>
          </a:p>
        </p:txBody>
      </p:sp>
    </p:spTree>
    <p:extLst>
      <p:ext uri="{BB962C8B-B14F-4D97-AF65-F5344CB8AC3E}">
        <p14:creationId xmlns:p14="http://schemas.microsoft.com/office/powerpoint/2010/main" val="118068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A625-77F8-90DC-47D7-20B33833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dirty="0"/>
              <a:t>Answer #3</a:t>
            </a:r>
            <a:br>
              <a:rPr lang="en-US" sz="4200"/>
            </a:br>
            <a:r>
              <a:rPr lang="en-US" sz="4200" dirty="0"/>
              <a:t>-</a:t>
            </a:r>
            <a:br>
              <a:rPr lang="en-US" sz="4200"/>
            </a:br>
            <a:r>
              <a:rPr lang="en-US" sz="4200" dirty="0"/>
              <a:t>Higher Vaccination Coverage can Help Control the Transmission of Influenza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arison of a graph&#10;&#10;Description automatically generated">
            <a:extLst>
              <a:ext uri="{FF2B5EF4-FFF2-40B4-BE49-F238E27FC236}">
                <a16:creationId xmlns:a16="http://schemas.microsoft.com/office/drawing/2014/main" id="{6EA05EC4-0930-A082-76B7-D546FE45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6"/>
            <a:ext cx="7326128" cy="4672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23C5-91B9-9D67-8B6F-EF8B302B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5579163"/>
            <a:ext cx="6894576" cy="696744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Regression modeling indicated a negative relationship between vaccination rates and flu incidence</a:t>
            </a:r>
          </a:p>
        </p:txBody>
      </p:sp>
    </p:spTree>
    <p:extLst>
      <p:ext uri="{BB962C8B-B14F-4D97-AF65-F5344CB8AC3E}">
        <p14:creationId xmlns:p14="http://schemas.microsoft.com/office/powerpoint/2010/main" val="12419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465BDC3-3286-7C63-61BA-7EBD65BD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493521"/>
            <a:ext cx="4953000" cy="3054532"/>
          </a:xfrm>
          <a:prstGeom prst="rect">
            <a:avLst/>
          </a:prstGeom>
        </p:spPr>
      </p:pic>
      <p:pic>
        <p:nvPicPr>
          <p:cNvPr id="4" name="Picture 3" descr="A graph of flu coverage&#10;&#10;Description automatically generated">
            <a:extLst>
              <a:ext uri="{FF2B5EF4-FFF2-40B4-BE49-F238E27FC236}">
                <a16:creationId xmlns:a16="http://schemas.microsoft.com/office/drawing/2014/main" id="{0FC7C97C-A622-44D7-5D61-5A920808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5" y="1275805"/>
            <a:ext cx="5214258" cy="327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64AC9-D2B6-6495-7652-C850F3A1C2AC}"/>
              </a:ext>
            </a:extLst>
          </p:cNvPr>
          <p:cNvSpPr txBox="1"/>
          <p:nvPr/>
        </p:nvSpPr>
        <p:spPr>
          <a:xfrm>
            <a:off x="1175657" y="5029199"/>
            <a:ext cx="3298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Location does not have a significant impact on flu incidences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4E8E2-2675-F012-5337-5B5C1214B684}"/>
              </a:ext>
            </a:extLst>
          </p:cNvPr>
          <p:cNvSpPr txBox="1"/>
          <p:nvPr/>
        </p:nvSpPr>
        <p:spPr>
          <a:xfrm>
            <a:off x="6890657" y="5029200"/>
            <a:ext cx="43978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There is a slight significant impact on the flu incidence rate as coverage percent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79CD-9D6E-18B8-8349-D5D9057DF569}"/>
              </a:ext>
            </a:extLst>
          </p:cNvPr>
          <p:cNvSpPr txBox="1"/>
          <p:nvPr/>
        </p:nvSpPr>
        <p:spPr>
          <a:xfrm>
            <a:off x="859971" y="304799"/>
            <a:ext cx="51816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Answer #3</a:t>
            </a:r>
          </a:p>
        </p:txBody>
      </p:sp>
    </p:spTree>
    <p:extLst>
      <p:ext uri="{BB962C8B-B14F-4D97-AF65-F5344CB8AC3E}">
        <p14:creationId xmlns:p14="http://schemas.microsoft.com/office/powerpoint/2010/main" val="339249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3EFD-4C33-1EB7-DF78-8844534C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4067812"/>
            <a:ext cx="3290887" cy="24526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/>
              <a:t>Answer #3</a:t>
            </a:r>
            <a:br>
              <a:rPr lang="en-US" sz="3600"/>
            </a:br>
            <a:r>
              <a:rPr lang="en-US" sz="3600"/>
              <a:t>-</a:t>
            </a:r>
            <a:br>
              <a:rPr lang="en-US" sz="3600"/>
            </a:br>
            <a:r>
              <a:rPr lang="en-US" sz="3600"/>
              <a:t>Age is a Notable Factor in Influenza Targeting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9C07-CEA9-1522-B5A1-7C8D65E7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4067812"/>
            <a:ext cx="7485413" cy="1822760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The first 2 clusters show a high variance of age range; age is not likely a factor in these patterns</a:t>
            </a:r>
          </a:p>
          <a:p>
            <a:r>
              <a:rPr lang="en-US" sz="1800"/>
              <a:t>The last 2 clusters show a very tight cluster; age is likely almost exclusively the pattern of this cluster</a:t>
            </a:r>
          </a:p>
          <a:p>
            <a:r>
              <a:rPr lang="en-US" sz="1800"/>
              <a:t>The remaining clusters show a medium-variance; age is a probable factor in these infection patterns, but other factors are also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160D2-6F67-B45E-4B9D-85EB6CAB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7"/>
            <a:ext cx="12192000" cy="39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1E2E-BFFC-CFCD-F04F-EDE8D874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D1EA-8218-75AC-CF9E-90C3EE7F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  <a:p>
            <a:pPr lvl="1"/>
            <a:r>
              <a:rPr lang="en-US"/>
              <a:t>Placeholder</a:t>
            </a:r>
          </a:p>
          <a:p>
            <a:r>
              <a:rPr lang="en-US"/>
              <a:t>Vaccinations Dataset</a:t>
            </a:r>
          </a:p>
          <a:p>
            <a:pPr lvl="1"/>
            <a:r>
              <a:rPr lang="en-US"/>
              <a:t>Placeholder</a:t>
            </a:r>
          </a:p>
          <a:p>
            <a:r>
              <a:rPr lang="en-US"/>
              <a:t>Influenza (RHINO) Dataset</a:t>
            </a:r>
          </a:p>
          <a:p>
            <a:pPr lvl="1"/>
            <a:r>
              <a:rPr lang="en-US"/>
              <a:t>Placeholder</a:t>
            </a:r>
          </a:p>
          <a:p>
            <a:r>
              <a:rPr lang="en-US"/>
              <a:t>Admissions PDF/Chart</a:t>
            </a:r>
          </a:p>
          <a:p>
            <a:pPr lvl="1"/>
            <a:r>
              <a:rPr lang="en-US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4306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7034-ED20-2752-E6FF-55597C7D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Project Goals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E27-E00B-3E29-D9D0-AC73C4C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patterns to when outbreaks occur?</a:t>
            </a:r>
          </a:p>
          <a:p>
            <a:pPr lvl="1"/>
            <a:r>
              <a:rPr lang="en-US" dirty="0"/>
              <a:t>Time-Series</a:t>
            </a:r>
          </a:p>
          <a:p>
            <a:r>
              <a:rPr lang="en-US" dirty="0"/>
              <a:t>Where are outbreaks most impactful?</a:t>
            </a:r>
          </a:p>
          <a:p>
            <a:pPr lvl="1"/>
            <a:r>
              <a:rPr lang="en-US" dirty="0"/>
              <a:t>Geospatial Time-Series Heatmap</a:t>
            </a:r>
          </a:p>
          <a:p>
            <a:r>
              <a:rPr lang="en-US" dirty="0"/>
              <a:t>Can preventative measures actively reduce the impact of outbreaks?</a:t>
            </a:r>
          </a:p>
          <a:p>
            <a:pPr lvl="1"/>
            <a:r>
              <a:rPr lang="en-US" dirty="0"/>
              <a:t>Binomial Logistic Regression</a:t>
            </a:r>
          </a:p>
          <a:p>
            <a:r>
              <a:rPr lang="en-US" dirty="0"/>
              <a:t>Who is most at risk from outbreaks?</a:t>
            </a:r>
          </a:p>
          <a:p>
            <a:pPr lvl="1"/>
            <a:r>
              <a:rPr lang="en-US"/>
              <a:t>Hierarchical Clustering Dendrogram</a:t>
            </a:r>
          </a:p>
        </p:txBody>
      </p:sp>
    </p:spTree>
    <p:extLst>
      <p:ext uri="{BB962C8B-B14F-4D97-AF65-F5344CB8AC3E}">
        <p14:creationId xmlns:p14="http://schemas.microsoft.com/office/powerpoint/2010/main" val="30775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8728-0075-18BD-97B2-D8E1380E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/>
              <a:t>Project Data – Vaccinations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6773-ACE9-D6B0-AEE3-89168FFF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88"/>
            <a:ext cx="10515600" cy="2444347"/>
          </a:xfrm>
        </p:spPr>
        <p:txBody>
          <a:bodyPr>
            <a:normAutofit/>
          </a:bodyPr>
          <a:lstStyle/>
          <a:p>
            <a:r>
              <a:rPr lang="en-US" sz="2400"/>
              <a:t>[Season]: year associated with each entry from the current year</a:t>
            </a:r>
          </a:p>
          <a:p>
            <a:r>
              <a:rPr lang="en-US" sz="2400"/>
              <a:t>[County]: the county for each entry</a:t>
            </a:r>
          </a:p>
          <a:p>
            <a:r>
              <a:rPr lang="en-US" sz="2400"/>
              <a:t>[People Vaccinated]: total vaccinated for each [County] by [Season]</a:t>
            </a:r>
          </a:p>
          <a:p>
            <a:r>
              <a:rPr lang="en-US" sz="2400"/>
              <a:t>[Population]: the population for each [County] by [Season]</a:t>
            </a:r>
          </a:p>
          <a:p>
            <a:r>
              <a:rPr lang="en-US" sz="2400"/>
              <a:t>[Coverage %]: [Population]/[People Vaccinated] as a percent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16D893-56F9-0FD6-BFBB-0F732E60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E180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8" y="4268686"/>
            <a:ext cx="8082404" cy="2589313"/>
          </a:xfrm>
          <a:prstGeom prst="rect">
            <a:avLst/>
          </a:prstGeom>
          <a:ln w="28575">
            <a:solidFill>
              <a:srgbClr val="80008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36121-F832-8CEC-B9D5-60CEB7A0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80E180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9" y="3992135"/>
            <a:ext cx="8082404" cy="243346"/>
          </a:xfrm>
          <a:prstGeom prst="rect">
            <a:avLst/>
          </a:prstGeom>
          <a:ln w="28575">
            <a:solidFill>
              <a:srgbClr val="800080"/>
            </a:solidFill>
          </a:ln>
        </p:spPr>
      </p:pic>
    </p:spTree>
    <p:extLst>
      <p:ext uri="{BB962C8B-B14F-4D97-AF65-F5344CB8AC3E}">
        <p14:creationId xmlns:p14="http://schemas.microsoft.com/office/powerpoint/2010/main" val="24689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5945-1421-23E8-3783-C24FA818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/>
              <a:t>Project Data – Influenza (RHINO) Dataset (Total)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5B75-D912-989D-CA9E-D5415D7E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05658"/>
          </a:xfrm>
        </p:spPr>
        <p:txBody>
          <a:bodyPr>
            <a:normAutofit/>
          </a:bodyPr>
          <a:lstStyle/>
          <a:p>
            <a:r>
              <a:rPr lang="en-US" sz="2400"/>
              <a:t>[Week End]: closing date associated with the entry</a:t>
            </a:r>
          </a:p>
          <a:p>
            <a:r>
              <a:rPr lang="en-US" sz="2400"/>
              <a:t>[Location]: hospital location associated with the entry</a:t>
            </a:r>
          </a:p>
          <a:p>
            <a:r>
              <a:rPr lang="en-US" sz="2400"/>
              <a:t>[1-Week Percent Flu]: percentage of flu hospitalizations by [Location] at [Week End]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726CB0-FD40-305F-2A46-C27A0C03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8080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62309"/>
            <a:ext cx="10515600" cy="1995691"/>
          </a:xfrm>
          <a:prstGeom prst="rect">
            <a:avLst/>
          </a:prstGeom>
          <a:ln w="28575">
            <a:solidFill>
              <a:srgbClr val="00808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5EFA0-601A-BC08-1E88-994D6F800F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808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31283"/>
            <a:ext cx="10515599" cy="192178"/>
          </a:xfrm>
          <a:prstGeom prst="rect">
            <a:avLst/>
          </a:prstGeom>
          <a:solidFill>
            <a:schemeClr val="tx1"/>
          </a:solidFill>
          <a:ln w="28575">
            <a:solidFill>
              <a:srgbClr val="008080"/>
            </a:solidFill>
          </a:ln>
        </p:spPr>
      </p:pic>
    </p:spTree>
    <p:extLst>
      <p:ext uri="{BB962C8B-B14F-4D97-AF65-F5344CB8AC3E}">
        <p14:creationId xmlns:p14="http://schemas.microsoft.com/office/powerpoint/2010/main" val="345723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5945-1421-23E8-3783-C24FA818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/>
              <a:t>Project Data – Influenza Dataset (Demographics)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5B75-D912-989D-CA9E-D5415D7E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29115"/>
          </a:xfrm>
        </p:spPr>
        <p:txBody>
          <a:bodyPr>
            <a:normAutofit/>
          </a:bodyPr>
          <a:lstStyle/>
          <a:p>
            <a:r>
              <a:rPr lang="en-US" sz="2400"/>
              <a:t>[Class]: the demographic class being measured (age, race, sex)</a:t>
            </a:r>
          </a:p>
          <a:p>
            <a:r>
              <a:rPr lang="en-US" sz="2400"/>
              <a:t>[Demographic]: the demographic being measuring within [Class]</a:t>
            </a:r>
          </a:p>
          <a:p>
            <a:r>
              <a:rPr lang="en-US" sz="2400"/>
              <a:t>[1-Week Percent Flu]: percentage of flu hospitalizations statewide by [Demographic] at [Week End]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DA0DF5-4DCE-D8C1-232A-2467E839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8080FF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/>
          <a:stretch/>
        </p:blipFill>
        <p:spPr>
          <a:xfrm>
            <a:off x="838200" y="4153745"/>
            <a:ext cx="10515600" cy="2704255"/>
          </a:xfrm>
          <a:prstGeom prst="rect">
            <a:avLst/>
          </a:prstGeom>
          <a:ln w="28575">
            <a:solidFill>
              <a:srgbClr val="808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3E91C-720A-E985-CF75-4F436F75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8080FF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4741"/>
            <a:ext cx="10515600" cy="299004"/>
          </a:xfrm>
          <a:prstGeom prst="rect">
            <a:avLst/>
          </a:prstGeom>
          <a:ln w="28575">
            <a:solidFill>
              <a:srgbClr val="808000"/>
            </a:solidFill>
          </a:ln>
        </p:spPr>
      </p:pic>
    </p:spTree>
    <p:extLst>
      <p:ext uri="{BB962C8B-B14F-4D97-AF65-F5344CB8AC3E}">
        <p14:creationId xmlns:p14="http://schemas.microsoft.com/office/powerpoint/2010/main" val="14778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E68C-1B51-9B3A-5480-0EEC5432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Data Cleaning &amp; Processing -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90C-7945-1442-0E23-96525A0F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Join Vaccinations &amp; Influenza Tables</a:t>
            </a:r>
          </a:p>
          <a:p>
            <a:pPr lvl="1"/>
            <a:r>
              <a:rPr lang="en-US" dirty="0"/>
              <a:t>Mapped Influenza[Location] to Vaccinations[County]</a:t>
            </a:r>
          </a:p>
          <a:p>
            <a:pPr lvl="1"/>
            <a:r>
              <a:rPr lang="en-US" dirty="0"/>
              <a:t>Standardized data types</a:t>
            </a:r>
          </a:p>
          <a:p>
            <a:pPr lvl="1"/>
            <a:r>
              <a:rPr lang="en-US" dirty="0"/>
              <a:t>Merged Tables by Vaccinations[Season] and Influenza[Week End] year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dirty="0"/>
              <a:t>Fill Null Data Values</a:t>
            </a:r>
          </a:p>
          <a:p>
            <a:pPr lvl="1"/>
            <a:r>
              <a:rPr lang="en-US" dirty="0"/>
              <a:t>Used EMAs (exponential moving averages) to complete data</a:t>
            </a:r>
          </a:p>
          <a:p>
            <a:pPr lvl="1"/>
            <a:r>
              <a:rPr lang="en-US" dirty="0"/>
              <a:t>obtained 122 consecutive weeks of entries per county + statewide</a:t>
            </a:r>
          </a:p>
        </p:txBody>
      </p:sp>
    </p:spTree>
    <p:extLst>
      <p:ext uri="{BB962C8B-B14F-4D97-AF65-F5344CB8AC3E}">
        <p14:creationId xmlns:p14="http://schemas.microsoft.com/office/powerpoint/2010/main" val="14289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583A-EC50-40D8-582B-DCF2F2DA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Data Cleaning &amp; Processing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F96-A978-FB81-87BB-CD531583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Regression Model</a:t>
            </a:r>
          </a:p>
          <a:p>
            <a:pPr lvl="1"/>
            <a:r>
              <a:rPr lang="en-US" dirty="0"/>
              <a:t>Removed Incomplete Years (2021 &amp; 2024)</a:t>
            </a:r>
          </a:p>
          <a:p>
            <a:pPr lvl="1"/>
            <a:r>
              <a:rPr lang="en-US" dirty="0"/>
              <a:t>Aggregated data by season and location, calculated average flu percentages and vaccination coverage</a:t>
            </a:r>
          </a:p>
          <a:p>
            <a:pPr lvl="1"/>
            <a:r>
              <a:rPr lang="en-US" dirty="0"/>
              <a:t>Created [High Incidence] Column for Data Exceeding 75</a:t>
            </a:r>
            <a:r>
              <a:rPr lang="en-US" baseline="30000" dirty="0"/>
              <a:t>th</a:t>
            </a:r>
            <a:r>
              <a:rPr lang="en-US" dirty="0"/>
              <a:t> Percentile of Total % of Flu Hospitalizations</a:t>
            </a:r>
          </a:p>
          <a:p>
            <a:pPr lvl="1"/>
            <a:endParaRPr lang="en-US"/>
          </a:p>
          <a:p>
            <a:r>
              <a:rPr lang="en-US" dirty="0"/>
              <a:t>Time-Series &amp; Clustering Models</a:t>
            </a:r>
          </a:p>
          <a:p>
            <a:pPr lvl="1"/>
            <a:r>
              <a:rPr lang="en-US" dirty="0"/>
              <a:t>Extracted Data for Total Hospitalizations</a:t>
            </a:r>
          </a:p>
          <a:p>
            <a:pPr lvl="1"/>
            <a:r>
              <a:rPr lang="en-US" dirty="0"/>
              <a:t>Used Data to Convert [1-Week Percent Flu] to Numeric Value</a:t>
            </a:r>
          </a:p>
          <a:p>
            <a:pPr lvl="1"/>
            <a:r>
              <a:rPr lang="en-US" dirty="0"/>
              <a:t>Scaled Value using [Population] Data to Produce [Infection Count]</a:t>
            </a:r>
          </a:p>
          <a:p>
            <a:pPr lvl="1"/>
            <a:r>
              <a:rPr lang="en-US" dirty="0"/>
              <a:t>Calculated Vaccine Efficacy Rates and Used to Weight [Infections Count]</a:t>
            </a:r>
          </a:p>
        </p:txBody>
      </p:sp>
    </p:spTree>
    <p:extLst>
      <p:ext uri="{BB962C8B-B14F-4D97-AF65-F5344CB8AC3E}">
        <p14:creationId xmlns:p14="http://schemas.microsoft.com/office/powerpoint/2010/main" val="383968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86CDC-A846-F7F0-B993-F9684E54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600"/>
              <a:t>Exploratory Data Analysis – </a:t>
            </a:r>
            <a:br>
              <a:rPr lang="en-US" sz="4600"/>
            </a:br>
            <a:r>
              <a:rPr lang="en-US" sz="4600"/>
              <a:t>Data Interest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a number of records&#10;&#10;Description automatically generated">
            <a:extLst>
              <a:ext uri="{FF2B5EF4-FFF2-40B4-BE49-F238E27FC236}">
                <a16:creationId xmlns:a16="http://schemas.microsoft.com/office/drawing/2014/main" id="{2898F065-41A9-1408-2A09-59AEC897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5"/>
            <a:ext cx="7322087" cy="4503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423-F095-A900-14CA-7854ECCB2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5347218"/>
            <a:ext cx="6894576" cy="955452"/>
          </a:xfrm>
          <a:ln w="9525">
            <a:solidFill>
              <a:srgbClr val="FF0000"/>
            </a:solidFill>
          </a:ln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200"/>
              <a:t>Initial Efforts Revealed that the Data was Perfectly Balanced and [1-Week Percent Flu] would be the Only Transactable or Deliverable Data</a:t>
            </a:r>
          </a:p>
          <a:p>
            <a:pPr marL="0" indent="0" algn="ctr">
              <a:buNone/>
            </a:pPr>
            <a:endParaRPr lang="en-US" sz="2200"/>
          </a:p>
          <a:p>
            <a:pPr marL="0" indent="0" algn="ctr">
              <a:buNone/>
            </a:pPr>
            <a:endParaRPr lang="en-US" sz="2200"/>
          </a:p>
          <a:p>
            <a:pPr marL="0" indent="0" algn="ctr">
              <a:buNone/>
            </a:pPr>
            <a:endParaRPr lang="en-US" sz="2200"/>
          </a:p>
          <a:p>
            <a:pPr marL="0" indent="0" algn="ctr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140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FA02A-21B2-0226-81A7-91F5C30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600"/>
              <a:t>Exploratory Data Analysis – </a:t>
            </a:r>
            <a:br>
              <a:rPr lang="en-US" sz="4600"/>
            </a:br>
            <a:r>
              <a:rPr lang="en-US" sz="4600"/>
              <a:t>Time Range Adjustment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4163BBB-5E9A-2056-DC14-E9D097DA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08" y="-4089"/>
            <a:ext cx="4775250" cy="2939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B734-1AE5-5CD3-4A40-17E2F8E7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5311535"/>
            <a:ext cx="6894576" cy="941006"/>
          </a:xfrm>
          <a:ln w="9525">
            <a:solidFill>
              <a:srgbClr val="92D050"/>
            </a:solidFill>
          </a:ln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200"/>
              <a:t>Incomplete Data from 2021 &amp; 2024 Skews Regression Analysis. The Project Omitted this Data for any Regression Modeling to Ensure Accuracy.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6" name="Picture 5" descr="A graph of different types of health care&#10;&#10;Description automatically generated">
            <a:extLst>
              <a:ext uri="{FF2B5EF4-FFF2-40B4-BE49-F238E27FC236}">
                <a16:creationId xmlns:a16="http://schemas.microsoft.com/office/drawing/2014/main" id="{0F716728-E2C0-78C5-9DB5-7FE7BF13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8" y="775063"/>
            <a:ext cx="6346371" cy="39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90EDCAAD0CE140B0F0313FA51BD187" ma:contentTypeVersion="12" ma:contentTypeDescription="Create a new document." ma:contentTypeScope="" ma:versionID="b72c0c398e1be94caabec6777dcdb8b3">
  <xsd:schema xmlns:xsd="http://www.w3.org/2001/XMLSchema" xmlns:xs="http://www.w3.org/2001/XMLSchema" xmlns:p="http://schemas.microsoft.com/office/2006/metadata/properties" xmlns:ns2="81b895e0-4ae4-4a0e-bcd5-40d7ce8690f8" xmlns:ns3="c2aeb679-0a01-4cbe-81d4-1fc3665b6b01" targetNamespace="http://schemas.microsoft.com/office/2006/metadata/properties" ma:root="true" ma:fieldsID="297378d29155aa981c6814c760988f34" ns2:_="" ns3:_="">
    <xsd:import namespace="81b895e0-4ae4-4a0e-bcd5-40d7ce8690f8"/>
    <xsd:import namespace="c2aeb679-0a01-4cbe-81d4-1fc3665b6b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95e0-4ae4-4a0e-bcd5-40d7ce8690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1da502c-7e40-4002-9fa7-8e5645d13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eb679-0a01-4cbe-81d4-1fc3665b6b0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FE7AD1-A4BE-4229-81F1-FC180DB9924A}">
  <ds:schemaRefs>
    <ds:schemaRef ds:uri="81b895e0-4ae4-4a0e-bcd5-40d7ce8690f8"/>
    <ds:schemaRef ds:uri="c2aeb679-0a01-4cbe-81d4-1fc3665b6b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CE6912-735B-47BD-8648-2FF8DFD7A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Washington State Influenza Impact Research Project</vt:lpstr>
      <vt:lpstr>Project Goals &amp; Questions</vt:lpstr>
      <vt:lpstr>Project Data – Vaccinations Dataset</vt:lpstr>
      <vt:lpstr>Project Data – Influenza (RHINO) Dataset (Total)</vt:lpstr>
      <vt:lpstr>Project Data – Influenza Dataset (Demographics)</vt:lpstr>
      <vt:lpstr>Data Cleaning &amp; Processing - Initial</vt:lpstr>
      <vt:lpstr>Data Cleaning &amp; Processing - Models</vt:lpstr>
      <vt:lpstr>Exploratory Data Analysis –  Data Interest</vt:lpstr>
      <vt:lpstr>Exploratory Data Analysis –  Time Range Adjustment</vt:lpstr>
      <vt:lpstr>Exploratory Data Analysis – Demographic Focus</vt:lpstr>
      <vt:lpstr>Answer #1 - There are Patterns to When Outbreaks Occur</vt:lpstr>
      <vt:lpstr>Answer #2  –  Influenza Does Not Have Any Notable Hotspots in Washington State</vt:lpstr>
      <vt:lpstr>Answer #3 - Higher Vaccination Coverage can Help Control the Transmission of Influenza </vt:lpstr>
      <vt:lpstr>PowerPoint Presentation</vt:lpstr>
      <vt:lpstr>Answer #3 - Age is a Notable Factor in Influenza Targeting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State Influenza Impact Research Project</dc:title>
  <dc:creator>Risso, Kyle Riley</dc:creator>
  <cp:revision>34</cp:revision>
  <dcterms:created xsi:type="dcterms:W3CDTF">2024-04-23T18:38:39Z</dcterms:created>
  <dcterms:modified xsi:type="dcterms:W3CDTF">2024-04-30T20:15:00Z</dcterms:modified>
</cp:coreProperties>
</file>