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3"/>
  </p:notesMasterIdLst>
  <p:handoutMasterIdLst>
    <p:handoutMasterId r:id="rId24"/>
  </p:handoutMasterIdLst>
  <p:sldIdLst>
    <p:sldId id="256" r:id="rId5"/>
    <p:sldId id="261" r:id="rId6"/>
    <p:sldId id="257" r:id="rId7"/>
    <p:sldId id="258" r:id="rId8"/>
    <p:sldId id="259" r:id="rId9"/>
    <p:sldId id="263" r:id="rId10"/>
    <p:sldId id="260" r:id="rId11"/>
    <p:sldId id="268" r:id="rId12"/>
    <p:sldId id="262" r:id="rId13"/>
    <p:sldId id="264" r:id="rId14"/>
    <p:sldId id="271" r:id="rId15"/>
    <p:sldId id="273" r:id="rId16"/>
    <p:sldId id="265" r:id="rId17"/>
    <p:sldId id="274" r:id="rId18"/>
    <p:sldId id="266" r:id="rId19"/>
    <p:sldId id="272" r:id="rId20"/>
    <p:sldId id="275"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7B5A2-2124-4E68-B1B2-03029357C18B}" v="18" dt="2024-02-09T05:04:04.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43891" autoAdjust="0"/>
  </p:normalViewPr>
  <p:slideViewPr>
    <p:cSldViewPr snapToGrid="0">
      <p:cViewPr varScale="1">
        <p:scale>
          <a:sx n="48" d="100"/>
          <a:sy n="48" d="100"/>
        </p:scale>
        <p:origin x="774"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2/27/2024</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build</a:t>
            </a:r>
          </a:p>
          <a:p>
            <a:endParaRPr lang="en-US" dirty="0"/>
          </a:p>
          <a:p>
            <a:r>
              <a:rPr lang="en-US" dirty="0"/>
              <a:t>The dot refers to the current directory.  Docker will look in this directory for a </a:t>
            </a:r>
            <a:r>
              <a:rPr lang="en-US" dirty="0" err="1"/>
              <a:t>dockerfile</a:t>
            </a:r>
            <a:r>
              <a:rPr lang="en-US" dirty="0"/>
              <a:t> and this will be the working directory that files are copied from into the docker image we are building</a:t>
            </a:r>
          </a:p>
          <a:p>
            <a:r>
              <a:rPr lang="en-US" dirty="0"/>
              <a:t>The dash T lets us mark the image with a tag so that we can find it later to run or delete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11</a:t>
            </a:fld>
            <a:endParaRPr lang="en-US"/>
          </a:p>
        </p:txBody>
      </p:sp>
    </p:spTree>
    <p:extLst>
      <p:ext uri="{BB962C8B-B14F-4D97-AF65-F5344CB8AC3E}">
        <p14:creationId xmlns:p14="http://schemas.microsoft.com/office/powerpoint/2010/main" val="30166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3467180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346359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Connect to http://localhost:9000 to show web</a:t>
            </a:r>
          </a:p>
          <a:p>
            <a:r>
              <a:rPr lang="en-US" dirty="0"/>
              <a:t>Connect to localhost,1438 to show data</a:t>
            </a:r>
          </a:p>
          <a:p>
            <a:endParaRPr lang="en-US" dirty="0"/>
          </a:p>
          <a:p>
            <a:r>
              <a:rPr lang="en-US" dirty="0"/>
              <a:t>The other thing to note is that I used the same image for in our command earlier but with a different port number, so we actually are running 2 </a:t>
            </a:r>
            <a:r>
              <a:rPr lang="en-US" dirty="0" err="1"/>
              <a:t>sql</a:t>
            </a:r>
            <a:r>
              <a:rPr lang="en-US" dirty="0"/>
              <a:t> servers with the same data, but on different ports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15119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a:t>
            </a: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212403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F9F9F9"/>
                </a:solidFill>
                <a:effectLst/>
                <a:latin typeface="Söhne"/>
              </a:rPr>
              <a:t>Hosting on Full Servers:</a:t>
            </a:r>
            <a:r>
              <a:rPr lang="en-US" b="0" i="0" dirty="0">
                <a:solidFill>
                  <a:srgbClr val="F9F9F9"/>
                </a:solidFill>
                <a:effectLst/>
                <a:latin typeface="Söhne"/>
              </a:rPr>
              <a:t> Initially, applications were hosted directly on physical servers. </a:t>
            </a:r>
          </a:p>
          <a:p>
            <a:pPr algn="l">
              <a:buFont typeface="+mj-lt"/>
              <a:buAutoNum type="arabicPeriod"/>
            </a:pPr>
            <a:endParaRPr lang="en-US" b="0" i="0" dirty="0">
              <a:solidFill>
                <a:srgbClr val="F9F9F9"/>
              </a:solidFill>
              <a:effectLst/>
              <a:latin typeface="Söhne"/>
            </a:endParaRPr>
          </a:p>
          <a:p>
            <a:pPr algn="l">
              <a:buFont typeface="+mj-lt"/>
              <a:buNone/>
            </a:pPr>
            <a:r>
              <a:rPr lang="en-US" b="0" i="0" dirty="0">
                <a:solidFill>
                  <a:srgbClr val="F9F9F9"/>
                </a:solidFill>
                <a:effectLst/>
                <a:latin typeface="Söhne"/>
              </a:rPr>
              <a:t>Each server ran a single operating system, and multiple applications were often hosted on the same server. </a:t>
            </a:r>
          </a:p>
          <a:p>
            <a:pPr algn="l">
              <a:buFont typeface="+mj-lt"/>
              <a:buNone/>
            </a:pPr>
            <a:endParaRPr lang="en-US" b="0" i="0" dirty="0">
              <a:solidFill>
                <a:srgbClr val="F9F9F9"/>
              </a:solidFill>
              <a:effectLst/>
              <a:latin typeface="Söhne"/>
            </a:endParaRPr>
          </a:p>
          <a:p>
            <a:pPr algn="l">
              <a:buFont typeface="+mj-lt"/>
              <a:buNone/>
            </a:pPr>
            <a:r>
              <a:rPr lang="en-US" b="0" i="0" dirty="0">
                <a:solidFill>
                  <a:srgbClr val="F9F9F9"/>
                </a:solidFill>
                <a:effectLst/>
                <a:latin typeface="Söhne"/>
              </a:rPr>
              <a:t>This required significant hardware resources and scaling meant purchasing and installing additional servers</a:t>
            </a:r>
          </a:p>
          <a:p>
            <a:pPr algn="l">
              <a:buFont typeface="+mj-lt"/>
              <a:buAutoNum type="arabicPeriod"/>
            </a:pPr>
            <a:endParaRPr lang="en-US" b="0" i="0" dirty="0">
              <a:solidFill>
                <a:srgbClr val="F9F9F9"/>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3</a:t>
            </a:fld>
            <a:endParaRPr lang="en-US"/>
          </a:p>
        </p:txBody>
      </p:sp>
    </p:spTree>
    <p:extLst>
      <p:ext uri="{BB962C8B-B14F-4D97-AF65-F5344CB8AC3E}">
        <p14:creationId xmlns:p14="http://schemas.microsoft.com/office/powerpoint/2010/main" val="277824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phase was to create virtual machines</a:t>
            </a:r>
          </a:p>
          <a:p>
            <a:endParaRPr lang="en-US" dirty="0"/>
          </a:p>
          <a:p>
            <a:pPr algn="l">
              <a:buFont typeface="+mj-lt"/>
              <a:buNone/>
            </a:pPr>
            <a:r>
              <a:rPr lang="en-US" b="1" i="0" dirty="0">
                <a:solidFill>
                  <a:srgbClr val="F9F9F9"/>
                </a:solidFill>
                <a:effectLst/>
                <a:latin typeface="Söhne"/>
              </a:rPr>
              <a:t>Virtual Machines (VMs):</a:t>
            </a:r>
          </a:p>
          <a:p>
            <a:pPr algn="l">
              <a:buFont typeface="+mj-lt"/>
              <a:buNone/>
            </a:pPr>
            <a:endParaRPr lang="en-US" b="0" i="0" dirty="0">
              <a:solidFill>
                <a:srgbClr val="F9F9F9"/>
              </a:solidFill>
              <a:effectLst/>
              <a:latin typeface="Söhne"/>
            </a:endParaRPr>
          </a:p>
          <a:p>
            <a:pPr algn="l">
              <a:buFont typeface="+mj-lt"/>
              <a:buNone/>
            </a:pPr>
            <a:r>
              <a:rPr lang="en-US" b="0" i="0" dirty="0">
                <a:solidFill>
                  <a:srgbClr val="F9F9F9"/>
                </a:solidFill>
                <a:effectLst/>
                <a:latin typeface="Söhne"/>
              </a:rPr>
              <a:t>A hypervisor software allowed multiple virtual machines to run on a single physical server, each with its own operating system and application stack. </a:t>
            </a:r>
          </a:p>
          <a:p>
            <a:pPr algn="l">
              <a:buFont typeface="+mj-lt"/>
              <a:buNone/>
            </a:pPr>
            <a:endParaRPr lang="en-US" b="0" i="0" dirty="0">
              <a:solidFill>
                <a:srgbClr val="F9F9F9"/>
              </a:solidFill>
              <a:effectLst/>
              <a:latin typeface="Söhne"/>
            </a:endParaRPr>
          </a:p>
          <a:p>
            <a:pPr algn="l">
              <a:buFont typeface="+mj-lt"/>
              <a:buNone/>
            </a:pPr>
            <a:r>
              <a:rPr lang="en-US" b="0" i="0" dirty="0">
                <a:solidFill>
                  <a:srgbClr val="F9F9F9"/>
                </a:solidFill>
                <a:effectLst/>
                <a:latin typeface="Söhne"/>
              </a:rPr>
              <a:t>This provided better resource utilization and isolation between applications, but each virtual machine has significant overhead</a:t>
            </a:r>
          </a:p>
          <a:p>
            <a:pPr algn="l">
              <a:buFont typeface="+mj-lt"/>
              <a:buNone/>
            </a:pPr>
            <a:endParaRPr lang="en-US" b="0" i="0" dirty="0">
              <a:solidFill>
                <a:srgbClr val="F9F9F9"/>
              </a:solidFill>
              <a:effectLst/>
              <a:latin typeface="Söhne"/>
            </a:endParaRPr>
          </a:p>
          <a:p>
            <a:pPr algn="l">
              <a:buFont typeface="+mj-lt"/>
              <a:buNone/>
            </a:pPr>
            <a:r>
              <a:rPr lang="en-US" b="1" i="0" dirty="0">
                <a:solidFill>
                  <a:srgbClr val="F9F9F9"/>
                </a:solidFill>
                <a:effectLst/>
                <a:latin typeface="Söhne"/>
              </a:rPr>
              <a:t>Containers:</a:t>
            </a:r>
            <a:r>
              <a:rPr lang="en-US" b="0" i="0" dirty="0">
                <a:solidFill>
                  <a:srgbClr val="F9F9F9"/>
                </a:solidFill>
                <a:effectLst/>
                <a:latin typeface="Söhne"/>
              </a:rPr>
              <a:t> Containers are basically a lightweight form of virtualization.  </a:t>
            </a:r>
          </a:p>
          <a:p>
            <a:pPr algn="l">
              <a:buFont typeface="+mj-lt"/>
              <a:buNone/>
            </a:pPr>
            <a:endParaRPr lang="en-US" b="0" i="0" dirty="0">
              <a:solidFill>
                <a:srgbClr val="F9F9F9"/>
              </a:solidFill>
              <a:effectLst/>
              <a:latin typeface="Söhne"/>
            </a:endParaRPr>
          </a:p>
          <a:p>
            <a:pPr algn="l">
              <a:buFont typeface="+mj-lt"/>
              <a:buNone/>
            </a:pPr>
            <a:r>
              <a:rPr lang="en-US" b="0" i="0" dirty="0">
                <a:solidFill>
                  <a:srgbClr val="F9F9F9"/>
                </a:solidFill>
                <a:effectLst/>
                <a:latin typeface="Söhne"/>
              </a:rPr>
              <a:t>They package applications and their dependencies into isolated units, called containers, that share the same operating system kernel. The standard kernel for most containers is the Linux kernel, so applications that you want to containerize should run on Linux.</a:t>
            </a:r>
          </a:p>
          <a:p>
            <a:pPr algn="l">
              <a:buFont typeface="+mj-lt"/>
              <a:buNone/>
            </a:pPr>
            <a:endParaRPr lang="en-US" b="0" i="0" dirty="0">
              <a:solidFill>
                <a:srgbClr val="F9F9F9"/>
              </a:solidFill>
              <a:effectLst/>
              <a:latin typeface="Söhne"/>
            </a:endParaRPr>
          </a:p>
          <a:p>
            <a:pPr algn="l">
              <a:buFont typeface="+mj-lt"/>
              <a:buNone/>
            </a:pPr>
            <a:r>
              <a:rPr lang="en-US" b="0" i="0" dirty="0">
                <a:solidFill>
                  <a:srgbClr val="F9F9F9"/>
                </a:solidFill>
                <a:effectLst/>
                <a:latin typeface="Söhne"/>
              </a:rPr>
              <a:t>Unlike VMs, containers do not require a separate operating system instance for each application, leading to more efficient resource usage and faster startup times. </a:t>
            </a:r>
          </a:p>
          <a:p>
            <a:pPr algn="l">
              <a:buFont typeface="+mj-lt"/>
              <a:buNone/>
            </a:pPr>
            <a:endParaRPr lang="en-US" b="0" i="0" dirty="0">
              <a:solidFill>
                <a:srgbClr val="F9F9F9"/>
              </a:solidFill>
              <a:effectLst/>
              <a:latin typeface="Söhne"/>
            </a:endParaRPr>
          </a:p>
          <a:p>
            <a:pPr algn="l">
              <a:buFont typeface="+mj-lt"/>
              <a:buNone/>
            </a:pPr>
            <a:r>
              <a:rPr lang="en-US" b="0" i="0" dirty="0">
                <a:solidFill>
                  <a:srgbClr val="F9F9F9"/>
                </a:solidFill>
                <a:effectLst/>
                <a:latin typeface="Söhne"/>
              </a:rPr>
              <a:t>Containers are portable and can run consistently across different environments, from development to production.  It is possible to build an image once and copy it to environments for testing purposes and then deploy the same image to production.</a:t>
            </a:r>
          </a:p>
          <a:p>
            <a:endParaRPr lang="en-US" dirty="0"/>
          </a:p>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4</a:t>
            </a:fld>
            <a:endParaRPr lang="en-US"/>
          </a:p>
        </p:txBody>
      </p:sp>
    </p:spTree>
    <p:extLst>
      <p:ext uri="{BB962C8B-B14F-4D97-AF65-F5344CB8AC3E}">
        <p14:creationId xmlns:p14="http://schemas.microsoft.com/office/powerpoint/2010/main" val="240612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3364555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start by demonstrating how to start containers from available images,</a:t>
            </a:r>
          </a:p>
          <a:p>
            <a:endParaRPr lang="en-US" dirty="0"/>
          </a:p>
          <a:p>
            <a:r>
              <a:rPr lang="en-US" dirty="0"/>
              <a:t> then we will move on to creating images based on existing images,</a:t>
            </a:r>
          </a:p>
          <a:p>
            <a:endParaRPr lang="en-US" dirty="0"/>
          </a:p>
          <a:p>
            <a:r>
              <a:rPr lang="en-US" dirty="0"/>
              <a:t>We will then create images based on an application we have developed</a:t>
            </a:r>
          </a:p>
          <a:p>
            <a:endParaRPr lang="en-US" dirty="0"/>
          </a:p>
          <a:p>
            <a:r>
              <a:rPr lang="en-US" dirty="0"/>
              <a:t>And the we will create and start up a network consisting of our application and a database server</a:t>
            </a:r>
          </a:p>
          <a:p>
            <a:endParaRPr lang="en-US" dirty="0"/>
          </a:p>
          <a:p>
            <a:endParaRPr lang="en-US" dirty="0"/>
          </a:p>
          <a:p>
            <a:endParaRPr lang="en-US" dirty="0"/>
          </a:p>
          <a:p>
            <a:r>
              <a:rPr lang="en-US" dirty="0"/>
              <a:t>Because the focus today is on the desktop, we aren’t going to touch clustering or cloud topics except to say that once you create an image, it contains everything needed to run your application.</a:t>
            </a:r>
          </a:p>
        </p:txBody>
      </p:sp>
      <p:sp>
        <p:nvSpPr>
          <p:cNvPr id="4" name="Slide Number Placeholder 3"/>
          <p:cNvSpPr>
            <a:spLocks noGrp="1"/>
          </p:cNvSpPr>
          <p:nvPr>
            <p:ph type="sldNum" sz="quarter" idx="5"/>
          </p:nvPr>
        </p:nvSpPr>
        <p:spPr/>
        <p:txBody>
          <a:bodyPr/>
          <a:lstStyle/>
          <a:p>
            <a:fld id="{918CCA95-4F40-4CDD-BF1E-B8C9EB86EE73}" type="slidenum">
              <a:rPr lang="en-US" smtClean="0"/>
              <a:t>6</a:t>
            </a:fld>
            <a:endParaRPr lang="en-US"/>
          </a:p>
        </p:txBody>
      </p:sp>
    </p:spTree>
    <p:extLst>
      <p:ext uri="{BB962C8B-B14F-4D97-AF65-F5344CB8AC3E}">
        <p14:creationId xmlns:p14="http://schemas.microsoft.com/office/powerpoint/2010/main" val="2975224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client is very committed to Docker both in the development environment and their hosted environment.  </a:t>
            </a:r>
          </a:p>
          <a:p>
            <a:endParaRPr lang="en-US" dirty="0"/>
          </a:p>
          <a:p>
            <a:r>
              <a:rPr lang="en-US" dirty="0"/>
              <a:t>On the client machine, I have a Docker Desktop license and we use Docker Desktop during the development process.</a:t>
            </a:r>
          </a:p>
          <a:p>
            <a:endParaRPr lang="en-US" dirty="0"/>
          </a:p>
          <a:p>
            <a:r>
              <a:rPr lang="en-US" dirty="0"/>
              <a:t>Installing Docker Desktop is just a download and install process and is free for private individuals but use by companies with more than 250 employees requires a paid license.</a:t>
            </a:r>
          </a:p>
          <a:p>
            <a:endParaRPr lang="en-US" dirty="0"/>
          </a:p>
          <a:p>
            <a:r>
              <a:rPr lang="en-US" dirty="0"/>
              <a:t>Tom </a:t>
            </a:r>
            <a:r>
              <a:rPr lang="en-US" dirty="0" err="1"/>
              <a:t>Puch</a:t>
            </a:r>
            <a:r>
              <a:rPr lang="en-US" dirty="0"/>
              <a:t> brought to my attention that Rancher Desktop is also available and free.  I haven’t had the opportunity to try it, so today we will be focused on Docker Desktop.</a:t>
            </a: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1140060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point is, the docker desktop people want money</a:t>
            </a:r>
          </a:p>
        </p:txBody>
      </p:sp>
      <p:sp>
        <p:nvSpPr>
          <p:cNvPr id="4" name="Slide Number Placeholder 3"/>
          <p:cNvSpPr>
            <a:spLocks noGrp="1"/>
          </p:cNvSpPr>
          <p:nvPr>
            <p:ph type="sldNum" sz="quarter" idx="5"/>
          </p:nvPr>
        </p:nvSpPr>
        <p:spPr/>
        <p:txBody>
          <a:bodyPr/>
          <a:lstStyle/>
          <a:p>
            <a:fld id="{918CCA95-4F40-4CDD-BF1E-B8C9EB86EE73}" type="slidenum">
              <a:rPr lang="en-US" smtClean="0"/>
              <a:t>8</a:t>
            </a:fld>
            <a:endParaRPr lang="en-US"/>
          </a:p>
        </p:txBody>
      </p:sp>
    </p:spTree>
    <p:extLst>
      <p:ext uri="{BB962C8B-B14F-4D97-AF65-F5344CB8AC3E}">
        <p14:creationId xmlns:p14="http://schemas.microsoft.com/office/powerpoint/2010/main" val="42202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9F9"/>
                </a:solidFill>
                <a:effectLst/>
                <a:latin typeface="Söhne"/>
              </a:rPr>
              <a:t>I’m sure that many of you recall the process of installing SQL Server either on your local machine or on a dedicated server for development tasks.</a:t>
            </a:r>
          </a:p>
          <a:p>
            <a:endParaRPr lang="en-US" b="0" i="0" dirty="0">
              <a:solidFill>
                <a:srgbClr val="F9F9F9"/>
              </a:solidFill>
              <a:effectLst/>
              <a:latin typeface="Söhne"/>
            </a:endParaRPr>
          </a:p>
          <a:p>
            <a:r>
              <a:rPr lang="en-US" b="0" i="0" dirty="0">
                <a:solidFill>
                  <a:srgbClr val="F9F9F9"/>
                </a:solidFill>
                <a:effectLst/>
                <a:latin typeface="Söhne"/>
              </a:rPr>
              <a:t>However, with Docker images, the need for manual installation is eliminated. </a:t>
            </a:r>
          </a:p>
          <a:p>
            <a:endParaRPr lang="en-US" b="0" i="0" dirty="0">
              <a:solidFill>
                <a:srgbClr val="F9F9F9"/>
              </a:solidFill>
              <a:effectLst/>
              <a:latin typeface="Söhne"/>
            </a:endParaRPr>
          </a:p>
          <a:p>
            <a:r>
              <a:rPr lang="en-US" b="0" i="0" dirty="0">
                <a:solidFill>
                  <a:srgbClr val="F9F9F9"/>
                </a:solidFill>
                <a:effectLst/>
                <a:latin typeface="Söhne"/>
              </a:rPr>
              <a:t>There's no requirement for additional installations, no need for system reboots, and you don't need to use the same instance of </a:t>
            </a:r>
            <a:r>
              <a:rPr lang="en-US" b="0" i="0" dirty="0" err="1">
                <a:solidFill>
                  <a:srgbClr val="F9F9F9"/>
                </a:solidFill>
                <a:effectLst/>
                <a:latin typeface="Söhne"/>
              </a:rPr>
              <a:t>sql</a:t>
            </a:r>
            <a:r>
              <a:rPr lang="en-US" b="0" i="0" dirty="0">
                <a:solidFill>
                  <a:srgbClr val="F9F9F9"/>
                </a:solidFill>
                <a:effectLst/>
                <a:latin typeface="Söhne"/>
              </a:rPr>
              <a:t> server for multiple purposes</a:t>
            </a:r>
          </a:p>
          <a:p>
            <a:endParaRPr lang="en-US" b="0" i="0" dirty="0">
              <a:solidFill>
                <a:srgbClr val="F9F9F9"/>
              </a:solidFill>
              <a:effectLst/>
              <a:latin typeface="Söhne"/>
            </a:endParaRPr>
          </a:p>
          <a:p>
            <a:r>
              <a:rPr lang="en-US" b="0" i="0" dirty="0">
                <a:solidFill>
                  <a:srgbClr val="F9F9F9"/>
                </a:solidFill>
                <a:effectLst/>
                <a:latin typeface="Söhne"/>
              </a:rPr>
              <a:t>In fact, you might find you want to run </a:t>
            </a:r>
            <a:r>
              <a:rPr lang="en-US" b="0" i="0" dirty="0" err="1">
                <a:solidFill>
                  <a:srgbClr val="F9F9F9"/>
                </a:solidFill>
                <a:effectLst/>
                <a:latin typeface="Söhne"/>
              </a:rPr>
              <a:t>Sql</a:t>
            </a:r>
            <a:r>
              <a:rPr lang="en-US" b="0" i="0" dirty="0">
                <a:solidFill>
                  <a:srgbClr val="F9F9F9"/>
                </a:solidFill>
                <a:effectLst/>
                <a:latin typeface="Söhne"/>
              </a:rPr>
              <a:t> Server 2019 for one project and </a:t>
            </a:r>
            <a:r>
              <a:rPr lang="en-US" b="0" i="0" dirty="0" err="1">
                <a:solidFill>
                  <a:srgbClr val="F9F9F9"/>
                </a:solidFill>
                <a:effectLst/>
                <a:latin typeface="Söhne"/>
              </a:rPr>
              <a:t>Sql</a:t>
            </a:r>
            <a:r>
              <a:rPr lang="en-US" b="0" i="0" dirty="0">
                <a:solidFill>
                  <a:srgbClr val="F9F9F9"/>
                </a:solidFill>
                <a:effectLst/>
                <a:latin typeface="Söhne"/>
              </a:rPr>
              <a:t> Server 2022 for a different one.</a:t>
            </a:r>
          </a:p>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9</a:t>
            </a:fld>
            <a:endParaRPr lang="en-US"/>
          </a:p>
        </p:txBody>
      </p:sp>
    </p:spTree>
    <p:extLst>
      <p:ext uri="{BB962C8B-B14F-4D97-AF65-F5344CB8AC3E}">
        <p14:creationId xmlns:p14="http://schemas.microsoft.com/office/powerpoint/2010/main" val="11060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764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059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974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7012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6302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9156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0818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3855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889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830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786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878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531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910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071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060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392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2/27/2024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89782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rax32/Docker-Dem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10/tips-for-data-and-hardware-protection-in-commercial-spaces/"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bout.gitlab.com/2017/11/30/containers-kubernetes-basics/"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3444658" y="755904"/>
            <a:ext cx="7711025" cy="3084576"/>
          </a:xfrm>
        </p:spPr>
        <p:txBody>
          <a:bodyPr anchor="ctr">
            <a:normAutofit/>
          </a:bodyPr>
          <a:lstStyle/>
          <a:p>
            <a:pPr algn="l"/>
            <a:r>
              <a:rPr lang="en-US" dirty="0">
                <a:cs typeface="Arial"/>
              </a:rPr>
              <a:t>DOCKER</a:t>
            </a:r>
            <a:endParaRPr lang="en-US" dirty="0"/>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7912131" y="4089910"/>
            <a:ext cx="3316702" cy="1712176"/>
          </a:xfrm>
        </p:spPr>
        <p:txBody>
          <a:bodyPr>
            <a:normAutofit/>
          </a:bodyPr>
          <a:lstStyle/>
          <a:p>
            <a:pPr algn="l"/>
            <a:r>
              <a:rPr lang="en-US" dirty="0">
                <a:cs typeface="Arial"/>
              </a:rPr>
              <a:t>AN INTRODUCTION</a:t>
            </a:r>
            <a:endParaRPr lang="en-US">
              <a:cs typeface="Arial"/>
            </a:endParaRPr>
          </a:p>
        </p:txBody>
      </p:sp>
      <p:sp>
        <p:nvSpPr>
          <p:cNvPr id="5" name="TextBox 4">
            <a:extLst>
              <a:ext uri="{FF2B5EF4-FFF2-40B4-BE49-F238E27FC236}">
                <a16:creationId xmlns:a16="http://schemas.microsoft.com/office/drawing/2014/main" id="{595D249B-801C-9A5E-084E-70A7EA97A4F3}"/>
              </a:ext>
            </a:extLst>
          </p:cNvPr>
          <p:cNvSpPr txBox="1"/>
          <p:nvPr/>
        </p:nvSpPr>
        <p:spPr>
          <a:xfrm>
            <a:off x="6896100" y="4945998"/>
            <a:ext cx="4487918" cy="369332"/>
          </a:xfrm>
          <a:prstGeom prst="rect">
            <a:avLst/>
          </a:prstGeom>
          <a:noFill/>
        </p:spPr>
        <p:txBody>
          <a:bodyPr wrap="square">
            <a:spAutoFit/>
          </a:bodyPr>
          <a:lstStyle/>
          <a:p>
            <a:r>
              <a:rPr lang="en-US" dirty="0">
                <a:hlinkClick r:id="rId3">
                  <a:extLst>
                    <a:ext uri="{A12FA001-AC4F-418D-AE19-62706E023703}">
                      <ahyp:hlinkClr xmlns:ahyp="http://schemas.microsoft.com/office/drawing/2018/hyperlinkcolor" val="tx"/>
                    </a:ext>
                  </a:extLst>
                </a:hlinkClick>
              </a:rPr>
              <a:t>https://github.com/Grax32/Docker-Demo</a:t>
            </a:r>
            <a:endParaRPr lang="en-US" dirty="0"/>
          </a:p>
        </p:txBody>
      </p:sp>
      <p:sp>
        <p:nvSpPr>
          <p:cNvPr id="7" name="TextBox 6">
            <a:extLst>
              <a:ext uri="{FF2B5EF4-FFF2-40B4-BE49-F238E27FC236}">
                <a16:creationId xmlns:a16="http://schemas.microsoft.com/office/drawing/2014/main" id="{AC0B9325-587F-AF0B-0DCE-E08D68BA9FC7}"/>
              </a:ext>
            </a:extLst>
          </p:cNvPr>
          <p:cNvSpPr txBox="1"/>
          <p:nvPr/>
        </p:nvSpPr>
        <p:spPr>
          <a:xfrm>
            <a:off x="8046482" y="5432754"/>
            <a:ext cx="3048000" cy="369332"/>
          </a:xfrm>
          <a:prstGeom prst="rect">
            <a:avLst/>
          </a:prstGeom>
          <a:noFill/>
        </p:spPr>
        <p:txBody>
          <a:bodyPr wrap="square">
            <a:spAutoFit/>
          </a:bodyPr>
          <a:lstStyle/>
          <a:p>
            <a:r>
              <a:rPr lang="en-US" dirty="0"/>
              <a:t>david.walker@bakertilly.com</a:t>
            </a:r>
          </a:p>
        </p:txBody>
      </p:sp>
    </p:spTree>
    <p:extLst>
      <p:ext uri="{BB962C8B-B14F-4D97-AF65-F5344CB8AC3E}">
        <p14:creationId xmlns:p14="http://schemas.microsoft.com/office/powerpoint/2010/main" val="553726541"/>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8A9F-ED20-9E1E-22C5-0B29485D3008}"/>
              </a:ext>
            </a:extLst>
          </p:cNvPr>
          <p:cNvSpPr>
            <a:spLocks noGrp="1"/>
          </p:cNvSpPr>
          <p:nvPr>
            <p:ph type="title"/>
          </p:nvPr>
        </p:nvSpPr>
        <p:spPr>
          <a:xfrm>
            <a:off x="1484311" y="685800"/>
            <a:ext cx="10018713" cy="1400175"/>
          </a:xfrm>
        </p:spPr>
        <p:txBody>
          <a:bodyPr/>
          <a:lstStyle/>
          <a:p>
            <a:r>
              <a:rPr lang="en-US" dirty="0"/>
              <a:t>Create your own SQL Server Container</a:t>
            </a:r>
          </a:p>
        </p:txBody>
      </p:sp>
      <p:sp>
        <p:nvSpPr>
          <p:cNvPr id="3" name="Content Placeholder 2">
            <a:extLst>
              <a:ext uri="{FF2B5EF4-FFF2-40B4-BE49-F238E27FC236}">
                <a16:creationId xmlns:a16="http://schemas.microsoft.com/office/drawing/2014/main" id="{0942D92D-B48A-18CE-D4D2-3B70ED246EEB}"/>
              </a:ext>
            </a:extLst>
          </p:cNvPr>
          <p:cNvSpPr>
            <a:spLocks noGrp="1"/>
          </p:cNvSpPr>
          <p:nvPr>
            <p:ph idx="1"/>
          </p:nvPr>
        </p:nvSpPr>
        <p:spPr>
          <a:xfrm>
            <a:off x="2771774" y="1943100"/>
            <a:ext cx="7248525" cy="4600575"/>
          </a:xfrm>
          <a:solidFill>
            <a:schemeClr val="tx1"/>
          </a:solidFill>
        </p:spPr>
        <p:txBody>
          <a:bodyPr>
            <a:normAutofit fontScale="32500" lnSpcReduction="20000"/>
          </a:bodyPr>
          <a:lstStyle/>
          <a:p>
            <a:pPr marL="0" indent="0">
              <a:buNone/>
            </a:pPr>
            <a:r>
              <a:rPr lang="en-US" b="0" dirty="0">
                <a:solidFill>
                  <a:srgbClr val="6A9955"/>
                </a:solidFill>
                <a:effectLst/>
                <a:latin typeface="Consolas" panose="020B0609020204030204" pitchFamily="49" charset="0"/>
              </a:rPr>
              <a:t># Use the SQL Server 2022 base image from Microsoft</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mcr.microsoft.com/</a:t>
            </a:r>
            <a:r>
              <a:rPr lang="en-US" b="0" dirty="0" err="1">
                <a:solidFill>
                  <a:srgbClr val="4EC9B0"/>
                </a:solidFill>
                <a:effectLst/>
                <a:latin typeface="Consolas" panose="020B0609020204030204" pitchFamily="49" charset="0"/>
              </a:rPr>
              <a:t>mssql</a:t>
            </a:r>
            <a:r>
              <a:rPr lang="en-US" b="0" dirty="0">
                <a:solidFill>
                  <a:srgbClr val="4EC9B0"/>
                </a:solidFill>
                <a:effectLst/>
                <a:latin typeface="Consolas" panose="020B0609020204030204" pitchFamily="49" charset="0"/>
              </a:rPr>
              <a:t>/server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2022-latest</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Set the environment variables for SQL Server</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ENV</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ACCEPT_EULA</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Y</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ENV</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MSSQL_SA_PASSWORD</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YourStrongPassword99@</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a directory for SQL scripts</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WORKDIR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usr</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src</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sql</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Copy the SQL file to the container</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COPY</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initialize-my-</a:t>
            </a:r>
            <a:r>
              <a:rPr lang="en-US" b="0" dirty="0" err="1">
                <a:solidFill>
                  <a:srgbClr val="9CDCFE"/>
                </a:solidFill>
                <a:effectLst/>
                <a:latin typeface="Consolas" panose="020B0609020204030204" pitchFamily="49" charset="0"/>
              </a:rPr>
              <a:t>database.sql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COPY</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chmod</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init-db-during-build.sh</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USER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mssql</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Start the </a:t>
            </a:r>
            <a:r>
              <a:rPr lang="en-US" b="0" dirty="0" err="1">
                <a:solidFill>
                  <a:srgbClr val="6A9955"/>
                </a:solidFill>
                <a:effectLst/>
                <a:latin typeface="Consolas" panose="020B0609020204030204" pitchFamily="49" charset="0"/>
              </a:rPr>
              <a:t>db</a:t>
            </a:r>
            <a:r>
              <a:rPr lang="en-US" b="0" dirty="0">
                <a:solidFill>
                  <a:srgbClr val="6A9955"/>
                </a:solidFill>
                <a:effectLst/>
                <a:latin typeface="Consolas" panose="020B0609020204030204" pitchFamily="49" charset="0"/>
              </a:rPr>
              <a:t> server and run the SQL script</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RUN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./init-db-during-build.sh</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Expose the SQL Server port</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EXPOSE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1433</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Start SQL Server when the container starts</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ENTRYPOINT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"/opt/</a:t>
            </a:r>
            <a:r>
              <a:rPr lang="en-US" b="0" dirty="0" err="1">
                <a:solidFill>
                  <a:srgbClr val="CE9178"/>
                </a:solidFill>
                <a:effectLst/>
                <a:latin typeface="Consolas" panose="020B0609020204030204" pitchFamily="49" charset="0"/>
              </a:rPr>
              <a:t>mssql</a:t>
            </a:r>
            <a:r>
              <a:rPr lang="en-US" b="0" dirty="0">
                <a:solidFill>
                  <a:srgbClr val="CE9178"/>
                </a:solidFill>
                <a:effectLst/>
                <a:latin typeface="Consolas" panose="020B0609020204030204" pitchFamily="49" charset="0"/>
              </a:rPr>
              <a:t>/bin/</a:t>
            </a:r>
            <a:r>
              <a:rPr lang="en-US" b="0" dirty="0" err="1">
                <a:solidFill>
                  <a:srgbClr val="CE9178"/>
                </a:solidFill>
                <a:effectLst/>
                <a:latin typeface="Consolas" panose="020B0609020204030204" pitchFamily="49" charset="0"/>
              </a:rPr>
              <a:t>sqlservr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endParaRPr lang="en-US" dirty="0"/>
          </a:p>
        </p:txBody>
      </p:sp>
      <p:sp>
        <p:nvSpPr>
          <p:cNvPr id="5" name="TextBox 4">
            <a:extLst>
              <a:ext uri="{FF2B5EF4-FFF2-40B4-BE49-F238E27FC236}">
                <a16:creationId xmlns:a16="http://schemas.microsoft.com/office/drawing/2014/main" id="{3D3B3240-A4CE-8EEC-F700-3A90E5B15360}"/>
              </a:ext>
            </a:extLst>
          </p:cNvPr>
          <p:cNvSpPr txBox="1"/>
          <p:nvPr/>
        </p:nvSpPr>
        <p:spPr>
          <a:xfrm>
            <a:off x="1644221" y="2085975"/>
            <a:ext cx="1127553" cy="369332"/>
          </a:xfrm>
          <a:prstGeom prst="rect">
            <a:avLst/>
          </a:prstGeom>
          <a:noFill/>
        </p:spPr>
        <p:txBody>
          <a:bodyPr wrap="none" rtlCol="0">
            <a:spAutoFit/>
          </a:bodyPr>
          <a:lstStyle/>
          <a:p>
            <a:r>
              <a:rPr lang="en-US" dirty="0" err="1"/>
              <a:t>dockerfile</a:t>
            </a:r>
            <a:endParaRPr lang="en-US" dirty="0"/>
          </a:p>
        </p:txBody>
      </p:sp>
    </p:spTree>
    <p:extLst>
      <p:ext uri="{BB962C8B-B14F-4D97-AF65-F5344CB8AC3E}">
        <p14:creationId xmlns:p14="http://schemas.microsoft.com/office/powerpoint/2010/main" val="364794029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8A9F-ED20-9E1E-22C5-0B29485D3008}"/>
              </a:ext>
            </a:extLst>
          </p:cNvPr>
          <p:cNvSpPr>
            <a:spLocks noGrp="1"/>
          </p:cNvSpPr>
          <p:nvPr>
            <p:ph type="title"/>
          </p:nvPr>
        </p:nvSpPr>
        <p:spPr>
          <a:xfrm>
            <a:off x="1484311" y="685800"/>
            <a:ext cx="10018713" cy="1400175"/>
          </a:xfrm>
        </p:spPr>
        <p:txBody>
          <a:bodyPr/>
          <a:lstStyle/>
          <a:p>
            <a:r>
              <a:rPr lang="en-US" dirty="0"/>
              <a:t>Create your own SQL Server Container</a:t>
            </a:r>
          </a:p>
        </p:txBody>
      </p:sp>
      <p:sp>
        <p:nvSpPr>
          <p:cNvPr id="3" name="Content Placeholder 2">
            <a:extLst>
              <a:ext uri="{FF2B5EF4-FFF2-40B4-BE49-F238E27FC236}">
                <a16:creationId xmlns:a16="http://schemas.microsoft.com/office/drawing/2014/main" id="{0942D92D-B48A-18CE-D4D2-3B70ED246EEB}"/>
              </a:ext>
            </a:extLst>
          </p:cNvPr>
          <p:cNvSpPr>
            <a:spLocks noGrp="1"/>
          </p:cNvSpPr>
          <p:nvPr>
            <p:ph idx="1"/>
          </p:nvPr>
        </p:nvSpPr>
        <p:spPr>
          <a:xfrm>
            <a:off x="1628775" y="3524250"/>
            <a:ext cx="10306050" cy="1790701"/>
          </a:xfrm>
          <a:solidFill>
            <a:schemeClr val="tx1"/>
          </a:solidFill>
        </p:spPr>
        <p:txBody>
          <a:bodyPr>
            <a:normAutofit/>
          </a:bodyPr>
          <a:lstStyle/>
          <a:p>
            <a:pPr marL="0" indent="0">
              <a:buNone/>
            </a:pPr>
            <a:r>
              <a:rPr lang="en-US" sz="1400" dirty="0">
                <a:solidFill>
                  <a:schemeClr val="bg1"/>
                </a:solidFill>
                <a:latin typeface="Consolas" panose="020B0609020204030204" pitchFamily="49" charset="0"/>
              </a:rPr>
              <a:t>C:\dev\docker-demo\ms-sql-server&gt; docker build . -t custom-</a:t>
            </a:r>
            <a:r>
              <a:rPr lang="en-US" sz="1400" dirty="0" err="1">
                <a:solidFill>
                  <a:schemeClr val="bg1"/>
                </a:solidFill>
                <a:latin typeface="Consolas" panose="020B0609020204030204" pitchFamily="49" charset="0"/>
              </a:rPr>
              <a:t>sql</a:t>
            </a:r>
            <a:r>
              <a:rPr lang="en-US" sz="1400" dirty="0">
                <a:solidFill>
                  <a:schemeClr val="bg1"/>
                </a:solidFill>
                <a:latin typeface="Consolas" panose="020B0609020204030204" pitchFamily="49" charset="0"/>
              </a:rPr>
              <a:t>-server</a:t>
            </a:r>
          </a:p>
          <a:p>
            <a:pPr marL="0" indent="0">
              <a:buNone/>
            </a:pPr>
            <a:r>
              <a:rPr lang="en-US" sz="1400" dirty="0">
                <a:solidFill>
                  <a:schemeClr val="bg1"/>
                </a:solidFill>
                <a:latin typeface="Consolas" panose="020B0609020204030204" pitchFamily="49" charset="0"/>
              </a:rPr>
              <a:t>C:\dev\docker-demo\ms-sql-server&gt; docker run -d --name custom-</a:t>
            </a:r>
            <a:r>
              <a:rPr lang="en-US" sz="1400" dirty="0" err="1">
                <a:solidFill>
                  <a:schemeClr val="bg1"/>
                </a:solidFill>
                <a:latin typeface="Consolas" panose="020B0609020204030204" pitchFamily="49" charset="0"/>
              </a:rPr>
              <a:t>sql</a:t>
            </a:r>
            <a:r>
              <a:rPr lang="en-US" sz="1400" dirty="0">
                <a:solidFill>
                  <a:schemeClr val="bg1"/>
                </a:solidFill>
                <a:latin typeface="Consolas" panose="020B0609020204030204" pitchFamily="49" charset="0"/>
              </a:rPr>
              <a:t>-server -p1492:1433 custom-</a:t>
            </a:r>
            <a:r>
              <a:rPr lang="en-US" sz="1400" dirty="0" err="1">
                <a:solidFill>
                  <a:schemeClr val="bg1"/>
                </a:solidFill>
                <a:latin typeface="Consolas" panose="020B0609020204030204" pitchFamily="49" charset="0"/>
              </a:rPr>
              <a:t>sql</a:t>
            </a:r>
            <a:r>
              <a:rPr lang="en-US" sz="1400" dirty="0">
                <a:solidFill>
                  <a:schemeClr val="bg1"/>
                </a:solidFill>
                <a:latin typeface="Consolas" panose="020B0609020204030204" pitchFamily="49" charset="0"/>
              </a:rPr>
              <a:t>-server</a:t>
            </a:r>
            <a:endParaRPr lang="en-US" sz="1400" dirty="0"/>
          </a:p>
        </p:txBody>
      </p:sp>
    </p:spTree>
    <p:extLst>
      <p:ext uri="{BB962C8B-B14F-4D97-AF65-F5344CB8AC3E}">
        <p14:creationId xmlns:p14="http://schemas.microsoft.com/office/powerpoint/2010/main" val="389699183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48"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52"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4"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5"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A4F29F0-4F73-FFD9-B917-D469ADAEAC8F}"/>
              </a:ext>
            </a:extLst>
          </p:cNvPr>
          <p:cNvSpPr>
            <a:spLocks noGrp="1"/>
          </p:cNvSpPr>
          <p:nvPr>
            <p:ph type="title"/>
          </p:nvPr>
        </p:nvSpPr>
        <p:spPr>
          <a:xfrm>
            <a:off x="3962399" y="685800"/>
            <a:ext cx="7345891" cy="1413933"/>
          </a:xfrm>
        </p:spPr>
        <p:txBody>
          <a:bodyPr>
            <a:normAutofit/>
          </a:bodyPr>
          <a:lstStyle/>
          <a:p>
            <a:pPr>
              <a:lnSpc>
                <a:spcPct val="90000"/>
              </a:lnSpc>
            </a:pPr>
            <a:r>
              <a:rPr lang="en-US" sz="3100"/>
              <a:t>What is the command used to build a Docker image from a </a:t>
            </a:r>
            <a:r>
              <a:rPr lang="en-US" sz="3100" err="1"/>
              <a:t>Dockerfile</a:t>
            </a:r>
            <a:r>
              <a:rPr lang="en-US" sz="3100"/>
              <a:t>?</a:t>
            </a:r>
            <a:br>
              <a:rPr lang="en-US" sz="3100"/>
            </a:br>
            <a:endParaRPr lang="en-US" sz="3100"/>
          </a:p>
        </p:txBody>
      </p:sp>
      <p:pic>
        <p:nvPicPr>
          <p:cNvPr id="39" name="Picture 4" descr="White puzzle with one red piece">
            <a:extLst>
              <a:ext uri="{FF2B5EF4-FFF2-40B4-BE49-F238E27FC236}">
                <a16:creationId xmlns:a16="http://schemas.microsoft.com/office/drawing/2014/main" id="{3C255460-F01C-0D80-7C57-4AD912DA1D65}"/>
              </a:ext>
            </a:extLst>
          </p:cNvPr>
          <p:cNvPicPr>
            <a:picLocks noChangeAspect="1"/>
          </p:cNvPicPr>
          <p:nvPr/>
        </p:nvPicPr>
        <p:blipFill rotWithShape="1">
          <a:blip r:embed="rId3"/>
          <a:srcRect l="36596" r="35032"/>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40" name="Content Placeholder 2">
            <a:extLst>
              <a:ext uri="{FF2B5EF4-FFF2-40B4-BE49-F238E27FC236}">
                <a16:creationId xmlns:a16="http://schemas.microsoft.com/office/drawing/2014/main" id="{40940459-73F3-F9A1-BD55-4EE42B23103E}"/>
              </a:ext>
            </a:extLst>
          </p:cNvPr>
          <p:cNvSpPr>
            <a:spLocks noGrp="1"/>
          </p:cNvSpPr>
          <p:nvPr>
            <p:ph idx="1"/>
          </p:nvPr>
        </p:nvSpPr>
        <p:spPr>
          <a:xfrm>
            <a:off x="3843867" y="2048933"/>
            <a:ext cx="7659156" cy="3742267"/>
          </a:xfrm>
        </p:spPr>
        <p:txBody>
          <a:bodyPr>
            <a:normAutofit/>
          </a:bodyPr>
          <a:lstStyle/>
          <a:p>
            <a:pPr marL="457200" indent="-457200">
              <a:buFont typeface="+mj-lt"/>
              <a:buAutoNum type="alphaLcParenR"/>
            </a:pPr>
            <a:r>
              <a:rPr lang="en-US" dirty="0"/>
              <a:t>docker create</a:t>
            </a:r>
            <a:endParaRPr lang="en-US"/>
          </a:p>
          <a:p>
            <a:pPr marL="457200" indent="-457200">
              <a:buFont typeface="+mj-lt"/>
              <a:buAutoNum type="alphaLcParenR"/>
            </a:pPr>
            <a:r>
              <a:rPr lang="en-US" dirty="0"/>
              <a:t>docker run</a:t>
            </a:r>
            <a:endParaRPr lang="en-US"/>
          </a:p>
          <a:p>
            <a:pPr marL="457200" indent="-457200">
              <a:buFont typeface="+mj-lt"/>
              <a:buAutoNum type="alphaLcParenR"/>
            </a:pPr>
            <a:r>
              <a:rPr lang="en-US" dirty="0"/>
              <a:t>docker build</a:t>
            </a:r>
            <a:endParaRPr lang="en-US"/>
          </a:p>
          <a:p>
            <a:pPr marL="457200" indent="-457200">
              <a:buFont typeface="+mj-lt"/>
              <a:buAutoNum type="alphaLcParenR"/>
            </a:pPr>
            <a:r>
              <a:rPr lang="en-US" dirty="0"/>
              <a:t>docker compose</a:t>
            </a:r>
            <a:endParaRPr lang="en-US"/>
          </a:p>
          <a:p>
            <a:pPr marL="457200" indent="-457200">
              <a:buFont typeface="+mj-lt"/>
              <a:buAutoNum type="alphaLcParenR"/>
            </a:pPr>
            <a:r>
              <a:rPr lang="en-US" dirty="0"/>
              <a:t>docker pull</a:t>
            </a:r>
            <a:endParaRPr lang="en-US"/>
          </a:p>
        </p:txBody>
      </p:sp>
    </p:spTree>
    <p:extLst>
      <p:ext uri="{BB962C8B-B14F-4D97-AF65-F5344CB8AC3E}">
        <p14:creationId xmlns:p14="http://schemas.microsoft.com/office/powerpoint/2010/main" val="4276219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D9B2-2440-F6F9-317B-2D2DE7AB20F5}"/>
              </a:ext>
            </a:extLst>
          </p:cNvPr>
          <p:cNvSpPr>
            <a:spLocks noGrp="1"/>
          </p:cNvSpPr>
          <p:nvPr>
            <p:ph type="title"/>
          </p:nvPr>
        </p:nvSpPr>
        <p:spPr/>
        <p:txBody>
          <a:bodyPr/>
          <a:lstStyle/>
          <a:p>
            <a:r>
              <a:rPr lang="en-US" dirty="0"/>
              <a:t>Containerize your Application</a:t>
            </a:r>
          </a:p>
        </p:txBody>
      </p:sp>
      <p:sp>
        <p:nvSpPr>
          <p:cNvPr id="3" name="Content Placeholder 2">
            <a:extLst>
              <a:ext uri="{FF2B5EF4-FFF2-40B4-BE49-F238E27FC236}">
                <a16:creationId xmlns:a16="http://schemas.microsoft.com/office/drawing/2014/main" id="{059AFA3C-C8CC-9B35-EBE4-1AE2AACB7337}"/>
              </a:ext>
            </a:extLst>
          </p:cNvPr>
          <p:cNvSpPr>
            <a:spLocks noGrp="1"/>
          </p:cNvSpPr>
          <p:nvPr>
            <p:ph idx="1"/>
          </p:nvPr>
        </p:nvSpPr>
        <p:spPr>
          <a:xfrm>
            <a:off x="3684584" y="2124075"/>
            <a:ext cx="5487991" cy="3905250"/>
          </a:xfrm>
          <a:solidFill>
            <a:schemeClr val="tx1"/>
          </a:solidFill>
        </p:spPr>
        <p:txBody>
          <a:bodyPr>
            <a:normAutofit fontScale="55000" lnSpcReduction="20000"/>
          </a:bodyPr>
          <a:lstStyle/>
          <a:p>
            <a:pPr marL="0" indent="0">
              <a:buNone/>
            </a:pPr>
            <a:endParaRPr lang="en-US" b="0" dirty="0">
              <a:solidFill>
                <a:srgbClr val="C586C0"/>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mcr.microsoft.com/</a:t>
            </a:r>
            <a:r>
              <a:rPr lang="en-US" b="0" dirty="0">
                <a:solidFill>
                  <a:srgbClr val="4EC9B0"/>
                </a:solidFill>
                <a:effectLst/>
                <a:latin typeface="Consolas" panose="020B0609020204030204" pitchFamily="49" charset="0"/>
              </a:rPr>
              <a:t>dotnet/sdk</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8.0</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build-env</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WORKDIR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/App</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Copy everything</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COPY</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Build and publish a release</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RUN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dotnet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publish</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web-</a:t>
            </a:r>
            <a:r>
              <a:rPr lang="en-US" b="0" dirty="0" err="1">
                <a:solidFill>
                  <a:srgbClr val="9CDCFE"/>
                </a:solidFill>
                <a:effectLst/>
                <a:latin typeface="Consolas" panose="020B0609020204030204" pitchFamily="49" charset="0"/>
              </a:rPr>
              <a:t>site.csproj</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Release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out</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Build runtime image</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mcr.microsoft.com/</a:t>
            </a:r>
            <a:r>
              <a:rPr lang="en-US" b="0" dirty="0">
                <a:solidFill>
                  <a:srgbClr val="4EC9B0"/>
                </a:solidFill>
                <a:effectLst/>
                <a:latin typeface="Consolas" panose="020B0609020204030204" pitchFamily="49" charset="0"/>
              </a:rPr>
              <a:t>dotnet/aspnet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8.0</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WORKDIR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/App</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COPY</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--from</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build-env</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/App/out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ENTRYPOINT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a:solidFill>
                  <a:srgbClr val="CE9178"/>
                </a:solidFill>
                <a:effectLst/>
                <a:latin typeface="Consolas" panose="020B0609020204030204" pitchFamily="49" charset="0"/>
              </a:rPr>
              <a:t>"dotnet"</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"web-site.dll"</a:t>
            </a:r>
            <a:r>
              <a:rPr lang="en-US" b="0" dirty="0">
                <a:solidFill>
                  <a:srgbClr val="9CDCFE"/>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endParaRPr lang="en-US" dirty="0"/>
          </a:p>
        </p:txBody>
      </p:sp>
      <p:sp>
        <p:nvSpPr>
          <p:cNvPr id="4" name="TextBox 3">
            <a:extLst>
              <a:ext uri="{FF2B5EF4-FFF2-40B4-BE49-F238E27FC236}">
                <a16:creationId xmlns:a16="http://schemas.microsoft.com/office/drawing/2014/main" id="{EACA871C-BFD8-50E3-FEBA-531E0F062787}"/>
              </a:ext>
            </a:extLst>
          </p:cNvPr>
          <p:cNvSpPr txBox="1"/>
          <p:nvPr/>
        </p:nvSpPr>
        <p:spPr>
          <a:xfrm>
            <a:off x="2286000" y="2253733"/>
            <a:ext cx="1127553" cy="369332"/>
          </a:xfrm>
          <a:prstGeom prst="rect">
            <a:avLst/>
          </a:prstGeom>
          <a:noFill/>
        </p:spPr>
        <p:txBody>
          <a:bodyPr wrap="none" rtlCol="0">
            <a:spAutoFit/>
          </a:bodyPr>
          <a:lstStyle/>
          <a:p>
            <a:r>
              <a:rPr lang="en-US" dirty="0" err="1"/>
              <a:t>dockerfile</a:t>
            </a:r>
            <a:endParaRPr lang="en-US" dirty="0"/>
          </a:p>
        </p:txBody>
      </p:sp>
    </p:spTree>
    <p:extLst>
      <p:ext uri="{BB962C8B-B14F-4D97-AF65-F5344CB8AC3E}">
        <p14:creationId xmlns:p14="http://schemas.microsoft.com/office/powerpoint/2010/main" val="91885139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48"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52"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4"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5"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A4F29F0-4F73-FFD9-B917-D469ADAEAC8F}"/>
              </a:ext>
            </a:extLst>
          </p:cNvPr>
          <p:cNvSpPr>
            <a:spLocks noGrp="1"/>
          </p:cNvSpPr>
          <p:nvPr>
            <p:ph type="title"/>
          </p:nvPr>
        </p:nvSpPr>
        <p:spPr>
          <a:xfrm>
            <a:off x="3962399" y="685800"/>
            <a:ext cx="7345891" cy="1413933"/>
          </a:xfrm>
        </p:spPr>
        <p:txBody>
          <a:bodyPr>
            <a:normAutofit fontScale="90000"/>
          </a:bodyPr>
          <a:lstStyle/>
          <a:p>
            <a:pPr>
              <a:lnSpc>
                <a:spcPct val="90000"/>
              </a:lnSpc>
            </a:pPr>
            <a:r>
              <a:rPr lang="en-US" sz="3100" dirty="0"/>
              <a:t>In general, your app needs to run on what operating system to work in a Docker image?</a:t>
            </a:r>
            <a:br>
              <a:rPr lang="en-US" sz="3100" dirty="0"/>
            </a:br>
            <a:endParaRPr lang="en-US" sz="3100" dirty="0"/>
          </a:p>
        </p:txBody>
      </p:sp>
      <p:pic>
        <p:nvPicPr>
          <p:cNvPr id="39" name="Picture 4" descr="White puzzle with one red piece">
            <a:extLst>
              <a:ext uri="{FF2B5EF4-FFF2-40B4-BE49-F238E27FC236}">
                <a16:creationId xmlns:a16="http://schemas.microsoft.com/office/drawing/2014/main" id="{3C255460-F01C-0D80-7C57-4AD912DA1D65}"/>
              </a:ext>
            </a:extLst>
          </p:cNvPr>
          <p:cNvPicPr>
            <a:picLocks noChangeAspect="1"/>
          </p:cNvPicPr>
          <p:nvPr/>
        </p:nvPicPr>
        <p:blipFill rotWithShape="1">
          <a:blip r:embed="rId3"/>
          <a:srcRect l="36596" r="35032"/>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40" name="Content Placeholder 2">
            <a:extLst>
              <a:ext uri="{FF2B5EF4-FFF2-40B4-BE49-F238E27FC236}">
                <a16:creationId xmlns:a16="http://schemas.microsoft.com/office/drawing/2014/main" id="{40940459-73F3-F9A1-BD55-4EE42B23103E}"/>
              </a:ext>
            </a:extLst>
          </p:cNvPr>
          <p:cNvSpPr>
            <a:spLocks noGrp="1"/>
          </p:cNvSpPr>
          <p:nvPr>
            <p:ph idx="1"/>
          </p:nvPr>
        </p:nvSpPr>
        <p:spPr>
          <a:xfrm>
            <a:off x="3843867" y="2048933"/>
            <a:ext cx="7659156" cy="3742267"/>
          </a:xfrm>
        </p:spPr>
        <p:txBody>
          <a:bodyPr>
            <a:normAutofit/>
          </a:bodyPr>
          <a:lstStyle/>
          <a:p>
            <a:pPr marL="457200" indent="-457200">
              <a:buFont typeface="+mj-lt"/>
              <a:buAutoNum type="alphaLcParenR"/>
            </a:pPr>
            <a:r>
              <a:rPr lang="pt-BR" dirty="0"/>
              <a:t>Windows</a:t>
            </a:r>
          </a:p>
          <a:p>
            <a:pPr marL="457200" indent="-457200">
              <a:buFont typeface="+mj-lt"/>
              <a:buAutoNum type="alphaLcParenR"/>
            </a:pPr>
            <a:r>
              <a:rPr lang="pt-BR" dirty="0"/>
              <a:t>Linux</a:t>
            </a:r>
          </a:p>
          <a:p>
            <a:pPr marL="457200" indent="-457200">
              <a:buFont typeface="+mj-lt"/>
              <a:buAutoNum type="alphaLcParenR"/>
            </a:pPr>
            <a:r>
              <a:rPr lang="pt-BR" dirty="0"/>
              <a:t>OS/2</a:t>
            </a:r>
          </a:p>
          <a:p>
            <a:pPr marL="457200" indent="-457200">
              <a:buFont typeface="+mj-lt"/>
              <a:buAutoNum type="alphaLcParenR"/>
            </a:pPr>
            <a:r>
              <a:rPr lang="pt-BR" dirty="0"/>
              <a:t>AmigaOS</a:t>
            </a:r>
          </a:p>
          <a:p>
            <a:pPr marL="457200" indent="-457200">
              <a:buFont typeface="+mj-lt"/>
              <a:buAutoNum type="alphaLcParenR"/>
            </a:pPr>
            <a:r>
              <a:rPr lang="pt-BR" dirty="0"/>
              <a:t>Stryker</a:t>
            </a:r>
            <a:endParaRPr lang="en-US" dirty="0"/>
          </a:p>
        </p:txBody>
      </p:sp>
    </p:spTree>
    <p:extLst>
      <p:ext uri="{BB962C8B-B14F-4D97-AF65-F5344CB8AC3E}">
        <p14:creationId xmlns:p14="http://schemas.microsoft.com/office/powerpoint/2010/main" val="297266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E485-50DD-CCDC-91F5-8E2772255B01}"/>
              </a:ext>
            </a:extLst>
          </p:cNvPr>
          <p:cNvSpPr>
            <a:spLocks noGrp="1"/>
          </p:cNvSpPr>
          <p:nvPr>
            <p:ph type="title"/>
          </p:nvPr>
        </p:nvSpPr>
        <p:spPr/>
        <p:txBody>
          <a:bodyPr/>
          <a:lstStyle/>
          <a:p>
            <a:r>
              <a:rPr lang="en-US" dirty="0"/>
              <a:t>Compose a Network</a:t>
            </a:r>
          </a:p>
        </p:txBody>
      </p:sp>
      <p:sp>
        <p:nvSpPr>
          <p:cNvPr id="3" name="Content Placeholder 2">
            <a:extLst>
              <a:ext uri="{FF2B5EF4-FFF2-40B4-BE49-F238E27FC236}">
                <a16:creationId xmlns:a16="http://schemas.microsoft.com/office/drawing/2014/main" id="{E687EE47-4CFB-E1A4-4A5C-40FDF6AA9B4C}"/>
              </a:ext>
            </a:extLst>
          </p:cNvPr>
          <p:cNvSpPr>
            <a:spLocks noGrp="1"/>
          </p:cNvSpPr>
          <p:nvPr>
            <p:ph idx="1"/>
          </p:nvPr>
        </p:nvSpPr>
        <p:spPr>
          <a:xfrm>
            <a:off x="3314700" y="2095501"/>
            <a:ext cx="6496051" cy="4076700"/>
          </a:xfrm>
          <a:solidFill>
            <a:schemeClr val="tx1"/>
          </a:solidFill>
        </p:spPr>
        <p:txBody>
          <a:bodyPr>
            <a:normAutofit fontScale="47500" lnSpcReduction="20000"/>
          </a:bodyPr>
          <a:lstStyle/>
          <a:p>
            <a:pPr marL="0" indent="0">
              <a:buNone/>
            </a:pPr>
            <a:r>
              <a:rPr lang="en-US" b="0" dirty="0">
                <a:solidFill>
                  <a:srgbClr val="569CD6"/>
                </a:solidFill>
                <a:effectLst/>
                <a:latin typeface="Consolas" panose="020B0609020204030204" pitchFamily="49" charset="0"/>
              </a:rPr>
              <a:t>version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"2.1"</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services</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ms</a:t>
            </a:r>
            <a:r>
              <a:rPr lang="en-US" b="0" dirty="0">
                <a:solidFill>
                  <a:srgbClr val="569CD6"/>
                </a:solidFill>
                <a:effectLst/>
                <a:latin typeface="Consolas" panose="020B0609020204030204" pitchFamily="49" charset="0"/>
              </a:rPr>
              <a:t>-</a:t>
            </a:r>
            <a:r>
              <a:rPr lang="en-US" b="0" dirty="0" err="1">
                <a:solidFill>
                  <a:srgbClr val="569CD6"/>
                </a:solidFill>
                <a:effectLst/>
                <a:latin typeface="Consolas" panose="020B0609020204030204" pitchFamily="49" charset="0"/>
              </a:rPr>
              <a:t>sql</a:t>
            </a:r>
            <a:r>
              <a:rPr lang="en-US" b="0" dirty="0">
                <a:solidFill>
                  <a:srgbClr val="569CD6"/>
                </a:solidFill>
                <a:effectLst/>
                <a:latin typeface="Consolas" panose="020B0609020204030204" pitchFamily="49" charset="0"/>
              </a:rPr>
              <a:t>-server</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context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ms</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sql</a:t>
            </a:r>
            <a:r>
              <a:rPr lang="en-US" b="0" dirty="0">
                <a:solidFill>
                  <a:srgbClr val="CE9178"/>
                </a:solidFill>
                <a:effectLst/>
                <a:latin typeface="Consolas" panose="020B0609020204030204" pitchFamily="49" charset="0"/>
              </a:rPr>
              <a:t>-server</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dockerfile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dockerfile</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ports</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1438:1433</a:t>
            </a:r>
            <a:endParaRPr lang="en-US" b="0" dirty="0">
              <a:solidFill>
                <a:srgbClr val="D4D4D4"/>
              </a:solidFill>
              <a:effectLst/>
              <a:latin typeface="Consolas" panose="020B0609020204030204" pitchFamily="49" charset="0"/>
            </a:endParaRPr>
          </a:p>
          <a:p>
            <a:pPr marL="0"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web-site</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context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./web-site</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dockerfile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dockerfile</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ports</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9000:8842</a:t>
            </a:r>
            <a:endParaRPr lang="en-US" dirty="0"/>
          </a:p>
        </p:txBody>
      </p:sp>
      <p:sp>
        <p:nvSpPr>
          <p:cNvPr id="4" name="TextBox 3">
            <a:extLst>
              <a:ext uri="{FF2B5EF4-FFF2-40B4-BE49-F238E27FC236}">
                <a16:creationId xmlns:a16="http://schemas.microsoft.com/office/drawing/2014/main" id="{D0C4F295-4AF3-A9D4-57FD-6202E5FF15C7}"/>
              </a:ext>
            </a:extLst>
          </p:cNvPr>
          <p:cNvSpPr txBox="1"/>
          <p:nvPr/>
        </p:nvSpPr>
        <p:spPr>
          <a:xfrm>
            <a:off x="1126793" y="3764519"/>
            <a:ext cx="2187907" cy="369332"/>
          </a:xfrm>
          <a:prstGeom prst="rect">
            <a:avLst/>
          </a:prstGeom>
          <a:noFill/>
        </p:spPr>
        <p:txBody>
          <a:bodyPr wrap="none" rtlCol="0">
            <a:spAutoFit/>
          </a:bodyPr>
          <a:lstStyle/>
          <a:p>
            <a:r>
              <a:rPr lang="en-US" dirty="0"/>
              <a:t>docker-</a:t>
            </a:r>
            <a:r>
              <a:rPr lang="en-US" dirty="0" err="1"/>
              <a:t>compose.yml</a:t>
            </a:r>
            <a:endParaRPr lang="en-US" dirty="0"/>
          </a:p>
        </p:txBody>
      </p:sp>
    </p:spTree>
    <p:extLst>
      <p:ext uri="{BB962C8B-B14F-4D97-AF65-F5344CB8AC3E}">
        <p14:creationId xmlns:p14="http://schemas.microsoft.com/office/powerpoint/2010/main" val="422119356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8A9F-ED20-9E1E-22C5-0B29485D3008}"/>
              </a:ext>
            </a:extLst>
          </p:cNvPr>
          <p:cNvSpPr>
            <a:spLocks noGrp="1"/>
          </p:cNvSpPr>
          <p:nvPr>
            <p:ph type="title"/>
          </p:nvPr>
        </p:nvSpPr>
        <p:spPr>
          <a:xfrm>
            <a:off x="1484311" y="685800"/>
            <a:ext cx="10018713" cy="1400175"/>
          </a:xfrm>
        </p:spPr>
        <p:txBody>
          <a:bodyPr/>
          <a:lstStyle/>
          <a:p>
            <a:r>
              <a:rPr lang="en-US" dirty="0"/>
              <a:t>Compose a Network</a:t>
            </a:r>
          </a:p>
        </p:txBody>
      </p:sp>
      <p:sp>
        <p:nvSpPr>
          <p:cNvPr id="3" name="Content Placeholder 2">
            <a:extLst>
              <a:ext uri="{FF2B5EF4-FFF2-40B4-BE49-F238E27FC236}">
                <a16:creationId xmlns:a16="http://schemas.microsoft.com/office/drawing/2014/main" id="{0942D92D-B48A-18CE-D4D2-3B70ED246EEB}"/>
              </a:ext>
            </a:extLst>
          </p:cNvPr>
          <p:cNvSpPr>
            <a:spLocks noGrp="1"/>
          </p:cNvSpPr>
          <p:nvPr>
            <p:ph idx="1"/>
          </p:nvPr>
        </p:nvSpPr>
        <p:spPr>
          <a:xfrm>
            <a:off x="1628775" y="3524250"/>
            <a:ext cx="10306050" cy="1790701"/>
          </a:xfrm>
          <a:solidFill>
            <a:schemeClr val="tx1"/>
          </a:solidFill>
        </p:spPr>
        <p:txBody>
          <a:bodyPr>
            <a:normAutofit/>
          </a:bodyPr>
          <a:lstStyle/>
          <a:p>
            <a:pPr marL="0" indent="0">
              <a:buNone/>
            </a:pPr>
            <a:r>
              <a:rPr lang="en-US" sz="1400" dirty="0">
                <a:solidFill>
                  <a:schemeClr val="bg1"/>
                </a:solidFill>
                <a:latin typeface="Consolas" panose="020B0609020204030204" pitchFamily="49" charset="0"/>
              </a:rPr>
              <a:t>C:\dev\docker-demo&gt; docker compose build</a:t>
            </a:r>
          </a:p>
          <a:p>
            <a:pPr marL="0" indent="0">
              <a:buNone/>
            </a:pPr>
            <a:r>
              <a:rPr lang="en-US" sz="1400" dirty="0">
                <a:solidFill>
                  <a:schemeClr val="bg1"/>
                </a:solidFill>
                <a:latin typeface="Consolas" panose="020B0609020204030204" pitchFamily="49" charset="0"/>
              </a:rPr>
              <a:t>C:\dev\docker-demo&gt; docker compose up</a:t>
            </a:r>
            <a:endParaRPr lang="en-US" sz="1400" dirty="0"/>
          </a:p>
        </p:txBody>
      </p:sp>
    </p:spTree>
    <p:extLst>
      <p:ext uri="{BB962C8B-B14F-4D97-AF65-F5344CB8AC3E}">
        <p14:creationId xmlns:p14="http://schemas.microsoft.com/office/powerpoint/2010/main" val="360340617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48"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52"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4"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5"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A4F29F0-4F73-FFD9-B917-D469ADAEAC8F}"/>
              </a:ext>
            </a:extLst>
          </p:cNvPr>
          <p:cNvSpPr>
            <a:spLocks noGrp="1"/>
          </p:cNvSpPr>
          <p:nvPr>
            <p:ph type="title"/>
          </p:nvPr>
        </p:nvSpPr>
        <p:spPr>
          <a:xfrm>
            <a:off x="3962399" y="685800"/>
            <a:ext cx="7345891" cy="1413933"/>
          </a:xfrm>
        </p:spPr>
        <p:txBody>
          <a:bodyPr>
            <a:normAutofit/>
          </a:bodyPr>
          <a:lstStyle/>
          <a:p>
            <a:pPr>
              <a:lnSpc>
                <a:spcPct val="90000"/>
              </a:lnSpc>
            </a:pPr>
            <a:r>
              <a:rPr lang="en-US" sz="3100" dirty="0"/>
              <a:t>Where can I run docker images (check all that apply)?</a:t>
            </a:r>
            <a:br>
              <a:rPr lang="en-US" sz="3100" dirty="0"/>
            </a:br>
            <a:endParaRPr lang="en-US" sz="3100" dirty="0"/>
          </a:p>
        </p:txBody>
      </p:sp>
      <p:pic>
        <p:nvPicPr>
          <p:cNvPr id="39" name="Picture 4" descr="White puzzle with one red piece">
            <a:extLst>
              <a:ext uri="{FF2B5EF4-FFF2-40B4-BE49-F238E27FC236}">
                <a16:creationId xmlns:a16="http://schemas.microsoft.com/office/drawing/2014/main" id="{3C255460-F01C-0D80-7C57-4AD912DA1D65}"/>
              </a:ext>
            </a:extLst>
          </p:cNvPr>
          <p:cNvPicPr>
            <a:picLocks noChangeAspect="1"/>
          </p:cNvPicPr>
          <p:nvPr/>
        </p:nvPicPr>
        <p:blipFill rotWithShape="1">
          <a:blip r:embed="rId3"/>
          <a:srcRect l="36596" r="35032"/>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40" name="Content Placeholder 2">
            <a:extLst>
              <a:ext uri="{FF2B5EF4-FFF2-40B4-BE49-F238E27FC236}">
                <a16:creationId xmlns:a16="http://schemas.microsoft.com/office/drawing/2014/main" id="{40940459-73F3-F9A1-BD55-4EE42B23103E}"/>
              </a:ext>
            </a:extLst>
          </p:cNvPr>
          <p:cNvSpPr>
            <a:spLocks noGrp="1"/>
          </p:cNvSpPr>
          <p:nvPr>
            <p:ph idx="1"/>
          </p:nvPr>
        </p:nvSpPr>
        <p:spPr>
          <a:xfrm>
            <a:off x="3843867" y="2048933"/>
            <a:ext cx="7659156" cy="3742267"/>
          </a:xfrm>
        </p:spPr>
        <p:txBody>
          <a:bodyPr>
            <a:normAutofit/>
          </a:bodyPr>
          <a:lstStyle/>
          <a:p>
            <a:pPr marL="457200" indent="-457200">
              <a:buFont typeface="+mj-lt"/>
              <a:buAutoNum type="alphaLcParenR"/>
            </a:pPr>
            <a:r>
              <a:rPr lang="pt-BR" dirty="0"/>
              <a:t>Windows Desktop</a:t>
            </a:r>
          </a:p>
          <a:p>
            <a:pPr marL="457200" indent="-457200">
              <a:buFont typeface="+mj-lt"/>
              <a:buAutoNum type="alphaLcParenR"/>
            </a:pPr>
            <a:r>
              <a:rPr lang="pt-BR" dirty="0"/>
              <a:t>Linux Desktop</a:t>
            </a:r>
          </a:p>
          <a:p>
            <a:pPr marL="457200" indent="-457200">
              <a:buFont typeface="+mj-lt"/>
              <a:buAutoNum type="alphaLcParenR"/>
            </a:pPr>
            <a:r>
              <a:rPr lang="pt-BR" dirty="0"/>
              <a:t>AWS</a:t>
            </a:r>
          </a:p>
          <a:p>
            <a:pPr marL="457200" indent="-457200">
              <a:buFont typeface="+mj-lt"/>
              <a:buAutoNum type="alphaLcParenR"/>
            </a:pPr>
            <a:r>
              <a:rPr lang="pt-BR" dirty="0"/>
              <a:t>Azure</a:t>
            </a:r>
          </a:p>
          <a:p>
            <a:pPr marL="457200" indent="-457200">
              <a:buFont typeface="+mj-lt"/>
              <a:buAutoNum type="alphaLcParenR"/>
            </a:pPr>
            <a:r>
              <a:rPr lang="pt-BR" dirty="0"/>
              <a:t>Google Cloud</a:t>
            </a:r>
          </a:p>
          <a:p>
            <a:pPr marL="457200" indent="-457200">
              <a:buFont typeface="+mj-lt"/>
              <a:buAutoNum type="alphaLcParenR"/>
            </a:pPr>
            <a:r>
              <a:rPr lang="pt-BR" dirty="0"/>
              <a:t>Raspberry Pi</a:t>
            </a:r>
          </a:p>
          <a:p>
            <a:pPr marL="457200" indent="-457200">
              <a:buFont typeface="+mj-lt"/>
              <a:buAutoNum type="alphaLcParenR"/>
            </a:pPr>
            <a:r>
              <a:rPr lang="pt-BR" dirty="0"/>
              <a:t>All of the above</a:t>
            </a:r>
            <a:endParaRPr lang="en-US" dirty="0"/>
          </a:p>
        </p:txBody>
      </p:sp>
    </p:spTree>
    <p:extLst>
      <p:ext uri="{BB962C8B-B14F-4D97-AF65-F5344CB8AC3E}">
        <p14:creationId xmlns:p14="http://schemas.microsoft.com/office/powerpoint/2010/main" val="729284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C12D-81BA-CBE0-D0A3-6F04395CAB4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8A3F688-39D0-B6B5-57C7-5805A70C99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062555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7" name="Picture 6" descr="Bokeh at night">
            <a:extLst>
              <a:ext uri="{FF2B5EF4-FFF2-40B4-BE49-F238E27FC236}">
                <a16:creationId xmlns:a16="http://schemas.microsoft.com/office/drawing/2014/main" id="{9A6BF55C-E508-2673-5197-397069DBCDCB}"/>
              </a:ext>
            </a:extLst>
          </p:cNvPr>
          <p:cNvPicPr>
            <a:picLocks noChangeAspect="1"/>
          </p:cNvPicPr>
          <p:nvPr/>
        </p:nvPicPr>
        <p:blipFill rotWithShape="1">
          <a:blip r:embed="rId4">
            <a:duotone>
              <a:schemeClr val="bg2">
                <a:shade val="45000"/>
                <a:satMod val="135000"/>
              </a:schemeClr>
              <a:prstClr val="white"/>
            </a:duotone>
            <a:alphaModFix amt="35000"/>
          </a:blip>
          <a:srcRect r="-2" b="15292"/>
          <a:stretch/>
        </p:blipFill>
        <p:spPr>
          <a:xfrm>
            <a:off x="20" y="10"/>
            <a:ext cx="12191980" cy="6857990"/>
          </a:xfrm>
          <a:prstGeom prst="rect">
            <a:avLst/>
          </a:prstGeom>
        </p:spPr>
      </p:pic>
      <p:grpSp>
        <p:nvGrpSpPr>
          <p:cNvPr id="8" name="Group 7">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353920B-7C00-F585-7203-3CD7814BAE90}"/>
              </a:ext>
            </a:extLst>
          </p:cNvPr>
          <p:cNvSpPr>
            <a:spLocks noGrp="1"/>
          </p:cNvSpPr>
          <p:nvPr>
            <p:ph type="title"/>
          </p:nvPr>
        </p:nvSpPr>
        <p:spPr>
          <a:xfrm>
            <a:off x="2928401" y="1380068"/>
            <a:ext cx="8574622" cy="1149349"/>
          </a:xfrm>
        </p:spPr>
        <p:txBody>
          <a:bodyPr vert="horz" lIns="91440" tIns="45720" rIns="91440" bIns="45720" rtlCol="0" anchor="b">
            <a:normAutofit/>
          </a:bodyPr>
          <a:lstStyle/>
          <a:p>
            <a:pPr algn="r"/>
            <a:r>
              <a:rPr lang="en-US" sz="6000" dirty="0"/>
              <a:t>OUR FOCUS</a:t>
            </a:r>
          </a:p>
        </p:txBody>
      </p:sp>
      <p:sp>
        <p:nvSpPr>
          <p:cNvPr id="4" name="TextBox 3">
            <a:extLst>
              <a:ext uri="{FF2B5EF4-FFF2-40B4-BE49-F238E27FC236}">
                <a16:creationId xmlns:a16="http://schemas.microsoft.com/office/drawing/2014/main" id="{C044AF22-F3D1-7783-8372-9FBC45A13BA6}"/>
              </a:ext>
            </a:extLst>
          </p:cNvPr>
          <p:cNvSpPr txBox="1"/>
          <p:nvPr/>
        </p:nvSpPr>
        <p:spPr>
          <a:xfrm>
            <a:off x="3678237" y="3214255"/>
            <a:ext cx="843987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Building a local </a:t>
            </a:r>
            <a:r>
              <a:rPr lang="en-US" b="1"/>
              <a:t>debugging environment</a:t>
            </a:r>
          </a:p>
          <a:p>
            <a:endParaRPr lang="en-US" b="1" dirty="0"/>
          </a:p>
          <a:p>
            <a:pPr marL="285750" indent="-285750">
              <a:buFont typeface="Arial"/>
              <a:buChar char="•"/>
            </a:pPr>
            <a:r>
              <a:rPr lang="en-US" dirty="0"/>
              <a:t>Running container versions of server software such as SQL Server, Redis, </a:t>
            </a:r>
            <a:r>
              <a:rPr lang="en-US" dirty="0" err="1"/>
              <a:t>etc</a:t>
            </a:r>
            <a:endParaRPr lang="en-US" dirty="0"/>
          </a:p>
          <a:p>
            <a:pPr marL="285750" indent="-285750">
              <a:buFont typeface="Arial"/>
              <a:buChar char="•"/>
            </a:pPr>
            <a:r>
              <a:rPr lang="en-US" dirty="0"/>
              <a:t>Customize the prebuilt containers</a:t>
            </a:r>
          </a:p>
          <a:p>
            <a:pPr marL="285750" indent="-285750">
              <a:buFont typeface="Arial"/>
              <a:buChar char="•"/>
            </a:pPr>
            <a:r>
              <a:rPr lang="en-US" dirty="0"/>
              <a:t>Containerize your application</a:t>
            </a:r>
          </a:p>
          <a:p>
            <a:pPr marL="285750" indent="-285750">
              <a:buFont typeface="Arial"/>
              <a:buChar char="•"/>
            </a:pPr>
            <a:r>
              <a:rPr lang="en-US" dirty="0"/>
              <a:t>Constructing a local offline network with your application and supporting servers</a:t>
            </a:r>
          </a:p>
          <a:p>
            <a:endParaRPr lang="en-US" dirty="0"/>
          </a:p>
        </p:txBody>
      </p:sp>
    </p:spTree>
    <p:extLst>
      <p:ext uri="{BB962C8B-B14F-4D97-AF65-F5344CB8AC3E}">
        <p14:creationId xmlns:p14="http://schemas.microsoft.com/office/powerpoint/2010/main" val="6899156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8"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0"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6" name="Rectangle 35">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hand holding a metal box&#10;&#10;Description automatically generated">
            <a:extLst>
              <a:ext uri="{FF2B5EF4-FFF2-40B4-BE49-F238E27FC236}">
                <a16:creationId xmlns:a16="http://schemas.microsoft.com/office/drawing/2014/main" id="{DA3BD5AB-6B53-51FB-0886-F11F9ED012F6}"/>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r="7999" b="-1"/>
          <a:stretch/>
        </p:blipFill>
        <p:spPr>
          <a:xfrm>
            <a:off x="20" y="10"/>
            <a:ext cx="12191980" cy="6857990"/>
          </a:xfrm>
          <a:prstGeom prst="rect">
            <a:avLst/>
          </a:prstGeom>
        </p:spPr>
      </p:pic>
      <p:sp>
        <p:nvSpPr>
          <p:cNvPr id="37"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C168B-86B0-3B25-42CC-DFDF804B5A9A}"/>
              </a:ext>
            </a:extLst>
          </p:cNvPr>
          <p:cNvSpPr>
            <a:spLocks noGrp="1"/>
          </p:cNvSpPr>
          <p:nvPr>
            <p:ph type="title"/>
          </p:nvPr>
        </p:nvSpPr>
        <p:spPr>
          <a:xfrm>
            <a:off x="685800" y="1634067"/>
            <a:ext cx="4080932" cy="3310468"/>
          </a:xfrm>
        </p:spPr>
        <p:txBody>
          <a:bodyPr vert="horz" lIns="91440" tIns="45720" rIns="91440" bIns="45720" rtlCol="0" anchor="b">
            <a:normAutofit/>
          </a:bodyPr>
          <a:lstStyle/>
          <a:p>
            <a:pPr algn="l"/>
            <a:r>
              <a:rPr lang="en-US" sz="5400">
                <a:solidFill>
                  <a:schemeClr val="bg1"/>
                </a:solidFill>
              </a:rPr>
              <a:t>Back in the Dark Ages</a:t>
            </a:r>
          </a:p>
        </p:txBody>
      </p:sp>
      <p:grpSp>
        <p:nvGrpSpPr>
          <p:cNvPr id="38" name="Group 37">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39"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1"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3"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5"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7"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9"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6" name="TextBox 5">
            <a:extLst>
              <a:ext uri="{FF2B5EF4-FFF2-40B4-BE49-F238E27FC236}">
                <a16:creationId xmlns:a16="http://schemas.microsoft.com/office/drawing/2014/main" id="{6F98564D-CDBA-6FC0-C4BD-0A728C7937D3}"/>
              </a:ext>
            </a:extLst>
          </p:cNvPr>
          <p:cNvSpPr txBox="1"/>
          <p:nvPr/>
        </p:nvSpPr>
        <p:spPr>
          <a:xfrm>
            <a:off x="9668553" y="6657945"/>
            <a:ext cx="252344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88762560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DEC9-B534-2671-D078-A8FBEE0679C3}"/>
              </a:ext>
            </a:extLst>
          </p:cNvPr>
          <p:cNvSpPr>
            <a:spLocks noGrp="1"/>
          </p:cNvSpPr>
          <p:nvPr>
            <p:ph type="title"/>
          </p:nvPr>
        </p:nvSpPr>
        <p:spPr>
          <a:xfrm>
            <a:off x="1484311" y="1081548"/>
            <a:ext cx="3333495" cy="1504335"/>
          </a:xfrm>
        </p:spPr>
        <p:txBody>
          <a:bodyPr vert="horz" lIns="91440" tIns="45720" rIns="91440" bIns="45720" rtlCol="0">
            <a:normAutofit/>
          </a:bodyPr>
          <a:lstStyle/>
          <a:p>
            <a:r>
              <a:rPr lang="en-US" sz="2400" dirty="0"/>
              <a:t>Hosting Options</a:t>
            </a:r>
          </a:p>
        </p:txBody>
      </p:sp>
      <p:sp>
        <p:nvSpPr>
          <p:cNvPr id="40" name="Content Placeholder 39">
            <a:extLst>
              <a:ext uri="{FF2B5EF4-FFF2-40B4-BE49-F238E27FC236}">
                <a16:creationId xmlns:a16="http://schemas.microsoft.com/office/drawing/2014/main" id="{CEECE298-AA6F-9DCE-296D-249CACF25D52}"/>
              </a:ext>
            </a:extLst>
          </p:cNvPr>
          <p:cNvSpPr>
            <a:spLocks noGrp="1"/>
          </p:cNvSpPr>
          <p:nvPr>
            <p:ph idx="1"/>
          </p:nvPr>
        </p:nvSpPr>
        <p:spPr>
          <a:xfrm>
            <a:off x="1484311" y="2666999"/>
            <a:ext cx="3333496" cy="3124201"/>
          </a:xfrm>
        </p:spPr>
        <p:txBody>
          <a:bodyPr anchor="t">
            <a:normAutofit/>
          </a:bodyPr>
          <a:lstStyle/>
          <a:p>
            <a:r>
              <a:rPr lang="en-US" sz="1600" dirty="0"/>
              <a:t>Dedicated Server (aka Bare Metal)</a:t>
            </a:r>
          </a:p>
          <a:p>
            <a:pPr>
              <a:buClr>
                <a:srgbClr val="1287C3"/>
              </a:buClr>
            </a:pPr>
            <a:r>
              <a:rPr lang="en-US" sz="1600" dirty="0"/>
              <a:t>Virtual Server</a:t>
            </a:r>
          </a:p>
          <a:p>
            <a:pPr>
              <a:buClr>
                <a:srgbClr val="1287C3"/>
              </a:buClr>
            </a:pPr>
            <a:r>
              <a:rPr lang="en-US" sz="1600" dirty="0"/>
              <a:t>Container</a:t>
            </a:r>
          </a:p>
        </p:txBody>
      </p:sp>
      <p:pic>
        <p:nvPicPr>
          <p:cNvPr id="9" name="Content Placeholder 8">
            <a:extLst>
              <a:ext uri="{FF2B5EF4-FFF2-40B4-BE49-F238E27FC236}">
                <a16:creationId xmlns:a16="http://schemas.microsoft.com/office/drawing/2014/main" id="{D68BA889-02CF-B831-DFA7-68E2C4F22BB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262033" y="1650119"/>
            <a:ext cx="6240990" cy="312441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4782366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klift lifting a container in the yard">
            <a:extLst>
              <a:ext uri="{FF2B5EF4-FFF2-40B4-BE49-F238E27FC236}">
                <a16:creationId xmlns:a16="http://schemas.microsoft.com/office/drawing/2014/main" id="{B3688DD8-D2FF-54AA-0F6B-9A341CCC813D}"/>
              </a:ext>
            </a:extLst>
          </p:cNvPr>
          <p:cNvPicPr>
            <a:picLocks noChangeAspect="1"/>
          </p:cNvPicPr>
          <p:nvPr/>
        </p:nvPicPr>
        <p:blipFill rotWithShape="1">
          <a:blip r:embed="rId4"/>
          <a:srcRect l="14990" r="33509" b="-3"/>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F686BEF-C02A-1B4F-AE06-F574CFD3828E}"/>
              </a:ext>
            </a:extLst>
          </p:cNvPr>
          <p:cNvSpPr>
            <a:spLocks noGrp="1"/>
          </p:cNvSpPr>
          <p:nvPr>
            <p:ph type="title"/>
          </p:nvPr>
        </p:nvSpPr>
        <p:spPr>
          <a:xfrm>
            <a:off x="972080" y="685800"/>
            <a:ext cx="5260680" cy="1752599"/>
          </a:xfrm>
        </p:spPr>
        <p:txBody>
          <a:bodyPr>
            <a:normAutofit/>
          </a:bodyPr>
          <a:lstStyle/>
          <a:p>
            <a:pPr algn="l"/>
            <a:endParaRPr lang="en-US">
              <a:cs typeface="Arial"/>
            </a:endParaRPr>
          </a:p>
        </p:txBody>
      </p:sp>
      <p:sp>
        <p:nvSpPr>
          <p:cNvPr id="3" name="Content Placeholder 2">
            <a:extLst>
              <a:ext uri="{FF2B5EF4-FFF2-40B4-BE49-F238E27FC236}">
                <a16:creationId xmlns:a16="http://schemas.microsoft.com/office/drawing/2014/main" id="{80170167-7591-790A-9AC3-2B0834AF6F73}"/>
              </a:ext>
            </a:extLst>
          </p:cNvPr>
          <p:cNvSpPr>
            <a:spLocks noGrp="1"/>
          </p:cNvSpPr>
          <p:nvPr>
            <p:ph idx="1"/>
          </p:nvPr>
        </p:nvSpPr>
        <p:spPr>
          <a:xfrm>
            <a:off x="643468" y="2666999"/>
            <a:ext cx="5260680" cy="3124201"/>
          </a:xfrm>
        </p:spPr>
        <p:txBody>
          <a:bodyPr>
            <a:normAutofit/>
          </a:bodyPr>
          <a:lstStyle/>
          <a:p>
            <a:pPr marL="0" indent="0">
              <a:buNone/>
            </a:pPr>
            <a:r>
              <a:rPr lang="en-US" sz="2000" b="1" dirty="0">
                <a:cs typeface="Arial"/>
              </a:rPr>
              <a:t>Container</a:t>
            </a:r>
          </a:p>
          <a:p>
            <a:pPr marL="0" indent="0">
              <a:buNone/>
            </a:pPr>
            <a:r>
              <a:rPr lang="en-US" sz="2000" dirty="0">
                <a:ea typeface="+mn-lt"/>
                <a:cs typeface="+mn-lt"/>
              </a:rPr>
              <a:t>A container is a lightweight, standalone, executable package that contains everything needed to run a piece of software, including the code, runtime, libraries, and dependencies.</a:t>
            </a:r>
          </a:p>
          <a:p>
            <a:pPr marL="0" indent="0">
              <a:buNone/>
            </a:pPr>
            <a:r>
              <a:rPr lang="en-US" sz="2000" dirty="0">
                <a:ea typeface="+mn-lt"/>
                <a:cs typeface="+mn-lt"/>
              </a:rPr>
              <a:t> Containers are isolated from each other and share the underlying operating system kernel.</a:t>
            </a:r>
            <a:endParaRPr lang="en-US" sz="2000" dirty="0">
              <a:cs typeface="Arial"/>
            </a:endParaRPr>
          </a:p>
          <a:p>
            <a:pPr marL="344170" indent="-344170"/>
            <a:endParaRPr lang="en-US" sz="2000" dirty="0">
              <a:cs typeface="Arial"/>
            </a:endParaRPr>
          </a:p>
        </p:txBody>
      </p:sp>
    </p:spTree>
    <p:extLst>
      <p:ext uri="{BB962C8B-B14F-4D97-AF65-F5344CB8AC3E}">
        <p14:creationId xmlns:p14="http://schemas.microsoft.com/office/powerpoint/2010/main" val="90557391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2FF0-FEFF-15B8-AA00-6A9B367C35F2}"/>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6070651B-DEA5-C9FC-7315-F1E7A37774EF}"/>
              </a:ext>
            </a:extLst>
          </p:cNvPr>
          <p:cNvSpPr>
            <a:spLocks noGrp="1"/>
          </p:cNvSpPr>
          <p:nvPr>
            <p:ph idx="1"/>
          </p:nvPr>
        </p:nvSpPr>
        <p:spPr/>
        <p:txBody>
          <a:bodyPr/>
          <a:lstStyle/>
          <a:p>
            <a:r>
              <a:rPr lang="en-US" dirty="0"/>
              <a:t>Container: </a:t>
            </a:r>
            <a:r>
              <a:rPr lang="en-US" sz="1800" dirty="0"/>
              <a:t>Everything needed to run a piece of software, including configuration</a:t>
            </a:r>
          </a:p>
          <a:p>
            <a:r>
              <a:rPr lang="en-US" dirty="0"/>
              <a:t>Image: </a:t>
            </a:r>
            <a:r>
              <a:rPr lang="en-US" sz="1800" dirty="0"/>
              <a:t>Combination of layers of files needed to create a container</a:t>
            </a:r>
          </a:p>
          <a:p>
            <a:r>
              <a:rPr lang="en-US" dirty="0"/>
              <a:t>Network: </a:t>
            </a:r>
            <a:r>
              <a:rPr lang="en-US" sz="1800" dirty="0"/>
              <a:t>A set of containers that have connectivity to each other</a:t>
            </a:r>
          </a:p>
          <a:p>
            <a:r>
              <a:rPr lang="en-US" dirty="0"/>
              <a:t>Cluster: </a:t>
            </a:r>
            <a:r>
              <a:rPr lang="en-US" sz="1800" dirty="0"/>
              <a:t>A cluster is a set of nodes that run a containerized application</a:t>
            </a:r>
          </a:p>
        </p:txBody>
      </p:sp>
    </p:spTree>
    <p:extLst>
      <p:ext uri="{BB962C8B-B14F-4D97-AF65-F5344CB8AC3E}">
        <p14:creationId xmlns:p14="http://schemas.microsoft.com/office/powerpoint/2010/main" val="233586639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ffice with computer set">
            <a:extLst>
              <a:ext uri="{FF2B5EF4-FFF2-40B4-BE49-F238E27FC236}">
                <a16:creationId xmlns:a16="http://schemas.microsoft.com/office/drawing/2014/main" id="{932A2E7D-79A4-DCE7-D6ED-B80592171271}"/>
              </a:ext>
            </a:extLst>
          </p:cNvPr>
          <p:cNvPicPr>
            <a:picLocks noChangeAspect="1"/>
          </p:cNvPicPr>
          <p:nvPr/>
        </p:nvPicPr>
        <p:blipFill rotWithShape="1">
          <a:blip r:embed="rId4"/>
          <a:srcRect l="10456" r="31595" b="4"/>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D93FCAE-D1E6-EBFC-04CE-23F975D3852E}"/>
              </a:ext>
            </a:extLst>
          </p:cNvPr>
          <p:cNvSpPr>
            <a:spLocks noGrp="1"/>
          </p:cNvSpPr>
          <p:nvPr>
            <p:ph type="title"/>
          </p:nvPr>
        </p:nvSpPr>
        <p:spPr>
          <a:xfrm>
            <a:off x="972080" y="685800"/>
            <a:ext cx="5260680" cy="1752599"/>
          </a:xfrm>
        </p:spPr>
        <p:txBody>
          <a:bodyPr>
            <a:normAutofit/>
          </a:bodyPr>
          <a:lstStyle/>
          <a:p>
            <a:pPr algn="l"/>
            <a:r>
              <a:rPr lang="en-US" dirty="0"/>
              <a:t>Desktop Solutions</a:t>
            </a:r>
            <a:endParaRPr lang="en-US"/>
          </a:p>
        </p:txBody>
      </p:sp>
      <p:sp>
        <p:nvSpPr>
          <p:cNvPr id="3" name="Content Placeholder 2">
            <a:extLst>
              <a:ext uri="{FF2B5EF4-FFF2-40B4-BE49-F238E27FC236}">
                <a16:creationId xmlns:a16="http://schemas.microsoft.com/office/drawing/2014/main" id="{F2EBD279-1ACE-4F7A-59F2-759165DC48AA}"/>
              </a:ext>
            </a:extLst>
          </p:cNvPr>
          <p:cNvSpPr>
            <a:spLocks noGrp="1"/>
          </p:cNvSpPr>
          <p:nvPr>
            <p:ph idx="1"/>
          </p:nvPr>
        </p:nvSpPr>
        <p:spPr>
          <a:xfrm>
            <a:off x="643468" y="2666999"/>
            <a:ext cx="5260680" cy="3124201"/>
          </a:xfrm>
        </p:spPr>
        <p:txBody>
          <a:bodyPr>
            <a:normAutofit/>
          </a:bodyPr>
          <a:lstStyle/>
          <a:p>
            <a:pPr marL="0" indent="0">
              <a:buNone/>
            </a:pPr>
            <a:r>
              <a:rPr lang="en-US" sz="2000" dirty="0"/>
              <a:t>Docker Desktop</a:t>
            </a:r>
          </a:p>
          <a:p>
            <a:pPr marL="0" indent="0">
              <a:buClr>
                <a:srgbClr val="1287C3"/>
              </a:buClr>
              <a:buNone/>
            </a:pPr>
            <a:r>
              <a:rPr lang="en-US" sz="2000" dirty="0"/>
              <a:t>Rancher Desktop</a:t>
            </a:r>
          </a:p>
        </p:txBody>
      </p:sp>
    </p:spTree>
    <p:extLst>
      <p:ext uri="{BB962C8B-B14F-4D97-AF65-F5344CB8AC3E}">
        <p14:creationId xmlns:p14="http://schemas.microsoft.com/office/powerpoint/2010/main" val="40644009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39" name="Group 38">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0"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2"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3"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5"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7" name="Freeform: Shape 46">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8A8316A6-14A4-0C2F-1C01-D464C79D6C75}"/>
              </a:ext>
            </a:extLst>
          </p:cNvPr>
          <p:cNvPicPr>
            <a:picLocks noGrp="1" noChangeAspect="1"/>
          </p:cNvPicPr>
          <p:nvPr>
            <p:ph idx="1"/>
          </p:nvPr>
        </p:nvPicPr>
        <p:blipFill>
          <a:blip r:embed="rId4"/>
          <a:stretch>
            <a:fillRect/>
          </a:stretch>
        </p:blipFill>
        <p:spPr>
          <a:xfrm>
            <a:off x="3754361" y="993774"/>
            <a:ext cx="5787429" cy="5454651"/>
          </a:xfrm>
          <a:prstGeom prst="rect">
            <a:avLst/>
          </a:prstGeom>
        </p:spPr>
      </p:pic>
    </p:spTree>
    <p:extLst>
      <p:ext uri="{BB962C8B-B14F-4D97-AF65-F5344CB8AC3E}">
        <p14:creationId xmlns:p14="http://schemas.microsoft.com/office/powerpoint/2010/main" val="154874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6A36926-D14A-30CF-91F3-35F392A5A836}"/>
              </a:ext>
            </a:extLst>
          </p:cNvPr>
          <p:cNvSpPr/>
          <p:nvPr/>
        </p:nvSpPr>
        <p:spPr>
          <a:xfrm>
            <a:off x="1354668" y="1865745"/>
            <a:ext cx="10253132" cy="295178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8EB3E-928B-0F89-B12B-09D6A3876F10}"/>
              </a:ext>
            </a:extLst>
          </p:cNvPr>
          <p:cNvSpPr>
            <a:spLocks noGrp="1"/>
          </p:cNvSpPr>
          <p:nvPr>
            <p:ph type="title"/>
          </p:nvPr>
        </p:nvSpPr>
        <p:spPr>
          <a:xfrm>
            <a:off x="1484311" y="212436"/>
            <a:ext cx="10018713" cy="2225963"/>
          </a:xfrm>
        </p:spPr>
        <p:txBody>
          <a:bodyPr/>
          <a:lstStyle/>
          <a:p>
            <a:r>
              <a:rPr lang="en-US" dirty="0"/>
              <a:t>Run SQL Server</a:t>
            </a:r>
          </a:p>
        </p:txBody>
      </p:sp>
      <p:sp>
        <p:nvSpPr>
          <p:cNvPr id="3" name="Content Placeholder 2">
            <a:extLst>
              <a:ext uri="{FF2B5EF4-FFF2-40B4-BE49-F238E27FC236}">
                <a16:creationId xmlns:a16="http://schemas.microsoft.com/office/drawing/2014/main" id="{A984D072-4C24-F1AE-F22E-7E8A6CBDB728}"/>
              </a:ext>
            </a:extLst>
          </p:cNvPr>
          <p:cNvSpPr>
            <a:spLocks noGrp="1"/>
          </p:cNvSpPr>
          <p:nvPr>
            <p:ph idx="1"/>
          </p:nvPr>
        </p:nvSpPr>
        <p:spPr>
          <a:xfrm>
            <a:off x="1536699" y="2160539"/>
            <a:ext cx="10018713" cy="2362200"/>
          </a:xfrm>
        </p:spPr>
        <p:txBody>
          <a:bodyPr/>
          <a:lstStyle/>
          <a:p>
            <a:pPr marL="0" indent="0">
              <a:buNone/>
            </a:pPr>
            <a:r>
              <a:rPr lang="en-US" sz="1400" dirty="0">
                <a:solidFill>
                  <a:schemeClr val="bg1"/>
                </a:solidFill>
                <a:ea typeface="+mn-lt"/>
                <a:cs typeface="+mn-lt"/>
              </a:rPr>
              <a:t>C:\&gt; docker pull mcr.microsoft.com/</a:t>
            </a:r>
            <a:r>
              <a:rPr lang="en-US" sz="1400" dirty="0" err="1">
                <a:solidFill>
                  <a:schemeClr val="bg1"/>
                </a:solidFill>
                <a:ea typeface="+mn-lt"/>
                <a:cs typeface="+mn-lt"/>
              </a:rPr>
              <a:t>mssql</a:t>
            </a:r>
            <a:r>
              <a:rPr lang="en-US" sz="1400" dirty="0">
                <a:solidFill>
                  <a:schemeClr val="bg1"/>
                </a:solidFill>
                <a:ea typeface="+mn-lt"/>
                <a:cs typeface="+mn-lt"/>
              </a:rPr>
              <a:t>/server:2022-latest</a:t>
            </a:r>
          </a:p>
          <a:p>
            <a:pPr marL="0" indent="0">
              <a:buClr>
                <a:srgbClr val="1287C3"/>
              </a:buClr>
              <a:buNone/>
            </a:pPr>
            <a:r>
              <a:rPr lang="en-US" sz="1400" dirty="0">
                <a:solidFill>
                  <a:schemeClr val="bg1"/>
                </a:solidFill>
                <a:ea typeface="+mn-lt"/>
                <a:cs typeface="+mn-lt"/>
              </a:rPr>
              <a:t>C:\&gt; docker run -e "ACCEPT_EULA=Y" -e "MSSQL_SA_PASSWORD=YourStrong@Passw0rd" -p 1433:1433 --name sql1 --hostname sql1 -d mcr.microsoft.com/</a:t>
            </a:r>
            <a:r>
              <a:rPr lang="en-US" sz="1400" dirty="0" err="1">
                <a:solidFill>
                  <a:schemeClr val="bg1"/>
                </a:solidFill>
                <a:ea typeface="+mn-lt"/>
                <a:cs typeface="+mn-lt"/>
              </a:rPr>
              <a:t>mssql</a:t>
            </a:r>
            <a:r>
              <a:rPr lang="en-US" sz="1400" dirty="0">
                <a:solidFill>
                  <a:schemeClr val="bg1"/>
                </a:solidFill>
                <a:ea typeface="+mn-lt"/>
                <a:cs typeface="+mn-lt"/>
              </a:rPr>
              <a:t>/server:2022-latest</a:t>
            </a:r>
            <a:endParaRPr lang="en-US" sz="1400" dirty="0">
              <a:solidFill>
                <a:schemeClr val="bg1"/>
              </a:solidFill>
            </a:endParaRPr>
          </a:p>
          <a:p>
            <a:pPr>
              <a:buClr>
                <a:srgbClr val="1287C3"/>
              </a:buClr>
            </a:pPr>
            <a:endParaRPr lang="en-US" sz="1400" dirty="0">
              <a:solidFill>
                <a:schemeClr val="bg1"/>
              </a:solidFill>
            </a:endParaRPr>
          </a:p>
        </p:txBody>
      </p:sp>
    </p:spTree>
    <p:extLst>
      <p:ext uri="{BB962C8B-B14F-4D97-AF65-F5344CB8AC3E}">
        <p14:creationId xmlns:p14="http://schemas.microsoft.com/office/powerpoint/2010/main" val="2542891868"/>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504</TotalTime>
  <Words>1343</Words>
  <Application>Microsoft Office PowerPoint</Application>
  <PresentationFormat>Widescreen</PresentationFormat>
  <Paragraphs>179</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Corbel</vt:lpstr>
      <vt:lpstr>Söhne</vt:lpstr>
      <vt:lpstr>Parallax</vt:lpstr>
      <vt:lpstr>DOCKER</vt:lpstr>
      <vt:lpstr>OUR FOCUS</vt:lpstr>
      <vt:lpstr>Back in the Dark Ages</vt:lpstr>
      <vt:lpstr>Hosting Options</vt:lpstr>
      <vt:lpstr>PowerPoint Presentation</vt:lpstr>
      <vt:lpstr>Terminology</vt:lpstr>
      <vt:lpstr>Desktop Solutions</vt:lpstr>
      <vt:lpstr>PowerPoint Presentation</vt:lpstr>
      <vt:lpstr>Run SQL Server</vt:lpstr>
      <vt:lpstr>Create your own SQL Server Container</vt:lpstr>
      <vt:lpstr>Create your own SQL Server Container</vt:lpstr>
      <vt:lpstr>What is the command used to build a Docker image from a Dockerfile? </vt:lpstr>
      <vt:lpstr>Containerize your Application</vt:lpstr>
      <vt:lpstr>In general, your app needs to run on what operating system to work in a Docker image? </vt:lpstr>
      <vt:lpstr>Compose a Network</vt:lpstr>
      <vt:lpstr>Compose a Network</vt:lpstr>
      <vt:lpstr>Where can I run docker images (check all that apply)?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Walker</dc:creator>
  <cp:lastModifiedBy>David Walker</cp:lastModifiedBy>
  <cp:revision>137</cp:revision>
  <dcterms:created xsi:type="dcterms:W3CDTF">2024-02-04T18:21:53Z</dcterms:created>
  <dcterms:modified xsi:type="dcterms:W3CDTF">2024-02-27T14:54:41Z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