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6" r:id="rId2"/>
    <p:sldId id="261" r:id="rId3"/>
    <p:sldId id="262" r:id="rId4"/>
    <p:sldId id="264" r:id="rId5"/>
    <p:sldId id="266" r:id="rId6"/>
    <p:sldId id="268" r:id="rId7"/>
    <p:sldId id="267" r:id="rId8"/>
    <p:sldId id="269" r:id="rId9"/>
    <p:sldId id="270" r:id="rId10"/>
    <p:sldId id="257" r:id="rId11"/>
    <p:sldId id="258" r:id="rId12"/>
    <p:sldId id="263" r:id="rId13"/>
    <p:sldId id="274" r:id="rId14"/>
    <p:sldId id="259" r:id="rId15"/>
    <p:sldId id="271" r:id="rId16"/>
    <p:sldId id="260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260" autoAdjust="0"/>
  </p:normalViewPr>
  <p:slideViewPr>
    <p:cSldViewPr snapToGrid="0">
      <p:cViewPr varScale="1">
        <p:scale>
          <a:sx n="82" d="100"/>
          <a:sy n="82" d="100"/>
        </p:scale>
        <p:origin x="4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218D-DFF8-4BDC-A2F3-6CF13529966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E5D3-5516-4C2C-99EB-9972BCE49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and welcome to Debugging Multi-Threaded</a:t>
            </a:r>
            <a:r>
              <a:rPr lang="en-US" baseline="0" dirty="0" smtClean="0"/>
              <a:t> Code in Visual Studio 2015</a:t>
            </a:r>
          </a:p>
          <a:p>
            <a:r>
              <a:rPr lang="en-US" baseline="0" dirty="0" smtClean="0"/>
              <a:t>I will be demonstrating debugging of multi-threaded code in visual studio 2015 but I should mention that a lot of these tools are already available in earlier versions of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</a:t>
            </a:r>
            <a:r>
              <a:rPr lang="en-US" baseline="0" dirty="0" smtClean="0"/>
              <a:t> I say the thing about the thread sleep and coordination of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how you imagine</a:t>
            </a:r>
            <a:r>
              <a:rPr lang="en-US" baseline="0" dirty="0" smtClean="0"/>
              <a:t> your multi-threaded code is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as it turns out, here is what is actually happening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1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</a:t>
            </a:r>
            <a:r>
              <a:rPr lang="en-US" baseline="0" dirty="0" smtClean="0"/>
              <a:t> going to discuss some of the new features in Visual Studio 2015 that may help us debug multi-threaded code</a:t>
            </a:r>
          </a:p>
          <a:p>
            <a:r>
              <a:rPr lang="en-US" baseline="0" dirty="0" smtClean="0"/>
              <a:t>Then I will give a brief introduction to debugging multi-threaded code and finally, we will debug some of my bad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4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identified 3 improvements in VS 2015 that apply to multi-threaded debugging.  First, the PerfTips feature helps you measure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C#, any value that is more than 32 bits is not guaranteed an atomic write, so, as I understand it, 2 threads writing a 64 bit value (on a 32 bit system) to the same location could result in a value that contains the lower 32 bits from one value and the upper 32 bits from the other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look at our</a:t>
            </a:r>
            <a:r>
              <a:rPr lang="en-US" baseline="0" dirty="0" smtClean="0"/>
              <a:t> Parallel Watch 1 window, we see that x number of threads have read the counter value and that when the new value will be written to the counter variable,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conditional breakpoint with the parallel watch window to break where you suspect the problem might be and then to compare the variable values from the different threads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6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picture of gremlin (not the car) or </a:t>
            </a:r>
            <a:r>
              <a:rPr lang="en-US" dirty="0" err="1" smtClean="0"/>
              <a:t>mogwai</a:t>
            </a:r>
            <a:r>
              <a:rPr lang="en-US" dirty="0" smtClean="0"/>
              <a:t> (correct spelling?)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E5D3-5516-4C2C-99EB-9972BCE49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275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13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48695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0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98639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4832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2854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71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73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698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99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70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23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87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40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446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A3FB-3544-45C7-B800-6AEB526F5FFA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5575F4-0BC2-452A-AA43-CCC74A0C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rax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://foo.network/" TargetMode="External"/><Relationship Id="rId4" Type="http://schemas.openxmlformats.org/officeDocument/2006/relationships/hyperlink" Target="http://coding.grax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.grax.com/" TargetMode="External"/><Relationship Id="rId2" Type="http://schemas.openxmlformats.org/officeDocument/2006/relationships/hyperlink" Target="https://twitter.com/gra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.grax.com/fooNetwor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visualstudioalm/archive/2014/08/18/perftips-performance-information-at-a-glance-while-debugging-with-visual-studio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sualstudio.com/en-us/news/vs2015-preview-vs.aspx#Debug" TargetMode="External"/><Relationship Id="rId4" Type="http://schemas.openxmlformats.org/officeDocument/2006/relationships/hyperlink" Target="http://blogs.msdn.com/b/visualstudioalm/archive/2014/10/06/new-breakpoint-configuration-experience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logs.msdn.com/b/visualstudioalm/archive/2014/08/18/perftips-performance-information-at-a-glance-while-debugging-with-visual-studio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visualstudioalm/archive/2014/10/06/new-breakpoint-configuration-experience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4039"/>
          </a:xfrm>
        </p:spPr>
        <p:txBody>
          <a:bodyPr>
            <a:normAutofit/>
          </a:bodyPr>
          <a:lstStyle/>
          <a:p>
            <a:r>
              <a:rPr lang="en-US" dirty="0" smtClean="0"/>
              <a:t>By David Walker</a:t>
            </a:r>
          </a:p>
          <a:p>
            <a:r>
              <a:rPr lang="en-US" dirty="0" smtClean="0">
                <a:hlinkClick r:id="rId3"/>
              </a:rPr>
              <a:t>@grax</a:t>
            </a:r>
            <a:endParaRPr lang="en-US" dirty="0" smtClean="0"/>
          </a:p>
          <a:p>
            <a:r>
              <a:rPr lang="en-US" smtClean="0">
                <a:hlinkClick r:id="rId4"/>
              </a:rPr>
              <a:t>http://coding.grax.com/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http://foo.network/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381" y="983673"/>
            <a:ext cx="7500621" cy="2563091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 smtClean="0"/>
              <a:t>Debugging</a:t>
            </a:r>
            <a:br>
              <a:rPr lang="en-US" dirty="0" smtClean="0"/>
            </a:br>
            <a:r>
              <a:rPr lang="en-US" dirty="0" smtClean="0"/>
              <a:t>Multi-Threaded Code</a:t>
            </a:r>
            <a:br>
              <a:rPr lang="en-US" dirty="0" smtClean="0"/>
            </a:br>
            <a:r>
              <a:rPr lang="en-US" dirty="0" smtClean="0"/>
              <a:t>in VS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3" y="3669632"/>
            <a:ext cx="4244958" cy="3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43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help me debug my </a:t>
            </a:r>
            <a:br>
              <a:rPr lang="en-US" dirty="0" smtClean="0"/>
            </a:br>
            <a:r>
              <a:rPr lang="en-US" dirty="0" smtClean="0"/>
              <a:t>multi-threaded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Exercise 1: The loop is supposed to execute 100 times but the counter only increments 76 or so times</a:t>
            </a:r>
          </a:p>
          <a:p>
            <a:r>
              <a:rPr lang="en-US" sz="2400" dirty="0" smtClean="0"/>
              <a:t>Exercise 2: I get incorrect results from these Tasks that I spawned</a:t>
            </a:r>
          </a:p>
          <a:p>
            <a:r>
              <a:rPr lang="en-US" sz="2400" dirty="0" smtClean="0"/>
              <a:t>Exercise 3: I have this awesome code that must be thread-safe because it uses “lock” but it still isn’t working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319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One:</a:t>
            </a:r>
            <a:br>
              <a:rPr lang="en-US" dirty="0" smtClean="0"/>
            </a:br>
            <a:r>
              <a:rPr lang="en-US" dirty="0" smtClean="0"/>
              <a:t>The Loopy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3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One:</a:t>
            </a:r>
            <a:br>
              <a:rPr lang="en-US" dirty="0"/>
            </a:br>
            <a:r>
              <a:rPr lang="en-US" dirty="0"/>
              <a:t>The Loopy Loop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429" y="3389778"/>
            <a:ext cx="8231180" cy="2571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429" y="2121877"/>
            <a:ext cx="7873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2 (or more) threads read the counter value at the same time, and then add 1 to it, the values that they write back to the counter value will be incorrect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13539" y="3389778"/>
            <a:ext cx="23446" cy="305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9200" y="3389778"/>
            <a:ext cx="23446" cy="305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5573" y="3389778"/>
            <a:ext cx="23446" cy="3058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66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One:</a:t>
            </a:r>
            <a:br>
              <a:rPr lang="en-US" dirty="0" smtClean="0"/>
            </a:br>
            <a:r>
              <a:rPr lang="en-US" dirty="0" smtClean="0"/>
              <a:t>The Loopy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conditional breakpoint with the parallel watch window to break where you suspect the problem might be and then to compare the variable values from the different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45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Two:</a:t>
            </a:r>
            <a:br>
              <a:rPr lang="en-US" dirty="0" smtClean="0"/>
            </a:br>
            <a:r>
              <a:rPr lang="en-US" dirty="0" smtClean="0"/>
              <a:t>Gremlins ate my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Two:</a:t>
            </a:r>
            <a:br>
              <a:rPr lang="en-US" dirty="0" smtClean="0"/>
            </a:br>
            <a:r>
              <a:rPr lang="en-US" dirty="0" smtClean="0"/>
              <a:t>Gremlins ate my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shared resource can be a problem</a:t>
            </a:r>
          </a:p>
          <a:p>
            <a:r>
              <a:rPr lang="en-US" dirty="0" smtClean="0"/>
              <a:t>In this case, we captured the “answer” variable in our delegate so each execution of “</a:t>
            </a:r>
            <a:r>
              <a:rPr lang="en-US" dirty="0" err="1" smtClean="0"/>
              <a:t>locateAnswer</a:t>
            </a:r>
            <a:r>
              <a:rPr lang="en-US" dirty="0" smtClean="0"/>
              <a:t>” is using the same “answer” variable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2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Three:</a:t>
            </a:r>
            <a:br>
              <a:rPr lang="en-US" dirty="0" smtClean="0"/>
            </a:br>
            <a:r>
              <a:rPr lang="en-US" dirty="0" smtClean="0"/>
              <a:t>Lock, Stock, and Peril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Three:</a:t>
            </a:r>
            <a:br>
              <a:rPr lang="en-US" dirty="0" smtClean="0"/>
            </a:br>
            <a:r>
              <a:rPr lang="en-US" dirty="0" smtClean="0"/>
              <a:t>Lock, Stock, and Peril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guarantee that a thread waiting for a lock to be released will be serviced before another thread comes along and re-locks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4290187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21527"/>
            <a:ext cx="8596668" cy="3519835"/>
          </a:xfrm>
        </p:spPr>
        <p:txBody>
          <a:bodyPr anchor="b" anchorCtr="0">
            <a:noAutofit/>
          </a:bodyPr>
          <a:lstStyle/>
          <a:p>
            <a:pPr marL="0" indent="0" algn="r">
              <a:buNone/>
            </a:pPr>
            <a:r>
              <a:rPr lang="en-US" dirty="0"/>
              <a:t>Debugging Multi-Threaded Code in VS 2015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/>
              <a:t>By David Walker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@grax</a:t>
            </a: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http://coding.grax.com</a:t>
            </a: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g.grax.com/fooNetwork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Multi-Threaded</a:t>
            </a:r>
            <a:br>
              <a:rPr lang="en-US" dirty="0" smtClean="0"/>
            </a:br>
            <a:r>
              <a:rPr lang="en-US" dirty="0" smtClean="0"/>
              <a:t>Program Execution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57400"/>
            <a:ext cx="4243052" cy="42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Multi-Threaded</a:t>
            </a:r>
            <a:br>
              <a:rPr lang="en-US" dirty="0" smtClean="0"/>
            </a:br>
            <a:r>
              <a:rPr lang="en-US" dirty="0" smtClean="0"/>
              <a:t>Program Execution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4243730" cy="42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66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What’s new in Visual Studio 2015 for debugging multi-threaded code</a:t>
            </a:r>
          </a:p>
          <a:p>
            <a:r>
              <a:rPr lang="en-US" sz="3200" dirty="0" smtClean="0"/>
              <a:t>The lightning course on how to debug multi-threaded code?</a:t>
            </a:r>
          </a:p>
          <a:p>
            <a:r>
              <a:rPr lang="en-US" sz="3200" dirty="0" smtClean="0"/>
              <a:t>Time to actually debug some bad code I wrote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What’s New in VS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704863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3"/>
              </a:rPr>
              <a:t>PerfTips</a:t>
            </a:r>
            <a:r>
              <a:rPr lang="en-US" dirty="0" smtClean="0">
                <a:hlinkClick r:id="rId3"/>
              </a:rPr>
              <a:t>: Performance </a:t>
            </a:r>
            <a:r>
              <a:rPr lang="en-US" dirty="0">
                <a:hlinkClick r:id="rId3"/>
              </a:rPr>
              <a:t>Information </a:t>
            </a:r>
            <a:r>
              <a:rPr lang="en-US" dirty="0" smtClean="0">
                <a:hlinkClick r:id="rId3"/>
              </a:rPr>
              <a:t>at-a-glance</a:t>
            </a:r>
            <a:endParaRPr lang="en-US" dirty="0" smtClean="0"/>
          </a:p>
          <a:p>
            <a:pPr lvl="1"/>
            <a:r>
              <a:rPr lang="en-US" dirty="0" smtClean="0"/>
              <a:t>Time portions of program in debugging</a:t>
            </a:r>
          </a:p>
          <a:p>
            <a:r>
              <a:rPr lang="en-US" dirty="0">
                <a:hlinkClick r:id="rId4"/>
              </a:rPr>
              <a:t>Breakpoint </a:t>
            </a:r>
            <a:r>
              <a:rPr lang="en-US" dirty="0" smtClean="0">
                <a:hlinkClick r:id="rId4"/>
              </a:rPr>
              <a:t>settings</a:t>
            </a:r>
            <a:endParaRPr lang="en-US" dirty="0" smtClean="0"/>
          </a:p>
          <a:p>
            <a:pPr lvl="1"/>
            <a:r>
              <a:rPr lang="en-US" dirty="0" smtClean="0"/>
              <a:t>Enhanced UI to set breakpoints on conditions such as expression value, thread name, and more</a:t>
            </a:r>
          </a:p>
          <a:p>
            <a:r>
              <a:rPr lang="en-US" dirty="0">
                <a:hlinkClick r:id="rId5"/>
              </a:rPr>
              <a:t>GPU Usage</a:t>
            </a:r>
            <a:endParaRPr lang="en-US" dirty="0"/>
          </a:p>
          <a:p>
            <a:pPr lvl="1"/>
            <a:r>
              <a:rPr lang="en-US" dirty="0"/>
              <a:t>We aren’t going to delve into this today but this tool is designed to help is debugging DirectX applications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98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VS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493"/>
            <a:ext cx="8596668" cy="521677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PerfTips</a:t>
            </a:r>
            <a:endParaRPr lang="en-US" dirty="0" smtClean="0"/>
          </a:p>
          <a:p>
            <a:pPr lvl="1"/>
            <a:r>
              <a:rPr lang="en-US" dirty="0" smtClean="0"/>
              <a:t>Report the time taken in debugging</a:t>
            </a:r>
          </a:p>
          <a:p>
            <a:pPr lvl="2"/>
            <a:r>
              <a:rPr lang="en-US" dirty="0" smtClean="0"/>
              <a:t>While stepping, indicates the time the program was running during the last step</a:t>
            </a:r>
          </a:p>
          <a:p>
            <a:pPr lvl="2"/>
            <a:r>
              <a:rPr lang="en-US" dirty="0" smtClean="0"/>
              <a:t>When run from breakpoint to breakpoint, indicates the time the program ran since the previous breakpoint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Timing message is also a link to Diagnostic Tools where you can see a history of </a:t>
            </a:r>
            <a:r>
              <a:rPr lang="en-US" dirty="0" err="1" smtClean="0"/>
              <a:t>PerfTips</a:t>
            </a:r>
            <a:r>
              <a:rPr lang="en-US" dirty="0" smtClean="0"/>
              <a:t>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362693"/>
            <a:ext cx="8801635" cy="13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VS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8493"/>
            <a:ext cx="8596668" cy="5216770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Breakpoint settings</a:t>
            </a:r>
            <a:endParaRPr lang="en-US" sz="2000" dirty="0" smtClean="0"/>
          </a:p>
          <a:p>
            <a:pPr lvl="1"/>
            <a:r>
              <a:rPr lang="en-US" sz="2000" dirty="0" smtClean="0"/>
              <a:t>The new breakpoint configuration experience makes it simpler to target a specific thread</a:t>
            </a:r>
          </a:p>
          <a:p>
            <a:pPr lvl="2"/>
            <a:r>
              <a:rPr lang="en-US" sz="2000" dirty="0" smtClean="0"/>
              <a:t>Conditional statements allow you to break if conditions are met.  These are the kind of things you would put into an if statement</a:t>
            </a:r>
          </a:p>
          <a:p>
            <a:pPr lvl="2"/>
            <a:r>
              <a:rPr lang="en-US" sz="2000" dirty="0" smtClean="0"/>
              <a:t>Hit counts allow you to break after the breakpoint is hit a certain number of times</a:t>
            </a:r>
          </a:p>
          <a:p>
            <a:pPr lvl="2"/>
            <a:r>
              <a:rPr lang="en-US" sz="2000" dirty="0" smtClean="0"/>
              <a:t>Filters let you target a specific thread, process, or machine</a:t>
            </a:r>
          </a:p>
          <a:p>
            <a:pPr lvl="2"/>
            <a:r>
              <a:rPr lang="en-US" sz="2000" dirty="0" err="1" smtClean="0"/>
              <a:t>Tracepoints</a:t>
            </a:r>
            <a:r>
              <a:rPr lang="en-US" sz="2000" dirty="0" smtClean="0"/>
              <a:t> print a message to the output window and are capable of automatically resuming execution</a:t>
            </a:r>
          </a:p>
        </p:txBody>
      </p:sp>
    </p:spTree>
    <p:extLst>
      <p:ext uri="{BB962C8B-B14F-4D97-AF65-F5344CB8AC3E}">
        <p14:creationId xmlns:p14="http://schemas.microsoft.com/office/powerpoint/2010/main" val="129489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write/debug thread-safe</a:t>
            </a:r>
            <a:br>
              <a:rPr lang="en-US" dirty="0" smtClean="0"/>
            </a:br>
            <a:r>
              <a:rPr lang="en-US" dirty="0" smtClean="0"/>
              <a:t>Multi-Threaded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share</a:t>
            </a:r>
            <a:br>
              <a:rPr lang="en-US" dirty="0" smtClean="0"/>
            </a:br>
            <a:r>
              <a:rPr lang="en-US" dirty="0" smtClean="0"/>
              <a:t>resources between</a:t>
            </a:r>
            <a:br>
              <a:rPr lang="en-US" dirty="0" smtClean="0"/>
            </a:br>
            <a:r>
              <a:rPr lang="en-US" dirty="0" smtClean="0"/>
              <a:t>threads</a:t>
            </a:r>
          </a:p>
          <a:p>
            <a:r>
              <a:rPr lang="en-US" dirty="0" smtClean="0"/>
              <a:t>The End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55" y="2039711"/>
            <a:ext cx="5740747" cy="40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write/debug thread-safe</a:t>
            </a:r>
            <a:br>
              <a:rPr lang="en-US" dirty="0"/>
            </a:br>
            <a:r>
              <a:rPr lang="en-US" dirty="0"/>
              <a:t>Multi-Threaded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18594"/>
          </a:xfrm>
        </p:spPr>
        <p:txBody>
          <a:bodyPr>
            <a:normAutofit/>
          </a:bodyPr>
          <a:lstStyle/>
          <a:p>
            <a:r>
              <a:rPr lang="en-US" dirty="0" smtClean="0"/>
              <a:t>Learn to share</a:t>
            </a:r>
          </a:p>
          <a:p>
            <a:pPr lvl="1"/>
            <a:r>
              <a:rPr lang="en-US" dirty="0" smtClean="0"/>
              <a:t>Resources such as local variables are thread-safe when only a single thread will read or write to them</a:t>
            </a:r>
          </a:p>
          <a:p>
            <a:pPr lvl="1"/>
            <a:r>
              <a:rPr lang="en-US" dirty="0" smtClean="0"/>
              <a:t>Any resources that are shared between threads must be written and read in a safe manner</a:t>
            </a:r>
          </a:p>
          <a:p>
            <a:pPr lvl="2"/>
            <a:r>
              <a:rPr lang="en-US" dirty="0" smtClean="0"/>
              <a:t>If another thread can write to a variable at any time, reads can be fractured such that the following 2 lines end up getting values from 2 different user objects: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 firstName = user.FirstName;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 lastName = user.LastName;</a:t>
            </a:r>
          </a:p>
          <a:p>
            <a:pPr lvl="2"/>
            <a:r>
              <a:rPr lang="en-US" dirty="0" smtClean="0"/>
              <a:t>You cannot count on a shared variable having the same value for even 2 operations on the same line of code. 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 fullName = user.FirstName + “ “ + user.LastName;</a:t>
            </a:r>
          </a:p>
          <a:p>
            <a:pPr lvl="2"/>
            <a:r>
              <a:rPr lang="en-US" dirty="0" smtClean="0"/>
              <a:t>In C# value types with values wider than 32 bits are not guaranteed atomic reads and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03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20422</TotalTime>
  <Words>931</Words>
  <Application>Microsoft Office PowerPoint</Application>
  <PresentationFormat>Widescreen</PresentationFormat>
  <Paragraphs>95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Debugging Multi-Threaded Code in VS 2015</vt:lpstr>
      <vt:lpstr>Theoretical Multi-Threaded Program Execution</vt:lpstr>
      <vt:lpstr>Actual Multi-Threaded Program Execution</vt:lpstr>
      <vt:lpstr>The Missions</vt:lpstr>
      <vt:lpstr>Overview of What’s New in VS 2015</vt:lpstr>
      <vt:lpstr>What’s New in VS 2015</vt:lpstr>
      <vt:lpstr>What’s New in VS 2015</vt:lpstr>
      <vt:lpstr>How do I write/debug thread-safe Multi-Threaded Code?</vt:lpstr>
      <vt:lpstr>How do I write/debug thread-safe Multi-Threaded Code?</vt:lpstr>
      <vt:lpstr>Time to help me debug my  multi-threaded code</vt:lpstr>
      <vt:lpstr>Problem One: The Loopy Loop</vt:lpstr>
      <vt:lpstr>Problem One: The Loopy Loop</vt:lpstr>
      <vt:lpstr>Problem One: The Loopy Loop</vt:lpstr>
      <vt:lpstr>Problem Two: Gremlins ate my Homework</vt:lpstr>
      <vt:lpstr>Problem Two: Gremlins ate my Homework</vt:lpstr>
      <vt:lpstr>Problem Three: Lock, Stock, and Peril</vt:lpstr>
      <vt:lpstr>Problem Three: Lock, Stock, and Peril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Walker</dc:creator>
  <cp:lastModifiedBy>David Walker</cp:lastModifiedBy>
  <cp:revision>45</cp:revision>
  <dcterms:created xsi:type="dcterms:W3CDTF">2015-02-24T12:04:54Z</dcterms:created>
  <dcterms:modified xsi:type="dcterms:W3CDTF">2015-03-21T01:34:21Z</dcterms:modified>
</cp:coreProperties>
</file>