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341" r:id="rId2"/>
    <p:sldId id="309" r:id="rId3"/>
    <p:sldId id="351" r:id="rId4"/>
    <p:sldId id="291" r:id="rId5"/>
    <p:sldId id="321" r:id="rId6"/>
    <p:sldId id="322" r:id="rId7"/>
    <p:sldId id="323" r:id="rId8"/>
    <p:sldId id="300" r:id="rId9"/>
    <p:sldId id="348" r:id="rId10"/>
    <p:sldId id="301" r:id="rId11"/>
    <p:sldId id="331" r:id="rId12"/>
    <p:sldId id="353" r:id="rId13"/>
    <p:sldId id="350" r:id="rId14"/>
    <p:sldId id="349" r:id="rId15"/>
    <p:sldId id="342" r:id="rId16"/>
    <p:sldId id="335" r:id="rId17"/>
  </p:sldIdLst>
  <p:sldSz cx="9144000" cy="6858000" type="screen4x3"/>
  <p:notesSz cx="7013575" cy="92995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29F"/>
    <a:srgbClr val="0D4D7D"/>
    <a:srgbClr val="E527C1"/>
    <a:srgbClr val="4F0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3371" autoAdjust="0"/>
  </p:normalViewPr>
  <p:slideViewPr>
    <p:cSldViewPr>
      <p:cViewPr varScale="1">
        <p:scale>
          <a:sx n="71" d="100"/>
          <a:sy n="71" d="100"/>
        </p:scale>
        <p:origin x="84" y="378"/>
      </p:cViewPr>
      <p:guideLst>
        <p:guide orient="horz" pos="2160"/>
        <p:guide pos="2880"/>
      </p:guideLst>
    </p:cSldViewPr>
  </p:slideViewPr>
  <p:outlineViewPr>
    <p:cViewPr>
      <p:scale>
        <a:sx n="33" d="100"/>
        <a:sy n="33" d="100"/>
      </p:scale>
      <p:origin x="48" y="1263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F6F09C-9E49-4F43-8AA3-44B777AC2209}" type="doc">
      <dgm:prSet loTypeId="urn:microsoft.com/office/officeart/2005/8/layout/hList7" loCatId="list" qsTypeId="urn:microsoft.com/office/officeart/2005/8/quickstyle/simple1" qsCatId="simple" csTypeId="urn:microsoft.com/office/officeart/2005/8/colors/colorful4" csCatId="colorful" phldr="1"/>
      <dgm:spPr/>
    </dgm:pt>
    <dgm:pt modelId="{FC87D2A3-7E2F-48AE-B0CC-97E39126B8F0}">
      <dgm:prSet phldrT="[Text]"/>
      <dgm:spPr/>
      <dgm:t>
        <a:bodyPr/>
        <a:lstStyle/>
        <a:p>
          <a:r>
            <a:rPr lang="en-US" dirty="0" smtClean="0"/>
            <a:t>Marissa Montgomery</a:t>
          </a:r>
        </a:p>
        <a:p>
          <a:r>
            <a:rPr lang="en-US" dirty="0" smtClean="0"/>
            <a:t>Senior Professional Recruiter</a:t>
          </a:r>
        </a:p>
        <a:p>
          <a:r>
            <a:rPr lang="en-US" dirty="0" smtClean="0"/>
            <a:t>5+ years of IT Staffing experience </a:t>
          </a:r>
        </a:p>
        <a:p>
          <a:r>
            <a:rPr lang="en-US" dirty="0" smtClean="0"/>
            <a:t>Focus in hiring candidates in the fields of development (Microsoft .NET and other programming) and design </a:t>
          </a:r>
        </a:p>
        <a:p>
          <a:r>
            <a:rPr lang="en-US" dirty="0" smtClean="0"/>
            <a:t>Partnered with thousands of technology candidates during job search </a:t>
          </a:r>
        </a:p>
      </dgm:t>
    </dgm:pt>
    <dgm:pt modelId="{3114AD6D-42D4-4797-9921-B01ED48F18A1}" type="parTrans" cxnId="{EA86CBA5-5F8C-4224-861A-BBB0BC3AB2E8}">
      <dgm:prSet/>
      <dgm:spPr/>
      <dgm:t>
        <a:bodyPr/>
        <a:lstStyle/>
        <a:p>
          <a:endParaRPr lang="en-US"/>
        </a:p>
      </dgm:t>
    </dgm:pt>
    <dgm:pt modelId="{B771BC51-8EDC-4B4F-934B-753F9AEF4BF9}" type="sibTrans" cxnId="{EA86CBA5-5F8C-4224-861A-BBB0BC3AB2E8}">
      <dgm:prSet/>
      <dgm:spPr/>
      <dgm:t>
        <a:bodyPr/>
        <a:lstStyle/>
        <a:p>
          <a:endParaRPr lang="en-US"/>
        </a:p>
      </dgm:t>
    </dgm:pt>
    <dgm:pt modelId="{E16DDB6B-C35C-471F-AD98-0D5F6010F420}">
      <dgm:prSet phldrT="[Text]"/>
      <dgm:spPr/>
      <dgm:t>
        <a:bodyPr/>
        <a:lstStyle/>
        <a:p>
          <a:r>
            <a:rPr lang="en-US" dirty="0" smtClean="0"/>
            <a:t>Samantha Reichardt</a:t>
          </a:r>
          <a:endParaRPr lang="en-US" dirty="0" smtClean="0"/>
        </a:p>
        <a:p>
          <a:r>
            <a:rPr lang="en-US" dirty="0" smtClean="0"/>
            <a:t>Account Manager</a:t>
          </a:r>
          <a:endParaRPr lang="en-US" dirty="0" smtClean="0"/>
        </a:p>
        <a:p>
          <a:r>
            <a:rPr lang="en-US" dirty="0" smtClean="0"/>
            <a:t>2+ years of IT Staffing supporting mid-large sized companies with their hiring </a:t>
          </a:r>
        </a:p>
        <a:p>
          <a:r>
            <a:rPr lang="en-US" dirty="0" smtClean="0"/>
            <a:t>Expertise in marketing, IT staffing, training, and career services </a:t>
          </a:r>
        </a:p>
        <a:p>
          <a:r>
            <a:rPr lang="en-US" dirty="0" smtClean="0"/>
            <a:t>Partnered with hundreds of technology candidates during job search  </a:t>
          </a:r>
          <a:endParaRPr lang="en-US" dirty="0"/>
        </a:p>
      </dgm:t>
    </dgm:pt>
    <dgm:pt modelId="{B2F046AA-7667-4629-B101-6ED0DE1A1D01}" type="parTrans" cxnId="{D1B958E6-E80D-4ABE-A995-58688DE29A7D}">
      <dgm:prSet/>
      <dgm:spPr/>
      <dgm:t>
        <a:bodyPr/>
        <a:lstStyle/>
        <a:p>
          <a:endParaRPr lang="en-US"/>
        </a:p>
      </dgm:t>
    </dgm:pt>
    <dgm:pt modelId="{A4B3E761-EF9D-479C-87A3-D6BECD5AE9CF}" type="sibTrans" cxnId="{D1B958E6-E80D-4ABE-A995-58688DE29A7D}">
      <dgm:prSet/>
      <dgm:spPr/>
      <dgm:t>
        <a:bodyPr/>
        <a:lstStyle/>
        <a:p>
          <a:endParaRPr lang="en-US"/>
        </a:p>
      </dgm:t>
    </dgm:pt>
    <dgm:pt modelId="{3570D4F2-C5A5-4B64-959C-F5BE8E3B0AA6}" type="pres">
      <dgm:prSet presAssocID="{43F6F09C-9E49-4F43-8AA3-44B777AC2209}" presName="Name0" presStyleCnt="0">
        <dgm:presLayoutVars>
          <dgm:dir/>
          <dgm:resizeHandles val="exact"/>
        </dgm:presLayoutVars>
      </dgm:prSet>
      <dgm:spPr/>
    </dgm:pt>
    <dgm:pt modelId="{5679BDE4-7AEA-4203-B51F-227E81BF0227}" type="pres">
      <dgm:prSet presAssocID="{43F6F09C-9E49-4F43-8AA3-44B777AC2209}" presName="fgShape" presStyleLbl="fgShp" presStyleIdx="0" presStyleCnt="1" custLinFactNeighborX="-85" custLinFactNeighborY="5761"/>
      <dgm:spPr/>
    </dgm:pt>
    <dgm:pt modelId="{A3FB0C19-1675-419B-AC1B-874F31A4F694}" type="pres">
      <dgm:prSet presAssocID="{43F6F09C-9E49-4F43-8AA3-44B777AC2209}" presName="linComp" presStyleCnt="0"/>
      <dgm:spPr/>
    </dgm:pt>
    <dgm:pt modelId="{FDE15281-05D0-479A-9AEA-EACA7A839F88}" type="pres">
      <dgm:prSet presAssocID="{FC87D2A3-7E2F-48AE-B0CC-97E39126B8F0}" presName="compNode" presStyleCnt="0"/>
      <dgm:spPr/>
    </dgm:pt>
    <dgm:pt modelId="{A841DEDE-E417-402C-8400-FBD08753B353}" type="pres">
      <dgm:prSet presAssocID="{FC87D2A3-7E2F-48AE-B0CC-97E39126B8F0}" presName="bkgdShape" presStyleLbl="node1" presStyleIdx="0" presStyleCnt="2"/>
      <dgm:spPr/>
      <dgm:t>
        <a:bodyPr/>
        <a:lstStyle/>
        <a:p>
          <a:endParaRPr lang="en-US"/>
        </a:p>
      </dgm:t>
    </dgm:pt>
    <dgm:pt modelId="{AA8B840C-4D61-4E66-90C7-BB8CB6EC6D33}" type="pres">
      <dgm:prSet presAssocID="{FC87D2A3-7E2F-48AE-B0CC-97E39126B8F0}" presName="nodeTx" presStyleLbl="node1" presStyleIdx="0" presStyleCnt="2">
        <dgm:presLayoutVars>
          <dgm:bulletEnabled val="1"/>
        </dgm:presLayoutVars>
      </dgm:prSet>
      <dgm:spPr/>
      <dgm:t>
        <a:bodyPr/>
        <a:lstStyle/>
        <a:p>
          <a:endParaRPr lang="en-US"/>
        </a:p>
      </dgm:t>
    </dgm:pt>
    <dgm:pt modelId="{AD8A3E0F-CD21-4B52-B574-656B3AACC965}" type="pres">
      <dgm:prSet presAssocID="{FC87D2A3-7E2F-48AE-B0CC-97E39126B8F0}" presName="invisiNode" presStyleLbl="node1" presStyleIdx="0" presStyleCnt="2"/>
      <dgm:spPr/>
    </dgm:pt>
    <dgm:pt modelId="{AD62898D-01B8-478E-B0AF-F5A7F0958D8D}" type="pres">
      <dgm:prSet presAssocID="{FC87D2A3-7E2F-48AE-B0CC-97E39126B8F0}" presName="imagNode" presStyleLbl="fgImgPlace1" presStyleIdx="0" presStyleCnt="2" custLinFactNeighborX="-1942" custLinFactNeighborY="-2213"/>
      <dgm:spPr>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dgm:spPr>
    </dgm:pt>
    <dgm:pt modelId="{E191FFC4-753C-4A9C-9E10-58CFA74E279D}" type="pres">
      <dgm:prSet presAssocID="{B771BC51-8EDC-4B4F-934B-753F9AEF4BF9}" presName="sibTrans" presStyleLbl="sibTrans2D1" presStyleIdx="0" presStyleCnt="0"/>
      <dgm:spPr/>
      <dgm:t>
        <a:bodyPr/>
        <a:lstStyle/>
        <a:p>
          <a:endParaRPr lang="en-US"/>
        </a:p>
      </dgm:t>
    </dgm:pt>
    <dgm:pt modelId="{F88CF38F-F1E2-4749-94A2-E4BCC5650C9F}" type="pres">
      <dgm:prSet presAssocID="{E16DDB6B-C35C-471F-AD98-0D5F6010F420}" presName="compNode" presStyleCnt="0"/>
      <dgm:spPr/>
    </dgm:pt>
    <dgm:pt modelId="{355B2779-8B8A-4728-9A69-9781410A47CB}" type="pres">
      <dgm:prSet presAssocID="{E16DDB6B-C35C-471F-AD98-0D5F6010F420}" presName="bkgdShape" presStyleLbl="node1" presStyleIdx="1" presStyleCnt="2"/>
      <dgm:spPr/>
      <dgm:t>
        <a:bodyPr/>
        <a:lstStyle/>
        <a:p>
          <a:endParaRPr lang="en-US"/>
        </a:p>
      </dgm:t>
    </dgm:pt>
    <dgm:pt modelId="{4476E4F5-5B67-42F9-9CF9-1C937138B00F}" type="pres">
      <dgm:prSet presAssocID="{E16DDB6B-C35C-471F-AD98-0D5F6010F420}" presName="nodeTx" presStyleLbl="node1" presStyleIdx="1" presStyleCnt="2">
        <dgm:presLayoutVars>
          <dgm:bulletEnabled val="1"/>
        </dgm:presLayoutVars>
      </dgm:prSet>
      <dgm:spPr/>
      <dgm:t>
        <a:bodyPr/>
        <a:lstStyle/>
        <a:p>
          <a:endParaRPr lang="en-US"/>
        </a:p>
      </dgm:t>
    </dgm:pt>
    <dgm:pt modelId="{09B5587C-4A88-4469-9F4E-54B2BCF68ED9}" type="pres">
      <dgm:prSet presAssocID="{E16DDB6B-C35C-471F-AD98-0D5F6010F420}" presName="invisiNode" presStyleLbl="node1" presStyleIdx="1" presStyleCnt="2"/>
      <dgm:spPr/>
    </dgm:pt>
    <dgm:pt modelId="{E62E2977-8478-43BD-94BD-62FCE8378806}" type="pres">
      <dgm:prSet presAssocID="{E16DDB6B-C35C-471F-AD98-0D5F6010F420}" presName="imagNode" presStyleLbl="fgImgPlace1" presStyleIdx="1" presStyleCnt="2" custScaleX="89664" custLinFactNeighborX="-4744" custLinFactNeighborY="1739"/>
      <dgm:spPr>
        <a:blipFill dpi="0" rotWithShape="1">
          <a:blip xmlns:r="http://schemas.openxmlformats.org/officeDocument/2006/relationships" r:embed="rId2"/>
          <a:srcRect/>
          <a:stretch>
            <a:fillRect l="-237" t="-2157" r="-237" b="-2157"/>
          </a:stretch>
        </a:blipFill>
      </dgm:spPr>
    </dgm:pt>
  </dgm:ptLst>
  <dgm:cxnLst>
    <dgm:cxn modelId="{618E4559-5AAC-40F5-B6E9-47B46961A679}" type="presOf" srcId="{E16DDB6B-C35C-471F-AD98-0D5F6010F420}" destId="{355B2779-8B8A-4728-9A69-9781410A47CB}" srcOrd="0" destOrd="0" presId="urn:microsoft.com/office/officeart/2005/8/layout/hList7"/>
    <dgm:cxn modelId="{E9394035-F283-4597-8D9C-D99292186791}" type="presOf" srcId="{FC87D2A3-7E2F-48AE-B0CC-97E39126B8F0}" destId="{A841DEDE-E417-402C-8400-FBD08753B353}" srcOrd="0" destOrd="0" presId="urn:microsoft.com/office/officeart/2005/8/layout/hList7"/>
    <dgm:cxn modelId="{EA86CBA5-5F8C-4224-861A-BBB0BC3AB2E8}" srcId="{43F6F09C-9E49-4F43-8AA3-44B777AC2209}" destId="{FC87D2A3-7E2F-48AE-B0CC-97E39126B8F0}" srcOrd="0" destOrd="0" parTransId="{3114AD6D-42D4-4797-9921-B01ED48F18A1}" sibTransId="{B771BC51-8EDC-4B4F-934B-753F9AEF4BF9}"/>
    <dgm:cxn modelId="{36CE52DE-B6C3-4ACA-B360-FE39228CE827}" type="presOf" srcId="{43F6F09C-9E49-4F43-8AA3-44B777AC2209}" destId="{3570D4F2-C5A5-4B64-959C-F5BE8E3B0AA6}" srcOrd="0" destOrd="0" presId="urn:microsoft.com/office/officeart/2005/8/layout/hList7"/>
    <dgm:cxn modelId="{1134B409-4E09-4DD3-9533-1C1E37416BD4}" type="presOf" srcId="{FC87D2A3-7E2F-48AE-B0CC-97E39126B8F0}" destId="{AA8B840C-4D61-4E66-90C7-BB8CB6EC6D33}" srcOrd="1" destOrd="0" presId="urn:microsoft.com/office/officeart/2005/8/layout/hList7"/>
    <dgm:cxn modelId="{D1B958E6-E80D-4ABE-A995-58688DE29A7D}" srcId="{43F6F09C-9E49-4F43-8AA3-44B777AC2209}" destId="{E16DDB6B-C35C-471F-AD98-0D5F6010F420}" srcOrd="1" destOrd="0" parTransId="{B2F046AA-7667-4629-B101-6ED0DE1A1D01}" sibTransId="{A4B3E761-EF9D-479C-87A3-D6BECD5AE9CF}"/>
    <dgm:cxn modelId="{7F831C91-0A54-4344-B8F6-A6E994CFA008}" type="presOf" srcId="{B771BC51-8EDC-4B4F-934B-753F9AEF4BF9}" destId="{E191FFC4-753C-4A9C-9E10-58CFA74E279D}" srcOrd="0" destOrd="0" presId="urn:microsoft.com/office/officeart/2005/8/layout/hList7"/>
    <dgm:cxn modelId="{63CC6AAC-0332-4088-95B1-CA1C796CC51B}" type="presOf" srcId="{E16DDB6B-C35C-471F-AD98-0D5F6010F420}" destId="{4476E4F5-5B67-42F9-9CF9-1C937138B00F}" srcOrd="1" destOrd="0" presId="urn:microsoft.com/office/officeart/2005/8/layout/hList7"/>
    <dgm:cxn modelId="{D56D3124-D27B-42A1-9B1A-B3AA29209AB3}" type="presParOf" srcId="{3570D4F2-C5A5-4B64-959C-F5BE8E3B0AA6}" destId="{5679BDE4-7AEA-4203-B51F-227E81BF0227}" srcOrd="0" destOrd="0" presId="urn:microsoft.com/office/officeart/2005/8/layout/hList7"/>
    <dgm:cxn modelId="{DC773C01-738B-4A69-80E1-0ADE9725A05B}" type="presParOf" srcId="{3570D4F2-C5A5-4B64-959C-F5BE8E3B0AA6}" destId="{A3FB0C19-1675-419B-AC1B-874F31A4F694}" srcOrd="1" destOrd="0" presId="urn:microsoft.com/office/officeart/2005/8/layout/hList7"/>
    <dgm:cxn modelId="{143FDBE7-B50E-481F-B3F6-751AC1305BE6}" type="presParOf" srcId="{A3FB0C19-1675-419B-AC1B-874F31A4F694}" destId="{FDE15281-05D0-479A-9AEA-EACA7A839F88}" srcOrd="0" destOrd="0" presId="urn:microsoft.com/office/officeart/2005/8/layout/hList7"/>
    <dgm:cxn modelId="{94AB41C2-CD3B-4635-ABFD-8F7DDBBC65BC}" type="presParOf" srcId="{FDE15281-05D0-479A-9AEA-EACA7A839F88}" destId="{A841DEDE-E417-402C-8400-FBD08753B353}" srcOrd="0" destOrd="0" presId="urn:microsoft.com/office/officeart/2005/8/layout/hList7"/>
    <dgm:cxn modelId="{78D4E759-22A7-4ECD-AA6D-AF9A60A8373B}" type="presParOf" srcId="{FDE15281-05D0-479A-9AEA-EACA7A839F88}" destId="{AA8B840C-4D61-4E66-90C7-BB8CB6EC6D33}" srcOrd="1" destOrd="0" presId="urn:microsoft.com/office/officeart/2005/8/layout/hList7"/>
    <dgm:cxn modelId="{A674246F-74C9-424A-B58C-3AAE2C15EAF6}" type="presParOf" srcId="{FDE15281-05D0-479A-9AEA-EACA7A839F88}" destId="{AD8A3E0F-CD21-4B52-B574-656B3AACC965}" srcOrd="2" destOrd="0" presId="urn:microsoft.com/office/officeart/2005/8/layout/hList7"/>
    <dgm:cxn modelId="{DF0CC0FE-0D88-4288-83EC-E5B28F35E5F5}" type="presParOf" srcId="{FDE15281-05D0-479A-9AEA-EACA7A839F88}" destId="{AD62898D-01B8-478E-B0AF-F5A7F0958D8D}" srcOrd="3" destOrd="0" presId="urn:microsoft.com/office/officeart/2005/8/layout/hList7"/>
    <dgm:cxn modelId="{6DD3FBA2-B4DC-407B-BA6D-319009D97331}" type="presParOf" srcId="{A3FB0C19-1675-419B-AC1B-874F31A4F694}" destId="{E191FFC4-753C-4A9C-9E10-58CFA74E279D}" srcOrd="1" destOrd="0" presId="urn:microsoft.com/office/officeart/2005/8/layout/hList7"/>
    <dgm:cxn modelId="{B4DFDAB9-7A01-4CD9-A375-FDEEBE995E7E}" type="presParOf" srcId="{A3FB0C19-1675-419B-AC1B-874F31A4F694}" destId="{F88CF38F-F1E2-4749-94A2-E4BCC5650C9F}" srcOrd="2" destOrd="0" presId="urn:microsoft.com/office/officeart/2005/8/layout/hList7"/>
    <dgm:cxn modelId="{75B64482-93C7-4901-8958-F0D95A63B35D}" type="presParOf" srcId="{F88CF38F-F1E2-4749-94A2-E4BCC5650C9F}" destId="{355B2779-8B8A-4728-9A69-9781410A47CB}" srcOrd="0" destOrd="0" presId="urn:microsoft.com/office/officeart/2005/8/layout/hList7"/>
    <dgm:cxn modelId="{3EF330EE-A3F5-4FFF-A1A6-40121BF9432A}" type="presParOf" srcId="{F88CF38F-F1E2-4749-94A2-E4BCC5650C9F}" destId="{4476E4F5-5B67-42F9-9CF9-1C937138B00F}" srcOrd="1" destOrd="0" presId="urn:microsoft.com/office/officeart/2005/8/layout/hList7"/>
    <dgm:cxn modelId="{FCC7CD44-E32A-48A4-B114-BB984EE00964}" type="presParOf" srcId="{F88CF38F-F1E2-4749-94A2-E4BCC5650C9F}" destId="{09B5587C-4A88-4469-9F4E-54B2BCF68ED9}" srcOrd="2" destOrd="0" presId="urn:microsoft.com/office/officeart/2005/8/layout/hList7"/>
    <dgm:cxn modelId="{98654B85-63AA-4EB0-A493-6D0615ED0A5E}" type="presParOf" srcId="{F88CF38F-F1E2-4749-94A2-E4BCC5650C9F}" destId="{E62E2977-8478-43BD-94BD-62FCE8378806}"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265D39-8174-41BB-922C-678220F2BDA8}" type="doc">
      <dgm:prSet loTypeId="urn:microsoft.com/office/officeart/2005/8/layout/matrix3" loCatId="matrix" qsTypeId="urn:microsoft.com/office/officeart/2005/8/quickstyle/simple1" qsCatId="simple" csTypeId="urn:microsoft.com/office/officeart/2005/8/colors/colorful4" csCatId="colorful" phldr="1"/>
      <dgm:spPr/>
      <dgm:t>
        <a:bodyPr/>
        <a:lstStyle/>
        <a:p>
          <a:endParaRPr lang="en-US"/>
        </a:p>
      </dgm:t>
    </dgm:pt>
    <dgm:pt modelId="{860D0163-C259-4406-965D-632AF72A9531}">
      <dgm:prSet phldrT="[Text]"/>
      <dgm:spPr/>
      <dgm:t>
        <a:bodyPr/>
        <a:lstStyle/>
        <a:p>
          <a:r>
            <a:rPr lang="en-US" b="1" u="sng" dirty="0" smtClean="0"/>
            <a:t>Strengths</a:t>
          </a:r>
        </a:p>
        <a:p>
          <a:r>
            <a:rPr lang="en-US" dirty="0" smtClean="0"/>
            <a:t>- Led 2 similar upgrades </a:t>
          </a:r>
        </a:p>
        <a:p>
          <a:r>
            <a:rPr lang="en-US" dirty="0" smtClean="0"/>
            <a:t>- Experience with 3 core languages </a:t>
          </a:r>
        </a:p>
        <a:p>
          <a:r>
            <a:rPr lang="en-US" dirty="0" smtClean="0"/>
            <a:t>- Enterprise experience </a:t>
          </a:r>
        </a:p>
        <a:p>
          <a:r>
            <a:rPr lang="en-US" dirty="0" smtClean="0"/>
            <a:t>- Industry experience	</a:t>
          </a:r>
          <a:endParaRPr lang="en-US" dirty="0"/>
        </a:p>
      </dgm:t>
    </dgm:pt>
    <dgm:pt modelId="{C0E4B597-BAFC-405D-893B-61DB131EF6A6}" type="parTrans" cxnId="{F5178E1D-D1D1-40CF-8537-9DAD78C933B6}">
      <dgm:prSet/>
      <dgm:spPr/>
      <dgm:t>
        <a:bodyPr/>
        <a:lstStyle/>
        <a:p>
          <a:endParaRPr lang="en-US"/>
        </a:p>
      </dgm:t>
    </dgm:pt>
    <dgm:pt modelId="{157ACEFD-9DED-4138-B514-D560C3C102EC}" type="sibTrans" cxnId="{F5178E1D-D1D1-40CF-8537-9DAD78C933B6}">
      <dgm:prSet/>
      <dgm:spPr/>
      <dgm:t>
        <a:bodyPr/>
        <a:lstStyle/>
        <a:p>
          <a:endParaRPr lang="en-US"/>
        </a:p>
      </dgm:t>
    </dgm:pt>
    <dgm:pt modelId="{C8C2890A-E692-45F3-9357-8DBD409BEB65}">
      <dgm:prSet phldrT="[Text]"/>
      <dgm:spPr/>
      <dgm:t>
        <a:bodyPr/>
        <a:lstStyle/>
        <a:p>
          <a:r>
            <a:rPr lang="en-US" b="1" u="sng" dirty="0" smtClean="0"/>
            <a:t>Weaknesses</a:t>
          </a:r>
        </a:p>
        <a:p>
          <a:r>
            <a:rPr lang="en-US" dirty="0" smtClean="0"/>
            <a:t>- No experience with .NET Core</a:t>
          </a:r>
        </a:p>
        <a:p>
          <a:r>
            <a:rPr lang="en-US" dirty="0" smtClean="0"/>
            <a:t>- Haven’t worked with newest version of  Angular</a:t>
          </a:r>
        </a:p>
        <a:p>
          <a:r>
            <a:rPr lang="en-US" dirty="0" smtClean="0"/>
            <a:t> </a:t>
          </a:r>
          <a:endParaRPr lang="en-US" dirty="0"/>
        </a:p>
      </dgm:t>
    </dgm:pt>
    <dgm:pt modelId="{568C168A-22AE-49FD-ADF0-FE99E027CDE1}" type="parTrans" cxnId="{4A13E230-7181-4AF1-889C-4A03549ACCBD}">
      <dgm:prSet/>
      <dgm:spPr/>
      <dgm:t>
        <a:bodyPr/>
        <a:lstStyle/>
        <a:p>
          <a:endParaRPr lang="en-US"/>
        </a:p>
      </dgm:t>
    </dgm:pt>
    <dgm:pt modelId="{F56CE349-55FB-43C7-B841-2357C3771984}" type="sibTrans" cxnId="{4A13E230-7181-4AF1-889C-4A03549ACCBD}">
      <dgm:prSet/>
      <dgm:spPr/>
      <dgm:t>
        <a:bodyPr/>
        <a:lstStyle/>
        <a:p>
          <a:endParaRPr lang="en-US"/>
        </a:p>
      </dgm:t>
    </dgm:pt>
    <dgm:pt modelId="{BD8130D6-E039-454A-8FE3-141B8F586CB3}">
      <dgm:prSet phldrT="[Text]"/>
      <dgm:spPr/>
      <dgm:t>
        <a:bodyPr/>
        <a:lstStyle/>
        <a:p>
          <a:r>
            <a:rPr lang="en-US" b="1" u="sng" dirty="0" smtClean="0"/>
            <a:t>Opportunities</a:t>
          </a:r>
        </a:p>
        <a:p>
          <a:r>
            <a:rPr lang="en-US" dirty="0" smtClean="0"/>
            <a:t>- Know someone who works at company </a:t>
          </a:r>
        </a:p>
        <a:p>
          <a:r>
            <a:rPr lang="en-US" dirty="0" smtClean="0"/>
            <a:t>- Training on .NET Core and Angular 2+</a:t>
          </a:r>
        </a:p>
        <a:p>
          <a:r>
            <a:rPr lang="en-US" dirty="0" smtClean="0"/>
            <a:t>- GitHub project</a:t>
          </a:r>
        </a:p>
        <a:p>
          <a:r>
            <a:rPr lang="en-US" dirty="0" smtClean="0"/>
            <a:t>- Upcoming Hackathon </a:t>
          </a:r>
          <a:endParaRPr lang="en-US" dirty="0"/>
        </a:p>
      </dgm:t>
    </dgm:pt>
    <dgm:pt modelId="{67B98D91-C4F2-45D7-BEEA-9008C6CE99BD}" type="parTrans" cxnId="{E8D011B1-5882-4E38-B4F0-39D3B0309D7B}">
      <dgm:prSet/>
      <dgm:spPr/>
      <dgm:t>
        <a:bodyPr/>
        <a:lstStyle/>
        <a:p>
          <a:endParaRPr lang="en-US"/>
        </a:p>
      </dgm:t>
    </dgm:pt>
    <dgm:pt modelId="{C7525D86-8051-4C0E-9ACD-7CD25BA61CFD}" type="sibTrans" cxnId="{E8D011B1-5882-4E38-B4F0-39D3B0309D7B}">
      <dgm:prSet/>
      <dgm:spPr/>
      <dgm:t>
        <a:bodyPr/>
        <a:lstStyle/>
        <a:p>
          <a:endParaRPr lang="en-US"/>
        </a:p>
      </dgm:t>
    </dgm:pt>
    <dgm:pt modelId="{B749061F-73EB-491D-BA58-9DE70491C30E}">
      <dgm:prSet phldrT="[Text]"/>
      <dgm:spPr/>
      <dgm:t>
        <a:bodyPr/>
        <a:lstStyle/>
        <a:p>
          <a:r>
            <a:rPr lang="en-US" b="1" u="sng" dirty="0" smtClean="0"/>
            <a:t>Threats </a:t>
          </a:r>
        </a:p>
        <a:p>
          <a:r>
            <a:rPr lang="en-US" dirty="0" smtClean="0"/>
            <a:t>- No in-person I/V element </a:t>
          </a:r>
        </a:p>
        <a:p>
          <a:r>
            <a:rPr lang="en-US" dirty="0" smtClean="0"/>
            <a:t>- Will be relocating </a:t>
          </a:r>
        </a:p>
        <a:p>
          <a:r>
            <a:rPr lang="en-US" dirty="0" smtClean="0"/>
            <a:t>- Heavy competition</a:t>
          </a:r>
        </a:p>
        <a:p>
          <a:endParaRPr lang="en-US" dirty="0" smtClean="0"/>
        </a:p>
        <a:p>
          <a:endParaRPr lang="en-US" dirty="0"/>
        </a:p>
      </dgm:t>
    </dgm:pt>
    <dgm:pt modelId="{8A49B490-EF0B-412A-A0DE-33DD472C5FE0}" type="parTrans" cxnId="{C735F638-9796-412A-95C7-9DE3949B5879}">
      <dgm:prSet/>
      <dgm:spPr/>
      <dgm:t>
        <a:bodyPr/>
        <a:lstStyle/>
        <a:p>
          <a:endParaRPr lang="en-US"/>
        </a:p>
      </dgm:t>
    </dgm:pt>
    <dgm:pt modelId="{9AADB87B-656A-442B-BF48-64328E459A1F}" type="sibTrans" cxnId="{C735F638-9796-412A-95C7-9DE3949B5879}">
      <dgm:prSet/>
      <dgm:spPr/>
      <dgm:t>
        <a:bodyPr/>
        <a:lstStyle/>
        <a:p>
          <a:endParaRPr lang="en-US"/>
        </a:p>
      </dgm:t>
    </dgm:pt>
    <dgm:pt modelId="{5360DB5D-E837-486E-BA17-6A2A45464A9B}" type="pres">
      <dgm:prSet presAssocID="{54265D39-8174-41BB-922C-678220F2BDA8}" presName="matrix" presStyleCnt="0">
        <dgm:presLayoutVars>
          <dgm:chMax val="1"/>
          <dgm:dir/>
          <dgm:resizeHandles val="exact"/>
        </dgm:presLayoutVars>
      </dgm:prSet>
      <dgm:spPr/>
      <dgm:t>
        <a:bodyPr/>
        <a:lstStyle/>
        <a:p>
          <a:endParaRPr lang="en-US"/>
        </a:p>
      </dgm:t>
    </dgm:pt>
    <dgm:pt modelId="{B72D91E5-41D4-4ACF-942E-CEF72EBF3062}" type="pres">
      <dgm:prSet presAssocID="{54265D39-8174-41BB-922C-678220F2BDA8}" presName="diamond" presStyleLbl="bgShp" presStyleIdx="0" presStyleCnt="1" custScaleX="110145"/>
      <dgm:spPr/>
    </dgm:pt>
    <dgm:pt modelId="{1560C176-5050-46C6-9C8E-9256F1702A8D}" type="pres">
      <dgm:prSet presAssocID="{54265D39-8174-41BB-922C-678220F2BDA8}" presName="quad1" presStyleLbl="node1" presStyleIdx="0" presStyleCnt="4">
        <dgm:presLayoutVars>
          <dgm:chMax val="0"/>
          <dgm:chPref val="0"/>
          <dgm:bulletEnabled val="1"/>
        </dgm:presLayoutVars>
      </dgm:prSet>
      <dgm:spPr/>
      <dgm:t>
        <a:bodyPr/>
        <a:lstStyle/>
        <a:p>
          <a:endParaRPr lang="en-US"/>
        </a:p>
      </dgm:t>
    </dgm:pt>
    <dgm:pt modelId="{CC9746B6-7AAC-41B6-91FE-63E3E61A5080}" type="pres">
      <dgm:prSet presAssocID="{54265D39-8174-41BB-922C-678220F2BDA8}" presName="quad2" presStyleLbl="node1" presStyleIdx="1" presStyleCnt="4">
        <dgm:presLayoutVars>
          <dgm:chMax val="0"/>
          <dgm:chPref val="0"/>
          <dgm:bulletEnabled val="1"/>
        </dgm:presLayoutVars>
      </dgm:prSet>
      <dgm:spPr/>
      <dgm:t>
        <a:bodyPr/>
        <a:lstStyle/>
        <a:p>
          <a:endParaRPr lang="en-US"/>
        </a:p>
      </dgm:t>
    </dgm:pt>
    <dgm:pt modelId="{8BCD387E-869E-4988-A25A-80771A80C2DA}" type="pres">
      <dgm:prSet presAssocID="{54265D39-8174-41BB-922C-678220F2BDA8}" presName="quad3" presStyleLbl="node1" presStyleIdx="2" presStyleCnt="4">
        <dgm:presLayoutVars>
          <dgm:chMax val="0"/>
          <dgm:chPref val="0"/>
          <dgm:bulletEnabled val="1"/>
        </dgm:presLayoutVars>
      </dgm:prSet>
      <dgm:spPr/>
      <dgm:t>
        <a:bodyPr/>
        <a:lstStyle/>
        <a:p>
          <a:endParaRPr lang="en-US"/>
        </a:p>
      </dgm:t>
    </dgm:pt>
    <dgm:pt modelId="{8FF3833A-72B6-4997-A828-60C1FD2BE8F5}" type="pres">
      <dgm:prSet presAssocID="{54265D39-8174-41BB-922C-678220F2BDA8}" presName="quad4" presStyleLbl="node1" presStyleIdx="3" presStyleCnt="4">
        <dgm:presLayoutVars>
          <dgm:chMax val="0"/>
          <dgm:chPref val="0"/>
          <dgm:bulletEnabled val="1"/>
        </dgm:presLayoutVars>
      </dgm:prSet>
      <dgm:spPr/>
      <dgm:t>
        <a:bodyPr/>
        <a:lstStyle/>
        <a:p>
          <a:endParaRPr lang="en-US"/>
        </a:p>
      </dgm:t>
    </dgm:pt>
  </dgm:ptLst>
  <dgm:cxnLst>
    <dgm:cxn modelId="{4A13E230-7181-4AF1-889C-4A03549ACCBD}" srcId="{54265D39-8174-41BB-922C-678220F2BDA8}" destId="{C8C2890A-E692-45F3-9357-8DBD409BEB65}" srcOrd="1" destOrd="0" parTransId="{568C168A-22AE-49FD-ADF0-FE99E027CDE1}" sibTransId="{F56CE349-55FB-43C7-B841-2357C3771984}"/>
    <dgm:cxn modelId="{EB49ECE7-8B29-4182-8E95-6883E0E182D8}" type="presOf" srcId="{BD8130D6-E039-454A-8FE3-141B8F586CB3}" destId="{8BCD387E-869E-4988-A25A-80771A80C2DA}" srcOrd="0" destOrd="0" presId="urn:microsoft.com/office/officeart/2005/8/layout/matrix3"/>
    <dgm:cxn modelId="{F5178E1D-D1D1-40CF-8537-9DAD78C933B6}" srcId="{54265D39-8174-41BB-922C-678220F2BDA8}" destId="{860D0163-C259-4406-965D-632AF72A9531}" srcOrd="0" destOrd="0" parTransId="{C0E4B597-BAFC-405D-893B-61DB131EF6A6}" sibTransId="{157ACEFD-9DED-4138-B514-D560C3C102EC}"/>
    <dgm:cxn modelId="{C735F638-9796-412A-95C7-9DE3949B5879}" srcId="{54265D39-8174-41BB-922C-678220F2BDA8}" destId="{B749061F-73EB-491D-BA58-9DE70491C30E}" srcOrd="3" destOrd="0" parTransId="{8A49B490-EF0B-412A-A0DE-33DD472C5FE0}" sibTransId="{9AADB87B-656A-442B-BF48-64328E459A1F}"/>
    <dgm:cxn modelId="{E8D011B1-5882-4E38-B4F0-39D3B0309D7B}" srcId="{54265D39-8174-41BB-922C-678220F2BDA8}" destId="{BD8130D6-E039-454A-8FE3-141B8F586CB3}" srcOrd="2" destOrd="0" parTransId="{67B98D91-C4F2-45D7-BEEA-9008C6CE99BD}" sibTransId="{C7525D86-8051-4C0E-9ACD-7CD25BA61CFD}"/>
    <dgm:cxn modelId="{67DE1775-F497-4805-A2AD-82AD5699E991}" type="presOf" srcId="{860D0163-C259-4406-965D-632AF72A9531}" destId="{1560C176-5050-46C6-9C8E-9256F1702A8D}" srcOrd="0" destOrd="0" presId="urn:microsoft.com/office/officeart/2005/8/layout/matrix3"/>
    <dgm:cxn modelId="{4017873B-D780-4015-A6EF-5FAF9119E1E3}" type="presOf" srcId="{C8C2890A-E692-45F3-9357-8DBD409BEB65}" destId="{CC9746B6-7AAC-41B6-91FE-63E3E61A5080}" srcOrd="0" destOrd="0" presId="urn:microsoft.com/office/officeart/2005/8/layout/matrix3"/>
    <dgm:cxn modelId="{A88D04AE-6740-4569-8072-D126C1118062}" type="presOf" srcId="{B749061F-73EB-491D-BA58-9DE70491C30E}" destId="{8FF3833A-72B6-4997-A828-60C1FD2BE8F5}" srcOrd="0" destOrd="0" presId="urn:microsoft.com/office/officeart/2005/8/layout/matrix3"/>
    <dgm:cxn modelId="{A8600577-2338-426A-94CF-40E4B44E8FDC}" type="presOf" srcId="{54265D39-8174-41BB-922C-678220F2BDA8}" destId="{5360DB5D-E837-486E-BA17-6A2A45464A9B}" srcOrd="0" destOrd="0" presId="urn:microsoft.com/office/officeart/2005/8/layout/matrix3"/>
    <dgm:cxn modelId="{C9821F1D-8550-4337-A489-52401A8E6618}" type="presParOf" srcId="{5360DB5D-E837-486E-BA17-6A2A45464A9B}" destId="{B72D91E5-41D4-4ACF-942E-CEF72EBF3062}" srcOrd="0" destOrd="0" presId="urn:microsoft.com/office/officeart/2005/8/layout/matrix3"/>
    <dgm:cxn modelId="{6A131DAE-B498-41D5-A7B7-ED0CD09CF763}" type="presParOf" srcId="{5360DB5D-E837-486E-BA17-6A2A45464A9B}" destId="{1560C176-5050-46C6-9C8E-9256F1702A8D}" srcOrd="1" destOrd="0" presId="urn:microsoft.com/office/officeart/2005/8/layout/matrix3"/>
    <dgm:cxn modelId="{72EAEC29-3548-484F-BA63-F6CC670EC93D}" type="presParOf" srcId="{5360DB5D-E837-486E-BA17-6A2A45464A9B}" destId="{CC9746B6-7AAC-41B6-91FE-63E3E61A5080}" srcOrd="2" destOrd="0" presId="urn:microsoft.com/office/officeart/2005/8/layout/matrix3"/>
    <dgm:cxn modelId="{6881AB1F-340A-424F-8728-487AA51B4263}" type="presParOf" srcId="{5360DB5D-E837-486E-BA17-6A2A45464A9B}" destId="{8BCD387E-869E-4988-A25A-80771A80C2DA}" srcOrd="3" destOrd="0" presId="urn:microsoft.com/office/officeart/2005/8/layout/matrix3"/>
    <dgm:cxn modelId="{42AF3734-943D-47FF-8D13-EFFA77FB26A4}" type="presParOf" srcId="{5360DB5D-E837-486E-BA17-6A2A45464A9B}" destId="{8FF3833A-72B6-4997-A828-60C1FD2BE8F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1DEDE-E417-402C-8400-FBD08753B353}">
      <dsp:nvSpPr>
        <dsp:cNvPr id="0" name=""/>
        <dsp:cNvSpPr/>
      </dsp:nvSpPr>
      <dsp:spPr>
        <a:xfrm>
          <a:off x="3339" y="0"/>
          <a:ext cx="3825478" cy="57912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Marissa Montgomery</a:t>
          </a:r>
        </a:p>
        <a:p>
          <a:pPr lvl="0" algn="ctr" defTabSz="666750">
            <a:lnSpc>
              <a:spcPct val="90000"/>
            </a:lnSpc>
            <a:spcBef>
              <a:spcPct val="0"/>
            </a:spcBef>
            <a:spcAft>
              <a:spcPct val="35000"/>
            </a:spcAft>
          </a:pPr>
          <a:r>
            <a:rPr lang="en-US" sz="1500" kern="1200" dirty="0" smtClean="0"/>
            <a:t>Senior Professional Recruiter</a:t>
          </a:r>
        </a:p>
        <a:p>
          <a:pPr lvl="0" algn="ctr" defTabSz="666750">
            <a:lnSpc>
              <a:spcPct val="90000"/>
            </a:lnSpc>
            <a:spcBef>
              <a:spcPct val="0"/>
            </a:spcBef>
            <a:spcAft>
              <a:spcPct val="35000"/>
            </a:spcAft>
          </a:pPr>
          <a:r>
            <a:rPr lang="en-US" sz="1500" kern="1200" dirty="0" smtClean="0"/>
            <a:t>5+ years of IT Staffing experience </a:t>
          </a:r>
        </a:p>
        <a:p>
          <a:pPr lvl="0" algn="ctr" defTabSz="666750">
            <a:lnSpc>
              <a:spcPct val="90000"/>
            </a:lnSpc>
            <a:spcBef>
              <a:spcPct val="0"/>
            </a:spcBef>
            <a:spcAft>
              <a:spcPct val="35000"/>
            </a:spcAft>
          </a:pPr>
          <a:r>
            <a:rPr lang="en-US" sz="1500" kern="1200" dirty="0" smtClean="0"/>
            <a:t>Focus in hiring candidates in the fields of development (Microsoft .NET and other programming) and design </a:t>
          </a:r>
        </a:p>
        <a:p>
          <a:pPr lvl="0" algn="ctr" defTabSz="666750">
            <a:lnSpc>
              <a:spcPct val="90000"/>
            </a:lnSpc>
            <a:spcBef>
              <a:spcPct val="0"/>
            </a:spcBef>
            <a:spcAft>
              <a:spcPct val="35000"/>
            </a:spcAft>
          </a:pPr>
          <a:r>
            <a:rPr lang="en-US" sz="1500" kern="1200" dirty="0" smtClean="0"/>
            <a:t>Partnered with thousands of technology candidates during job search </a:t>
          </a:r>
        </a:p>
      </dsp:txBody>
      <dsp:txXfrm>
        <a:off x="3339" y="2316480"/>
        <a:ext cx="3825478" cy="2316480"/>
      </dsp:txXfrm>
    </dsp:sp>
    <dsp:sp modelId="{AD62898D-01B8-478E-B0AF-F5A7F0958D8D}">
      <dsp:nvSpPr>
        <dsp:cNvPr id="0" name=""/>
        <dsp:cNvSpPr/>
      </dsp:nvSpPr>
      <dsp:spPr>
        <a:xfrm>
          <a:off x="914393" y="304794"/>
          <a:ext cx="1928469" cy="192846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5B2779-8B8A-4728-9A69-9781410A47CB}">
      <dsp:nvSpPr>
        <dsp:cNvPr id="0" name=""/>
        <dsp:cNvSpPr/>
      </dsp:nvSpPr>
      <dsp:spPr>
        <a:xfrm>
          <a:off x="3943582" y="0"/>
          <a:ext cx="3825478" cy="5791200"/>
        </a:xfrm>
        <a:prstGeom prst="roundRect">
          <a:avLst>
            <a:gd name="adj" fmla="val 10000"/>
          </a:avLst>
        </a:prstGeom>
        <a:solidFill>
          <a:schemeClr val="accent4">
            <a:hueOff val="11250676"/>
            <a:satOff val="-16368"/>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Samantha Reichardt</a:t>
          </a:r>
          <a:endParaRPr lang="en-US" sz="1500" kern="1200" dirty="0" smtClean="0"/>
        </a:p>
        <a:p>
          <a:pPr lvl="0" algn="ctr" defTabSz="666750">
            <a:lnSpc>
              <a:spcPct val="90000"/>
            </a:lnSpc>
            <a:spcBef>
              <a:spcPct val="0"/>
            </a:spcBef>
            <a:spcAft>
              <a:spcPct val="35000"/>
            </a:spcAft>
          </a:pPr>
          <a:r>
            <a:rPr lang="en-US" sz="1500" kern="1200" dirty="0" smtClean="0"/>
            <a:t>Account Manager</a:t>
          </a:r>
          <a:endParaRPr lang="en-US" sz="1500" kern="1200" dirty="0" smtClean="0"/>
        </a:p>
        <a:p>
          <a:pPr lvl="0" algn="ctr" defTabSz="666750">
            <a:lnSpc>
              <a:spcPct val="90000"/>
            </a:lnSpc>
            <a:spcBef>
              <a:spcPct val="0"/>
            </a:spcBef>
            <a:spcAft>
              <a:spcPct val="35000"/>
            </a:spcAft>
          </a:pPr>
          <a:r>
            <a:rPr lang="en-US" sz="1500" kern="1200" dirty="0" smtClean="0"/>
            <a:t>2+ years of IT Staffing supporting mid-large sized companies with their hiring </a:t>
          </a:r>
        </a:p>
        <a:p>
          <a:pPr lvl="0" algn="ctr" defTabSz="666750">
            <a:lnSpc>
              <a:spcPct val="90000"/>
            </a:lnSpc>
            <a:spcBef>
              <a:spcPct val="0"/>
            </a:spcBef>
            <a:spcAft>
              <a:spcPct val="35000"/>
            </a:spcAft>
          </a:pPr>
          <a:r>
            <a:rPr lang="en-US" sz="1500" kern="1200" dirty="0" smtClean="0"/>
            <a:t>Expertise in marketing, IT staffing, training, and career services </a:t>
          </a:r>
        </a:p>
        <a:p>
          <a:pPr lvl="0" algn="ctr" defTabSz="666750">
            <a:lnSpc>
              <a:spcPct val="90000"/>
            </a:lnSpc>
            <a:spcBef>
              <a:spcPct val="0"/>
            </a:spcBef>
            <a:spcAft>
              <a:spcPct val="35000"/>
            </a:spcAft>
          </a:pPr>
          <a:r>
            <a:rPr lang="en-US" sz="1500" kern="1200" dirty="0" smtClean="0"/>
            <a:t>Partnered with hundreds of technology candidates during job search  </a:t>
          </a:r>
          <a:endParaRPr lang="en-US" sz="1500" kern="1200" dirty="0"/>
        </a:p>
      </dsp:txBody>
      <dsp:txXfrm>
        <a:off x="3943582" y="2316480"/>
        <a:ext cx="3825478" cy="2316480"/>
      </dsp:txXfrm>
    </dsp:sp>
    <dsp:sp modelId="{E62E2977-8478-43BD-94BD-62FCE8378806}">
      <dsp:nvSpPr>
        <dsp:cNvPr id="0" name=""/>
        <dsp:cNvSpPr/>
      </dsp:nvSpPr>
      <dsp:spPr>
        <a:xfrm>
          <a:off x="4900263" y="381008"/>
          <a:ext cx="1729142" cy="1928469"/>
        </a:xfrm>
        <a:prstGeom prst="ellipse">
          <a:avLst/>
        </a:prstGeom>
        <a:blipFill dpi="0" rotWithShape="1">
          <a:blip xmlns:r="http://schemas.openxmlformats.org/officeDocument/2006/relationships" r:embed="rId2"/>
          <a:srcRect/>
          <a:stretch>
            <a:fillRect l="-237" t="-2157" r="-237" b="-215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79BDE4-7AEA-4203-B51F-227E81BF0227}">
      <dsp:nvSpPr>
        <dsp:cNvPr id="0" name=""/>
        <dsp:cNvSpPr/>
      </dsp:nvSpPr>
      <dsp:spPr>
        <a:xfrm>
          <a:off x="304817" y="4683004"/>
          <a:ext cx="7150608" cy="868680"/>
        </a:xfrm>
        <a:prstGeom prst="leftRightArrow">
          <a:avLst/>
        </a:prstGeom>
        <a:solidFill>
          <a:schemeClr val="accent4">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D91E5-41D4-4ACF-942E-CEF72EBF3062}">
      <dsp:nvSpPr>
        <dsp:cNvPr id="0" name=""/>
        <dsp:cNvSpPr/>
      </dsp:nvSpPr>
      <dsp:spPr>
        <a:xfrm>
          <a:off x="1219196" y="0"/>
          <a:ext cx="5791206" cy="5257802"/>
        </a:xfrm>
        <a:prstGeom prst="diamond">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60C176-5050-46C6-9C8E-9256F1702A8D}">
      <dsp:nvSpPr>
        <dsp:cNvPr id="0" name=""/>
        <dsp:cNvSpPr/>
      </dsp:nvSpPr>
      <dsp:spPr>
        <a:xfrm>
          <a:off x="1985390" y="499491"/>
          <a:ext cx="2050542" cy="205054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u="sng" kern="1200" dirty="0" smtClean="0"/>
            <a:t>Strengths</a:t>
          </a:r>
        </a:p>
        <a:p>
          <a:pPr lvl="0" algn="ctr" defTabSz="577850">
            <a:lnSpc>
              <a:spcPct val="90000"/>
            </a:lnSpc>
            <a:spcBef>
              <a:spcPct val="0"/>
            </a:spcBef>
            <a:spcAft>
              <a:spcPct val="35000"/>
            </a:spcAft>
          </a:pPr>
          <a:r>
            <a:rPr lang="en-US" sz="1300" kern="1200" dirty="0" smtClean="0"/>
            <a:t>- Led 2 similar upgrades </a:t>
          </a:r>
        </a:p>
        <a:p>
          <a:pPr lvl="0" algn="ctr" defTabSz="577850">
            <a:lnSpc>
              <a:spcPct val="90000"/>
            </a:lnSpc>
            <a:spcBef>
              <a:spcPct val="0"/>
            </a:spcBef>
            <a:spcAft>
              <a:spcPct val="35000"/>
            </a:spcAft>
          </a:pPr>
          <a:r>
            <a:rPr lang="en-US" sz="1300" kern="1200" dirty="0" smtClean="0"/>
            <a:t>- Experience with 3 core languages </a:t>
          </a:r>
        </a:p>
        <a:p>
          <a:pPr lvl="0" algn="ctr" defTabSz="577850">
            <a:lnSpc>
              <a:spcPct val="90000"/>
            </a:lnSpc>
            <a:spcBef>
              <a:spcPct val="0"/>
            </a:spcBef>
            <a:spcAft>
              <a:spcPct val="35000"/>
            </a:spcAft>
          </a:pPr>
          <a:r>
            <a:rPr lang="en-US" sz="1300" kern="1200" dirty="0" smtClean="0"/>
            <a:t>- Enterprise experience </a:t>
          </a:r>
        </a:p>
        <a:p>
          <a:pPr lvl="0" algn="ctr" defTabSz="577850">
            <a:lnSpc>
              <a:spcPct val="90000"/>
            </a:lnSpc>
            <a:spcBef>
              <a:spcPct val="0"/>
            </a:spcBef>
            <a:spcAft>
              <a:spcPct val="35000"/>
            </a:spcAft>
          </a:pPr>
          <a:r>
            <a:rPr lang="en-US" sz="1300" kern="1200" dirty="0" smtClean="0"/>
            <a:t>- Industry experience	</a:t>
          </a:r>
          <a:endParaRPr lang="en-US" sz="1300" kern="1200" dirty="0"/>
        </a:p>
      </dsp:txBody>
      <dsp:txXfrm>
        <a:off x="2085489" y="599590"/>
        <a:ext cx="1850344" cy="1850344"/>
      </dsp:txXfrm>
    </dsp:sp>
    <dsp:sp modelId="{CC9746B6-7AAC-41B6-91FE-63E3E61A5080}">
      <dsp:nvSpPr>
        <dsp:cNvPr id="0" name=""/>
        <dsp:cNvSpPr/>
      </dsp:nvSpPr>
      <dsp:spPr>
        <a:xfrm>
          <a:off x="4193667" y="499491"/>
          <a:ext cx="2050542" cy="2050542"/>
        </a:xfrm>
        <a:prstGeom prst="roundRect">
          <a:avLst/>
        </a:prstGeom>
        <a:solidFill>
          <a:schemeClr val="accent4">
            <a:hueOff val="3750225"/>
            <a:satOff val="-5456"/>
            <a:lumOff val="-39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u="sng" kern="1200" dirty="0" smtClean="0"/>
            <a:t>Weaknesses</a:t>
          </a:r>
        </a:p>
        <a:p>
          <a:pPr lvl="0" algn="ctr" defTabSz="577850">
            <a:lnSpc>
              <a:spcPct val="90000"/>
            </a:lnSpc>
            <a:spcBef>
              <a:spcPct val="0"/>
            </a:spcBef>
            <a:spcAft>
              <a:spcPct val="35000"/>
            </a:spcAft>
          </a:pPr>
          <a:r>
            <a:rPr lang="en-US" sz="1300" kern="1200" dirty="0" smtClean="0"/>
            <a:t>- No experience with .NET Core</a:t>
          </a:r>
        </a:p>
        <a:p>
          <a:pPr lvl="0" algn="ctr" defTabSz="577850">
            <a:lnSpc>
              <a:spcPct val="90000"/>
            </a:lnSpc>
            <a:spcBef>
              <a:spcPct val="0"/>
            </a:spcBef>
            <a:spcAft>
              <a:spcPct val="35000"/>
            </a:spcAft>
          </a:pPr>
          <a:r>
            <a:rPr lang="en-US" sz="1300" kern="1200" dirty="0" smtClean="0"/>
            <a:t>- Haven’t worked with newest version of  Angular</a:t>
          </a:r>
        </a:p>
        <a:p>
          <a:pPr lvl="0" algn="ctr" defTabSz="577850">
            <a:lnSpc>
              <a:spcPct val="90000"/>
            </a:lnSpc>
            <a:spcBef>
              <a:spcPct val="0"/>
            </a:spcBef>
            <a:spcAft>
              <a:spcPct val="35000"/>
            </a:spcAft>
          </a:pPr>
          <a:r>
            <a:rPr lang="en-US" sz="1300" kern="1200" dirty="0" smtClean="0"/>
            <a:t> </a:t>
          </a:r>
          <a:endParaRPr lang="en-US" sz="1300" kern="1200" dirty="0"/>
        </a:p>
      </dsp:txBody>
      <dsp:txXfrm>
        <a:off x="4293766" y="599590"/>
        <a:ext cx="1850344" cy="1850344"/>
      </dsp:txXfrm>
    </dsp:sp>
    <dsp:sp modelId="{8BCD387E-869E-4988-A25A-80771A80C2DA}">
      <dsp:nvSpPr>
        <dsp:cNvPr id="0" name=""/>
        <dsp:cNvSpPr/>
      </dsp:nvSpPr>
      <dsp:spPr>
        <a:xfrm>
          <a:off x="1985390" y="2707768"/>
          <a:ext cx="2050542" cy="2050542"/>
        </a:xfrm>
        <a:prstGeom prst="roundRect">
          <a:avLst/>
        </a:prstGeom>
        <a:solidFill>
          <a:schemeClr val="accent4">
            <a:hueOff val="7500450"/>
            <a:satOff val="-10912"/>
            <a:lumOff val="-7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u="sng" kern="1200" dirty="0" smtClean="0"/>
            <a:t>Opportunities</a:t>
          </a:r>
        </a:p>
        <a:p>
          <a:pPr lvl="0" algn="ctr" defTabSz="577850">
            <a:lnSpc>
              <a:spcPct val="90000"/>
            </a:lnSpc>
            <a:spcBef>
              <a:spcPct val="0"/>
            </a:spcBef>
            <a:spcAft>
              <a:spcPct val="35000"/>
            </a:spcAft>
          </a:pPr>
          <a:r>
            <a:rPr lang="en-US" sz="1300" kern="1200" dirty="0" smtClean="0"/>
            <a:t>- Know someone who works at company </a:t>
          </a:r>
        </a:p>
        <a:p>
          <a:pPr lvl="0" algn="ctr" defTabSz="577850">
            <a:lnSpc>
              <a:spcPct val="90000"/>
            </a:lnSpc>
            <a:spcBef>
              <a:spcPct val="0"/>
            </a:spcBef>
            <a:spcAft>
              <a:spcPct val="35000"/>
            </a:spcAft>
          </a:pPr>
          <a:r>
            <a:rPr lang="en-US" sz="1300" kern="1200" dirty="0" smtClean="0"/>
            <a:t>- Training on .NET Core and Angular 2+</a:t>
          </a:r>
        </a:p>
        <a:p>
          <a:pPr lvl="0" algn="ctr" defTabSz="577850">
            <a:lnSpc>
              <a:spcPct val="90000"/>
            </a:lnSpc>
            <a:spcBef>
              <a:spcPct val="0"/>
            </a:spcBef>
            <a:spcAft>
              <a:spcPct val="35000"/>
            </a:spcAft>
          </a:pPr>
          <a:r>
            <a:rPr lang="en-US" sz="1300" kern="1200" dirty="0" smtClean="0"/>
            <a:t>- GitHub project</a:t>
          </a:r>
        </a:p>
        <a:p>
          <a:pPr lvl="0" algn="ctr" defTabSz="577850">
            <a:lnSpc>
              <a:spcPct val="90000"/>
            </a:lnSpc>
            <a:spcBef>
              <a:spcPct val="0"/>
            </a:spcBef>
            <a:spcAft>
              <a:spcPct val="35000"/>
            </a:spcAft>
          </a:pPr>
          <a:r>
            <a:rPr lang="en-US" sz="1300" kern="1200" dirty="0" smtClean="0"/>
            <a:t>- Upcoming Hackathon </a:t>
          </a:r>
          <a:endParaRPr lang="en-US" sz="1300" kern="1200" dirty="0"/>
        </a:p>
      </dsp:txBody>
      <dsp:txXfrm>
        <a:off x="2085489" y="2807867"/>
        <a:ext cx="1850344" cy="1850344"/>
      </dsp:txXfrm>
    </dsp:sp>
    <dsp:sp modelId="{8FF3833A-72B6-4997-A828-60C1FD2BE8F5}">
      <dsp:nvSpPr>
        <dsp:cNvPr id="0" name=""/>
        <dsp:cNvSpPr/>
      </dsp:nvSpPr>
      <dsp:spPr>
        <a:xfrm>
          <a:off x="4193667" y="2707768"/>
          <a:ext cx="2050542" cy="2050542"/>
        </a:xfrm>
        <a:prstGeom prst="roundRect">
          <a:avLst/>
        </a:prstGeom>
        <a:solidFill>
          <a:schemeClr val="accent4">
            <a:hueOff val="11250676"/>
            <a:satOff val="-16368"/>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u="sng" kern="1200" dirty="0" smtClean="0"/>
            <a:t>Threats </a:t>
          </a:r>
        </a:p>
        <a:p>
          <a:pPr lvl="0" algn="ctr" defTabSz="577850">
            <a:lnSpc>
              <a:spcPct val="90000"/>
            </a:lnSpc>
            <a:spcBef>
              <a:spcPct val="0"/>
            </a:spcBef>
            <a:spcAft>
              <a:spcPct val="35000"/>
            </a:spcAft>
          </a:pPr>
          <a:r>
            <a:rPr lang="en-US" sz="1300" kern="1200" dirty="0" smtClean="0"/>
            <a:t>- No in-person I/V element </a:t>
          </a:r>
        </a:p>
        <a:p>
          <a:pPr lvl="0" algn="ctr" defTabSz="577850">
            <a:lnSpc>
              <a:spcPct val="90000"/>
            </a:lnSpc>
            <a:spcBef>
              <a:spcPct val="0"/>
            </a:spcBef>
            <a:spcAft>
              <a:spcPct val="35000"/>
            </a:spcAft>
          </a:pPr>
          <a:r>
            <a:rPr lang="en-US" sz="1300" kern="1200" dirty="0" smtClean="0"/>
            <a:t>- Will be relocating </a:t>
          </a:r>
        </a:p>
        <a:p>
          <a:pPr lvl="0" algn="ctr" defTabSz="577850">
            <a:lnSpc>
              <a:spcPct val="90000"/>
            </a:lnSpc>
            <a:spcBef>
              <a:spcPct val="0"/>
            </a:spcBef>
            <a:spcAft>
              <a:spcPct val="35000"/>
            </a:spcAft>
          </a:pPr>
          <a:r>
            <a:rPr lang="en-US" sz="1300" kern="1200" dirty="0" smtClean="0"/>
            <a:t>- Heavy competition</a:t>
          </a:r>
        </a:p>
        <a:p>
          <a:pPr lvl="0" algn="ctr" defTabSz="577850">
            <a:lnSpc>
              <a:spcPct val="90000"/>
            </a:lnSpc>
            <a:spcBef>
              <a:spcPct val="0"/>
            </a:spcBef>
            <a:spcAft>
              <a:spcPct val="35000"/>
            </a:spcAft>
          </a:pPr>
          <a:endParaRPr lang="en-US" sz="1300" kern="1200" dirty="0" smtClean="0"/>
        </a:p>
        <a:p>
          <a:pPr lvl="0" algn="ctr" defTabSz="577850">
            <a:lnSpc>
              <a:spcPct val="90000"/>
            </a:lnSpc>
            <a:spcBef>
              <a:spcPct val="0"/>
            </a:spcBef>
            <a:spcAft>
              <a:spcPct val="35000"/>
            </a:spcAft>
          </a:pPr>
          <a:endParaRPr lang="en-US" sz="1300" kern="1200" dirty="0"/>
        </a:p>
      </dsp:txBody>
      <dsp:txXfrm>
        <a:off x="4293766" y="2807867"/>
        <a:ext cx="1850344" cy="1850344"/>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9216" cy="464979"/>
          </a:xfrm>
          <a:prstGeom prst="rect">
            <a:avLst/>
          </a:prstGeom>
        </p:spPr>
        <p:txBody>
          <a:bodyPr vert="horz" lIns="93205" tIns="46603" rIns="93205" bIns="46603" rtlCol="0"/>
          <a:lstStyle>
            <a:lvl1pPr algn="l">
              <a:defRPr sz="1200"/>
            </a:lvl1pPr>
          </a:lstStyle>
          <a:p>
            <a:endParaRPr lang="en-US" dirty="0"/>
          </a:p>
        </p:txBody>
      </p:sp>
      <p:sp>
        <p:nvSpPr>
          <p:cNvPr id="3" name="Date Placeholder 2"/>
          <p:cNvSpPr>
            <a:spLocks noGrp="1"/>
          </p:cNvSpPr>
          <p:nvPr>
            <p:ph type="dt" sz="quarter" idx="1"/>
          </p:nvPr>
        </p:nvSpPr>
        <p:spPr>
          <a:xfrm>
            <a:off x="3972736" y="0"/>
            <a:ext cx="3039216" cy="464979"/>
          </a:xfrm>
          <a:prstGeom prst="rect">
            <a:avLst/>
          </a:prstGeom>
        </p:spPr>
        <p:txBody>
          <a:bodyPr vert="horz" lIns="93205" tIns="46603" rIns="93205" bIns="46603" rtlCol="0"/>
          <a:lstStyle>
            <a:lvl1pPr algn="r">
              <a:defRPr sz="1200"/>
            </a:lvl1pPr>
          </a:lstStyle>
          <a:p>
            <a:fld id="{A2920989-90BD-41F3-9E5F-2646809A44DD}" type="datetimeFigureOut">
              <a:rPr lang="en-US" smtClean="0"/>
              <a:t>3/30/2019</a:t>
            </a:fld>
            <a:endParaRPr lang="en-US" dirty="0"/>
          </a:p>
        </p:txBody>
      </p:sp>
      <p:sp>
        <p:nvSpPr>
          <p:cNvPr id="4" name="Footer Placeholder 3"/>
          <p:cNvSpPr>
            <a:spLocks noGrp="1"/>
          </p:cNvSpPr>
          <p:nvPr>
            <p:ph type="ftr" sz="quarter" idx="2"/>
          </p:nvPr>
        </p:nvSpPr>
        <p:spPr>
          <a:xfrm>
            <a:off x="0" y="8832983"/>
            <a:ext cx="3039216" cy="464979"/>
          </a:xfrm>
          <a:prstGeom prst="rect">
            <a:avLst/>
          </a:prstGeom>
        </p:spPr>
        <p:txBody>
          <a:bodyPr vert="horz" lIns="93205" tIns="46603" rIns="93205" bIns="4660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2736" y="8832983"/>
            <a:ext cx="3039216" cy="464979"/>
          </a:xfrm>
          <a:prstGeom prst="rect">
            <a:avLst/>
          </a:prstGeom>
        </p:spPr>
        <p:txBody>
          <a:bodyPr vert="horz" lIns="93205" tIns="46603" rIns="93205" bIns="46603" rtlCol="0" anchor="b"/>
          <a:lstStyle>
            <a:lvl1pPr algn="r">
              <a:defRPr sz="1200"/>
            </a:lvl1pPr>
          </a:lstStyle>
          <a:p>
            <a:fld id="{532DB0C2-AE3E-4054-B770-62AD12A1770F}" type="slidenum">
              <a:rPr lang="en-US" smtClean="0"/>
              <a:t>‹#›</a:t>
            </a:fld>
            <a:endParaRPr lang="en-US" dirty="0"/>
          </a:p>
        </p:txBody>
      </p:sp>
    </p:spTree>
    <p:extLst>
      <p:ext uri="{BB962C8B-B14F-4D97-AF65-F5344CB8AC3E}">
        <p14:creationId xmlns:p14="http://schemas.microsoft.com/office/powerpoint/2010/main" val="2770145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9216" cy="464979"/>
          </a:xfrm>
          <a:prstGeom prst="rect">
            <a:avLst/>
          </a:prstGeom>
        </p:spPr>
        <p:txBody>
          <a:bodyPr vert="horz" lIns="93205" tIns="46603" rIns="93205" bIns="46603" rtlCol="0"/>
          <a:lstStyle>
            <a:lvl1pPr algn="l">
              <a:defRPr sz="1200"/>
            </a:lvl1pPr>
          </a:lstStyle>
          <a:p>
            <a:endParaRPr lang="en-US" dirty="0"/>
          </a:p>
        </p:txBody>
      </p:sp>
      <p:sp>
        <p:nvSpPr>
          <p:cNvPr id="3" name="Date Placeholder 2"/>
          <p:cNvSpPr>
            <a:spLocks noGrp="1"/>
          </p:cNvSpPr>
          <p:nvPr>
            <p:ph type="dt" idx="1"/>
          </p:nvPr>
        </p:nvSpPr>
        <p:spPr>
          <a:xfrm>
            <a:off x="3972736" y="0"/>
            <a:ext cx="3039216" cy="464979"/>
          </a:xfrm>
          <a:prstGeom prst="rect">
            <a:avLst/>
          </a:prstGeom>
        </p:spPr>
        <p:txBody>
          <a:bodyPr vert="horz" lIns="93205" tIns="46603" rIns="93205" bIns="46603" rtlCol="0"/>
          <a:lstStyle>
            <a:lvl1pPr algn="r">
              <a:defRPr sz="1200"/>
            </a:lvl1pPr>
          </a:lstStyle>
          <a:p>
            <a:fld id="{769F7891-882A-497F-BFEF-A48100F9125B}" type="datetimeFigureOut">
              <a:rPr lang="en-US" smtClean="0"/>
              <a:t>3/30/2019</a:t>
            </a:fld>
            <a:endParaRPr lang="en-US" dirty="0"/>
          </a:p>
        </p:txBody>
      </p:sp>
      <p:sp>
        <p:nvSpPr>
          <p:cNvPr id="4" name="Slide Image Placeholder 3"/>
          <p:cNvSpPr>
            <a:spLocks noGrp="1" noRot="1" noChangeAspect="1"/>
          </p:cNvSpPr>
          <p:nvPr>
            <p:ph type="sldImg" idx="2"/>
          </p:nvPr>
        </p:nvSpPr>
        <p:spPr>
          <a:xfrm>
            <a:off x="1181100" y="696913"/>
            <a:ext cx="4651375" cy="3487737"/>
          </a:xfrm>
          <a:prstGeom prst="rect">
            <a:avLst/>
          </a:prstGeom>
          <a:noFill/>
          <a:ln w="12700">
            <a:solidFill>
              <a:prstClr val="black"/>
            </a:solidFill>
          </a:ln>
        </p:spPr>
        <p:txBody>
          <a:bodyPr vert="horz" lIns="93205" tIns="46603" rIns="93205" bIns="46603" rtlCol="0" anchor="ctr"/>
          <a:lstStyle/>
          <a:p>
            <a:endParaRPr lang="en-US" dirty="0"/>
          </a:p>
        </p:txBody>
      </p:sp>
      <p:sp>
        <p:nvSpPr>
          <p:cNvPr id="5" name="Notes Placeholder 4"/>
          <p:cNvSpPr>
            <a:spLocks noGrp="1"/>
          </p:cNvSpPr>
          <p:nvPr>
            <p:ph type="body" sz="quarter" idx="3"/>
          </p:nvPr>
        </p:nvSpPr>
        <p:spPr>
          <a:xfrm>
            <a:off x="701358" y="4417298"/>
            <a:ext cx="5610860" cy="4184809"/>
          </a:xfrm>
          <a:prstGeom prst="rect">
            <a:avLst/>
          </a:prstGeom>
        </p:spPr>
        <p:txBody>
          <a:bodyPr vert="horz" lIns="93205" tIns="46603" rIns="93205" bIns="4660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2983"/>
            <a:ext cx="3039216" cy="464979"/>
          </a:xfrm>
          <a:prstGeom prst="rect">
            <a:avLst/>
          </a:prstGeom>
        </p:spPr>
        <p:txBody>
          <a:bodyPr vert="horz" lIns="93205" tIns="46603" rIns="93205" bIns="4660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2736" y="8832983"/>
            <a:ext cx="3039216" cy="464979"/>
          </a:xfrm>
          <a:prstGeom prst="rect">
            <a:avLst/>
          </a:prstGeom>
        </p:spPr>
        <p:txBody>
          <a:bodyPr vert="horz" lIns="93205" tIns="46603" rIns="93205" bIns="46603" rtlCol="0" anchor="b"/>
          <a:lstStyle>
            <a:lvl1pPr algn="r">
              <a:defRPr sz="1200"/>
            </a:lvl1pPr>
          </a:lstStyle>
          <a:p>
            <a:fld id="{C84F2D9E-ECFD-48FF-A80E-783BC369AB8A}" type="slidenum">
              <a:rPr lang="en-US" smtClean="0"/>
              <a:t>‹#›</a:t>
            </a:fld>
            <a:endParaRPr lang="en-US" dirty="0"/>
          </a:p>
        </p:txBody>
      </p:sp>
    </p:spTree>
    <p:extLst>
      <p:ext uri="{BB962C8B-B14F-4D97-AF65-F5344CB8AC3E}">
        <p14:creationId xmlns:p14="http://schemas.microsoft.com/office/powerpoint/2010/main" val="1364628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4F2D9E-ECFD-48FF-A80E-783BC369AB8A}" type="slidenum">
              <a:rPr lang="en-US" smtClean="0"/>
              <a:t>1</a:t>
            </a:fld>
            <a:endParaRPr lang="en-US" dirty="0"/>
          </a:p>
        </p:txBody>
      </p:sp>
    </p:spTree>
    <p:extLst>
      <p:ext uri="{BB962C8B-B14F-4D97-AF65-F5344CB8AC3E}">
        <p14:creationId xmlns:p14="http://schemas.microsoft.com/office/powerpoint/2010/main" val="3279484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Non-verbal communication is huge.  Remember that the majority of perceived communication is actually based on non-verbal cues, so it’s very important to be aware of things like your handshake, eye contact, posture, hand motions and gesturing, tone, facial expressions and reactions, etc… </a:t>
            </a:r>
          </a:p>
          <a:p>
            <a:pPr lvl="0"/>
            <a:r>
              <a:rPr lang="en-US" dirty="0"/>
              <a:t>Regarding Eye Contact, keep in mind that looking away can indicate that you’re shy, you’re not interested, or are uncomfortable or dislike the situation you’re in or the person you’re meeting with.  </a:t>
            </a:r>
          </a:p>
          <a:p>
            <a:pPr lvl="0"/>
            <a:r>
              <a:rPr lang="en-US" dirty="0"/>
              <a:t>Regarding Posture, be aware that the way you sit or stand can convey energy or fatigue, interest or boredom.  </a:t>
            </a:r>
          </a:p>
          <a:p>
            <a:pPr lvl="0"/>
            <a:r>
              <a:rPr lang="en-US" dirty="0"/>
              <a:t>Think about how you want to be perceived.  Lean forward.  Stand upright.  Don’t slouch.  Smile. Head nod to show you’re paying attention.  Don’t be monotone.  If you get excited about something the interviewer tells you, have a positive reaction about it.  </a:t>
            </a:r>
          </a:p>
          <a:p>
            <a:pPr defTabSz="914674">
              <a:defRPr/>
            </a:pPr>
            <a:endParaRPr lang="en-US" dirty="0"/>
          </a:p>
          <a:p>
            <a:endParaRPr lang="en-US" dirty="0"/>
          </a:p>
        </p:txBody>
      </p:sp>
      <p:sp>
        <p:nvSpPr>
          <p:cNvPr id="4" name="Slide Number Placeholder 3"/>
          <p:cNvSpPr>
            <a:spLocks noGrp="1"/>
          </p:cNvSpPr>
          <p:nvPr>
            <p:ph type="sldNum" sz="quarter" idx="10"/>
          </p:nvPr>
        </p:nvSpPr>
        <p:spPr/>
        <p:txBody>
          <a:bodyPr/>
          <a:lstStyle/>
          <a:p>
            <a:fld id="{C84F2D9E-ECFD-48FF-A80E-783BC369AB8A}" type="slidenum">
              <a:rPr lang="en-US" smtClean="0"/>
              <a:t>10</a:t>
            </a:fld>
            <a:endParaRPr lang="en-US" dirty="0"/>
          </a:p>
        </p:txBody>
      </p:sp>
    </p:spTree>
    <p:extLst>
      <p:ext uri="{BB962C8B-B14F-4D97-AF65-F5344CB8AC3E}">
        <p14:creationId xmlns:p14="http://schemas.microsoft.com/office/powerpoint/2010/main" val="1302419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LinkedIn recommendations?  Go to your profile and open the PDF with just your</a:t>
            </a:r>
            <a:r>
              <a:rPr lang="en-US" baseline="0" dirty="0" smtClean="0"/>
              <a:t> LI recs and save and print.  Share during interview if you see opportunity, specifically during the “closing/wrap up.”  OR, if that opportunity organically doesn’t present itself, share in a follow up thank you letter.  Don’t have LI recommendations?  Action should be to identify at least 3 people who’d be a good reference, and ask.  </a:t>
            </a:r>
            <a:endParaRPr lang="en-US" dirty="0"/>
          </a:p>
        </p:txBody>
      </p:sp>
      <p:sp>
        <p:nvSpPr>
          <p:cNvPr id="4" name="Slide Number Placeholder 3"/>
          <p:cNvSpPr>
            <a:spLocks noGrp="1"/>
          </p:cNvSpPr>
          <p:nvPr>
            <p:ph type="sldNum" sz="quarter" idx="10"/>
          </p:nvPr>
        </p:nvSpPr>
        <p:spPr/>
        <p:txBody>
          <a:bodyPr/>
          <a:lstStyle/>
          <a:p>
            <a:fld id="{C84F2D9E-ECFD-48FF-A80E-783BC369AB8A}" type="slidenum">
              <a:rPr lang="en-US" smtClean="0"/>
              <a:t>11</a:t>
            </a:fld>
            <a:endParaRPr lang="en-US" dirty="0"/>
          </a:p>
        </p:txBody>
      </p:sp>
    </p:spTree>
    <p:extLst>
      <p:ext uri="{BB962C8B-B14F-4D97-AF65-F5344CB8AC3E}">
        <p14:creationId xmlns:p14="http://schemas.microsoft.com/office/powerpoint/2010/main" val="1120561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 If key objective of role is to lead an upgrade of core system in</a:t>
            </a:r>
            <a:r>
              <a:rPr lang="en-US" baseline="0" dirty="0" smtClean="0"/>
              <a:t> an enterprise environment, the I/V Q could be = Tell me about a time you’ve lead a large upgrade.  If requirement asks for experience with front-end programming languages like JavaScript, CSS and HTML, the I/V Q could be = What’s your experience with front end languages?  </a:t>
            </a:r>
          </a:p>
          <a:p>
            <a:endParaRPr lang="en-US" baseline="0" dirty="0" smtClean="0"/>
          </a:p>
          <a:p>
            <a:r>
              <a:rPr lang="en-US" baseline="0" dirty="0" smtClean="0"/>
              <a:t>Jump on Google and search for common interview questions for a specific type or role or a technology.  </a:t>
            </a:r>
          </a:p>
          <a:p>
            <a:endParaRPr lang="en-US" baseline="0" dirty="0" smtClean="0"/>
          </a:p>
          <a:p>
            <a:r>
              <a:rPr lang="en-US" baseline="0" dirty="0" smtClean="0"/>
              <a:t>Helpdesk </a:t>
            </a:r>
            <a:r>
              <a:rPr lang="en-US" baseline="0" dirty="0" smtClean="0">
                <a:sym typeface="Wingdings" panose="05000000000000000000" pitchFamily="2" charset="2"/>
              </a:rPr>
              <a:t> typical troubleshooting process? Customer service best practices?  What do you do with a ticket where you don’t know </a:t>
            </a:r>
            <a:r>
              <a:rPr lang="en-US" baseline="0" smtClean="0">
                <a:sym typeface="Wingdings" panose="05000000000000000000" pitchFamily="2" charset="2"/>
              </a:rPr>
              <a:t>the answer?</a:t>
            </a:r>
            <a:endParaRPr lang="en-US" dirty="0"/>
          </a:p>
        </p:txBody>
      </p:sp>
      <p:sp>
        <p:nvSpPr>
          <p:cNvPr id="4" name="Slide Number Placeholder 3"/>
          <p:cNvSpPr>
            <a:spLocks noGrp="1"/>
          </p:cNvSpPr>
          <p:nvPr>
            <p:ph type="sldNum" sz="quarter" idx="10"/>
          </p:nvPr>
        </p:nvSpPr>
        <p:spPr/>
        <p:txBody>
          <a:bodyPr/>
          <a:lstStyle/>
          <a:p>
            <a:fld id="{C84F2D9E-ECFD-48FF-A80E-783BC369AB8A}" type="slidenum">
              <a:rPr lang="en-US" smtClean="0"/>
              <a:t>12</a:t>
            </a:fld>
            <a:endParaRPr lang="en-US" dirty="0"/>
          </a:p>
        </p:txBody>
      </p:sp>
    </p:spTree>
    <p:extLst>
      <p:ext uri="{BB962C8B-B14F-4D97-AF65-F5344CB8AC3E}">
        <p14:creationId xmlns:p14="http://schemas.microsoft.com/office/powerpoint/2010/main" val="1442200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VERY important reflection to do!  Start</a:t>
            </a:r>
            <a:r>
              <a:rPr lang="en-US" baseline="0" dirty="0" smtClean="0"/>
              <a:t> by re-reading the job description.  Then re-read your resume and highlight any relevant experience and highlights that might relate back to the job description and what it seems the role is trying to accomplish!  Remember the 4 core S’s you want to identify for each role you’re interviewing for – i.e. what are your relevant strengths, successes, career stories you can tell to paint the picture of your success and skills gaps?  For skills gaps, it’s identifying any requirement or preferred qualification you don’t have experience or knowledge with.  When the average Manager is interviewing at least 5-10 candidates for any role, you need to pay attention to the reasons why you might NOT get selected, and then take additional interview preparation measures with those!  </a:t>
            </a:r>
            <a:endParaRPr lang="en-US" dirty="0"/>
          </a:p>
        </p:txBody>
      </p:sp>
      <p:sp>
        <p:nvSpPr>
          <p:cNvPr id="4" name="Slide Number Placeholder 3"/>
          <p:cNvSpPr>
            <a:spLocks noGrp="1"/>
          </p:cNvSpPr>
          <p:nvPr>
            <p:ph type="sldNum" sz="quarter" idx="10"/>
          </p:nvPr>
        </p:nvSpPr>
        <p:spPr/>
        <p:txBody>
          <a:bodyPr/>
          <a:lstStyle/>
          <a:p>
            <a:fld id="{C84F2D9E-ECFD-48FF-A80E-783BC369AB8A}" type="slidenum">
              <a:rPr lang="en-US" smtClean="0"/>
              <a:t>13</a:t>
            </a:fld>
            <a:endParaRPr lang="en-US" dirty="0"/>
          </a:p>
        </p:txBody>
      </p:sp>
    </p:spTree>
    <p:extLst>
      <p:ext uri="{BB962C8B-B14F-4D97-AF65-F5344CB8AC3E}">
        <p14:creationId xmlns:p14="http://schemas.microsoft.com/office/powerpoint/2010/main" val="294444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Cards – if you have them!  </a:t>
            </a:r>
            <a:endParaRPr lang="en-US" dirty="0"/>
          </a:p>
        </p:txBody>
      </p:sp>
      <p:sp>
        <p:nvSpPr>
          <p:cNvPr id="4" name="Slide Number Placeholder 3"/>
          <p:cNvSpPr>
            <a:spLocks noGrp="1"/>
          </p:cNvSpPr>
          <p:nvPr>
            <p:ph type="sldNum" sz="quarter" idx="10"/>
          </p:nvPr>
        </p:nvSpPr>
        <p:spPr/>
        <p:txBody>
          <a:bodyPr/>
          <a:lstStyle/>
          <a:p>
            <a:fld id="{C84F2D9E-ECFD-48FF-A80E-783BC369AB8A}" type="slidenum">
              <a:rPr lang="en-US" smtClean="0"/>
              <a:t>14</a:t>
            </a:fld>
            <a:endParaRPr lang="en-US" dirty="0"/>
          </a:p>
        </p:txBody>
      </p:sp>
    </p:spTree>
    <p:extLst>
      <p:ext uri="{BB962C8B-B14F-4D97-AF65-F5344CB8AC3E}">
        <p14:creationId xmlns:p14="http://schemas.microsoft.com/office/powerpoint/2010/main" val="2497570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4F2D9E-ECFD-48FF-A80E-783BC369AB8A}" type="slidenum">
              <a:rPr lang="en-US" smtClean="0"/>
              <a:t>15</a:t>
            </a:fld>
            <a:endParaRPr lang="en-US" dirty="0"/>
          </a:p>
        </p:txBody>
      </p:sp>
    </p:spTree>
    <p:extLst>
      <p:ext uri="{BB962C8B-B14F-4D97-AF65-F5344CB8AC3E}">
        <p14:creationId xmlns:p14="http://schemas.microsoft.com/office/powerpoint/2010/main" val="3711467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4F2D9E-ECFD-48FF-A80E-783BC369AB8A}" type="slidenum">
              <a:rPr lang="en-US" smtClean="0"/>
              <a:t>2</a:t>
            </a:fld>
            <a:endParaRPr lang="en-US" dirty="0"/>
          </a:p>
        </p:txBody>
      </p:sp>
    </p:spTree>
    <p:extLst>
      <p:ext uri="{BB962C8B-B14F-4D97-AF65-F5344CB8AC3E}">
        <p14:creationId xmlns:p14="http://schemas.microsoft.com/office/powerpoint/2010/main" val="203580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4F2D9E-ECFD-48FF-A80E-783BC369AB8A}" type="slidenum">
              <a:rPr lang="en-US" smtClean="0"/>
              <a:t>3</a:t>
            </a:fld>
            <a:endParaRPr lang="en-US" dirty="0"/>
          </a:p>
        </p:txBody>
      </p:sp>
    </p:spTree>
    <p:extLst>
      <p:ext uri="{BB962C8B-B14F-4D97-AF65-F5344CB8AC3E}">
        <p14:creationId xmlns:p14="http://schemas.microsoft.com/office/powerpoint/2010/main" val="2255563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VERY important reflection to do!  Start</a:t>
            </a:r>
            <a:r>
              <a:rPr lang="en-US" baseline="0" dirty="0" smtClean="0"/>
              <a:t> by re-reading the job description.  Then re-read your resume and highlight any relevant experience and highlights that might relate back to the job description and what it seems the role is trying to accomplish!  Remember the 4 core S’s you want to identify for each role you’re interviewing for – i.e. what are your relevant strengths, successes, career stories you can tell to paint the picture of your success and skills gaps?  For skills gaps, it’s identifying any requirement or preferred qualification you don’t have experience or knowledge with.  When the average Manager is interviewing at least 5-10 candidates for any role, you need to pay attention to the reasons why you might NOT get selected, and then take additional interview preparation measures with those!  </a:t>
            </a:r>
            <a:endParaRPr lang="en-US" dirty="0"/>
          </a:p>
        </p:txBody>
      </p:sp>
      <p:sp>
        <p:nvSpPr>
          <p:cNvPr id="4" name="Slide Number Placeholder 3"/>
          <p:cNvSpPr>
            <a:spLocks noGrp="1"/>
          </p:cNvSpPr>
          <p:nvPr>
            <p:ph type="sldNum" sz="quarter" idx="10"/>
          </p:nvPr>
        </p:nvSpPr>
        <p:spPr/>
        <p:txBody>
          <a:bodyPr/>
          <a:lstStyle/>
          <a:p>
            <a:fld id="{C84F2D9E-ECFD-48FF-A80E-783BC369AB8A}" type="slidenum">
              <a:rPr lang="en-US" smtClean="0"/>
              <a:t>4</a:t>
            </a:fld>
            <a:endParaRPr lang="en-US" dirty="0"/>
          </a:p>
        </p:txBody>
      </p:sp>
    </p:spTree>
    <p:extLst>
      <p:ext uri="{BB962C8B-B14F-4D97-AF65-F5344CB8AC3E}">
        <p14:creationId xmlns:p14="http://schemas.microsoft.com/office/powerpoint/2010/main" val="3153221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really beneficial exercise, as you’re doing reflection on your resume vs. job description, is to take it a step further and complete a SWOT exercise.  Identify your strengths, weaknesses, and opportunities and threats against the role.  After you identify weaknesses and threats, put on your strategy hat!  How can you overcome those?  If you don’t have experience or knowledge of a technology or concept, do something about it!  Find a relevant </a:t>
            </a:r>
            <a:r>
              <a:rPr lang="en-US" baseline="0" dirty="0" err="1" smtClean="0"/>
              <a:t>MeetUp</a:t>
            </a:r>
            <a:r>
              <a:rPr lang="en-US" baseline="0" dirty="0" smtClean="0"/>
              <a:t> group and go to a meeting.  Identify some training courses and take them.  Especially if you’re a programmer, see how you can play around with a programming language in your home environment or find an open project on GitHub or </a:t>
            </a:r>
            <a:r>
              <a:rPr lang="en-US" baseline="0" dirty="0" err="1" smtClean="0"/>
              <a:t>GitLab</a:t>
            </a:r>
            <a:r>
              <a:rPr lang="en-US" baseline="0" dirty="0" smtClean="0"/>
              <a:t> that you can contribute to!  If you’ll be relocating, express your interest on the phone interview AND in a follow up thank you email, letting the Manager know what steps you’re taking and why you’re moving (EX. Steve’s Sys Admin </a:t>
            </a:r>
            <a:r>
              <a:rPr lang="en-US" baseline="0" dirty="0" smtClean="0">
                <a:sym typeface="Wingdings" panose="05000000000000000000" pitchFamily="2" charset="2"/>
              </a:rPr>
              <a:t> want to be by wife’s parents.  Identified target neighborhoods and kids will be home schooled.)</a:t>
            </a:r>
          </a:p>
          <a:p>
            <a:endParaRPr lang="en-US" baseline="0" dirty="0" smtClean="0">
              <a:sym typeface="Wingdings" panose="05000000000000000000" pitchFamily="2" charset="2"/>
            </a:endParaRPr>
          </a:p>
          <a:p>
            <a:r>
              <a:rPr lang="en-US" baseline="0" dirty="0" smtClean="0">
                <a:sym typeface="Wingdings" panose="05000000000000000000" pitchFamily="2" charset="2"/>
              </a:rPr>
              <a:t>No Agile or a tool/technology?  Take training, read some relevant articles, attend a PMI / Agile </a:t>
            </a:r>
            <a:r>
              <a:rPr lang="en-US" baseline="0" dirty="0" err="1" smtClean="0">
                <a:sym typeface="Wingdings" panose="05000000000000000000" pitchFamily="2" charset="2"/>
              </a:rPr>
              <a:t>MeetUp</a:t>
            </a:r>
            <a:r>
              <a:rPr lang="en-US" baseline="0" dirty="0" smtClean="0">
                <a:sym typeface="Wingdings" panose="05000000000000000000" pitchFamily="2" charset="2"/>
              </a:rPr>
              <a:t>, talk to a friend who has expertise.  Offer to buy them coffee and pick their brain.  What are core principles of Agile?  How have you used?  What does someone need to know?  Where can I go to learn more?</a:t>
            </a:r>
          </a:p>
          <a:p>
            <a:endParaRPr lang="en-US" baseline="0" dirty="0" smtClean="0">
              <a:sym typeface="Wingdings" panose="05000000000000000000" pitchFamily="2" charset="2"/>
            </a:endParaRPr>
          </a:p>
          <a:p>
            <a:r>
              <a:rPr lang="en-US" baseline="0" dirty="0" smtClean="0">
                <a:sym typeface="Wingdings" panose="05000000000000000000" pitchFamily="2" charset="2"/>
              </a:rPr>
              <a:t>Take it to the next level by writing a blog or LinkedIn published post on ‘Core Concepts of Agile’ and provide links to learning resources and local groups.  </a:t>
            </a:r>
            <a:endParaRPr lang="en-US" dirty="0"/>
          </a:p>
        </p:txBody>
      </p:sp>
      <p:sp>
        <p:nvSpPr>
          <p:cNvPr id="4" name="Slide Number Placeholder 3"/>
          <p:cNvSpPr>
            <a:spLocks noGrp="1"/>
          </p:cNvSpPr>
          <p:nvPr>
            <p:ph type="sldNum" sz="quarter" idx="10"/>
          </p:nvPr>
        </p:nvSpPr>
        <p:spPr/>
        <p:txBody>
          <a:bodyPr/>
          <a:lstStyle/>
          <a:p>
            <a:fld id="{C84F2D9E-ECFD-48FF-A80E-783BC369AB8A}" type="slidenum">
              <a:rPr lang="en-US" smtClean="0"/>
              <a:t>5</a:t>
            </a:fld>
            <a:endParaRPr lang="en-US" dirty="0"/>
          </a:p>
        </p:txBody>
      </p:sp>
    </p:spTree>
    <p:extLst>
      <p:ext uri="{BB962C8B-B14F-4D97-AF65-F5344CB8AC3E}">
        <p14:creationId xmlns:p14="http://schemas.microsoft.com/office/powerpoint/2010/main" val="1427679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674">
              <a:defRPr/>
            </a:pPr>
            <a:r>
              <a:rPr lang="en-US" dirty="0" smtClean="0"/>
              <a:t>One of the first questions I ask people is “Why</a:t>
            </a:r>
            <a:r>
              <a:rPr lang="en-US" baseline="0" dirty="0" smtClean="0"/>
              <a:t> are you interested in this opportunity?”  “What caught your eye about this job posting?” </a:t>
            </a:r>
            <a:endParaRPr lang="en-US" dirty="0" smtClean="0"/>
          </a:p>
          <a:p>
            <a:pPr defTabSz="914674">
              <a:defRPr/>
            </a:pPr>
            <a:r>
              <a:rPr lang="en-US" dirty="0" smtClean="0"/>
              <a:t>Know the structure of the interview, who you’re meeting with, how long the interview will be, what it’ll entail, etc… </a:t>
            </a:r>
          </a:p>
          <a:p>
            <a:pPr defTabSz="914674">
              <a:defRPr/>
            </a:pPr>
            <a:r>
              <a:rPr lang="en-US" dirty="0" smtClean="0"/>
              <a:t>Several clients we work with ask “What</a:t>
            </a:r>
            <a:r>
              <a:rPr lang="en-US" baseline="0" dirty="0" smtClean="0"/>
              <a:t> do you know about our company?” or “why do you want to work here?” at some point in the interview process </a:t>
            </a:r>
          </a:p>
          <a:p>
            <a:pPr defTabSz="914674">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C84F2D9E-ECFD-48FF-A80E-783BC369AB8A}" type="slidenum">
              <a:rPr lang="en-US" smtClean="0"/>
              <a:t>6</a:t>
            </a:fld>
            <a:endParaRPr lang="en-US" dirty="0"/>
          </a:p>
        </p:txBody>
      </p:sp>
    </p:spTree>
    <p:extLst>
      <p:ext uri="{BB962C8B-B14F-4D97-AF65-F5344CB8AC3E}">
        <p14:creationId xmlns:p14="http://schemas.microsoft.com/office/powerpoint/2010/main" val="2111732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674">
              <a:defRPr/>
            </a:pPr>
            <a:r>
              <a:rPr lang="en-US" dirty="0" smtClean="0"/>
              <a:t>Have questions for different people, and make sure you’re asking the right questions to the right people!  </a:t>
            </a:r>
          </a:p>
          <a:p>
            <a:pPr lvl="0"/>
            <a:r>
              <a:rPr lang="en-US" dirty="0" smtClean="0"/>
              <a:t>React </a:t>
            </a:r>
            <a:r>
              <a:rPr lang="en-US" dirty="0" smtClean="0">
                <a:sym typeface="Wingdings" panose="05000000000000000000" pitchFamily="2" charset="2"/>
              </a:rPr>
              <a:t> use as opportunity to showcase your interest AND your skills and relevant experience!  </a:t>
            </a:r>
          </a:p>
          <a:p>
            <a:pPr lvl="0"/>
            <a:r>
              <a:rPr lang="en-US" dirty="0" smtClean="0"/>
              <a:t>EX</a:t>
            </a:r>
            <a:r>
              <a:rPr lang="en-US" dirty="0"/>
              <a:t>. </a:t>
            </a:r>
          </a:p>
          <a:p>
            <a:pPr lvl="1"/>
            <a:r>
              <a:rPr lang="en-US" dirty="0"/>
              <a:t>Ask the Manager, Director or other higher level individuals you’re meeting with questions related to the group and company’s vision. Where are they today?  Where are they going?  Do they have a technology roadmap in place?  How are big decisions made?</a:t>
            </a:r>
          </a:p>
          <a:p>
            <a:pPr lvl="1"/>
            <a:r>
              <a:rPr lang="en-US" dirty="0"/>
              <a:t>Ask a potential peer questions like how do you typically spend your day?  What do you really enjoy about your job?  What challenges do you encounter?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GOAL:  Validate Job Description + Understand Tech Landscape &amp; Roadmap + Capture Key Priorities/Expectations </a:t>
            </a:r>
            <a:r>
              <a:rPr lang="en-US" dirty="0" smtClean="0">
                <a:sym typeface="Wingdings" panose="05000000000000000000" pitchFamily="2" charset="2"/>
              </a:rPr>
              <a:t> Are you a fit?  Why would you then be successful in that role?  Customize your elevator pitch or “closing argument” on why you’re a great fit for role!  </a:t>
            </a:r>
            <a:endParaRPr lang="en-US" dirty="0" smtClean="0"/>
          </a:p>
          <a:p>
            <a:endParaRPr lang="en-US" dirty="0"/>
          </a:p>
        </p:txBody>
      </p:sp>
      <p:sp>
        <p:nvSpPr>
          <p:cNvPr id="4" name="Slide Number Placeholder 3"/>
          <p:cNvSpPr>
            <a:spLocks noGrp="1"/>
          </p:cNvSpPr>
          <p:nvPr>
            <p:ph type="sldNum" sz="quarter" idx="10"/>
          </p:nvPr>
        </p:nvSpPr>
        <p:spPr/>
        <p:txBody>
          <a:bodyPr/>
          <a:lstStyle/>
          <a:p>
            <a:fld id="{C84F2D9E-ECFD-48FF-A80E-783BC369AB8A}" type="slidenum">
              <a:rPr lang="en-US" smtClean="0"/>
              <a:t>7</a:t>
            </a:fld>
            <a:endParaRPr lang="en-US" dirty="0"/>
          </a:p>
        </p:txBody>
      </p:sp>
    </p:spTree>
    <p:extLst>
      <p:ext uri="{BB962C8B-B14F-4D97-AF65-F5344CB8AC3E}">
        <p14:creationId xmlns:p14="http://schemas.microsoft.com/office/powerpoint/2010/main" val="4168065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674">
              <a:defRPr/>
            </a:pPr>
            <a:r>
              <a:rPr lang="en-US" dirty="0" smtClean="0"/>
              <a:t>Outline against job description </a:t>
            </a:r>
          </a:p>
          <a:p>
            <a:pPr defTabSz="914674">
              <a:defRPr/>
            </a:pPr>
            <a:r>
              <a:rPr lang="en-US" dirty="0" smtClean="0"/>
              <a:t>Practice </a:t>
            </a:r>
          </a:p>
          <a:p>
            <a:pPr defTabSz="914674">
              <a:defRPr/>
            </a:pPr>
            <a:r>
              <a:rPr lang="en-US" dirty="0" smtClean="0"/>
              <a:t>Practice again, in front of mirror and/or recording </a:t>
            </a:r>
          </a:p>
          <a:p>
            <a:pPr defTabSz="914674">
              <a:defRPr/>
            </a:pPr>
            <a:r>
              <a:rPr lang="en-US" dirty="0" smtClean="0"/>
              <a:t>Share with someone and ask for feedback</a:t>
            </a:r>
          </a:p>
          <a:p>
            <a:pPr defTabSz="914674">
              <a:defRPr/>
            </a:pPr>
            <a:endParaRPr lang="en-US" dirty="0" smtClean="0"/>
          </a:p>
          <a:p>
            <a:pPr defTabSz="914674">
              <a:defRPr/>
            </a:pPr>
            <a:r>
              <a:rPr lang="en-US" dirty="0" smtClean="0"/>
              <a:t>Your pitch needs</a:t>
            </a:r>
            <a:r>
              <a:rPr lang="en-US" baseline="0" dirty="0" smtClean="0"/>
              <a:t> to be customized for the specific role and company you’re interviewing for!  For EX, if you’re interviewing for a role that’s in an industry where you have experience, that’s something that should be added to your pitch.  Have a certification that’s required?  Communicate that!  </a:t>
            </a:r>
            <a:r>
              <a:rPr lang="en-US" dirty="0" smtClean="0"/>
              <a:t> </a:t>
            </a:r>
          </a:p>
          <a:p>
            <a:pPr defTabSz="914674">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C84F2D9E-ECFD-48FF-A80E-783BC369AB8A}" type="slidenum">
              <a:rPr lang="en-US" smtClean="0"/>
              <a:t>8</a:t>
            </a:fld>
            <a:endParaRPr lang="en-US" dirty="0"/>
          </a:p>
        </p:txBody>
      </p:sp>
    </p:spTree>
    <p:extLst>
      <p:ext uri="{BB962C8B-B14F-4D97-AF65-F5344CB8AC3E}">
        <p14:creationId xmlns:p14="http://schemas.microsoft.com/office/powerpoint/2010/main" val="1177800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a:t>
            </a:r>
            <a:r>
              <a:rPr lang="en-US" baseline="0" dirty="0" smtClean="0"/>
              <a:t> knows the Manager?  Does the Recruiter know them?  Or can you speak with the Account Rep for the company who should have the direct relationship with the Manager? OR, do you know someone who works at the company?  One tip here is to jump on LinkedIn, and do an advanced search with the company name and filter by 1</a:t>
            </a:r>
            <a:r>
              <a:rPr lang="en-US" baseline="30000" dirty="0" smtClean="0"/>
              <a:t>st</a:t>
            </a:r>
            <a:r>
              <a:rPr lang="en-US" baseline="0" dirty="0" smtClean="0"/>
              <a:t> degree connections.  Say you’re interviewing for a Project Manager role and you’re active in your local PMI Chapter, i.e. Project Management Institute, and you see that another active member of PMI works at the company you’re interviewing for.  As long as you’ve at least met them, what’s the harm in sending them a quick message saying “Hi!  I’m very excited to be interviewing at your company next week with Bobby Jane!  If you have 5-10 minutes, it would be so helpful to pick your brain about the organization, projects you’re working on, and some of the tools you use.  Or, if you’re open to it, would love to treat you to coffee if you can break away!”</a:t>
            </a:r>
            <a:endParaRPr lang="en-US" dirty="0"/>
          </a:p>
        </p:txBody>
      </p:sp>
      <p:sp>
        <p:nvSpPr>
          <p:cNvPr id="4" name="Slide Number Placeholder 3"/>
          <p:cNvSpPr>
            <a:spLocks noGrp="1"/>
          </p:cNvSpPr>
          <p:nvPr>
            <p:ph type="sldNum" sz="quarter" idx="10"/>
          </p:nvPr>
        </p:nvSpPr>
        <p:spPr/>
        <p:txBody>
          <a:bodyPr/>
          <a:lstStyle/>
          <a:p>
            <a:fld id="{C84F2D9E-ECFD-48FF-A80E-783BC369AB8A}" type="slidenum">
              <a:rPr lang="en-US" smtClean="0"/>
              <a:t>9</a:t>
            </a:fld>
            <a:endParaRPr lang="en-US" dirty="0"/>
          </a:p>
        </p:txBody>
      </p:sp>
    </p:spTree>
    <p:extLst>
      <p:ext uri="{BB962C8B-B14F-4D97-AF65-F5344CB8AC3E}">
        <p14:creationId xmlns:p14="http://schemas.microsoft.com/office/powerpoint/2010/main" val="260673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0F417C-536B-4BF4-AFB5-7F35A2831EF7}" type="datetime1">
              <a:rPr lang="en-US" smtClean="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494D13-EAF7-4C78-BEBA-9F51C384E2B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3E5F065-B97F-4AED-8EE3-63FF16F8ABFB}" type="datetime1">
              <a:rPr lang="en-US" smtClean="0"/>
              <a:t>3/30/2019</a:t>
            </a:fld>
            <a:endParaRPr lang="en-US" dirty="0"/>
          </a:p>
        </p:txBody>
      </p:sp>
      <p:sp>
        <p:nvSpPr>
          <p:cNvPr id="9" name="Slide Number Placeholder 8"/>
          <p:cNvSpPr>
            <a:spLocks noGrp="1"/>
          </p:cNvSpPr>
          <p:nvPr>
            <p:ph type="sldNum" sz="quarter" idx="11"/>
          </p:nvPr>
        </p:nvSpPr>
        <p:spPr/>
        <p:txBody>
          <a:bodyPr/>
          <a:lstStyle/>
          <a:p>
            <a:fld id="{B3494D13-EAF7-4C78-BEBA-9F51C384E2BB}"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0FE21-02F3-433A-A92E-9E3139025468}" type="datetime1">
              <a:rPr lang="en-US" smtClean="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494D13-EAF7-4C78-BEBA-9F51C384E2BB}"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C42FE9-0832-4E4B-8F84-21283F919DB1}" type="datetime1">
              <a:rPr lang="en-US" smtClean="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494D13-EAF7-4C78-BEBA-9F51C384E2B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98C307-97B4-458B-90CC-0F2A91D5CF0F}" type="datetime1">
              <a:rPr lang="en-US" smtClean="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494D13-EAF7-4C78-BEBA-9F51C384E2B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98C307-97B4-458B-90CC-0F2A91D5CF0F}" type="datetime1">
              <a:rPr lang="en-US" smtClean="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494D13-EAF7-4C78-BEBA-9F51C384E2BB}" type="slidenum">
              <a:rPr lang="en-US" smtClean="0"/>
              <a:t>‹#›</a:t>
            </a:fld>
            <a:endParaRPr lang="en-US" dirty="0"/>
          </a:p>
        </p:txBody>
      </p:sp>
    </p:spTree>
    <p:extLst>
      <p:ext uri="{BB962C8B-B14F-4D97-AF65-F5344CB8AC3E}">
        <p14:creationId xmlns:p14="http://schemas.microsoft.com/office/powerpoint/2010/main" val="17103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127580-9D0B-41DC-B3A3-F0B16EACAAC9}" type="datetime1">
              <a:rPr lang="en-US" smtClean="0"/>
              <a:t>3/30/2019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494D13-EAF7-4C78-BEBA-9F51C384E2B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D150A9-9145-47D5-9FEA-4EA6CCDCB5F9}" type="datetime1">
              <a:rPr lang="en-US" smtClean="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494D13-EAF7-4C78-BEBA-9F51C384E2B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1A52F4-B67F-476D-A8CB-C8EFBDE819CE}" type="datetime1">
              <a:rPr lang="en-US" smtClean="0"/>
              <a:t>3/30/2019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3494D13-EAF7-4C78-BEBA-9F51C384E2B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DA3222-150F-4BE9-B2D9-0CB06F044A00}" type="datetime1">
              <a:rPr lang="en-US" smtClean="0"/>
              <a:t>3/30/2019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3494D13-EAF7-4C78-BEBA-9F51C384E2B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8BBD1-B162-4D8C-973B-04402DADC182}" type="datetime1">
              <a:rPr lang="en-US" smtClean="0"/>
              <a:t>3/30/2019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3494D13-EAF7-4C78-BEBA-9F51C384E2B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1BE3D7-E252-4E09-B66A-8A8D5E094A10}" type="datetime1">
              <a:rPr lang="en-US" smtClean="0"/>
              <a:t>3/30/2019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494D13-EAF7-4C78-BEBA-9F51C384E2BB}" type="slidenum">
              <a:rPr lang="en-US" smtClean="0"/>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3494D13-EAF7-4C78-BEBA-9F51C384E2BB}" type="slidenum">
              <a:rPr lang="en-US" smtClean="0"/>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4602A9E-4095-4D2D-8A45-C953B704EB2D}" type="datetime1">
              <a:rPr lang="en-US" smtClean="0"/>
              <a:t>3/30/2019</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www.apexsystems.com/CE/CareerReadines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pexsystems.com/CE/CareerReadiness" TargetMode="External"/><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hyperlink" Target="mailto:mmontgomery@apexsystems.com" TargetMode="External"/><Relationship Id="rId4" Type="http://schemas.openxmlformats.org/officeDocument/2006/relationships/hyperlink" Target="mailto:sreichardt@apexsystem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2967335"/>
            <a:ext cx="4572000" cy="923330"/>
          </a:xfrm>
          <a:prstGeom prst="rect">
            <a:avLst/>
          </a:prstGeom>
        </p:spPr>
        <p:txBody>
          <a:bodyPr>
            <a:spAutoFit/>
          </a:bodyPr>
          <a:lstStyle/>
          <a:p>
            <a:pPr algn="r">
              <a:defRPr/>
            </a:pPr>
            <a:r>
              <a:rPr lang="en-US" sz="200" dirty="0">
                <a:solidFill>
                  <a:prstClr val="white"/>
                </a:solidFill>
              </a:rPr>
              <a:t/>
            </a:r>
            <a:br>
              <a:rPr lang="en-US" sz="200" dirty="0">
                <a:solidFill>
                  <a:prstClr val="white"/>
                </a:solidFill>
              </a:rPr>
            </a:br>
            <a:r>
              <a:rPr lang="en-US" dirty="0">
                <a:solidFill>
                  <a:prstClr val="white"/>
                </a:solidFill>
              </a:rPr>
              <a:t>Developing Your Brand </a:t>
            </a:r>
          </a:p>
          <a:p>
            <a:pPr algn="r">
              <a:defRPr/>
            </a:pPr>
            <a:r>
              <a:rPr lang="en-US" dirty="0">
                <a:solidFill>
                  <a:prstClr val="white"/>
                </a:solidFill>
              </a:rPr>
              <a:t>as a Technology Professional</a:t>
            </a:r>
          </a:p>
          <a:p>
            <a:pPr algn="r">
              <a:defRPr/>
            </a:pPr>
            <a:r>
              <a:rPr lang="en-US" sz="1600" dirty="0">
                <a:solidFill>
                  <a:prstClr val="white"/>
                </a:solidFill>
              </a:rPr>
              <a:t>Cate Murray and Erica Woods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5"/>
          <p:cNvPicPr>
            <a:picLocks noChangeAspect="1"/>
          </p:cNvPicPr>
          <p:nvPr/>
        </p:nvPicPr>
        <p:blipFill>
          <a:blip r:embed="rId4" cstate="print">
            <a:extLst>
              <a:ext uri="{28A0092B-C50C-407E-A947-70E740481C1C}">
                <a14:useLocalDpi xmlns:a14="http://schemas.microsoft.com/office/drawing/2010/main" val="0"/>
              </a:ext>
            </a:extLst>
          </a:blip>
          <a:srcRect t="38333" b="40971"/>
          <a:stretch>
            <a:fillRect/>
          </a:stretch>
        </p:blipFill>
        <p:spPr bwMode="auto">
          <a:xfrm>
            <a:off x="0" y="1676400"/>
            <a:ext cx="9144000"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3843516"/>
            <a:ext cx="6629400" cy="1414284"/>
          </a:xfrm>
          <a:prstGeom prst="rect">
            <a:avLst/>
          </a:prstGeom>
          <a:solidFill>
            <a:srgbClr val="0984C7"/>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buFont typeface="Arial" charset="0"/>
              <a:buNone/>
              <a:defRPr/>
            </a:pPr>
            <a:endParaRPr lang="en-US" sz="4000" dirty="0">
              <a:solidFill>
                <a:prstClr val="white"/>
              </a:solidFill>
            </a:endParaRPr>
          </a:p>
        </p:txBody>
      </p:sp>
      <p:sp>
        <p:nvSpPr>
          <p:cNvPr id="11" name="TextBox 10"/>
          <p:cNvSpPr txBox="1"/>
          <p:nvPr/>
        </p:nvSpPr>
        <p:spPr>
          <a:xfrm>
            <a:off x="1409700" y="6324600"/>
            <a:ext cx="6324600" cy="261610"/>
          </a:xfrm>
          <a:prstGeom prst="rect">
            <a:avLst/>
          </a:prstGeom>
          <a:noFill/>
        </p:spPr>
        <p:txBody>
          <a:bodyPr>
            <a:spAutoFit/>
          </a:bodyPr>
          <a:lstStyle/>
          <a:p>
            <a:pPr algn="ctr" fontAlgn="auto">
              <a:spcBef>
                <a:spcPts val="0"/>
              </a:spcBef>
              <a:spcAft>
                <a:spcPts val="0"/>
              </a:spcAft>
              <a:buFont typeface="Arial" charset="0"/>
              <a:buNone/>
              <a:defRPr/>
            </a:pPr>
            <a:r>
              <a:rPr lang="en-US" sz="1100" dirty="0">
                <a:solidFill>
                  <a:prstClr val="white"/>
                </a:solidFill>
                <a:latin typeface="Arial" pitchFamily="34" charset="0"/>
                <a:ea typeface="+mn-ea"/>
                <a:cs typeface="Arial" pitchFamily="34" charset="0"/>
              </a:rPr>
              <a:t>w w w . a p e x s y s t e m s i n c . c o </a:t>
            </a:r>
            <a:r>
              <a:rPr lang="en-US" sz="1100" dirty="0" smtClean="0">
                <a:solidFill>
                  <a:prstClr val="white"/>
                </a:solidFill>
                <a:latin typeface="Arial" pitchFamily="34" charset="0"/>
                <a:ea typeface="+mn-ea"/>
                <a:cs typeface="Arial" pitchFamily="34" charset="0"/>
              </a:rPr>
              <a:t>m  </a:t>
            </a:r>
            <a:endParaRPr lang="en-US" sz="1100" dirty="0">
              <a:solidFill>
                <a:prstClr val="black">
                  <a:lumMod val="75000"/>
                  <a:lumOff val="25000"/>
                </a:prstClr>
              </a:solidFill>
              <a:latin typeface="Arial" pitchFamily="34" charset="0"/>
              <a:ea typeface="+mn-ea"/>
              <a:cs typeface="Arial" pitchFamily="34" charset="0"/>
            </a:endParaRPr>
          </a:p>
        </p:txBody>
      </p:sp>
      <p:sp>
        <p:nvSpPr>
          <p:cNvPr id="12" name="Rectangle 11"/>
          <p:cNvSpPr/>
          <p:nvPr/>
        </p:nvSpPr>
        <p:spPr>
          <a:xfrm>
            <a:off x="0" y="3843516"/>
            <a:ext cx="6629400" cy="1154162"/>
          </a:xfrm>
          <a:prstGeom prst="rect">
            <a:avLst/>
          </a:prstGeom>
        </p:spPr>
        <p:txBody>
          <a:bodyPr wrap="square">
            <a:spAutoFit/>
          </a:bodyPr>
          <a:lstStyle/>
          <a:p>
            <a:pPr algn="r">
              <a:defRPr/>
            </a:pPr>
            <a:r>
              <a:rPr lang="en-US" sz="500" dirty="0" smtClean="0">
                <a:solidFill>
                  <a:prstClr val="white"/>
                </a:solidFill>
              </a:rPr>
              <a:t/>
            </a:r>
            <a:br>
              <a:rPr lang="en-US" sz="500" dirty="0" smtClean="0">
                <a:solidFill>
                  <a:prstClr val="white"/>
                </a:solidFill>
              </a:rPr>
            </a:br>
            <a:r>
              <a:rPr lang="en-US" sz="3200" dirty="0" smtClean="0">
                <a:solidFill>
                  <a:prstClr val="white"/>
                </a:solidFill>
              </a:rPr>
              <a:t>Interview Prep Action List</a:t>
            </a:r>
          </a:p>
          <a:p>
            <a:pPr algn="r">
              <a:defRPr/>
            </a:pPr>
            <a:r>
              <a:rPr lang="en-US" sz="3200" dirty="0" smtClean="0">
                <a:solidFill>
                  <a:prstClr val="white"/>
                </a:solidFill>
              </a:rPr>
              <a:t>11 To-Dos to Rock Their Socks Off! </a:t>
            </a:r>
            <a:endParaRPr lang="en-US" sz="3200" dirty="0">
              <a:solidFill>
                <a:prstClr val="white"/>
              </a:solidFill>
            </a:endParaRPr>
          </a:p>
        </p:txBody>
      </p:sp>
    </p:spTree>
    <p:extLst>
      <p:ext uri="{BB962C8B-B14F-4D97-AF65-F5344CB8AC3E}">
        <p14:creationId xmlns:p14="http://schemas.microsoft.com/office/powerpoint/2010/main" val="175844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469" y="1600200"/>
            <a:ext cx="3755070" cy="4651580"/>
          </a:xfrm>
        </p:spPr>
        <p:txBody>
          <a:bodyPr>
            <a:normAutofit fontScale="85000" lnSpcReduction="10000"/>
          </a:bodyPr>
          <a:lstStyle/>
          <a:p>
            <a:pPr marL="566928" lvl="0" indent="-457200">
              <a:lnSpc>
                <a:spcPct val="120000"/>
              </a:lnSpc>
              <a:spcBef>
                <a:spcPts val="1200"/>
              </a:spcBef>
              <a:buFont typeface="Wingdings" panose="05000000000000000000" pitchFamily="2" charset="2"/>
              <a:buChar char="Ø"/>
            </a:pPr>
            <a:r>
              <a:rPr lang="en-US" sz="1900" dirty="0" smtClean="0"/>
              <a:t>Perceived communication is based on non-verbal cues (i.e</a:t>
            </a:r>
            <a:r>
              <a:rPr lang="en-US" sz="1900" dirty="0"/>
              <a:t>. facial expressions, body movement, </a:t>
            </a:r>
            <a:r>
              <a:rPr lang="en-US" sz="1900" dirty="0" smtClean="0"/>
              <a:t>posture</a:t>
            </a:r>
            <a:r>
              <a:rPr lang="en-US" sz="1900" dirty="0"/>
              <a:t>, arm placement</a:t>
            </a:r>
            <a:r>
              <a:rPr lang="en-US" sz="1900" dirty="0" smtClean="0"/>
              <a:t>)!</a:t>
            </a:r>
          </a:p>
          <a:p>
            <a:pPr marL="566928" lvl="0" indent="-457200">
              <a:lnSpc>
                <a:spcPct val="120000"/>
              </a:lnSpc>
              <a:spcBef>
                <a:spcPts val="1200"/>
              </a:spcBef>
              <a:buFont typeface="Wingdings" panose="05000000000000000000" pitchFamily="2" charset="2"/>
              <a:buChar char="Ø"/>
            </a:pPr>
            <a:r>
              <a:rPr lang="en-US" sz="1900" dirty="0" smtClean="0"/>
              <a:t>Identify your “body language weakness”   </a:t>
            </a:r>
          </a:p>
          <a:p>
            <a:pPr marL="109728" lvl="0" indent="0">
              <a:lnSpc>
                <a:spcPct val="120000"/>
              </a:lnSpc>
              <a:spcBef>
                <a:spcPts val="1200"/>
              </a:spcBef>
              <a:buNone/>
            </a:pPr>
            <a:r>
              <a:rPr lang="en-US" sz="1900" b="1" dirty="0" smtClean="0"/>
              <a:t>Focus areas:</a:t>
            </a:r>
          </a:p>
          <a:p>
            <a:pPr>
              <a:lnSpc>
                <a:spcPct val="120000"/>
              </a:lnSpc>
              <a:spcBef>
                <a:spcPts val="1200"/>
              </a:spcBef>
            </a:pPr>
            <a:r>
              <a:rPr lang="en-US" sz="1900" dirty="0" smtClean="0"/>
              <a:t>Start with a smile </a:t>
            </a:r>
          </a:p>
          <a:p>
            <a:pPr>
              <a:lnSpc>
                <a:spcPct val="120000"/>
              </a:lnSpc>
              <a:spcBef>
                <a:spcPts val="1200"/>
              </a:spcBef>
            </a:pPr>
            <a:r>
              <a:rPr lang="en-US" sz="1900" dirty="0" smtClean="0"/>
              <a:t>Lead and close with a firm handshake </a:t>
            </a:r>
          </a:p>
          <a:p>
            <a:pPr>
              <a:lnSpc>
                <a:spcPct val="120000"/>
              </a:lnSpc>
              <a:spcBef>
                <a:spcPts val="1200"/>
              </a:spcBef>
            </a:pPr>
            <a:r>
              <a:rPr lang="en-US" sz="1900" dirty="0" smtClean="0"/>
              <a:t>Eye Contact</a:t>
            </a:r>
          </a:p>
          <a:p>
            <a:pPr>
              <a:lnSpc>
                <a:spcPct val="120000"/>
              </a:lnSpc>
              <a:spcBef>
                <a:spcPts val="1200"/>
              </a:spcBef>
            </a:pPr>
            <a:r>
              <a:rPr lang="en-US" sz="1900" dirty="0" smtClean="0"/>
              <a:t>Good Posture / Lean In </a:t>
            </a:r>
          </a:p>
          <a:p>
            <a:pPr>
              <a:lnSpc>
                <a:spcPct val="120000"/>
              </a:lnSpc>
              <a:spcBef>
                <a:spcPts val="1200"/>
              </a:spcBef>
            </a:pPr>
            <a:r>
              <a:rPr lang="en-US" sz="1900" dirty="0" smtClean="0"/>
              <a:t>Keep hands visible and use hand gestures </a:t>
            </a:r>
            <a:endParaRPr lang="en-US" sz="1900" dirty="0"/>
          </a:p>
          <a:p>
            <a:pPr>
              <a:lnSpc>
                <a:spcPct val="120000"/>
              </a:lnSpc>
              <a:spcBef>
                <a:spcPts val="1200"/>
              </a:spcBef>
            </a:pPr>
            <a:endParaRPr lang="en-US" dirty="0"/>
          </a:p>
        </p:txBody>
      </p:sp>
      <p:grpSp>
        <p:nvGrpSpPr>
          <p:cNvPr id="7" name="Group 6"/>
          <p:cNvGrpSpPr/>
          <p:nvPr/>
        </p:nvGrpSpPr>
        <p:grpSpPr>
          <a:xfrm>
            <a:off x="152400" y="228600"/>
            <a:ext cx="8077200" cy="228600"/>
            <a:chOff x="152400" y="228600"/>
            <a:chExt cx="8077200" cy="228600"/>
          </a:xfrm>
        </p:grpSpPr>
        <p:sp>
          <p:nvSpPr>
            <p:cNvPr id="8" name="Rectangle 7"/>
            <p:cNvSpPr/>
            <p:nvPr/>
          </p:nvSpPr>
          <p:spPr>
            <a:xfrm>
              <a:off x="152400" y="228600"/>
              <a:ext cx="2286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a:off x="152400" y="457200"/>
              <a:ext cx="80772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152400" y="118647"/>
            <a:ext cx="2286000" cy="338554"/>
          </a:xfrm>
          <a:prstGeom prst="rect">
            <a:avLst/>
          </a:prstGeom>
          <a:solidFill>
            <a:schemeClr val="accent1"/>
          </a:solidFill>
        </p:spPr>
        <p:txBody>
          <a:bodyPr wrap="square" rtlCol="0">
            <a:spAutoFit/>
          </a:bodyPr>
          <a:lstStyle/>
          <a:p>
            <a:pPr algn="ctr"/>
            <a:r>
              <a:rPr lang="en-US" sz="1600" i="1" dirty="0">
                <a:solidFill>
                  <a:schemeClr val="bg1"/>
                </a:solidFill>
              </a:rPr>
              <a:t>I/V Prep To-Do List</a:t>
            </a:r>
          </a:p>
        </p:txBody>
      </p:sp>
      <p:sp>
        <p:nvSpPr>
          <p:cNvPr id="11" name="Title 2"/>
          <p:cNvSpPr txBox="1">
            <a:spLocks/>
          </p:cNvSpPr>
          <p:nvPr/>
        </p:nvSpPr>
        <p:spPr>
          <a:xfrm>
            <a:off x="457200" y="457200"/>
            <a:ext cx="7924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nSpc>
                <a:spcPct val="80000"/>
              </a:lnSpc>
            </a:pPr>
            <a:r>
              <a:rPr lang="en-US" dirty="0" smtClean="0"/>
              <a:t>Action #7 </a:t>
            </a:r>
            <a:br>
              <a:rPr lang="en-US" dirty="0" smtClean="0"/>
            </a:br>
            <a:r>
              <a:rPr lang="en-US" sz="3300" dirty="0" smtClean="0"/>
              <a:t>Body Language Prep </a:t>
            </a:r>
            <a:endParaRPr lang="en-US" sz="3300" dirty="0"/>
          </a:p>
        </p:txBody>
      </p:sp>
      <p:sp>
        <p:nvSpPr>
          <p:cNvPr id="13" name="Slide Number Placeholder 3"/>
          <p:cNvSpPr>
            <a:spLocks noGrp="1"/>
          </p:cNvSpPr>
          <p:nvPr>
            <p:ph type="sldNum" sz="quarter" idx="12"/>
          </p:nvPr>
        </p:nvSpPr>
        <p:spPr>
          <a:xfrm>
            <a:off x="8531788" y="5648960"/>
            <a:ext cx="548640" cy="396240"/>
          </a:xfrm>
        </p:spPr>
        <p:txBody>
          <a:bodyPr/>
          <a:lstStyle/>
          <a:p>
            <a:fld id="{B3494D13-EAF7-4C78-BEBA-9F51C384E2BB}" type="slidenum">
              <a:rPr lang="en-US" smtClean="0"/>
              <a:t>10</a:t>
            </a:fld>
            <a:endParaRPr lang="en-US" dirty="0"/>
          </a:p>
        </p:txBody>
      </p:sp>
      <p:sp>
        <p:nvSpPr>
          <p:cNvPr id="3" name="TextBox 2"/>
          <p:cNvSpPr txBox="1"/>
          <p:nvPr/>
        </p:nvSpPr>
        <p:spPr>
          <a:xfrm>
            <a:off x="4791802" y="5100355"/>
            <a:ext cx="3590198" cy="646331"/>
          </a:xfrm>
          <a:prstGeom prst="rect">
            <a:avLst/>
          </a:prstGeom>
          <a:noFill/>
        </p:spPr>
        <p:txBody>
          <a:bodyPr wrap="square" rtlCol="0">
            <a:spAutoFit/>
          </a:bodyPr>
          <a:lstStyle/>
          <a:p>
            <a:pPr algn="ctr"/>
            <a:r>
              <a:rPr lang="en-US" i="1" dirty="0" smtClean="0"/>
              <a:t>Your nonverbal communication is </a:t>
            </a:r>
          </a:p>
          <a:p>
            <a:pPr algn="ctr"/>
            <a:r>
              <a:rPr lang="en-US" i="1" dirty="0" smtClean="0"/>
              <a:t>your first impression! </a:t>
            </a:r>
            <a:endParaRPr lang="en-US" i="1" dirty="0"/>
          </a:p>
        </p:txBody>
      </p:sp>
      <p:sp>
        <p:nvSpPr>
          <p:cNvPr id="4" name="TextBox 3"/>
          <p:cNvSpPr txBox="1"/>
          <p:nvPr/>
        </p:nvSpPr>
        <p:spPr>
          <a:xfrm>
            <a:off x="457200" y="6184775"/>
            <a:ext cx="8148577" cy="646331"/>
          </a:xfrm>
          <a:prstGeom prst="rect">
            <a:avLst/>
          </a:prstGeom>
          <a:noFill/>
        </p:spPr>
        <p:txBody>
          <a:bodyPr wrap="none" rtlCol="0">
            <a:spAutoFit/>
          </a:bodyPr>
          <a:lstStyle/>
          <a:p>
            <a:r>
              <a:rPr lang="en-US" b="1" dirty="0" smtClean="0"/>
              <a:t>Resource:  </a:t>
            </a:r>
            <a:r>
              <a:rPr lang="en-US" dirty="0" smtClean="0"/>
              <a:t>Watch 30-minute ‘Nonverbal Hacks’ recording by Certified Body Language</a:t>
            </a:r>
          </a:p>
          <a:p>
            <a:r>
              <a:rPr lang="en-US" dirty="0" smtClean="0"/>
              <a:t>Expert Jeff Baird via </a:t>
            </a:r>
            <a:r>
              <a:rPr lang="en-US" u="sng" dirty="0">
                <a:hlinkClick r:id="rId3"/>
              </a:rPr>
              <a:t>https://www.apexsystems.com/CE/CareerReadiness</a:t>
            </a:r>
            <a:r>
              <a:rPr lang="en-US" dirty="0"/>
              <a:t>  </a:t>
            </a:r>
          </a:p>
        </p:txBody>
      </p:sp>
      <p:pic>
        <p:nvPicPr>
          <p:cNvPr id="5" name="Picture 4"/>
          <p:cNvPicPr>
            <a:picLocks noChangeAspect="1"/>
          </p:cNvPicPr>
          <p:nvPr/>
        </p:nvPicPr>
        <p:blipFill>
          <a:blip r:embed="rId4"/>
          <a:stretch>
            <a:fillRect/>
          </a:stretch>
        </p:blipFill>
        <p:spPr>
          <a:xfrm>
            <a:off x="3657600" y="1625585"/>
            <a:ext cx="4742163" cy="3435938"/>
          </a:xfrm>
          <a:prstGeom prst="rect">
            <a:avLst/>
          </a:prstGeom>
        </p:spPr>
      </p:pic>
    </p:spTree>
    <p:extLst>
      <p:ext uri="{BB962C8B-B14F-4D97-AF65-F5344CB8AC3E}">
        <p14:creationId xmlns:p14="http://schemas.microsoft.com/office/powerpoint/2010/main" val="2428821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47" y="1516849"/>
            <a:ext cx="4021322" cy="4421326"/>
          </a:xfrm>
        </p:spPr>
        <p:txBody>
          <a:bodyPr>
            <a:normAutofit/>
          </a:bodyPr>
          <a:lstStyle/>
          <a:p>
            <a:pPr marL="342900" lvl="1">
              <a:spcBef>
                <a:spcPts val="1200"/>
              </a:spcBef>
              <a:buClr>
                <a:schemeClr val="accent1"/>
              </a:buClr>
            </a:pPr>
            <a:r>
              <a:rPr lang="en-US" dirty="0" smtClean="0"/>
              <a:t>LinkedIn Recommendations </a:t>
            </a:r>
            <a:endParaRPr lang="en-US" dirty="0"/>
          </a:p>
          <a:p>
            <a:pPr marL="342900" lvl="1">
              <a:spcBef>
                <a:spcPts val="1200"/>
              </a:spcBef>
              <a:buClr>
                <a:schemeClr val="accent1"/>
              </a:buClr>
            </a:pPr>
            <a:r>
              <a:rPr lang="en-US" dirty="0" smtClean="0"/>
              <a:t>Code </a:t>
            </a:r>
            <a:r>
              <a:rPr lang="en-US" dirty="0"/>
              <a:t>S</a:t>
            </a:r>
            <a:r>
              <a:rPr lang="en-US" dirty="0" smtClean="0"/>
              <a:t>ample/s </a:t>
            </a:r>
            <a:endParaRPr lang="en-US" dirty="0"/>
          </a:p>
          <a:p>
            <a:pPr marL="342900" lvl="1">
              <a:spcBef>
                <a:spcPts val="1200"/>
              </a:spcBef>
              <a:buClr>
                <a:schemeClr val="accent1"/>
              </a:buClr>
            </a:pPr>
            <a:r>
              <a:rPr lang="en-US" dirty="0" smtClean="0"/>
              <a:t>Additional Non-Proprietary Work Sample Portfolio</a:t>
            </a:r>
          </a:p>
          <a:p>
            <a:pPr marL="982980" lvl="3">
              <a:spcBef>
                <a:spcPts val="1200"/>
              </a:spcBef>
              <a:buClr>
                <a:schemeClr val="accent1"/>
              </a:buClr>
            </a:pPr>
            <a:r>
              <a:rPr lang="en-US" sz="2000" dirty="0" smtClean="0"/>
              <a:t>Writing sample </a:t>
            </a:r>
          </a:p>
          <a:p>
            <a:pPr marL="982980" lvl="3">
              <a:spcBef>
                <a:spcPts val="1200"/>
              </a:spcBef>
              <a:buClr>
                <a:schemeClr val="accent1"/>
              </a:buClr>
            </a:pPr>
            <a:r>
              <a:rPr lang="en-US" sz="2000" dirty="0" smtClean="0"/>
              <a:t>Personal/pet projects </a:t>
            </a:r>
          </a:p>
          <a:p>
            <a:pPr marL="982980" lvl="3">
              <a:spcBef>
                <a:spcPts val="1200"/>
              </a:spcBef>
              <a:buClr>
                <a:schemeClr val="accent1"/>
              </a:buClr>
            </a:pPr>
            <a:r>
              <a:rPr lang="en-US" sz="2000" dirty="0" smtClean="0"/>
              <a:t>Projects for charities</a:t>
            </a:r>
          </a:p>
          <a:p>
            <a:pPr marL="982980" lvl="3">
              <a:spcBef>
                <a:spcPts val="1200"/>
              </a:spcBef>
              <a:buClr>
                <a:schemeClr val="accent1"/>
              </a:buClr>
            </a:pPr>
            <a:r>
              <a:rPr lang="en-US" sz="2000" dirty="0" smtClean="0"/>
              <a:t>Tech Assessments</a:t>
            </a:r>
            <a:endParaRPr lang="en-US" sz="2000" dirty="0"/>
          </a:p>
          <a:p>
            <a:pPr>
              <a:spcBef>
                <a:spcPts val="1200"/>
              </a:spcBef>
            </a:pPr>
            <a:endParaRPr lang="en-US" dirty="0"/>
          </a:p>
        </p:txBody>
      </p:sp>
      <p:sp>
        <p:nvSpPr>
          <p:cNvPr id="4" name="Slide Number Placeholder 3"/>
          <p:cNvSpPr>
            <a:spLocks noGrp="1"/>
          </p:cNvSpPr>
          <p:nvPr>
            <p:ph type="sldNum" sz="quarter" idx="12"/>
          </p:nvPr>
        </p:nvSpPr>
        <p:spPr/>
        <p:txBody>
          <a:bodyPr/>
          <a:lstStyle/>
          <a:p>
            <a:fld id="{B3494D13-EAF7-4C78-BEBA-9F51C384E2BB}" type="slidenum">
              <a:rPr lang="en-US" smtClean="0"/>
              <a:t>11</a:t>
            </a:fld>
            <a:endParaRPr lang="en-US" dirty="0"/>
          </a:p>
        </p:txBody>
      </p:sp>
      <p:sp>
        <p:nvSpPr>
          <p:cNvPr id="5" name="TextBox 4"/>
          <p:cNvSpPr txBox="1"/>
          <p:nvPr/>
        </p:nvSpPr>
        <p:spPr>
          <a:xfrm>
            <a:off x="152400" y="5014845"/>
            <a:ext cx="8153400" cy="1754326"/>
          </a:xfrm>
          <a:prstGeom prst="rect">
            <a:avLst/>
          </a:prstGeom>
          <a:noFill/>
        </p:spPr>
        <p:txBody>
          <a:bodyPr wrap="square" rtlCol="0">
            <a:spAutoFit/>
          </a:bodyPr>
          <a:lstStyle/>
          <a:p>
            <a:r>
              <a:rPr lang="en-US" b="1" dirty="0" smtClean="0"/>
              <a:t>EXs. </a:t>
            </a:r>
          </a:p>
          <a:p>
            <a:pPr marL="285750" indent="-285750">
              <a:buFont typeface="Wingdings" panose="05000000000000000000" pitchFamily="2" charset="2"/>
              <a:buChar char="Ø"/>
            </a:pPr>
            <a:r>
              <a:rPr lang="en-US" i="1" dirty="0" smtClean="0"/>
              <a:t>“Here are 4 recommendations, including my Manager from a massive system upgrade I led. I can also provide contact information for references if you’d like.”</a:t>
            </a:r>
          </a:p>
          <a:p>
            <a:pPr marL="285750" indent="-285750">
              <a:buFont typeface="Wingdings" panose="05000000000000000000" pitchFamily="2" charset="2"/>
              <a:buChar char="Ø"/>
            </a:pPr>
            <a:r>
              <a:rPr lang="en-US" i="1" dirty="0" smtClean="0"/>
              <a:t>“Would you like to see samples of my work that I think would relate to your particular need? Is there anything else I can provide you to demonstrate my qualifications?”</a:t>
            </a:r>
            <a:endParaRPr lang="en-US" i="1" dirty="0"/>
          </a:p>
        </p:txBody>
      </p:sp>
      <p:grpSp>
        <p:nvGrpSpPr>
          <p:cNvPr id="9" name="Group 8"/>
          <p:cNvGrpSpPr/>
          <p:nvPr/>
        </p:nvGrpSpPr>
        <p:grpSpPr>
          <a:xfrm>
            <a:off x="152400" y="228599"/>
            <a:ext cx="8077200" cy="258633"/>
            <a:chOff x="152400" y="228599"/>
            <a:chExt cx="8077200" cy="258633"/>
          </a:xfrm>
          <a:solidFill>
            <a:schemeClr val="accent4"/>
          </a:solidFill>
        </p:grpSpPr>
        <p:sp>
          <p:nvSpPr>
            <p:cNvPr id="10" name="Rectangle 9"/>
            <p:cNvSpPr/>
            <p:nvPr/>
          </p:nvSpPr>
          <p:spPr>
            <a:xfrm>
              <a:off x="152400" y="228599"/>
              <a:ext cx="2819400" cy="2586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p:nvCxnSpPr>
          <p:spPr>
            <a:xfrm>
              <a:off x="152400" y="457200"/>
              <a:ext cx="8077200" cy="0"/>
            </a:xfrm>
            <a:prstGeom prst="line">
              <a:avLst/>
            </a:prstGeom>
            <a:grpFill/>
            <a:ln w="28575">
              <a:solidFill>
                <a:srgbClr val="11629F"/>
              </a:solidFill>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152400" y="77631"/>
            <a:ext cx="2819400" cy="338554"/>
          </a:xfrm>
          <a:prstGeom prst="rect">
            <a:avLst/>
          </a:prstGeom>
          <a:solidFill>
            <a:schemeClr val="accent1"/>
          </a:solidFill>
        </p:spPr>
        <p:txBody>
          <a:bodyPr wrap="square" rtlCol="0">
            <a:spAutoFit/>
          </a:bodyPr>
          <a:lstStyle/>
          <a:p>
            <a:pPr algn="ctr"/>
            <a:r>
              <a:rPr lang="en-US" sz="1600" i="1" dirty="0">
                <a:solidFill>
                  <a:schemeClr val="bg1"/>
                </a:solidFill>
              </a:rPr>
              <a:t>I/V Prep To-Do List</a:t>
            </a:r>
          </a:p>
        </p:txBody>
      </p:sp>
      <p:sp>
        <p:nvSpPr>
          <p:cNvPr id="13" name="Title 2"/>
          <p:cNvSpPr txBox="1">
            <a:spLocks/>
          </p:cNvSpPr>
          <p:nvPr/>
        </p:nvSpPr>
        <p:spPr>
          <a:xfrm>
            <a:off x="457200" y="457200"/>
            <a:ext cx="748665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nSpc>
                <a:spcPct val="80000"/>
              </a:lnSpc>
            </a:pPr>
            <a:r>
              <a:rPr lang="en-US" dirty="0" smtClean="0"/>
              <a:t>Action #8 </a:t>
            </a:r>
            <a:br>
              <a:rPr lang="en-US" dirty="0" smtClean="0"/>
            </a:br>
            <a:r>
              <a:rPr lang="en-US" sz="3300" dirty="0" smtClean="0"/>
              <a:t>Collect ‘Candidate </a:t>
            </a:r>
            <a:r>
              <a:rPr lang="en-US" sz="3300" dirty="0"/>
              <a:t>M</a:t>
            </a:r>
            <a:r>
              <a:rPr lang="en-US" sz="3300" dirty="0" smtClean="0"/>
              <a:t>arketing Material/s’</a:t>
            </a:r>
            <a:endParaRPr lang="en-US" sz="3300" dirty="0"/>
          </a:p>
        </p:txBody>
      </p:sp>
      <p:sp>
        <p:nvSpPr>
          <p:cNvPr id="2" name="TextBox 1"/>
          <p:cNvSpPr txBox="1"/>
          <p:nvPr/>
        </p:nvSpPr>
        <p:spPr>
          <a:xfrm>
            <a:off x="5048250" y="3951601"/>
            <a:ext cx="3333750" cy="923330"/>
          </a:xfrm>
          <a:prstGeom prst="rect">
            <a:avLst/>
          </a:prstGeom>
          <a:noFill/>
        </p:spPr>
        <p:txBody>
          <a:bodyPr wrap="square" rtlCol="0">
            <a:spAutoFit/>
          </a:bodyPr>
          <a:lstStyle/>
          <a:p>
            <a:pPr algn="ctr"/>
            <a:r>
              <a:rPr lang="en-US" b="1" dirty="0" smtClean="0"/>
              <a:t>Reflection: </a:t>
            </a:r>
            <a:r>
              <a:rPr lang="en-US" dirty="0" smtClean="0"/>
              <a:t>What are you </a:t>
            </a:r>
          </a:p>
          <a:p>
            <a:pPr algn="ctr"/>
            <a:r>
              <a:rPr lang="en-US" dirty="0"/>
              <a:t>d</a:t>
            </a:r>
            <a:r>
              <a:rPr lang="en-US" dirty="0" smtClean="0"/>
              <a:t>oing to distinguish yourself? Communicate credibility?</a:t>
            </a:r>
            <a:endParaRPr lang="en-US" dirty="0"/>
          </a:p>
        </p:txBody>
      </p:sp>
      <p:pic>
        <p:nvPicPr>
          <p:cNvPr id="6" name="Picture 5"/>
          <p:cNvPicPr>
            <a:picLocks noChangeAspect="1"/>
          </p:cNvPicPr>
          <p:nvPr/>
        </p:nvPicPr>
        <p:blipFill>
          <a:blip r:embed="rId3"/>
          <a:stretch>
            <a:fillRect/>
          </a:stretch>
        </p:blipFill>
        <p:spPr>
          <a:xfrm>
            <a:off x="4691063" y="1851213"/>
            <a:ext cx="3776662" cy="1849375"/>
          </a:xfrm>
          <a:prstGeom prst="rect">
            <a:avLst/>
          </a:prstGeom>
        </p:spPr>
      </p:pic>
    </p:spTree>
    <p:extLst>
      <p:ext uri="{BB962C8B-B14F-4D97-AF65-F5344CB8AC3E}">
        <p14:creationId xmlns:p14="http://schemas.microsoft.com/office/powerpoint/2010/main" val="584566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52400" y="1752600"/>
            <a:ext cx="3200400" cy="4800600"/>
          </a:xfrm>
        </p:spPr>
        <p:txBody>
          <a:bodyPr>
            <a:normAutofit/>
          </a:bodyPr>
          <a:lstStyle/>
          <a:p>
            <a:pPr lvl="0">
              <a:spcBef>
                <a:spcPts val="1200"/>
              </a:spcBef>
            </a:pPr>
            <a:r>
              <a:rPr lang="en-US" sz="2400" dirty="0" smtClean="0"/>
              <a:t>Evaluate job description and turn key responsibilities and requirements into questions  </a:t>
            </a:r>
          </a:p>
          <a:p>
            <a:pPr lvl="0">
              <a:spcBef>
                <a:spcPts val="1200"/>
              </a:spcBef>
            </a:pPr>
            <a:r>
              <a:rPr lang="en-US" sz="2400" dirty="0" smtClean="0"/>
              <a:t>Search for “Common ___ interview questions”</a:t>
            </a:r>
          </a:p>
          <a:p>
            <a:pPr lvl="0">
              <a:spcBef>
                <a:spcPts val="1200"/>
              </a:spcBef>
            </a:pPr>
            <a:r>
              <a:rPr lang="en-US" sz="2400" dirty="0" smtClean="0"/>
              <a:t>Ask Recruiter </a:t>
            </a:r>
          </a:p>
          <a:p>
            <a:pPr lvl="0">
              <a:spcBef>
                <a:spcPts val="1200"/>
              </a:spcBef>
            </a:pPr>
            <a:r>
              <a:rPr lang="en-US" sz="2400" dirty="0" smtClean="0"/>
              <a:t>Ask others in network</a:t>
            </a:r>
          </a:p>
          <a:p>
            <a:pPr lvl="1">
              <a:spcBef>
                <a:spcPts val="1200"/>
              </a:spcBef>
            </a:pPr>
            <a:endParaRPr lang="en-US" sz="2400" dirty="0" smtClean="0"/>
          </a:p>
          <a:p>
            <a:pPr lvl="0">
              <a:spcBef>
                <a:spcPts val="1200"/>
              </a:spcBef>
            </a:pPr>
            <a:endParaRPr lang="en-US" dirty="0"/>
          </a:p>
          <a:p>
            <a:endParaRPr lang="en-US" dirty="0"/>
          </a:p>
        </p:txBody>
      </p:sp>
      <p:sp>
        <p:nvSpPr>
          <p:cNvPr id="5" name="Slide Number Placeholder 4"/>
          <p:cNvSpPr>
            <a:spLocks noGrp="1"/>
          </p:cNvSpPr>
          <p:nvPr>
            <p:ph type="sldNum" sz="quarter" idx="12"/>
          </p:nvPr>
        </p:nvSpPr>
        <p:spPr/>
        <p:txBody>
          <a:bodyPr/>
          <a:lstStyle/>
          <a:p>
            <a:fld id="{B3494D13-EAF7-4C78-BEBA-9F51C384E2BB}" type="slidenum">
              <a:rPr lang="en-US" smtClean="0"/>
              <a:t>12</a:t>
            </a:fld>
            <a:endParaRPr lang="en-US" dirty="0"/>
          </a:p>
        </p:txBody>
      </p:sp>
      <p:sp>
        <p:nvSpPr>
          <p:cNvPr id="8" name="Title 2"/>
          <p:cNvSpPr txBox="1">
            <a:spLocks/>
          </p:cNvSpPr>
          <p:nvPr/>
        </p:nvSpPr>
        <p:spPr>
          <a:xfrm>
            <a:off x="457200" y="457200"/>
            <a:ext cx="7924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nSpc>
                <a:spcPct val="80000"/>
              </a:lnSpc>
            </a:pPr>
            <a:r>
              <a:rPr lang="en-US" dirty="0" smtClean="0"/>
              <a:t>Action #9 </a:t>
            </a:r>
            <a:br>
              <a:rPr lang="en-US" dirty="0" smtClean="0"/>
            </a:br>
            <a:r>
              <a:rPr lang="en-US" sz="3300" dirty="0" smtClean="0"/>
              <a:t>Predict Questions and Practice Answers</a:t>
            </a:r>
            <a:endParaRPr lang="en-US" sz="3300" dirty="0"/>
          </a:p>
        </p:txBody>
      </p:sp>
      <p:grpSp>
        <p:nvGrpSpPr>
          <p:cNvPr id="19" name="Group 18"/>
          <p:cNvGrpSpPr/>
          <p:nvPr/>
        </p:nvGrpSpPr>
        <p:grpSpPr>
          <a:xfrm>
            <a:off x="152400" y="194846"/>
            <a:ext cx="8077200" cy="338554"/>
            <a:chOff x="152400" y="194846"/>
            <a:chExt cx="8077200" cy="338554"/>
          </a:xfrm>
        </p:grpSpPr>
        <p:grpSp>
          <p:nvGrpSpPr>
            <p:cNvPr id="20" name="Group 19"/>
            <p:cNvGrpSpPr/>
            <p:nvPr/>
          </p:nvGrpSpPr>
          <p:grpSpPr>
            <a:xfrm>
              <a:off x="152400" y="194846"/>
              <a:ext cx="1981200" cy="338554"/>
              <a:chOff x="152400" y="194846"/>
              <a:chExt cx="1981200" cy="338554"/>
            </a:xfrm>
          </p:grpSpPr>
          <p:sp>
            <p:nvSpPr>
              <p:cNvPr id="22" name="Rectangle 21"/>
              <p:cNvSpPr/>
              <p:nvPr/>
            </p:nvSpPr>
            <p:spPr>
              <a:xfrm>
                <a:off x="152400" y="228600"/>
                <a:ext cx="19812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152400" y="194846"/>
                <a:ext cx="1981200" cy="338554"/>
              </a:xfrm>
              <a:prstGeom prst="rect">
                <a:avLst/>
              </a:prstGeom>
              <a:noFill/>
            </p:spPr>
            <p:txBody>
              <a:bodyPr wrap="square" rtlCol="0">
                <a:spAutoFit/>
              </a:bodyPr>
              <a:lstStyle/>
              <a:p>
                <a:pPr algn="ctr"/>
                <a:r>
                  <a:rPr lang="en-US" sz="1600" i="1" dirty="0" smtClean="0">
                    <a:solidFill>
                      <a:schemeClr val="bg1"/>
                    </a:solidFill>
                    <a:latin typeface="+mj-lt"/>
                  </a:rPr>
                  <a:t>I/V Prep To-Do List</a:t>
                </a:r>
                <a:endParaRPr lang="en-US" sz="1600" i="1" dirty="0">
                  <a:solidFill>
                    <a:schemeClr val="bg1"/>
                  </a:solidFill>
                  <a:latin typeface="+mj-lt"/>
                </a:endParaRPr>
              </a:p>
            </p:txBody>
          </p:sp>
        </p:grpSp>
        <p:cxnSp>
          <p:nvCxnSpPr>
            <p:cNvPr id="21" name="Straight Connector 20"/>
            <p:cNvCxnSpPr/>
            <p:nvPr/>
          </p:nvCxnSpPr>
          <p:spPr>
            <a:xfrm>
              <a:off x="152400" y="457200"/>
              <a:ext cx="8077200" cy="0"/>
            </a:xfrm>
            <a:prstGeom prst="line">
              <a:avLst/>
            </a:prstGeom>
            <a:ln w="28575"/>
          </p:spPr>
          <p:style>
            <a:lnRef idx="1">
              <a:schemeClr val="accent1"/>
            </a:lnRef>
            <a:fillRef idx="0">
              <a:schemeClr val="accent1"/>
            </a:fillRef>
            <a:effectRef idx="0">
              <a:schemeClr val="accent1"/>
            </a:effectRef>
            <a:fontRef idx="minor">
              <a:schemeClr val="tx1"/>
            </a:fontRef>
          </p:style>
        </p:cxnSp>
      </p:grpSp>
      <p:pic>
        <p:nvPicPr>
          <p:cNvPr id="2" name="Picture 1"/>
          <p:cNvPicPr>
            <a:picLocks noChangeAspect="1"/>
          </p:cNvPicPr>
          <p:nvPr/>
        </p:nvPicPr>
        <p:blipFill>
          <a:blip r:embed="rId3"/>
          <a:stretch>
            <a:fillRect/>
          </a:stretch>
        </p:blipFill>
        <p:spPr>
          <a:xfrm>
            <a:off x="3810000" y="2209800"/>
            <a:ext cx="4476750" cy="2781300"/>
          </a:xfrm>
          <a:prstGeom prst="rect">
            <a:avLst/>
          </a:prstGeom>
        </p:spPr>
      </p:pic>
    </p:spTree>
    <p:extLst>
      <p:ext uri="{BB962C8B-B14F-4D97-AF65-F5344CB8AC3E}">
        <p14:creationId xmlns:p14="http://schemas.microsoft.com/office/powerpoint/2010/main" val="4119791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66164" y="1600200"/>
            <a:ext cx="4182035" cy="4953000"/>
          </a:xfrm>
        </p:spPr>
        <p:txBody>
          <a:bodyPr>
            <a:normAutofit/>
          </a:bodyPr>
          <a:lstStyle/>
          <a:p>
            <a:pPr lvl="0">
              <a:spcBef>
                <a:spcPts val="1200"/>
              </a:spcBef>
            </a:pPr>
            <a:r>
              <a:rPr lang="en-US" sz="2400" dirty="0" smtClean="0"/>
              <a:t>“I’m qualified because…”</a:t>
            </a:r>
          </a:p>
          <a:p>
            <a:pPr lvl="0">
              <a:spcBef>
                <a:spcPts val="1200"/>
              </a:spcBef>
            </a:pPr>
            <a:r>
              <a:rPr lang="en-US" sz="2400" dirty="0" smtClean="0"/>
              <a:t>“I’ve done this, this and this…”</a:t>
            </a:r>
          </a:p>
          <a:p>
            <a:pPr lvl="0">
              <a:spcBef>
                <a:spcPts val="1200"/>
              </a:spcBef>
            </a:pPr>
            <a:r>
              <a:rPr lang="en-US" sz="2400" dirty="0" smtClean="0"/>
              <a:t>“I’m excited because…”</a:t>
            </a:r>
          </a:p>
          <a:p>
            <a:pPr lvl="0">
              <a:spcBef>
                <a:spcPts val="1200"/>
              </a:spcBef>
            </a:pPr>
            <a:r>
              <a:rPr lang="en-US" sz="2400" dirty="0" smtClean="0"/>
              <a:t>“I may not have this, but I have worked with [insert tech here] that is similar…”</a:t>
            </a:r>
            <a:br>
              <a:rPr lang="en-US" sz="2400" dirty="0" smtClean="0"/>
            </a:br>
            <a:endParaRPr lang="en-US" sz="2400" dirty="0" smtClean="0"/>
          </a:p>
          <a:p>
            <a:pPr lvl="1">
              <a:spcBef>
                <a:spcPts val="1200"/>
              </a:spcBef>
            </a:pPr>
            <a:endParaRPr lang="en-US" sz="2400" dirty="0" smtClean="0"/>
          </a:p>
          <a:p>
            <a:pPr lvl="0">
              <a:spcBef>
                <a:spcPts val="1200"/>
              </a:spcBef>
            </a:pPr>
            <a:endParaRPr lang="en-US" dirty="0"/>
          </a:p>
          <a:p>
            <a:endParaRPr lang="en-US" dirty="0"/>
          </a:p>
        </p:txBody>
      </p:sp>
      <p:sp>
        <p:nvSpPr>
          <p:cNvPr id="5" name="Slide Number Placeholder 4"/>
          <p:cNvSpPr>
            <a:spLocks noGrp="1"/>
          </p:cNvSpPr>
          <p:nvPr>
            <p:ph type="sldNum" sz="quarter" idx="12"/>
          </p:nvPr>
        </p:nvSpPr>
        <p:spPr/>
        <p:txBody>
          <a:bodyPr/>
          <a:lstStyle/>
          <a:p>
            <a:fld id="{B3494D13-EAF7-4C78-BEBA-9F51C384E2BB}" type="slidenum">
              <a:rPr lang="en-US" smtClean="0"/>
              <a:t>13</a:t>
            </a:fld>
            <a:endParaRPr lang="en-US" dirty="0"/>
          </a:p>
        </p:txBody>
      </p:sp>
      <p:sp>
        <p:nvSpPr>
          <p:cNvPr id="8" name="Title 2"/>
          <p:cNvSpPr txBox="1">
            <a:spLocks/>
          </p:cNvSpPr>
          <p:nvPr/>
        </p:nvSpPr>
        <p:spPr>
          <a:xfrm>
            <a:off x="457200" y="457200"/>
            <a:ext cx="7924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nSpc>
                <a:spcPct val="80000"/>
              </a:lnSpc>
            </a:pPr>
            <a:r>
              <a:rPr lang="en-US" dirty="0" smtClean="0"/>
              <a:t>Action #10 </a:t>
            </a:r>
            <a:br>
              <a:rPr lang="en-US" dirty="0" smtClean="0"/>
            </a:br>
            <a:r>
              <a:rPr lang="en-US" sz="3300" dirty="0" smtClean="0"/>
              <a:t>Build Confidence </a:t>
            </a:r>
            <a:endParaRPr lang="en-US" sz="3300" dirty="0"/>
          </a:p>
        </p:txBody>
      </p:sp>
      <p:grpSp>
        <p:nvGrpSpPr>
          <p:cNvPr id="19" name="Group 18"/>
          <p:cNvGrpSpPr/>
          <p:nvPr/>
        </p:nvGrpSpPr>
        <p:grpSpPr>
          <a:xfrm>
            <a:off x="152400" y="194846"/>
            <a:ext cx="8077200" cy="338554"/>
            <a:chOff x="152400" y="194846"/>
            <a:chExt cx="8077200" cy="338554"/>
          </a:xfrm>
        </p:grpSpPr>
        <p:grpSp>
          <p:nvGrpSpPr>
            <p:cNvPr id="20" name="Group 19"/>
            <p:cNvGrpSpPr/>
            <p:nvPr/>
          </p:nvGrpSpPr>
          <p:grpSpPr>
            <a:xfrm>
              <a:off x="152400" y="194846"/>
              <a:ext cx="1981200" cy="338554"/>
              <a:chOff x="152400" y="194846"/>
              <a:chExt cx="1981200" cy="338554"/>
            </a:xfrm>
          </p:grpSpPr>
          <p:sp>
            <p:nvSpPr>
              <p:cNvPr id="22" name="Rectangle 21"/>
              <p:cNvSpPr/>
              <p:nvPr/>
            </p:nvSpPr>
            <p:spPr>
              <a:xfrm>
                <a:off x="152400" y="228600"/>
                <a:ext cx="19812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152400" y="194846"/>
                <a:ext cx="1981200" cy="338554"/>
              </a:xfrm>
              <a:prstGeom prst="rect">
                <a:avLst/>
              </a:prstGeom>
              <a:noFill/>
            </p:spPr>
            <p:txBody>
              <a:bodyPr wrap="square" rtlCol="0">
                <a:spAutoFit/>
              </a:bodyPr>
              <a:lstStyle/>
              <a:p>
                <a:pPr algn="ctr"/>
                <a:r>
                  <a:rPr lang="en-US" sz="1600" i="1" dirty="0">
                    <a:solidFill>
                      <a:schemeClr val="bg1"/>
                    </a:solidFill>
                  </a:rPr>
                  <a:t>I/V Prep To-Do List</a:t>
                </a:r>
              </a:p>
            </p:txBody>
          </p:sp>
        </p:grpSp>
        <p:cxnSp>
          <p:nvCxnSpPr>
            <p:cNvPr id="21" name="Straight Connector 20"/>
            <p:cNvCxnSpPr/>
            <p:nvPr/>
          </p:nvCxnSpPr>
          <p:spPr>
            <a:xfrm>
              <a:off x="152400" y="457200"/>
              <a:ext cx="8077200"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89482" y="5352871"/>
            <a:ext cx="8466998" cy="1200329"/>
          </a:xfrm>
          <a:prstGeom prst="rect">
            <a:avLst/>
          </a:prstGeom>
          <a:noFill/>
        </p:spPr>
        <p:txBody>
          <a:bodyPr wrap="none" rtlCol="0">
            <a:spAutoFit/>
          </a:bodyPr>
          <a:lstStyle/>
          <a:p>
            <a:pPr algn="ctr"/>
            <a:r>
              <a:rPr lang="en-US" i="1" dirty="0" smtClean="0"/>
              <a:t>Don’t focus on the skills/experience you DON’T have! Rather, focus on what you’ve done</a:t>
            </a:r>
          </a:p>
          <a:p>
            <a:pPr algn="ctr"/>
            <a:r>
              <a:rPr lang="en-US" i="1" dirty="0"/>
              <a:t>t</a:t>
            </a:r>
            <a:r>
              <a:rPr lang="en-US" i="1" dirty="0" smtClean="0"/>
              <a:t>hat you bring to the table, and your ramp up plan (and interest in what they’re </a:t>
            </a:r>
          </a:p>
          <a:p>
            <a:pPr algn="ctr"/>
            <a:r>
              <a:rPr lang="en-US" i="1" dirty="0"/>
              <a:t>d</a:t>
            </a:r>
            <a:r>
              <a:rPr lang="en-US" i="1" dirty="0" smtClean="0"/>
              <a:t>oing) on how you’ll develop your skills to BE ABLE to contribute in areas you don’t </a:t>
            </a:r>
          </a:p>
          <a:p>
            <a:pPr algn="ctr"/>
            <a:r>
              <a:rPr lang="en-US" i="1" dirty="0"/>
              <a:t>a</a:t>
            </a:r>
            <a:r>
              <a:rPr lang="en-US" i="1" dirty="0" smtClean="0"/>
              <a:t>lready have experience with!</a:t>
            </a:r>
            <a:endParaRPr lang="en-US" i="1" dirty="0"/>
          </a:p>
        </p:txBody>
      </p:sp>
      <p:pic>
        <p:nvPicPr>
          <p:cNvPr id="4" name="Picture 3"/>
          <p:cNvPicPr>
            <a:picLocks noChangeAspect="1"/>
          </p:cNvPicPr>
          <p:nvPr/>
        </p:nvPicPr>
        <p:blipFill>
          <a:blip r:embed="rId3"/>
          <a:stretch>
            <a:fillRect/>
          </a:stretch>
        </p:blipFill>
        <p:spPr>
          <a:xfrm>
            <a:off x="4648199" y="654425"/>
            <a:ext cx="3649981" cy="3657601"/>
          </a:xfrm>
          <a:prstGeom prst="rect">
            <a:avLst/>
          </a:prstGeom>
        </p:spPr>
      </p:pic>
    </p:spTree>
    <p:extLst>
      <p:ext uri="{BB962C8B-B14F-4D97-AF65-F5344CB8AC3E}">
        <p14:creationId xmlns:p14="http://schemas.microsoft.com/office/powerpoint/2010/main" val="228576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46364" y="1600200"/>
            <a:ext cx="3844636" cy="4953000"/>
          </a:xfrm>
        </p:spPr>
        <p:txBody>
          <a:bodyPr>
            <a:normAutofit/>
          </a:bodyPr>
          <a:lstStyle/>
          <a:p>
            <a:pPr marL="571500" lvl="0" indent="-457200">
              <a:spcBef>
                <a:spcPts val="1200"/>
              </a:spcBef>
              <a:buFont typeface="+mj-lt"/>
              <a:buAutoNum type="arabicPeriod"/>
            </a:pPr>
            <a:r>
              <a:rPr lang="en-US" sz="2400" dirty="0" smtClean="0"/>
              <a:t>Copies of resume</a:t>
            </a:r>
          </a:p>
          <a:p>
            <a:pPr marL="571500" lvl="0" indent="-457200">
              <a:spcBef>
                <a:spcPts val="1200"/>
              </a:spcBef>
              <a:buFont typeface="+mj-lt"/>
              <a:buAutoNum type="arabicPeriod"/>
            </a:pPr>
            <a:r>
              <a:rPr lang="en-US" sz="2400" dirty="0" smtClean="0"/>
              <a:t>Job description </a:t>
            </a:r>
          </a:p>
          <a:p>
            <a:pPr marL="571500" lvl="0" indent="-457200">
              <a:spcBef>
                <a:spcPts val="1200"/>
              </a:spcBef>
              <a:buFont typeface="+mj-lt"/>
              <a:buAutoNum type="arabicPeriod"/>
            </a:pPr>
            <a:r>
              <a:rPr lang="en-US" sz="2400" dirty="0" smtClean="0"/>
              <a:t>List of questions </a:t>
            </a:r>
          </a:p>
          <a:p>
            <a:pPr marL="571500" lvl="0" indent="-457200">
              <a:spcBef>
                <a:spcPts val="1200"/>
              </a:spcBef>
              <a:buFont typeface="+mj-lt"/>
              <a:buAutoNum type="arabicPeriod"/>
            </a:pPr>
            <a:r>
              <a:rPr lang="en-US" sz="2400" dirty="0" smtClean="0"/>
              <a:t>Recommendations </a:t>
            </a:r>
          </a:p>
          <a:p>
            <a:pPr marL="571500" lvl="0" indent="-457200">
              <a:spcBef>
                <a:spcPts val="1200"/>
              </a:spcBef>
              <a:buFont typeface="+mj-lt"/>
              <a:buAutoNum type="arabicPeriod"/>
            </a:pPr>
            <a:r>
              <a:rPr lang="en-US" sz="2400" dirty="0" smtClean="0"/>
              <a:t>Other work samples </a:t>
            </a:r>
          </a:p>
          <a:p>
            <a:pPr marL="571500" lvl="0" indent="-457200">
              <a:spcBef>
                <a:spcPts val="1200"/>
              </a:spcBef>
              <a:buFont typeface="+mj-lt"/>
              <a:buAutoNum type="arabicPeriod"/>
            </a:pPr>
            <a:r>
              <a:rPr lang="en-US" sz="2400" dirty="0" smtClean="0"/>
              <a:t>Notepad </a:t>
            </a:r>
          </a:p>
          <a:p>
            <a:pPr marL="571500" lvl="0" indent="-457200">
              <a:spcBef>
                <a:spcPts val="1200"/>
              </a:spcBef>
              <a:buFont typeface="+mj-lt"/>
              <a:buAutoNum type="arabicPeriod"/>
            </a:pPr>
            <a:r>
              <a:rPr lang="en-US" sz="2400" dirty="0" smtClean="0"/>
              <a:t>Pen </a:t>
            </a:r>
          </a:p>
          <a:p>
            <a:pPr marL="571500" lvl="0" indent="-457200">
              <a:spcBef>
                <a:spcPts val="1200"/>
              </a:spcBef>
              <a:buFont typeface="+mj-lt"/>
              <a:buAutoNum type="arabicPeriod"/>
            </a:pPr>
            <a:r>
              <a:rPr lang="en-US" sz="2400" dirty="0" smtClean="0"/>
              <a:t>Business Cards </a:t>
            </a:r>
          </a:p>
          <a:p>
            <a:pPr marL="114300" lvl="0" indent="0">
              <a:spcBef>
                <a:spcPts val="1200"/>
              </a:spcBef>
              <a:buNone/>
            </a:pPr>
            <a:endParaRPr lang="en-US" sz="2400" dirty="0" smtClean="0"/>
          </a:p>
          <a:p>
            <a:pPr lvl="1">
              <a:spcBef>
                <a:spcPts val="1200"/>
              </a:spcBef>
            </a:pPr>
            <a:endParaRPr lang="en-US" sz="2400" dirty="0" smtClean="0"/>
          </a:p>
          <a:p>
            <a:pPr lvl="0">
              <a:spcBef>
                <a:spcPts val="1200"/>
              </a:spcBef>
            </a:pPr>
            <a:endParaRPr lang="en-US" dirty="0"/>
          </a:p>
          <a:p>
            <a:endParaRPr lang="en-US" dirty="0"/>
          </a:p>
        </p:txBody>
      </p:sp>
      <p:sp>
        <p:nvSpPr>
          <p:cNvPr id="5" name="Slide Number Placeholder 4"/>
          <p:cNvSpPr>
            <a:spLocks noGrp="1"/>
          </p:cNvSpPr>
          <p:nvPr>
            <p:ph type="sldNum" sz="quarter" idx="12"/>
          </p:nvPr>
        </p:nvSpPr>
        <p:spPr/>
        <p:txBody>
          <a:bodyPr/>
          <a:lstStyle/>
          <a:p>
            <a:fld id="{B3494D13-EAF7-4C78-BEBA-9F51C384E2BB}" type="slidenum">
              <a:rPr lang="en-US" smtClean="0"/>
              <a:t>14</a:t>
            </a:fld>
            <a:endParaRPr lang="en-US" dirty="0"/>
          </a:p>
        </p:txBody>
      </p:sp>
      <p:sp>
        <p:nvSpPr>
          <p:cNvPr id="8" name="Title 2"/>
          <p:cNvSpPr txBox="1">
            <a:spLocks/>
          </p:cNvSpPr>
          <p:nvPr/>
        </p:nvSpPr>
        <p:spPr>
          <a:xfrm>
            <a:off x="457200" y="457200"/>
            <a:ext cx="7924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nSpc>
                <a:spcPct val="80000"/>
              </a:lnSpc>
            </a:pPr>
            <a:r>
              <a:rPr lang="en-US" dirty="0" smtClean="0"/>
              <a:t>Action #11 </a:t>
            </a:r>
            <a:br>
              <a:rPr lang="en-US" dirty="0" smtClean="0"/>
            </a:br>
            <a:r>
              <a:rPr lang="en-US" sz="3300" dirty="0" smtClean="0"/>
              <a:t>Pack Briefcase/Portfolio </a:t>
            </a:r>
            <a:endParaRPr lang="en-US" sz="3300" dirty="0"/>
          </a:p>
        </p:txBody>
      </p:sp>
      <p:grpSp>
        <p:nvGrpSpPr>
          <p:cNvPr id="19" name="Group 18"/>
          <p:cNvGrpSpPr/>
          <p:nvPr/>
        </p:nvGrpSpPr>
        <p:grpSpPr>
          <a:xfrm>
            <a:off x="228600" y="201706"/>
            <a:ext cx="8077200" cy="338554"/>
            <a:chOff x="152400" y="194846"/>
            <a:chExt cx="8077200" cy="338554"/>
          </a:xfrm>
        </p:grpSpPr>
        <p:grpSp>
          <p:nvGrpSpPr>
            <p:cNvPr id="20" name="Group 19"/>
            <p:cNvGrpSpPr/>
            <p:nvPr/>
          </p:nvGrpSpPr>
          <p:grpSpPr>
            <a:xfrm>
              <a:off x="152400" y="194846"/>
              <a:ext cx="1981200" cy="338554"/>
              <a:chOff x="152400" y="194846"/>
              <a:chExt cx="1981200" cy="338554"/>
            </a:xfrm>
          </p:grpSpPr>
          <p:sp>
            <p:nvSpPr>
              <p:cNvPr id="22" name="Rectangle 21"/>
              <p:cNvSpPr/>
              <p:nvPr/>
            </p:nvSpPr>
            <p:spPr>
              <a:xfrm>
                <a:off x="152400" y="228600"/>
                <a:ext cx="19812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152400" y="194846"/>
                <a:ext cx="1981200" cy="338554"/>
              </a:xfrm>
              <a:prstGeom prst="rect">
                <a:avLst/>
              </a:prstGeom>
              <a:noFill/>
            </p:spPr>
            <p:txBody>
              <a:bodyPr wrap="square" rtlCol="0">
                <a:spAutoFit/>
              </a:bodyPr>
              <a:lstStyle/>
              <a:p>
                <a:pPr algn="ctr"/>
                <a:r>
                  <a:rPr lang="en-US" sz="1600" i="1" dirty="0">
                    <a:solidFill>
                      <a:schemeClr val="bg1"/>
                    </a:solidFill>
                  </a:rPr>
                  <a:t>I/V Prep To-Do List</a:t>
                </a:r>
              </a:p>
            </p:txBody>
          </p:sp>
        </p:grpSp>
        <p:cxnSp>
          <p:nvCxnSpPr>
            <p:cNvPr id="21" name="Straight Connector 20"/>
            <p:cNvCxnSpPr/>
            <p:nvPr/>
          </p:nvCxnSpPr>
          <p:spPr>
            <a:xfrm>
              <a:off x="152400" y="457200"/>
              <a:ext cx="8077200" cy="0"/>
            </a:xfrm>
            <a:prstGeom prst="line">
              <a:avLst/>
            </a:prstGeom>
            <a:ln w="28575"/>
          </p:spPr>
          <p:style>
            <a:lnRef idx="1">
              <a:schemeClr val="accent1"/>
            </a:lnRef>
            <a:fillRef idx="0">
              <a:schemeClr val="accent1"/>
            </a:fillRef>
            <a:effectRef idx="0">
              <a:schemeClr val="accent1"/>
            </a:effectRef>
            <a:fontRef idx="minor">
              <a:schemeClr val="tx1"/>
            </a:fontRef>
          </p:style>
        </p:cxnSp>
      </p:grpSp>
      <p:pic>
        <p:nvPicPr>
          <p:cNvPr id="2" name="Picture 1"/>
          <p:cNvPicPr>
            <a:picLocks noChangeAspect="1"/>
          </p:cNvPicPr>
          <p:nvPr/>
        </p:nvPicPr>
        <p:blipFill>
          <a:blip r:embed="rId3"/>
          <a:stretch>
            <a:fillRect/>
          </a:stretch>
        </p:blipFill>
        <p:spPr>
          <a:xfrm>
            <a:off x="3945391" y="1828800"/>
            <a:ext cx="4128407" cy="3124200"/>
          </a:xfrm>
          <a:prstGeom prst="rect">
            <a:avLst/>
          </a:prstGeom>
        </p:spPr>
      </p:pic>
    </p:spTree>
    <p:extLst>
      <p:ext uri="{BB962C8B-B14F-4D97-AF65-F5344CB8AC3E}">
        <p14:creationId xmlns:p14="http://schemas.microsoft.com/office/powerpoint/2010/main" val="31310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76200"/>
            <a:ext cx="8458200" cy="1143000"/>
          </a:xfrm>
        </p:spPr>
        <p:txBody>
          <a:bodyPr/>
          <a:lstStyle/>
          <a:p>
            <a:r>
              <a:rPr lang="en-US" dirty="0" smtClean="0"/>
              <a:t>Pre-Interview Reflection Exercise </a:t>
            </a:r>
            <a:endParaRPr lang="en-US" dirty="0"/>
          </a:p>
        </p:txBody>
      </p:sp>
      <p:sp>
        <p:nvSpPr>
          <p:cNvPr id="9" name="Content Placeholder 8"/>
          <p:cNvSpPr>
            <a:spLocks noGrp="1"/>
          </p:cNvSpPr>
          <p:nvPr>
            <p:ph idx="1"/>
          </p:nvPr>
        </p:nvSpPr>
        <p:spPr>
          <a:xfrm>
            <a:off x="76200" y="1371600"/>
            <a:ext cx="3276600" cy="4953000"/>
          </a:xfrm>
        </p:spPr>
        <p:txBody>
          <a:bodyPr/>
          <a:lstStyle/>
          <a:p>
            <a:r>
              <a:rPr lang="en-US" dirty="0" smtClean="0"/>
              <a:t>Complete 1-2 days before your interview</a:t>
            </a:r>
          </a:p>
          <a:p>
            <a:pPr lvl="1"/>
            <a:r>
              <a:rPr lang="en-US" dirty="0" smtClean="0"/>
              <a:t>Create elevator pitch </a:t>
            </a:r>
          </a:p>
          <a:p>
            <a:pPr lvl="1"/>
            <a:r>
              <a:rPr lang="en-US" dirty="0" smtClean="0"/>
              <a:t>Communicate qualifications with confidence</a:t>
            </a:r>
          </a:p>
          <a:p>
            <a:pPr lvl="1"/>
            <a:r>
              <a:rPr lang="en-US" dirty="0" smtClean="0"/>
              <a:t> Communicate interest </a:t>
            </a:r>
          </a:p>
          <a:p>
            <a:pPr lvl="1"/>
            <a:r>
              <a:rPr lang="en-US" dirty="0" smtClean="0"/>
              <a:t>Candidate Risk Management; identify and mitigate red flags </a:t>
            </a:r>
          </a:p>
          <a:p>
            <a:pPr lvl="1"/>
            <a:r>
              <a:rPr lang="en-US" dirty="0" smtClean="0"/>
              <a:t>Providing additional professional marketing materials</a:t>
            </a:r>
            <a:endParaRPr lang="en-US" dirty="0"/>
          </a:p>
        </p:txBody>
      </p:sp>
      <p:sp>
        <p:nvSpPr>
          <p:cNvPr id="7" name="Slide Number Placeholder 6"/>
          <p:cNvSpPr>
            <a:spLocks noGrp="1"/>
          </p:cNvSpPr>
          <p:nvPr>
            <p:ph type="sldNum" sz="quarter" idx="12"/>
          </p:nvPr>
        </p:nvSpPr>
        <p:spPr/>
        <p:txBody>
          <a:bodyPr/>
          <a:lstStyle/>
          <a:p>
            <a:fld id="{B3494D13-EAF7-4C78-BEBA-9F51C384E2BB}" type="slidenum">
              <a:rPr lang="en-US" smtClean="0"/>
              <a:t>15</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071563"/>
            <a:ext cx="4578167" cy="5416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6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assets.kingletas.com/wp-content/uploads/2013/04/Question-Peopl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1" y="1752600"/>
            <a:ext cx="2211512" cy="2057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86000" y="944563"/>
            <a:ext cx="6056187" cy="5262979"/>
          </a:xfrm>
          <a:prstGeom prst="rect">
            <a:avLst/>
          </a:prstGeom>
          <a:noFill/>
        </p:spPr>
        <p:txBody>
          <a:bodyPr wrap="square" rtlCol="0">
            <a:spAutoFit/>
          </a:bodyPr>
          <a:lstStyle/>
          <a:p>
            <a:r>
              <a:rPr lang="en-US" sz="2800" dirty="0" smtClean="0"/>
              <a:t>Questions? </a:t>
            </a:r>
          </a:p>
          <a:p>
            <a:endParaRPr lang="en-US" sz="2800" dirty="0"/>
          </a:p>
          <a:p>
            <a:r>
              <a:rPr lang="en-US" sz="2800" dirty="0" smtClean="0"/>
              <a:t>Resources/What’s Next?  </a:t>
            </a:r>
          </a:p>
          <a:p>
            <a:endParaRPr lang="en-US" dirty="0"/>
          </a:p>
          <a:p>
            <a:r>
              <a:rPr lang="en-US" b="1" dirty="0" smtClean="0"/>
              <a:t>Apex Career Readiness Center:  </a:t>
            </a:r>
            <a:r>
              <a:rPr lang="en-US" u="sng" dirty="0">
                <a:hlinkClick r:id="rId3"/>
              </a:rPr>
              <a:t>https://www.apexsystems.com/CE/CareerReadiness</a:t>
            </a:r>
            <a:r>
              <a:rPr lang="en-US" dirty="0"/>
              <a:t>  </a:t>
            </a:r>
            <a:endParaRPr lang="en-US" dirty="0" smtClean="0"/>
          </a:p>
          <a:p>
            <a:endParaRPr lang="en-US" b="1" dirty="0"/>
          </a:p>
          <a:p>
            <a:r>
              <a:rPr lang="en-US" b="1" dirty="0" smtClean="0"/>
              <a:t>Contact us about current openings, additional interview, mock-interviewing or resume tips! </a:t>
            </a:r>
          </a:p>
          <a:p>
            <a:endParaRPr lang="en-US" b="1" dirty="0"/>
          </a:p>
          <a:p>
            <a:r>
              <a:rPr lang="en-US" b="1" dirty="0" smtClean="0"/>
              <a:t>Our Contact Information:  </a:t>
            </a:r>
          </a:p>
          <a:p>
            <a:pPr marL="285750" indent="-285750">
              <a:buFontTx/>
              <a:buChar char="-"/>
            </a:pPr>
            <a:r>
              <a:rPr lang="en-US" b="1" dirty="0" smtClean="0"/>
              <a:t>Call us: 407-264-7001 (office number for us both) </a:t>
            </a:r>
          </a:p>
          <a:p>
            <a:pPr marL="285750" indent="-285750">
              <a:buFontTx/>
              <a:buChar char="-"/>
            </a:pPr>
            <a:r>
              <a:rPr lang="en-US" b="1" dirty="0" smtClean="0"/>
              <a:t>Email us: </a:t>
            </a:r>
          </a:p>
          <a:p>
            <a:pPr marL="742950" lvl="1" indent="-285750">
              <a:buFontTx/>
              <a:buChar char="-"/>
            </a:pPr>
            <a:r>
              <a:rPr lang="en-US" b="1" dirty="0" smtClean="0"/>
              <a:t>Samantha Reichardt – </a:t>
            </a:r>
            <a:r>
              <a:rPr lang="en-US" b="1" dirty="0" smtClean="0">
                <a:hlinkClick r:id="rId4"/>
              </a:rPr>
              <a:t>sreichardt@apexsystems.com</a:t>
            </a:r>
            <a:r>
              <a:rPr lang="en-US" b="1" dirty="0" smtClean="0"/>
              <a:t> </a:t>
            </a:r>
          </a:p>
          <a:p>
            <a:pPr marL="742950" lvl="1" indent="-285750">
              <a:buFontTx/>
              <a:buChar char="-"/>
            </a:pPr>
            <a:r>
              <a:rPr lang="en-US" b="1" dirty="0" smtClean="0"/>
              <a:t>Marissa Montgomery – </a:t>
            </a:r>
            <a:r>
              <a:rPr lang="en-US" b="1" dirty="0" smtClean="0">
                <a:hlinkClick r:id="rId5"/>
              </a:rPr>
              <a:t>mmontgomery@apexsystems.com</a:t>
            </a:r>
            <a:r>
              <a:rPr lang="en-US" b="1" dirty="0" smtClean="0"/>
              <a:t> </a:t>
            </a:r>
          </a:p>
          <a:p>
            <a:endParaRPr lang="en-US" dirty="0"/>
          </a:p>
        </p:txBody>
      </p:sp>
      <p:sp>
        <p:nvSpPr>
          <p:cNvPr id="6" name="Title 3"/>
          <p:cNvSpPr txBox="1">
            <a:spLocks/>
          </p:cNvSpPr>
          <p:nvPr/>
        </p:nvSpPr>
        <p:spPr>
          <a:xfrm>
            <a:off x="533400" y="0"/>
            <a:ext cx="7886700" cy="9445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Questions &amp; Resources </a:t>
            </a:r>
            <a:endParaRPr lang="en-US" dirty="0"/>
          </a:p>
        </p:txBody>
      </p:sp>
      <p:sp>
        <p:nvSpPr>
          <p:cNvPr id="7" name="Slide Number Placeholder 3"/>
          <p:cNvSpPr>
            <a:spLocks noGrp="1"/>
          </p:cNvSpPr>
          <p:nvPr>
            <p:ph type="sldNum" sz="quarter" idx="12"/>
          </p:nvPr>
        </p:nvSpPr>
        <p:spPr>
          <a:xfrm>
            <a:off x="8531788" y="5648960"/>
            <a:ext cx="548640" cy="396240"/>
          </a:xfrm>
        </p:spPr>
        <p:txBody>
          <a:bodyPr/>
          <a:lstStyle/>
          <a:p>
            <a:fld id="{B3494D13-EAF7-4C78-BEBA-9F51C384E2BB}" type="slidenum">
              <a:rPr lang="en-US" smtClean="0"/>
              <a:t>16</a:t>
            </a:fld>
            <a:endParaRPr lang="en-US" dirty="0"/>
          </a:p>
        </p:txBody>
      </p:sp>
    </p:spTree>
    <p:extLst>
      <p:ext uri="{BB962C8B-B14F-4D97-AF65-F5344CB8AC3E}">
        <p14:creationId xmlns:p14="http://schemas.microsoft.com/office/powerpoint/2010/main" val="2620756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52400"/>
            <a:ext cx="7924800" cy="838200"/>
          </a:xfrm>
        </p:spPr>
        <p:txBody>
          <a:bodyPr/>
          <a:lstStyle/>
          <a:p>
            <a:pPr>
              <a:lnSpc>
                <a:spcPct val="80000"/>
              </a:lnSpc>
            </a:pPr>
            <a:r>
              <a:rPr lang="en-US" dirty="0" smtClean="0"/>
              <a:t>Focus Areas</a:t>
            </a:r>
            <a:endParaRPr lang="en-US" dirty="0"/>
          </a:p>
        </p:txBody>
      </p:sp>
      <p:sp>
        <p:nvSpPr>
          <p:cNvPr id="4" name="Content Placeholder 3"/>
          <p:cNvSpPr>
            <a:spLocks noGrp="1"/>
          </p:cNvSpPr>
          <p:nvPr>
            <p:ph idx="1"/>
          </p:nvPr>
        </p:nvSpPr>
        <p:spPr>
          <a:xfrm>
            <a:off x="76200" y="1219200"/>
            <a:ext cx="5562600" cy="5562600"/>
          </a:xfrm>
        </p:spPr>
        <p:txBody>
          <a:bodyPr>
            <a:normAutofit/>
          </a:bodyPr>
          <a:lstStyle/>
          <a:p>
            <a:pPr>
              <a:lnSpc>
                <a:spcPct val="110000"/>
              </a:lnSpc>
              <a:spcBef>
                <a:spcPts val="1200"/>
              </a:spcBef>
              <a:buFont typeface="Wingdings" panose="05000000000000000000" pitchFamily="2" charset="2"/>
              <a:buChar char="Ø"/>
            </a:pPr>
            <a:r>
              <a:rPr lang="en-US" dirty="0" smtClean="0"/>
              <a:t>Discuss 11 key actions for your Interview Prep To-Do List </a:t>
            </a:r>
          </a:p>
          <a:p>
            <a:pPr>
              <a:lnSpc>
                <a:spcPct val="110000"/>
              </a:lnSpc>
              <a:spcBef>
                <a:spcPts val="1200"/>
              </a:spcBef>
              <a:buFont typeface="Wingdings" panose="05000000000000000000" pitchFamily="2" charset="2"/>
              <a:buChar char="Ø"/>
            </a:pPr>
            <a:r>
              <a:rPr lang="en-US" dirty="0" smtClean="0"/>
              <a:t>Introduce SWOT Analysis to guide interview prep </a:t>
            </a:r>
          </a:p>
          <a:p>
            <a:pPr>
              <a:lnSpc>
                <a:spcPct val="110000"/>
              </a:lnSpc>
              <a:spcBef>
                <a:spcPts val="1200"/>
              </a:spcBef>
              <a:buFont typeface="Wingdings" panose="05000000000000000000" pitchFamily="2" charset="2"/>
              <a:buChar char="Ø"/>
            </a:pPr>
            <a:r>
              <a:rPr lang="en-US" dirty="0" smtClean="0"/>
              <a:t>Example best practice questions to ask </a:t>
            </a:r>
          </a:p>
          <a:p>
            <a:pPr>
              <a:lnSpc>
                <a:spcPct val="110000"/>
              </a:lnSpc>
              <a:spcBef>
                <a:spcPts val="1200"/>
              </a:spcBef>
              <a:buFont typeface="Wingdings" panose="05000000000000000000" pitchFamily="2" charset="2"/>
              <a:buChar char="Ø"/>
            </a:pPr>
            <a:r>
              <a:rPr lang="en-US" dirty="0" smtClean="0"/>
              <a:t>Structuring your “professional elevator pitch”</a:t>
            </a:r>
          </a:p>
          <a:p>
            <a:pPr>
              <a:lnSpc>
                <a:spcPct val="110000"/>
              </a:lnSpc>
              <a:spcBef>
                <a:spcPts val="1200"/>
              </a:spcBef>
              <a:buFont typeface="Wingdings" panose="05000000000000000000" pitchFamily="2" charset="2"/>
              <a:buChar char="Ø"/>
            </a:pPr>
            <a:r>
              <a:rPr lang="en-US" dirty="0" smtClean="0"/>
              <a:t>Confidence building strategies </a:t>
            </a:r>
          </a:p>
          <a:p>
            <a:pPr>
              <a:lnSpc>
                <a:spcPct val="110000"/>
              </a:lnSpc>
              <a:spcBef>
                <a:spcPts val="1200"/>
              </a:spcBef>
              <a:buFont typeface="Wingdings" panose="05000000000000000000" pitchFamily="2" charset="2"/>
              <a:buChar char="Ø"/>
            </a:pPr>
            <a:r>
              <a:rPr lang="en-US" dirty="0" smtClean="0"/>
              <a:t>Additional recommended resources </a:t>
            </a:r>
          </a:p>
          <a:p>
            <a:pPr marL="114300" indent="0">
              <a:lnSpc>
                <a:spcPct val="110000"/>
              </a:lnSpc>
              <a:spcBef>
                <a:spcPts val="1200"/>
              </a:spcBef>
              <a:buNone/>
            </a:pPr>
            <a:r>
              <a:rPr lang="en-US" dirty="0" smtClean="0"/>
              <a:t> </a:t>
            </a:r>
            <a:endParaRPr lang="en-US" dirty="0"/>
          </a:p>
          <a:p>
            <a:pPr marL="114300" indent="0">
              <a:lnSpc>
                <a:spcPct val="110000"/>
              </a:lnSpc>
              <a:spcBef>
                <a:spcPts val="1200"/>
              </a:spcBef>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524000"/>
            <a:ext cx="25908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471688" y="4271831"/>
            <a:ext cx="2783454" cy="1477328"/>
          </a:xfrm>
          <a:prstGeom prst="rect">
            <a:avLst/>
          </a:prstGeom>
          <a:noFill/>
        </p:spPr>
        <p:txBody>
          <a:bodyPr wrap="none" rtlCol="0">
            <a:spAutoFit/>
          </a:bodyPr>
          <a:lstStyle/>
          <a:p>
            <a:pPr algn="ctr"/>
            <a:r>
              <a:rPr lang="en-US" i="1" dirty="0" smtClean="0"/>
              <a:t>Go above and beyond with </a:t>
            </a:r>
          </a:p>
          <a:p>
            <a:pPr algn="ctr"/>
            <a:r>
              <a:rPr lang="en-US" i="1" dirty="0"/>
              <a:t>i</a:t>
            </a:r>
            <a:r>
              <a:rPr lang="en-US" i="1" dirty="0" smtClean="0"/>
              <a:t>nterview prep measures</a:t>
            </a:r>
          </a:p>
          <a:p>
            <a:pPr algn="ctr"/>
            <a:r>
              <a:rPr lang="en-US" i="1" dirty="0" smtClean="0"/>
              <a:t>so you can leave other </a:t>
            </a:r>
          </a:p>
          <a:p>
            <a:pPr algn="ctr"/>
            <a:r>
              <a:rPr lang="en-US" i="1" dirty="0"/>
              <a:t>c</a:t>
            </a:r>
            <a:r>
              <a:rPr lang="en-US" i="1" dirty="0" smtClean="0"/>
              <a:t>andidates in the dust!  </a:t>
            </a:r>
          </a:p>
          <a:p>
            <a:endParaRPr lang="en-US" dirty="0"/>
          </a:p>
        </p:txBody>
      </p:sp>
      <p:sp>
        <p:nvSpPr>
          <p:cNvPr id="7" name="Slide Number Placeholder 3"/>
          <p:cNvSpPr>
            <a:spLocks noGrp="1"/>
          </p:cNvSpPr>
          <p:nvPr>
            <p:ph type="sldNum" sz="quarter" idx="12"/>
          </p:nvPr>
        </p:nvSpPr>
        <p:spPr>
          <a:xfrm>
            <a:off x="8531788" y="5648960"/>
            <a:ext cx="548640" cy="396240"/>
          </a:xfrm>
        </p:spPr>
        <p:txBody>
          <a:bodyPr/>
          <a:lstStyle/>
          <a:p>
            <a:fld id="{B3494D13-EAF7-4C78-BEBA-9F51C384E2BB}" type="slidenum">
              <a:rPr lang="en-US" smtClean="0"/>
              <a:t>2</a:t>
            </a:fld>
            <a:endParaRPr lang="en-US" dirty="0"/>
          </a:p>
        </p:txBody>
      </p:sp>
    </p:spTree>
    <p:extLst>
      <p:ext uri="{BB962C8B-B14F-4D97-AF65-F5344CB8AC3E}">
        <p14:creationId xmlns:p14="http://schemas.microsoft.com/office/powerpoint/2010/main" val="910679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88576" y="76200"/>
            <a:ext cx="7620000" cy="838200"/>
          </a:xfrm>
        </p:spPr>
        <p:txBody>
          <a:bodyPr/>
          <a:lstStyle/>
          <a:p>
            <a:r>
              <a:rPr lang="en-US" dirty="0" smtClean="0"/>
              <a:t>Introductions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99776298"/>
              </p:ext>
            </p:extLst>
          </p:nvPr>
        </p:nvGraphicFramePr>
        <p:xfrm>
          <a:off x="304800" y="914400"/>
          <a:ext cx="77724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B3494D13-EAF7-4C78-BEBA-9F51C384E2BB}" type="slidenum">
              <a:rPr lang="en-US" smtClean="0"/>
              <a:t>3</a:t>
            </a:fld>
            <a:endParaRPr lang="en-US" dirty="0"/>
          </a:p>
        </p:txBody>
      </p:sp>
      <p:sp>
        <p:nvSpPr>
          <p:cNvPr id="8" name="TextBox 7"/>
          <p:cNvSpPr txBox="1"/>
          <p:nvPr/>
        </p:nvSpPr>
        <p:spPr>
          <a:xfrm>
            <a:off x="1360023" y="5847080"/>
            <a:ext cx="7171765" cy="369332"/>
          </a:xfrm>
          <a:prstGeom prst="rect">
            <a:avLst/>
          </a:prstGeom>
          <a:noFill/>
        </p:spPr>
        <p:txBody>
          <a:bodyPr wrap="square" rtlCol="0">
            <a:spAutoFit/>
          </a:bodyPr>
          <a:lstStyle/>
          <a:p>
            <a:r>
              <a:rPr lang="en-US" b="1" dirty="0" smtClean="0"/>
              <a:t>Experience on both candidate and client side of staffing!</a:t>
            </a:r>
            <a:endParaRPr lang="en-US" b="1" dirty="0"/>
          </a:p>
        </p:txBody>
      </p:sp>
    </p:spTree>
    <p:extLst>
      <p:ext uri="{BB962C8B-B14F-4D97-AF65-F5344CB8AC3E}">
        <p14:creationId xmlns:p14="http://schemas.microsoft.com/office/powerpoint/2010/main" val="102294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46364" y="1600200"/>
            <a:ext cx="3844636" cy="4953000"/>
          </a:xfrm>
        </p:spPr>
        <p:txBody>
          <a:bodyPr>
            <a:normAutofit/>
          </a:bodyPr>
          <a:lstStyle/>
          <a:p>
            <a:pPr lvl="0">
              <a:spcBef>
                <a:spcPts val="1200"/>
              </a:spcBef>
            </a:pPr>
            <a:r>
              <a:rPr lang="en-US" sz="2400" dirty="0" smtClean="0"/>
              <a:t>Re-read your resume and job description, and identify relevant: </a:t>
            </a:r>
          </a:p>
          <a:p>
            <a:pPr lvl="1">
              <a:spcBef>
                <a:spcPts val="1200"/>
              </a:spcBef>
            </a:pPr>
            <a:r>
              <a:rPr lang="en-US" sz="2400" dirty="0" smtClean="0"/>
              <a:t>Strengths</a:t>
            </a:r>
          </a:p>
          <a:p>
            <a:pPr lvl="1">
              <a:spcBef>
                <a:spcPts val="1200"/>
              </a:spcBef>
            </a:pPr>
            <a:r>
              <a:rPr lang="en-US" sz="2400" dirty="0" smtClean="0"/>
              <a:t>Successes </a:t>
            </a:r>
          </a:p>
          <a:p>
            <a:pPr lvl="1">
              <a:spcBef>
                <a:spcPts val="1200"/>
              </a:spcBef>
            </a:pPr>
            <a:r>
              <a:rPr lang="en-US" sz="2400" dirty="0" smtClean="0"/>
              <a:t>Stories </a:t>
            </a:r>
          </a:p>
          <a:p>
            <a:pPr lvl="1">
              <a:spcBef>
                <a:spcPts val="1200"/>
              </a:spcBef>
            </a:pPr>
            <a:r>
              <a:rPr lang="en-US" sz="2400" dirty="0" smtClean="0"/>
              <a:t>Skills Gaps </a:t>
            </a:r>
          </a:p>
          <a:p>
            <a:pPr lvl="1">
              <a:spcBef>
                <a:spcPts val="1200"/>
              </a:spcBef>
            </a:pPr>
            <a:endParaRPr lang="en-US" sz="2400" dirty="0" smtClean="0"/>
          </a:p>
          <a:p>
            <a:pPr lvl="0">
              <a:spcBef>
                <a:spcPts val="1200"/>
              </a:spcBef>
            </a:pPr>
            <a:endParaRPr lang="en-US" dirty="0"/>
          </a:p>
          <a:p>
            <a:endParaRPr lang="en-US" dirty="0"/>
          </a:p>
        </p:txBody>
      </p:sp>
      <p:sp>
        <p:nvSpPr>
          <p:cNvPr id="5" name="Slide Number Placeholder 4"/>
          <p:cNvSpPr>
            <a:spLocks noGrp="1"/>
          </p:cNvSpPr>
          <p:nvPr>
            <p:ph type="sldNum" sz="quarter" idx="12"/>
          </p:nvPr>
        </p:nvSpPr>
        <p:spPr/>
        <p:txBody>
          <a:bodyPr/>
          <a:lstStyle/>
          <a:p>
            <a:fld id="{B3494D13-EAF7-4C78-BEBA-9F51C384E2BB}" type="slidenum">
              <a:rPr lang="en-US" smtClean="0"/>
              <a:t>4</a:t>
            </a:fld>
            <a:endParaRPr lang="en-US" dirty="0"/>
          </a:p>
        </p:txBody>
      </p:sp>
      <p:sp>
        <p:nvSpPr>
          <p:cNvPr id="3" name="TextBox 2"/>
          <p:cNvSpPr txBox="1"/>
          <p:nvPr/>
        </p:nvSpPr>
        <p:spPr>
          <a:xfrm>
            <a:off x="3786652" y="3962400"/>
            <a:ext cx="4630756" cy="1477328"/>
          </a:xfrm>
          <a:prstGeom prst="rect">
            <a:avLst/>
          </a:prstGeom>
          <a:noFill/>
        </p:spPr>
        <p:txBody>
          <a:bodyPr wrap="none" rtlCol="0">
            <a:spAutoFit/>
          </a:bodyPr>
          <a:lstStyle/>
          <a:p>
            <a:pPr algn="ctr"/>
            <a:r>
              <a:rPr lang="en-US" dirty="0" smtClean="0"/>
              <a:t>A major way to positively STAND OUT is </a:t>
            </a:r>
          </a:p>
          <a:p>
            <a:pPr algn="ctr"/>
            <a:r>
              <a:rPr lang="en-US" dirty="0"/>
              <a:t>t</a:t>
            </a:r>
            <a:r>
              <a:rPr lang="en-US" dirty="0" smtClean="0"/>
              <a:t>hrough effectively telling your “story” </a:t>
            </a:r>
          </a:p>
          <a:p>
            <a:pPr algn="ctr"/>
            <a:r>
              <a:rPr lang="en-US" dirty="0" smtClean="0"/>
              <a:t>on what makes you a strong </a:t>
            </a:r>
          </a:p>
          <a:p>
            <a:pPr algn="ctr"/>
            <a:r>
              <a:rPr lang="en-US" dirty="0" smtClean="0"/>
              <a:t>candidate! Help them visualize your </a:t>
            </a:r>
          </a:p>
          <a:p>
            <a:pPr algn="ctr"/>
            <a:r>
              <a:rPr lang="en-US" dirty="0"/>
              <a:t>s</a:t>
            </a:r>
            <a:r>
              <a:rPr lang="en-US" dirty="0" smtClean="0"/>
              <a:t>uccesses through effective career highlighting!</a:t>
            </a:r>
            <a:endParaRPr lang="en-US" dirty="0"/>
          </a:p>
        </p:txBody>
      </p:sp>
      <p:sp>
        <p:nvSpPr>
          <p:cNvPr id="8" name="Title 2"/>
          <p:cNvSpPr txBox="1">
            <a:spLocks/>
          </p:cNvSpPr>
          <p:nvPr/>
        </p:nvSpPr>
        <p:spPr>
          <a:xfrm>
            <a:off x="457200" y="457200"/>
            <a:ext cx="7924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nSpc>
                <a:spcPct val="80000"/>
              </a:lnSpc>
            </a:pPr>
            <a:r>
              <a:rPr lang="en-US" dirty="0" smtClean="0"/>
              <a:t>Action #1 </a:t>
            </a:r>
            <a:br>
              <a:rPr lang="en-US" dirty="0" smtClean="0"/>
            </a:br>
            <a:r>
              <a:rPr lang="en-US" sz="3300" dirty="0" smtClean="0"/>
              <a:t>Resume vs. Job Description Review </a:t>
            </a:r>
            <a:endParaRPr lang="en-US" sz="3300" dirty="0"/>
          </a:p>
        </p:txBody>
      </p:sp>
      <p:grpSp>
        <p:nvGrpSpPr>
          <p:cNvPr id="19" name="Group 18"/>
          <p:cNvGrpSpPr/>
          <p:nvPr/>
        </p:nvGrpSpPr>
        <p:grpSpPr>
          <a:xfrm>
            <a:off x="152400" y="194846"/>
            <a:ext cx="8077200" cy="338554"/>
            <a:chOff x="152400" y="194846"/>
            <a:chExt cx="8077200" cy="338554"/>
          </a:xfrm>
        </p:grpSpPr>
        <p:grpSp>
          <p:nvGrpSpPr>
            <p:cNvPr id="20" name="Group 19"/>
            <p:cNvGrpSpPr/>
            <p:nvPr/>
          </p:nvGrpSpPr>
          <p:grpSpPr>
            <a:xfrm>
              <a:off x="152400" y="194846"/>
              <a:ext cx="1981200" cy="338554"/>
              <a:chOff x="152400" y="194846"/>
              <a:chExt cx="1981200" cy="338554"/>
            </a:xfrm>
          </p:grpSpPr>
          <p:sp>
            <p:nvSpPr>
              <p:cNvPr id="22" name="Rectangle 21"/>
              <p:cNvSpPr/>
              <p:nvPr/>
            </p:nvSpPr>
            <p:spPr>
              <a:xfrm>
                <a:off x="152400" y="228600"/>
                <a:ext cx="19812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152400" y="194846"/>
                <a:ext cx="1981200" cy="338554"/>
              </a:xfrm>
              <a:prstGeom prst="rect">
                <a:avLst/>
              </a:prstGeom>
              <a:noFill/>
            </p:spPr>
            <p:txBody>
              <a:bodyPr wrap="square" rtlCol="0">
                <a:spAutoFit/>
              </a:bodyPr>
              <a:lstStyle/>
              <a:p>
                <a:pPr algn="ctr"/>
                <a:r>
                  <a:rPr lang="en-US" sz="1600" i="1" dirty="0">
                    <a:solidFill>
                      <a:schemeClr val="bg1"/>
                    </a:solidFill>
                  </a:rPr>
                  <a:t>I/V Prep To-Do List</a:t>
                </a:r>
              </a:p>
            </p:txBody>
          </p:sp>
        </p:grpSp>
        <p:cxnSp>
          <p:nvCxnSpPr>
            <p:cNvPr id="21" name="Straight Connector 20"/>
            <p:cNvCxnSpPr/>
            <p:nvPr/>
          </p:nvCxnSpPr>
          <p:spPr>
            <a:xfrm>
              <a:off x="152400" y="457200"/>
              <a:ext cx="8077200" cy="0"/>
            </a:xfrm>
            <a:prstGeom prst="line">
              <a:avLst/>
            </a:prstGeom>
            <a:ln w="28575"/>
          </p:spPr>
          <p:style>
            <a:lnRef idx="1">
              <a:schemeClr val="accent1"/>
            </a:lnRef>
            <a:fillRef idx="0">
              <a:schemeClr val="accent1"/>
            </a:fillRef>
            <a:effectRef idx="0">
              <a:schemeClr val="accent1"/>
            </a:effectRef>
            <a:fontRef idx="minor">
              <a:schemeClr val="tx1"/>
            </a:fontRef>
          </p:style>
        </p:cxnSp>
      </p:grpSp>
      <p:pic>
        <p:nvPicPr>
          <p:cNvPr id="2" name="Picture 1"/>
          <p:cNvPicPr>
            <a:picLocks noChangeAspect="1"/>
          </p:cNvPicPr>
          <p:nvPr/>
        </p:nvPicPr>
        <p:blipFill>
          <a:blip r:embed="rId3"/>
          <a:stretch>
            <a:fillRect/>
          </a:stretch>
        </p:blipFill>
        <p:spPr>
          <a:xfrm>
            <a:off x="4365812" y="1685924"/>
            <a:ext cx="3960140" cy="2390776"/>
          </a:xfrm>
          <a:prstGeom prst="rect">
            <a:avLst/>
          </a:prstGeom>
        </p:spPr>
      </p:pic>
    </p:spTree>
    <p:extLst>
      <p:ext uri="{BB962C8B-B14F-4D97-AF65-F5344CB8AC3E}">
        <p14:creationId xmlns:p14="http://schemas.microsoft.com/office/powerpoint/2010/main" val="2676271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3494D13-EAF7-4C78-BEBA-9F51C384E2BB}" type="slidenum">
              <a:rPr lang="en-US" smtClean="0"/>
              <a:t>5</a:t>
            </a:fld>
            <a:endParaRPr lang="en-US" dirty="0"/>
          </a:p>
        </p:txBody>
      </p:sp>
      <p:sp>
        <p:nvSpPr>
          <p:cNvPr id="16" name="Title 2"/>
          <p:cNvSpPr txBox="1">
            <a:spLocks/>
          </p:cNvSpPr>
          <p:nvPr/>
        </p:nvSpPr>
        <p:spPr>
          <a:xfrm>
            <a:off x="457200" y="457200"/>
            <a:ext cx="7924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nSpc>
                <a:spcPct val="80000"/>
              </a:lnSpc>
            </a:pPr>
            <a:r>
              <a:rPr lang="en-US" dirty="0" smtClean="0"/>
              <a:t>Action #2 </a:t>
            </a:r>
            <a:br>
              <a:rPr lang="en-US" dirty="0" smtClean="0"/>
            </a:br>
            <a:r>
              <a:rPr lang="en-US" sz="3300" dirty="0"/>
              <a:t>C</a:t>
            </a:r>
            <a:r>
              <a:rPr lang="en-US" sz="3300" dirty="0" smtClean="0"/>
              <a:t>omplete SWOT Analysis </a:t>
            </a:r>
            <a:endParaRPr lang="en-US" sz="3300" dirty="0"/>
          </a:p>
        </p:txBody>
      </p:sp>
      <p:grpSp>
        <p:nvGrpSpPr>
          <p:cNvPr id="17" name="Group 16"/>
          <p:cNvGrpSpPr/>
          <p:nvPr/>
        </p:nvGrpSpPr>
        <p:grpSpPr>
          <a:xfrm>
            <a:off x="152400" y="194846"/>
            <a:ext cx="8077200" cy="338554"/>
            <a:chOff x="152400" y="194846"/>
            <a:chExt cx="8077200" cy="338554"/>
          </a:xfrm>
        </p:grpSpPr>
        <p:grpSp>
          <p:nvGrpSpPr>
            <p:cNvPr id="18" name="Group 17"/>
            <p:cNvGrpSpPr/>
            <p:nvPr/>
          </p:nvGrpSpPr>
          <p:grpSpPr>
            <a:xfrm>
              <a:off x="152400" y="194846"/>
              <a:ext cx="1981200" cy="338554"/>
              <a:chOff x="152400" y="194846"/>
              <a:chExt cx="1981200" cy="338554"/>
            </a:xfrm>
          </p:grpSpPr>
          <p:sp>
            <p:nvSpPr>
              <p:cNvPr id="20" name="Rectangle 19"/>
              <p:cNvSpPr/>
              <p:nvPr/>
            </p:nvSpPr>
            <p:spPr>
              <a:xfrm>
                <a:off x="152400" y="228600"/>
                <a:ext cx="19812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52400" y="194846"/>
                <a:ext cx="1981200" cy="338554"/>
              </a:xfrm>
              <a:prstGeom prst="rect">
                <a:avLst/>
              </a:prstGeom>
              <a:noFill/>
            </p:spPr>
            <p:txBody>
              <a:bodyPr wrap="square" rtlCol="0">
                <a:spAutoFit/>
              </a:bodyPr>
              <a:lstStyle/>
              <a:p>
                <a:pPr algn="ctr"/>
                <a:r>
                  <a:rPr lang="en-US" sz="1600" i="1" dirty="0">
                    <a:solidFill>
                      <a:schemeClr val="bg1"/>
                    </a:solidFill>
                  </a:rPr>
                  <a:t>I/V Prep To-Do List</a:t>
                </a:r>
              </a:p>
            </p:txBody>
          </p:sp>
        </p:grpSp>
        <p:cxnSp>
          <p:nvCxnSpPr>
            <p:cNvPr id="19" name="Straight Connector 18"/>
            <p:cNvCxnSpPr/>
            <p:nvPr/>
          </p:nvCxnSpPr>
          <p:spPr>
            <a:xfrm>
              <a:off x="152400" y="457200"/>
              <a:ext cx="8077200" cy="0"/>
            </a:xfrm>
            <a:prstGeom prst="line">
              <a:avLst/>
            </a:prstGeom>
            <a:ln w="28575"/>
          </p:spPr>
          <p:style>
            <a:lnRef idx="1">
              <a:schemeClr val="accent1"/>
            </a:lnRef>
            <a:fillRef idx="0">
              <a:schemeClr val="accent1"/>
            </a:fillRef>
            <a:effectRef idx="0">
              <a:schemeClr val="accent1"/>
            </a:effectRef>
            <a:fontRef idx="minor">
              <a:schemeClr val="tx1"/>
            </a:fontRef>
          </p:style>
        </p:cxnSp>
      </p:grpSp>
      <p:graphicFrame>
        <p:nvGraphicFramePr>
          <p:cNvPr id="2" name="Diagram 1"/>
          <p:cNvGraphicFramePr/>
          <p:nvPr>
            <p:extLst>
              <p:ext uri="{D42A27DB-BD31-4B8C-83A1-F6EECF244321}">
                <p14:modId xmlns:p14="http://schemas.microsoft.com/office/powerpoint/2010/main" val="3009470082"/>
              </p:ext>
            </p:extLst>
          </p:nvPr>
        </p:nvGraphicFramePr>
        <p:xfrm>
          <a:off x="152400" y="1600198"/>
          <a:ext cx="8229600" cy="52578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2583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41" y="1752600"/>
            <a:ext cx="3637990" cy="4572000"/>
          </a:xfrm>
        </p:spPr>
        <p:txBody>
          <a:bodyPr>
            <a:normAutofit fontScale="92500" lnSpcReduction="10000"/>
          </a:bodyPr>
          <a:lstStyle/>
          <a:p>
            <a:pPr>
              <a:spcBef>
                <a:spcPts val="1200"/>
              </a:spcBef>
            </a:pPr>
            <a:r>
              <a:rPr lang="en-US" sz="2600" dirty="0" smtClean="0"/>
              <a:t>Review website AND 1-2+ social media channels</a:t>
            </a:r>
          </a:p>
          <a:p>
            <a:pPr lvl="1">
              <a:spcBef>
                <a:spcPts val="1200"/>
              </a:spcBef>
            </a:pPr>
            <a:r>
              <a:rPr lang="en-US" sz="2400" dirty="0" smtClean="0"/>
              <a:t>LinkedIn Corporate Page, Facebook, YouTube, Instagram, Twitter</a:t>
            </a:r>
          </a:p>
          <a:p>
            <a:pPr>
              <a:spcBef>
                <a:spcPts val="1200"/>
              </a:spcBef>
            </a:pPr>
            <a:r>
              <a:rPr lang="en-US" sz="2600" dirty="0" smtClean="0"/>
              <a:t>What industry are they in? What’s their purpose? Mission statement/values? Why do you want to work there? What questions do you have? </a:t>
            </a:r>
          </a:p>
        </p:txBody>
      </p:sp>
      <p:sp>
        <p:nvSpPr>
          <p:cNvPr id="4" name="Slide Number Placeholder 3"/>
          <p:cNvSpPr>
            <a:spLocks noGrp="1"/>
          </p:cNvSpPr>
          <p:nvPr>
            <p:ph type="sldNum" sz="quarter" idx="12"/>
          </p:nvPr>
        </p:nvSpPr>
        <p:spPr/>
        <p:txBody>
          <a:bodyPr/>
          <a:lstStyle/>
          <a:p>
            <a:fld id="{B3494D13-EAF7-4C78-BEBA-9F51C384E2BB}" type="slidenum">
              <a:rPr lang="en-US" smtClean="0"/>
              <a:t>6</a:t>
            </a:fld>
            <a:endParaRPr lang="en-US" dirty="0"/>
          </a:p>
        </p:txBody>
      </p:sp>
      <p:sp>
        <p:nvSpPr>
          <p:cNvPr id="23" name="Title 2"/>
          <p:cNvSpPr txBox="1">
            <a:spLocks/>
          </p:cNvSpPr>
          <p:nvPr/>
        </p:nvSpPr>
        <p:spPr>
          <a:xfrm>
            <a:off x="457200" y="457200"/>
            <a:ext cx="7924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nSpc>
                <a:spcPct val="80000"/>
              </a:lnSpc>
            </a:pPr>
            <a:r>
              <a:rPr lang="en-US" dirty="0" smtClean="0"/>
              <a:t>Action #3 </a:t>
            </a:r>
            <a:br>
              <a:rPr lang="en-US" dirty="0" smtClean="0"/>
            </a:br>
            <a:r>
              <a:rPr lang="en-US" sz="3300" dirty="0" smtClean="0"/>
              <a:t>Research Company </a:t>
            </a:r>
            <a:endParaRPr lang="en-US" sz="3300" dirty="0"/>
          </a:p>
        </p:txBody>
      </p:sp>
      <p:grpSp>
        <p:nvGrpSpPr>
          <p:cNvPr id="24" name="Group 23"/>
          <p:cNvGrpSpPr/>
          <p:nvPr/>
        </p:nvGrpSpPr>
        <p:grpSpPr>
          <a:xfrm>
            <a:off x="152400" y="194846"/>
            <a:ext cx="8077200" cy="338554"/>
            <a:chOff x="152400" y="194846"/>
            <a:chExt cx="8077200" cy="338554"/>
          </a:xfrm>
        </p:grpSpPr>
        <p:grpSp>
          <p:nvGrpSpPr>
            <p:cNvPr id="25" name="Group 24"/>
            <p:cNvGrpSpPr/>
            <p:nvPr/>
          </p:nvGrpSpPr>
          <p:grpSpPr>
            <a:xfrm>
              <a:off x="152400" y="194846"/>
              <a:ext cx="1981200" cy="338554"/>
              <a:chOff x="152400" y="194846"/>
              <a:chExt cx="1981200" cy="338554"/>
            </a:xfrm>
          </p:grpSpPr>
          <p:sp>
            <p:nvSpPr>
              <p:cNvPr id="27" name="Rectangle 26"/>
              <p:cNvSpPr/>
              <p:nvPr/>
            </p:nvSpPr>
            <p:spPr>
              <a:xfrm>
                <a:off x="152400" y="228600"/>
                <a:ext cx="19812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152400" y="194846"/>
                <a:ext cx="1981200" cy="338554"/>
              </a:xfrm>
              <a:prstGeom prst="rect">
                <a:avLst/>
              </a:prstGeom>
              <a:noFill/>
            </p:spPr>
            <p:txBody>
              <a:bodyPr wrap="square" rtlCol="0">
                <a:spAutoFit/>
              </a:bodyPr>
              <a:lstStyle/>
              <a:p>
                <a:pPr algn="ctr"/>
                <a:r>
                  <a:rPr lang="en-US" sz="1600" i="1" dirty="0">
                    <a:solidFill>
                      <a:schemeClr val="bg1"/>
                    </a:solidFill>
                  </a:rPr>
                  <a:t>I/V Prep To-Do List</a:t>
                </a:r>
              </a:p>
            </p:txBody>
          </p:sp>
        </p:grpSp>
        <p:cxnSp>
          <p:nvCxnSpPr>
            <p:cNvPr id="26" name="Straight Connector 25"/>
            <p:cNvCxnSpPr/>
            <p:nvPr/>
          </p:nvCxnSpPr>
          <p:spPr>
            <a:xfrm>
              <a:off x="152400" y="457200"/>
              <a:ext cx="8077200" cy="0"/>
            </a:xfrm>
            <a:prstGeom prst="line">
              <a:avLst/>
            </a:prstGeom>
            <a:ln w="28575"/>
          </p:spPr>
          <p:style>
            <a:lnRef idx="1">
              <a:schemeClr val="accent1"/>
            </a:lnRef>
            <a:fillRef idx="0">
              <a:schemeClr val="accent1"/>
            </a:fillRef>
            <a:effectRef idx="0">
              <a:schemeClr val="accent1"/>
            </a:effectRef>
            <a:fontRef idx="minor">
              <a:schemeClr val="tx1"/>
            </a:fontRef>
          </p:style>
        </p:cxnSp>
      </p:grpSp>
      <p:pic>
        <p:nvPicPr>
          <p:cNvPr id="2" name="Picture 1"/>
          <p:cNvPicPr>
            <a:picLocks noChangeAspect="1"/>
          </p:cNvPicPr>
          <p:nvPr/>
        </p:nvPicPr>
        <p:blipFill>
          <a:blip r:embed="rId3"/>
          <a:stretch>
            <a:fillRect/>
          </a:stretch>
        </p:blipFill>
        <p:spPr>
          <a:xfrm>
            <a:off x="3886200" y="1828800"/>
            <a:ext cx="4495800" cy="3425371"/>
          </a:xfrm>
          <a:prstGeom prst="rect">
            <a:avLst/>
          </a:prstGeom>
        </p:spPr>
      </p:pic>
    </p:spTree>
    <p:extLst>
      <p:ext uri="{BB962C8B-B14F-4D97-AF65-F5344CB8AC3E}">
        <p14:creationId xmlns:p14="http://schemas.microsoft.com/office/powerpoint/2010/main" val="275670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6781800" cy="5181600"/>
          </a:xfrm>
        </p:spPr>
        <p:txBody>
          <a:bodyPr>
            <a:normAutofit fontScale="77500" lnSpcReduction="20000"/>
          </a:bodyPr>
          <a:lstStyle/>
          <a:p>
            <a:pPr>
              <a:lnSpc>
                <a:spcPct val="120000"/>
              </a:lnSpc>
              <a:spcBef>
                <a:spcPts val="1200"/>
              </a:spcBef>
            </a:pPr>
            <a:r>
              <a:rPr lang="en-US" dirty="0" smtClean="0"/>
              <a:t>Ask questions that validate job description &amp; get more specifics of responsibilities and goals/expectations </a:t>
            </a:r>
          </a:p>
          <a:p>
            <a:pPr>
              <a:lnSpc>
                <a:spcPct val="120000"/>
              </a:lnSpc>
              <a:spcBef>
                <a:spcPts val="1200"/>
              </a:spcBef>
            </a:pPr>
            <a:r>
              <a:rPr lang="en-US" dirty="0" smtClean="0"/>
              <a:t>React to their answers </a:t>
            </a:r>
          </a:p>
          <a:p>
            <a:pPr>
              <a:lnSpc>
                <a:spcPct val="120000"/>
              </a:lnSpc>
              <a:spcBef>
                <a:spcPts val="1200"/>
              </a:spcBef>
            </a:pPr>
            <a:r>
              <a:rPr lang="en-US" dirty="0" smtClean="0"/>
              <a:t>Some of our favorites:</a:t>
            </a:r>
          </a:p>
          <a:p>
            <a:pPr lvl="1">
              <a:lnSpc>
                <a:spcPct val="120000"/>
              </a:lnSpc>
              <a:spcBef>
                <a:spcPts val="1200"/>
              </a:spcBef>
            </a:pPr>
            <a:r>
              <a:rPr lang="en-US" dirty="0" smtClean="0"/>
              <a:t>What do you want this role to come in and accomplish? </a:t>
            </a:r>
          </a:p>
          <a:p>
            <a:pPr lvl="1">
              <a:lnSpc>
                <a:spcPct val="120000"/>
              </a:lnSpc>
              <a:spcBef>
                <a:spcPts val="1200"/>
              </a:spcBef>
            </a:pPr>
            <a:r>
              <a:rPr lang="en-US" dirty="0" smtClean="0"/>
              <a:t>Break down your technical landscape for me. What are all the tools, technologies and versions you use?</a:t>
            </a:r>
          </a:p>
          <a:p>
            <a:pPr lvl="1">
              <a:lnSpc>
                <a:spcPct val="120000"/>
              </a:lnSpc>
              <a:spcBef>
                <a:spcPts val="1200"/>
              </a:spcBef>
            </a:pPr>
            <a:r>
              <a:rPr lang="en-US" dirty="0" smtClean="0"/>
              <a:t>Technology roadmap (current vs. future state)?</a:t>
            </a:r>
          </a:p>
          <a:p>
            <a:pPr lvl="1">
              <a:lnSpc>
                <a:spcPct val="120000"/>
              </a:lnSpc>
              <a:spcBef>
                <a:spcPts val="1200"/>
              </a:spcBef>
            </a:pPr>
            <a:r>
              <a:rPr lang="en-US" dirty="0" smtClean="0"/>
              <a:t>How do you do things?  What processes, methodologies, standards, and other approaches do you utilize?</a:t>
            </a:r>
          </a:p>
          <a:p>
            <a:pPr lvl="1">
              <a:lnSpc>
                <a:spcPct val="120000"/>
              </a:lnSpc>
              <a:spcBef>
                <a:spcPts val="1200"/>
              </a:spcBef>
            </a:pPr>
            <a:r>
              <a:rPr lang="en-US" dirty="0" smtClean="0"/>
              <a:t>What can you tell me about the culture/environment and team dynamics?  </a:t>
            </a:r>
          </a:p>
          <a:p>
            <a:pPr lvl="1">
              <a:lnSpc>
                <a:spcPct val="120000"/>
              </a:lnSpc>
              <a:spcBef>
                <a:spcPts val="1200"/>
              </a:spcBef>
            </a:pPr>
            <a:r>
              <a:rPr lang="en-US" dirty="0"/>
              <a:t>What are the top skills you need this individual to walk in the door with?</a:t>
            </a:r>
          </a:p>
          <a:p>
            <a:pPr lvl="1">
              <a:lnSpc>
                <a:spcPct val="120000"/>
              </a:lnSpc>
              <a:spcBef>
                <a:spcPts val="1200"/>
              </a:spcBef>
            </a:pPr>
            <a:r>
              <a:rPr lang="en-US" dirty="0" smtClean="0"/>
              <a:t>Are there any concerns about my background that I may address?</a:t>
            </a:r>
          </a:p>
        </p:txBody>
      </p:sp>
      <p:sp>
        <p:nvSpPr>
          <p:cNvPr id="4" name="Slide Number Placeholder 3"/>
          <p:cNvSpPr>
            <a:spLocks noGrp="1"/>
          </p:cNvSpPr>
          <p:nvPr>
            <p:ph type="sldNum" sz="quarter" idx="12"/>
          </p:nvPr>
        </p:nvSpPr>
        <p:spPr/>
        <p:txBody>
          <a:bodyPr/>
          <a:lstStyle/>
          <a:p>
            <a:fld id="{B3494D13-EAF7-4C78-BEBA-9F51C384E2BB}" type="slidenum">
              <a:rPr lang="en-US" smtClean="0"/>
              <a:t>7</a:t>
            </a:fld>
            <a:endParaRPr lang="en-US" dirty="0"/>
          </a:p>
        </p:txBody>
      </p:sp>
      <p:sp>
        <p:nvSpPr>
          <p:cNvPr id="14" name="Title 2"/>
          <p:cNvSpPr txBox="1">
            <a:spLocks/>
          </p:cNvSpPr>
          <p:nvPr/>
        </p:nvSpPr>
        <p:spPr>
          <a:xfrm>
            <a:off x="457200" y="457200"/>
            <a:ext cx="7924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nSpc>
                <a:spcPct val="80000"/>
              </a:lnSpc>
            </a:pPr>
            <a:r>
              <a:rPr lang="en-US" dirty="0" smtClean="0"/>
              <a:t>Action #4 </a:t>
            </a:r>
            <a:br>
              <a:rPr lang="en-US" dirty="0" smtClean="0"/>
            </a:br>
            <a:r>
              <a:rPr lang="en-US" sz="3300" dirty="0" smtClean="0"/>
              <a:t>Outline Questions</a:t>
            </a:r>
            <a:endParaRPr lang="en-US" sz="3300" dirty="0"/>
          </a:p>
        </p:txBody>
      </p:sp>
      <p:grpSp>
        <p:nvGrpSpPr>
          <p:cNvPr id="16" name="Group 15"/>
          <p:cNvGrpSpPr/>
          <p:nvPr/>
        </p:nvGrpSpPr>
        <p:grpSpPr>
          <a:xfrm>
            <a:off x="152400" y="194846"/>
            <a:ext cx="8077200" cy="338554"/>
            <a:chOff x="152400" y="194846"/>
            <a:chExt cx="8077200" cy="338554"/>
          </a:xfrm>
        </p:grpSpPr>
        <p:grpSp>
          <p:nvGrpSpPr>
            <p:cNvPr id="17" name="Group 16"/>
            <p:cNvGrpSpPr/>
            <p:nvPr/>
          </p:nvGrpSpPr>
          <p:grpSpPr>
            <a:xfrm>
              <a:off x="152400" y="194846"/>
              <a:ext cx="1981200" cy="338554"/>
              <a:chOff x="152400" y="194846"/>
              <a:chExt cx="1981200" cy="338554"/>
            </a:xfrm>
          </p:grpSpPr>
          <p:sp>
            <p:nvSpPr>
              <p:cNvPr id="19" name="Rectangle 18"/>
              <p:cNvSpPr/>
              <p:nvPr/>
            </p:nvSpPr>
            <p:spPr>
              <a:xfrm>
                <a:off x="152400" y="228600"/>
                <a:ext cx="19812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52400" y="194846"/>
                <a:ext cx="1981200" cy="338554"/>
              </a:xfrm>
              <a:prstGeom prst="rect">
                <a:avLst/>
              </a:prstGeom>
              <a:noFill/>
            </p:spPr>
            <p:txBody>
              <a:bodyPr wrap="square" rtlCol="0">
                <a:spAutoFit/>
              </a:bodyPr>
              <a:lstStyle/>
              <a:p>
                <a:pPr algn="ctr"/>
                <a:r>
                  <a:rPr lang="en-US" sz="1600" i="1" dirty="0">
                    <a:solidFill>
                      <a:schemeClr val="bg1"/>
                    </a:solidFill>
                  </a:rPr>
                  <a:t>I/V Prep To-Do List</a:t>
                </a:r>
              </a:p>
            </p:txBody>
          </p:sp>
        </p:grpSp>
        <p:cxnSp>
          <p:nvCxnSpPr>
            <p:cNvPr id="18" name="Straight Connector 17"/>
            <p:cNvCxnSpPr/>
            <p:nvPr/>
          </p:nvCxnSpPr>
          <p:spPr>
            <a:xfrm>
              <a:off x="152400" y="457200"/>
              <a:ext cx="8077200" cy="0"/>
            </a:xfrm>
            <a:prstGeom prst="line">
              <a:avLst/>
            </a:prstGeom>
            <a:ln w="28575"/>
          </p:spPr>
          <p:style>
            <a:lnRef idx="1">
              <a:schemeClr val="accent1"/>
            </a:lnRef>
            <a:fillRef idx="0">
              <a:schemeClr val="accent1"/>
            </a:fillRef>
            <a:effectRef idx="0">
              <a:schemeClr val="accent1"/>
            </a:effectRef>
            <a:fontRef idx="minor">
              <a:schemeClr val="tx1"/>
            </a:fontRef>
          </p:style>
        </p:cxnSp>
      </p:grpSp>
      <p:pic>
        <p:nvPicPr>
          <p:cNvPr id="2" name="Picture 1"/>
          <p:cNvPicPr>
            <a:picLocks noChangeAspect="1"/>
          </p:cNvPicPr>
          <p:nvPr/>
        </p:nvPicPr>
        <p:blipFill>
          <a:blip r:embed="rId3"/>
          <a:stretch>
            <a:fillRect/>
          </a:stretch>
        </p:blipFill>
        <p:spPr>
          <a:xfrm>
            <a:off x="6019800" y="708213"/>
            <a:ext cx="2435214" cy="2122115"/>
          </a:xfrm>
          <a:prstGeom prst="rect">
            <a:avLst/>
          </a:prstGeom>
        </p:spPr>
      </p:pic>
    </p:spTree>
    <p:extLst>
      <p:ext uri="{BB962C8B-B14F-4D97-AF65-F5344CB8AC3E}">
        <p14:creationId xmlns:p14="http://schemas.microsoft.com/office/powerpoint/2010/main" val="3304232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600200"/>
            <a:ext cx="5486400" cy="4953000"/>
          </a:xfrm>
        </p:spPr>
        <p:txBody>
          <a:bodyPr>
            <a:normAutofit/>
          </a:bodyPr>
          <a:lstStyle/>
          <a:p>
            <a:pPr lvl="0">
              <a:spcBef>
                <a:spcPts val="1200"/>
              </a:spcBef>
            </a:pPr>
            <a:r>
              <a:rPr lang="en-US" dirty="0" smtClean="0"/>
              <a:t>Prepare your 15-30 second “elevator pitch”</a:t>
            </a:r>
          </a:p>
          <a:p>
            <a:pPr lvl="1">
              <a:spcBef>
                <a:spcPts val="1200"/>
              </a:spcBef>
            </a:pPr>
            <a:r>
              <a:rPr lang="en-US" dirty="0" smtClean="0"/>
              <a:t>Career journey </a:t>
            </a:r>
          </a:p>
          <a:p>
            <a:pPr lvl="1">
              <a:spcBef>
                <a:spcPts val="1200"/>
              </a:spcBef>
            </a:pPr>
            <a:r>
              <a:rPr lang="en-US" dirty="0" smtClean="0"/>
              <a:t>Recent and relevant focus areas</a:t>
            </a:r>
          </a:p>
          <a:p>
            <a:pPr lvl="1">
              <a:spcBef>
                <a:spcPts val="1200"/>
              </a:spcBef>
            </a:pPr>
            <a:r>
              <a:rPr lang="en-US" dirty="0" smtClean="0"/>
              <a:t>Project highlights and/or accomplishments </a:t>
            </a:r>
          </a:p>
          <a:p>
            <a:pPr lvl="1">
              <a:spcBef>
                <a:spcPts val="1200"/>
              </a:spcBef>
            </a:pPr>
            <a:r>
              <a:rPr lang="en-US" dirty="0" smtClean="0"/>
              <a:t>Technologies, tools, methodologies</a:t>
            </a:r>
          </a:p>
          <a:p>
            <a:pPr lvl="1">
              <a:spcBef>
                <a:spcPts val="1200"/>
              </a:spcBef>
            </a:pPr>
            <a:r>
              <a:rPr lang="en-US" dirty="0" smtClean="0"/>
              <a:t>Degree, Certifications, Training </a:t>
            </a:r>
          </a:p>
          <a:p>
            <a:pPr lvl="1">
              <a:spcBef>
                <a:spcPts val="1200"/>
              </a:spcBef>
            </a:pPr>
            <a:r>
              <a:rPr lang="en-US" dirty="0" smtClean="0"/>
              <a:t>Skills gap rebuttals </a:t>
            </a:r>
          </a:p>
          <a:p>
            <a:pPr marL="411480" lvl="1" indent="0">
              <a:spcBef>
                <a:spcPts val="1200"/>
              </a:spcBef>
              <a:buNone/>
            </a:pPr>
            <a:r>
              <a:rPr lang="en-US" dirty="0" smtClean="0"/>
              <a:t>  </a:t>
            </a:r>
          </a:p>
          <a:p>
            <a:pPr lvl="0">
              <a:spcBef>
                <a:spcPts val="1200"/>
              </a:spcBef>
            </a:pPr>
            <a:endParaRPr lang="en-US" dirty="0" smtClean="0"/>
          </a:p>
          <a:p>
            <a:pPr lvl="0">
              <a:spcBef>
                <a:spcPts val="1200"/>
              </a:spcBef>
            </a:pPr>
            <a:endParaRPr lang="en-US" dirty="0"/>
          </a:p>
        </p:txBody>
      </p:sp>
      <p:sp>
        <p:nvSpPr>
          <p:cNvPr id="14" name="Title 2"/>
          <p:cNvSpPr txBox="1">
            <a:spLocks/>
          </p:cNvSpPr>
          <p:nvPr/>
        </p:nvSpPr>
        <p:spPr>
          <a:xfrm>
            <a:off x="457200" y="457200"/>
            <a:ext cx="79248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nSpc>
                <a:spcPct val="80000"/>
              </a:lnSpc>
            </a:pPr>
            <a:r>
              <a:rPr lang="en-US" dirty="0" smtClean="0"/>
              <a:t>Action #5 </a:t>
            </a:r>
            <a:br>
              <a:rPr lang="en-US" dirty="0" smtClean="0"/>
            </a:br>
            <a:r>
              <a:rPr lang="en-US" sz="3300" dirty="0" smtClean="0"/>
              <a:t>Prepare &amp; Practice Pitch</a:t>
            </a:r>
            <a:endParaRPr lang="en-US" sz="3300" dirty="0"/>
          </a:p>
        </p:txBody>
      </p:sp>
      <p:grpSp>
        <p:nvGrpSpPr>
          <p:cNvPr id="16" name="Group 15"/>
          <p:cNvGrpSpPr/>
          <p:nvPr/>
        </p:nvGrpSpPr>
        <p:grpSpPr>
          <a:xfrm>
            <a:off x="152400" y="194846"/>
            <a:ext cx="8077200" cy="338554"/>
            <a:chOff x="152400" y="194846"/>
            <a:chExt cx="8077200" cy="338554"/>
          </a:xfrm>
        </p:grpSpPr>
        <p:grpSp>
          <p:nvGrpSpPr>
            <p:cNvPr id="17" name="Group 16"/>
            <p:cNvGrpSpPr/>
            <p:nvPr/>
          </p:nvGrpSpPr>
          <p:grpSpPr>
            <a:xfrm>
              <a:off x="152400" y="194846"/>
              <a:ext cx="1981200" cy="338554"/>
              <a:chOff x="152400" y="194846"/>
              <a:chExt cx="1981200" cy="338554"/>
            </a:xfrm>
          </p:grpSpPr>
          <p:sp>
            <p:nvSpPr>
              <p:cNvPr id="19" name="Rectangle 18"/>
              <p:cNvSpPr/>
              <p:nvPr/>
            </p:nvSpPr>
            <p:spPr>
              <a:xfrm>
                <a:off x="152400" y="228600"/>
                <a:ext cx="19812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52400" y="194846"/>
                <a:ext cx="1981200" cy="338554"/>
              </a:xfrm>
              <a:prstGeom prst="rect">
                <a:avLst/>
              </a:prstGeom>
              <a:noFill/>
            </p:spPr>
            <p:txBody>
              <a:bodyPr wrap="square" rtlCol="0">
                <a:spAutoFit/>
              </a:bodyPr>
              <a:lstStyle/>
              <a:p>
                <a:pPr algn="ctr"/>
                <a:r>
                  <a:rPr lang="en-US" sz="1600" i="1" dirty="0">
                    <a:solidFill>
                      <a:schemeClr val="bg1"/>
                    </a:solidFill>
                  </a:rPr>
                  <a:t>I/V Prep To-Do List</a:t>
                </a:r>
              </a:p>
            </p:txBody>
          </p:sp>
        </p:grpSp>
        <p:cxnSp>
          <p:nvCxnSpPr>
            <p:cNvPr id="18" name="Straight Connector 17"/>
            <p:cNvCxnSpPr/>
            <p:nvPr/>
          </p:nvCxnSpPr>
          <p:spPr>
            <a:xfrm>
              <a:off x="152400" y="457200"/>
              <a:ext cx="8077200"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1" name="Slide Number Placeholder 3"/>
          <p:cNvSpPr>
            <a:spLocks noGrp="1"/>
          </p:cNvSpPr>
          <p:nvPr>
            <p:ph type="sldNum" sz="quarter" idx="12"/>
          </p:nvPr>
        </p:nvSpPr>
        <p:spPr>
          <a:xfrm>
            <a:off x="8531788" y="5648960"/>
            <a:ext cx="548640" cy="396240"/>
          </a:xfrm>
        </p:spPr>
        <p:txBody>
          <a:bodyPr/>
          <a:lstStyle/>
          <a:p>
            <a:fld id="{B3494D13-EAF7-4C78-BEBA-9F51C384E2BB}" type="slidenum">
              <a:rPr lang="en-US" smtClean="0"/>
              <a:t>8</a:t>
            </a:fld>
            <a:endParaRPr lang="en-US" dirty="0"/>
          </a:p>
        </p:txBody>
      </p:sp>
      <p:sp>
        <p:nvSpPr>
          <p:cNvPr id="3" name="TextBox 2"/>
          <p:cNvSpPr txBox="1"/>
          <p:nvPr/>
        </p:nvSpPr>
        <p:spPr>
          <a:xfrm>
            <a:off x="91888" y="4969917"/>
            <a:ext cx="8258736" cy="1754326"/>
          </a:xfrm>
          <a:prstGeom prst="rect">
            <a:avLst/>
          </a:prstGeom>
          <a:noFill/>
        </p:spPr>
        <p:txBody>
          <a:bodyPr wrap="none" rtlCol="0">
            <a:spAutoFit/>
          </a:bodyPr>
          <a:lstStyle/>
          <a:p>
            <a:r>
              <a:rPr lang="en-US" b="1" u="sng" dirty="0" smtClean="0"/>
              <a:t>EX. Pitch </a:t>
            </a:r>
          </a:p>
          <a:p>
            <a:pPr algn="ctr"/>
            <a:r>
              <a:rPr lang="en-US" i="1" dirty="0" smtClean="0"/>
              <a:t>“I started my IT career as a Business Analyst after receiving my Masters with a dual</a:t>
            </a:r>
          </a:p>
          <a:p>
            <a:pPr algn="ctr"/>
            <a:r>
              <a:rPr lang="en-US" i="1" dirty="0"/>
              <a:t>c</a:t>
            </a:r>
            <a:r>
              <a:rPr lang="en-US" i="1" dirty="0" smtClean="0"/>
              <a:t>oncentration in IT and Communications. I’ve spent the last 5 years acting as a </a:t>
            </a:r>
          </a:p>
          <a:p>
            <a:pPr algn="ctr"/>
            <a:r>
              <a:rPr lang="en-US" i="1" dirty="0" smtClean="0"/>
              <a:t>hybrid BA and PM, overseeing large-scale web migration projects. I’m eager to move </a:t>
            </a:r>
          </a:p>
          <a:p>
            <a:pPr algn="ctr"/>
            <a:r>
              <a:rPr lang="en-US" i="1" dirty="0"/>
              <a:t>i</a:t>
            </a:r>
            <a:r>
              <a:rPr lang="en-US" i="1" dirty="0" smtClean="0"/>
              <a:t>nto a focused Project Management role. While I don’t have my PMP, I’m in the middle </a:t>
            </a:r>
          </a:p>
          <a:p>
            <a:pPr algn="ctr"/>
            <a:r>
              <a:rPr lang="en-US" i="1" dirty="0" smtClean="0"/>
              <a:t>of a certification study, and hope to have the certification within 3 months.”</a:t>
            </a:r>
            <a:endParaRPr lang="en-US" i="1" dirty="0"/>
          </a:p>
        </p:txBody>
      </p:sp>
      <p:pic>
        <p:nvPicPr>
          <p:cNvPr id="4" name="Picture 3"/>
          <p:cNvPicPr>
            <a:picLocks noChangeAspect="1"/>
          </p:cNvPicPr>
          <p:nvPr/>
        </p:nvPicPr>
        <p:blipFill>
          <a:blip r:embed="rId3"/>
          <a:stretch>
            <a:fillRect/>
          </a:stretch>
        </p:blipFill>
        <p:spPr>
          <a:xfrm>
            <a:off x="5660470" y="1447239"/>
            <a:ext cx="2721530" cy="2705661"/>
          </a:xfrm>
          <a:prstGeom prst="rect">
            <a:avLst/>
          </a:prstGeom>
        </p:spPr>
      </p:pic>
    </p:spTree>
    <p:extLst>
      <p:ext uri="{BB962C8B-B14F-4D97-AF65-F5344CB8AC3E}">
        <p14:creationId xmlns:p14="http://schemas.microsoft.com/office/powerpoint/2010/main" val="563352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76400"/>
            <a:ext cx="5334000" cy="5105400"/>
          </a:xfrm>
        </p:spPr>
        <p:txBody>
          <a:bodyPr>
            <a:normAutofit/>
          </a:bodyPr>
          <a:lstStyle/>
          <a:p>
            <a:pPr lvl="0">
              <a:lnSpc>
                <a:spcPct val="120000"/>
              </a:lnSpc>
              <a:spcBef>
                <a:spcPts val="1200"/>
              </a:spcBef>
            </a:pPr>
            <a:r>
              <a:rPr lang="en-US" dirty="0" smtClean="0"/>
              <a:t>Was this job description written for this role or is it recycled?</a:t>
            </a:r>
          </a:p>
          <a:p>
            <a:pPr lvl="0">
              <a:lnSpc>
                <a:spcPct val="120000"/>
              </a:lnSpc>
              <a:spcBef>
                <a:spcPts val="1200"/>
              </a:spcBef>
            </a:pPr>
            <a:r>
              <a:rPr lang="en-US" dirty="0" smtClean="0"/>
              <a:t>What’s your track record with Manager? How long have you known them?</a:t>
            </a:r>
          </a:p>
          <a:p>
            <a:pPr lvl="0">
              <a:lnSpc>
                <a:spcPct val="120000"/>
              </a:lnSpc>
              <a:spcBef>
                <a:spcPts val="1200"/>
              </a:spcBef>
            </a:pPr>
            <a:r>
              <a:rPr lang="en-US" dirty="0" smtClean="0"/>
              <a:t>Tell me about this Manager. Anything you know about their interview style, likes, dislikes, preferences, or anything else I can do to make a positive impression? </a:t>
            </a:r>
          </a:p>
          <a:p>
            <a:pPr lvl="0">
              <a:lnSpc>
                <a:spcPct val="120000"/>
              </a:lnSpc>
              <a:spcBef>
                <a:spcPts val="1200"/>
              </a:spcBef>
            </a:pPr>
            <a:r>
              <a:rPr lang="en-US" dirty="0" smtClean="0"/>
              <a:t>Additional insight into Manager, their team, our track record with them, etc. </a:t>
            </a:r>
            <a:endParaRPr lang="en-US" dirty="0"/>
          </a:p>
          <a:p>
            <a:pPr>
              <a:lnSpc>
                <a:spcPct val="120000"/>
              </a:lnSpc>
              <a:spcBef>
                <a:spcPts val="1200"/>
              </a:spcBef>
            </a:pPr>
            <a:endParaRPr lang="en-US" dirty="0"/>
          </a:p>
        </p:txBody>
      </p:sp>
      <p:sp>
        <p:nvSpPr>
          <p:cNvPr id="4" name="Slide Number Placeholder 3"/>
          <p:cNvSpPr>
            <a:spLocks noGrp="1"/>
          </p:cNvSpPr>
          <p:nvPr>
            <p:ph type="sldNum" sz="quarter" idx="12"/>
          </p:nvPr>
        </p:nvSpPr>
        <p:spPr/>
        <p:txBody>
          <a:bodyPr/>
          <a:lstStyle/>
          <a:p>
            <a:fld id="{B3494D13-EAF7-4C78-BEBA-9F51C384E2BB}" type="slidenum">
              <a:rPr lang="en-US" smtClean="0"/>
              <a:t>9</a:t>
            </a:fld>
            <a:endParaRPr lang="en-US" dirty="0"/>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922585"/>
            <a:ext cx="1485901" cy="1262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791200" y="3352800"/>
            <a:ext cx="2760179" cy="2308324"/>
          </a:xfrm>
          <a:prstGeom prst="rect">
            <a:avLst/>
          </a:prstGeom>
          <a:noFill/>
        </p:spPr>
        <p:txBody>
          <a:bodyPr wrap="none" rtlCol="0">
            <a:spAutoFit/>
          </a:bodyPr>
          <a:lstStyle/>
          <a:p>
            <a:pPr lvl="0"/>
            <a:r>
              <a:rPr lang="en-US" b="1" dirty="0" smtClean="0"/>
              <a:t>Best Practice: </a:t>
            </a:r>
            <a:r>
              <a:rPr lang="en-US" dirty="0" smtClean="0"/>
              <a:t>ask </a:t>
            </a:r>
          </a:p>
          <a:p>
            <a:pPr lvl="0"/>
            <a:r>
              <a:rPr lang="en-US" i="1" dirty="0" smtClean="0"/>
              <a:t>“</a:t>
            </a:r>
            <a:r>
              <a:rPr lang="en-US" i="1" dirty="0"/>
              <a:t>Is there any other </a:t>
            </a:r>
            <a:endParaRPr lang="en-US" i="1" dirty="0" smtClean="0"/>
          </a:p>
          <a:p>
            <a:pPr lvl="0"/>
            <a:r>
              <a:rPr lang="en-US" i="1" dirty="0" smtClean="0"/>
              <a:t>information</a:t>
            </a:r>
            <a:r>
              <a:rPr lang="en-US" i="1" dirty="0"/>
              <a:t>, best practice </a:t>
            </a:r>
            <a:endParaRPr lang="en-US" i="1" dirty="0" smtClean="0"/>
          </a:p>
          <a:p>
            <a:pPr lvl="0"/>
            <a:r>
              <a:rPr lang="en-US" i="1" dirty="0" smtClean="0"/>
              <a:t>guides </a:t>
            </a:r>
            <a:r>
              <a:rPr lang="en-US" i="1" dirty="0"/>
              <a:t>or other resources </a:t>
            </a:r>
            <a:endParaRPr lang="en-US" i="1" dirty="0" smtClean="0"/>
          </a:p>
          <a:p>
            <a:pPr lvl="0"/>
            <a:r>
              <a:rPr lang="en-US" i="1" dirty="0" smtClean="0"/>
              <a:t>you </a:t>
            </a:r>
            <a:r>
              <a:rPr lang="en-US" i="1" dirty="0"/>
              <a:t>can provide me to help </a:t>
            </a:r>
            <a:endParaRPr lang="en-US" i="1" dirty="0" smtClean="0"/>
          </a:p>
          <a:p>
            <a:pPr lvl="0"/>
            <a:r>
              <a:rPr lang="en-US" i="1" dirty="0" smtClean="0"/>
              <a:t>me </a:t>
            </a:r>
            <a:r>
              <a:rPr lang="en-US" i="1" dirty="0"/>
              <a:t>have a successful </a:t>
            </a:r>
            <a:endParaRPr lang="en-US" i="1" dirty="0" smtClean="0"/>
          </a:p>
          <a:p>
            <a:pPr lvl="0"/>
            <a:r>
              <a:rPr lang="en-US" i="1" dirty="0" smtClean="0"/>
              <a:t>interview </a:t>
            </a:r>
            <a:r>
              <a:rPr lang="en-US" i="1" dirty="0"/>
              <a:t>experience?”</a:t>
            </a:r>
          </a:p>
          <a:p>
            <a:endParaRPr lang="en-US" dirty="0"/>
          </a:p>
        </p:txBody>
      </p:sp>
      <p:grpSp>
        <p:nvGrpSpPr>
          <p:cNvPr id="9" name="Group 8"/>
          <p:cNvGrpSpPr/>
          <p:nvPr/>
        </p:nvGrpSpPr>
        <p:grpSpPr>
          <a:xfrm>
            <a:off x="152400" y="194846"/>
            <a:ext cx="8077200" cy="338554"/>
            <a:chOff x="152400" y="194846"/>
            <a:chExt cx="8077200" cy="338554"/>
          </a:xfrm>
        </p:grpSpPr>
        <p:grpSp>
          <p:nvGrpSpPr>
            <p:cNvPr id="10" name="Group 9"/>
            <p:cNvGrpSpPr/>
            <p:nvPr/>
          </p:nvGrpSpPr>
          <p:grpSpPr>
            <a:xfrm>
              <a:off x="152400" y="194846"/>
              <a:ext cx="1981200" cy="338554"/>
              <a:chOff x="152400" y="194846"/>
              <a:chExt cx="1981200" cy="338554"/>
            </a:xfrm>
          </p:grpSpPr>
          <p:sp>
            <p:nvSpPr>
              <p:cNvPr id="12" name="Rectangle 11"/>
              <p:cNvSpPr/>
              <p:nvPr/>
            </p:nvSpPr>
            <p:spPr>
              <a:xfrm>
                <a:off x="152400" y="228600"/>
                <a:ext cx="19812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52400" y="194846"/>
                <a:ext cx="1981200" cy="338554"/>
              </a:xfrm>
              <a:prstGeom prst="rect">
                <a:avLst/>
              </a:prstGeom>
              <a:noFill/>
            </p:spPr>
            <p:txBody>
              <a:bodyPr wrap="square" rtlCol="0">
                <a:spAutoFit/>
              </a:bodyPr>
              <a:lstStyle/>
              <a:p>
                <a:pPr algn="ctr"/>
                <a:r>
                  <a:rPr lang="en-US" sz="1600" i="1" dirty="0">
                    <a:solidFill>
                      <a:schemeClr val="bg1"/>
                    </a:solidFill>
                  </a:rPr>
                  <a:t>I/V Prep To-Do List</a:t>
                </a:r>
              </a:p>
            </p:txBody>
          </p:sp>
        </p:grpSp>
        <p:cxnSp>
          <p:nvCxnSpPr>
            <p:cNvPr id="11" name="Straight Connector 10"/>
            <p:cNvCxnSpPr/>
            <p:nvPr/>
          </p:nvCxnSpPr>
          <p:spPr>
            <a:xfrm>
              <a:off x="152400" y="457200"/>
              <a:ext cx="8077200"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4" name="Title 2"/>
          <p:cNvSpPr txBox="1">
            <a:spLocks/>
          </p:cNvSpPr>
          <p:nvPr/>
        </p:nvSpPr>
        <p:spPr>
          <a:xfrm>
            <a:off x="76200" y="457200"/>
            <a:ext cx="8455588"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nSpc>
                <a:spcPct val="80000"/>
              </a:lnSpc>
            </a:pPr>
            <a:r>
              <a:rPr lang="en-US" dirty="0" smtClean="0"/>
              <a:t>Action #6 </a:t>
            </a:r>
            <a:br>
              <a:rPr lang="en-US" dirty="0" smtClean="0"/>
            </a:br>
            <a:r>
              <a:rPr lang="en-US" sz="3300" dirty="0" smtClean="0"/>
              <a:t>Interview Prep with Recruiter &amp;/or Account Rep.</a:t>
            </a:r>
            <a:endParaRPr lang="en-US" sz="3300" dirty="0"/>
          </a:p>
        </p:txBody>
      </p:sp>
    </p:spTree>
    <p:extLst>
      <p:ext uri="{BB962C8B-B14F-4D97-AF65-F5344CB8AC3E}">
        <p14:creationId xmlns:p14="http://schemas.microsoft.com/office/powerpoint/2010/main" val="29112251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PEX SYSTEMS">
      <a:dk1>
        <a:srgbClr val="2F3B60"/>
      </a:dk1>
      <a:lt1>
        <a:srgbClr val="FFFFFF"/>
      </a:lt1>
      <a:dk2>
        <a:srgbClr val="2F3B60"/>
      </a:dk2>
      <a:lt2>
        <a:srgbClr val="FFFFFF"/>
      </a:lt2>
      <a:accent1>
        <a:srgbClr val="C07726"/>
      </a:accent1>
      <a:accent2>
        <a:srgbClr val="2F3A60"/>
      </a:accent2>
      <a:accent3>
        <a:srgbClr val="4D4D4D"/>
      </a:accent3>
      <a:accent4>
        <a:srgbClr val="C07726"/>
      </a:accent4>
      <a:accent5>
        <a:srgbClr val="2A4880"/>
      </a:accent5>
      <a:accent6>
        <a:srgbClr val="BFBFBF"/>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1904</TotalTime>
  <Words>2610</Words>
  <Application>Microsoft Office PowerPoint</Application>
  <PresentationFormat>On-screen Show (4:3)</PresentationFormat>
  <Paragraphs>253</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vt:lpstr>
      <vt:lpstr>Wingdings</vt:lpstr>
      <vt:lpstr>Adjacency</vt:lpstr>
      <vt:lpstr>PowerPoint Presentation</vt:lpstr>
      <vt:lpstr>Focus Areas</vt:lpstr>
      <vt:lpstr>Introductions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Pre-Interview Reflection Exercise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and Working with Recruiters</dc:title>
  <dc:creator>Erica Woods</dc:creator>
  <cp:lastModifiedBy>Samantha Reichardt</cp:lastModifiedBy>
  <cp:revision>209</cp:revision>
  <cp:lastPrinted>2017-04-20T18:52:50Z</cp:lastPrinted>
  <dcterms:created xsi:type="dcterms:W3CDTF">2012-07-18T20:25:09Z</dcterms:created>
  <dcterms:modified xsi:type="dcterms:W3CDTF">2019-03-30T13:57:10Z</dcterms:modified>
</cp:coreProperties>
</file>