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7609B-CEF4-47EB-9001-8BBBEE83E974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66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113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7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BCFA4-CA71-4855-8234-95644EDFB4C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1B2F-9FEB-4566-8779-FBF5D5D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2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EFDB-1F67-D32F-3B24-FF2DCCDDB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7693D-8DDA-97D1-7E95-FEAE10E85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Casual vs. Member Rider behavior Using Python</a:t>
            </a:r>
          </a:p>
          <a:p>
            <a:r>
              <a:rPr lang="en-US" dirty="0"/>
              <a:t>Charles Gray | Data Analyst | 5/22/2025</a:t>
            </a:r>
          </a:p>
        </p:txBody>
      </p:sp>
    </p:spTree>
    <p:extLst>
      <p:ext uri="{BB962C8B-B14F-4D97-AF65-F5344CB8AC3E}">
        <p14:creationId xmlns:p14="http://schemas.microsoft.com/office/powerpoint/2010/main" val="337719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614-DF0A-9002-D9A0-7B620448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Closing/ 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4F01-6FE8-ED5A-8285-36E53C69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analysis supports a data-informed membership strategy.</a:t>
            </a:r>
          </a:p>
          <a:p>
            <a:endParaRPr lang="en-US" dirty="0"/>
          </a:p>
          <a:p>
            <a:r>
              <a:rPr lang="en-US" dirty="0"/>
              <a:t>Let’s test campaign messaging targeted at casual rider habits — and measure conversion over the next quarter.</a:t>
            </a:r>
          </a:p>
          <a:p>
            <a:endParaRPr lang="en-US" dirty="0"/>
          </a:p>
          <a:p>
            <a:r>
              <a:rPr lang="en-US" dirty="0"/>
              <a:t>Thank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9082-8119-4F9D-4E97-B497666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B530-5EB6-0918-AF18-F4C82AB2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Cyclistic’s</a:t>
            </a:r>
            <a:r>
              <a:rPr lang="en-US" dirty="0"/>
              <a:t> goal is to convert casual riders into annual members.</a:t>
            </a:r>
          </a:p>
          <a:p>
            <a:endParaRPr lang="en-US" dirty="0"/>
          </a:p>
          <a:p>
            <a:r>
              <a:rPr lang="en-US" dirty="0"/>
              <a:t>This project analyzed 12 months of 2023 ride data using Python (pandas, seaborn) to uncover differences in behavior between rider types.</a:t>
            </a:r>
          </a:p>
          <a:p>
            <a:endParaRPr lang="en-US" dirty="0"/>
          </a:p>
          <a:p>
            <a:r>
              <a:rPr lang="en-US" dirty="0"/>
              <a:t>Key insights support 3 actionable recommendations to help drive membership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0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7560-B85C-A801-5898-610A222A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4C02-8FB0-97AD-BA14-445D5EF1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Source: Divvy bike-share trip data (https://divvy-tripdata.s3.amazonaws.com/)</a:t>
            </a:r>
          </a:p>
          <a:p>
            <a:r>
              <a:rPr lang="en-US" dirty="0"/>
              <a:t>• Timeframe: January – December 2023</a:t>
            </a:r>
          </a:p>
          <a:p>
            <a:r>
              <a:rPr lang="en-US" dirty="0"/>
              <a:t>• Total records analyzed: 5.7 million+</a:t>
            </a:r>
          </a:p>
          <a:p>
            <a:r>
              <a:rPr lang="en-US" dirty="0"/>
              <a:t>• Tools: Python (pandas, matplotlib, seaborn)</a:t>
            </a:r>
          </a:p>
          <a:p>
            <a:r>
              <a:rPr lang="en-US" dirty="0"/>
              <a:t>• Key fields: </a:t>
            </a:r>
            <a:r>
              <a:rPr lang="en-US" dirty="0" err="1"/>
              <a:t>ride_id</a:t>
            </a:r>
            <a:r>
              <a:rPr lang="en-US" dirty="0"/>
              <a:t>, </a:t>
            </a:r>
            <a:r>
              <a:rPr lang="en-US" dirty="0" err="1"/>
              <a:t>rideable_type</a:t>
            </a:r>
            <a:r>
              <a:rPr lang="en-US" dirty="0"/>
              <a:t>, </a:t>
            </a:r>
            <a:r>
              <a:rPr lang="en-US" dirty="0" err="1"/>
              <a:t>started_at</a:t>
            </a:r>
            <a:r>
              <a:rPr lang="en-US" dirty="0"/>
              <a:t>, </a:t>
            </a:r>
            <a:r>
              <a:rPr lang="en-US" dirty="0" err="1"/>
              <a:t>ended_at</a:t>
            </a:r>
            <a:r>
              <a:rPr lang="en-US" dirty="0"/>
              <a:t>, </a:t>
            </a:r>
            <a:r>
              <a:rPr lang="en-US" dirty="0" err="1"/>
              <a:t>member_casual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6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D693-6311-1900-A883-C92597F9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5A0B-D25E-BA1A-6F67-A88FE729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Combined 12 monthly CSV files using pandas</a:t>
            </a:r>
          </a:p>
          <a:p>
            <a:r>
              <a:rPr lang="en-US" dirty="0"/>
              <a:t>• Converted timestamps to datetime</a:t>
            </a:r>
          </a:p>
          <a:p>
            <a:r>
              <a:rPr lang="en-US" dirty="0"/>
              <a:t>• Created </a:t>
            </a:r>
            <a:r>
              <a:rPr lang="en-US" dirty="0" err="1"/>
              <a:t>ride_length_minutes</a:t>
            </a:r>
            <a:r>
              <a:rPr lang="en-US" dirty="0"/>
              <a:t> and </a:t>
            </a:r>
            <a:r>
              <a:rPr lang="en-US" dirty="0" err="1"/>
              <a:t>day_of_week</a:t>
            </a:r>
            <a:r>
              <a:rPr lang="en-US" dirty="0"/>
              <a:t> columns</a:t>
            </a:r>
          </a:p>
          <a:p>
            <a:r>
              <a:rPr lang="en-US" dirty="0"/>
              <a:t>• Removed rides with negative or 0 duration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D2BE-27FD-EE93-2FA0-562E354B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295E-85D3-FA2D-19B3-AB462037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Casual riders take longer rides than members on average</a:t>
            </a:r>
          </a:p>
          <a:p>
            <a:r>
              <a:rPr lang="en-US" dirty="0"/>
              <a:t>2. Casual riders ride most on weekends; members are more active on weekdays</a:t>
            </a:r>
          </a:p>
          <a:p>
            <a:r>
              <a:rPr lang="en-US" dirty="0"/>
              <a:t>3. Casuals prefer electric bikes more than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4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DE7B-BFBB-FFB7-DD02-185E2FC3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Riders Use </a:t>
            </a:r>
            <a:r>
              <a:rPr lang="en-US" dirty="0" err="1"/>
              <a:t>Cyclistic</a:t>
            </a:r>
            <a:r>
              <a:rPr lang="en-US" dirty="0"/>
              <a:t> Bikes?</a:t>
            </a:r>
          </a:p>
        </p:txBody>
      </p:sp>
      <p:pic>
        <p:nvPicPr>
          <p:cNvPr id="5" name="Content Placeholder 4" descr="A graph of a graph showing the number of days and months">
            <a:extLst>
              <a:ext uri="{FF2B5EF4-FFF2-40B4-BE49-F238E27FC236}">
                <a16:creationId xmlns:a16="http://schemas.microsoft.com/office/drawing/2014/main" id="{1E8C8893-8AF9-A38D-EA1C-1381C8706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349829"/>
            <a:ext cx="6571230" cy="394273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F5C52A-D06D-1193-9225-5549EB132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Casual riders show clear spikes on weekends, especially Saturdays and Sundays.</a:t>
            </a:r>
            <a:br>
              <a:rPr lang="en-US" dirty="0"/>
            </a:br>
            <a:r>
              <a:rPr lang="en-US" b="1" dirty="0"/>
              <a:t>Members ride more consistently during the weekdays, indicating use for commuting or routine travel.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9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E187-457E-C6CB-0FC3-1DFBE8F4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Rides Longer- and When?</a:t>
            </a:r>
          </a:p>
        </p:txBody>
      </p:sp>
      <p:pic>
        <p:nvPicPr>
          <p:cNvPr id="5" name="Content Placeholder 4" descr="A graph of blue and brown bars&#10;&#10;AI-generated content may be incorrect.">
            <a:extLst>
              <a:ext uri="{FF2B5EF4-FFF2-40B4-BE49-F238E27FC236}">
                <a16:creationId xmlns:a16="http://schemas.microsoft.com/office/drawing/2014/main" id="{4C78F08F-BC79-7903-C746-900933094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4" y="1175657"/>
            <a:ext cx="6861517" cy="411690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506A3-5B06-D80D-31CF-92D6051B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Casual riders take significantly longer rides than members on average — especially on weekends.</a:t>
            </a:r>
            <a:br>
              <a:rPr lang="en-US" dirty="0"/>
            </a:br>
            <a:r>
              <a:rPr lang="en-US" b="1" dirty="0"/>
              <a:t>Members' ride durations remain steady and shorter, aligning with practical transportation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0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D144-06C2-E9BB-D207-8F20AD7F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Bikes Types Do Riders Prefer?</a:t>
            </a:r>
            <a:endParaRPr lang="en-US" dirty="0"/>
          </a:p>
        </p:txBody>
      </p:sp>
      <p:pic>
        <p:nvPicPr>
          <p:cNvPr id="5" name="Content Placeholder 4" descr="A graph of a bike type&#10;&#10;AI-generated content may be incorrect.">
            <a:extLst>
              <a:ext uri="{FF2B5EF4-FFF2-40B4-BE49-F238E27FC236}">
                <a16:creationId xmlns:a16="http://schemas.microsoft.com/office/drawing/2014/main" id="{72542D54-6468-E93D-551A-DFFE0761F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265451"/>
            <a:ext cx="6547304" cy="409206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84C54F-79B3-448F-0D59-A569B956B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Casual riders are more likely to choose electric bikes</a:t>
            </a:r>
            <a:r>
              <a:rPr lang="en-US" dirty="0"/>
              <a:t>, suggesting a preference for speed and leisure.</a:t>
            </a:r>
            <a:br>
              <a:rPr lang="en-US" dirty="0"/>
            </a:br>
            <a:r>
              <a:rPr lang="en-US" b="1" dirty="0"/>
              <a:t>Members use classic and docked bikes more evenly, consistent with routine, cost-conscious usage.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1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20B05B-A74A-7486-18F3-7CDE5FFA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AE419DF-3E2E-24C5-E755-A45054C0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200" b="1" dirty="0"/>
              <a:t>Offer Weekend Trial Memberships With Weekday Perks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b="1" dirty="0"/>
              <a:t>Insight:</a:t>
            </a:r>
            <a:r>
              <a:rPr lang="en-US" sz="1400" dirty="0"/>
              <a:t> Casual riders peak on weekends and take longer rides</a:t>
            </a:r>
            <a:br>
              <a:rPr lang="en-US" sz="1400" dirty="0"/>
            </a:br>
            <a:r>
              <a:rPr lang="en-US" sz="1400" b="1" dirty="0"/>
              <a:t>Strategy:</a:t>
            </a:r>
            <a:r>
              <a:rPr lang="en-US" sz="1400" dirty="0"/>
              <a:t> Launch a weekend-only trial membership that promotes weekday commuting benefits to casual users. Include messaging like “Unlock weekday savings!” to encourage conversion.</a:t>
            </a:r>
          </a:p>
          <a:p>
            <a:pPr marL="914400" lvl="2" indent="0">
              <a:buNone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200" b="1" dirty="0"/>
              <a:t>Launch Seasonal Campaigns During High-Casual Periods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b="1" dirty="0"/>
              <a:t>Insight:</a:t>
            </a:r>
            <a:r>
              <a:rPr lang="en-US" sz="1400" dirty="0"/>
              <a:t> Casual usage spikes in warmer months and weekends</a:t>
            </a:r>
            <a:br>
              <a:rPr lang="en-US" sz="1400" dirty="0"/>
            </a:br>
            <a:r>
              <a:rPr lang="en-US" sz="1400" b="1" dirty="0"/>
              <a:t>Strategy:</a:t>
            </a:r>
            <a:r>
              <a:rPr lang="en-US" sz="1400" dirty="0"/>
              <a:t> Run promotional campaigns in spring/summer targeting weekend riders. Offer limited-time discounts, referral bonuses, or family-friendly bundles to drive membership conversion.</a:t>
            </a:r>
          </a:p>
          <a:p>
            <a:pPr marL="914400" lvl="2" indent="0">
              <a:buNone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200" b="1" dirty="0"/>
              <a:t>Bundle Electric Bike Access Into Membership Tiers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b="1" dirty="0"/>
              <a:t>Insight:</a:t>
            </a:r>
            <a:r>
              <a:rPr lang="en-US" sz="1400" dirty="0"/>
              <a:t> Casual riders prefer electric bikes significantly more than members</a:t>
            </a:r>
            <a:br>
              <a:rPr lang="en-US" sz="1400" dirty="0"/>
            </a:br>
            <a:r>
              <a:rPr lang="en-US" sz="1400" b="1" dirty="0"/>
              <a:t>Strategy:</a:t>
            </a:r>
            <a:r>
              <a:rPr lang="en-US" sz="1400" dirty="0"/>
              <a:t> Create or highlight a membership tier that includes unlimited or discounted e-bike usage. Market it as a premium experience that saves money for regular riders.</a:t>
            </a:r>
          </a:p>
        </p:txBody>
      </p:sp>
    </p:spTree>
    <p:extLst>
      <p:ext uri="{BB962C8B-B14F-4D97-AF65-F5344CB8AC3E}">
        <p14:creationId xmlns:p14="http://schemas.microsoft.com/office/powerpoint/2010/main" val="545047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493</TotalTime>
  <Words>503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Cyclistic Capstone Project</vt:lpstr>
      <vt:lpstr>Executive Summary</vt:lpstr>
      <vt:lpstr>Data Overview</vt:lpstr>
      <vt:lpstr>Data Cleaning</vt:lpstr>
      <vt:lpstr>Key Insights</vt:lpstr>
      <vt:lpstr>When Do Riders Use Cyclistic Bikes?</vt:lpstr>
      <vt:lpstr>Who Rides Longer- and When?</vt:lpstr>
      <vt:lpstr>What Bikes Types Do Riders Prefer?</vt:lpstr>
      <vt:lpstr>Recommendations</vt:lpstr>
      <vt:lpstr>Closing/ 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Gray</dc:creator>
  <cp:lastModifiedBy>Charlie Gray</cp:lastModifiedBy>
  <cp:revision>3</cp:revision>
  <dcterms:created xsi:type="dcterms:W3CDTF">2025-05-22T17:09:25Z</dcterms:created>
  <dcterms:modified xsi:type="dcterms:W3CDTF">2025-05-23T01:22:40Z</dcterms:modified>
</cp:coreProperties>
</file>