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41"/>
  </p:notesMasterIdLst>
  <p:sldIdLst>
    <p:sldId id="256" r:id="rId2"/>
    <p:sldId id="258" r:id="rId3"/>
    <p:sldId id="259" r:id="rId4"/>
    <p:sldId id="260" r:id="rId5"/>
    <p:sldId id="257"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NanumGothic" panose="020D0804000000000000" pitchFamily="50" charset="-127"/>
      <p:bold r:id="rId46"/>
    </p:embeddedFont>
    <p:embeddedFont>
      <p:font typeface="맑은 고딕" panose="020B0503020000020004" pitchFamily="50" charset="-127"/>
      <p:regular r:id="rId47"/>
      <p:bold r:id="rId48"/>
    </p:embeddedFont>
    <p:embeddedFont>
      <p:font typeface="Titillium Web" panose="020B0600000101010101" charset="0"/>
      <p:regular r:id="rId49"/>
      <p:bold r:id="rId50"/>
      <p:italic r:id="rId51"/>
      <p:boldItalic r:id="rId52"/>
    </p:embeddedFont>
    <p:embeddedFont>
      <p:font typeface="Titillium Web ExtraLight" panose="020B0600000101010101" charset="0"/>
      <p:regular r:id="rId53"/>
      <p:bold r:id="rId54"/>
      <p:italic r:id="rId55"/>
      <p:boldItalic r:id="rId56"/>
    </p:embeddedFont>
    <p:embeddedFont>
      <p:font typeface="Montserrat" panose="020B0600000101010101"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3"/>
        <p:cNvGrpSpPr/>
        <p:nvPr/>
      </p:nvGrpSpPr>
      <p:grpSpPr>
        <a:xfrm>
          <a:off x="0" y="0"/>
          <a:ext cx="0" cy="0"/>
          <a:chOff x="0" y="0"/>
          <a:chExt cx="0" cy="0"/>
        </a:xfrm>
      </p:grpSpPr>
      <p:sp>
        <p:nvSpPr>
          <p:cNvPr id="2174" name="Google Shape;217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5" name="Google Shape;217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7098520f4f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7098520f4f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143131" y="724524"/>
            <a:ext cx="7729200" cy="2081700"/>
          </a:xfrm>
          <a:prstGeom prst="rect">
            <a:avLst/>
          </a:prstGeom>
        </p:spPr>
        <p:txBody>
          <a:bodyPr spcFirstLastPara="1" wrap="square" lIns="91425" tIns="91425" rIns="91425" bIns="91425" anchor="t" anchorCtr="0">
            <a:noAutofit/>
          </a:bodyPr>
          <a:lstStyle/>
          <a:p>
            <a:pPr algn="r"/>
            <a:r>
              <a:rPr lang="ko-KR" altLang="en-US" sz="5400" b="1" dirty="0" err="1">
                <a:solidFill>
                  <a:schemeClr val="bg1"/>
                </a:solidFill>
                <a:latin typeface="NanumGothic" panose="020D0804000000000000" pitchFamily="50" charset="-127"/>
                <a:ea typeface="NanumGothic" panose="020D0804000000000000" pitchFamily="50" charset="-127"/>
              </a:rPr>
              <a:t>파이썬</a:t>
            </a:r>
            <a:r>
              <a:rPr lang="en-US" altLang="ko-KR" sz="5400" b="1" dirty="0">
                <a:solidFill>
                  <a:schemeClr val="bg1"/>
                </a:solidFill>
                <a:latin typeface="NanumGothic" panose="020D0804000000000000" pitchFamily="50" charset="-127"/>
                <a:ea typeface="NanumGothic" panose="020D0804000000000000" pitchFamily="50" charset="-127"/>
              </a:rPr>
              <a:t>, R</a:t>
            </a:r>
            <a:r>
              <a:rPr lang="ko-KR" altLang="en-US" sz="5400" b="1" dirty="0">
                <a:solidFill>
                  <a:schemeClr val="bg1"/>
                </a:solidFill>
                <a:latin typeface="NanumGothic" panose="020D0804000000000000" pitchFamily="50" charset="-127"/>
                <a:ea typeface="NanumGothic" panose="020D0804000000000000" pitchFamily="50" charset="-127"/>
              </a:rPr>
              <a:t>을 활용한 빅데이터 시각화 </a:t>
            </a:r>
            <a:r>
              <a:rPr lang="ko-KR" altLang="en-US" sz="5400" b="1" dirty="0" smtClean="0">
                <a:solidFill>
                  <a:schemeClr val="bg1"/>
                </a:solidFill>
                <a:latin typeface="NanumGothic" panose="020D0804000000000000" pitchFamily="50" charset="-127"/>
                <a:ea typeface="NanumGothic" panose="020D0804000000000000" pitchFamily="50" charset="-127"/>
              </a:rPr>
              <a:t>과정</a:t>
            </a:r>
            <a:endParaRPr lang="ko-KR" altLang="en-US" sz="5400" b="1" dirty="0">
              <a:solidFill>
                <a:schemeClr val="bg1"/>
              </a:solidFill>
              <a:latin typeface="NanumGothic" panose="020D0804000000000000" pitchFamily="50" charset="-127"/>
              <a:ea typeface="NanumGothic" panose="020D0804000000000000" pitchFamily="50" charset="-127"/>
            </a:endParaRPr>
          </a:p>
        </p:txBody>
      </p:sp>
      <p:sp>
        <p:nvSpPr>
          <p:cNvPr id="2" name="TextBox 1"/>
          <p:cNvSpPr txBox="1"/>
          <p:nvPr/>
        </p:nvSpPr>
        <p:spPr>
          <a:xfrm>
            <a:off x="7095883" y="3433567"/>
            <a:ext cx="1776448" cy="769441"/>
          </a:xfrm>
          <a:prstGeom prst="rect">
            <a:avLst/>
          </a:prstGeom>
          <a:noFill/>
        </p:spPr>
        <p:txBody>
          <a:bodyPr wrap="none" rtlCol="0">
            <a:spAutoFit/>
          </a:bodyPr>
          <a:lstStyle/>
          <a:p>
            <a:pPr algn="r"/>
            <a:r>
              <a:rPr lang="ko-KR" altLang="en-US" sz="4400" dirty="0" err="1" smtClean="0">
                <a:solidFill>
                  <a:schemeClr val="bg1"/>
                </a:solidFill>
                <a:latin typeface="NanumGothic" panose="020D0804000000000000" pitchFamily="50" charset="-127"/>
                <a:ea typeface="NanumGothic" panose="020D0804000000000000" pitchFamily="50" charset="-127"/>
              </a:rPr>
              <a:t>김설웅</a:t>
            </a:r>
            <a:endParaRPr lang="ko-KR" altLang="en-US" sz="4400" dirty="0">
              <a:solidFill>
                <a:schemeClr val="bg1"/>
              </a:solidFill>
              <a:latin typeface="NanumGothic" panose="020D0804000000000000" pitchFamily="50" charset="-127"/>
              <a:ea typeface="NanumGothic" panose="020D0804000000000000" pitchFamily="50" charset="-127"/>
            </a:endParaRPr>
          </a:p>
        </p:txBody>
      </p:sp>
      <p:sp>
        <p:nvSpPr>
          <p:cNvPr id="3" name="TextBox 2"/>
          <p:cNvSpPr txBox="1"/>
          <p:nvPr/>
        </p:nvSpPr>
        <p:spPr>
          <a:xfrm>
            <a:off x="5897882" y="4835723"/>
            <a:ext cx="2974449" cy="307777"/>
          </a:xfrm>
          <a:prstGeom prst="rect">
            <a:avLst/>
          </a:prstGeom>
          <a:noFill/>
        </p:spPr>
        <p:txBody>
          <a:bodyPr wrap="square" rtlCol="0">
            <a:spAutoFit/>
          </a:bodyPr>
          <a:lstStyle/>
          <a:p>
            <a:pPr algn="r"/>
            <a:r>
              <a:rPr lang="en-US" altLang="ko-KR" dirty="0" smtClean="0">
                <a:solidFill>
                  <a:schemeClr val="bg1"/>
                </a:solidFill>
                <a:latin typeface="NanumGothic" panose="020D0804000000000000" pitchFamily="50" charset="-127"/>
                <a:ea typeface="NanumGothic" panose="020D0804000000000000" pitchFamily="50" charset="-127"/>
              </a:rPr>
              <a:t>21. 08. 20 ~ 21. 09. 02</a:t>
            </a:r>
            <a:endParaRPr lang="ko-KR" altLang="en-US" dirty="0">
              <a:solidFill>
                <a:schemeClr val="bg1"/>
              </a:solidFill>
              <a:latin typeface="NanumGothic" panose="020D0804000000000000" pitchFamily="50" charset="-127"/>
              <a:ea typeface="NanumGothic" panose="020D0804000000000000"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3000000" cy="3000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4243097" cy="1098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sz="6000" dirty="0" smtClean="0">
                <a:latin typeface="NanumGothic" panose="020D0804000000000000" pitchFamily="50" charset="-127"/>
                <a:ea typeface="NanumGothic" panose="020D0804000000000000" pitchFamily="50" charset="-127"/>
              </a:rPr>
              <a:t>안녕하세요</a:t>
            </a:r>
            <a:r>
              <a:rPr lang="en" sz="6000" dirty="0" smtClean="0">
                <a:latin typeface="NanumGothic" panose="020D0804000000000000" pitchFamily="50" charset="-127"/>
                <a:ea typeface="NanumGothic" panose="020D0804000000000000" pitchFamily="50" charset="-127"/>
              </a:rPr>
              <a:t>!</a:t>
            </a:r>
            <a:endParaRPr sz="6000" dirty="0">
              <a:latin typeface="NanumGothic" panose="020D0804000000000000" pitchFamily="50" charset="-127"/>
              <a:ea typeface="NanumGothic" panose="020D0804000000000000" pitchFamily="50" charset="-127"/>
            </a:endParaRPr>
          </a:p>
        </p:txBody>
      </p:sp>
      <p:sp>
        <p:nvSpPr>
          <p:cNvPr id="794" name="Google Shape;794;p17"/>
          <p:cNvSpPr txBox="1">
            <a:spLocks noGrp="1"/>
          </p:cNvSpPr>
          <p:nvPr>
            <p:ph type="body" idx="1"/>
          </p:nvPr>
        </p:nvSpPr>
        <p:spPr>
          <a:xfrm>
            <a:off x="58434" y="2155127"/>
            <a:ext cx="4863547" cy="274817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ko-KR" altLang="en-US" sz="2200" b="1" dirty="0" smtClean="0">
                <a:latin typeface="NanumGothic" panose="020D0804000000000000" pitchFamily="50" charset="-127"/>
                <a:ea typeface="NanumGothic" panose="020D0804000000000000" pitchFamily="50" charset="-127"/>
              </a:rPr>
              <a:t> </a:t>
            </a:r>
            <a:r>
              <a:rPr lang="ko-KR" altLang="en-US" sz="2000" b="1" dirty="0" smtClean="0">
                <a:latin typeface="NanumGothic" panose="020D0804000000000000" pitchFamily="50" charset="-127"/>
                <a:ea typeface="NanumGothic" panose="020D0804000000000000" pitchFamily="50" charset="-127"/>
              </a:rPr>
              <a:t>저는 일산에 거주중인 </a:t>
            </a:r>
            <a:r>
              <a:rPr lang="ko-KR" altLang="en-US" sz="2000" b="1" dirty="0" err="1" smtClean="0">
                <a:latin typeface="NanumGothic" panose="020D0804000000000000" pitchFamily="50" charset="-127"/>
                <a:ea typeface="NanumGothic" panose="020D0804000000000000" pitchFamily="50" charset="-127"/>
              </a:rPr>
              <a:t>김설웅이라고</a:t>
            </a:r>
            <a:r>
              <a:rPr lang="ko-KR" altLang="en-US" sz="2000" b="1" dirty="0" smtClean="0">
                <a:latin typeface="NanumGothic" panose="020D0804000000000000" pitchFamily="50" charset="-127"/>
                <a:ea typeface="NanumGothic" panose="020D0804000000000000" pitchFamily="50" charset="-127"/>
              </a:rPr>
              <a:t> 합니다</a:t>
            </a:r>
            <a:r>
              <a:rPr lang="en-US" altLang="ko-KR" sz="2000" b="1" dirty="0" smtClean="0">
                <a:latin typeface="NanumGothic" panose="020D0804000000000000" pitchFamily="50" charset="-127"/>
                <a:ea typeface="NanumGothic" panose="020D0804000000000000" pitchFamily="50" charset="-127"/>
              </a:rPr>
              <a:t>. </a:t>
            </a:r>
          </a:p>
          <a:p>
            <a:pPr marL="0" lvl="0" indent="0" rtl="0">
              <a:spcBef>
                <a:spcPts val="600"/>
              </a:spcBef>
              <a:spcAft>
                <a:spcPts val="0"/>
              </a:spcAft>
              <a:buNone/>
            </a:pPr>
            <a:r>
              <a:rPr lang="en-US" altLang="ko-KR" sz="2000" b="1" dirty="0">
                <a:latin typeface="NanumGothic" panose="020D0804000000000000" pitchFamily="50" charset="-127"/>
                <a:ea typeface="NanumGothic" panose="020D0804000000000000" pitchFamily="50" charset="-127"/>
              </a:rPr>
              <a:t> </a:t>
            </a:r>
            <a:endParaRPr lang="en-US" altLang="ko-KR" sz="20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r>
              <a:rPr lang="ko-KR" altLang="en-US" sz="2000" b="1" dirty="0" smtClean="0">
                <a:latin typeface="NanumGothic" panose="020D0804000000000000" pitchFamily="50" charset="-127"/>
                <a:ea typeface="NanumGothic" panose="020D0804000000000000" pitchFamily="50" charset="-127"/>
              </a:rPr>
              <a:t> 스포츠 데이터 분석에 관심이 있어서 빅데이터 수업을 듣게 되었습니다</a:t>
            </a:r>
            <a:r>
              <a:rPr lang="en-US" altLang="ko-KR" sz="2000" b="1" dirty="0" smtClean="0">
                <a:latin typeface="NanumGothic" panose="020D0804000000000000" pitchFamily="50" charset="-127"/>
                <a:ea typeface="NanumGothic" panose="020D0804000000000000" pitchFamily="50" charset="-127"/>
              </a:rPr>
              <a:t>.</a:t>
            </a:r>
            <a:r>
              <a:rPr lang="en-US" altLang="ko-KR" sz="2000" b="1" dirty="0">
                <a:latin typeface="NanumGothic" panose="020D0804000000000000" pitchFamily="50" charset="-127"/>
                <a:ea typeface="NanumGothic" panose="020D0804000000000000" pitchFamily="50" charset="-127"/>
              </a:rPr>
              <a:t> </a:t>
            </a:r>
            <a:endParaRPr lang="en-US" altLang="ko-KR" sz="20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endParaRPr lang="en-US" altLang="ko-KR" sz="2000" b="1" dirty="0" smtClean="0">
              <a:latin typeface="NanumGothic" panose="020D0804000000000000" pitchFamily="50" charset="-127"/>
              <a:ea typeface="NanumGothic" panose="020D0804000000000000" pitchFamily="50" charset="-127"/>
            </a:endParaRPr>
          </a:p>
          <a:p>
            <a:pPr marL="0" lvl="0" indent="0" rtl="0">
              <a:spcBef>
                <a:spcPts val="600"/>
              </a:spcBef>
              <a:spcAft>
                <a:spcPts val="0"/>
              </a:spcAft>
              <a:buNone/>
            </a:pPr>
            <a:r>
              <a:rPr lang="ko-KR" altLang="en-US" sz="2000" b="1" dirty="0" smtClean="0">
                <a:latin typeface="NanumGothic" panose="020D0804000000000000" pitchFamily="50" charset="-127"/>
                <a:ea typeface="NanumGothic" panose="020D0804000000000000" pitchFamily="50" charset="-127"/>
              </a:rPr>
              <a:t> 미흡하지만 열심히 만든 </a:t>
            </a:r>
            <a:r>
              <a:rPr lang="en-US" altLang="ko-KR" sz="2000" b="1" dirty="0" smtClean="0">
                <a:latin typeface="NanumGothic" panose="020D0804000000000000" pitchFamily="50" charset="-127"/>
                <a:ea typeface="NanumGothic" panose="020D0804000000000000" pitchFamily="50" charset="-127"/>
              </a:rPr>
              <a:t>PPT</a:t>
            </a:r>
            <a:r>
              <a:rPr lang="ko-KR" altLang="en-US" sz="2000" b="1" dirty="0" smtClean="0">
                <a:latin typeface="NanumGothic" panose="020D0804000000000000" pitchFamily="50" charset="-127"/>
                <a:ea typeface="NanumGothic" panose="020D0804000000000000" pitchFamily="50" charset="-127"/>
              </a:rPr>
              <a:t>를 좋게 봐주시면 감사하겠습니다</a:t>
            </a:r>
            <a:r>
              <a:rPr lang="en-US" altLang="ko-KR" sz="2000" b="1" dirty="0" smtClean="0">
                <a:latin typeface="NanumGothic" panose="020D0804000000000000" pitchFamily="50" charset="-127"/>
                <a:ea typeface="NanumGothic" panose="020D0804000000000000" pitchFamily="50" charset="-127"/>
              </a:rPr>
              <a:t>!</a:t>
            </a:r>
            <a:endParaRPr lang="en-US" altLang="ko-KR" sz="2000" b="1" dirty="0">
              <a:latin typeface="NanumGothic" panose="020D0804000000000000" pitchFamily="50" charset="-127"/>
              <a:ea typeface="NanumGothic" panose="020D0804000000000000" pitchFamily="50" charset="-127"/>
            </a:endParaRPr>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86366" y="1422067"/>
            <a:ext cx="4354033" cy="276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1134" name="Google Shape;1134;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graphicFrame>
        <p:nvGraphicFramePr>
          <p:cNvPr id="1135" name="Google Shape;1135;p43"/>
          <p:cNvGraphicFramePr/>
          <p:nvPr/>
        </p:nvGraphicFramePr>
        <p:xfrm>
          <a:off x="829325" y="1354231"/>
          <a:ext cx="3000000" cy="3000000"/>
        </p:xfrm>
        <a:graphic>
          <a:graphicData uri="http://schemas.openxmlformats.org/drawingml/2006/table">
            <a:tbl>
              <a:tblPr>
                <a:noFill/>
                <a:tableStyleId>{65EB44B9-4524-4C0D-8AF8-5427DF5A4584}</a:tableStyleId>
              </a:tblPr>
              <a:tblGrid>
                <a:gridCol w="1288400">
                  <a:extLst>
                    <a:ext uri="{9D8B030D-6E8A-4147-A177-3AD203B41FA5}">
                      <a16:colId xmlns:a16="http://schemas.microsoft.com/office/drawing/2014/main" val="20000"/>
                    </a:ext>
                  </a:extLst>
                </a:gridCol>
                <a:gridCol w="442400">
                  <a:extLst>
                    <a:ext uri="{9D8B030D-6E8A-4147-A177-3AD203B41FA5}">
                      <a16:colId xmlns:a16="http://schemas.microsoft.com/office/drawing/2014/main" val="20001"/>
                    </a:ext>
                  </a:extLst>
                </a:gridCol>
                <a:gridCol w="442400">
                  <a:extLst>
                    <a:ext uri="{9D8B030D-6E8A-4147-A177-3AD203B41FA5}">
                      <a16:colId xmlns:a16="http://schemas.microsoft.com/office/drawing/2014/main" val="20002"/>
                    </a:ext>
                  </a:extLst>
                </a:gridCol>
                <a:gridCol w="442400">
                  <a:extLst>
                    <a:ext uri="{9D8B030D-6E8A-4147-A177-3AD203B41FA5}">
                      <a16:colId xmlns:a16="http://schemas.microsoft.com/office/drawing/2014/main" val="20003"/>
                    </a:ext>
                  </a:extLst>
                </a:gridCol>
                <a:gridCol w="442400">
                  <a:extLst>
                    <a:ext uri="{9D8B030D-6E8A-4147-A177-3AD203B41FA5}">
                      <a16:colId xmlns:a16="http://schemas.microsoft.com/office/drawing/2014/main" val="20004"/>
                    </a:ext>
                  </a:extLst>
                </a:gridCol>
                <a:gridCol w="442400">
                  <a:extLst>
                    <a:ext uri="{9D8B030D-6E8A-4147-A177-3AD203B41FA5}">
                      <a16:colId xmlns:a16="http://schemas.microsoft.com/office/drawing/2014/main" val="20005"/>
                    </a:ext>
                  </a:extLst>
                </a:gridCol>
                <a:gridCol w="442400">
                  <a:extLst>
                    <a:ext uri="{9D8B030D-6E8A-4147-A177-3AD203B41FA5}">
                      <a16:colId xmlns:a16="http://schemas.microsoft.com/office/drawing/2014/main" val="20006"/>
                    </a:ext>
                  </a:extLst>
                </a:gridCol>
                <a:gridCol w="442400">
                  <a:extLst>
                    <a:ext uri="{9D8B030D-6E8A-4147-A177-3AD203B41FA5}">
                      <a16:colId xmlns:a16="http://schemas.microsoft.com/office/drawing/2014/main" val="20007"/>
                    </a:ext>
                  </a:extLst>
                </a:gridCol>
                <a:gridCol w="442400">
                  <a:extLst>
                    <a:ext uri="{9D8B030D-6E8A-4147-A177-3AD203B41FA5}">
                      <a16:colId xmlns:a16="http://schemas.microsoft.com/office/drawing/2014/main" val="20008"/>
                    </a:ext>
                  </a:extLst>
                </a:gridCol>
                <a:gridCol w="442400">
                  <a:extLst>
                    <a:ext uri="{9D8B030D-6E8A-4147-A177-3AD203B41FA5}">
                      <a16:colId xmlns:a16="http://schemas.microsoft.com/office/drawing/2014/main" val="20009"/>
                    </a:ext>
                  </a:extLst>
                </a:gridCol>
                <a:gridCol w="442400">
                  <a:extLst>
                    <a:ext uri="{9D8B030D-6E8A-4147-A177-3AD203B41FA5}">
                      <a16:colId xmlns:a16="http://schemas.microsoft.com/office/drawing/2014/main" val="20010"/>
                    </a:ext>
                  </a:extLst>
                </a:gridCol>
                <a:gridCol w="442400">
                  <a:extLst>
                    <a:ext uri="{9D8B030D-6E8A-4147-A177-3AD203B41FA5}">
                      <a16:colId xmlns:a16="http://schemas.microsoft.com/office/drawing/2014/main" val="20011"/>
                    </a:ext>
                  </a:extLst>
                </a:gridCol>
                <a:gridCol w="442400">
                  <a:extLst>
                    <a:ext uri="{9D8B030D-6E8A-4147-A177-3AD203B41FA5}">
                      <a16:colId xmlns:a16="http://schemas.microsoft.com/office/drawing/2014/main" val="20012"/>
                    </a:ext>
                  </a:extLst>
                </a:gridCol>
                <a:gridCol w="442400">
                  <a:extLst>
                    <a:ext uri="{9D8B030D-6E8A-4147-A177-3AD203B41FA5}">
                      <a16:colId xmlns:a16="http://schemas.microsoft.com/office/drawing/2014/main" val="20013"/>
                    </a:ext>
                  </a:extLst>
                </a:gridCol>
                <a:gridCol w="442400">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1</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2</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080052" y="1857000"/>
            <a:ext cx="6394198" cy="3052930"/>
          </a:xfrm>
          <a:prstGeom prst="rect">
            <a:avLst/>
          </a:prstGeom>
        </p:spPr>
        <p:txBody>
          <a:bodyPr spcFirstLastPara="1" wrap="square" lIns="91425" tIns="91425" rIns="91425" bIns="91425" anchor="t" anchorCtr="0">
            <a:noAutofit/>
          </a:bodyPr>
          <a:lstStyle/>
          <a:p>
            <a:pPr marL="0" lvl="0" indent="0">
              <a:buNone/>
            </a:pPr>
            <a:r>
              <a:rPr lang="en" sz="2200" dirty="0" smtClean="0">
                <a:latin typeface="NanumGothic" panose="020D0804000000000000" pitchFamily="50" charset="-127"/>
                <a:ea typeface="NanumGothic" panose="020D0804000000000000" pitchFamily="50" charset="-127"/>
              </a:rPr>
              <a:t>“</a:t>
            </a:r>
            <a:r>
              <a:rPr lang="ko-KR" altLang="en-US" sz="2200" b="1" dirty="0" smtClean="0">
                <a:latin typeface="NanumGothic" panose="020D0804000000000000" pitchFamily="50" charset="-127"/>
                <a:ea typeface="NanumGothic" panose="020D0804000000000000" pitchFamily="50" charset="-127"/>
              </a:rPr>
              <a:t>공은 </a:t>
            </a:r>
            <a:r>
              <a:rPr lang="ko-KR" altLang="en-US" sz="2200" b="1" dirty="0">
                <a:latin typeface="NanumGothic" panose="020D0804000000000000" pitchFamily="50" charset="-127"/>
                <a:ea typeface="NanumGothic" panose="020D0804000000000000" pitchFamily="50" charset="-127"/>
              </a:rPr>
              <a:t>둥글고</a:t>
            </a:r>
            <a:r>
              <a:rPr lang="en-US" altLang="ko-KR" sz="2200" b="1" dirty="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경기는 </a:t>
            </a:r>
            <a:r>
              <a:rPr lang="en-US" altLang="ko-KR" sz="2200" b="1" dirty="0">
                <a:latin typeface="NanumGothic" panose="020D0804000000000000" pitchFamily="50" charset="-127"/>
                <a:ea typeface="NanumGothic" panose="020D0804000000000000" pitchFamily="50" charset="-127"/>
              </a:rPr>
              <a:t>90</a:t>
            </a:r>
            <a:r>
              <a:rPr lang="ko-KR" altLang="en-US" sz="2200" b="1" dirty="0">
                <a:latin typeface="NanumGothic" panose="020D0804000000000000" pitchFamily="50" charset="-127"/>
                <a:ea typeface="NanumGothic" panose="020D0804000000000000" pitchFamily="50" charset="-127"/>
              </a:rPr>
              <a:t>분이나 </a:t>
            </a:r>
            <a:r>
              <a:rPr lang="ko-KR" altLang="en-US" sz="2200" b="1" dirty="0" smtClean="0">
                <a:latin typeface="NanumGothic" panose="020D0804000000000000" pitchFamily="50" charset="-127"/>
                <a:ea typeface="NanumGothic" panose="020D0804000000000000" pitchFamily="50" charset="-127"/>
              </a:rPr>
              <a:t>진행된다</a:t>
            </a:r>
            <a:r>
              <a:rPr lang="en-US" altLang="ko-KR" sz="2200" b="1" dirty="0" smtClean="0">
                <a:latin typeface="NanumGothic" panose="020D0804000000000000" pitchFamily="50" charset="-127"/>
                <a:ea typeface="NanumGothic" panose="020D0804000000000000" pitchFamily="50" charset="-127"/>
              </a:rPr>
              <a:t>. </a:t>
            </a:r>
          </a:p>
          <a:p>
            <a:pPr marL="0" lvl="0" indent="0">
              <a:buNone/>
            </a:pPr>
            <a:r>
              <a:rPr lang="en-US" altLang="ko-KR" sz="2200" b="1" dirty="0" smtClean="0">
                <a:latin typeface="NanumGothic" panose="020D0804000000000000" pitchFamily="50" charset="-127"/>
                <a:ea typeface="NanumGothic" panose="020D0804000000000000" pitchFamily="50" charset="-127"/>
              </a:rPr>
              <a:t>- </a:t>
            </a:r>
            <a:r>
              <a:rPr lang="ko-KR" altLang="en-US" sz="2200" b="1" dirty="0" smtClean="0">
                <a:latin typeface="NanumGothic" panose="020D0804000000000000" pitchFamily="50" charset="-127"/>
                <a:ea typeface="NanumGothic" panose="020D0804000000000000" pitchFamily="50" charset="-127"/>
              </a:rPr>
              <a:t>제프 </a:t>
            </a:r>
            <a:r>
              <a:rPr lang="ko-KR" altLang="en-US" sz="2200" b="1" dirty="0" err="1" smtClean="0">
                <a:latin typeface="NanumGothic" panose="020D0804000000000000" pitchFamily="50" charset="-127"/>
                <a:ea typeface="NanumGothic" panose="020D0804000000000000" pitchFamily="50" charset="-127"/>
              </a:rPr>
              <a:t>헤어베어거</a:t>
            </a:r>
            <a:r>
              <a:rPr lang="ko-KR" altLang="en-US" sz="2200" b="1" dirty="0" smtClean="0">
                <a:latin typeface="NanumGothic" panose="020D0804000000000000" pitchFamily="50" charset="-127"/>
                <a:ea typeface="NanumGothic" panose="020D0804000000000000" pitchFamily="50" charset="-127"/>
              </a:rPr>
              <a:t> </a:t>
            </a:r>
            <a:r>
              <a:rPr lang="en" sz="2200" dirty="0" smtClean="0">
                <a:solidFill>
                  <a:schemeClr val="lt1"/>
                </a:solidFill>
                <a:latin typeface="NanumGothic" panose="020D0804000000000000" pitchFamily="50" charset="-127"/>
                <a:ea typeface="NanumGothic" panose="020D0804000000000000" pitchFamily="50" charset="-127"/>
              </a:rPr>
              <a:t>”</a:t>
            </a:r>
          </a:p>
          <a:p>
            <a:pPr lvl="0" indent="-457200">
              <a:buFontTx/>
              <a:buChar char="-"/>
            </a:pPr>
            <a:endParaRPr lang="en" sz="2200" dirty="0" smtClean="0">
              <a:solidFill>
                <a:schemeClr val="lt1"/>
              </a:solidFill>
              <a:latin typeface="NanumGothic" panose="020D0804000000000000" pitchFamily="50" charset="-127"/>
              <a:ea typeface="NanumGothic" panose="020D0804000000000000" pitchFamily="50" charset="-127"/>
            </a:endParaRPr>
          </a:p>
          <a:p>
            <a:pPr marL="0" lvl="0" indent="0">
              <a:buNone/>
            </a:pPr>
            <a:r>
              <a:rPr lang="en" altLang="ko-KR" sz="2200" dirty="0" smtClean="0">
                <a:solidFill>
                  <a:schemeClr val="lt1"/>
                </a:solidFill>
                <a:latin typeface="NanumGothic" panose="020D0804000000000000" pitchFamily="50" charset="-127"/>
                <a:ea typeface="NanumGothic" panose="020D0804000000000000" pitchFamily="50" charset="-127"/>
              </a:rPr>
              <a:t>“</a:t>
            </a:r>
            <a:r>
              <a:rPr lang="ko-KR" altLang="en-US" sz="2200" b="1" dirty="0" smtClean="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강한 자가 이기는 것이 아니라</a:t>
            </a:r>
            <a:r>
              <a:rPr lang="en-US" altLang="ko-KR" sz="2200" b="1" dirty="0">
                <a:latin typeface="NanumGothic" panose="020D0804000000000000" pitchFamily="50" charset="-127"/>
                <a:ea typeface="NanumGothic" panose="020D0804000000000000" pitchFamily="50" charset="-127"/>
              </a:rPr>
              <a:t>, </a:t>
            </a:r>
            <a:r>
              <a:rPr lang="ko-KR" altLang="en-US" sz="2200" b="1" dirty="0">
                <a:latin typeface="NanumGothic" panose="020D0804000000000000" pitchFamily="50" charset="-127"/>
                <a:ea typeface="NanumGothic" panose="020D0804000000000000" pitchFamily="50" charset="-127"/>
              </a:rPr>
              <a:t>이기는 자가 강한 것이다</a:t>
            </a:r>
            <a:r>
              <a:rPr lang="en-US" altLang="ko-KR" sz="2200" b="1" dirty="0" smtClean="0">
                <a:latin typeface="NanumGothic" panose="020D0804000000000000" pitchFamily="50" charset="-127"/>
                <a:ea typeface="NanumGothic" panose="020D0804000000000000" pitchFamily="50" charset="-127"/>
              </a:rPr>
              <a:t>.</a:t>
            </a:r>
          </a:p>
          <a:p>
            <a:pPr marL="0" lvl="0" indent="0">
              <a:buNone/>
            </a:pPr>
            <a:r>
              <a:rPr lang="en-US" altLang="ko-KR" sz="2200" b="1" dirty="0" smtClean="0">
                <a:solidFill>
                  <a:schemeClr val="lt1"/>
                </a:solidFill>
                <a:latin typeface="NanumGothic" panose="020D0804000000000000" pitchFamily="50" charset="-127"/>
                <a:ea typeface="NanumGothic" panose="020D0804000000000000" pitchFamily="50" charset="-127"/>
              </a:rPr>
              <a:t>- </a:t>
            </a:r>
            <a:r>
              <a:rPr lang="ko-KR" altLang="en-US" sz="2200" b="1" dirty="0" smtClean="0">
                <a:solidFill>
                  <a:schemeClr val="lt1"/>
                </a:solidFill>
                <a:latin typeface="NanumGothic" panose="020D0804000000000000" pitchFamily="50" charset="-127"/>
                <a:ea typeface="NanumGothic" panose="020D0804000000000000" pitchFamily="50" charset="-127"/>
              </a:rPr>
              <a:t>프란츠 </a:t>
            </a:r>
            <a:r>
              <a:rPr lang="ko-KR" altLang="en-US" sz="2200" b="1" dirty="0" err="1" smtClean="0">
                <a:solidFill>
                  <a:schemeClr val="lt1"/>
                </a:solidFill>
                <a:latin typeface="NanumGothic" panose="020D0804000000000000" pitchFamily="50" charset="-127"/>
                <a:ea typeface="NanumGothic" panose="020D0804000000000000" pitchFamily="50" charset="-127"/>
              </a:rPr>
              <a:t>베켄바우어</a:t>
            </a:r>
            <a:r>
              <a:rPr lang="en" altLang="ko-KR" sz="2200" dirty="0" smtClean="0">
                <a:solidFill>
                  <a:schemeClr val="lt1"/>
                </a:solidFill>
                <a:latin typeface="NanumGothic" panose="020D0804000000000000" pitchFamily="50" charset="-127"/>
                <a:ea typeface="NanumGothic" panose="020D0804000000000000" pitchFamily="50" charset="-127"/>
              </a:rPr>
              <a:t> </a:t>
            </a:r>
            <a:r>
              <a:rPr lang="en" altLang="ko-KR" sz="2200" dirty="0">
                <a:solidFill>
                  <a:schemeClr val="lt1"/>
                </a:solidFill>
                <a:latin typeface="NanumGothic" panose="020D0804000000000000" pitchFamily="50" charset="-127"/>
                <a:ea typeface="NanumGothic" panose="020D0804000000000000" pitchFamily="50" charset="-127"/>
              </a:rPr>
              <a:t>”</a:t>
            </a:r>
            <a:endParaRPr sz="2200" dirty="0">
              <a:latin typeface="NanumGothic" panose="020D0804000000000000" pitchFamily="50" charset="-127"/>
              <a:ea typeface="NanumGothic" panose="020D0804000000000000" pitchFamily="50" charset="-127"/>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graphicFrame>
        <p:nvGraphicFramePr>
          <p:cNvPr id="1269" name="Google Shape;1269;p49"/>
          <p:cNvGraphicFramePr/>
          <p:nvPr/>
        </p:nvGraphicFramePr>
        <p:xfrm>
          <a:off x="823425" y="1354650"/>
          <a:ext cx="3000000" cy="300000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2176"/>
        <p:cNvGrpSpPr/>
        <p:nvPr/>
      </p:nvGrpSpPr>
      <p:grpSpPr>
        <a:xfrm>
          <a:off x="0" y="0"/>
          <a:ext cx="0" cy="0"/>
          <a:chOff x="0" y="0"/>
          <a:chExt cx="0" cy="0"/>
        </a:xfrm>
      </p:grpSpPr>
      <p:sp>
        <p:nvSpPr>
          <p:cNvPr id="2177" name="Google Shape;2177;p52"/>
          <p:cNvSpPr txBox="1"/>
          <p:nvPr/>
        </p:nvSpPr>
        <p:spPr>
          <a:xfrm>
            <a:off x="731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Titillium Web"/>
                <a:ea typeface="Titillium Web"/>
                <a:cs typeface="Titillium Web"/>
                <a:sym typeface="Titillium Web"/>
              </a:rPr>
              <a:t>You can also use any emoji as an icon!</a:t>
            </a:r>
            <a:endParaRPr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And of course it resizes without losing quality.</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How? Follow Google instructions https://twitter.com/googledocs/status/730087240156643328</a:t>
            </a:r>
            <a:endParaRPr>
              <a:solidFill>
                <a:srgbClr val="FFFFFF"/>
              </a:solidFill>
              <a:latin typeface="Titillium Web"/>
              <a:ea typeface="Titillium Web"/>
              <a:cs typeface="Titillium Web"/>
              <a:sym typeface="Titillium Web"/>
            </a:endParaRPr>
          </a:p>
        </p:txBody>
      </p:sp>
      <p:sp>
        <p:nvSpPr>
          <p:cNvPr id="2178" name="Google Shape;2178;p52"/>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2179" name="Google Shape;2179;p5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183"/>
        <p:cNvGrpSpPr/>
        <p:nvPr/>
      </p:nvGrpSpPr>
      <p:grpSpPr>
        <a:xfrm>
          <a:off x="0" y="0"/>
          <a:ext cx="0" cy="0"/>
          <a:chOff x="0" y="0"/>
          <a:chExt cx="0" cy="0"/>
        </a:xfrm>
      </p:grpSpPr>
      <p:pic>
        <p:nvPicPr>
          <p:cNvPr id="2184" name="Google Shape;2184;p53">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2185" name="Google Shape;2185;p53"/>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2186" name="Google Shape;2186;p53"/>
          <p:cNvGrpSpPr/>
          <p:nvPr/>
        </p:nvGrpSpPr>
        <p:grpSpPr>
          <a:xfrm>
            <a:off x="690575" y="3290132"/>
            <a:ext cx="7762851" cy="892418"/>
            <a:chOff x="801125" y="3213932"/>
            <a:chExt cx="7762851" cy="892418"/>
          </a:xfrm>
        </p:grpSpPr>
        <p:grpSp>
          <p:nvGrpSpPr>
            <p:cNvPr id="2187" name="Google Shape;2187;p53"/>
            <p:cNvGrpSpPr/>
            <p:nvPr/>
          </p:nvGrpSpPr>
          <p:grpSpPr>
            <a:xfrm>
              <a:off x="4845759" y="3213932"/>
              <a:ext cx="1695900" cy="892418"/>
              <a:chOff x="4845759" y="3213932"/>
              <a:chExt cx="1695900" cy="892418"/>
            </a:xfrm>
          </p:grpSpPr>
          <p:sp>
            <p:nvSpPr>
              <p:cNvPr id="2188" name="Google Shape;2188;p53"/>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189" name="Google Shape;2189;p53"/>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0" name="Google Shape;2190;p53"/>
            <p:cNvGrpSpPr/>
            <p:nvPr/>
          </p:nvGrpSpPr>
          <p:grpSpPr>
            <a:xfrm>
              <a:off x="2823442" y="3214222"/>
              <a:ext cx="1695900" cy="892128"/>
              <a:chOff x="2823442" y="3214222"/>
              <a:chExt cx="1695900" cy="892128"/>
            </a:xfrm>
          </p:grpSpPr>
          <p:sp>
            <p:nvSpPr>
              <p:cNvPr id="2191" name="Google Shape;2191;p53"/>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192" name="Google Shape;2192;p53"/>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3" name="Google Shape;2193;p53"/>
            <p:cNvGrpSpPr/>
            <p:nvPr/>
          </p:nvGrpSpPr>
          <p:grpSpPr>
            <a:xfrm>
              <a:off x="6868076" y="3213932"/>
              <a:ext cx="1695900" cy="892418"/>
              <a:chOff x="6868076" y="3213932"/>
              <a:chExt cx="1695900" cy="892418"/>
            </a:xfrm>
          </p:grpSpPr>
          <p:sp>
            <p:nvSpPr>
              <p:cNvPr id="2194" name="Google Shape;2194;p53"/>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195" name="Google Shape;2195;p53"/>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196" name="Google Shape;2196;p53"/>
            <p:cNvGrpSpPr/>
            <p:nvPr/>
          </p:nvGrpSpPr>
          <p:grpSpPr>
            <a:xfrm>
              <a:off x="801125" y="3214206"/>
              <a:ext cx="1695900" cy="892144"/>
              <a:chOff x="801125" y="3214206"/>
              <a:chExt cx="1695900" cy="892144"/>
            </a:xfrm>
          </p:grpSpPr>
          <p:sp>
            <p:nvSpPr>
              <p:cNvPr id="2197" name="Google Shape;2197;p53"/>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2198" name="Google Shape;2198;p53"/>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smtClean="0"/>
              <a:t>서론 및 이론적 배경</a:t>
            </a:r>
            <a:endParaRPr dirty="0"/>
          </a:p>
        </p:txBody>
      </p:sp>
      <p:sp>
        <p:nvSpPr>
          <p:cNvPr id="808" name="Google Shape;808;p19"/>
          <p:cNvSpPr txBox="1">
            <a:spLocks noGrp="1"/>
          </p:cNvSpPr>
          <p:nvPr>
            <p:ph type="subTitle" idx="1"/>
          </p:nvPr>
        </p:nvSpPr>
        <p:spPr>
          <a:xfrm>
            <a:off x="448270" y="1585135"/>
            <a:ext cx="5369434"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ko-KR" altLang="en-US" sz="1400" dirty="0" smtClean="0">
                <a:solidFill>
                  <a:schemeClr val="bg1"/>
                </a:solidFill>
                <a:latin typeface="NanumGothic" panose="020D0804000000000000" pitchFamily="50" charset="-127"/>
                <a:ea typeface="NanumGothic" panose="020D0804000000000000" pitchFamily="50" charset="-127"/>
              </a:rPr>
              <a:t>주제 및 목적과 연구방법</a:t>
            </a:r>
            <a:endParaRPr sz="1400" dirty="0">
              <a:solidFill>
                <a:schemeClr val="bg1"/>
              </a:solidFill>
              <a:latin typeface="NanumGothic" panose="020D0804000000000000" pitchFamily="50" charset="-127"/>
              <a:ea typeface="NanumGothic" panose="020D0804000000000000" pitchFamily="50" charset="-127"/>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xfrm>
            <a:off x="739675" y="26202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latin typeface="NanumGothic" panose="020D0804000000000000" pitchFamily="50" charset="-127"/>
                <a:ea typeface="NanumGothic" panose="020D0804000000000000" pitchFamily="50" charset="-127"/>
              </a:rPr>
              <a:t>주제 및 목적</a:t>
            </a:r>
            <a:endParaRPr dirty="0">
              <a:latin typeface="NanumGothic" panose="020D0804000000000000" pitchFamily="50" charset="-127"/>
              <a:ea typeface="NanumGothic" panose="020D0804000000000000" pitchFamily="50" charset="-127"/>
            </a:endParaRPr>
          </a:p>
        </p:txBody>
      </p:sp>
      <p:sp>
        <p:nvSpPr>
          <p:cNvPr id="785" name="Google Shape;785;p16"/>
          <p:cNvSpPr txBox="1">
            <a:spLocks noGrp="1"/>
          </p:cNvSpPr>
          <p:nvPr>
            <p:ph type="body" idx="2"/>
          </p:nvPr>
        </p:nvSpPr>
        <p:spPr>
          <a:xfrm>
            <a:off x="4694997" y="1218009"/>
            <a:ext cx="3730800" cy="25456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solidFill>
                  <a:srgbClr val="FFFFFF"/>
                </a:solidFill>
              </a:rPr>
              <a:t>2. </a:t>
            </a:r>
            <a:r>
              <a:rPr lang="ko-KR" altLang="en-US" sz="1400" b="1" dirty="0" smtClean="0"/>
              <a:t>목적</a:t>
            </a:r>
            <a:endParaRPr lang="en-US" altLang="ko-KR" sz="1400" b="1" dirty="0" smtClean="0"/>
          </a:p>
          <a:p>
            <a:pPr marL="0" lvl="0" indent="0" algn="l" rtl="0">
              <a:spcBef>
                <a:spcPts val="600"/>
              </a:spcBef>
              <a:spcAft>
                <a:spcPts val="0"/>
              </a:spcAft>
              <a:buNone/>
            </a:pPr>
            <a:r>
              <a:rPr lang="en" sz="1400" dirty="0" smtClean="0">
                <a:solidFill>
                  <a:srgbClr val="FFFFFF"/>
                </a:solidFill>
              </a:rPr>
              <a:t>Click </a:t>
            </a:r>
            <a:r>
              <a:rPr lang="en" sz="1400" dirty="0">
                <a:solidFill>
                  <a:srgbClr val="FFFFFF"/>
                </a:solidFill>
              </a:rPr>
              <a:t>on the button under the presentation preview that says </a:t>
            </a:r>
            <a:r>
              <a:rPr lang="en" sz="1400" b="1" dirty="0">
                <a:solidFill>
                  <a:srgbClr val="FFFFFF"/>
                </a:solidFill>
              </a:rPr>
              <a:t>"Download as PowerPoint template"</a:t>
            </a:r>
            <a:r>
              <a:rPr lang="en" sz="1400" dirty="0">
                <a:solidFill>
                  <a:srgbClr val="FFFFFF"/>
                </a:solidFill>
              </a:rPr>
              <a:t>. You will get a .pptx file that you can edit in PowerPoint. </a:t>
            </a:r>
            <a:endParaRPr sz="1400" dirty="0">
              <a:solidFill>
                <a:srgbClr val="FFFFFF"/>
              </a:solidFill>
            </a:endParaRPr>
          </a:p>
          <a:p>
            <a:pPr marL="0" lvl="0" indent="0" algn="l" rtl="0">
              <a:spcBef>
                <a:spcPts val="600"/>
              </a:spcBef>
              <a:spcAft>
                <a:spcPts val="0"/>
              </a:spcAft>
              <a:buNone/>
            </a:pPr>
            <a:r>
              <a:rPr lang="en" sz="1400" dirty="0">
                <a:solidFill>
                  <a:srgbClr val="FFFFFF"/>
                </a:solidFill>
              </a:rPr>
              <a:t>Remember to download and install the fonts used in this presentation (you’ll find the links to the font files needed in the </a:t>
            </a:r>
            <a:r>
              <a:rPr lang="en" sz="1400" u="sng" dirty="0">
                <a:solidFill>
                  <a:srgbClr val="FFFFFF"/>
                </a:solidFill>
                <a:hlinkClick r:id="rId3" action="ppaction://hlinksldjump">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Presentation design slide</a:t>
            </a:r>
            <a:r>
              <a:rPr lang="en" sz="1400" dirty="0">
                <a:solidFill>
                  <a:srgbClr val="FFFFFF"/>
                </a:solidFill>
              </a:rPr>
              <a:t>)</a:t>
            </a:r>
            <a:endParaRPr sz="1400" dirty="0">
              <a:solidFill>
                <a:srgbClr val="FFFFFF"/>
              </a:solidFill>
            </a:endParaRPr>
          </a:p>
          <a:p>
            <a:pPr marL="0" lvl="0" indent="0" algn="l" rtl="0">
              <a:spcBef>
                <a:spcPts val="600"/>
              </a:spcBef>
              <a:spcAft>
                <a:spcPts val="0"/>
              </a:spcAft>
              <a:buClr>
                <a:schemeClr val="dk1"/>
              </a:buClr>
              <a:buSzPts val="1100"/>
              <a:buFont typeface="Arial"/>
              <a:buNone/>
            </a:pPr>
            <a:endParaRPr sz="1400" b="1" dirty="0">
              <a:solidFill>
                <a:srgbClr val="FFFFFF"/>
              </a:solidFill>
            </a:endParaRPr>
          </a:p>
        </p:txBody>
      </p:sp>
      <p:sp>
        <p:nvSpPr>
          <p:cNvPr id="786" name="Google Shape;786;p16"/>
          <p:cNvSpPr txBox="1">
            <a:spLocks noGrp="1"/>
          </p:cNvSpPr>
          <p:nvPr>
            <p:ph type="body" idx="1"/>
          </p:nvPr>
        </p:nvSpPr>
        <p:spPr>
          <a:xfrm>
            <a:off x="739675" y="1218009"/>
            <a:ext cx="3730800" cy="25456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None/>
            </a:pPr>
            <a:r>
              <a:rPr lang="ko-KR" altLang="en-US" sz="1400" b="1" dirty="0" smtClean="0">
                <a:solidFill>
                  <a:srgbClr val="FFFFFF"/>
                </a:solidFill>
              </a:rPr>
              <a:t>주제</a:t>
            </a:r>
            <a:endParaRPr lang="en-US" altLang="ko-KR" sz="1400" b="1" dirty="0" smtClean="0">
              <a:solidFill>
                <a:srgbClr val="FFFFFF"/>
              </a:solidFill>
            </a:endParaRPr>
          </a:p>
          <a:p>
            <a:pPr marL="0" lvl="0" indent="0" algn="l" rtl="0">
              <a:spcBef>
                <a:spcPts val="600"/>
              </a:spcBef>
              <a:spcAft>
                <a:spcPts val="0"/>
              </a:spcAft>
              <a:buClr>
                <a:schemeClr val="dk1"/>
              </a:buClr>
              <a:buSzPts val="1100"/>
              <a:buNone/>
            </a:pPr>
            <a:r>
              <a:rPr lang="en" sz="1400" dirty="0" smtClean="0">
                <a:solidFill>
                  <a:srgbClr val="FFFFFF"/>
                </a:solidFill>
              </a:rPr>
              <a:t>Click </a:t>
            </a:r>
            <a:r>
              <a:rPr lang="en" sz="1400" dirty="0">
                <a:solidFill>
                  <a:srgbClr val="FFFFFF"/>
                </a:solidFill>
              </a:rPr>
              <a:t>on the button under the presentation preview that says </a:t>
            </a:r>
            <a:r>
              <a:rPr lang="en" sz="1400" b="1" dirty="0" smtClean="0">
                <a:solidFill>
                  <a:srgbClr val="FFFFFF"/>
                </a:solidFill>
              </a:rPr>
              <a:t>“Use </a:t>
            </a:r>
            <a:r>
              <a:rPr lang="en" sz="1400" b="1" dirty="0">
                <a:solidFill>
                  <a:srgbClr val="FFFFFF"/>
                </a:solidFill>
              </a:rPr>
              <a:t>as Google Slides </a:t>
            </a:r>
            <a:r>
              <a:rPr lang="en" sz="1400" b="1" dirty="0" smtClean="0">
                <a:solidFill>
                  <a:srgbClr val="FFFFFF"/>
                </a:solidFill>
              </a:rPr>
              <a:t>Theme”</a:t>
            </a:r>
            <a:r>
              <a:rPr lang="en" sz="1400" dirty="0" smtClean="0">
                <a:solidFill>
                  <a:srgbClr val="FFFFFF"/>
                </a:solidFill>
              </a:rPr>
              <a:t>.</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dirty="0">
                <a:solidFill>
                  <a:srgbClr val="FFFFFF"/>
                </a:solidFill>
              </a:rPr>
              <a:t>You will get a copy of this document on your Google Drive and will be able to edit, add or delete slides.</a:t>
            </a:r>
            <a:endParaRPr sz="1400" dirty="0">
              <a:solidFill>
                <a:srgbClr val="FFFFFF"/>
              </a:solidFill>
            </a:endParaRPr>
          </a:p>
          <a:p>
            <a:pPr marL="0" lvl="0" indent="0" algn="l" rtl="0">
              <a:spcBef>
                <a:spcPts val="600"/>
              </a:spcBef>
              <a:spcAft>
                <a:spcPts val="0"/>
              </a:spcAft>
              <a:buClr>
                <a:schemeClr val="dk1"/>
              </a:buClr>
              <a:buSzPts val="1100"/>
              <a:buFont typeface="Arial"/>
              <a:buNone/>
            </a:pPr>
            <a:r>
              <a:rPr lang="en" sz="1400" b="1" dirty="0">
                <a:solidFill>
                  <a:srgbClr val="FFFFFF"/>
                </a:solidFill>
              </a:rPr>
              <a:t>You have to be signed in to your Google account.</a:t>
            </a:r>
            <a:endParaRPr sz="1400" dirty="0">
              <a:solidFill>
                <a:srgbClr val="FFFFFF"/>
              </a:solidFill>
            </a:endParaRPr>
          </a:p>
        </p:txBody>
      </p:sp>
      <p:sp>
        <p:nvSpPr>
          <p:cNvPr id="787" name="Google Shape;787;p16"/>
          <p:cNvSpPr txBox="1">
            <a:spLocks noGrp="1"/>
          </p:cNvSpPr>
          <p:nvPr>
            <p:ph type="body" idx="2"/>
          </p:nvPr>
        </p:nvSpPr>
        <p:spPr>
          <a:xfrm>
            <a:off x="739675" y="3763617"/>
            <a:ext cx="7686000" cy="1010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sz="1400" dirty="0" smtClean="0">
                <a:solidFill>
                  <a:srgbClr val="FFFFFF"/>
                </a:solidFill>
                <a:latin typeface="NanumGothic" panose="020D0804000000000000" pitchFamily="50" charset="-127"/>
                <a:ea typeface="NanumGothic" panose="020D0804000000000000" pitchFamily="50" charset="-127"/>
              </a:rPr>
              <a:t>참조</a:t>
            </a:r>
            <a:endParaRPr sz="1400" dirty="0">
              <a:solidFill>
                <a:srgbClr val="FFFFFF"/>
              </a:solidFill>
              <a:latin typeface="NanumGothic" panose="020D0804000000000000" pitchFamily="50" charset="-127"/>
              <a:ea typeface="NanumGothic" panose="020D0804000000000000" pitchFamily="50" charset="-127"/>
            </a:endParaRPr>
          </a:p>
          <a:p>
            <a:pPr marL="0" lvl="0" indent="0" algn="l" rtl="0">
              <a:spcBef>
                <a:spcPts val="0"/>
              </a:spcBef>
              <a:spcAft>
                <a:spcPts val="0"/>
              </a:spcAft>
              <a:buNone/>
            </a:pPr>
            <a:endParaRPr sz="1000" dirty="0">
              <a:solidFill>
                <a:srgbClr val="FFFFFF"/>
              </a:solidFill>
            </a:endParaRPr>
          </a:p>
        </p:txBody>
      </p:sp>
      <p:sp>
        <p:nvSpPr>
          <p:cNvPr id="788" name="Google Shape;788;p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t>연구 방법</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dirty="0" smtClean="0"/>
              <a:t>개발 환경</a:t>
            </a:r>
            <a:endParaRPr dirty="0"/>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579250" y="260211"/>
            <a:ext cx="1852523" cy="5514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ko-KR" altLang="en-US" sz="2400" dirty="0" smtClean="0">
                <a:latin typeface="NanumGothic" panose="020D0804000000000000" pitchFamily="50" charset="-127"/>
                <a:ea typeface="NanumGothic" panose="020D0804000000000000" pitchFamily="50" charset="-127"/>
              </a:rPr>
              <a:t>일정관리</a:t>
            </a:r>
            <a:endParaRPr sz="2400" dirty="0">
              <a:latin typeface="NanumGothic" panose="020D0804000000000000" pitchFamily="50" charset="-127"/>
              <a:ea typeface="NanumGothic" panose="020D0804000000000000" pitchFamily="50" charset="-127"/>
            </a:endParaRPr>
          </a:p>
        </p:txBody>
      </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dirty="0"/>
          </a:p>
        </p:txBody>
      </p:sp>
      <p:graphicFrame>
        <p:nvGraphicFramePr>
          <p:cNvPr id="17" name="Table 4"/>
          <p:cNvGraphicFramePr>
            <a:graphicFrameLocks noGrp="1"/>
          </p:cNvGraphicFramePr>
          <p:nvPr>
            <p:extLst>
              <p:ext uri="{D42A27DB-BD31-4B8C-83A1-F6EECF244321}">
                <p14:modId xmlns:p14="http://schemas.microsoft.com/office/powerpoint/2010/main" val="3866501601"/>
              </p:ext>
            </p:extLst>
          </p:nvPr>
        </p:nvGraphicFramePr>
        <p:xfrm>
          <a:off x="293038" y="826849"/>
          <a:ext cx="8572661" cy="3715760"/>
        </p:xfrm>
        <a:graphic>
          <a:graphicData uri="http://schemas.openxmlformats.org/drawingml/2006/table">
            <a:tbl>
              <a:tblPr firstRow="1" bandRow="1"/>
              <a:tblGrid>
                <a:gridCol w="1684857">
                  <a:extLst>
                    <a:ext uri="{9D8B030D-6E8A-4147-A177-3AD203B41FA5}">
                      <a16:colId xmlns:a16="http://schemas.microsoft.com/office/drawing/2014/main" val="20000"/>
                    </a:ext>
                  </a:extLst>
                </a:gridCol>
                <a:gridCol w="491986">
                  <a:extLst>
                    <a:ext uri="{9D8B030D-6E8A-4147-A177-3AD203B41FA5}">
                      <a16:colId xmlns:a16="http://schemas.microsoft.com/office/drawing/2014/main" val="20001"/>
                    </a:ext>
                  </a:extLst>
                </a:gridCol>
                <a:gridCol w="491986">
                  <a:extLst>
                    <a:ext uri="{9D8B030D-6E8A-4147-A177-3AD203B41FA5}">
                      <a16:colId xmlns:a16="http://schemas.microsoft.com/office/drawing/2014/main" val="20002"/>
                    </a:ext>
                  </a:extLst>
                </a:gridCol>
                <a:gridCol w="491986">
                  <a:extLst>
                    <a:ext uri="{9D8B030D-6E8A-4147-A177-3AD203B41FA5}">
                      <a16:colId xmlns:a16="http://schemas.microsoft.com/office/drawing/2014/main" val="20003"/>
                    </a:ext>
                  </a:extLst>
                </a:gridCol>
                <a:gridCol w="491986">
                  <a:extLst>
                    <a:ext uri="{9D8B030D-6E8A-4147-A177-3AD203B41FA5}">
                      <a16:colId xmlns:a16="http://schemas.microsoft.com/office/drawing/2014/main" val="20004"/>
                    </a:ext>
                  </a:extLst>
                </a:gridCol>
                <a:gridCol w="491986">
                  <a:extLst>
                    <a:ext uri="{9D8B030D-6E8A-4147-A177-3AD203B41FA5}">
                      <a16:colId xmlns:a16="http://schemas.microsoft.com/office/drawing/2014/main" val="20005"/>
                    </a:ext>
                  </a:extLst>
                </a:gridCol>
                <a:gridCol w="491986">
                  <a:extLst>
                    <a:ext uri="{9D8B030D-6E8A-4147-A177-3AD203B41FA5}">
                      <a16:colId xmlns:a16="http://schemas.microsoft.com/office/drawing/2014/main" val="20006"/>
                    </a:ext>
                  </a:extLst>
                </a:gridCol>
                <a:gridCol w="491986">
                  <a:extLst>
                    <a:ext uri="{9D8B030D-6E8A-4147-A177-3AD203B41FA5}">
                      <a16:colId xmlns:a16="http://schemas.microsoft.com/office/drawing/2014/main" val="20007"/>
                    </a:ext>
                  </a:extLst>
                </a:gridCol>
                <a:gridCol w="491986">
                  <a:extLst>
                    <a:ext uri="{9D8B030D-6E8A-4147-A177-3AD203B41FA5}">
                      <a16:colId xmlns:a16="http://schemas.microsoft.com/office/drawing/2014/main" val="20008"/>
                    </a:ext>
                  </a:extLst>
                </a:gridCol>
                <a:gridCol w="491986">
                  <a:extLst>
                    <a:ext uri="{9D8B030D-6E8A-4147-A177-3AD203B41FA5}">
                      <a16:colId xmlns:a16="http://schemas.microsoft.com/office/drawing/2014/main" val="20009"/>
                    </a:ext>
                  </a:extLst>
                </a:gridCol>
                <a:gridCol w="491986">
                  <a:extLst>
                    <a:ext uri="{9D8B030D-6E8A-4147-A177-3AD203B41FA5}">
                      <a16:colId xmlns:a16="http://schemas.microsoft.com/office/drawing/2014/main" val="20010"/>
                    </a:ext>
                  </a:extLst>
                </a:gridCol>
                <a:gridCol w="491986">
                  <a:extLst>
                    <a:ext uri="{9D8B030D-6E8A-4147-A177-3AD203B41FA5}">
                      <a16:colId xmlns:a16="http://schemas.microsoft.com/office/drawing/2014/main" val="20011"/>
                    </a:ext>
                  </a:extLst>
                </a:gridCol>
                <a:gridCol w="491986">
                  <a:extLst>
                    <a:ext uri="{9D8B030D-6E8A-4147-A177-3AD203B41FA5}">
                      <a16:colId xmlns:a16="http://schemas.microsoft.com/office/drawing/2014/main" val="20012"/>
                    </a:ext>
                  </a:extLst>
                </a:gridCol>
                <a:gridCol w="491986">
                  <a:extLst>
                    <a:ext uri="{9D8B030D-6E8A-4147-A177-3AD203B41FA5}">
                      <a16:colId xmlns:a16="http://schemas.microsoft.com/office/drawing/2014/main" val="20013"/>
                    </a:ext>
                  </a:extLst>
                </a:gridCol>
                <a:gridCol w="491986">
                  <a:extLst>
                    <a:ext uri="{9D8B030D-6E8A-4147-A177-3AD203B41FA5}">
                      <a16:colId xmlns:a16="http://schemas.microsoft.com/office/drawing/2014/main" val="20014"/>
                    </a:ext>
                  </a:extLst>
                </a:gridCol>
              </a:tblGrid>
              <a:tr h="504994">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en-US" sz="2000" dirty="0"/>
                        <a:t>Task</a:t>
                      </a:r>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금</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토</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일</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수</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목</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금</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토</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일</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화</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수</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1152144" rtl="0" eaLnBrk="1" latinLnBrk="0" hangingPunct="1">
                        <a:defRPr sz="2300" b="1" kern="1200">
                          <a:solidFill>
                            <a:schemeClr val="lt1"/>
                          </a:solidFill>
                          <a:latin typeface="Roboto Condensed"/>
                          <a:cs typeface="FontAwesome"/>
                        </a:defRPr>
                      </a:lvl1pPr>
                      <a:lvl2pPr marL="576072" algn="l" defTabSz="1152144" rtl="0" eaLnBrk="1" latinLnBrk="0" hangingPunct="1">
                        <a:defRPr sz="2300" b="1" kern="1200">
                          <a:solidFill>
                            <a:schemeClr val="lt1"/>
                          </a:solidFill>
                          <a:latin typeface="Roboto Condensed"/>
                          <a:cs typeface="FontAwesome"/>
                        </a:defRPr>
                      </a:lvl2pPr>
                      <a:lvl3pPr marL="1152144" algn="l" defTabSz="1152144" rtl="0" eaLnBrk="1" latinLnBrk="0" hangingPunct="1">
                        <a:defRPr sz="2300" b="1" kern="1200">
                          <a:solidFill>
                            <a:schemeClr val="lt1"/>
                          </a:solidFill>
                          <a:latin typeface="Roboto Condensed"/>
                          <a:cs typeface="FontAwesome"/>
                        </a:defRPr>
                      </a:lvl3pPr>
                      <a:lvl4pPr marL="1728216" algn="l" defTabSz="1152144" rtl="0" eaLnBrk="1" latinLnBrk="0" hangingPunct="1">
                        <a:defRPr sz="2300" b="1" kern="1200">
                          <a:solidFill>
                            <a:schemeClr val="lt1"/>
                          </a:solidFill>
                          <a:latin typeface="Roboto Condensed"/>
                          <a:cs typeface="FontAwesome"/>
                        </a:defRPr>
                      </a:lvl4pPr>
                      <a:lvl5pPr marL="2304288" algn="l" defTabSz="1152144" rtl="0" eaLnBrk="1" latinLnBrk="0" hangingPunct="1">
                        <a:defRPr sz="2300" b="1" kern="1200">
                          <a:solidFill>
                            <a:schemeClr val="lt1"/>
                          </a:solidFill>
                          <a:latin typeface="Roboto Condensed"/>
                          <a:cs typeface="FontAwesome"/>
                        </a:defRPr>
                      </a:lvl5pPr>
                      <a:lvl6pPr marL="2880360" algn="l" defTabSz="1152144" rtl="0" eaLnBrk="1" latinLnBrk="0" hangingPunct="1">
                        <a:defRPr sz="2300" b="1" kern="1200">
                          <a:solidFill>
                            <a:schemeClr val="lt1"/>
                          </a:solidFill>
                          <a:latin typeface="Roboto Condensed"/>
                          <a:cs typeface="FontAwesome"/>
                        </a:defRPr>
                      </a:lvl6pPr>
                      <a:lvl7pPr marL="3456432" algn="l" defTabSz="1152144" rtl="0" eaLnBrk="1" latinLnBrk="0" hangingPunct="1">
                        <a:defRPr sz="2300" b="1" kern="1200">
                          <a:solidFill>
                            <a:schemeClr val="lt1"/>
                          </a:solidFill>
                          <a:latin typeface="Roboto Condensed"/>
                          <a:cs typeface="FontAwesome"/>
                        </a:defRPr>
                      </a:lvl7pPr>
                      <a:lvl8pPr marL="4032504" algn="l" defTabSz="1152144" rtl="0" eaLnBrk="1" latinLnBrk="0" hangingPunct="1">
                        <a:defRPr sz="2300" b="1" kern="1200">
                          <a:solidFill>
                            <a:schemeClr val="lt1"/>
                          </a:solidFill>
                          <a:latin typeface="Roboto Condensed"/>
                          <a:cs typeface="FontAwesome"/>
                        </a:defRPr>
                      </a:lvl8pPr>
                      <a:lvl9pPr marL="4608576" algn="l" defTabSz="1152144" rtl="0" eaLnBrk="1" latinLnBrk="0" hangingPunct="1">
                        <a:defRPr sz="2300" b="1" kern="1200">
                          <a:solidFill>
                            <a:schemeClr val="lt1"/>
                          </a:solidFill>
                          <a:latin typeface="Roboto Condensed"/>
                          <a:cs typeface="FontAwesome"/>
                        </a:defRPr>
                      </a:lvl9pPr>
                    </a:lstStyle>
                    <a:p>
                      <a:pPr algn="ctr"/>
                      <a:r>
                        <a:rPr lang="ko-KR" altLang="en-US" sz="1500" dirty="0" smtClean="0"/>
                        <a:t>목</a:t>
                      </a:r>
                      <a:endParaRPr lang="en-US" sz="1500" dirty="0"/>
                    </a:p>
                  </a:txBody>
                  <a:tcPr marL="57610" marR="57610" marT="57602" marB="57602"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0000"/>
                  </a:ext>
                </a:extLst>
              </a:tr>
              <a:tr h="604501">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algn="ctr"/>
                      <a:r>
                        <a:rPr lang="ko-KR" altLang="en-US" sz="1200" dirty="0" smtClean="0">
                          <a:solidFill>
                            <a:schemeClr val="bg1"/>
                          </a:solidFill>
                          <a:latin typeface="NanumGothic" panose="020D0804000000000000" pitchFamily="50" charset="-127"/>
                          <a:ea typeface="NanumGothic" panose="020D0804000000000000" pitchFamily="50" charset="-127"/>
                        </a:rPr>
                        <a:t>기획 및 설계</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37DB9"/>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데이터 수집</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5AA96"/>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2"/>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서론 및 이론적 배경</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BB955"/>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연구 및 조사</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19B14"/>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4"/>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분석 및 결론</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E382C"/>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521253">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ko-KR" altLang="en-US" sz="1200" dirty="0" smtClean="0">
                          <a:solidFill>
                            <a:schemeClr val="bg1"/>
                          </a:solidFill>
                          <a:latin typeface="NanumGothic" panose="020D0804000000000000" pitchFamily="50" charset="-127"/>
                          <a:ea typeface="NanumGothic" panose="020D0804000000000000" pitchFamily="50" charset="-127"/>
                        </a:rPr>
                        <a:t>테스트 </a:t>
                      </a:r>
                      <a:r>
                        <a:rPr lang="en-US" altLang="ko-KR" sz="1200" dirty="0" smtClean="0">
                          <a:solidFill>
                            <a:schemeClr val="bg1"/>
                          </a:solidFill>
                          <a:latin typeface="NanumGothic" panose="020D0804000000000000" pitchFamily="50" charset="-127"/>
                          <a:ea typeface="NanumGothic" panose="020D0804000000000000" pitchFamily="50" charset="-127"/>
                        </a:rPr>
                        <a:t>&amp; </a:t>
                      </a:r>
                      <a:r>
                        <a:rPr lang="ko-KR" altLang="en-US" sz="1200" dirty="0" smtClean="0">
                          <a:solidFill>
                            <a:schemeClr val="bg1"/>
                          </a:solidFill>
                          <a:latin typeface="NanumGothic" panose="020D0804000000000000" pitchFamily="50" charset="-127"/>
                          <a:ea typeface="NanumGothic" panose="020D0804000000000000" pitchFamily="50" charset="-127"/>
                        </a:rPr>
                        <a:t>수정</a:t>
                      </a:r>
                      <a:endParaRPr lang="en-US" sz="1200" dirty="0">
                        <a:solidFill>
                          <a:schemeClr val="bg1"/>
                        </a:solidFill>
                        <a:latin typeface="NanumGothic" panose="020D0804000000000000" pitchFamily="50" charset="-127"/>
                        <a:ea typeface="NanumGothic" panose="020D0804000000000000" pitchFamily="50" charset="-127"/>
                      </a:endParaRPr>
                    </a:p>
                  </a:txBody>
                  <a:tcPr marL="57610" marR="57610" marT="57602" marB="57602"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33247"/>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tc>
                  <a:txBody>
                    <a:bodyPr/>
                    <a:lstStyle>
                      <a:lvl1pPr marL="0" algn="l" defTabSz="1152144" rtl="0" eaLnBrk="1" latinLnBrk="0" hangingPunct="1">
                        <a:defRPr sz="2300" kern="1200">
                          <a:solidFill>
                            <a:schemeClr val="dk1"/>
                          </a:solidFill>
                          <a:latin typeface="Roboto Condensed"/>
                          <a:cs typeface="FontAwesome"/>
                        </a:defRPr>
                      </a:lvl1pPr>
                      <a:lvl2pPr marL="576072" algn="l" defTabSz="1152144" rtl="0" eaLnBrk="1" latinLnBrk="0" hangingPunct="1">
                        <a:defRPr sz="2300" kern="1200">
                          <a:solidFill>
                            <a:schemeClr val="dk1"/>
                          </a:solidFill>
                          <a:latin typeface="Roboto Condensed"/>
                          <a:cs typeface="FontAwesome"/>
                        </a:defRPr>
                      </a:lvl2pPr>
                      <a:lvl3pPr marL="1152144" algn="l" defTabSz="1152144" rtl="0" eaLnBrk="1" latinLnBrk="0" hangingPunct="1">
                        <a:defRPr sz="2300" kern="1200">
                          <a:solidFill>
                            <a:schemeClr val="dk1"/>
                          </a:solidFill>
                          <a:latin typeface="Roboto Condensed"/>
                          <a:cs typeface="FontAwesome"/>
                        </a:defRPr>
                      </a:lvl3pPr>
                      <a:lvl4pPr marL="1728216" algn="l" defTabSz="1152144" rtl="0" eaLnBrk="1" latinLnBrk="0" hangingPunct="1">
                        <a:defRPr sz="2300" kern="1200">
                          <a:solidFill>
                            <a:schemeClr val="dk1"/>
                          </a:solidFill>
                          <a:latin typeface="Roboto Condensed"/>
                          <a:cs typeface="FontAwesome"/>
                        </a:defRPr>
                      </a:lvl4pPr>
                      <a:lvl5pPr marL="2304288" algn="l" defTabSz="1152144" rtl="0" eaLnBrk="1" latinLnBrk="0" hangingPunct="1">
                        <a:defRPr sz="2300" kern="1200">
                          <a:solidFill>
                            <a:schemeClr val="dk1"/>
                          </a:solidFill>
                          <a:latin typeface="Roboto Condensed"/>
                          <a:cs typeface="FontAwesome"/>
                        </a:defRPr>
                      </a:lvl5pPr>
                      <a:lvl6pPr marL="2880360" algn="l" defTabSz="1152144" rtl="0" eaLnBrk="1" latinLnBrk="0" hangingPunct="1">
                        <a:defRPr sz="2300" kern="1200">
                          <a:solidFill>
                            <a:schemeClr val="dk1"/>
                          </a:solidFill>
                          <a:latin typeface="Roboto Condensed"/>
                          <a:cs typeface="FontAwesome"/>
                        </a:defRPr>
                      </a:lvl6pPr>
                      <a:lvl7pPr marL="3456432" algn="l" defTabSz="1152144" rtl="0" eaLnBrk="1" latinLnBrk="0" hangingPunct="1">
                        <a:defRPr sz="2300" kern="1200">
                          <a:solidFill>
                            <a:schemeClr val="dk1"/>
                          </a:solidFill>
                          <a:latin typeface="Roboto Condensed"/>
                          <a:cs typeface="FontAwesome"/>
                        </a:defRPr>
                      </a:lvl7pPr>
                      <a:lvl8pPr marL="4032504" algn="l" defTabSz="1152144" rtl="0" eaLnBrk="1" latinLnBrk="0" hangingPunct="1">
                        <a:defRPr sz="2300" kern="1200">
                          <a:solidFill>
                            <a:schemeClr val="dk1"/>
                          </a:solidFill>
                          <a:latin typeface="Roboto Condensed"/>
                          <a:cs typeface="FontAwesome"/>
                        </a:defRPr>
                      </a:lvl8pPr>
                      <a:lvl9pPr marL="4608576" algn="l" defTabSz="1152144" rtl="0" eaLnBrk="1" latinLnBrk="0" hangingPunct="1">
                        <a:defRPr sz="2300" kern="1200">
                          <a:solidFill>
                            <a:schemeClr val="dk1"/>
                          </a:solidFill>
                          <a:latin typeface="Roboto Condensed"/>
                          <a:cs typeface="FontAwesome"/>
                        </a:defRPr>
                      </a:lvl9pPr>
                    </a:lstStyle>
                    <a:p>
                      <a:endParaRPr lang="en-US" sz="2300" dirty="0"/>
                    </a:p>
                  </a:txBody>
                  <a:tcPr marL="57610" marR="57610" marT="57602" marB="5760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62626">
                        <a:lumMod val="25000"/>
                        <a:lumOff val="75000"/>
                      </a:srgbClr>
                    </a:solidFill>
                  </a:tcPr>
                </a:tc>
                <a:extLst>
                  <a:ext uri="{0D108BD9-81ED-4DB2-BD59-A6C34878D82A}">
                    <a16:rowId xmlns:a16="http://schemas.microsoft.com/office/drawing/2014/main" val="10006"/>
                  </a:ext>
                </a:extLst>
              </a:tr>
            </a:tbl>
          </a:graphicData>
        </a:graphic>
      </p:graphicFrame>
      <p:grpSp>
        <p:nvGrpSpPr>
          <p:cNvPr id="21" name="Group 63"/>
          <p:cNvGrpSpPr/>
          <p:nvPr/>
        </p:nvGrpSpPr>
        <p:grpSpPr>
          <a:xfrm>
            <a:off x="293038" y="4632253"/>
            <a:ext cx="1042097" cy="167692"/>
            <a:chOff x="1105494" y="4417230"/>
            <a:chExt cx="1389335" cy="223603"/>
          </a:xfrm>
        </p:grpSpPr>
        <p:grpSp>
          <p:nvGrpSpPr>
            <p:cNvPr id="22" name="Group 50"/>
            <p:cNvGrpSpPr/>
            <p:nvPr/>
          </p:nvGrpSpPr>
          <p:grpSpPr>
            <a:xfrm>
              <a:off x="1105494" y="4417230"/>
              <a:ext cx="524768" cy="201168"/>
              <a:chOff x="2221306" y="3914656"/>
              <a:chExt cx="524768" cy="201168"/>
            </a:xfrm>
          </p:grpSpPr>
          <p:sp>
            <p:nvSpPr>
              <p:cNvPr id="26" name="TextBox 25"/>
              <p:cNvSpPr txBox="1"/>
              <p:nvPr/>
            </p:nvSpPr>
            <p:spPr>
              <a:xfrm>
                <a:off x="2459697" y="3934939"/>
                <a:ext cx="286377" cy="170913"/>
              </a:xfrm>
              <a:prstGeom prst="rect">
                <a:avLst/>
              </a:prstGeom>
              <a:noFill/>
            </p:spPr>
            <p:txBody>
              <a:bodyPr wrap="none" lIns="0" tIns="0" rIns="0" bIns="0" rtlCol="0" anchor="t">
                <a:spAutoFit/>
              </a:bodyPr>
              <a:lstStyle/>
              <a:p>
                <a:pPr algn="ctr" defTabSz="773800">
                  <a:defRPr/>
                </a:pPr>
                <a:r>
                  <a:rPr lang="ko-KR" altLang="en-US" sz="833" dirty="0" smtClean="0">
                    <a:solidFill>
                      <a:schemeClr val="bg1"/>
                    </a:solidFill>
                    <a:latin typeface="Roboto Condensed"/>
                  </a:rPr>
                  <a:t>계획</a:t>
                </a:r>
                <a:endParaRPr lang="en-US" sz="833" dirty="0">
                  <a:solidFill>
                    <a:schemeClr val="bg1"/>
                  </a:solidFill>
                  <a:latin typeface="Roboto Condensed"/>
                </a:endParaRPr>
              </a:p>
            </p:txBody>
          </p:sp>
          <p:sp>
            <p:nvSpPr>
              <p:cNvPr id="27" name="Oval 51"/>
              <p:cNvSpPr>
                <a:spLocks noChangeAspect="1"/>
              </p:cNvSpPr>
              <p:nvPr/>
            </p:nvSpPr>
            <p:spPr>
              <a:xfrm>
                <a:off x="2221306" y="3914656"/>
                <a:ext cx="207097" cy="201168"/>
              </a:xfrm>
              <a:prstGeom prst="ellipse">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833" dirty="0">
                  <a:solidFill>
                    <a:srgbClr val="FFFFFF"/>
                  </a:solidFill>
                  <a:latin typeface="Roboto Condensed"/>
                </a:endParaRPr>
              </a:p>
            </p:txBody>
          </p:sp>
        </p:grpSp>
        <p:grpSp>
          <p:nvGrpSpPr>
            <p:cNvPr id="23" name="Group 45"/>
            <p:cNvGrpSpPr/>
            <p:nvPr/>
          </p:nvGrpSpPr>
          <p:grpSpPr>
            <a:xfrm>
              <a:off x="1946202" y="4417230"/>
              <a:ext cx="548627" cy="223603"/>
              <a:chOff x="3239312" y="3947915"/>
              <a:chExt cx="548627" cy="223603"/>
            </a:xfrm>
          </p:grpSpPr>
          <p:sp>
            <p:nvSpPr>
              <p:cNvPr id="24" name="TextBox 23"/>
              <p:cNvSpPr txBox="1"/>
              <p:nvPr/>
            </p:nvSpPr>
            <p:spPr>
              <a:xfrm>
                <a:off x="3469504" y="3968198"/>
                <a:ext cx="318435" cy="170913"/>
              </a:xfrm>
              <a:prstGeom prst="rect">
                <a:avLst/>
              </a:prstGeom>
              <a:noFill/>
            </p:spPr>
            <p:txBody>
              <a:bodyPr wrap="none" lIns="0" tIns="0" rIns="0" bIns="0" rtlCol="0" anchor="t">
                <a:spAutoFit/>
              </a:bodyPr>
              <a:lstStyle/>
              <a:p>
                <a:pPr algn="ctr" defTabSz="773800">
                  <a:defRPr/>
                </a:pPr>
                <a:r>
                  <a:rPr lang="en-US" sz="833" dirty="0" smtClean="0">
                    <a:solidFill>
                      <a:schemeClr val="bg1"/>
                    </a:solidFill>
                    <a:latin typeface="Roboto Condensed"/>
                  </a:rPr>
                  <a:t> </a:t>
                </a:r>
                <a:r>
                  <a:rPr lang="ko-KR" altLang="en-US" sz="833" dirty="0" smtClean="0">
                    <a:solidFill>
                      <a:schemeClr val="bg1"/>
                    </a:solidFill>
                    <a:latin typeface="Roboto Condensed"/>
                  </a:rPr>
                  <a:t>완료</a:t>
                </a:r>
                <a:endParaRPr lang="en-US" sz="833" dirty="0">
                  <a:solidFill>
                    <a:schemeClr val="bg1"/>
                  </a:solidFill>
                  <a:latin typeface="Roboto Condensed"/>
                </a:endParaRPr>
              </a:p>
            </p:txBody>
          </p:sp>
          <p:sp>
            <p:nvSpPr>
              <p:cNvPr id="25" name="Oval 49"/>
              <p:cNvSpPr>
                <a:spLocks noChangeAspect="1"/>
              </p:cNvSpPr>
              <p:nvPr/>
            </p:nvSpPr>
            <p:spPr>
              <a:xfrm>
                <a:off x="3239312" y="3947915"/>
                <a:ext cx="230193" cy="223603"/>
              </a:xfrm>
              <a:prstGeom prst="ellipse">
                <a:avLst/>
              </a:prstGeom>
              <a:solidFill>
                <a:srgbClr val="237DB9"/>
              </a:solidFill>
              <a:ln w="25400" cap="flat" cmpd="sng" algn="ctr">
                <a:noFill/>
                <a:prstDash val="solid"/>
              </a:ln>
              <a:effectLst/>
            </p:spPr>
            <p:txBody>
              <a:bodyPr rtlCol="0" anchor="ctr"/>
              <a:lstStyle/>
              <a:p>
                <a:pPr algn="ctr" defTabSz="773800">
                  <a:defRPr/>
                </a:pPr>
                <a:endParaRPr lang="en-US" sz="833" dirty="0">
                  <a:solidFill>
                    <a:srgbClr val="FFFFFF"/>
                  </a:solidFill>
                  <a:latin typeface="Roboto Condensed"/>
                </a:endParaRPr>
              </a:p>
            </p:txBody>
          </p:sp>
        </p:grpSp>
      </p:grpSp>
      <p:grpSp>
        <p:nvGrpSpPr>
          <p:cNvPr id="40" name="Group 12"/>
          <p:cNvGrpSpPr/>
          <p:nvPr/>
        </p:nvGrpSpPr>
        <p:grpSpPr>
          <a:xfrm>
            <a:off x="4903305" y="4127416"/>
            <a:ext cx="1938907" cy="233910"/>
            <a:chOff x="2705100" y="1741859"/>
            <a:chExt cx="3009900" cy="120650"/>
          </a:xfrm>
        </p:grpSpPr>
        <p:sp>
          <p:nvSpPr>
            <p:cNvPr id="41" name="Right Arrow 5"/>
            <p:cNvSpPr/>
            <p:nvPr/>
          </p:nvSpPr>
          <p:spPr>
            <a:xfrm>
              <a:off x="3810000" y="1741859"/>
              <a:ext cx="1905000" cy="120650"/>
            </a:xfrm>
            <a:prstGeom prst="rightArrow">
              <a:avLst>
                <a:gd name="adj1" fmla="val 100000"/>
                <a:gd name="adj2" fmla="val 50000"/>
              </a:avLst>
            </a:prstGeom>
            <a:solidFill>
              <a:srgbClr val="237DB9"/>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sp>
          <p:nvSpPr>
            <p:cNvPr id="42" name="Rectangle 11"/>
            <p:cNvSpPr/>
            <p:nvPr/>
          </p:nvSpPr>
          <p:spPr>
            <a:xfrm>
              <a:off x="2705100" y="1741859"/>
              <a:ext cx="1104900" cy="120650"/>
            </a:xfrm>
            <a:prstGeom prst="rect">
              <a:avLst/>
            </a:prstGeom>
            <a:solidFill>
              <a:srgbClr val="237DB9">
                <a:lumMod val="60000"/>
                <a:lumOff val="40000"/>
              </a:srgbClr>
            </a:solidFill>
            <a:ln w="25400" cap="flat" cmpd="sng" algn="ctr">
              <a:noFill/>
              <a:prstDash val="solid"/>
            </a:ln>
            <a:effectLst/>
          </p:spPr>
          <p:txBody>
            <a:bodyPr rtlCol="0" anchor="ctr"/>
            <a:lstStyle/>
            <a:p>
              <a:pPr algn="ctr" defTabSz="773800">
                <a:defRPr/>
              </a:pPr>
              <a:endParaRPr lang="en-US" sz="1488" dirty="0">
                <a:solidFill>
                  <a:srgbClr val="FFFFFF"/>
                </a:solidFill>
                <a:latin typeface="Roboto Condensed"/>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1748</Words>
  <Application>Microsoft Office PowerPoint</Application>
  <PresentationFormat>화면 슬라이드 쇼(16:9)</PresentationFormat>
  <Paragraphs>431</Paragraphs>
  <Slides>39</Slides>
  <Notes>39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39</vt:i4>
      </vt:variant>
    </vt:vector>
  </HeadingPairs>
  <TitlesOfParts>
    <vt:vector size="49" baseType="lpstr">
      <vt:lpstr>Roboto Condensed</vt:lpstr>
      <vt:lpstr>Calibri</vt:lpstr>
      <vt:lpstr>NanumGothic</vt:lpstr>
      <vt:lpstr>맑은 고딕</vt:lpstr>
      <vt:lpstr>Titillium Web</vt:lpstr>
      <vt:lpstr>Titillium Web ExtraLight</vt:lpstr>
      <vt:lpstr>Montserrat</vt:lpstr>
      <vt:lpstr>FontAwesome</vt:lpstr>
      <vt:lpstr>Arial</vt:lpstr>
      <vt:lpstr>Thaliard template</vt:lpstr>
      <vt:lpstr>파이썬, R을 활용한 빅데이터 시각화 과정</vt:lpstr>
      <vt:lpstr>안녕하세요!</vt:lpstr>
      <vt:lpstr>PowerPoint 프레젠테이션</vt:lpstr>
      <vt:lpstr>서론 및 이론적 배경</vt:lpstr>
      <vt:lpstr>주제 및 목적</vt:lpstr>
      <vt:lpstr>연구 방법</vt:lpstr>
      <vt:lpstr>개발 환경</vt:lpstr>
      <vt:lpstr>일정관리</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파이썬, R을 활용한 빅데이터 시각화 과정</dc:title>
  <dc:creator>tjoeun</dc:creator>
  <cp:lastModifiedBy>tjoeun</cp:lastModifiedBy>
  <cp:revision>15</cp:revision>
  <dcterms:modified xsi:type="dcterms:W3CDTF">2021-08-20T07:41:12Z</dcterms:modified>
</cp:coreProperties>
</file>