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63" r:id="rId32"/>
    <p:sldId id="264" r:id="rId33"/>
  </p:sldIdLst>
  <p:sldSz cx="12192000" cy="6858000"/>
  <p:notesSz cx="6858000" cy="9144000"/>
  <p:embeddedFontLst>
    <p:embeddedFont>
      <p:font typeface="KoPubWorld돋움체 Light" panose="020B0600000101010101" charset="-127"/>
      <p:regular r:id="rId34"/>
    </p:embeddedFont>
    <p:embeddedFont>
      <p:font typeface="KoPubWorld돋움체 Bold" panose="020B0600000101010101" charset="-127"/>
      <p:bold r:id="rId35"/>
    </p:embeddedFont>
    <p:embeddedFont>
      <p:font typeface="NanumGothic" panose="020D0804000000000000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나눔바른펜" panose="020B0503000000000000" pitchFamily="50" charset="-127"/>
      <p:regular r:id="rId39"/>
      <p:bold r:id="rId40"/>
    </p:embeddedFont>
    <p:embeddedFont>
      <p:font typeface="나눔고딕" panose="020D0604000000000000" pitchFamily="50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F5DF4D"/>
    <a:srgbClr val="939597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F87788-73A9-1248-8D55-EE9D58105C5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13094" y="1169893"/>
            <a:ext cx="4540990" cy="45409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74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981943" y="2950337"/>
            <a:ext cx="5028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현대축구와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 빅데이터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4137219" y="2707852"/>
            <a:ext cx="2828839" cy="2573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4137219" y="2707852"/>
            <a:ext cx="28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Python, 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활용한 빅데이터 시각화 과정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086413" y="6138527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2021.08.26 ~ 2021.09.01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347139" y="188165"/>
            <a:ext cx="3497721" cy="830997"/>
            <a:chOff x="3819245" y="188165"/>
            <a:chExt cx="305063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100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동적 웹 </a:t>
              </a:r>
              <a:r>
                <a:rPr lang="ko-KR" altLang="en-US" sz="3600" b="1" dirty="0" err="1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크롤링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05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2-1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해 17"/>
          <p:cNvSpPr/>
          <p:nvPr/>
        </p:nvSpPr>
        <p:spPr>
          <a:xfrm>
            <a:off x="557400" y="1258581"/>
            <a:ext cx="329150" cy="329150"/>
          </a:xfrm>
          <a:prstGeom prst="su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739824"/>
            <a:ext cx="5228494" cy="4843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86550" y="123849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동적 웹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크롤링을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위한 함수 생성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63" y="1739824"/>
            <a:ext cx="5228494" cy="2352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63" y="4161751"/>
            <a:ext cx="5228494" cy="509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6389063" y="4812579"/>
            <a:ext cx="4770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정적 웹 </a:t>
            </a:r>
            <a:r>
              <a:rPr lang="ko-KR" altLang="en-US" sz="16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크롤링시</a:t>
            </a:r>
            <a:r>
              <a:rPr lang="en-US" altLang="ko-KR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크롤링을</a:t>
            </a:r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할 수 없게 막아놓아 </a:t>
            </a:r>
            <a:r>
              <a:rPr lang="en-US" altLang="ko-KR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selenium</a:t>
            </a:r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활</a:t>
            </a:r>
            <a:endParaRPr lang="en-US" altLang="ko-KR" sz="16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용하여 </a:t>
            </a:r>
            <a:r>
              <a:rPr lang="en-US" altLang="ko-KR" sz="16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Xpath</a:t>
            </a:r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접근해서 </a:t>
            </a:r>
            <a:r>
              <a:rPr lang="ko-KR" altLang="en-US" sz="16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크롤링을</a:t>
            </a:r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진행</a:t>
            </a:r>
            <a:r>
              <a:rPr lang="en-US" altLang="ko-KR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8796" y="5538739"/>
            <a:ext cx="5225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 Medium" panose="02000603000000000000" pitchFamily="2" charset="77"/>
              </a:rPr>
              <a:t>Xpath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  <a:cs typeface="Abhaya Libre Medium" panose="02000603000000000000" pitchFamily="2" charset="77"/>
            </a:endParaRPr>
          </a:p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Abhaya Libre Medium" panose="02000603000000000000" pitchFamily="2" charset="77"/>
              </a:rPr>
              <a:t>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W3C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표준으로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XML(Extensible Markup Language)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문서의 구조를 통해 경로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(Path)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위에 지정한 구문을 사용하여 항목을 배치하고 처리하는 방법을 기술하는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언어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  <a:cs typeface="Abhaya Libre Medium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567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299002" y="170165"/>
            <a:ext cx="3375385" cy="830997"/>
            <a:chOff x="3819245" y="188165"/>
            <a:chExt cx="29439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103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데이터 전처리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00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2-2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26" y="1453069"/>
            <a:ext cx="8014538" cy="3562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직선 화살표 연결선 13"/>
          <p:cNvCxnSpPr>
            <a:stCxn id="15" idx="2"/>
          </p:cNvCxnSpPr>
          <p:nvPr/>
        </p:nvCxnSpPr>
        <p:spPr>
          <a:xfrm flipH="1">
            <a:off x="3625066" y="1752846"/>
            <a:ext cx="1151792" cy="739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2058" y="1498930"/>
            <a:ext cx="110959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이름만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59133" y="2469126"/>
            <a:ext cx="755210" cy="172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6556301" y="4847252"/>
            <a:ext cx="474094" cy="474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2842" y="5322035"/>
            <a:ext cx="170751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이상치 및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처리 필요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1979426" y="5141216"/>
            <a:ext cx="362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데이터를 확인하고 수정해야 할 부분들을 체크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1657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299002" y="170165"/>
            <a:ext cx="3375385" cy="830997"/>
            <a:chOff x="3819245" y="188165"/>
            <a:chExt cx="29439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103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데이터 전처리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00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2-2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55" y="1191513"/>
            <a:ext cx="3412218" cy="2624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55" y="3988647"/>
            <a:ext cx="4249402" cy="250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18" y="1191513"/>
            <a:ext cx="5088893" cy="5306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아래쪽 화살표 24"/>
          <p:cNvSpPr/>
          <p:nvPr/>
        </p:nvSpPr>
        <p:spPr>
          <a:xfrm>
            <a:off x="4162667" y="3551777"/>
            <a:ext cx="272670" cy="701389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5623687" y="4261841"/>
            <a:ext cx="272670" cy="99459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7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70648" y="150812"/>
            <a:ext cx="3050704" cy="830997"/>
            <a:chOff x="3819245" y="188165"/>
            <a:chExt cx="266076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18202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데이터 병합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076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2-3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454013"/>
            <a:ext cx="5670163" cy="4498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51" y="1454013"/>
            <a:ext cx="5228249" cy="1824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406351" y="4048038"/>
            <a:ext cx="5228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수집한 데이터들을 전부 하나로 통합하여 </a:t>
            </a:r>
            <a:r>
              <a:rPr lang="ko-KR" altLang="en-US" sz="22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결측치</a:t>
            </a:r>
            <a:r>
              <a:rPr lang="ko-KR" altLang="en-US" sz="2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확인 후</a:t>
            </a:r>
            <a:r>
              <a:rPr lang="en-US" altLang="ko-KR" sz="2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csv</a:t>
            </a:r>
            <a:r>
              <a:rPr lang="ko-KR" altLang="en-US" sz="2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파일로 저장</a:t>
            </a:r>
            <a:endParaRPr lang="ko-KR" altLang="en-US" sz="2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51" y="3487321"/>
            <a:ext cx="5228248" cy="351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7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604970" y="160436"/>
            <a:ext cx="2982059" cy="830997"/>
            <a:chOff x="3819245" y="188165"/>
            <a:chExt cx="260089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430497" y="275862"/>
              <a:ext cx="19896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연구 및 조사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78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295876" y="4393972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포지션 별 분석</a:t>
            </a:r>
            <a:endParaRPr lang="en-US" sz="2200" b="1" dirty="0">
              <a:latin typeface="나눔바른펜" panose="020B0503000000000000" pitchFamily="50" charset="-127"/>
              <a:ea typeface="나눔바른펜" panose="020B0503000000000000" pitchFamily="50" charset="-127"/>
              <a:cs typeface="Poppins" pitchFamily="2" charset="7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1696" y="5057476"/>
            <a:ext cx="212166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특정 데이터로 알아보는 선수들의 퍼포먼스</a:t>
            </a:r>
            <a:endParaRPr 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9371" y="4393972"/>
            <a:ext cx="1188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팀 별 분석</a:t>
            </a:r>
            <a:endParaRPr lang="en-US" sz="2200" b="1" dirty="0">
              <a:latin typeface="나눔바른펜" panose="020B0503000000000000" pitchFamily="50" charset="-127"/>
              <a:ea typeface="나눔바른펜" panose="020B0503000000000000" pitchFamily="50" charset="-127"/>
              <a:cs typeface="Poppins" pitchFamily="2" charset="7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71002" y="5057476"/>
            <a:ext cx="188215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같은 축구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,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다른 성적을 내는 이유</a:t>
            </a:r>
            <a:endParaRPr 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37304" y="4393972"/>
            <a:ext cx="1148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모델 학습</a:t>
            </a:r>
            <a:endParaRPr lang="en-US" sz="2200" b="1" dirty="0">
              <a:latin typeface="나눔바른펜" panose="020B0503000000000000" pitchFamily="50" charset="-127"/>
              <a:ea typeface="나눔바른펜" panose="020B0503000000000000" pitchFamily="50" charset="-127"/>
              <a:cs typeface="Poppins" pitchFamily="2" charset="7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0645" y="5058624"/>
            <a:ext cx="1521387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경기의 결과를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예측해보기</a:t>
            </a:r>
            <a:endParaRPr 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65" name="Block Arc 51"/>
          <p:cNvSpPr>
            <a:spLocks noChangeAspect="1"/>
          </p:cNvSpPr>
          <p:nvPr/>
        </p:nvSpPr>
        <p:spPr>
          <a:xfrm rot="10800000">
            <a:off x="3001697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6" name="Block Arc 53"/>
          <p:cNvSpPr>
            <a:spLocks noChangeAspect="1"/>
          </p:cNvSpPr>
          <p:nvPr/>
        </p:nvSpPr>
        <p:spPr>
          <a:xfrm>
            <a:off x="5022431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7" name="Block Arc 55"/>
          <p:cNvSpPr>
            <a:spLocks noChangeAspect="1"/>
          </p:cNvSpPr>
          <p:nvPr/>
        </p:nvSpPr>
        <p:spPr>
          <a:xfrm rot="10800000">
            <a:off x="7008677" y="1864742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8" name="Block Arc 2"/>
          <p:cNvSpPr>
            <a:spLocks noChangeAspect="1"/>
          </p:cNvSpPr>
          <p:nvPr/>
        </p:nvSpPr>
        <p:spPr>
          <a:xfrm>
            <a:off x="3001697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9" name="Block Arc 52"/>
          <p:cNvSpPr>
            <a:spLocks noChangeAspect="1"/>
          </p:cNvSpPr>
          <p:nvPr/>
        </p:nvSpPr>
        <p:spPr>
          <a:xfrm rot="10800000">
            <a:off x="5005187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70" name="Block Arc 54"/>
          <p:cNvSpPr>
            <a:spLocks noChangeAspect="1"/>
          </p:cNvSpPr>
          <p:nvPr/>
        </p:nvSpPr>
        <p:spPr>
          <a:xfrm>
            <a:off x="7008677" y="1864742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69777" y="2606338"/>
            <a:ext cx="401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 ExtraBold" panose="02000603000000000000" pitchFamily="2" charset="77"/>
              </a:rPr>
              <a:t>1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72694" y="2610774"/>
            <a:ext cx="4700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 ExtraBold" panose="02000603000000000000" pitchFamily="2" charset="77"/>
              </a:rPr>
              <a:t>2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876365" y="2630431"/>
            <a:ext cx="478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63" y="1111496"/>
            <a:ext cx="9108874" cy="5562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6942339" y="3430971"/>
            <a:ext cx="3631224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포지션 별 비율을 확인해 본 결과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공격수가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약간 더 많은 비중을 차지하고 있다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31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9" y="1235695"/>
            <a:ext cx="7236825" cy="4195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13" y="2699164"/>
            <a:ext cx="6204387" cy="3729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1889185" y="5617325"/>
            <a:ext cx="340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경기 당 골 수를 알아보기 위해 데이터프레임에 계산된 식을 바탕으로 </a:t>
            </a:r>
            <a:r>
              <a:rPr lang="en-US" altLang="ko-KR" sz="16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GoalspG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열을 추가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4398" y="200405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데이터 중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별로 데이터를 추출하고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필요한 데이터 열만 가져와서 데이터프레임을 생성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6654" y="1249998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관련된 통계 분석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94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77757" y="5316862"/>
            <a:ext cx="4382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 중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키패스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 대비 어시스트 숫자를 알아보기 위한 데이터 추출 및 전처리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4398" y="200405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데이터 중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별로 데이터를 추출하고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필요한 데이터 열만 가져와서 데이터프레임을 생성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65620" y="1246439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</a:t>
            </a:r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관련된 통계 분석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46439"/>
            <a:ext cx="7222935" cy="3843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63" y="2823226"/>
            <a:ext cx="5117637" cy="3879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532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79895" y="4693685"/>
            <a:ext cx="4462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수비수의 데이터를 추출하고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경기 당 태클을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기준으로 삼아 나열하던 중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en-US" altLang="ko-KR" b="1" i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Leeds United(</a:t>
            </a:r>
            <a:r>
              <a:rPr lang="ko-KR" altLang="en-US" b="1" i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리즈</a:t>
            </a:r>
            <a:r>
              <a:rPr lang="en-US" altLang="ko-KR" b="1" i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선수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명이 상위에 이름을 올리고 있다는 것을 확인 할 수 있었다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그렇다면 이 팀은 수비 지표가 좋은 팀이었을까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4398" y="201117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데이터 중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수비수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별로 데이터를 추출하고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필요한 데이터 열만 가져와서 데이터프레임을 생성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65620" y="1246439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수비수</a:t>
            </a:r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관련된 통계 분석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46438"/>
            <a:ext cx="7225688" cy="3316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7" y="2823226"/>
            <a:ext cx="5829023" cy="3813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직사각형 19"/>
          <p:cNvSpPr/>
          <p:nvPr/>
        </p:nvSpPr>
        <p:spPr>
          <a:xfrm>
            <a:off x="6440658" y="6374921"/>
            <a:ext cx="1648554" cy="178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33216" y="5842287"/>
            <a:ext cx="1555996" cy="180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7400" y="1136364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시각화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6" y="2642994"/>
            <a:ext cx="5808474" cy="3596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659584"/>
            <a:ext cx="5635109" cy="3596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타원 21"/>
          <p:cNvSpPr/>
          <p:nvPr/>
        </p:nvSpPr>
        <p:spPr>
          <a:xfrm>
            <a:off x="5614289" y="3375267"/>
            <a:ext cx="489366" cy="489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1051845" y="2965876"/>
            <a:ext cx="409390" cy="4093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77711" y="1659584"/>
            <a:ext cx="5056889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두 </a:t>
            </a:r>
            <a:r>
              <a:rPr lang="ko-KR" altLang="en-US" sz="1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그래프만을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놓고 보았을 때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축구를 잘 모르는 사람에게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Lionel Messi(</a:t>
            </a:r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리오넬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메시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Neymar(</a:t>
            </a:r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네이마르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선수는 좋은 </a:t>
            </a:r>
            <a:r>
              <a:rPr lang="ko-KR" altLang="en-US" sz="1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공격수라고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판단되어지기 힘들다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02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5659408" y="2741024"/>
            <a:ext cx="5515170" cy="14388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저는 </a:t>
            </a:r>
            <a:r>
              <a:rPr lang="ko-KR" altLang="en-US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김설웅이라고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합니다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교육과정 수강 이전부터 스포츠 통계 분석에 관심을 가지고 있어 이번 과정을 수강하게 되었습니다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140448" y="1847797"/>
            <a:ext cx="2623047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ko-KR" altLang="en-US" sz="4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ma Madurai Semi" pitchFamily="2" charset="77"/>
              </a:rPr>
              <a:t>안녕하세요</a:t>
            </a:r>
            <a:r>
              <a:rPr lang="en-US" altLang="ko-KR" sz="4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ma Madurai Semi" pitchFamily="2" charset="77"/>
              </a:rPr>
              <a:t>!</a:t>
            </a:r>
            <a:endParaRPr lang="en-US" sz="4000" b="1" dirty="0">
              <a:latin typeface="나눔고딕" panose="020D0604000000000000" pitchFamily="50" charset="-127"/>
              <a:ea typeface="나눔고딕" panose="020D0604000000000000" pitchFamily="50" charset="-127"/>
              <a:cs typeface="Arima Madurai Semi" pitchFamily="2" charset="7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4122" y="2197081"/>
            <a:ext cx="3613639" cy="196947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증명사진 넣을 예정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웃는 얼굴 2"/>
          <p:cNvSpPr/>
          <p:nvPr/>
        </p:nvSpPr>
        <p:spPr>
          <a:xfrm>
            <a:off x="5659408" y="2197081"/>
            <a:ext cx="481040" cy="48104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7400" y="1136364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시각화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659584"/>
            <a:ext cx="7403600" cy="462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타원 14"/>
          <p:cNvSpPr/>
          <p:nvPr/>
        </p:nvSpPr>
        <p:spPr>
          <a:xfrm>
            <a:off x="6121879" y="2237460"/>
            <a:ext cx="606725" cy="606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154173" y="2303596"/>
            <a:ext cx="606725" cy="606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69848" y="1659584"/>
            <a:ext cx="3566636" cy="13849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21-22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시즌이 시작된 지금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아스톤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빌라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소속이었던</a:t>
            </a:r>
            <a:endParaRPr lang="en-US" altLang="ko-KR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i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Jack </a:t>
            </a:r>
            <a:r>
              <a:rPr lang="en-US" altLang="ko-KR" sz="1400" i="1" dirty="0" err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Grealish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i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잭 </a:t>
            </a:r>
            <a:r>
              <a:rPr lang="ko-KR" altLang="en-US" sz="1400" i="1" dirty="0" err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그릴리쉬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1600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억의 이적료를</a:t>
            </a:r>
            <a:endParaRPr lang="en-US" altLang="ko-KR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기록하며 맨체스터 시티로 이적하여 뛰고 있다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팀엔 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Kevin De </a:t>
            </a:r>
            <a:r>
              <a:rPr lang="en-US" altLang="ko-KR" sz="1400" i="1" dirty="0" err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Bruyne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i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케빈 데 </a:t>
            </a:r>
            <a:r>
              <a:rPr lang="ko-KR" altLang="en-US" sz="1400" i="1" dirty="0" err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브라이너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또한 뛰고 있다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67964" y="5226937"/>
            <a:ext cx="3566636" cy="10618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잭 </a:t>
            </a:r>
            <a:r>
              <a:rPr lang="ko-KR" altLang="en-US" sz="1400" dirty="0" err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그릴리쉬</a:t>
            </a:r>
            <a:r>
              <a:rPr lang="ko-KR" altLang="en-US" sz="1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중위권 팀인 </a:t>
            </a:r>
            <a:r>
              <a:rPr lang="ko-KR" altLang="en-US" sz="1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아스톤빌라에서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윙 포워드로 출전해 홀로 눈에 띄는 공 소유 기술과 개인기를 가지고 있어 여러 상위권 팀의 러브콜을 받고 있었다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67964" y="3604843"/>
            <a:ext cx="3566636" cy="10618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맨체스터 시티의 감독인 </a:t>
            </a:r>
            <a:r>
              <a:rPr lang="ko-KR" altLang="en-US" sz="1400" dirty="0" err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펩</a:t>
            </a:r>
            <a:r>
              <a:rPr lang="ko-KR" altLang="en-US" sz="1400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dirty="0" err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과르디올라</a:t>
            </a:r>
            <a:r>
              <a:rPr lang="ko-KR" altLang="en-US" sz="1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압도적인 볼 점유율을 바탕으로 게임을 지배하여 승리하는 전술을 좋아하는 감독이다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84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7400" y="1136364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시각화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659584"/>
            <a:ext cx="5982644" cy="4870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032516" y="3941801"/>
            <a:ext cx="5442438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42" y="1659584"/>
            <a:ext cx="4985572" cy="2059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7877266" y="2183269"/>
            <a:ext cx="1278738" cy="206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42" y="3861909"/>
            <a:ext cx="4985572" cy="2668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직사각형 26"/>
          <p:cNvSpPr/>
          <p:nvPr/>
        </p:nvSpPr>
        <p:spPr>
          <a:xfrm>
            <a:off x="10955547" y="4839420"/>
            <a:ext cx="676367" cy="212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7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팀 </a:t>
              </a:r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076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18" name="Straight Connector 342"/>
          <p:cNvCxnSpPr/>
          <p:nvPr/>
        </p:nvCxnSpPr>
        <p:spPr>
          <a:xfrm>
            <a:off x="2438428" y="4606563"/>
            <a:ext cx="29051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45"/>
          <p:cNvCxnSpPr/>
          <p:nvPr/>
        </p:nvCxnSpPr>
        <p:spPr>
          <a:xfrm>
            <a:off x="2366689" y="2471981"/>
            <a:ext cx="29051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"/>
          <p:cNvCxnSpPr/>
          <p:nvPr/>
        </p:nvCxnSpPr>
        <p:spPr>
          <a:xfrm>
            <a:off x="3538200" y="3496302"/>
            <a:ext cx="23999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/>
          <p:cNvSpPr>
            <a:spLocks/>
          </p:cNvSpPr>
          <p:nvPr/>
        </p:nvSpPr>
        <p:spPr bwMode="auto">
          <a:xfrm>
            <a:off x="5792918" y="3367940"/>
            <a:ext cx="290437" cy="291231"/>
          </a:xfrm>
          <a:custGeom>
            <a:avLst/>
            <a:gdLst>
              <a:gd name="T0" fmla="*/ 209 w 418"/>
              <a:gd name="T1" fmla="*/ 0 h 418"/>
              <a:gd name="T2" fmla="*/ 2 w 418"/>
              <a:gd name="T3" fmla="*/ 183 h 418"/>
              <a:gd name="T4" fmla="*/ 0 w 418"/>
              <a:gd name="T5" fmla="*/ 209 h 418"/>
              <a:gd name="T6" fmla="*/ 2 w 418"/>
              <a:gd name="T7" fmla="*/ 236 h 418"/>
              <a:gd name="T8" fmla="*/ 209 w 418"/>
              <a:gd name="T9" fmla="*/ 418 h 418"/>
              <a:gd name="T10" fmla="*/ 418 w 418"/>
              <a:gd name="T11" fmla="*/ 209 h 418"/>
              <a:gd name="T12" fmla="*/ 209 w 418"/>
              <a:gd name="T1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8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1"/>
                  <a:pt x="0" y="200"/>
                  <a:pt x="0" y="209"/>
                </a:cubicBezTo>
                <a:cubicBezTo>
                  <a:pt x="0" y="218"/>
                  <a:pt x="1" y="227"/>
                  <a:pt x="2" y="236"/>
                </a:cubicBezTo>
                <a:cubicBezTo>
                  <a:pt x="15" y="339"/>
                  <a:pt x="103" y="418"/>
                  <a:pt x="209" y="418"/>
                </a:cubicBezTo>
                <a:cubicBezTo>
                  <a:pt x="325" y="418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25" name="Freeform 8"/>
          <p:cNvSpPr>
            <a:spLocks/>
          </p:cNvSpPr>
          <p:nvPr/>
        </p:nvSpPr>
        <p:spPr bwMode="auto">
          <a:xfrm>
            <a:off x="5230978" y="2325969"/>
            <a:ext cx="290437" cy="292024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10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10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1"/>
                  <a:pt x="0" y="210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10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26" name="Freeform 128"/>
          <p:cNvSpPr>
            <a:spLocks/>
          </p:cNvSpPr>
          <p:nvPr/>
        </p:nvSpPr>
        <p:spPr bwMode="auto">
          <a:xfrm>
            <a:off x="5300636" y="4460947"/>
            <a:ext cx="290437" cy="291231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09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09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0"/>
                  <a:pt x="0" y="209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27" name="Freeform 133"/>
          <p:cNvSpPr>
            <a:spLocks/>
          </p:cNvSpPr>
          <p:nvPr/>
        </p:nvSpPr>
        <p:spPr bwMode="auto">
          <a:xfrm>
            <a:off x="2199806" y="2528824"/>
            <a:ext cx="845259" cy="828792"/>
          </a:xfrm>
          <a:custGeom>
            <a:avLst/>
            <a:gdLst>
              <a:gd name="T0" fmla="*/ 100 w 1406"/>
              <a:gd name="T1" fmla="*/ 106 h 1377"/>
              <a:gd name="T2" fmla="*/ 470 w 1406"/>
              <a:gd name="T3" fmla="*/ 100 h 1377"/>
              <a:gd name="T4" fmla="*/ 1299 w 1406"/>
              <a:gd name="T5" fmla="*/ 901 h 1377"/>
              <a:gd name="T6" fmla="*/ 1305 w 1406"/>
              <a:gd name="T7" fmla="*/ 1271 h 1377"/>
              <a:gd name="T8" fmla="*/ 936 w 1406"/>
              <a:gd name="T9" fmla="*/ 1277 h 1377"/>
              <a:gd name="T10" fmla="*/ 107 w 1406"/>
              <a:gd name="T11" fmla="*/ 476 h 1377"/>
              <a:gd name="T12" fmla="*/ 100 w 1406"/>
              <a:gd name="T13" fmla="*/ 10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377">
                <a:moveTo>
                  <a:pt x="100" y="106"/>
                </a:moveTo>
                <a:cubicBezTo>
                  <a:pt x="200" y="3"/>
                  <a:pt x="366" y="0"/>
                  <a:pt x="470" y="100"/>
                </a:cubicBezTo>
                <a:cubicBezTo>
                  <a:pt x="1299" y="901"/>
                  <a:pt x="1299" y="901"/>
                  <a:pt x="1299" y="901"/>
                </a:cubicBezTo>
                <a:cubicBezTo>
                  <a:pt x="1403" y="1002"/>
                  <a:pt x="1406" y="1167"/>
                  <a:pt x="1305" y="1271"/>
                </a:cubicBezTo>
                <a:cubicBezTo>
                  <a:pt x="1205" y="1374"/>
                  <a:pt x="1040" y="1377"/>
                  <a:pt x="936" y="1277"/>
                </a:cubicBezTo>
                <a:cubicBezTo>
                  <a:pt x="107" y="476"/>
                  <a:pt x="107" y="476"/>
                  <a:pt x="107" y="476"/>
                </a:cubicBezTo>
                <a:cubicBezTo>
                  <a:pt x="3" y="375"/>
                  <a:pt x="0" y="210"/>
                  <a:pt x="100" y="10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28" name="Freeform 134"/>
          <p:cNvSpPr>
            <a:spLocks/>
          </p:cNvSpPr>
          <p:nvPr/>
        </p:nvSpPr>
        <p:spPr bwMode="auto">
          <a:xfrm>
            <a:off x="2346629" y="3584711"/>
            <a:ext cx="828107" cy="845944"/>
          </a:xfrm>
          <a:custGeom>
            <a:avLst/>
            <a:gdLst>
              <a:gd name="T0" fmla="*/ 1271 w 1378"/>
              <a:gd name="T1" fmla="*/ 100 h 1406"/>
              <a:gd name="T2" fmla="*/ 1278 w 1378"/>
              <a:gd name="T3" fmla="*/ 470 h 1406"/>
              <a:gd name="T4" fmla="*/ 476 w 1378"/>
              <a:gd name="T5" fmla="*/ 1299 h 1406"/>
              <a:gd name="T6" fmla="*/ 107 w 1378"/>
              <a:gd name="T7" fmla="*/ 1306 h 1406"/>
              <a:gd name="T8" fmla="*/ 101 w 1378"/>
              <a:gd name="T9" fmla="*/ 936 h 1406"/>
              <a:gd name="T10" fmla="*/ 902 w 1378"/>
              <a:gd name="T11" fmla="*/ 107 h 1406"/>
              <a:gd name="T12" fmla="*/ 1271 w 1378"/>
              <a:gd name="T13" fmla="*/ 10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8" h="1406">
                <a:moveTo>
                  <a:pt x="1271" y="100"/>
                </a:moveTo>
                <a:cubicBezTo>
                  <a:pt x="1375" y="201"/>
                  <a:pt x="1378" y="366"/>
                  <a:pt x="1278" y="470"/>
                </a:cubicBezTo>
                <a:cubicBezTo>
                  <a:pt x="476" y="1299"/>
                  <a:pt x="476" y="1299"/>
                  <a:pt x="476" y="1299"/>
                </a:cubicBezTo>
                <a:cubicBezTo>
                  <a:pt x="376" y="1403"/>
                  <a:pt x="211" y="1406"/>
                  <a:pt x="107" y="1306"/>
                </a:cubicBezTo>
                <a:cubicBezTo>
                  <a:pt x="3" y="1205"/>
                  <a:pt x="0" y="1040"/>
                  <a:pt x="101" y="936"/>
                </a:cubicBezTo>
                <a:cubicBezTo>
                  <a:pt x="902" y="107"/>
                  <a:pt x="902" y="107"/>
                  <a:pt x="902" y="107"/>
                </a:cubicBezTo>
                <a:cubicBezTo>
                  <a:pt x="1002" y="3"/>
                  <a:pt x="1167" y="0"/>
                  <a:pt x="1271" y="10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29" name="Freeform 139"/>
          <p:cNvSpPr>
            <a:spLocks/>
          </p:cNvSpPr>
          <p:nvPr/>
        </p:nvSpPr>
        <p:spPr bwMode="auto">
          <a:xfrm>
            <a:off x="1440310" y="1739825"/>
            <a:ext cx="1473027" cy="1474400"/>
          </a:xfrm>
          <a:custGeom>
            <a:avLst/>
            <a:gdLst>
              <a:gd name="T0" fmla="*/ 2349 w 2450"/>
              <a:gd name="T1" fmla="*/ 1043 h 2450"/>
              <a:gd name="T2" fmla="*/ 2349 w 2450"/>
              <a:gd name="T3" fmla="*/ 1407 h 2450"/>
              <a:gd name="T4" fmla="*/ 1407 w 2450"/>
              <a:gd name="T5" fmla="*/ 2349 h 2450"/>
              <a:gd name="T6" fmla="*/ 1042 w 2450"/>
              <a:gd name="T7" fmla="*/ 2349 h 2450"/>
              <a:gd name="T8" fmla="*/ 100 w 2450"/>
              <a:gd name="T9" fmla="*/ 1407 h 2450"/>
              <a:gd name="T10" fmla="*/ 100 w 2450"/>
              <a:gd name="T11" fmla="*/ 1043 h 2450"/>
              <a:gd name="T12" fmla="*/ 1042 w 2450"/>
              <a:gd name="T13" fmla="*/ 100 h 2450"/>
              <a:gd name="T14" fmla="*/ 1407 w 2450"/>
              <a:gd name="T15" fmla="*/ 100 h 2450"/>
              <a:gd name="T16" fmla="*/ 2349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49" y="1043"/>
                </a:moveTo>
                <a:cubicBezTo>
                  <a:pt x="2450" y="1143"/>
                  <a:pt x="2450" y="1306"/>
                  <a:pt x="2349" y="1407"/>
                </a:cubicBezTo>
                <a:cubicBezTo>
                  <a:pt x="1407" y="2349"/>
                  <a:pt x="1407" y="2349"/>
                  <a:pt x="1407" y="2349"/>
                </a:cubicBezTo>
                <a:cubicBezTo>
                  <a:pt x="1306" y="2450"/>
                  <a:pt x="1143" y="2450"/>
                  <a:pt x="1042" y="2349"/>
                </a:cubicBezTo>
                <a:cubicBezTo>
                  <a:pt x="100" y="1407"/>
                  <a:pt x="100" y="1407"/>
                  <a:pt x="100" y="1407"/>
                </a:cubicBezTo>
                <a:cubicBezTo>
                  <a:pt x="0" y="1306"/>
                  <a:pt x="0" y="1143"/>
                  <a:pt x="100" y="1043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143" y="0"/>
                  <a:pt x="1306" y="0"/>
                  <a:pt x="1407" y="100"/>
                </a:cubicBezTo>
                <a:cubicBezTo>
                  <a:pt x="2349" y="1043"/>
                  <a:pt x="2349" y="1043"/>
                  <a:pt x="2349" y="1043"/>
                </a:cubicBez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0" name="Freeform 140"/>
          <p:cNvSpPr>
            <a:spLocks noEditPoints="1"/>
          </p:cNvSpPr>
          <p:nvPr/>
        </p:nvSpPr>
        <p:spPr bwMode="auto">
          <a:xfrm>
            <a:off x="1526756" y="1839308"/>
            <a:ext cx="1300820" cy="1274748"/>
          </a:xfrm>
          <a:custGeom>
            <a:avLst/>
            <a:gdLst>
              <a:gd name="T0" fmla="*/ 1082 w 2164"/>
              <a:gd name="T1" fmla="*/ 2092 h 2119"/>
              <a:gd name="T2" fmla="*/ 940 w 2164"/>
              <a:gd name="T3" fmla="*/ 2033 h 2119"/>
              <a:gd name="T4" fmla="*/ 108 w 2164"/>
              <a:gd name="T5" fmla="*/ 1202 h 2119"/>
              <a:gd name="T6" fmla="*/ 50 w 2164"/>
              <a:gd name="T7" fmla="*/ 1060 h 2119"/>
              <a:gd name="T8" fmla="*/ 108 w 2164"/>
              <a:gd name="T9" fmla="*/ 918 h 2119"/>
              <a:gd name="T10" fmla="*/ 940 w 2164"/>
              <a:gd name="T11" fmla="*/ 86 h 2119"/>
              <a:gd name="T12" fmla="*/ 1082 w 2164"/>
              <a:gd name="T13" fmla="*/ 28 h 2119"/>
              <a:gd name="T14" fmla="*/ 1224 w 2164"/>
              <a:gd name="T15" fmla="*/ 86 h 2119"/>
              <a:gd name="T16" fmla="*/ 2055 w 2164"/>
              <a:gd name="T17" fmla="*/ 918 h 2119"/>
              <a:gd name="T18" fmla="*/ 2114 w 2164"/>
              <a:gd name="T19" fmla="*/ 1060 h 2119"/>
              <a:gd name="T20" fmla="*/ 2055 w 2164"/>
              <a:gd name="T21" fmla="*/ 1202 h 2119"/>
              <a:gd name="T22" fmla="*/ 1224 w 2164"/>
              <a:gd name="T23" fmla="*/ 2033 h 2119"/>
              <a:gd name="T24" fmla="*/ 1082 w 2164"/>
              <a:gd name="T25" fmla="*/ 2092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4 w 2164"/>
              <a:gd name="T41" fmla="*/ 1221 h 2119"/>
              <a:gd name="T42" fmla="*/ 2074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092"/>
                </a:moveTo>
                <a:cubicBezTo>
                  <a:pt x="1028" y="2092"/>
                  <a:pt x="978" y="2071"/>
                  <a:pt x="940" y="2033"/>
                </a:cubicBezTo>
                <a:cubicBezTo>
                  <a:pt x="108" y="1202"/>
                  <a:pt x="108" y="1202"/>
                  <a:pt x="108" y="1202"/>
                </a:cubicBezTo>
                <a:cubicBezTo>
                  <a:pt x="70" y="1164"/>
                  <a:pt x="50" y="1113"/>
                  <a:pt x="50" y="1060"/>
                </a:cubicBezTo>
                <a:cubicBezTo>
                  <a:pt x="50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8"/>
                  <a:pt x="1082" y="28"/>
                </a:cubicBezTo>
                <a:cubicBezTo>
                  <a:pt x="1135" y="28"/>
                  <a:pt x="1186" y="48"/>
                  <a:pt x="1224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2"/>
                </a:cubicBezTo>
                <a:cubicBezTo>
                  <a:pt x="1224" y="2033"/>
                  <a:pt x="1224" y="2033"/>
                  <a:pt x="1224" y="2033"/>
                </a:cubicBezTo>
                <a:cubicBezTo>
                  <a:pt x="1186" y="2071"/>
                  <a:pt x="1135" y="2092"/>
                  <a:pt x="1082" y="2092"/>
                </a:cubicBezTo>
                <a:moveTo>
                  <a:pt x="1082" y="0"/>
                </a:moveTo>
                <a:cubicBezTo>
                  <a:pt x="1023" y="0"/>
                  <a:pt x="965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3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4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3"/>
                  <a:pt x="1140" y="0"/>
                  <a:pt x="1082" y="0"/>
                </a:cubicBezTo>
              </a:path>
            </a:pathLst>
          </a:custGeom>
          <a:solidFill>
            <a:srgbClr val="E5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1" name="Freeform 143"/>
          <p:cNvSpPr>
            <a:spLocks/>
          </p:cNvSpPr>
          <p:nvPr/>
        </p:nvSpPr>
        <p:spPr bwMode="auto">
          <a:xfrm>
            <a:off x="2425530" y="2771699"/>
            <a:ext cx="1473027" cy="1474400"/>
          </a:xfrm>
          <a:custGeom>
            <a:avLst/>
            <a:gdLst>
              <a:gd name="T0" fmla="*/ 2350 w 2450"/>
              <a:gd name="T1" fmla="*/ 1043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3 h 2450"/>
              <a:gd name="T12" fmla="*/ 1043 w 2450"/>
              <a:gd name="T13" fmla="*/ 101 h 2450"/>
              <a:gd name="T14" fmla="*/ 1408 w 2450"/>
              <a:gd name="T15" fmla="*/ 101 h 2450"/>
              <a:gd name="T16" fmla="*/ 2350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3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3"/>
                </a:cubicBezTo>
                <a:cubicBezTo>
                  <a:pt x="1043" y="101"/>
                  <a:pt x="1043" y="101"/>
                  <a:pt x="1043" y="101"/>
                </a:cubicBezTo>
                <a:cubicBezTo>
                  <a:pt x="1144" y="0"/>
                  <a:pt x="1307" y="0"/>
                  <a:pt x="1408" y="101"/>
                </a:cubicBezTo>
                <a:lnTo>
                  <a:pt x="2350" y="104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" name="Freeform 144"/>
          <p:cNvSpPr>
            <a:spLocks noEditPoints="1"/>
          </p:cNvSpPr>
          <p:nvPr/>
        </p:nvSpPr>
        <p:spPr bwMode="auto">
          <a:xfrm>
            <a:off x="2511976" y="2871182"/>
            <a:ext cx="1300820" cy="1275434"/>
          </a:xfrm>
          <a:custGeom>
            <a:avLst/>
            <a:gdLst>
              <a:gd name="T0" fmla="*/ 1082 w 2164"/>
              <a:gd name="T1" fmla="*/ 28 h 2119"/>
              <a:gd name="T2" fmla="*/ 1224 w 2164"/>
              <a:gd name="T3" fmla="*/ 86 h 2119"/>
              <a:gd name="T4" fmla="*/ 2056 w 2164"/>
              <a:gd name="T5" fmla="*/ 918 h 2119"/>
              <a:gd name="T6" fmla="*/ 2115 w 2164"/>
              <a:gd name="T7" fmla="*/ 1060 h 2119"/>
              <a:gd name="T8" fmla="*/ 2056 w 2164"/>
              <a:gd name="T9" fmla="*/ 1202 h 2119"/>
              <a:gd name="T10" fmla="*/ 1224 w 2164"/>
              <a:gd name="T11" fmla="*/ 2034 h 2119"/>
              <a:gd name="T12" fmla="*/ 1082 w 2164"/>
              <a:gd name="T13" fmla="*/ 2092 h 2119"/>
              <a:gd name="T14" fmla="*/ 940 w 2164"/>
              <a:gd name="T15" fmla="*/ 2034 h 2119"/>
              <a:gd name="T16" fmla="*/ 109 w 2164"/>
              <a:gd name="T17" fmla="*/ 1202 h 2119"/>
              <a:gd name="T18" fmla="*/ 50 w 2164"/>
              <a:gd name="T19" fmla="*/ 1060 h 2119"/>
              <a:gd name="T20" fmla="*/ 109 w 2164"/>
              <a:gd name="T21" fmla="*/ 918 h 2119"/>
              <a:gd name="T22" fmla="*/ 940 w 2164"/>
              <a:gd name="T23" fmla="*/ 86 h 2119"/>
              <a:gd name="T24" fmla="*/ 1082 w 2164"/>
              <a:gd name="T25" fmla="*/ 28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5 w 2164"/>
              <a:gd name="T41" fmla="*/ 1221 h 2119"/>
              <a:gd name="T42" fmla="*/ 2075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8"/>
                </a:moveTo>
                <a:cubicBezTo>
                  <a:pt x="1136" y="28"/>
                  <a:pt x="1186" y="49"/>
                  <a:pt x="1224" y="86"/>
                </a:cubicBezTo>
                <a:cubicBezTo>
                  <a:pt x="2056" y="918"/>
                  <a:pt x="2056" y="918"/>
                  <a:pt x="2056" y="918"/>
                </a:cubicBezTo>
                <a:cubicBezTo>
                  <a:pt x="2094" y="956"/>
                  <a:pt x="2115" y="1007"/>
                  <a:pt x="2115" y="1060"/>
                </a:cubicBezTo>
                <a:cubicBezTo>
                  <a:pt x="2115" y="1114"/>
                  <a:pt x="2094" y="1164"/>
                  <a:pt x="2056" y="1202"/>
                </a:cubicBezTo>
                <a:cubicBezTo>
                  <a:pt x="1224" y="2034"/>
                  <a:pt x="1224" y="2034"/>
                  <a:pt x="1224" y="2034"/>
                </a:cubicBezTo>
                <a:cubicBezTo>
                  <a:pt x="1186" y="2071"/>
                  <a:pt x="1136" y="2092"/>
                  <a:pt x="1082" y="2092"/>
                </a:cubicBezTo>
                <a:cubicBezTo>
                  <a:pt x="1029" y="2092"/>
                  <a:pt x="978" y="2071"/>
                  <a:pt x="940" y="2034"/>
                </a:cubicBezTo>
                <a:cubicBezTo>
                  <a:pt x="109" y="1202"/>
                  <a:pt x="109" y="1202"/>
                  <a:pt x="109" y="1202"/>
                </a:cubicBezTo>
                <a:cubicBezTo>
                  <a:pt x="71" y="1164"/>
                  <a:pt x="50" y="1114"/>
                  <a:pt x="50" y="1060"/>
                </a:cubicBezTo>
                <a:cubicBezTo>
                  <a:pt x="50" y="1006"/>
                  <a:pt x="71" y="956"/>
                  <a:pt x="109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9"/>
                  <a:pt x="1029" y="28"/>
                  <a:pt x="1082" y="28"/>
                </a:cubicBezTo>
                <a:moveTo>
                  <a:pt x="1082" y="0"/>
                </a:moveTo>
                <a:cubicBezTo>
                  <a:pt x="1024" y="0"/>
                  <a:pt x="966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6" y="2097"/>
                  <a:pt x="1024" y="2119"/>
                  <a:pt x="1082" y="2119"/>
                </a:cubicBezTo>
                <a:cubicBezTo>
                  <a:pt x="1141" y="2119"/>
                  <a:pt x="1199" y="2097"/>
                  <a:pt x="1243" y="2053"/>
                </a:cubicBezTo>
                <a:cubicBezTo>
                  <a:pt x="2075" y="1221"/>
                  <a:pt x="2075" y="1221"/>
                  <a:pt x="2075" y="1221"/>
                </a:cubicBezTo>
                <a:cubicBezTo>
                  <a:pt x="2164" y="1132"/>
                  <a:pt x="2164" y="988"/>
                  <a:pt x="2075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9" y="23"/>
                  <a:pt x="1141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" name="Freeform 145"/>
          <p:cNvSpPr>
            <a:spLocks/>
          </p:cNvSpPr>
          <p:nvPr/>
        </p:nvSpPr>
        <p:spPr bwMode="auto">
          <a:xfrm>
            <a:off x="1454031" y="3880414"/>
            <a:ext cx="1472341" cy="1474400"/>
          </a:xfrm>
          <a:custGeom>
            <a:avLst/>
            <a:gdLst>
              <a:gd name="T0" fmla="*/ 2350 w 2450"/>
              <a:gd name="T1" fmla="*/ 1042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2 h 2450"/>
              <a:gd name="T12" fmla="*/ 1043 w 2450"/>
              <a:gd name="T13" fmla="*/ 100 h 2450"/>
              <a:gd name="T14" fmla="*/ 1408 w 2450"/>
              <a:gd name="T15" fmla="*/ 100 h 2450"/>
              <a:gd name="T16" fmla="*/ 2350 w 2450"/>
              <a:gd name="T17" fmla="*/ 104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2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2"/>
                </a:cubicBezTo>
                <a:cubicBezTo>
                  <a:pt x="1043" y="100"/>
                  <a:pt x="1043" y="100"/>
                  <a:pt x="1043" y="100"/>
                </a:cubicBezTo>
                <a:cubicBezTo>
                  <a:pt x="1144" y="0"/>
                  <a:pt x="1307" y="0"/>
                  <a:pt x="1408" y="100"/>
                </a:cubicBezTo>
                <a:lnTo>
                  <a:pt x="2350" y="10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" name="Freeform 146"/>
          <p:cNvSpPr>
            <a:spLocks noEditPoints="1"/>
          </p:cNvSpPr>
          <p:nvPr/>
        </p:nvSpPr>
        <p:spPr bwMode="auto">
          <a:xfrm>
            <a:off x="1545280" y="3971663"/>
            <a:ext cx="1289842" cy="1291901"/>
          </a:xfrm>
          <a:custGeom>
            <a:avLst/>
            <a:gdLst>
              <a:gd name="T0" fmla="*/ 1073 w 2146"/>
              <a:gd name="T1" fmla="*/ 2146 h 2146"/>
              <a:gd name="T2" fmla="*/ 903 w 2146"/>
              <a:gd name="T3" fmla="*/ 2075 h 2146"/>
              <a:gd name="T4" fmla="*/ 71 w 2146"/>
              <a:gd name="T5" fmla="*/ 1243 h 2146"/>
              <a:gd name="T6" fmla="*/ 0 w 2146"/>
              <a:gd name="T7" fmla="*/ 1073 h 2146"/>
              <a:gd name="T8" fmla="*/ 71 w 2146"/>
              <a:gd name="T9" fmla="*/ 902 h 2146"/>
              <a:gd name="T10" fmla="*/ 903 w 2146"/>
              <a:gd name="T11" fmla="*/ 70 h 2146"/>
              <a:gd name="T12" fmla="*/ 1073 w 2146"/>
              <a:gd name="T13" fmla="*/ 0 h 2146"/>
              <a:gd name="T14" fmla="*/ 1244 w 2146"/>
              <a:gd name="T15" fmla="*/ 70 h 2146"/>
              <a:gd name="T16" fmla="*/ 2076 w 2146"/>
              <a:gd name="T17" fmla="*/ 902 h 2146"/>
              <a:gd name="T18" fmla="*/ 2146 w 2146"/>
              <a:gd name="T19" fmla="*/ 1073 h 2146"/>
              <a:gd name="T20" fmla="*/ 2076 w 2146"/>
              <a:gd name="T21" fmla="*/ 1243 h 2146"/>
              <a:gd name="T22" fmla="*/ 1244 w 2146"/>
              <a:gd name="T23" fmla="*/ 2075 h 2146"/>
              <a:gd name="T24" fmla="*/ 1073 w 2146"/>
              <a:gd name="T25" fmla="*/ 2146 h 2146"/>
              <a:gd name="T26" fmla="*/ 1073 w 2146"/>
              <a:gd name="T27" fmla="*/ 27 h 2146"/>
              <a:gd name="T28" fmla="*/ 922 w 2146"/>
              <a:gd name="T29" fmla="*/ 89 h 2146"/>
              <a:gd name="T30" fmla="*/ 90 w 2146"/>
              <a:gd name="T31" fmla="*/ 921 h 2146"/>
              <a:gd name="T32" fmla="*/ 27 w 2146"/>
              <a:gd name="T33" fmla="*/ 1073 h 2146"/>
              <a:gd name="T34" fmla="*/ 90 w 2146"/>
              <a:gd name="T35" fmla="*/ 1224 h 2146"/>
              <a:gd name="T36" fmla="*/ 922 w 2146"/>
              <a:gd name="T37" fmla="*/ 2056 h 2146"/>
              <a:gd name="T38" fmla="*/ 1073 w 2146"/>
              <a:gd name="T39" fmla="*/ 2118 h 2146"/>
              <a:gd name="T40" fmla="*/ 1225 w 2146"/>
              <a:gd name="T41" fmla="*/ 2056 h 2146"/>
              <a:gd name="T42" fmla="*/ 2056 w 2146"/>
              <a:gd name="T43" fmla="*/ 1224 h 2146"/>
              <a:gd name="T44" fmla="*/ 2119 w 2146"/>
              <a:gd name="T45" fmla="*/ 1073 h 2146"/>
              <a:gd name="T46" fmla="*/ 2056 w 2146"/>
              <a:gd name="T47" fmla="*/ 921 h 2146"/>
              <a:gd name="T48" fmla="*/ 1225 w 2146"/>
              <a:gd name="T49" fmla="*/ 89 h 2146"/>
              <a:gd name="T50" fmla="*/ 1073 w 2146"/>
              <a:gd name="T51" fmla="*/ 27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46" h="2146">
                <a:moveTo>
                  <a:pt x="1073" y="2146"/>
                </a:moveTo>
                <a:cubicBezTo>
                  <a:pt x="1009" y="2146"/>
                  <a:pt x="948" y="2120"/>
                  <a:pt x="903" y="2075"/>
                </a:cubicBezTo>
                <a:cubicBezTo>
                  <a:pt x="71" y="1243"/>
                  <a:pt x="71" y="1243"/>
                  <a:pt x="71" y="1243"/>
                </a:cubicBezTo>
                <a:cubicBezTo>
                  <a:pt x="25" y="1198"/>
                  <a:pt x="0" y="1137"/>
                  <a:pt x="0" y="1073"/>
                </a:cubicBezTo>
                <a:cubicBezTo>
                  <a:pt x="0" y="1008"/>
                  <a:pt x="25" y="947"/>
                  <a:pt x="71" y="902"/>
                </a:cubicBezTo>
                <a:cubicBezTo>
                  <a:pt x="903" y="70"/>
                  <a:pt x="903" y="70"/>
                  <a:pt x="903" y="70"/>
                </a:cubicBezTo>
                <a:cubicBezTo>
                  <a:pt x="948" y="25"/>
                  <a:pt x="1009" y="0"/>
                  <a:pt x="1073" y="0"/>
                </a:cubicBezTo>
                <a:cubicBezTo>
                  <a:pt x="1138" y="0"/>
                  <a:pt x="1198" y="25"/>
                  <a:pt x="1244" y="70"/>
                </a:cubicBezTo>
                <a:cubicBezTo>
                  <a:pt x="2076" y="902"/>
                  <a:pt x="2076" y="902"/>
                  <a:pt x="2076" y="902"/>
                </a:cubicBezTo>
                <a:cubicBezTo>
                  <a:pt x="2121" y="947"/>
                  <a:pt x="2146" y="1008"/>
                  <a:pt x="2146" y="1073"/>
                </a:cubicBezTo>
                <a:cubicBezTo>
                  <a:pt x="2146" y="1137"/>
                  <a:pt x="2121" y="1198"/>
                  <a:pt x="2076" y="1243"/>
                </a:cubicBezTo>
                <a:cubicBezTo>
                  <a:pt x="1244" y="2075"/>
                  <a:pt x="1244" y="2075"/>
                  <a:pt x="1244" y="2075"/>
                </a:cubicBezTo>
                <a:cubicBezTo>
                  <a:pt x="1198" y="2120"/>
                  <a:pt x="1138" y="2146"/>
                  <a:pt x="1073" y="2146"/>
                </a:cubicBezTo>
                <a:close/>
                <a:moveTo>
                  <a:pt x="1073" y="27"/>
                </a:moveTo>
                <a:cubicBezTo>
                  <a:pt x="1016" y="27"/>
                  <a:pt x="962" y="49"/>
                  <a:pt x="922" y="89"/>
                </a:cubicBezTo>
                <a:cubicBezTo>
                  <a:pt x="90" y="921"/>
                  <a:pt x="90" y="921"/>
                  <a:pt x="90" y="921"/>
                </a:cubicBezTo>
                <a:cubicBezTo>
                  <a:pt x="50" y="962"/>
                  <a:pt x="27" y="1015"/>
                  <a:pt x="27" y="1073"/>
                </a:cubicBezTo>
                <a:cubicBezTo>
                  <a:pt x="27" y="1130"/>
                  <a:pt x="50" y="1183"/>
                  <a:pt x="90" y="1224"/>
                </a:cubicBezTo>
                <a:cubicBezTo>
                  <a:pt x="922" y="2056"/>
                  <a:pt x="922" y="2056"/>
                  <a:pt x="922" y="2056"/>
                </a:cubicBezTo>
                <a:cubicBezTo>
                  <a:pt x="962" y="2096"/>
                  <a:pt x="1016" y="2118"/>
                  <a:pt x="1073" y="2118"/>
                </a:cubicBezTo>
                <a:cubicBezTo>
                  <a:pt x="1131" y="2118"/>
                  <a:pt x="1184" y="2096"/>
                  <a:pt x="1225" y="2056"/>
                </a:cubicBezTo>
                <a:cubicBezTo>
                  <a:pt x="2056" y="1224"/>
                  <a:pt x="2056" y="1224"/>
                  <a:pt x="2056" y="1224"/>
                </a:cubicBezTo>
                <a:cubicBezTo>
                  <a:pt x="2097" y="1183"/>
                  <a:pt x="2119" y="1130"/>
                  <a:pt x="2119" y="1073"/>
                </a:cubicBezTo>
                <a:cubicBezTo>
                  <a:pt x="2119" y="1015"/>
                  <a:pt x="2097" y="962"/>
                  <a:pt x="2056" y="921"/>
                </a:cubicBezTo>
                <a:cubicBezTo>
                  <a:pt x="1225" y="89"/>
                  <a:pt x="1225" y="89"/>
                  <a:pt x="1225" y="89"/>
                </a:cubicBezTo>
                <a:cubicBezTo>
                  <a:pt x="1184" y="49"/>
                  <a:pt x="1131" y="27"/>
                  <a:pt x="107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5984" y="2264232"/>
            <a:ext cx="350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&lt;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가장 거칠고 힘든 리그는 어디일까</a:t>
            </a: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?&gt;</a:t>
            </a:r>
            <a:endParaRPr lang="en-US" sz="2000" b="1" dirty="0">
              <a:latin typeface="나눔바른펜" panose="020B0503000000000000" pitchFamily="50" charset="-127"/>
              <a:ea typeface="나눔바른펜" panose="020B0503000000000000" pitchFamily="50" charset="-127"/>
              <a:cs typeface="Poppins" pitchFamily="2" charset="7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9905" y="3318236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>
              <a:solidFill>
                <a:schemeClr val="tx2"/>
              </a:solidFill>
              <a:latin typeface="Raleway Medium" panose="020B0503030101060003" pitchFamily="34" charset="77"/>
              <a:ea typeface="Roboto" charset="0"/>
              <a:cs typeface="Poppins" pitchFamily="2" charset="7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98507" y="3158006"/>
            <a:ext cx="787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88957" y="2113923"/>
            <a:ext cx="76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7254" y="4271769"/>
            <a:ext cx="785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3F847-15B4-E944-B189-14F3BBDE3CA4}"/>
              </a:ext>
            </a:extLst>
          </p:cNvPr>
          <p:cNvSpPr txBox="1"/>
          <p:nvPr/>
        </p:nvSpPr>
        <p:spPr>
          <a:xfrm>
            <a:off x="5634027" y="4408406"/>
            <a:ext cx="3995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&lt;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같은 특성을 가지지만 왜 성적이 다를까</a:t>
            </a: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?&gt;</a:t>
            </a:r>
            <a:endParaRPr lang="en-US" sz="2000" b="1" dirty="0">
              <a:latin typeface="나눔바른펜" panose="020B0503000000000000" pitchFamily="50" charset="-127"/>
              <a:ea typeface="나눔바른펜" panose="020B0503000000000000" pitchFamily="50" charset="-127"/>
              <a:cs typeface="Poppins" pitchFamily="2" charset="7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89340" y="330884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&lt;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거칠게 플레이하면 팀에 이득을 가져올까</a:t>
            </a: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?&gt;</a:t>
            </a:r>
            <a:endParaRPr lang="en-US" sz="2000" b="1" dirty="0">
              <a:latin typeface="나눔바른펜" panose="020B0503000000000000" pitchFamily="50" charset="-127"/>
              <a:ea typeface="나눔바른펜" panose="020B0503000000000000" pitchFamily="50" charset="-12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8081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507217"/>
            <a:ext cx="7124110" cy="4865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팀 </a:t>
              </a:r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076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76" y="3606923"/>
            <a:ext cx="5793424" cy="2765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" name="TextBox 42"/>
          <p:cNvSpPr txBox="1"/>
          <p:nvPr/>
        </p:nvSpPr>
        <p:spPr>
          <a:xfrm>
            <a:off x="7804602" y="2546869"/>
            <a:ext cx="3829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분석에 필요한 열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파울 수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총 카드 수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추출하여 데이터프레임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생성하고 상위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20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팀정도만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추출</a:t>
            </a:r>
            <a:endParaRPr lang="en-US" altLang="ko-KR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12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팀 </a:t>
              </a:r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076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16138"/>
            <a:ext cx="2892759" cy="3648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928774" y="4905070"/>
            <a:ext cx="215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앞의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&lt;1&gt;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분석한 국가 비율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83" y="1216138"/>
            <a:ext cx="8076517" cy="3018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5422197" y="1216139"/>
            <a:ext cx="952226" cy="301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05129" y="4431790"/>
            <a:ext cx="7182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98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개의 팀들 중 상위 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팀들의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기록에 큰 차이는 없다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 중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강조된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부분의 </a:t>
            </a:r>
            <a:r>
              <a:rPr lang="ko-KR" altLang="en-US" sz="1400" b="1" i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최종순위</a:t>
            </a:r>
            <a:r>
              <a:rPr lang="en-US" altLang="ko-KR" sz="1400" b="1" i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1400" b="1" i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league_position</a:t>
            </a:r>
            <a:r>
              <a:rPr lang="en-US" altLang="ko-KR" sz="1400" b="1" i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i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와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i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실점</a:t>
            </a:r>
            <a:r>
              <a:rPr lang="en-US" altLang="ko-KR" sz="1400" b="1" i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1400" b="1" i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goals_conceded</a:t>
            </a:r>
            <a:r>
              <a:rPr lang="en-US" altLang="ko-KR" sz="1400" b="1" i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데이터가 나머지 팀들 보다 확연히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다른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 팀을 확인 할 수 있었다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4835" y="3999651"/>
            <a:ext cx="7709765" cy="2176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9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팀 </a:t>
              </a:r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076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541893"/>
            <a:ext cx="6948003" cy="4586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7631723" y="1541893"/>
            <a:ext cx="4002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높은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 점유율을 바탕으로 경기를 펼치는 상위권 팀을 상대로 중하위권의 팀들이 주로 사용하는 전술이다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플레이가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거칠어지는 이유는 수비 시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상대방을 위축시키게 만들어 공 점유율을 떨어뜨릴 수 있기 때문이다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수비의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가장 중요한 핵심은 전술적인 이해도와 팀워크다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( Atletico Madrid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감독은 선 수비 후 역습 전술로 매우 유명하다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8905" y="4820728"/>
            <a:ext cx="407569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결론</a:t>
            </a:r>
            <a:endParaRPr lang="en-US" altLang="ko-KR" sz="1600" i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팀 자체가 전술적 결합력이 매우 좋거나 선수의 퀄리티가 어느 정도 받쳐주지 못하면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거친 수비 전술은 주로 수비에 치중하는 </a:t>
            </a:r>
            <a:r>
              <a:rPr lang="ko-KR" altLang="en-US" sz="1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약팀들이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사용하는 전술에 국한되기 마련이다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831622" y="4404946"/>
            <a:ext cx="606670" cy="1723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12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49341" y="120222"/>
            <a:ext cx="2693318" cy="830997"/>
            <a:chOff x="3819245" y="188165"/>
            <a:chExt cx="2349055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99075" y="280497"/>
              <a:ext cx="18692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모델 학습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9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557401" y="1161438"/>
            <a:ext cx="871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 셋 준비 및 가설 세우기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– &lt;20-21&gt;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잉글랜드 프리미어 리그 경기 통계자료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611491"/>
            <a:ext cx="6674041" cy="4609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572554" y="3231223"/>
            <a:ext cx="4062046" cy="1369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 결과 학습 및 예측에 대한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가정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단위로 봤을 때는 경기 수가 많지 않다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특징이 아닌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자체에 의미를 둔다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축구 경기에 대입할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065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21733"/>
            <a:ext cx="6844366" cy="4373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35" y="3566926"/>
            <a:ext cx="6500365" cy="2828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7500276" y="2071597"/>
            <a:ext cx="4134324" cy="134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타겟변수가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(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승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’W’,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무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’D’,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패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’L’)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문자 형식으로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나눠지기 때문에 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-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핫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인코딩을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그 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훈련셋과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검증셋을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7:3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으로 나누어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변수에 담아 진행했다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8471426" y="1506708"/>
            <a:ext cx="2192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 셋 전처리</a:t>
            </a:r>
            <a:endParaRPr lang="en-US" sz="22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49341" y="120222"/>
            <a:ext cx="2693318" cy="830997"/>
            <a:chOff x="3819245" y="188165"/>
            <a:chExt cx="2349055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99075" y="280497"/>
              <a:ext cx="18692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모델 학습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9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598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739824"/>
            <a:ext cx="6183658" cy="4588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557400" y="1160874"/>
            <a:ext cx="2272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모델 구성 및 학습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15" y="1739825"/>
            <a:ext cx="6024585" cy="3283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6912727" y="5159017"/>
            <a:ext cx="47218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Early stopping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조기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early stopping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의미로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epoch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때와 비교해서 오차가 증가했다면 학습을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중단한다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방법이다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49341" y="120222"/>
            <a:ext cx="2693318" cy="830997"/>
            <a:chOff x="3819245" y="188165"/>
            <a:chExt cx="2349055" cy="83099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99075" y="280497"/>
              <a:ext cx="18692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모델 학습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9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71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557400" y="1160874"/>
            <a:ext cx="127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모델 평가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702696"/>
            <a:ext cx="6568019" cy="4690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7697826" y="1702696"/>
            <a:ext cx="3936774" cy="156966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왼쪽의 그림과 같은 결과를 얻었으나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고려해야 할 변수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선수 체력 상태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경기력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많은 것을 고려했을 때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모델이 유용한 모델인지는 확신할 수 없었다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49341" y="120222"/>
            <a:ext cx="2693318" cy="830997"/>
            <a:chOff x="3819245" y="188165"/>
            <a:chExt cx="2349055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99075" y="280497"/>
              <a:ext cx="18692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모델 학습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9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86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531778" y="163551"/>
            <a:ext cx="315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3600" b="1" spc="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739573" cy="830997"/>
            <a:chOff x="3403338" y="2598003"/>
            <a:chExt cx="5739573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508539" cy="830997"/>
              <a:chOff x="3403338" y="2598003"/>
              <a:chExt cx="2508539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23594" y="2598003"/>
                <a:ext cx="16882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서론 및</a:t>
                </a:r>
                <a:endParaRPr lang="en-US" altLang="ko-KR" sz="24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이론적 배경</a:t>
                </a:r>
                <a:endPara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688877" cy="830997"/>
              <a:chOff x="6454034" y="2598003"/>
              <a:chExt cx="2688877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369669" y="2782668"/>
                <a:ext cx="1773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데이터 수집 </a:t>
                </a:r>
                <a:endParaRPr lang="en-US" altLang="ko-KR" sz="24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370883" cy="830997"/>
            <a:chOff x="3403338" y="2598003"/>
            <a:chExt cx="5370883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592879" cy="830997"/>
              <a:chOff x="3403338" y="2598003"/>
              <a:chExt cx="259287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22975" y="2782667"/>
                <a:ext cx="1773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연구 및 조사</a:t>
                </a:r>
                <a:endPara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320187" cy="830997"/>
              <a:chOff x="6454034" y="2598003"/>
              <a:chExt cx="2320187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369669" y="2782667"/>
                <a:ext cx="1404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모델 학습</a:t>
                </a:r>
                <a:endPara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583500" y="213119"/>
            <a:ext cx="3024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결론 및 </a:t>
            </a:r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느낀점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030292" y="1416973"/>
            <a:ext cx="6577445" cy="19402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2481092" y="1368053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4" y="1633692"/>
            <a:ext cx="525558" cy="52555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030292" y="3762177"/>
            <a:ext cx="6577445" cy="19402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2481092" y="3713257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4" y="3978896"/>
            <a:ext cx="525558" cy="5255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55850" y="1601237"/>
            <a:ext cx="5935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현대축구는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앞으로도 더 과학적이고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데이터에 의존하는 스포츠 종목이 될 것이다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지표는 단순히 데이터를 나열한 것일 뿐 가치 판단은 이런 데이터를 바탕으로 신중히 조사를 해야 합리적인 결론을 도출할 수 있을 것으로 생각된다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55850" y="4153689"/>
            <a:ext cx="5935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분석은 모델 구성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등의 고급 분석 기법의 과정보다는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유의미한 도출을 이끌어내기위해 어떤 데이터를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얻어야 하며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접근하는가에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대한 고찰이 매우 중요하다는 것을 느꼈습니다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403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6858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69622" y="2921167"/>
            <a:ext cx="267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Q &amp; A</a:t>
            </a:r>
            <a:endParaRPr lang="ko-KR" altLang="en-US" sz="6000" b="1" spc="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96857" y="4995952"/>
            <a:ext cx="35169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080100" y="2922628"/>
            <a:ext cx="6053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28453" y="2624225"/>
            <a:ext cx="1919473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28453" y="2573460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1430" y="6177617"/>
            <a:ext cx="355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You can contact me at : swkim116@naver.com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07431" y="188165"/>
            <a:ext cx="4366697" cy="830997"/>
            <a:chOff x="3819245" y="188165"/>
            <a:chExt cx="380854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430497" y="275862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서론 및 이론적 배경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11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8551D8D-224D-4A58-821F-5CCF62CDDFA8}"/>
              </a:ext>
            </a:extLst>
          </p:cNvPr>
          <p:cNvPicPr preferRelativeResize="0">
            <a:picLocks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65930"/>
            <a:ext cx="288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CADEEA3-2AE9-4C18-A4B6-8785C24BAA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04" y="2565930"/>
            <a:ext cx="288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A802905-8EF7-4421-9F7A-44110AB2BE7C}"/>
              </a:ext>
            </a:extLst>
          </p:cNvPr>
          <p:cNvPicPr preferRelativeResize="0"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96" y="2565930"/>
            <a:ext cx="288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주제 및 목적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참조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연구방법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505296" y="4581063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이번 프로젝트에서 다룰 아이템과</a:t>
            </a:r>
            <a:endParaRPr lang="en-US" altLang="ko-KR" b="1" dirty="0" smtClean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도출하고자 하는 것은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?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4807827" y="458106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데이터 수집에 도움을 받은 곳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7771781" y="4581063"/>
            <a:ext cx="2949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어떤 방법으로 이번 분석 및 연구를</a:t>
            </a:r>
            <a:endParaRPr lang="en-US" altLang="ko-KR" b="1" dirty="0" smtClean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할 수 있었는가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?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DF4D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77117" y="215215"/>
            <a:ext cx="3237765" cy="830997"/>
            <a:chOff x="3819245" y="188165"/>
            <a:chExt cx="264142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18575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주제 및 목적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29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1-1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해 1"/>
          <p:cNvSpPr/>
          <p:nvPr/>
        </p:nvSpPr>
        <p:spPr>
          <a:xfrm>
            <a:off x="557400" y="1603559"/>
            <a:ext cx="457200" cy="457200"/>
          </a:xfrm>
          <a:prstGeom prst="su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1014600" y="1508993"/>
            <a:ext cx="963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주제</a:t>
            </a:r>
            <a:endParaRPr lang="ko-KR" altLang="en-US" sz="3600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해 8"/>
          <p:cNvSpPr/>
          <p:nvPr/>
        </p:nvSpPr>
        <p:spPr>
          <a:xfrm>
            <a:off x="6885991" y="1603559"/>
            <a:ext cx="457200" cy="457200"/>
          </a:xfrm>
          <a:prstGeom prst="su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7343191" y="1508993"/>
            <a:ext cx="963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목적</a:t>
            </a:r>
            <a:endParaRPr lang="ko-KR" altLang="en-US" sz="3600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401" y="2249890"/>
            <a:ext cx="55168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우리가 살아가면서 접하는 모든 분야에는 과학이 접목되고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그것을 바탕으로 다양한 데이터들이 도출된다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스포츠 또한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과학과 함께 발전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하며 섬세하게 선수들을 관리하고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전략적인 분석을 바탕으로 경기에서 승리를 쟁취한다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활발하고 거대하게 스포츠 세계를 점령하고 있는 해외축구 시장을 통해 여러가지 유의미한 데이터를 도출해보고자 한다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85991" y="2249890"/>
            <a:ext cx="474860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‘축구공은 둥글다’ 라는 말처럼 매 경기마다 어떤 결과가 나타날지는 아무도 예측을 할 수는 없다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하지만 팀을 구성하고 있는 선수들의 경기 컨디션과 팀 전술 데이터를 파악할 수 있다면 어느정도 예측은 해볼 수 있다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팀 및 선수들의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과거 데이터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분석하여 이제 막 시작한 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21-22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시즌의 해외축구 리그 예측에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재미를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더하기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위해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이번 프로젝트를 진행하게 되었다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852990" y="189685"/>
            <a:ext cx="3105162" cy="830997"/>
            <a:chOff x="3819245" y="188165"/>
            <a:chExt cx="225806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22195" y="279282"/>
              <a:ext cx="15551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참조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637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1-2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557400" y="1315285"/>
            <a:ext cx="5302224" cy="5135258"/>
            <a:chOff x="2192615" y="2425628"/>
            <a:chExt cx="23202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655152" y="2469402"/>
              <a:ext cx="1249407" cy="60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&lt;</a:t>
              </a:r>
              <a:r>
                <a:rPr lang="en-US" altLang="ko-KR" b="1" dirty="0" err="1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FootyStats</a:t>
              </a:r>
              <a:r>
                <a:rPr lang="en-US" altLang="ko-KR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&gt;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https://footystats.org//</a:t>
              </a:r>
              <a:endPara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6301304" y="1315285"/>
            <a:ext cx="5333296" cy="5089942"/>
            <a:chOff x="2192615" y="2425628"/>
            <a:chExt cx="2320214" cy="266954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0" y="2428709"/>
            <a:ext cx="4314069" cy="3581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7293CCF-BB27-4D66-8E3F-A31FBB67941D}"/>
              </a:ext>
            </a:extLst>
          </p:cNvPr>
          <p:cNvSpPr txBox="1"/>
          <p:nvPr/>
        </p:nvSpPr>
        <p:spPr>
          <a:xfrm>
            <a:off x="7361575" y="1399491"/>
            <a:ext cx="28981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02</a:t>
            </a:r>
            <a:endParaRPr lang="en-US" altLang="ko-KR" sz="2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&lt;</a:t>
            </a:r>
            <a:r>
              <a:rPr lang="ko-KR" altLang="en-US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후스코어드</a:t>
            </a:r>
            <a:r>
              <a:rPr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https://1xbet.whoscored.com/</a:t>
            </a:r>
            <a:endParaRPr lang="ko-KR" altLang="en-US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71" y="2666931"/>
            <a:ext cx="4827750" cy="3105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1132815" y="1378962"/>
            <a:ext cx="6577445" cy="28990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583615" y="1333721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796745" y="201994"/>
            <a:ext cx="4598510" cy="808168"/>
            <a:chOff x="3819245" y="188165"/>
            <a:chExt cx="1863911" cy="18480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18541" y="281854"/>
              <a:ext cx="14646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연구방법과 개발환경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99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1-3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36" y="1620142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681621" y="1819672"/>
            <a:ext cx="57264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유럽의 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sz="2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대리그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영국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스페인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독일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이탈리아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프랑스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활약 중인 선수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약 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3400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들의 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작년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(20-21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시즌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기록과 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98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개의 팀을 바탕으로 데이터를 분석하였다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Ex)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수비수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태클 대비 가로채기 성공률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패스 정확도 대비 어시스트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슈팅 대비 득점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가장 공격적인 팀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가장 수비를 잘하는 팀 등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…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5057155" y="4637818"/>
            <a:ext cx="6577445" cy="19402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5799462" y="4637818"/>
            <a:ext cx="5642031" cy="194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OS : Windows10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Pro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Language : Python 3. 8.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IDE : Anaconda </a:t>
            </a:r>
            <a:r>
              <a:rPr lang="en-US" altLang="ko-KR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Jupyter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Notebook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Open Source : </a:t>
            </a:r>
            <a:r>
              <a:rPr lang="en-US" altLang="ko-KR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Tensorflow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2. 4. 1, </a:t>
            </a:r>
            <a:r>
              <a:rPr lang="en-US" altLang="ko-KR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Keras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…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4507955" y="4588898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887" y="4854537"/>
            <a:ext cx="525558" cy="5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28658" y="188165"/>
            <a:ext cx="2734683" cy="830997"/>
            <a:chOff x="3819245" y="188165"/>
            <a:chExt cx="1167493" cy="19002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5847" y="383883"/>
              <a:ext cx="720891" cy="1477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일정관리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46602" cy="19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1-4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41988"/>
              </p:ext>
            </p:extLst>
          </p:nvPr>
        </p:nvGraphicFramePr>
        <p:xfrm>
          <a:off x="1434478" y="1832159"/>
          <a:ext cx="9426245" cy="4334500"/>
        </p:xfrm>
        <a:graphic>
          <a:graphicData uri="http://schemas.openxmlformats.org/drawingml/2006/table">
            <a:tbl>
              <a:tblPr firstRow="1" bandRow="1"/>
              <a:tblGrid>
                <a:gridCol w="177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08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en-US" sz="2300" dirty="0"/>
                        <a:t>Task</a:t>
                      </a: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목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6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기획 및 설계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데이터 수집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서론 및 이론적 배경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연구 및 조사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분석 및 결론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&amp;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수정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3222634" y="2500268"/>
            <a:ext cx="2450780" cy="55391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222634" y="2500269"/>
            <a:ext cx="1694641" cy="55391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요구사항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34478" y="1462829"/>
            <a:ext cx="193484" cy="19348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27962" y="141007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49259" y="1462829"/>
            <a:ext cx="193484" cy="193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42743" y="141007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917275" y="3152986"/>
            <a:ext cx="2478240" cy="55391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673414" y="3708779"/>
            <a:ext cx="1159986" cy="3903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연구배경 및 목적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673414" y="3984633"/>
            <a:ext cx="1722100" cy="3903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연구내용 및 방법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8012167" y="4982999"/>
            <a:ext cx="2848556" cy="37806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기술통계분석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548192" y="4583494"/>
            <a:ext cx="3481753" cy="44423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변수정의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측정항목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548193" y="4248784"/>
            <a:ext cx="2606974" cy="48107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548193" y="4248784"/>
            <a:ext cx="1762913" cy="48107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연구모형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연구가설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33400" y="5237976"/>
            <a:ext cx="4027323" cy="37806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자료수집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917275" y="3154865"/>
            <a:ext cx="1630918" cy="55391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 및 데이터 수집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9155167" y="5662208"/>
            <a:ext cx="1705556" cy="41762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및 수정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27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12703" y="188165"/>
            <a:ext cx="2766593" cy="830997"/>
            <a:chOff x="3819245" y="188165"/>
            <a:chExt cx="241296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430497" y="275862"/>
              <a:ext cx="18017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데이터 수집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713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데이터 수집 방법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데이터 전처리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데이터 병합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486134" y="4628185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동적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웹크롤링을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 통한 데이터 수집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4944082" y="4628185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문자열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슬라이싱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 및 전처리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8474697" y="4633067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최종 데이터 추출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53" y="2565930"/>
            <a:ext cx="2883743" cy="1948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65929"/>
            <a:ext cx="2880001" cy="1948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04" y="2565929"/>
            <a:ext cx="2880001" cy="19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1226</Words>
  <Application>Microsoft Office PowerPoint</Application>
  <PresentationFormat>와이드스크린</PresentationFormat>
  <Paragraphs>212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53" baseType="lpstr">
      <vt:lpstr>Raleway</vt:lpstr>
      <vt:lpstr>KoPubWorld돋움체 Light</vt:lpstr>
      <vt:lpstr>KoPubWorld돋움체 Bold</vt:lpstr>
      <vt:lpstr>Roboto Regular</vt:lpstr>
      <vt:lpstr>Arima Madurai Semi</vt:lpstr>
      <vt:lpstr>Poppins</vt:lpstr>
      <vt:lpstr>Abhaya Libre ExtraBold</vt:lpstr>
      <vt:lpstr>Abhaya Libre Medium</vt:lpstr>
      <vt:lpstr>FontAwesome</vt:lpstr>
      <vt:lpstr>Raleway Medium</vt:lpstr>
      <vt:lpstr>Lato</vt:lpstr>
      <vt:lpstr>NanumGothic</vt:lpstr>
      <vt:lpstr>Roboto Condensed</vt:lpstr>
      <vt:lpstr>맑은 고딕</vt:lpstr>
      <vt:lpstr>Abhaya Libre SemiBold</vt:lpstr>
      <vt:lpstr>나눔바른펜</vt:lpstr>
      <vt:lpstr>Abhaya Libre</vt:lpstr>
      <vt:lpstr>나눔고딕</vt:lpstr>
      <vt:lpstr>Roboto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tjoeun</cp:lastModifiedBy>
  <cp:revision>68</cp:revision>
  <dcterms:created xsi:type="dcterms:W3CDTF">2020-01-03T14:16:53Z</dcterms:created>
  <dcterms:modified xsi:type="dcterms:W3CDTF">2021-09-03T01:25:06Z</dcterms:modified>
</cp:coreProperties>
</file>