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2" r:id="rId20"/>
    <p:sldId id="263" r:id="rId21"/>
    <p:sldId id="264" r:id="rId22"/>
  </p:sldIdLst>
  <p:sldSz cx="12192000" cy="6858000"/>
  <p:notesSz cx="6858000" cy="9144000"/>
  <p:embeddedFontLst>
    <p:embeddedFont>
      <p:font typeface="KoPubWorld돋움체 Light" panose="020B0600000101010101" charset="-127"/>
      <p:regular r:id="rId23"/>
    </p:embeddedFont>
    <p:embeddedFont>
      <p:font typeface="나눔바른펜" panose="020B0503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NanumGothic" panose="020D0804000000000000" pitchFamily="50" charset="-127"/>
      <p:bold r:id="rId28"/>
    </p:embeddedFont>
    <p:embeddedFont>
      <p:font typeface="나눔고딕" panose="020D0604000000000000" pitchFamily="50" charset="-127"/>
      <p:regular r:id="rId29"/>
    </p:embeddedFont>
    <p:embeddedFont>
      <p:font typeface="KoPubWorld돋움체 Bold" panose="020B0600000101010101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4D"/>
    <a:srgbClr val="939597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F87788-73A9-1248-8D55-EE9D58105C5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13094" y="1169893"/>
            <a:ext cx="4540990" cy="45409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74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wkim116@naver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981943" y="2913786"/>
            <a:ext cx="42498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현대축구와</a:t>
            </a:r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 빅데이터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4098171" y="2615206"/>
            <a:ext cx="2535235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098171" y="2615206"/>
            <a:ext cx="2535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Python, </a:t>
            </a:r>
            <a:r>
              <a:rPr lang="en-US" altLang="ko-KR" sz="1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</a:t>
            </a:r>
            <a:r>
              <a:rPr lang="ko-KR" altLang="en-US" sz="1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활용한 빅데이터 시각화 과정</a:t>
            </a:r>
            <a:endParaRPr lang="ko-KR" altLang="en-US" sz="1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086413" y="6138527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2021.08.26 ~ 2021.09.01</a:t>
            </a:r>
            <a:endParaRPr lang="ko-KR" altLang="en-US" sz="1600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347139" y="188165"/>
            <a:ext cx="3497721" cy="830997"/>
            <a:chOff x="3819245" y="188165"/>
            <a:chExt cx="305063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100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동적 웹 </a:t>
              </a:r>
              <a:r>
                <a:rPr lang="ko-KR" altLang="en-US" sz="3600" b="1" dirty="0" err="1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크롤링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05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2-1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해 17"/>
          <p:cNvSpPr/>
          <p:nvPr/>
        </p:nvSpPr>
        <p:spPr>
          <a:xfrm>
            <a:off x="557400" y="1258581"/>
            <a:ext cx="329150" cy="329150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739824"/>
            <a:ext cx="5228494" cy="4843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86550" y="123849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동적 웹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크롤링을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위한 함수 생성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63" y="1739824"/>
            <a:ext cx="5228494" cy="2352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63" y="4161751"/>
            <a:ext cx="5228494" cy="509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6389063" y="4812579"/>
            <a:ext cx="4770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정적 웹 </a:t>
            </a:r>
            <a:r>
              <a:rPr lang="ko-KR" altLang="en-US" sz="16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크롤링시</a:t>
            </a:r>
            <a:r>
              <a:rPr lang="en-US" altLang="ko-KR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크롤링을</a:t>
            </a:r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할 수 없게 막아놓아 </a:t>
            </a:r>
            <a:r>
              <a:rPr lang="en-US" altLang="ko-KR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selenium</a:t>
            </a:r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활</a:t>
            </a:r>
            <a:endParaRPr lang="en-US" altLang="ko-KR" sz="16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용하여 </a:t>
            </a:r>
            <a:r>
              <a:rPr lang="en-US" altLang="ko-KR" sz="16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Xpath</a:t>
            </a:r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접근해서 </a:t>
            </a:r>
            <a:r>
              <a:rPr lang="ko-KR" altLang="en-US" sz="16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크롤링을</a:t>
            </a:r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진행</a:t>
            </a:r>
            <a:r>
              <a:rPr lang="en-US" altLang="ko-KR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8796" y="5538739"/>
            <a:ext cx="5225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Medium" panose="02000603000000000000" pitchFamily="2" charset="77"/>
              </a:rPr>
              <a:t>Xpath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  <a:cs typeface="Abhaya Libre Medium" panose="02000603000000000000" pitchFamily="2" charset="77"/>
            </a:endParaRPr>
          </a:p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Medium" panose="02000603000000000000" pitchFamily="2" charset="77"/>
              </a:rPr>
              <a:t>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W3C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표준으로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XML(Extensible Markup Language)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문서의 구조를 통해 경로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(Path)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위에 지정한 구문을 사용하여 항목을 배치하고 처리하는 방법을 기술하는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언어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  <a:cs typeface="Abhaya Libre Medium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567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299002" y="170165"/>
            <a:ext cx="3375385" cy="830997"/>
            <a:chOff x="3819245" y="188165"/>
            <a:chExt cx="29439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103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데이터 전처리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00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2-2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26" y="1453069"/>
            <a:ext cx="8014538" cy="356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직선 화살표 연결선 13"/>
          <p:cNvCxnSpPr>
            <a:stCxn id="15" idx="2"/>
          </p:cNvCxnSpPr>
          <p:nvPr/>
        </p:nvCxnSpPr>
        <p:spPr>
          <a:xfrm flipH="1">
            <a:off x="3625066" y="1752846"/>
            <a:ext cx="1151792" cy="739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2058" y="1498930"/>
            <a:ext cx="110959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이름만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9133" y="2469126"/>
            <a:ext cx="755210" cy="172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6556301" y="4847252"/>
            <a:ext cx="474094" cy="474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2842" y="5322035"/>
            <a:ext cx="170751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이상치 및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 필요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1979426" y="5141216"/>
            <a:ext cx="362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데이터를 확인하고 수정해야 할 부분들을 체크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1657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299002" y="170165"/>
            <a:ext cx="3375385" cy="830997"/>
            <a:chOff x="3819245" y="188165"/>
            <a:chExt cx="294394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103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데이터 전처리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00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2-2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55" y="1191513"/>
            <a:ext cx="3412218" cy="2624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55" y="3988647"/>
            <a:ext cx="4249402" cy="250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18" y="1191513"/>
            <a:ext cx="5088893" cy="5306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아래쪽 화살표 24"/>
          <p:cNvSpPr/>
          <p:nvPr/>
        </p:nvSpPr>
        <p:spPr>
          <a:xfrm>
            <a:off x="4162667" y="3551777"/>
            <a:ext cx="272670" cy="701389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5623687" y="4261841"/>
            <a:ext cx="272670" cy="99459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7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70648" y="150812"/>
            <a:ext cx="3050704" cy="830997"/>
            <a:chOff x="3819245" y="188165"/>
            <a:chExt cx="266076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18202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데이터 병합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076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2-3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454013"/>
            <a:ext cx="5670163" cy="4498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51" y="1454013"/>
            <a:ext cx="5228249" cy="1824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406351" y="4048038"/>
            <a:ext cx="5228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수집한 데이터들을 전부 하나로 통합하여 </a:t>
            </a:r>
            <a:r>
              <a:rPr lang="ko-KR" altLang="en-US" sz="22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결측치</a:t>
            </a:r>
            <a:r>
              <a:rPr lang="ko-KR" altLang="en-US" sz="2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확인 후</a:t>
            </a:r>
            <a:r>
              <a:rPr lang="en-US" altLang="ko-KR" sz="2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csv</a:t>
            </a:r>
            <a:r>
              <a:rPr lang="ko-KR" altLang="en-US" sz="2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파일로 저장</a:t>
            </a:r>
            <a:endParaRPr lang="ko-KR" altLang="en-US" sz="2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51" y="3487321"/>
            <a:ext cx="5228248" cy="351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7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604970" y="160436"/>
            <a:ext cx="2982059" cy="830997"/>
            <a:chOff x="3819245" y="188165"/>
            <a:chExt cx="260089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430497" y="275862"/>
              <a:ext cx="19896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연구 및 조사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78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295876" y="4393972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포지션 별 분석</a:t>
            </a:r>
            <a:endParaRPr lang="en-US" sz="2200" b="1" dirty="0">
              <a:latin typeface="나눔바른펜" panose="020B0503000000000000" pitchFamily="50" charset="-127"/>
              <a:ea typeface="나눔바른펜" panose="020B0503000000000000" pitchFamily="50" charset="-127"/>
              <a:cs typeface="Poppins" pitchFamily="2" charset="7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1696" y="5057476"/>
            <a:ext cx="212166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특정 데이터로 알아보는 선수들의 퍼포먼스</a:t>
            </a:r>
            <a:endParaRPr 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9371" y="4393972"/>
            <a:ext cx="1188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팀 별 분석</a:t>
            </a:r>
            <a:endParaRPr lang="en-US" sz="2200" b="1" dirty="0">
              <a:latin typeface="나눔바른펜" panose="020B0503000000000000" pitchFamily="50" charset="-127"/>
              <a:ea typeface="나눔바른펜" panose="020B0503000000000000" pitchFamily="50" charset="-127"/>
              <a:cs typeface="Poppins" pitchFamily="2" charset="7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71002" y="5057476"/>
            <a:ext cx="188215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같은 축구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,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다른 성적을 내는 이유</a:t>
            </a:r>
            <a:endParaRPr 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37304" y="4393972"/>
            <a:ext cx="1148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Poppins" pitchFamily="2" charset="77"/>
              </a:rPr>
              <a:t>모델 학습</a:t>
            </a:r>
            <a:endParaRPr lang="en-US" sz="2200" b="1" dirty="0">
              <a:latin typeface="나눔바른펜" panose="020B0503000000000000" pitchFamily="50" charset="-127"/>
              <a:ea typeface="나눔바른펜" panose="020B0503000000000000" pitchFamily="50" charset="-127"/>
              <a:cs typeface="Poppins" pitchFamily="2" charset="7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0645" y="5058624"/>
            <a:ext cx="1521387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경기의 결과를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예측해보기</a:t>
            </a:r>
            <a:endParaRPr 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5" name="Block Arc 51"/>
          <p:cNvSpPr>
            <a:spLocks noChangeAspect="1"/>
          </p:cNvSpPr>
          <p:nvPr/>
        </p:nvSpPr>
        <p:spPr>
          <a:xfrm rot="10800000">
            <a:off x="300169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6" name="Block Arc 53"/>
          <p:cNvSpPr>
            <a:spLocks noChangeAspect="1"/>
          </p:cNvSpPr>
          <p:nvPr/>
        </p:nvSpPr>
        <p:spPr>
          <a:xfrm>
            <a:off x="5022431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7" name="Block Arc 55"/>
          <p:cNvSpPr>
            <a:spLocks noChangeAspect="1"/>
          </p:cNvSpPr>
          <p:nvPr/>
        </p:nvSpPr>
        <p:spPr>
          <a:xfrm rot="10800000">
            <a:off x="7008677" y="1864742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8" name="Block Arc 2"/>
          <p:cNvSpPr>
            <a:spLocks noChangeAspect="1"/>
          </p:cNvSpPr>
          <p:nvPr/>
        </p:nvSpPr>
        <p:spPr>
          <a:xfrm>
            <a:off x="300169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9" name="Block Arc 52"/>
          <p:cNvSpPr>
            <a:spLocks noChangeAspect="1"/>
          </p:cNvSpPr>
          <p:nvPr/>
        </p:nvSpPr>
        <p:spPr>
          <a:xfrm rot="10800000">
            <a:off x="500518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70" name="Block Arc 54"/>
          <p:cNvSpPr>
            <a:spLocks noChangeAspect="1"/>
          </p:cNvSpPr>
          <p:nvPr/>
        </p:nvSpPr>
        <p:spPr>
          <a:xfrm>
            <a:off x="7008677" y="1864742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69777" y="2606338"/>
            <a:ext cx="401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ExtraBold" panose="02000603000000000000" pitchFamily="2" charset="77"/>
              </a:rPr>
              <a:t>1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72694" y="2610774"/>
            <a:ext cx="470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ExtraBold" panose="02000603000000000000" pitchFamily="2" charset="77"/>
              </a:rPr>
              <a:t>2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876365" y="2630431"/>
            <a:ext cx="478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63" y="1111496"/>
            <a:ext cx="9108874" cy="5562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6942339" y="3430971"/>
            <a:ext cx="3631224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포지션 별 비율을 확인해 본 결과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공격수가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약간 더 많은 비중을 차지하고 있다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31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9" y="1235695"/>
            <a:ext cx="7236825" cy="4195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13" y="2699164"/>
            <a:ext cx="6204387" cy="3729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1889185" y="5617325"/>
            <a:ext cx="340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경기 당 골 수를 알아보기 위해 데이터프레임에 계산된 식을 바탕으로 </a:t>
            </a:r>
            <a:r>
              <a:rPr lang="en-US" altLang="ko-KR" sz="16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GoalspG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열을 추가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4398" y="200405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데이터 중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별로 데이터를 추출하고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필요한 데이터 열만 가져와서 데이터프레임을 생성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6654" y="1249998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관련된 통계 분석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94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77757" y="5316862"/>
            <a:ext cx="4382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 중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키패스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 대비 어시스트 숫자를 알아보기 위한 데이터 추출 및 전처리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4398" y="200405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데이터 중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별로 데이터를 추출하고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필요한 데이터 열만 가져와서 데이터프레임을 생성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65620" y="1246439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</a:t>
            </a:r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관련된 통계 분석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46439"/>
            <a:ext cx="7222935" cy="3843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63" y="2823226"/>
            <a:ext cx="5117637" cy="3879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532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59786" y="280497"/>
              <a:ext cx="2245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79895" y="4693685"/>
            <a:ext cx="4462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수비수의 데이터를 추출하고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경기 당 태클을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기준으로 삼아 나열하던 중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en-US" altLang="ko-KR" b="1" i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Leeds United(</a:t>
            </a:r>
            <a:r>
              <a:rPr lang="ko-KR" altLang="en-US" b="1" i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리즈</a:t>
            </a:r>
            <a:r>
              <a:rPr lang="en-US" altLang="ko-KR" b="1" i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선수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명이 상위에 이름을 올리고 있다는 것을 확인 할 수 있었다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그렇다면 이 팀은 수비 지표가 좋은 팀이었을까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4398" y="200405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데이터 </a:t>
            </a:r>
            <a:r>
              <a:rPr lang="ko-KR" altLang="en-US" sz="160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중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수비수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별로 데이터를 추출하고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필요한 데이터 열만 가져와서 데이터프레임을 생성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65620" y="1246439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수비수</a:t>
            </a:r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관련된 통계 분석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46438"/>
            <a:ext cx="7225688" cy="3316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7" y="2615517"/>
            <a:ext cx="6148183" cy="4022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직사각형 19"/>
          <p:cNvSpPr/>
          <p:nvPr/>
        </p:nvSpPr>
        <p:spPr>
          <a:xfrm>
            <a:off x="6440658" y="6374921"/>
            <a:ext cx="1648554" cy="178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33216" y="5842287"/>
            <a:ext cx="1555996" cy="180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082245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텍스트를</a:t>
            </a:r>
            <a:endParaRPr lang="en-US" altLang="ko-KR" sz="40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267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117695" y="3133145"/>
            <a:ext cx="5515170" cy="14388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500"/>
              </a:lnSpc>
            </a:pPr>
            <a:r>
              <a:rPr lang="ko-KR" altLang="en-US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" panose="02000603000000000000" pitchFamily="2" charset="77"/>
              </a:rPr>
              <a:t>저는 </a:t>
            </a:r>
            <a:r>
              <a:rPr lang="ko-KR" altLang="en-US" sz="22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" panose="02000603000000000000" pitchFamily="2" charset="77"/>
              </a:rPr>
              <a:t>김설웅이라고</a:t>
            </a:r>
            <a:r>
              <a:rPr lang="ko-KR" altLang="en-US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" panose="02000603000000000000" pitchFamily="2" charset="77"/>
              </a:rPr>
              <a:t> 합니다</a:t>
            </a:r>
            <a:r>
              <a:rPr lang="en-US" altLang="ko-KR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" panose="02000603000000000000" pitchFamily="2" charset="77"/>
              </a:rPr>
              <a:t>. </a:t>
            </a:r>
            <a:r>
              <a:rPr lang="ko-KR" altLang="en-US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" panose="02000603000000000000" pitchFamily="2" charset="77"/>
              </a:rPr>
              <a:t>교육과정 수강 이전부터 스포츠 통계 분석에 관심을 가지고 있어 이번 과정을 수강하게 되었습니다</a:t>
            </a:r>
            <a:r>
              <a:rPr lang="en-US" altLang="ko-KR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" panose="02000603000000000000" pitchFamily="2" charset="77"/>
              </a:rPr>
              <a:t>.</a:t>
            </a:r>
            <a:r>
              <a:rPr lang="ko-KR" altLang="en-US" sz="22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" panose="02000603000000000000" pitchFamily="2" charset="77"/>
              </a:rPr>
              <a:t> </a:t>
            </a:r>
            <a:endParaRPr lang="en-US" sz="2200" b="1" dirty="0">
              <a:latin typeface="나눔바른펜" panose="020B0503000000000000" pitchFamily="50" charset="-127"/>
              <a:ea typeface="나눔바른펜" panose="020B0503000000000000" pitchFamily="50" charset="-127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781555" y="1808151"/>
            <a:ext cx="3733886" cy="9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ko-KR" altLang="en-US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rima Madurai Semi" pitchFamily="2" charset="77"/>
              </a:rPr>
              <a:t>안녕하세요</a:t>
            </a:r>
            <a:r>
              <a:rPr lang="en-US" altLang="ko-KR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rima Madurai Semi" pitchFamily="2" charset="77"/>
              </a:rPr>
              <a:t>!</a:t>
            </a:r>
            <a:endParaRPr lang="en-US" sz="4000" b="1" dirty="0">
              <a:latin typeface="나눔바른펜" panose="020B0503000000000000" pitchFamily="50" charset="-127"/>
              <a:ea typeface="나눔바른펜" panose="020B0503000000000000" pitchFamily="50" charset="-127"/>
              <a:cs typeface="Arima Madurai Semi" pitchFamily="2" charset="7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18846" y="2602523"/>
            <a:ext cx="3613639" cy="196947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증명사진 넣을 예정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웃는 얼굴 2"/>
          <p:cNvSpPr/>
          <p:nvPr/>
        </p:nvSpPr>
        <p:spPr>
          <a:xfrm>
            <a:off x="6359956" y="2028902"/>
            <a:ext cx="739833" cy="739833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6858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968479" y="2413335"/>
            <a:ext cx="2276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Q &amp; A</a:t>
            </a:r>
            <a:endParaRPr lang="ko-KR" altLang="en-US" sz="6000" b="1" spc="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9457215" y="4995952"/>
            <a:ext cx="267152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547630" y="2922628"/>
            <a:ext cx="5118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547630" y="2624048"/>
            <a:ext cx="1919473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547630" y="2573283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676044" y="5789979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  <a:hlinkClick r:id="rId2"/>
              </a:rPr>
              <a:t>swkim116@naver.com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으로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연락주시면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 언제든 답해드리겠습니다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08450" y="163549"/>
            <a:ext cx="279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3600" b="1" spc="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2"/>
            <a:ext cx="5354158" cy="830998"/>
            <a:chOff x="3403338" y="2598002"/>
            <a:chExt cx="5354158" cy="83099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2"/>
              <a:ext cx="2154382" cy="830998"/>
              <a:chOff x="3403338" y="2598002"/>
              <a:chExt cx="2154382" cy="830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008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13094" y="2598002"/>
                <a:ext cx="14446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  <a:cs typeface="KoPubWorld돋움체 Bold" panose="00000800000000000000" pitchFamily="2" charset="-127"/>
                  </a:rPr>
                  <a:t>서론 및</a:t>
                </a:r>
                <a:endParaRPr lang="en-US" altLang="ko-KR" sz="24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2400" b="1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  <a:cs typeface="KoPubWorld돋움체 Bold" panose="00000800000000000000" pitchFamily="2" charset="-127"/>
                  </a:rPr>
                  <a:t>이론적 배경</a:t>
                </a:r>
                <a:endPara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303462" cy="830997"/>
              <a:chOff x="6454034" y="2598003"/>
              <a:chExt cx="2303462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7697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782667"/>
                <a:ext cx="1524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  <a:cs typeface="KoPubWorld돋움체 Bold" panose="00000800000000000000" pitchFamily="2" charset="-127"/>
                  </a:rPr>
                  <a:t>데이터 수집 </a:t>
                </a:r>
                <a:endParaRPr lang="en-US" altLang="ko-KR" sz="24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116574" cy="830997"/>
            <a:chOff x="3403338" y="2598003"/>
            <a:chExt cx="5116574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308965" cy="830997"/>
              <a:chOff x="3403338" y="2598003"/>
              <a:chExt cx="2308965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777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1115" y="2782668"/>
                <a:ext cx="1531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  <a:cs typeface="KoPubWorld돋움체 Bold" panose="00000800000000000000" pitchFamily="2" charset="-127"/>
                  </a:rPr>
                  <a:t>연구 및 조사</a:t>
                </a:r>
                <a:endPara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065878" cy="830997"/>
              <a:chOff x="6454034" y="2598003"/>
              <a:chExt cx="2065878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210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85279" y="2782668"/>
                <a:ext cx="1234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  <a:cs typeface="KoPubWorld돋움체 Bold" panose="00000800000000000000" pitchFamily="2" charset="-127"/>
                  </a:rPr>
                  <a:t>모델 학습</a:t>
                </a:r>
                <a:endPara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07431" y="188165"/>
            <a:ext cx="4366697" cy="830997"/>
            <a:chOff x="3819245" y="188165"/>
            <a:chExt cx="380854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430497" y="275862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서론 및 이론적 배경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11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8551D8D-224D-4A58-821F-5CCF62CDDFA8}"/>
              </a:ext>
            </a:extLst>
          </p:cNvPr>
          <p:cNvPicPr preferRelativeResize="0"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CADEEA3-2AE9-4C18-A4B6-8785C24BAA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A802905-8EF7-4421-9F7A-44110AB2BE7C}"/>
              </a:ext>
            </a:extLst>
          </p:cNvPr>
          <p:cNvPicPr preferRelativeResize="0"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96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주제 및 목적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참조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연구방법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505296" y="4581063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이번 프로젝트에서 다룰 아이템과</a:t>
            </a:r>
            <a:endParaRPr lang="en-US" altLang="ko-KR" b="1" dirty="0" smtClean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도출하고자 하는 것은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?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4807827" y="458106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데이터 수집에 도움을 받은 곳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7771781" y="4581063"/>
            <a:ext cx="2949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어떤 방법으로 이번 분석 및 연구를</a:t>
            </a:r>
            <a:endParaRPr lang="en-US" altLang="ko-KR" b="1" dirty="0" smtClean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할 수 있었는가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?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DF4D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77117" y="215215"/>
            <a:ext cx="3237765" cy="830997"/>
            <a:chOff x="3819245" y="188165"/>
            <a:chExt cx="264142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18575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주제 및 목적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29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1-1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해 1"/>
          <p:cNvSpPr/>
          <p:nvPr/>
        </p:nvSpPr>
        <p:spPr>
          <a:xfrm>
            <a:off x="557400" y="1603559"/>
            <a:ext cx="457200" cy="457200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1014600" y="1508993"/>
            <a:ext cx="963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주제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해 8"/>
          <p:cNvSpPr/>
          <p:nvPr/>
        </p:nvSpPr>
        <p:spPr>
          <a:xfrm>
            <a:off x="6885991" y="1603559"/>
            <a:ext cx="457200" cy="457200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7343191" y="1508993"/>
            <a:ext cx="963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목적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401" y="2249890"/>
            <a:ext cx="55168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우리가 살아가면서 접하는 모든 분야에는 과학이 접목되고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그것을 바탕으로 다양한 데이터들이 도출된다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스포츠 또한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과학과 함께 발전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하며 섬세하게 선수들을 관리하고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전략적인 분석을 바탕으로 경기에서 승리를 쟁취한다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활발하고 거대하게 스포츠 세계를 점령하고 있는 해외축구 시장을 통해 여러가지 유의미한 데이터를 도출해보고자 한다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85991" y="2249890"/>
            <a:ext cx="474860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‘축구공은 둥글다’ 라는 말처럼 매 경기마다 어떤 결과가 나타날지는 아무도 예측을 할 수는 없다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하지만 팀을 구성하고 있는 선수들의 경기 컨디션과 팀 전술 데이터를 파악할 수 있다면 어느정도 예측은 해볼 수 있다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팀 및 선수들의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과거 데이터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분석하여 이제 막 시작한 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21-22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시즌의 해외축구 리그 예측에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재미를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더하기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위해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이번 프로젝트를 진행하게 되었다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852990" y="189685"/>
            <a:ext cx="3105162" cy="830997"/>
            <a:chOff x="3819245" y="188165"/>
            <a:chExt cx="225806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22195" y="279282"/>
              <a:ext cx="15551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참조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637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1-2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557400" y="1315285"/>
            <a:ext cx="5302224" cy="5135258"/>
            <a:chOff x="2192615" y="2425628"/>
            <a:chExt cx="23202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655152" y="2469402"/>
              <a:ext cx="1249407" cy="60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&lt;</a:t>
              </a:r>
              <a:r>
                <a:rPr lang="en-US" altLang="ko-KR" b="1" dirty="0" err="1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FootyStats</a:t>
              </a:r>
              <a:r>
                <a:rPr lang="en-US" altLang="ko-KR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&gt;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https://footystats.org//</a:t>
              </a:r>
              <a:endPara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6301304" y="1315285"/>
            <a:ext cx="5333296" cy="5089942"/>
            <a:chOff x="2192615" y="2425628"/>
            <a:chExt cx="2320214" cy="266954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0" y="2428709"/>
            <a:ext cx="4314069" cy="358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7293CCF-BB27-4D66-8E3F-A31FBB67941D}"/>
              </a:ext>
            </a:extLst>
          </p:cNvPr>
          <p:cNvSpPr txBox="1"/>
          <p:nvPr/>
        </p:nvSpPr>
        <p:spPr>
          <a:xfrm>
            <a:off x="7361575" y="1399491"/>
            <a:ext cx="28981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rPr>
              <a:t>02</a:t>
            </a:r>
            <a:endParaRPr lang="en-US" altLang="ko-KR" sz="2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lang="ko-KR" altLang="en-US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후스코어드</a:t>
            </a:r>
            <a:r>
              <a:rPr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https://1xbet.whoscored.com/</a:t>
            </a:r>
            <a:endParaRPr lang="ko-KR" altLang="en-US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71" y="2666931"/>
            <a:ext cx="4827750" cy="3105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1132815" y="1378962"/>
            <a:ext cx="6577445" cy="28990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583615" y="1333721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796745" y="201994"/>
            <a:ext cx="4598510" cy="808168"/>
            <a:chOff x="3819245" y="188165"/>
            <a:chExt cx="1863911" cy="18480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18541" y="281854"/>
              <a:ext cx="14646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연구방법과 개발환경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99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1-3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36" y="1620142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681621" y="1819672"/>
            <a:ext cx="57264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유럽의 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sz="2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대리그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영국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스페인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독일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이탈리아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프랑스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활약 중인 선수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약 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3400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들의 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작년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(20-21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시즌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기록과 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98</a:t>
            </a:r>
            <a:r>
              <a:rPr lang="ko-KR" altLang="en-US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개의 팀을 바탕으로 데이터를 분석하였다</a:t>
            </a:r>
            <a:r>
              <a:rPr lang="en-US" altLang="ko-KR" sz="2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Ex)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수비수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태클 대비 가로채기 성공률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패스 정확도 대비 어시스트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슈팅 대비 득점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가장 공격적인 팀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가장 수비를 잘하는 팀 등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…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5057155" y="4637818"/>
            <a:ext cx="6577445" cy="19402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5799462" y="4637818"/>
            <a:ext cx="5642031" cy="194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OS : Windows10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Pro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Language : Python 3. 8.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IDE : Anaconda </a:t>
            </a:r>
            <a:r>
              <a:rPr lang="en-US" altLang="ko-KR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Jupyter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Notebook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Open Source : </a:t>
            </a:r>
            <a:r>
              <a:rPr lang="en-US" altLang="ko-KR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Tensorflow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2. 4. 1, </a:t>
            </a:r>
            <a:r>
              <a:rPr lang="en-US" altLang="ko-KR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Keras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…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4507955" y="4588898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887" y="4854537"/>
            <a:ext cx="525558" cy="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28658" y="188165"/>
            <a:ext cx="2734683" cy="830997"/>
            <a:chOff x="3819245" y="188165"/>
            <a:chExt cx="1167493" cy="19002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5847" y="383883"/>
              <a:ext cx="720891" cy="147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Light" panose="00000300000000000000" pitchFamily="2" charset="-127"/>
                </a:rPr>
                <a:t>일정관리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46602" cy="19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1-4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41988"/>
              </p:ext>
            </p:extLst>
          </p:nvPr>
        </p:nvGraphicFramePr>
        <p:xfrm>
          <a:off x="1434478" y="1832159"/>
          <a:ext cx="9426245" cy="4334500"/>
        </p:xfrm>
        <a:graphic>
          <a:graphicData uri="http://schemas.openxmlformats.org/drawingml/2006/table">
            <a:tbl>
              <a:tblPr firstRow="1" bandRow="1"/>
              <a:tblGrid>
                <a:gridCol w="177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08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en-US" sz="2300" dirty="0"/>
                        <a:t>Task</a:t>
                      </a: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목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6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기획 및 설계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데이터 수집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서론 및 이론적 배경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연구 및 조사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분석 및 결론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&amp;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수정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3222634" y="2500268"/>
            <a:ext cx="2450780" cy="553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222634" y="2500269"/>
            <a:ext cx="1694641" cy="55391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요구사항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34478" y="1462829"/>
            <a:ext cx="193484" cy="19348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27962" y="141007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49259" y="1462829"/>
            <a:ext cx="193484" cy="193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42743" y="141007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917275" y="3152986"/>
            <a:ext cx="2478240" cy="553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673414" y="3708779"/>
            <a:ext cx="1159986" cy="3903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연구배경 및 목적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673414" y="3984633"/>
            <a:ext cx="1722100" cy="3903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연구내용 및 방법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8012167" y="4982999"/>
            <a:ext cx="2848556" cy="37806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기술통계분석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48192" y="4583494"/>
            <a:ext cx="3481753" cy="44423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변수정의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측정항목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548193" y="4248784"/>
            <a:ext cx="2606974" cy="48107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548193" y="4248784"/>
            <a:ext cx="1762913" cy="48107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연구모형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연구가설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33400" y="5237976"/>
            <a:ext cx="4027323" cy="37806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자료수집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917275" y="3154865"/>
            <a:ext cx="1630918" cy="55391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 및 데이터 수집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9155167" y="5662208"/>
            <a:ext cx="1705556" cy="41762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및 수정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2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12703" y="188165"/>
            <a:ext cx="2766593" cy="830997"/>
            <a:chOff x="3819245" y="188165"/>
            <a:chExt cx="241296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430497" y="275862"/>
              <a:ext cx="18017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데이터 수집</a:t>
              </a:r>
              <a:endPara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713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데이터 수집 방법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데이터 전처리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데이터 병합</a:t>
            </a:r>
            <a:endParaRPr lang="ko-KR" altLang="en-US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486134" y="4628185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동적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웹크롤링을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 통한 데이터 수집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4944082" y="4628185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문자열 </a:t>
            </a:r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슬라이싱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 및 전처리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8474697" y="4633067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KoPubWorld돋움체 Light" panose="00000300000000000000" pitchFamily="2" charset="-127"/>
              </a:rPr>
              <a:t>최종 데이터 추출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3" y="2565930"/>
            <a:ext cx="2883743" cy="1948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29"/>
            <a:ext cx="2880001" cy="1948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29"/>
            <a:ext cx="2880001" cy="19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712</Words>
  <Application>Microsoft Office PowerPoint</Application>
  <PresentationFormat>와이드스크린</PresentationFormat>
  <Paragraphs>152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40" baseType="lpstr">
      <vt:lpstr>KoPubWorld돋움체 Light</vt:lpstr>
      <vt:lpstr>나눔바른펜</vt:lpstr>
      <vt:lpstr>Roboto Regular</vt:lpstr>
      <vt:lpstr>맑은 고딕</vt:lpstr>
      <vt:lpstr>NanumGothic</vt:lpstr>
      <vt:lpstr>Arima Madurai Semi</vt:lpstr>
      <vt:lpstr>Raleway</vt:lpstr>
      <vt:lpstr>Abhaya Libre Medium</vt:lpstr>
      <vt:lpstr>Lato</vt:lpstr>
      <vt:lpstr>나눔고딕</vt:lpstr>
      <vt:lpstr>Poppins</vt:lpstr>
      <vt:lpstr>Abhaya Libre ExtraBold</vt:lpstr>
      <vt:lpstr>Abhaya Libre SemiBold</vt:lpstr>
      <vt:lpstr>KoPubWorld돋움체 Bold</vt:lpstr>
      <vt:lpstr>Roboto Condensed</vt:lpstr>
      <vt:lpstr>Arial</vt:lpstr>
      <vt:lpstr>FontAwesome</vt:lpstr>
      <vt:lpstr>Abhaya Libre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tjoeun</cp:lastModifiedBy>
  <cp:revision>55</cp:revision>
  <dcterms:created xsi:type="dcterms:W3CDTF">2020-01-03T14:16:53Z</dcterms:created>
  <dcterms:modified xsi:type="dcterms:W3CDTF">2021-09-02T09:16:10Z</dcterms:modified>
</cp:coreProperties>
</file>