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42"/>
  </p:notesMasterIdLst>
  <p:sldIdLst>
    <p:sldId id="256" r:id="rId2"/>
    <p:sldId id="258" r:id="rId3"/>
    <p:sldId id="259" r:id="rId4"/>
    <p:sldId id="260" r:id="rId5"/>
    <p:sldId id="257" r:id="rId6"/>
    <p:sldId id="295"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5143500" type="screen16x9"/>
  <p:notesSz cx="6858000" cy="9144000"/>
  <p:embeddedFontLst>
    <p:embeddedFont>
      <p:font typeface="Titillium Web" panose="020B0600000101010101" charset="0"/>
      <p:regular r:id="rId43"/>
      <p:bold r:id="rId44"/>
      <p:italic r:id="rId45"/>
      <p:boldItalic r:id="rId46"/>
    </p:embeddedFont>
    <p:embeddedFont>
      <p:font typeface="NanumGothic" panose="020D0804000000000000" pitchFamily="50" charset="-127"/>
      <p:bold r:id="rId47"/>
    </p:embeddedFont>
    <p:embeddedFont>
      <p:font typeface="Calibri" panose="020F0502020204030204" pitchFamily="34" charset="0"/>
      <p:regular r:id="rId48"/>
      <p:bold r:id="rId49"/>
      <p:italic r:id="rId50"/>
      <p:boldItalic r:id="rId51"/>
    </p:embeddedFont>
    <p:embeddedFont>
      <p:font typeface="Titillium Web ExtraLight" panose="020B0600000101010101" charset="0"/>
      <p:regular r:id="rId52"/>
      <p:bold r:id="rId53"/>
      <p:italic r:id="rId54"/>
      <p:boldItalic r:id="rId55"/>
    </p:embeddedFont>
    <p:embeddedFont>
      <p:font typeface="Montserrat" panose="020B0600000101010101" charset="0"/>
      <p:regular r:id="rId56"/>
      <p:bold r:id="rId57"/>
      <p:italic r:id="rId58"/>
      <p:boldItalic r:id="rId59"/>
    </p:embeddedFont>
    <p:embeddedFont>
      <p:font typeface="맑은 고딕" panose="020B0503020000020004" pitchFamily="50" charset="-127"/>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3"/>
        <p:cNvGrpSpPr/>
        <p:nvPr/>
      </p:nvGrpSpPr>
      <p:grpSpPr>
        <a:xfrm>
          <a:off x="0" y="0"/>
          <a:ext cx="0" cy="0"/>
          <a:chOff x="0" y="0"/>
          <a:chExt cx="0" cy="0"/>
        </a:xfrm>
      </p:grpSpPr>
      <p:sp>
        <p:nvSpPr>
          <p:cNvPr id="2174" name="Google Shape;217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5" name="Google Shape;217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7098520f4f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7098520f4f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1143131" y="724524"/>
            <a:ext cx="7729200" cy="2081700"/>
          </a:xfrm>
          <a:prstGeom prst="rect">
            <a:avLst/>
          </a:prstGeom>
        </p:spPr>
        <p:txBody>
          <a:bodyPr spcFirstLastPara="1" wrap="square" lIns="91425" tIns="91425" rIns="91425" bIns="91425" anchor="t" anchorCtr="0">
            <a:noAutofit/>
          </a:bodyPr>
          <a:lstStyle/>
          <a:p>
            <a:pPr algn="r"/>
            <a:r>
              <a:rPr lang="ko-KR" altLang="en-US" sz="5400" b="1" dirty="0" smtClean="0">
                <a:solidFill>
                  <a:schemeClr val="bg1"/>
                </a:solidFill>
                <a:latin typeface="NanumGothic" panose="020D0804000000000000" pitchFamily="50" charset="-127"/>
                <a:ea typeface="NanumGothic" panose="020D0804000000000000" pitchFamily="50" charset="-127"/>
              </a:rPr>
              <a:t>프로젝트 명</a:t>
            </a:r>
            <a:endParaRPr lang="ko-KR" altLang="en-US" sz="5400" b="1" dirty="0">
              <a:solidFill>
                <a:schemeClr val="bg1"/>
              </a:solidFill>
              <a:latin typeface="NanumGothic" panose="020D0804000000000000" pitchFamily="50" charset="-127"/>
              <a:ea typeface="NanumGothic" panose="020D0804000000000000" pitchFamily="50" charset="-127"/>
            </a:endParaRPr>
          </a:p>
        </p:txBody>
      </p:sp>
      <p:sp>
        <p:nvSpPr>
          <p:cNvPr id="2" name="TextBox 1"/>
          <p:cNvSpPr txBox="1"/>
          <p:nvPr/>
        </p:nvSpPr>
        <p:spPr>
          <a:xfrm>
            <a:off x="7672964" y="3918327"/>
            <a:ext cx="1199367" cy="523220"/>
          </a:xfrm>
          <a:prstGeom prst="rect">
            <a:avLst/>
          </a:prstGeom>
          <a:noFill/>
        </p:spPr>
        <p:txBody>
          <a:bodyPr wrap="none" rtlCol="0">
            <a:spAutoFit/>
          </a:bodyPr>
          <a:lstStyle/>
          <a:p>
            <a:pPr algn="r"/>
            <a:r>
              <a:rPr lang="ko-KR" altLang="en-US" sz="2800" dirty="0" err="1" smtClean="0">
                <a:solidFill>
                  <a:schemeClr val="bg1"/>
                </a:solidFill>
                <a:latin typeface="NanumGothic" panose="020D0804000000000000" pitchFamily="50" charset="-127"/>
                <a:ea typeface="NanumGothic" panose="020D0804000000000000" pitchFamily="50" charset="-127"/>
              </a:rPr>
              <a:t>김설웅</a:t>
            </a:r>
            <a:endParaRPr lang="ko-KR" altLang="en-US" sz="2800" dirty="0">
              <a:solidFill>
                <a:schemeClr val="bg1"/>
              </a:solidFill>
              <a:latin typeface="NanumGothic" panose="020D0804000000000000" pitchFamily="50" charset="-127"/>
              <a:ea typeface="NanumGothic" panose="020D0804000000000000" pitchFamily="50" charset="-127"/>
            </a:endParaRPr>
          </a:p>
        </p:txBody>
      </p:sp>
      <p:sp>
        <p:nvSpPr>
          <p:cNvPr id="3" name="TextBox 2"/>
          <p:cNvSpPr txBox="1"/>
          <p:nvPr/>
        </p:nvSpPr>
        <p:spPr>
          <a:xfrm>
            <a:off x="5897882" y="4835723"/>
            <a:ext cx="2974449" cy="307777"/>
          </a:xfrm>
          <a:prstGeom prst="rect">
            <a:avLst/>
          </a:prstGeom>
          <a:noFill/>
        </p:spPr>
        <p:txBody>
          <a:bodyPr wrap="square" rtlCol="0">
            <a:spAutoFit/>
          </a:bodyPr>
          <a:lstStyle/>
          <a:p>
            <a:pPr algn="r"/>
            <a:r>
              <a:rPr lang="en-US" altLang="ko-KR" dirty="0" smtClean="0">
                <a:solidFill>
                  <a:schemeClr val="bg1"/>
                </a:solidFill>
                <a:latin typeface="NanumGothic" panose="020D0804000000000000" pitchFamily="50" charset="-127"/>
                <a:ea typeface="NanumGothic" panose="020D0804000000000000" pitchFamily="50" charset="-127"/>
              </a:rPr>
              <a:t>21. 08. 20 ~ 21. 09. 02</a:t>
            </a:r>
            <a:endParaRPr lang="ko-KR" altLang="en-US" dirty="0">
              <a:solidFill>
                <a:schemeClr val="bg1"/>
              </a:solidFill>
              <a:latin typeface="NanumGothic" panose="020D0804000000000000" pitchFamily="50" charset="-127"/>
              <a:ea typeface="NanumGothic" panose="020D0804000000000000" pitchFamily="50" charset="-127"/>
            </a:endParaRPr>
          </a:p>
        </p:txBody>
      </p:sp>
      <p:sp>
        <p:nvSpPr>
          <p:cNvPr id="5" name="Google Shape;779;p15"/>
          <p:cNvSpPr txBox="1">
            <a:spLocks/>
          </p:cNvSpPr>
          <p:nvPr/>
        </p:nvSpPr>
        <p:spPr>
          <a:xfrm>
            <a:off x="3359427" y="3316813"/>
            <a:ext cx="5512904" cy="600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9pPr>
          </a:lstStyle>
          <a:p>
            <a:pPr algn="r"/>
            <a:r>
              <a:rPr lang="ko-KR" altLang="en-US" sz="2400" b="1" dirty="0" err="1" smtClean="0">
                <a:solidFill>
                  <a:schemeClr val="bg1"/>
                </a:solidFill>
                <a:latin typeface="NanumGothic" panose="020D0804000000000000" pitchFamily="50" charset="-127"/>
                <a:ea typeface="NanumGothic" panose="020D0804000000000000" pitchFamily="50" charset="-127"/>
              </a:rPr>
              <a:t>파이썬</a:t>
            </a:r>
            <a:r>
              <a:rPr lang="en-US" altLang="ko-KR" sz="2400" b="1" dirty="0" smtClean="0">
                <a:solidFill>
                  <a:schemeClr val="bg1"/>
                </a:solidFill>
                <a:latin typeface="NanumGothic" panose="020D0804000000000000" pitchFamily="50" charset="-127"/>
                <a:ea typeface="NanumGothic" panose="020D0804000000000000" pitchFamily="50" charset="-127"/>
              </a:rPr>
              <a:t>, R</a:t>
            </a:r>
            <a:r>
              <a:rPr lang="ko-KR" altLang="en-US" sz="2400" b="1" dirty="0" smtClean="0">
                <a:solidFill>
                  <a:schemeClr val="bg1"/>
                </a:solidFill>
                <a:latin typeface="NanumGothic" panose="020D0804000000000000" pitchFamily="50" charset="-127"/>
                <a:ea typeface="NanumGothic" panose="020D0804000000000000" pitchFamily="50" charset="-127"/>
              </a:rPr>
              <a:t>을 활용한 빅데이터 시각화 과정</a:t>
            </a:r>
            <a:endParaRPr lang="ko-KR" altLang="en-US" sz="2400" b="1" dirty="0">
              <a:solidFill>
                <a:schemeClr val="bg1"/>
              </a:solidFill>
              <a:latin typeface="NanumGothic" panose="020D0804000000000000" pitchFamily="50" charset="-127"/>
              <a:ea typeface="NanumGothic" panose="020D0804000000000000"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4243097" cy="1098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sz="5400" dirty="0" smtClean="0">
                <a:latin typeface="NanumGothic" panose="020D0804000000000000" pitchFamily="50" charset="-127"/>
                <a:ea typeface="NanumGothic" panose="020D0804000000000000" pitchFamily="50" charset="-127"/>
              </a:rPr>
              <a:t>안녕하십니까</a:t>
            </a:r>
            <a:r>
              <a:rPr lang="en-US" altLang="ko-KR" sz="5400" dirty="0" smtClean="0">
                <a:latin typeface="NanumGothic" panose="020D0804000000000000" pitchFamily="50" charset="-127"/>
                <a:ea typeface="NanumGothic" panose="020D0804000000000000" pitchFamily="50" charset="-127"/>
              </a:rPr>
              <a:t>!</a:t>
            </a:r>
            <a:endParaRPr sz="5400" dirty="0">
              <a:latin typeface="NanumGothic" panose="020D0804000000000000" pitchFamily="50" charset="-127"/>
              <a:ea typeface="NanumGothic" panose="020D0804000000000000" pitchFamily="50" charset="-127"/>
            </a:endParaRPr>
          </a:p>
        </p:txBody>
      </p:sp>
      <p:sp>
        <p:nvSpPr>
          <p:cNvPr id="794" name="Google Shape;794;p17"/>
          <p:cNvSpPr txBox="1">
            <a:spLocks noGrp="1"/>
          </p:cNvSpPr>
          <p:nvPr>
            <p:ph type="body" idx="1"/>
          </p:nvPr>
        </p:nvSpPr>
        <p:spPr>
          <a:xfrm>
            <a:off x="215694" y="2082240"/>
            <a:ext cx="4863547" cy="274817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ko-KR" altLang="en-US" sz="2200" b="1" dirty="0" smtClean="0">
                <a:latin typeface="NanumGothic" panose="020D0804000000000000" pitchFamily="50" charset="-127"/>
                <a:ea typeface="NanumGothic" panose="020D0804000000000000" pitchFamily="50" charset="-127"/>
              </a:rPr>
              <a:t> </a:t>
            </a:r>
            <a:r>
              <a:rPr lang="ko-KR" altLang="en-US" sz="1800" b="1" dirty="0" smtClean="0">
                <a:latin typeface="NanumGothic" panose="020D0804000000000000" pitchFamily="50" charset="-127"/>
                <a:ea typeface="NanumGothic" panose="020D0804000000000000" pitchFamily="50" charset="-127"/>
              </a:rPr>
              <a:t>저는 일산에 거주중인 </a:t>
            </a:r>
            <a:r>
              <a:rPr lang="ko-KR" altLang="en-US" sz="1800" b="1" dirty="0" err="1" smtClean="0">
                <a:latin typeface="NanumGothic" panose="020D0804000000000000" pitchFamily="50" charset="-127"/>
                <a:ea typeface="NanumGothic" panose="020D0804000000000000" pitchFamily="50" charset="-127"/>
              </a:rPr>
              <a:t>김설웅이라고</a:t>
            </a:r>
            <a:r>
              <a:rPr lang="ko-KR" altLang="en-US" sz="1800" b="1" dirty="0" smtClean="0">
                <a:latin typeface="NanumGothic" panose="020D0804000000000000" pitchFamily="50" charset="-127"/>
                <a:ea typeface="NanumGothic" panose="020D0804000000000000" pitchFamily="50" charset="-127"/>
              </a:rPr>
              <a:t> 합니다</a:t>
            </a:r>
            <a:r>
              <a:rPr lang="en-US" altLang="ko-KR" sz="1800" b="1" dirty="0" smtClean="0">
                <a:latin typeface="NanumGothic" panose="020D0804000000000000" pitchFamily="50" charset="-127"/>
                <a:ea typeface="NanumGothic" panose="020D0804000000000000" pitchFamily="50" charset="-127"/>
              </a:rPr>
              <a:t>. </a:t>
            </a:r>
          </a:p>
          <a:p>
            <a:pPr marL="0" lvl="0" indent="0" rtl="0">
              <a:spcBef>
                <a:spcPts val="600"/>
              </a:spcBef>
              <a:spcAft>
                <a:spcPts val="0"/>
              </a:spcAft>
              <a:buNone/>
            </a:pPr>
            <a:r>
              <a:rPr lang="en-US" altLang="ko-KR" sz="1800" b="1" dirty="0">
                <a:latin typeface="NanumGothic" panose="020D0804000000000000" pitchFamily="50" charset="-127"/>
                <a:ea typeface="NanumGothic" panose="020D0804000000000000" pitchFamily="50" charset="-127"/>
              </a:rPr>
              <a:t> </a:t>
            </a:r>
            <a:endParaRPr lang="en-US" altLang="ko-KR" sz="1800" b="1" dirty="0" smtClean="0">
              <a:latin typeface="NanumGothic" panose="020D0804000000000000" pitchFamily="50" charset="-127"/>
              <a:ea typeface="NanumGothic" panose="020D0804000000000000" pitchFamily="50" charset="-127"/>
            </a:endParaRPr>
          </a:p>
          <a:p>
            <a:pPr marL="0" lvl="0" indent="0" rtl="0">
              <a:spcBef>
                <a:spcPts val="600"/>
              </a:spcBef>
              <a:spcAft>
                <a:spcPts val="0"/>
              </a:spcAft>
              <a:buNone/>
            </a:pPr>
            <a:r>
              <a:rPr lang="ko-KR" altLang="en-US" sz="1800" b="1" dirty="0" smtClean="0">
                <a:latin typeface="NanumGothic" panose="020D0804000000000000" pitchFamily="50" charset="-127"/>
                <a:ea typeface="NanumGothic" panose="020D0804000000000000" pitchFamily="50" charset="-127"/>
              </a:rPr>
              <a:t> 스포츠 데이터 분석에 관심이 있어서 빅데이터 수업을 듣게 되었습니다</a:t>
            </a:r>
            <a:r>
              <a:rPr lang="en-US" altLang="ko-KR" sz="1800" b="1" dirty="0" smtClean="0">
                <a:latin typeface="NanumGothic" panose="020D0804000000000000" pitchFamily="50" charset="-127"/>
                <a:ea typeface="NanumGothic" panose="020D0804000000000000" pitchFamily="50" charset="-127"/>
              </a:rPr>
              <a:t>.</a:t>
            </a:r>
            <a:r>
              <a:rPr lang="en-US" altLang="ko-KR" sz="1800" b="1" dirty="0">
                <a:latin typeface="NanumGothic" panose="020D0804000000000000" pitchFamily="50" charset="-127"/>
                <a:ea typeface="NanumGothic" panose="020D0804000000000000" pitchFamily="50" charset="-127"/>
              </a:rPr>
              <a:t> </a:t>
            </a:r>
            <a:endParaRPr lang="en-US" altLang="ko-KR" sz="1800" b="1" dirty="0" smtClean="0">
              <a:latin typeface="NanumGothic" panose="020D0804000000000000" pitchFamily="50" charset="-127"/>
              <a:ea typeface="NanumGothic" panose="020D0804000000000000" pitchFamily="50" charset="-127"/>
            </a:endParaRPr>
          </a:p>
          <a:p>
            <a:pPr marL="0" lvl="0" indent="0" rtl="0">
              <a:spcBef>
                <a:spcPts val="600"/>
              </a:spcBef>
              <a:spcAft>
                <a:spcPts val="0"/>
              </a:spcAft>
              <a:buNone/>
            </a:pPr>
            <a:endParaRPr lang="en-US" altLang="ko-KR" sz="1800" b="1" dirty="0" smtClean="0">
              <a:latin typeface="NanumGothic" panose="020D0804000000000000" pitchFamily="50" charset="-127"/>
              <a:ea typeface="NanumGothic" panose="020D0804000000000000" pitchFamily="50" charset="-127"/>
            </a:endParaRPr>
          </a:p>
          <a:p>
            <a:pPr marL="0" lvl="0" indent="0" rtl="0">
              <a:spcBef>
                <a:spcPts val="600"/>
              </a:spcBef>
              <a:spcAft>
                <a:spcPts val="0"/>
              </a:spcAft>
              <a:buNone/>
            </a:pPr>
            <a:r>
              <a:rPr lang="ko-KR" altLang="en-US" sz="1800" b="1" dirty="0" smtClean="0">
                <a:latin typeface="NanumGothic" panose="020D0804000000000000" pitchFamily="50" charset="-127"/>
                <a:ea typeface="NanumGothic" panose="020D0804000000000000" pitchFamily="50" charset="-127"/>
              </a:rPr>
              <a:t> 미흡하지만 열심히 만든 </a:t>
            </a:r>
            <a:r>
              <a:rPr lang="en-US" altLang="ko-KR" sz="1800" b="1" dirty="0" smtClean="0">
                <a:latin typeface="NanumGothic" panose="020D0804000000000000" pitchFamily="50" charset="-127"/>
                <a:ea typeface="NanumGothic" panose="020D0804000000000000" pitchFamily="50" charset="-127"/>
              </a:rPr>
              <a:t>PPT</a:t>
            </a:r>
            <a:r>
              <a:rPr lang="ko-KR" altLang="en-US" sz="1800" b="1" dirty="0" smtClean="0">
                <a:latin typeface="NanumGothic" panose="020D0804000000000000" pitchFamily="50" charset="-127"/>
                <a:ea typeface="NanumGothic" panose="020D0804000000000000" pitchFamily="50" charset="-127"/>
              </a:rPr>
              <a:t>를 좋게 봐주시면 감사하겠습니다</a:t>
            </a:r>
            <a:r>
              <a:rPr lang="en-US" altLang="ko-KR" sz="1800" b="1" dirty="0" smtClean="0">
                <a:latin typeface="NanumGothic" panose="020D0804000000000000" pitchFamily="50" charset="-127"/>
                <a:ea typeface="NanumGothic" panose="020D0804000000000000" pitchFamily="50" charset="-127"/>
              </a:rPr>
              <a:t>!</a:t>
            </a:r>
            <a:endParaRPr lang="en-US" altLang="ko-KR" sz="1800" b="1" dirty="0">
              <a:latin typeface="NanumGothic" panose="020D0804000000000000" pitchFamily="50" charset="-127"/>
              <a:ea typeface="NanumGothic" panose="020D0804000000000000" pitchFamily="50" charset="-127"/>
            </a:endParaRPr>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직사각형 2"/>
          <p:cNvSpPr/>
          <p:nvPr/>
        </p:nvSpPr>
        <p:spPr>
          <a:xfrm>
            <a:off x="5618922" y="1192696"/>
            <a:ext cx="2875721" cy="166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증명사진 넣을 예정</a:t>
            </a:r>
            <a:endParaRPr lang="ko-KR"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86366" y="1422067"/>
            <a:ext cx="4354033" cy="2765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080052" y="1857000"/>
            <a:ext cx="6394198" cy="3052930"/>
          </a:xfrm>
          <a:prstGeom prst="rect">
            <a:avLst/>
          </a:prstGeom>
        </p:spPr>
        <p:txBody>
          <a:bodyPr spcFirstLastPara="1" wrap="square" lIns="91425" tIns="91425" rIns="91425" bIns="91425" anchor="t" anchorCtr="0">
            <a:noAutofit/>
          </a:bodyPr>
          <a:lstStyle/>
          <a:p>
            <a:pPr marL="0" lvl="0" indent="0">
              <a:buNone/>
            </a:pPr>
            <a:r>
              <a:rPr lang="en" sz="2200" dirty="0" smtClean="0">
                <a:latin typeface="NanumGothic" panose="020D0804000000000000" pitchFamily="50" charset="-127"/>
                <a:ea typeface="NanumGothic" panose="020D0804000000000000" pitchFamily="50" charset="-127"/>
              </a:rPr>
              <a:t>“</a:t>
            </a:r>
            <a:r>
              <a:rPr lang="ko-KR" altLang="en-US" sz="2200" b="1" dirty="0" smtClean="0">
                <a:latin typeface="NanumGothic" panose="020D0804000000000000" pitchFamily="50" charset="-127"/>
                <a:ea typeface="NanumGothic" panose="020D0804000000000000" pitchFamily="50" charset="-127"/>
              </a:rPr>
              <a:t>공은 </a:t>
            </a:r>
            <a:r>
              <a:rPr lang="ko-KR" altLang="en-US" sz="2200" b="1" dirty="0">
                <a:latin typeface="NanumGothic" panose="020D0804000000000000" pitchFamily="50" charset="-127"/>
                <a:ea typeface="NanumGothic" panose="020D0804000000000000" pitchFamily="50" charset="-127"/>
              </a:rPr>
              <a:t>둥글고</a:t>
            </a:r>
            <a:r>
              <a:rPr lang="en-US" altLang="ko-KR" sz="2200" b="1" dirty="0">
                <a:latin typeface="NanumGothic" panose="020D0804000000000000" pitchFamily="50" charset="-127"/>
                <a:ea typeface="NanumGothic" panose="020D0804000000000000" pitchFamily="50" charset="-127"/>
              </a:rPr>
              <a:t>, </a:t>
            </a:r>
            <a:r>
              <a:rPr lang="ko-KR" altLang="en-US" sz="2200" b="1" dirty="0">
                <a:latin typeface="NanumGothic" panose="020D0804000000000000" pitchFamily="50" charset="-127"/>
                <a:ea typeface="NanumGothic" panose="020D0804000000000000" pitchFamily="50" charset="-127"/>
              </a:rPr>
              <a:t>경기는 </a:t>
            </a:r>
            <a:r>
              <a:rPr lang="en-US" altLang="ko-KR" sz="2200" b="1" dirty="0">
                <a:latin typeface="NanumGothic" panose="020D0804000000000000" pitchFamily="50" charset="-127"/>
                <a:ea typeface="NanumGothic" panose="020D0804000000000000" pitchFamily="50" charset="-127"/>
              </a:rPr>
              <a:t>90</a:t>
            </a:r>
            <a:r>
              <a:rPr lang="ko-KR" altLang="en-US" sz="2200" b="1" dirty="0">
                <a:latin typeface="NanumGothic" panose="020D0804000000000000" pitchFamily="50" charset="-127"/>
                <a:ea typeface="NanumGothic" panose="020D0804000000000000" pitchFamily="50" charset="-127"/>
              </a:rPr>
              <a:t>분이나 </a:t>
            </a:r>
            <a:r>
              <a:rPr lang="ko-KR" altLang="en-US" sz="2200" b="1" dirty="0" smtClean="0">
                <a:latin typeface="NanumGothic" panose="020D0804000000000000" pitchFamily="50" charset="-127"/>
                <a:ea typeface="NanumGothic" panose="020D0804000000000000" pitchFamily="50" charset="-127"/>
              </a:rPr>
              <a:t>진행된다</a:t>
            </a:r>
            <a:r>
              <a:rPr lang="en-US" altLang="ko-KR" sz="2200" b="1" dirty="0" smtClean="0">
                <a:latin typeface="NanumGothic" panose="020D0804000000000000" pitchFamily="50" charset="-127"/>
                <a:ea typeface="NanumGothic" panose="020D0804000000000000" pitchFamily="50" charset="-127"/>
              </a:rPr>
              <a:t>. </a:t>
            </a:r>
          </a:p>
          <a:p>
            <a:pPr marL="0" lvl="0" indent="0">
              <a:buNone/>
            </a:pPr>
            <a:r>
              <a:rPr lang="en-US" altLang="ko-KR" sz="2200" b="1" dirty="0" smtClean="0">
                <a:latin typeface="NanumGothic" panose="020D0804000000000000" pitchFamily="50" charset="-127"/>
                <a:ea typeface="NanumGothic" panose="020D0804000000000000" pitchFamily="50" charset="-127"/>
              </a:rPr>
              <a:t>- </a:t>
            </a:r>
            <a:r>
              <a:rPr lang="ko-KR" altLang="en-US" sz="2200" b="1" dirty="0" smtClean="0">
                <a:latin typeface="NanumGothic" panose="020D0804000000000000" pitchFamily="50" charset="-127"/>
                <a:ea typeface="NanumGothic" panose="020D0804000000000000" pitchFamily="50" charset="-127"/>
              </a:rPr>
              <a:t>제프 </a:t>
            </a:r>
            <a:r>
              <a:rPr lang="ko-KR" altLang="en-US" sz="2200" b="1" dirty="0" err="1" smtClean="0">
                <a:latin typeface="NanumGothic" panose="020D0804000000000000" pitchFamily="50" charset="-127"/>
                <a:ea typeface="NanumGothic" panose="020D0804000000000000" pitchFamily="50" charset="-127"/>
              </a:rPr>
              <a:t>헤어베어거</a:t>
            </a:r>
            <a:r>
              <a:rPr lang="ko-KR" altLang="en-US" sz="2200" b="1" dirty="0" smtClean="0">
                <a:latin typeface="NanumGothic" panose="020D0804000000000000" pitchFamily="50" charset="-127"/>
                <a:ea typeface="NanumGothic" panose="020D0804000000000000" pitchFamily="50" charset="-127"/>
              </a:rPr>
              <a:t> </a:t>
            </a:r>
            <a:r>
              <a:rPr lang="en" sz="2200" dirty="0" smtClean="0">
                <a:solidFill>
                  <a:schemeClr val="lt1"/>
                </a:solidFill>
                <a:latin typeface="NanumGothic" panose="020D0804000000000000" pitchFamily="50" charset="-127"/>
                <a:ea typeface="NanumGothic" panose="020D0804000000000000" pitchFamily="50" charset="-127"/>
              </a:rPr>
              <a:t>”</a:t>
            </a:r>
          </a:p>
          <a:p>
            <a:pPr lvl="0" indent="-457200">
              <a:buFontTx/>
              <a:buChar char="-"/>
            </a:pPr>
            <a:endParaRPr lang="en" sz="2200" dirty="0" smtClean="0">
              <a:solidFill>
                <a:schemeClr val="lt1"/>
              </a:solidFill>
              <a:latin typeface="NanumGothic" panose="020D0804000000000000" pitchFamily="50" charset="-127"/>
              <a:ea typeface="NanumGothic" panose="020D0804000000000000" pitchFamily="50" charset="-127"/>
            </a:endParaRPr>
          </a:p>
          <a:p>
            <a:pPr marL="0" lvl="0" indent="0">
              <a:buNone/>
            </a:pPr>
            <a:r>
              <a:rPr lang="en" altLang="ko-KR" sz="2200" dirty="0" smtClean="0">
                <a:solidFill>
                  <a:schemeClr val="lt1"/>
                </a:solidFill>
                <a:latin typeface="NanumGothic" panose="020D0804000000000000" pitchFamily="50" charset="-127"/>
                <a:ea typeface="NanumGothic" panose="020D0804000000000000" pitchFamily="50" charset="-127"/>
              </a:rPr>
              <a:t>“</a:t>
            </a:r>
            <a:r>
              <a:rPr lang="ko-KR" altLang="en-US" sz="2200" b="1" dirty="0" smtClean="0">
                <a:latin typeface="NanumGothic" panose="020D0804000000000000" pitchFamily="50" charset="-127"/>
                <a:ea typeface="NanumGothic" panose="020D0804000000000000" pitchFamily="50" charset="-127"/>
              </a:rPr>
              <a:t> </a:t>
            </a:r>
            <a:r>
              <a:rPr lang="ko-KR" altLang="en-US" sz="2200" b="1" dirty="0">
                <a:latin typeface="NanumGothic" panose="020D0804000000000000" pitchFamily="50" charset="-127"/>
                <a:ea typeface="NanumGothic" panose="020D0804000000000000" pitchFamily="50" charset="-127"/>
              </a:rPr>
              <a:t>강한 자가 이기는 것이 아니라</a:t>
            </a:r>
            <a:r>
              <a:rPr lang="en-US" altLang="ko-KR" sz="2200" b="1" dirty="0">
                <a:latin typeface="NanumGothic" panose="020D0804000000000000" pitchFamily="50" charset="-127"/>
                <a:ea typeface="NanumGothic" panose="020D0804000000000000" pitchFamily="50" charset="-127"/>
              </a:rPr>
              <a:t>, </a:t>
            </a:r>
            <a:r>
              <a:rPr lang="ko-KR" altLang="en-US" sz="2200" b="1" dirty="0">
                <a:latin typeface="NanumGothic" panose="020D0804000000000000" pitchFamily="50" charset="-127"/>
                <a:ea typeface="NanumGothic" panose="020D0804000000000000" pitchFamily="50" charset="-127"/>
              </a:rPr>
              <a:t>이기는 자가 강한 것이다</a:t>
            </a:r>
            <a:r>
              <a:rPr lang="en-US" altLang="ko-KR" sz="2200" b="1" dirty="0" smtClean="0">
                <a:latin typeface="NanumGothic" panose="020D0804000000000000" pitchFamily="50" charset="-127"/>
                <a:ea typeface="NanumGothic" panose="020D0804000000000000" pitchFamily="50" charset="-127"/>
              </a:rPr>
              <a:t>.</a:t>
            </a:r>
          </a:p>
          <a:p>
            <a:pPr marL="0" lvl="0" indent="0">
              <a:buNone/>
            </a:pPr>
            <a:r>
              <a:rPr lang="en-US" altLang="ko-KR" sz="2200" b="1" dirty="0" smtClean="0">
                <a:solidFill>
                  <a:schemeClr val="lt1"/>
                </a:solidFill>
                <a:latin typeface="NanumGothic" panose="020D0804000000000000" pitchFamily="50" charset="-127"/>
                <a:ea typeface="NanumGothic" panose="020D0804000000000000" pitchFamily="50" charset="-127"/>
              </a:rPr>
              <a:t>- </a:t>
            </a:r>
            <a:r>
              <a:rPr lang="ko-KR" altLang="en-US" sz="2200" b="1" dirty="0" smtClean="0">
                <a:solidFill>
                  <a:schemeClr val="lt1"/>
                </a:solidFill>
                <a:latin typeface="NanumGothic" panose="020D0804000000000000" pitchFamily="50" charset="-127"/>
                <a:ea typeface="NanumGothic" panose="020D0804000000000000" pitchFamily="50" charset="-127"/>
              </a:rPr>
              <a:t>프란츠 </a:t>
            </a:r>
            <a:r>
              <a:rPr lang="ko-KR" altLang="en-US" sz="2200" b="1" dirty="0" err="1" smtClean="0">
                <a:solidFill>
                  <a:schemeClr val="lt1"/>
                </a:solidFill>
                <a:latin typeface="NanumGothic" panose="020D0804000000000000" pitchFamily="50" charset="-127"/>
                <a:ea typeface="NanumGothic" panose="020D0804000000000000" pitchFamily="50" charset="-127"/>
              </a:rPr>
              <a:t>베켄바우어</a:t>
            </a:r>
            <a:r>
              <a:rPr lang="en" altLang="ko-KR" sz="2200" dirty="0" smtClean="0">
                <a:solidFill>
                  <a:schemeClr val="lt1"/>
                </a:solidFill>
                <a:latin typeface="NanumGothic" panose="020D0804000000000000" pitchFamily="50" charset="-127"/>
                <a:ea typeface="NanumGothic" panose="020D0804000000000000" pitchFamily="50" charset="-127"/>
              </a:rPr>
              <a:t> </a:t>
            </a:r>
            <a:r>
              <a:rPr lang="en" altLang="ko-KR" sz="2200" dirty="0">
                <a:solidFill>
                  <a:schemeClr val="lt1"/>
                </a:solidFill>
                <a:latin typeface="NanumGothic" panose="020D0804000000000000" pitchFamily="50" charset="-127"/>
                <a:ea typeface="NanumGothic" panose="020D0804000000000000" pitchFamily="50" charset="-127"/>
              </a:rPr>
              <a:t>”</a:t>
            </a:r>
            <a:endParaRPr sz="2200" dirty="0">
              <a:latin typeface="NanumGothic" panose="020D0804000000000000" pitchFamily="50" charset="-127"/>
              <a:ea typeface="NanumGothic" panose="020D0804000000000000" pitchFamily="50" charset="-127"/>
            </a:endParaRP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sp>
        <p:nvSpPr>
          <p:cNvPr id="1134" name="Google Shape;1134;p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graphicFrame>
        <p:nvGraphicFramePr>
          <p:cNvPr id="1135" name="Google Shape;1135;p43"/>
          <p:cNvGraphicFramePr/>
          <p:nvPr/>
        </p:nvGraphicFramePr>
        <p:xfrm>
          <a:off x="829325" y="1354231"/>
          <a:ext cx="3000000" cy="3000000"/>
        </p:xfrm>
        <a:graphic>
          <a:graphicData uri="http://schemas.openxmlformats.org/drawingml/2006/table">
            <a:tbl>
              <a:tblPr>
                <a:noFill/>
                <a:tableStyleId>{65EB44B9-4524-4C0D-8AF8-5427DF5A4584}</a:tableStyleId>
              </a:tblPr>
              <a:tblGrid>
                <a:gridCol w="1288400">
                  <a:extLst>
                    <a:ext uri="{9D8B030D-6E8A-4147-A177-3AD203B41FA5}">
                      <a16:colId xmlns:a16="http://schemas.microsoft.com/office/drawing/2014/main" val="20000"/>
                    </a:ext>
                  </a:extLst>
                </a:gridCol>
                <a:gridCol w="442400">
                  <a:extLst>
                    <a:ext uri="{9D8B030D-6E8A-4147-A177-3AD203B41FA5}">
                      <a16:colId xmlns:a16="http://schemas.microsoft.com/office/drawing/2014/main" val="20001"/>
                    </a:ext>
                  </a:extLst>
                </a:gridCol>
                <a:gridCol w="442400">
                  <a:extLst>
                    <a:ext uri="{9D8B030D-6E8A-4147-A177-3AD203B41FA5}">
                      <a16:colId xmlns:a16="http://schemas.microsoft.com/office/drawing/2014/main" val="20002"/>
                    </a:ext>
                  </a:extLst>
                </a:gridCol>
                <a:gridCol w="442400">
                  <a:extLst>
                    <a:ext uri="{9D8B030D-6E8A-4147-A177-3AD203B41FA5}">
                      <a16:colId xmlns:a16="http://schemas.microsoft.com/office/drawing/2014/main" val="20003"/>
                    </a:ext>
                  </a:extLst>
                </a:gridCol>
                <a:gridCol w="442400">
                  <a:extLst>
                    <a:ext uri="{9D8B030D-6E8A-4147-A177-3AD203B41FA5}">
                      <a16:colId xmlns:a16="http://schemas.microsoft.com/office/drawing/2014/main" val="20004"/>
                    </a:ext>
                  </a:extLst>
                </a:gridCol>
                <a:gridCol w="442400">
                  <a:extLst>
                    <a:ext uri="{9D8B030D-6E8A-4147-A177-3AD203B41FA5}">
                      <a16:colId xmlns:a16="http://schemas.microsoft.com/office/drawing/2014/main" val="20005"/>
                    </a:ext>
                  </a:extLst>
                </a:gridCol>
                <a:gridCol w="442400">
                  <a:extLst>
                    <a:ext uri="{9D8B030D-6E8A-4147-A177-3AD203B41FA5}">
                      <a16:colId xmlns:a16="http://schemas.microsoft.com/office/drawing/2014/main" val="20006"/>
                    </a:ext>
                  </a:extLst>
                </a:gridCol>
                <a:gridCol w="442400">
                  <a:extLst>
                    <a:ext uri="{9D8B030D-6E8A-4147-A177-3AD203B41FA5}">
                      <a16:colId xmlns:a16="http://schemas.microsoft.com/office/drawing/2014/main" val="20007"/>
                    </a:ext>
                  </a:extLst>
                </a:gridCol>
                <a:gridCol w="442400">
                  <a:extLst>
                    <a:ext uri="{9D8B030D-6E8A-4147-A177-3AD203B41FA5}">
                      <a16:colId xmlns:a16="http://schemas.microsoft.com/office/drawing/2014/main" val="20008"/>
                    </a:ext>
                  </a:extLst>
                </a:gridCol>
                <a:gridCol w="442400">
                  <a:extLst>
                    <a:ext uri="{9D8B030D-6E8A-4147-A177-3AD203B41FA5}">
                      <a16:colId xmlns:a16="http://schemas.microsoft.com/office/drawing/2014/main" val="20009"/>
                    </a:ext>
                  </a:extLst>
                </a:gridCol>
                <a:gridCol w="442400">
                  <a:extLst>
                    <a:ext uri="{9D8B030D-6E8A-4147-A177-3AD203B41FA5}">
                      <a16:colId xmlns:a16="http://schemas.microsoft.com/office/drawing/2014/main" val="20010"/>
                    </a:ext>
                  </a:extLst>
                </a:gridCol>
                <a:gridCol w="442400">
                  <a:extLst>
                    <a:ext uri="{9D8B030D-6E8A-4147-A177-3AD203B41FA5}">
                      <a16:colId xmlns:a16="http://schemas.microsoft.com/office/drawing/2014/main" val="20011"/>
                    </a:ext>
                  </a:extLst>
                </a:gridCol>
                <a:gridCol w="442400">
                  <a:extLst>
                    <a:ext uri="{9D8B030D-6E8A-4147-A177-3AD203B41FA5}">
                      <a16:colId xmlns:a16="http://schemas.microsoft.com/office/drawing/2014/main" val="20012"/>
                    </a:ext>
                  </a:extLst>
                </a:gridCol>
                <a:gridCol w="442400">
                  <a:extLst>
                    <a:ext uri="{9D8B030D-6E8A-4147-A177-3AD203B41FA5}">
                      <a16:colId xmlns:a16="http://schemas.microsoft.com/office/drawing/2014/main" val="20013"/>
                    </a:ext>
                  </a:extLst>
                </a:gridCol>
                <a:gridCol w="442400">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1</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2</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9</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10</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Task 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graphicFrame>
        <p:nvGraphicFramePr>
          <p:cNvPr id="1269" name="Google Shape;1269;p49"/>
          <p:cNvGraphicFramePr/>
          <p:nvPr/>
        </p:nvGraphicFramePr>
        <p:xfrm>
          <a:off x="823425" y="1354650"/>
          <a:ext cx="3000000" cy="300000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2176"/>
        <p:cNvGrpSpPr/>
        <p:nvPr/>
      </p:nvGrpSpPr>
      <p:grpSpPr>
        <a:xfrm>
          <a:off x="0" y="0"/>
          <a:ext cx="0" cy="0"/>
          <a:chOff x="0" y="0"/>
          <a:chExt cx="0" cy="0"/>
        </a:xfrm>
      </p:grpSpPr>
      <p:sp>
        <p:nvSpPr>
          <p:cNvPr id="2177" name="Google Shape;2177;p52"/>
          <p:cNvSpPr txBox="1"/>
          <p:nvPr/>
        </p:nvSpPr>
        <p:spPr>
          <a:xfrm>
            <a:off x="731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You can also use any emoji as an icon!</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And of course it resizes without losing quality.</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How? Follow Google instructions https://twitter.com/googledocs/status/730087240156643328</a:t>
            </a:r>
            <a:endParaRPr>
              <a:solidFill>
                <a:srgbClr val="FFFFFF"/>
              </a:solidFill>
              <a:latin typeface="Titillium Web"/>
              <a:ea typeface="Titillium Web"/>
              <a:cs typeface="Titillium Web"/>
              <a:sym typeface="Titillium Web"/>
            </a:endParaRPr>
          </a:p>
        </p:txBody>
      </p:sp>
      <p:sp>
        <p:nvSpPr>
          <p:cNvPr id="2178" name="Google Shape;2178;p52"/>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2179" name="Google Shape;2179;p5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smtClean="0"/>
              <a:t>서론 및 이론적 배경</a:t>
            </a:r>
            <a:endParaRPr dirty="0"/>
          </a:p>
        </p:txBody>
      </p:sp>
      <p:sp>
        <p:nvSpPr>
          <p:cNvPr id="808" name="Google Shape;808;p19"/>
          <p:cNvSpPr txBox="1">
            <a:spLocks noGrp="1"/>
          </p:cNvSpPr>
          <p:nvPr>
            <p:ph type="subTitle" idx="1"/>
          </p:nvPr>
        </p:nvSpPr>
        <p:spPr>
          <a:xfrm>
            <a:off x="448270" y="1585135"/>
            <a:ext cx="5369434"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ko-KR" altLang="en-US" sz="1400" dirty="0" smtClean="0">
                <a:solidFill>
                  <a:schemeClr val="bg1"/>
                </a:solidFill>
                <a:latin typeface="NanumGothic" panose="020D0804000000000000" pitchFamily="50" charset="-127"/>
                <a:ea typeface="NanumGothic" panose="020D0804000000000000" pitchFamily="50" charset="-127"/>
              </a:rPr>
              <a:t>주제 및 목적과 연구방법</a:t>
            </a:r>
            <a:endParaRPr sz="1400" dirty="0">
              <a:solidFill>
                <a:schemeClr val="bg1"/>
              </a:solidFill>
              <a:latin typeface="NanumGothic" panose="020D0804000000000000" pitchFamily="50" charset="-127"/>
              <a:ea typeface="NanumGothic" panose="020D0804000000000000" pitchFamily="50" charset="-127"/>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dirty="0">
                <a:ln>
                  <a:noFill/>
                </a:ln>
                <a:solidFill>
                  <a:srgbClr val="6E86B6"/>
                </a:solidFill>
                <a:latin typeface="Titillium Web"/>
              </a:rPr>
              <a:t>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183"/>
        <p:cNvGrpSpPr/>
        <p:nvPr/>
      </p:nvGrpSpPr>
      <p:grpSpPr>
        <a:xfrm>
          <a:off x="0" y="0"/>
          <a:ext cx="0" cy="0"/>
          <a:chOff x="0" y="0"/>
          <a:chExt cx="0" cy="0"/>
        </a:xfrm>
      </p:grpSpPr>
      <p:pic>
        <p:nvPicPr>
          <p:cNvPr id="2184" name="Google Shape;2184;p53">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2185" name="Google Shape;2185;p53"/>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2186" name="Google Shape;2186;p53"/>
          <p:cNvGrpSpPr/>
          <p:nvPr/>
        </p:nvGrpSpPr>
        <p:grpSpPr>
          <a:xfrm>
            <a:off x="690575" y="3290132"/>
            <a:ext cx="7762851" cy="892418"/>
            <a:chOff x="801125" y="3213932"/>
            <a:chExt cx="7762851" cy="892418"/>
          </a:xfrm>
        </p:grpSpPr>
        <p:grpSp>
          <p:nvGrpSpPr>
            <p:cNvPr id="2187" name="Google Shape;2187;p53"/>
            <p:cNvGrpSpPr/>
            <p:nvPr/>
          </p:nvGrpSpPr>
          <p:grpSpPr>
            <a:xfrm>
              <a:off x="4845759" y="3213932"/>
              <a:ext cx="1695900" cy="892418"/>
              <a:chOff x="4845759" y="3213932"/>
              <a:chExt cx="1695900" cy="892418"/>
            </a:xfrm>
          </p:grpSpPr>
          <p:sp>
            <p:nvSpPr>
              <p:cNvPr id="2188" name="Google Shape;2188;p53"/>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2189" name="Google Shape;2189;p53"/>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190" name="Google Shape;2190;p53"/>
            <p:cNvGrpSpPr/>
            <p:nvPr/>
          </p:nvGrpSpPr>
          <p:grpSpPr>
            <a:xfrm>
              <a:off x="2823442" y="3214222"/>
              <a:ext cx="1695900" cy="892128"/>
              <a:chOff x="2823442" y="3214222"/>
              <a:chExt cx="1695900" cy="892128"/>
            </a:xfrm>
          </p:grpSpPr>
          <p:sp>
            <p:nvSpPr>
              <p:cNvPr id="2191" name="Google Shape;2191;p53"/>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2192" name="Google Shape;2192;p53"/>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193" name="Google Shape;2193;p53"/>
            <p:cNvGrpSpPr/>
            <p:nvPr/>
          </p:nvGrpSpPr>
          <p:grpSpPr>
            <a:xfrm>
              <a:off x="6868076" y="3213932"/>
              <a:ext cx="1695900" cy="892418"/>
              <a:chOff x="6868076" y="3213932"/>
              <a:chExt cx="1695900" cy="892418"/>
            </a:xfrm>
          </p:grpSpPr>
          <p:sp>
            <p:nvSpPr>
              <p:cNvPr id="2194" name="Google Shape;2194;p53"/>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2195" name="Google Shape;2195;p53"/>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196" name="Google Shape;2196;p53"/>
            <p:cNvGrpSpPr/>
            <p:nvPr/>
          </p:nvGrpSpPr>
          <p:grpSpPr>
            <a:xfrm>
              <a:off x="801125" y="3214206"/>
              <a:ext cx="1695900" cy="892144"/>
              <a:chOff x="801125" y="3214206"/>
              <a:chExt cx="1695900" cy="892144"/>
            </a:xfrm>
          </p:grpSpPr>
          <p:sp>
            <p:nvSpPr>
              <p:cNvPr id="2197" name="Google Shape;2197;p53"/>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2198" name="Google Shape;2198;p53"/>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9675" y="2620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smtClean="0">
                <a:latin typeface="NanumGothic" panose="020D0804000000000000" pitchFamily="50" charset="-127"/>
                <a:ea typeface="NanumGothic" panose="020D0804000000000000" pitchFamily="50" charset="-127"/>
              </a:rPr>
              <a:t>주제 및 목적</a:t>
            </a:r>
            <a:endParaRPr dirty="0">
              <a:latin typeface="NanumGothic" panose="020D0804000000000000" pitchFamily="50" charset="-127"/>
              <a:ea typeface="NanumGothic" panose="020D0804000000000000" pitchFamily="50" charset="-127"/>
            </a:endParaRPr>
          </a:p>
        </p:txBody>
      </p:sp>
      <p:sp>
        <p:nvSpPr>
          <p:cNvPr id="785" name="Google Shape;785;p16"/>
          <p:cNvSpPr txBox="1">
            <a:spLocks noGrp="1"/>
          </p:cNvSpPr>
          <p:nvPr>
            <p:ph type="body" idx="2"/>
          </p:nvPr>
        </p:nvSpPr>
        <p:spPr>
          <a:xfrm>
            <a:off x="4694997" y="1338845"/>
            <a:ext cx="3730800" cy="2974737"/>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ko-KR" altLang="en-US" sz="1200" b="1" dirty="0" smtClean="0">
                <a:latin typeface="NanumGothic" panose="020D0804000000000000" pitchFamily="50" charset="-127"/>
                <a:ea typeface="NanumGothic" panose="020D0804000000000000" pitchFamily="50" charset="-127"/>
              </a:rPr>
              <a:t>목적</a:t>
            </a:r>
            <a:endParaRPr lang="en-US" altLang="ko-KR" sz="1200" b="1" dirty="0" smtClean="0">
              <a:latin typeface="NanumGothic" panose="020D0804000000000000" pitchFamily="50" charset="-127"/>
              <a:ea typeface="NanumGothic" panose="020D0804000000000000" pitchFamily="50" charset="-127"/>
            </a:endParaRPr>
          </a:p>
          <a:p>
            <a:pPr marL="0" lvl="0" indent="0" algn="l" rtl="0">
              <a:lnSpc>
                <a:spcPct val="150000"/>
              </a:lnSpc>
              <a:spcBef>
                <a:spcPts val="600"/>
              </a:spcBef>
              <a:spcAft>
                <a:spcPts val="0"/>
              </a:spcAft>
              <a:buClr>
                <a:schemeClr val="dk1"/>
              </a:buClr>
              <a:buSzPts val="1100"/>
              <a:buFont typeface="Arial"/>
              <a:buNone/>
            </a:pPr>
            <a:r>
              <a:rPr lang="en-US" sz="1200" b="1" dirty="0" smtClean="0">
                <a:solidFill>
                  <a:srgbClr val="FFFFFF"/>
                </a:solidFill>
                <a:latin typeface="NanumGothic" panose="020D0804000000000000" pitchFamily="50" charset="-127"/>
                <a:ea typeface="NanumGothic" panose="020D0804000000000000" pitchFamily="50" charset="-127"/>
              </a:rPr>
              <a:t>  ‘</a:t>
            </a:r>
            <a:r>
              <a:rPr lang="ko-KR" altLang="en-US" sz="1200" b="1" dirty="0" smtClean="0">
                <a:solidFill>
                  <a:srgbClr val="FFFFFF"/>
                </a:solidFill>
                <a:latin typeface="NanumGothic" panose="020D0804000000000000" pitchFamily="50" charset="-127"/>
                <a:ea typeface="NanumGothic" panose="020D0804000000000000" pitchFamily="50" charset="-127"/>
              </a:rPr>
              <a:t>축구공은 둥글다</a:t>
            </a:r>
            <a:r>
              <a:rPr lang="en-US" altLang="ko-KR" sz="1200" b="1" dirty="0" smtClean="0">
                <a:solidFill>
                  <a:srgbClr val="FFFFFF"/>
                </a:solidFill>
                <a:latin typeface="NanumGothic" panose="020D0804000000000000" pitchFamily="50" charset="-127"/>
                <a:ea typeface="NanumGothic" panose="020D0804000000000000" pitchFamily="50" charset="-127"/>
              </a:rPr>
              <a:t>’</a:t>
            </a:r>
            <a:r>
              <a:rPr lang="ko-KR" altLang="en-US" sz="1200" b="1" dirty="0" smtClean="0">
                <a:solidFill>
                  <a:srgbClr val="FFFFFF"/>
                </a:solidFill>
                <a:latin typeface="NanumGothic" panose="020D0804000000000000" pitchFamily="50" charset="-127"/>
                <a:ea typeface="NanumGothic" panose="020D0804000000000000" pitchFamily="50" charset="-127"/>
              </a:rPr>
              <a:t>라는 말처럼 매 경기마다 </a:t>
            </a:r>
            <a:r>
              <a:rPr lang="ko-KR" altLang="en-US" sz="1200" b="1" dirty="0" smtClean="0">
                <a:solidFill>
                  <a:srgbClr val="FFC000"/>
                </a:solidFill>
                <a:latin typeface="NanumGothic" panose="020D0804000000000000" pitchFamily="50" charset="-127"/>
                <a:ea typeface="NanumGothic" panose="020D0804000000000000" pitchFamily="50" charset="-127"/>
              </a:rPr>
              <a:t>어떤 결과가 나타날지</a:t>
            </a:r>
            <a:r>
              <a:rPr lang="ko-KR" altLang="en-US" sz="1200" b="1" dirty="0" smtClean="0">
                <a:solidFill>
                  <a:srgbClr val="FFFFFF"/>
                </a:solidFill>
                <a:latin typeface="NanumGothic" panose="020D0804000000000000" pitchFamily="50" charset="-127"/>
                <a:ea typeface="NanumGothic" panose="020D0804000000000000" pitchFamily="50" charset="-127"/>
              </a:rPr>
              <a:t>는 아무도 예측을 할 수는 없습니다</a:t>
            </a:r>
            <a:r>
              <a:rPr lang="en-US" altLang="ko-KR" sz="1200" b="1" dirty="0" smtClean="0">
                <a:solidFill>
                  <a:srgbClr val="FFFFFF"/>
                </a:solidFill>
                <a:latin typeface="NanumGothic" panose="020D0804000000000000" pitchFamily="50" charset="-127"/>
                <a:ea typeface="NanumGothic" panose="020D0804000000000000" pitchFamily="50" charset="-127"/>
              </a:rPr>
              <a:t>. </a:t>
            </a:r>
            <a:r>
              <a:rPr lang="ko-KR" altLang="en-US" sz="1200" b="1" dirty="0" smtClean="0">
                <a:solidFill>
                  <a:srgbClr val="FFFFFF"/>
                </a:solidFill>
                <a:latin typeface="NanumGothic" panose="020D0804000000000000" pitchFamily="50" charset="-127"/>
                <a:ea typeface="NanumGothic" panose="020D0804000000000000" pitchFamily="50" charset="-127"/>
              </a:rPr>
              <a:t>하지만 팀을 구성하고 있는 선수들의 기록이나 팀의 기록을 한눈에 확인만 할 수 있다면 누구나 어느정도는 예측을 할 수 있을 것이라 판단했습니다</a:t>
            </a:r>
            <a:r>
              <a:rPr lang="en-US" altLang="ko-KR" sz="1200" b="1" dirty="0" smtClean="0">
                <a:solidFill>
                  <a:srgbClr val="FFFFFF"/>
                </a:solidFill>
                <a:latin typeface="NanumGothic" panose="020D0804000000000000" pitchFamily="50" charset="-127"/>
                <a:ea typeface="NanumGothic" panose="020D0804000000000000" pitchFamily="50" charset="-127"/>
              </a:rPr>
              <a:t>.</a:t>
            </a:r>
            <a:endParaRPr lang="en-US" sz="1200" b="1" dirty="0" smtClean="0">
              <a:latin typeface="NanumGothic" panose="020D0804000000000000" pitchFamily="50" charset="-127"/>
              <a:ea typeface="NanumGothic" panose="020D0804000000000000" pitchFamily="50" charset="-127"/>
            </a:endParaRPr>
          </a:p>
          <a:p>
            <a:pPr marL="0" lvl="0" indent="0" algn="l" rtl="0">
              <a:lnSpc>
                <a:spcPct val="150000"/>
              </a:lnSpc>
              <a:spcBef>
                <a:spcPts val="600"/>
              </a:spcBef>
              <a:spcAft>
                <a:spcPts val="0"/>
              </a:spcAft>
              <a:buClr>
                <a:schemeClr val="dk1"/>
              </a:buClr>
              <a:buSzPts val="1100"/>
              <a:buFont typeface="Arial"/>
              <a:buNone/>
            </a:pPr>
            <a:r>
              <a:rPr lang="en-US" altLang="ko-KR" sz="1200" b="1" dirty="0">
                <a:latin typeface="NanumGothic" panose="020D0804000000000000" pitchFamily="50" charset="-127"/>
                <a:ea typeface="NanumGothic" panose="020D0804000000000000" pitchFamily="50" charset="-127"/>
              </a:rPr>
              <a:t> </a:t>
            </a:r>
            <a:r>
              <a:rPr lang="en-US" altLang="ko-KR" sz="1200" b="1" dirty="0" smtClean="0">
                <a:latin typeface="NanumGothic" panose="020D0804000000000000" pitchFamily="50" charset="-127"/>
                <a:ea typeface="NanumGothic" panose="020D0804000000000000" pitchFamily="50" charset="-127"/>
              </a:rPr>
              <a:t> </a:t>
            </a:r>
            <a:r>
              <a:rPr lang="ko-KR" altLang="en-US" sz="1200" b="1" dirty="0" smtClean="0">
                <a:latin typeface="NanumGothic" panose="020D0804000000000000" pitchFamily="50" charset="-127"/>
                <a:ea typeface="NanumGothic" panose="020D0804000000000000" pitchFamily="50" charset="-127"/>
              </a:rPr>
              <a:t>저는 선수들의 </a:t>
            </a:r>
            <a:r>
              <a:rPr lang="ko-KR" altLang="en-US" sz="1200" b="1" dirty="0" smtClean="0">
                <a:solidFill>
                  <a:srgbClr val="FFC000"/>
                </a:solidFill>
                <a:latin typeface="NanumGothic" panose="020D0804000000000000" pitchFamily="50" charset="-127"/>
                <a:ea typeface="NanumGothic" panose="020D0804000000000000" pitchFamily="50" charset="-127"/>
              </a:rPr>
              <a:t>과거 </a:t>
            </a:r>
            <a:r>
              <a:rPr lang="en-US" altLang="ko-KR" sz="1200" b="1" dirty="0" smtClean="0">
                <a:solidFill>
                  <a:srgbClr val="FFC000"/>
                </a:solidFill>
                <a:latin typeface="NanumGothic" panose="020D0804000000000000" pitchFamily="50" charset="-127"/>
                <a:ea typeface="NanumGothic" panose="020D0804000000000000" pitchFamily="50" charset="-127"/>
              </a:rPr>
              <a:t>3</a:t>
            </a:r>
            <a:r>
              <a:rPr lang="ko-KR" altLang="en-US" sz="1200" b="1" dirty="0" smtClean="0">
                <a:solidFill>
                  <a:srgbClr val="FFC000"/>
                </a:solidFill>
                <a:latin typeface="NanumGothic" panose="020D0804000000000000" pitchFamily="50" charset="-127"/>
                <a:ea typeface="NanumGothic" panose="020D0804000000000000" pitchFamily="50" charset="-127"/>
              </a:rPr>
              <a:t>년의 데이터</a:t>
            </a:r>
            <a:r>
              <a:rPr lang="ko-KR" altLang="en-US" sz="1200" b="1" dirty="0" smtClean="0">
                <a:latin typeface="NanumGothic" panose="020D0804000000000000" pitchFamily="50" charset="-127"/>
                <a:ea typeface="NanumGothic" panose="020D0804000000000000" pitchFamily="50" charset="-127"/>
              </a:rPr>
              <a:t>를 분석하여 이제 막 시작한 </a:t>
            </a:r>
            <a:r>
              <a:rPr lang="en-US" altLang="ko-KR" sz="1200" b="1" dirty="0" smtClean="0">
                <a:latin typeface="NanumGothic" panose="020D0804000000000000" pitchFamily="50" charset="-127"/>
                <a:ea typeface="NanumGothic" panose="020D0804000000000000" pitchFamily="50" charset="-127"/>
              </a:rPr>
              <a:t>21-22 </a:t>
            </a:r>
            <a:r>
              <a:rPr lang="ko-KR" altLang="en-US" sz="1200" b="1" dirty="0" smtClean="0">
                <a:latin typeface="NanumGothic" panose="020D0804000000000000" pitchFamily="50" charset="-127"/>
                <a:ea typeface="NanumGothic" panose="020D0804000000000000" pitchFamily="50" charset="-127"/>
              </a:rPr>
              <a:t>시즌의 해외축구 리그를 예측 할 것입니다</a:t>
            </a:r>
            <a:r>
              <a:rPr lang="en-US" altLang="ko-KR" sz="1200" b="1" dirty="0" smtClean="0">
                <a:latin typeface="NanumGothic" panose="020D0804000000000000" pitchFamily="50" charset="-127"/>
                <a:ea typeface="NanumGothic" panose="020D0804000000000000" pitchFamily="50" charset="-127"/>
              </a:rPr>
              <a:t>.</a:t>
            </a:r>
            <a:endParaRPr sz="1200" b="1" dirty="0">
              <a:solidFill>
                <a:srgbClr val="FFFFFF"/>
              </a:solidFill>
              <a:latin typeface="NanumGothic" panose="020D0804000000000000" pitchFamily="50" charset="-127"/>
              <a:ea typeface="NanumGothic" panose="020D0804000000000000" pitchFamily="50" charset="-127"/>
            </a:endParaRPr>
          </a:p>
        </p:txBody>
      </p:sp>
      <p:sp>
        <p:nvSpPr>
          <p:cNvPr id="786" name="Google Shape;786;p16"/>
          <p:cNvSpPr txBox="1">
            <a:spLocks noGrp="1"/>
          </p:cNvSpPr>
          <p:nvPr>
            <p:ph type="body" idx="1"/>
          </p:nvPr>
        </p:nvSpPr>
        <p:spPr>
          <a:xfrm>
            <a:off x="454754" y="1338845"/>
            <a:ext cx="3955200" cy="28539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None/>
            </a:pPr>
            <a:r>
              <a:rPr lang="ko-KR" altLang="en-US" sz="1200" b="1" dirty="0" smtClean="0">
                <a:solidFill>
                  <a:srgbClr val="FFFFFF"/>
                </a:solidFill>
                <a:latin typeface="NanumGothic" panose="020D0804000000000000" pitchFamily="50" charset="-127"/>
                <a:ea typeface="NanumGothic" panose="020D0804000000000000" pitchFamily="50" charset="-127"/>
              </a:rPr>
              <a:t>주제</a:t>
            </a:r>
            <a:endParaRPr lang="en-US" altLang="ko-KR" sz="1200" b="1" dirty="0" smtClean="0">
              <a:latin typeface="NanumGothic" panose="020D0804000000000000" pitchFamily="50" charset="-127"/>
              <a:ea typeface="NanumGothic" panose="020D0804000000000000" pitchFamily="50" charset="-127"/>
            </a:endParaRPr>
          </a:p>
          <a:p>
            <a:pPr marL="0" lvl="0" indent="0" algn="l" rtl="0">
              <a:lnSpc>
                <a:spcPct val="150000"/>
              </a:lnSpc>
              <a:spcBef>
                <a:spcPts val="600"/>
              </a:spcBef>
              <a:spcAft>
                <a:spcPts val="0"/>
              </a:spcAft>
              <a:buClr>
                <a:schemeClr val="dk1"/>
              </a:buClr>
              <a:buSzPts val="1100"/>
              <a:buNone/>
            </a:pPr>
            <a:r>
              <a:rPr lang="en-US" altLang="ko-KR" sz="1200" b="1" dirty="0">
                <a:latin typeface="NanumGothic" panose="020D0804000000000000" pitchFamily="50" charset="-127"/>
                <a:ea typeface="NanumGothic" panose="020D0804000000000000" pitchFamily="50" charset="-127"/>
              </a:rPr>
              <a:t> </a:t>
            </a:r>
            <a:r>
              <a:rPr lang="en-US" altLang="ko-KR" sz="1200" b="1" dirty="0" smtClean="0">
                <a:latin typeface="NanumGothic" panose="020D0804000000000000" pitchFamily="50" charset="-127"/>
                <a:ea typeface="NanumGothic" panose="020D0804000000000000" pitchFamily="50" charset="-127"/>
              </a:rPr>
              <a:t> </a:t>
            </a:r>
            <a:r>
              <a:rPr lang="ko-KR" altLang="en-US" sz="1200" b="1" dirty="0" smtClean="0">
                <a:latin typeface="NanumGothic" panose="020D0804000000000000" pitchFamily="50" charset="-127"/>
                <a:ea typeface="NanumGothic" panose="020D0804000000000000" pitchFamily="50" charset="-127"/>
              </a:rPr>
              <a:t>우리가 살아가면서 접하는 모든 분야에는 과학이 접목되고</a:t>
            </a:r>
            <a:r>
              <a:rPr lang="en-US" altLang="ko-KR" sz="1200" b="1" dirty="0" smtClean="0">
                <a:latin typeface="NanumGothic" panose="020D0804000000000000" pitchFamily="50" charset="-127"/>
                <a:ea typeface="NanumGothic" panose="020D0804000000000000" pitchFamily="50" charset="-127"/>
              </a:rPr>
              <a:t>, </a:t>
            </a:r>
            <a:r>
              <a:rPr lang="ko-KR" altLang="en-US" sz="1200" b="1" dirty="0" smtClean="0">
                <a:solidFill>
                  <a:srgbClr val="FFC000"/>
                </a:solidFill>
                <a:latin typeface="NanumGothic" panose="020D0804000000000000" pitchFamily="50" charset="-127"/>
                <a:ea typeface="NanumGothic" panose="020D0804000000000000" pitchFamily="50" charset="-127"/>
              </a:rPr>
              <a:t>다양한 데이터</a:t>
            </a:r>
            <a:r>
              <a:rPr lang="ko-KR" altLang="en-US" sz="1200" b="1" dirty="0" smtClean="0">
                <a:latin typeface="NanumGothic" panose="020D0804000000000000" pitchFamily="50" charset="-127"/>
                <a:ea typeface="NanumGothic" panose="020D0804000000000000" pitchFamily="50" charset="-127"/>
              </a:rPr>
              <a:t>들이 도출됩니다</a:t>
            </a:r>
            <a:r>
              <a:rPr lang="en-US" altLang="ko-KR" sz="1200" b="1" dirty="0" smtClean="0">
                <a:latin typeface="NanumGothic" panose="020D0804000000000000" pitchFamily="50" charset="-127"/>
                <a:ea typeface="NanumGothic" panose="020D0804000000000000" pitchFamily="50" charset="-127"/>
              </a:rPr>
              <a:t>. </a:t>
            </a:r>
            <a:r>
              <a:rPr lang="ko-KR" altLang="en-US" sz="1200" b="1" dirty="0" smtClean="0">
                <a:latin typeface="NanumGothic" panose="020D0804000000000000" pitchFamily="50" charset="-127"/>
                <a:ea typeface="NanumGothic" panose="020D0804000000000000" pitchFamily="50" charset="-127"/>
              </a:rPr>
              <a:t>스포츠 또한 과학과 함께 발전하면서 섬세하게 선수들을 관리하며</a:t>
            </a:r>
            <a:r>
              <a:rPr lang="en-US" altLang="ko-KR" sz="1200" b="1" dirty="0" smtClean="0">
                <a:latin typeface="NanumGothic" panose="020D0804000000000000" pitchFamily="50" charset="-127"/>
                <a:ea typeface="NanumGothic" panose="020D0804000000000000" pitchFamily="50" charset="-127"/>
              </a:rPr>
              <a:t>, </a:t>
            </a:r>
            <a:r>
              <a:rPr lang="ko-KR" altLang="en-US" sz="1200" b="1" dirty="0" smtClean="0">
                <a:latin typeface="NanumGothic" panose="020D0804000000000000" pitchFamily="50" charset="-127"/>
                <a:ea typeface="NanumGothic" panose="020D0804000000000000" pitchFamily="50" charset="-127"/>
              </a:rPr>
              <a:t>전략적인 분석을 바탕으로 경기가 치뤄집니다</a:t>
            </a:r>
            <a:r>
              <a:rPr lang="en-US" altLang="ko-KR" sz="1200" b="1" dirty="0" smtClean="0">
                <a:latin typeface="NanumGothic" panose="020D0804000000000000" pitchFamily="50" charset="-127"/>
                <a:ea typeface="NanumGothic" panose="020D0804000000000000" pitchFamily="50" charset="-127"/>
              </a:rPr>
              <a:t>.</a:t>
            </a:r>
          </a:p>
          <a:p>
            <a:pPr marL="0" lvl="0" indent="0" algn="l" rtl="0">
              <a:lnSpc>
                <a:spcPct val="150000"/>
              </a:lnSpc>
              <a:spcBef>
                <a:spcPts val="600"/>
              </a:spcBef>
              <a:spcAft>
                <a:spcPts val="0"/>
              </a:spcAft>
              <a:buClr>
                <a:schemeClr val="dk1"/>
              </a:buClr>
              <a:buSzPts val="1100"/>
              <a:buNone/>
            </a:pPr>
            <a:r>
              <a:rPr lang="en-US" altLang="ko-KR" sz="1200" b="1" dirty="0">
                <a:latin typeface="NanumGothic" panose="020D0804000000000000" pitchFamily="50" charset="-127"/>
                <a:ea typeface="NanumGothic" panose="020D0804000000000000" pitchFamily="50" charset="-127"/>
              </a:rPr>
              <a:t> </a:t>
            </a:r>
            <a:r>
              <a:rPr lang="en-US" altLang="ko-KR" sz="1200" b="1" dirty="0" smtClean="0">
                <a:latin typeface="NanumGothic" panose="020D0804000000000000" pitchFamily="50" charset="-127"/>
                <a:ea typeface="NanumGothic" panose="020D0804000000000000" pitchFamily="50" charset="-127"/>
              </a:rPr>
              <a:t> </a:t>
            </a:r>
            <a:r>
              <a:rPr lang="ko-KR" altLang="en-US" sz="1200" b="1" dirty="0" smtClean="0">
                <a:latin typeface="NanumGothic" panose="020D0804000000000000" pitchFamily="50" charset="-127"/>
                <a:ea typeface="NanumGothic" panose="020D0804000000000000" pitchFamily="50" charset="-127"/>
              </a:rPr>
              <a:t>저는 이번 기회를 통해 활발하게 스포츠 세계를 점령하고 있는 </a:t>
            </a:r>
            <a:r>
              <a:rPr lang="ko-KR" altLang="en-US" sz="1200" b="1" dirty="0" smtClean="0">
                <a:solidFill>
                  <a:srgbClr val="FFC000"/>
                </a:solidFill>
                <a:latin typeface="NanumGothic" panose="020D0804000000000000" pitchFamily="50" charset="-127"/>
                <a:ea typeface="NanumGothic" panose="020D0804000000000000" pitchFamily="50" charset="-127"/>
              </a:rPr>
              <a:t>해외축구 시장</a:t>
            </a:r>
            <a:r>
              <a:rPr lang="ko-KR" altLang="en-US" sz="1200" b="1" dirty="0" smtClean="0">
                <a:latin typeface="NanumGothic" panose="020D0804000000000000" pitchFamily="50" charset="-127"/>
                <a:ea typeface="NanumGothic" panose="020D0804000000000000" pitchFamily="50" charset="-127"/>
              </a:rPr>
              <a:t>을 통해 여러가지 유의미한 데이터를 도출하고자 하려합니다</a:t>
            </a:r>
            <a:r>
              <a:rPr lang="en-US" altLang="ko-KR" sz="1200" b="1" dirty="0" smtClean="0">
                <a:latin typeface="NanumGothic" panose="020D0804000000000000" pitchFamily="50" charset="-127"/>
                <a:ea typeface="NanumGothic" panose="020D0804000000000000" pitchFamily="50" charset="-127"/>
              </a:rPr>
              <a:t>.</a:t>
            </a:r>
            <a:endParaRPr lang="en-US" altLang="ko-KR" sz="1200" b="1" dirty="0">
              <a:solidFill>
                <a:srgbClr val="FFFFFF"/>
              </a:solidFill>
              <a:latin typeface="NanumGothic" panose="020D0804000000000000" pitchFamily="50" charset="-127"/>
              <a:ea typeface="NanumGothic" panose="020D0804000000000000" pitchFamily="50" charset="-127"/>
            </a:endParaRPr>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8" name="Google Shape;784;p16"/>
          <p:cNvSpPr txBox="1">
            <a:spLocks noGrp="1"/>
          </p:cNvSpPr>
          <p:nvPr>
            <p:ph type="title"/>
          </p:nvPr>
        </p:nvSpPr>
        <p:spPr>
          <a:xfrm>
            <a:off x="739675" y="2620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smtClean="0">
                <a:latin typeface="NanumGothic" panose="020D0804000000000000" pitchFamily="50" charset="-127"/>
                <a:ea typeface="NanumGothic" panose="020D0804000000000000" pitchFamily="50" charset="-127"/>
              </a:rPr>
              <a:t>참조</a:t>
            </a:r>
            <a:endParaRPr dirty="0">
              <a:latin typeface="NanumGothic" panose="020D0804000000000000" pitchFamily="50" charset="-127"/>
              <a:ea typeface="NanumGothic" panose="020D0804000000000000" pitchFamily="50" charset="-127"/>
            </a:endParaRPr>
          </a:p>
        </p:txBody>
      </p:sp>
      <p:pic>
        <p:nvPicPr>
          <p:cNvPr id="9" name="그림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21" y="1642645"/>
            <a:ext cx="3840804" cy="3188804"/>
          </a:xfrm>
          <a:prstGeom prst="rect">
            <a:avLst/>
          </a:prstGeom>
        </p:spPr>
      </p:pic>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030" y="1642645"/>
            <a:ext cx="4673245" cy="3005906"/>
          </a:xfrm>
          <a:prstGeom prst="rect">
            <a:avLst/>
          </a:prstGeom>
        </p:spPr>
      </p:pic>
      <p:sp>
        <p:nvSpPr>
          <p:cNvPr id="11" name="TextBox 10"/>
          <p:cNvSpPr txBox="1"/>
          <p:nvPr/>
        </p:nvSpPr>
        <p:spPr>
          <a:xfrm>
            <a:off x="5093662" y="1124177"/>
            <a:ext cx="2763079" cy="523220"/>
          </a:xfrm>
          <a:prstGeom prst="rect">
            <a:avLst/>
          </a:prstGeom>
          <a:noFill/>
        </p:spPr>
        <p:txBody>
          <a:bodyPr wrap="square" rtlCol="0">
            <a:spAutoFit/>
          </a:bodyPr>
          <a:lstStyle/>
          <a:p>
            <a:pPr algn="ctr"/>
            <a:r>
              <a:rPr lang="ko-KR" altLang="en-US" dirty="0" smtClean="0">
                <a:solidFill>
                  <a:schemeClr val="bg1"/>
                </a:solidFill>
                <a:latin typeface="NanumGothic" panose="020D0804000000000000" pitchFamily="50" charset="-127"/>
                <a:ea typeface="NanumGothic" panose="020D0804000000000000" pitchFamily="50" charset="-127"/>
              </a:rPr>
              <a:t>축구 통계 사이트 </a:t>
            </a:r>
            <a:r>
              <a:rPr lang="en-US" altLang="ko-KR" dirty="0" smtClean="0">
                <a:solidFill>
                  <a:schemeClr val="bg1"/>
                </a:solidFill>
                <a:latin typeface="NanumGothic" panose="020D0804000000000000" pitchFamily="50" charset="-127"/>
                <a:ea typeface="NanumGothic" panose="020D0804000000000000" pitchFamily="50" charset="-127"/>
              </a:rPr>
              <a:t>&lt;</a:t>
            </a:r>
            <a:r>
              <a:rPr lang="ko-KR" altLang="en-US" dirty="0" err="1" smtClean="0">
                <a:solidFill>
                  <a:schemeClr val="bg1"/>
                </a:solidFill>
                <a:latin typeface="NanumGothic" panose="020D0804000000000000" pitchFamily="50" charset="-127"/>
                <a:ea typeface="NanumGothic" panose="020D0804000000000000" pitchFamily="50" charset="-127"/>
              </a:rPr>
              <a:t>후스코어드</a:t>
            </a:r>
            <a:r>
              <a:rPr lang="en-US" altLang="ko-KR" dirty="0" smtClean="0">
                <a:solidFill>
                  <a:schemeClr val="bg1"/>
                </a:solidFill>
                <a:latin typeface="NanumGothic" panose="020D0804000000000000" pitchFamily="50" charset="-127"/>
                <a:ea typeface="NanumGothic" panose="020D0804000000000000" pitchFamily="50" charset="-127"/>
              </a:rPr>
              <a:t>&gt;</a:t>
            </a:r>
          </a:p>
          <a:p>
            <a:pPr algn="ctr"/>
            <a:r>
              <a:rPr lang="en-US" altLang="ko-KR" dirty="0" smtClean="0">
                <a:solidFill>
                  <a:schemeClr val="bg1"/>
                </a:solidFill>
                <a:latin typeface="NanumGothic" panose="020D0804000000000000" pitchFamily="50" charset="-127"/>
                <a:ea typeface="NanumGothic" panose="020D0804000000000000" pitchFamily="50" charset="-127"/>
              </a:rPr>
              <a:t>https</a:t>
            </a:r>
            <a:r>
              <a:rPr lang="en-US" altLang="ko-KR" dirty="0">
                <a:solidFill>
                  <a:schemeClr val="bg1"/>
                </a:solidFill>
                <a:latin typeface="NanumGothic" panose="020D0804000000000000" pitchFamily="50" charset="-127"/>
                <a:ea typeface="NanumGothic" panose="020D0804000000000000" pitchFamily="50" charset="-127"/>
              </a:rPr>
              <a:t>://1xbet.whoscored.com/</a:t>
            </a:r>
            <a:endParaRPr lang="ko-KR" altLang="en-US" dirty="0">
              <a:solidFill>
                <a:schemeClr val="bg1"/>
              </a:solidFill>
              <a:latin typeface="NanumGothic" panose="020D0804000000000000" pitchFamily="50" charset="-127"/>
              <a:ea typeface="NanumGothic" panose="020D0804000000000000" pitchFamily="50" charset="-127"/>
            </a:endParaRPr>
          </a:p>
        </p:txBody>
      </p:sp>
      <p:sp>
        <p:nvSpPr>
          <p:cNvPr id="12" name="TextBox 11"/>
          <p:cNvSpPr txBox="1"/>
          <p:nvPr/>
        </p:nvSpPr>
        <p:spPr>
          <a:xfrm>
            <a:off x="800541" y="1119425"/>
            <a:ext cx="2837764" cy="523220"/>
          </a:xfrm>
          <a:prstGeom prst="rect">
            <a:avLst/>
          </a:prstGeom>
          <a:noFill/>
        </p:spPr>
        <p:txBody>
          <a:bodyPr wrap="square" rtlCol="0">
            <a:spAutoFit/>
          </a:bodyPr>
          <a:lstStyle/>
          <a:p>
            <a:pPr algn="ctr"/>
            <a:r>
              <a:rPr lang="ko-KR" altLang="en-US" dirty="0" smtClean="0">
                <a:solidFill>
                  <a:schemeClr val="bg1"/>
                </a:solidFill>
                <a:latin typeface="NanumGothic" panose="020D0804000000000000" pitchFamily="50" charset="-127"/>
                <a:ea typeface="NanumGothic" panose="020D0804000000000000" pitchFamily="50" charset="-127"/>
              </a:rPr>
              <a:t>축구 통계 사이트 </a:t>
            </a:r>
            <a:r>
              <a:rPr lang="en-US" altLang="ko-KR" dirty="0" smtClean="0">
                <a:solidFill>
                  <a:schemeClr val="bg1"/>
                </a:solidFill>
                <a:latin typeface="NanumGothic" panose="020D0804000000000000" pitchFamily="50" charset="-127"/>
                <a:ea typeface="NanumGothic" panose="020D0804000000000000" pitchFamily="50" charset="-127"/>
              </a:rPr>
              <a:t>&lt;</a:t>
            </a:r>
            <a:r>
              <a:rPr lang="en-US" altLang="ko-KR" dirty="0" err="1" smtClean="0">
                <a:solidFill>
                  <a:schemeClr val="bg1"/>
                </a:solidFill>
                <a:latin typeface="NanumGothic" panose="020D0804000000000000" pitchFamily="50" charset="-127"/>
                <a:ea typeface="NanumGothic" panose="020D0804000000000000" pitchFamily="50" charset="-127"/>
              </a:rPr>
              <a:t>FootyStats</a:t>
            </a:r>
            <a:r>
              <a:rPr lang="en-US" altLang="ko-KR" dirty="0" smtClean="0">
                <a:solidFill>
                  <a:schemeClr val="bg1"/>
                </a:solidFill>
                <a:latin typeface="NanumGothic" panose="020D0804000000000000" pitchFamily="50" charset="-127"/>
                <a:ea typeface="NanumGothic" panose="020D0804000000000000" pitchFamily="50" charset="-127"/>
              </a:rPr>
              <a:t>&gt;</a:t>
            </a:r>
          </a:p>
          <a:p>
            <a:pPr algn="ctr"/>
            <a:r>
              <a:rPr lang="en-US" altLang="ko-KR" dirty="0">
                <a:solidFill>
                  <a:schemeClr val="bg1"/>
                </a:solidFill>
                <a:latin typeface="NanumGothic" panose="020D0804000000000000" pitchFamily="50" charset="-127"/>
                <a:ea typeface="NanumGothic" panose="020D0804000000000000" pitchFamily="50" charset="-127"/>
              </a:rPr>
              <a:t>https://footystats.org//</a:t>
            </a:r>
            <a:endParaRPr lang="ko-KR" altLang="en-US" dirty="0">
              <a:solidFill>
                <a:schemeClr val="bg1"/>
              </a:solidFill>
              <a:latin typeface="NanumGothic" panose="020D0804000000000000" pitchFamily="50" charset="-127"/>
              <a:ea typeface="NanumGothic" panose="020D0804000000000000" pitchFamily="50" charset="-127"/>
            </a:endParaRPr>
          </a:p>
        </p:txBody>
      </p:sp>
    </p:spTree>
    <p:extLst>
      <p:ext uri="{BB962C8B-B14F-4D97-AF65-F5344CB8AC3E}">
        <p14:creationId xmlns:p14="http://schemas.microsoft.com/office/powerpoint/2010/main" val="370021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5" name="Google Shape;815;p20"/>
          <p:cNvSpPr txBox="1">
            <a:spLocks noGrp="1"/>
          </p:cNvSpPr>
          <p:nvPr>
            <p:ph type="body" idx="1"/>
          </p:nvPr>
        </p:nvSpPr>
        <p:spPr>
          <a:xfrm>
            <a:off x="739680" y="1152528"/>
            <a:ext cx="7686000" cy="3419472"/>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ko-KR" altLang="en-US" sz="2200" dirty="0" smtClean="0">
                <a:latin typeface="NanumGothic" panose="020D0804000000000000" pitchFamily="50" charset="-127"/>
                <a:ea typeface="NanumGothic" panose="020D0804000000000000" pitchFamily="50" charset="-127"/>
              </a:rPr>
              <a:t>유럽의 </a:t>
            </a:r>
            <a:r>
              <a:rPr lang="en-US" altLang="ko-KR" sz="2200" dirty="0" smtClean="0">
                <a:latin typeface="NanumGothic" panose="020D0804000000000000" pitchFamily="50" charset="-127"/>
                <a:ea typeface="NanumGothic" panose="020D0804000000000000" pitchFamily="50" charset="-127"/>
              </a:rPr>
              <a:t>5</a:t>
            </a:r>
            <a:r>
              <a:rPr lang="ko-KR" altLang="en-US" sz="2200" dirty="0" err="1" smtClean="0">
                <a:latin typeface="NanumGothic" panose="020D0804000000000000" pitchFamily="50" charset="-127"/>
                <a:ea typeface="NanumGothic" panose="020D0804000000000000" pitchFamily="50" charset="-127"/>
              </a:rPr>
              <a:t>대리그</a:t>
            </a:r>
            <a:r>
              <a:rPr lang="en-US" altLang="ko-KR" sz="2200" dirty="0" smtClean="0">
                <a:latin typeface="NanumGothic" panose="020D0804000000000000" pitchFamily="50" charset="-127"/>
                <a:ea typeface="NanumGothic" panose="020D0804000000000000" pitchFamily="50" charset="-127"/>
              </a:rPr>
              <a:t>(</a:t>
            </a:r>
            <a:r>
              <a:rPr lang="ko-KR" altLang="en-US" sz="2200" dirty="0" smtClean="0">
                <a:latin typeface="NanumGothic" panose="020D0804000000000000" pitchFamily="50" charset="-127"/>
                <a:ea typeface="NanumGothic" panose="020D0804000000000000" pitchFamily="50" charset="-127"/>
              </a:rPr>
              <a:t>영국</a:t>
            </a:r>
            <a:r>
              <a:rPr lang="en-US" altLang="ko-KR" sz="2200" dirty="0" smtClean="0">
                <a:latin typeface="NanumGothic" panose="020D0804000000000000" pitchFamily="50" charset="-127"/>
                <a:ea typeface="NanumGothic" panose="020D0804000000000000" pitchFamily="50" charset="-127"/>
              </a:rPr>
              <a:t>, </a:t>
            </a:r>
            <a:r>
              <a:rPr lang="ko-KR" altLang="en-US" sz="2200" dirty="0" smtClean="0">
                <a:latin typeface="NanumGothic" panose="020D0804000000000000" pitchFamily="50" charset="-127"/>
                <a:ea typeface="NanumGothic" panose="020D0804000000000000" pitchFamily="50" charset="-127"/>
              </a:rPr>
              <a:t>스페인</a:t>
            </a:r>
            <a:r>
              <a:rPr lang="en-US" altLang="ko-KR" sz="2200" dirty="0" smtClean="0">
                <a:latin typeface="NanumGothic" panose="020D0804000000000000" pitchFamily="50" charset="-127"/>
                <a:ea typeface="NanumGothic" panose="020D0804000000000000" pitchFamily="50" charset="-127"/>
              </a:rPr>
              <a:t>, </a:t>
            </a:r>
            <a:r>
              <a:rPr lang="ko-KR" altLang="en-US" sz="2200" dirty="0" smtClean="0">
                <a:latin typeface="NanumGothic" panose="020D0804000000000000" pitchFamily="50" charset="-127"/>
                <a:ea typeface="NanumGothic" panose="020D0804000000000000" pitchFamily="50" charset="-127"/>
              </a:rPr>
              <a:t>독일</a:t>
            </a:r>
            <a:r>
              <a:rPr lang="en-US" altLang="ko-KR" sz="2200" dirty="0" smtClean="0">
                <a:latin typeface="NanumGothic" panose="020D0804000000000000" pitchFamily="50" charset="-127"/>
                <a:ea typeface="NanumGothic" panose="020D0804000000000000" pitchFamily="50" charset="-127"/>
              </a:rPr>
              <a:t>, </a:t>
            </a:r>
            <a:r>
              <a:rPr lang="ko-KR" altLang="en-US" sz="2200" dirty="0" smtClean="0">
                <a:latin typeface="NanumGothic" panose="020D0804000000000000" pitchFamily="50" charset="-127"/>
                <a:ea typeface="NanumGothic" panose="020D0804000000000000" pitchFamily="50" charset="-127"/>
              </a:rPr>
              <a:t>이탈리아</a:t>
            </a:r>
            <a:r>
              <a:rPr lang="en-US" altLang="ko-KR" sz="2200" dirty="0" smtClean="0">
                <a:latin typeface="NanumGothic" panose="020D0804000000000000" pitchFamily="50" charset="-127"/>
                <a:ea typeface="NanumGothic" panose="020D0804000000000000" pitchFamily="50" charset="-127"/>
              </a:rPr>
              <a:t>, </a:t>
            </a:r>
            <a:r>
              <a:rPr lang="ko-KR" altLang="en-US" sz="2200" dirty="0" smtClean="0">
                <a:latin typeface="NanumGothic" panose="020D0804000000000000" pitchFamily="50" charset="-127"/>
                <a:ea typeface="NanumGothic" panose="020D0804000000000000" pitchFamily="50" charset="-127"/>
              </a:rPr>
              <a:t>프랑스</a:t>
            </a:r>
            <a:r>
              <a:rPr lang="en-US" altLang="ko-KR" sz="2200" dirty="0" smtClean="0">
                <a:latin typeface="NanumGothic" panose="020D0804000000000000" pitchFamily="50" charset="-127"/>
                <a:ea typeface="NanumGothic" panose="020D0804000000000000" pitchFamily="50" charset="-127"/>
              </a:rPr>
              <a:t>)</a:t>
            </a:r>
            <a:r>
              <a:rPr lang="ko-KR" altLang="en-US" sz="2200" dirty="0" smtClean="0">
                <a:latin typeface="NanumGothic" panose="020D0804000000000000" pitchFamily="50" charset="-127"/>
                <a:ea typeface="NanumGothic" panose="020D0804000000000000" pitchFamily="50" charset="-127"/>
              </a:rPr>
              <a:t>에서 활약 중인 선수</a:t>
            </a:r>
            <a:r>
              <a:rPr lang="en-US" altLang="ko-KR" sz="2200" dirty="0" smtClean="0">
                <a:latin typeface="NanumGothic" panose="020D0804000000000000" pitchFamily="50" charset="-127"/>
                <a:ea typeface="NanumGothic" panose="020D0804000000000000" pitchFamily="50" charset="-127"/>
              </a:rPr>
              <a:t>(</a:t>
            </a:r>
            <a:r>
              <a:rPr lang="ko-KR" altLang="en-US" sz="2200" dirty="0" smtClean="0">
                <a:latin typeface="NanumGothic" panose="020D0804000000000000" pitchFamily="50" charset="-127"/>
                <a:ea typeface="NanumGothic" panose="020D0804000000000000" pitchFamily="50" charset="-127"/>
              </a:rPr>
              <a:t>대략 </a:t>
            </a:r>
            <a:r>
              <a:rPr lang="en-US" altLang="ko-KR" sz="2200" dirty="0" smtClean="0">
                <a:latin typeface="NanumGothic" panose="020D0804000000000000" pitchFamily="50" charset="-127"/>
                <a:ea typeface="NanumGothic" panose="020D0804000000000000" pitchFamily="50" charset="-127"/>
              </a:rPr>
              <a:t>3000</a:t>
            </a:r>
            <a:r>
              <a:rPr lang="ko-KR" altLang="en-US" sz="2200" dirty="0" smtClean="0">
                <a:latin typeface="NanumGothic" panose="020D0804000000000000" pitchFamily="50" charset="-127"/>
                <a:ea typeface="NanumGothic" panose="020D0804000000000000" pitchFamily="50" charset="-127"/>
              </a:rPr>
              <a:t>명</a:t>
            </a:r>
            <a:r>
              <a:rPr lang="en-US" altLang="ko-KR" sz="2200" dirty="0" smtClean="0">
                <a:latin typeface="NanumGothic" panose="020D0804000000000000" pitchFamily="50" charset="-127"/>
                <a:ea typeface="NanumGothic" panose="020D0804000000000000" pitchFamily="50" charset="-127"/>
              </a:rPr>
              <a:t>)</a:t>
            </a:r>
            <a:r>
              <a:rPr lang="ko-KR" altLang="en-US" sz="2200" dirty="0" smtClean="0">
                <a:latin typeface="NanumGothic" panose="020D0804000000000000" pitchFamily="50" charset="-127"/>
                <a:ea typeface="NanumGothic" panose="020D0804000000000000" pitchFamily="50" charset="-127"/>
              </a:rPr>
              <a:t>들의 </a:t>
            </a:r>
            <a:r>
              <a:rPr lang="en-US" altLang="ko-KR" sz="2200" dirty="0" smtClean="0">
                <a:solidFill>
                  <a:srgbClr val="FFC000"/>
                </a:solidFill>
                <a:latin typeface="NanumGothic" panose="020D0804000000000000" pitchFamily="50" charset="-127"/>
                <a:ea typeface="NanumGothic" panose="020D0804000000000000" pitchFamily="50" charset="-127"/>
              </a:rPr>
              <a:t>3</a:t>
            </a:r>
            <a:r>
              <a:rPr lang="ko-KR" altLang="en-US" sz="2200" dirty="0" smtClean="0">
                <a:solidFill>
                  <a:srgbClr val="FFC000"/>
                </a:solidFill>
                <a:latin typeface="NanumGothic" panose="020D0804000000000000" pitchFamily="50" charset="-127"/>
                <a:ea typeface="NanumGothic" panose="020D0804000000000000" pitchFamily="50" charset="-127"/>
              </a:rPr>
              <a:t>년</a:t>
            </a:r>
            <a:r>
              <a:rPr lang="en-US" altLang="ko-KR" sz="2200" dirty="0" smtClean="0">
                <a:solidFill>
                  <a:srgbClr val="FFC000"/>
                </a:solidFill>
                <a:latin typeface="NanumGothic" panose="020D0804000000000000" pitchFamily="50" charset="-127"/>
                <a:ea typeface="NanumGothic" panose="020D0804000000000000" pitchFamily="50" charset="-127"/>
              </a:rPr>
              <a:t>(18~20</a:t>
            </a:r>
            <a:r>
              <a:rPr lang="ko-KR" altLang="en-US" sz="2200" dirty="0" smtClean="0">
                <a:solidFill>
                  <a:srgbClr val="FFC000"/>
                </a:solidFill>
                <a:latin typeface="NanumGothic" panose="020D0804000000000000" pitchFamily="50" charset="-127"/>
                <a:ea typeface="NanumGothic" panose="020D0804000000000000" pitchFamily="50" charset="-127"/>
              </a:rPr>
              <a:t>년</a:t>
            </a:r>
            <a:r>
              <a:rPr lang="en-US" altLang="ko-KR" sz="2200" dirty="0" smtClean="0">
                <a:solidFill>
                  <a:srgbClr val="FFC000"/>
                </a:solidFill>
                <a:latin typeface="NanumGothic" panose="020D0804000000000000" pitchFamily="50" charset="-127"/>
                <a:ea typeface="NanumGothic" panose="020D0804000000000000" pitchFamily="50" charset="-127"/>
              </a:rPr>
              <a:t>)</a:t>
            </a:r>
            <a:r>
              <a:rPr lang="en-US" altLang="ko-KR" sz="2200" dirty="0" smtClean="0">
                <a:latin typeface="NanumGothic" panose="020D0804000000000000" pitchFamily="50" charset="-127"/>
                <a:ea typeface="NanumGothic" panose="020D0804000000000000" pitchFamily="50" charset="-127"/>
              </a:rPr>
              <a:t> </a:t>
            </a:r>
            <a:r>
              <a:rPr lang="ko-KR" altLang="en-US" sz="2200" dirty="0" smtClean="0">
                <a:latin typeface="NanumGothic" panose="020D0804000000000000" pitchFamily="50" charset="-127"/>
                <a:ea typeface="NanumGothic" panose="020D0804000000000000" pitchFamily="50" charset="-127"/>
              </a:rPr>
              <a:t>기록을 바탕으로 분석</a:t>
            </a:r>
            <a:endParaRPr sz="2200" dirty="0">
              <a:latin typeface="NanumGothic" panose="020D0804000000000000" pitchFamily="50" charset="-127"/>
              <a:ea typeface="NanumGothic" panose="020D0804000000000000" pitchFamily="50" charset="-127"/>
            </a:endParaRPr>
          </a:p>
          <a:p>
            <a:pPr marL="457200" lvl="0" indent="-381000" algn="l" rtl="0">
              <a:spcBef>
                <a:spcPts val="0"/>
              </a:spcBef>
              <a:spcAft>
                <a:spcPts val="0"/>
              </a:spcAft>
              <a:buSzPts val="2400"/>
              <a:buChar char="▫"/>
            </a:pPr>
            <a:endParaRPr lang="en-US" altLang="ko-KR" sz="2000" dirty="0" smtClean="0">
              <a:latin typeface="NanumGothic" panose="020D0804000000000000" pitchFamily="50" charset="-127"/>
              <a:ea typeface="NanumGothic" panose="020D0804000000000000" pitchFamily="50" charset="-127"/>
            </a:endParaRPr>
          </a:p>
          <a:p>
            <a:pPr marL="457200" lvl="0" indent="-381000" algn="l" rtl="0">
              <a:spcBef>
                <a:spcPts val="0"/>
              </a:spcBef>
              <a:spcAft>
                <a:spcPts val="0"/>
              </a:spcAft>
              <a:buSzPts val="2400"/>
              <a:buChar char="▫"/>
            </a:pPr>
            <a:r>
              <a:rPr lang="en-US" altLang="ko-KR" sz="2000" dirty="0" smtClean="0">
                <a:latin typeface="NanumGothic" panose="020D0804000000000000" pitchFamily="50" charset="-127"/>
                <a:ea typeface="NanumGothic" panose="020D0804000000000000" pitchFamily="50" charset="-127"/>
              </a:rPr>
              <a:t>Ex) </a:t>
            </a:r>
            <a:r>
              <a:rPr lang="ko-KR" altLang="en-US" sz="2000" dirty="0" smtClean="0">
                <a:latin typeface="NanumGothic" panose="020D0804000000000000" pitchFamily="50" charset="-127"/>
                <a:ea typeface="NanumGothic" panose="020D0804000000000000" pitchFamily="50" charset="-127"/>
              </a:rPr>
              <a:t>수비수</a:t>
            </a:r>
            <a:r>
              <a:rPr lang="en-US" altLang="ko-KR" sz="2000" dirty="0" smtClean="0">
                <a:latin typeface="NanumGothic" panose="020D0804000000000000" pitchFamily="50" charset="-127"/>
                <a:ea typeface="NanumGothic" panose="020D0804000000000000" pitchFamily="50" charset="-127"/>
              </a:rPr>
              <a:t>(</a:t>
            </a:r>
            <a:r>
              <a:rPr lang="ko-KR" altLang="en-US" sz="2000" dirty="0" smtClean="0">
                <a:solidFill>
                  <a:srgbClr val="FFC000"/>
                </a:solidFill>
                <a:latin typeface="NanumGothic" panose="020D0804000000000000" pitchFamily="50" charset="-127"/>
                <a:ea typeface="NanumGothic" panose="020D0804000000000000" pitchFamily="50" charset="-127"/>
              </a:rPr>
              <a:t>태클 대비 가로채기 성공률</a:t>
            </a:r>
            <a:r>
              <a:rPr lang="en-US" altLang="ko-KR" sz="2000" dirty="0" smtClean="0">
                <a:latin typeface="NanumGothic" panose="020D0804000000000000" pitchFamily="50" charset="-127"/>
                <a:ea typeface="NanumGothic" panose="020D0804000000000000" pitchFamily="50" charset="-127"/>
              </a:rPr>
              <a:t>), </a:t>
            </a:r>
            <a:r>
              <a:rPr lang="ko-KR" altLang="en-US" sz="2000" dirty="0" smtClean="0">
                <a:latin typeface="NanumGothic" panose="020D0804000000000000" pitchFamily="50" charset="-127"/>
                <a:ea typeface="NanumGothic" panose="020D0804000000000000" pitchFamily="50" charset="-127"/>
              </a:rPr>
              <a:t>미드필더</a:t>
            </a:r>
            <a:r>
              <a:rPr lang="en-US" altLang="ko-KR" sz="2000" dirty="0" smtClean="0">
                <a:latin typeface="NanumGothic" panose="020D0804000000000000" pitchFamily="50" charset="-127"/>
                <a:ea typeface="NanumGothic" panose="020D0804000000000000" pitchFamily="50" charset="-127"/>
              </a:rPr>
              <a:t>(</a:t>
            </a:r>
            <a:r>
              <a:rPr lang="ko-KR" altLang="en-US" sz="2000" dirty="0" smtClean="0">
                <a:solidFill>
                  <a:srgbClr val="FFC000"/>
                </a:solidFill>
                <a:latin typeface="NanumGothic" panose="020D0804000000000000" pitchFamily="50" charset="-127"/>
                <a:ea typeface="NanumGothic" panose="020D0804000000000000" pitchFamily="50" charset="-127"/>
              </a:rPr>
              <a:t>패스 정확도 대비 어시스트</a:t>
            </a:r>
            <a:r>
              <a:rPr lang="en-US" altLang="ko-KR" sz="2000" dirty="0">
                <a:latin typeface="NanumGothic" panose="020D0804000000000000" pitchFamily="50" charset="-127"/>
                <a:ea typeface="NanumGothic" panose="020D0804000000000000" pitchFamily="50" charset="-127"/>
              </a:rPr>
              <a:t>)</a:t>
            </a:r>
            <a:r>
              <a:rPr lang="en-US" altLang="ko-KR" sz="2000" dirty="0" smtClean="0">
                <a:latin typeface="NanumGothic" panose="020D0804000000000000" pitchFamily="50" charset="-127"/>
                <a:ea typeface="NanumGothic" panose="020D0804000000000000" pitchFamily="50" charset="-127"/>
              </a:rPr>
              <a:t>, </a:t>
            </a:r>
            <a:r>
              <a:rPr lang="ko-KR" altLang="en-US" sz="2000" dirty="0" smtClean="0">
                <a:latin typeface="NanumGothic" panose="020D0804000000000000" pitchFamily="50" charset="-127"/>
                <a:ea typeface="NanumGothic" panose="020D0804000000000000" pitchFamily="50" charset="-127"/>
              </a:rPr>
              <a:t>공격수</a:t>
            </a:r>
            <a:r>
              <a:rPr lang="en-US" altLang="ko-KR" sz="2000" dirty="0" smtClean="0">
                <a:latin typeface="NanumGothic" panose="020D0804000000000000" pitchFamily="50" charset="-127"/>
                <a:ea typeface="NanumGothic" panose="020D0804000000000000" pitchFamily="50" charset="-127"/>
              </a:rPr>
              <a:t>(</a:t>
            </a:r>
            <a:r>
              <a:rPr lang="ko-KR" altLang="en-US" sz="2000" dirty="0" err="1" smtClean="0">
                <a:solidFill>
                  <a:srgbClr val="FFC000"/>
                </a:solidFill>
                <a:latin typeface="NanumGothic" panose="020D0804000000000000" pitchFamily="50" charset="-127"/>
                <a:ea typeface="NanumGothic" panose="020D0804000000000000" pitchFamily="50" charset="-127"/>
              </a:rPr>
              <a:t>슈팅수</a:t>
            </a:r>
            <a:r>
              <a:rPr lang="ko-KR" altLang="en-US" sz="2000" dirty="0" smtClean="0">
                <a:solidFill>
                  <a:srgbClr val="FFC000"/>
                </a:solidFill>
                <a:latin typeface="NanumGothic" panose="020D0804000000000000" pitchFamily="50" charset="-127"/>
                <a:ea typeface="NanumGothic" panose="020D0804000000000000" pitchFamily="50" charset="-127"/>
              </a:rPr>
              <a:t> 대비 </a:t>
            </a:r>
            <a:r>
              <a:rPr lang="ko-KR" altLang="en-US" sz="2000" dirty="0" err="1" smtClean="0">
                <a:solidFill>
                  <a:srgbClr val="FFC000"/>
                </a:solidFill>
                <a:latin typeface="NanumGothic" panose="020D0804000000000000" pitchFamily="50" charset="-127"/>
                <a:ea typeface="NanumGothic" panose="020D0804000000000000" pitchFamily="50" charset="-127"/>
              </a:rPr>
              <a:t>득점수</a:t>
            </a:r>
            <a:r>
              <a:rPr lang="en-US" altLang="ko-KR" sz="2000" dirty="0" smtClean="0">
                <a:latin typeface="NanumGothic" panose="020D0804000000000000" pitchFamily="50" charset="-127"/>
                <a:ea typeface="NanumGothic" panose="020D0804000000000000" pitchFamily="50" charset="-127"/>
              </a:rPr>
              <a:t>)</a:t>
            </a:r>
            <a:r>
              <a:rPr lang="ko-KR" altLang="en-US" sz="2000" dirty="0" smtClean="0">
                <a:latin typeface="NanumGothic" panose="020D0804000000000000" pitchFamily="50" charset="-127"/>
                <a:ea typeface="NanumGothic" panose="020D0804000000000000" pitchFamily="50" charset="-127"/>
              </a:rPr>
              <a:t>를 각 기준에 맞게 분석 </a:t>
            </a:r>
            <a:endParaRPr lang="en" dirty="0" smtClean="0"/>
          </a:p>
          <a:p>
            <a:pPr marL="0" lvl="0" indent="0" algn="l" rtl="0">
              <a:spcBef>
                <a:spcPts val="600"/>
              </a:spcBef>
              <a:spcAft>
                <a:spcPts val="0"/>
              </a:spcAft>
              <a:buNone/>
            </a:pPr>
            <a:r>
              <a:rPr lang="ko-KR" altLang="en-US" sz="2200" dirty="0" smtClean="0">
                <a:latin typeface="NanumGothic" panose="020D0804000000000000" pitchFamily="50" charset="-127"/>
                <a:ea typeface="NanumGothic" panose="020D0804000000000000" pitchFamily="50" charset="-127"/>
              </a:rPr>
              <a:t>  위의 데이터를 토대로 </a:t>
            </a:r>
            <a:r>
              <a:rPr lang="ko-KR" altLang="en-US" sz="2200" dirty="0" smtClean="0">
                <a:latin typeface="NanumGothic" panose="020D0804000000000000" pitchFamily="50" charset="-127"/>
                <a:ea typeface="NanumGothic" panose="020D0804000000000000" pitchFamily="50" charset="-127"/>
              </a:rPr>
              <a:t>각 리그에서 활약한 선수들의 데이터를 그래프 및</a:t>
            </a:r>
            <a:r>
              <a:rPr lang="en-US" altLang="ko-KR" sz="2200" dirty="0" smtClean="0">
                <a:latin typeface="NanumGothic" panose="020D0804000000000000" pitchFamily="50" charset="-127"/>
                <a:ea typeface="NanumGothic" panose="020D0804000000000000" pitchFamily="50" charset="-127"/>
              </a:rPr>
              <a:t> </a:t>
            </a:r>
            <a:r>
              <a:rPr lang="ko-KR" altLang="en-US" sz="2200" dirty="0" smtClean="0">
                <a:latin typeface="NanumGothic" panose="020D0804000000000000" pitchFamily="50" charset="-127"/>
                <a:ea typeface="NanumGothic" panose="020D0804000000000000" pitchFamily="50" charset="-127"/>
              </a:rPr>
              <a:t>지도 시각화 등의 분석기법을 사용하여 표현</a:t>
            </a:r>
            <a:endParaRPr sz="2200" dirty="0">
              <a:latin typeface="NanumGothic" panose="020D0804000000000000" pitchFamily="50" charset="-127"/>
              <a:ea typeface="NanumGothic" panose="020D0804000000000000" pitchFamily="50" charset="-127"/>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Google Shape;784;p16"/>
          <p:cNvSpPr txBox="1">
            <a:spLocks noGrp="1"/>
          </p:cNvSpPr>
          <p:nvPr>
            <p:ph type="title"/>
          </p:nvPr>
        </p:nvSpPr>
        <p:spPr>
          <a:xfrm>
            <a:off x="739675" y="2620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smtClean="0">
                <a:latin typeface="NanumGothic" panose="020D0804000000000000" pitchFamily="50" charset="-127"/>
                <a:ea typeface="NanumGothic" panose="020D0804000000000000" pitchFamily="50" charset="-127"/>
              </a:rPr>
              <a:t>연구방법</a:t>
            </a:r>
            <a:endParaRPr dirty="0">
              <a:latin typeface="NanumGothic" panose="020D0804000000000000" pitchFamily="50" charset="-127"/>
              <a:ea typeface="NanumGothic" panose="020D0804000000000000" pitchFamily="50"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8"/>
            <a:ext cx="7846900" cy="33804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OS : Windows10 Pro</a:t>
            </a:r>
          </a:p>
          <a:p>
            <a:pPr marL="0" lvl="0" indent="0" algn="l" rtl="0">
              <a:spcBef>
                <a:spcPts val="600"/>
              </a:spcBef>
              <a:spcAft>
                <a:spcPts val="0"/>
              </a:spcAft>
              <a:buNone/>
            </a:pPr>
            <a:endParaRPr lang="en-US" b="1" dirty="0"/>
          </a:p>
          <a:p>
            <a:pPr marL="0" lvl="0" indent="0" algn="l" rtl="0">
              <a:spcBef>
                <a:spcPts val="600"/>
              </a:spcBef>
              <a:spcAft>
                <a:spcPts val="0"/>
              </a:spcAft>
              <a:buNone/>
            </a:pPr>
            <a:r>
              <a:rPr lang="en-US" b="1" dirty="0" smtClean="0"/>
              <a:t>Language : Python 3. 8. 8</a:t>
            </a:r>
            <a:endParaRPr lang="en-US" b="1" dirty="0"/>
          </a:p>
          <a:p>
            <a:pPr marL="0" lvl="0" indent="0" algn="l" rtl="0">
              <a:spcBef>
                <a:spcPts val="600"/>
              </a:spcBef>
              <a:spcAft>
                <a:spcPts val="0"/>
              </a:spcAft>
              <a:buNone/>
            </a:pPr>
            <a:endParaRPr lang="en-US" b="1" dirty="0" smtClean="0"/>
          </a:p>
          <a:p>
            <a:pPr marL="0" lvl="0" indent="0" algn="l" rtl="0">
              <a:spcBef>
                <a:spcPts val="600"/>
              </a:spcBef>
              <a:spcAft>
                <a:spcPts val="0"/>
              </a:spcAft>
              <a:buNone/>
            </a:pPr>
            <a:r>
              <a:rPr lang="en-US" b="1" dirty="0" smtClean="0"/>
              <a:t>IDE : Anaconda </a:t>
            </a:r>
            <a:r>
              <a:rPr lang="en-US" b="1" dirty="0" err="1" smtClean="0"/>
              <a:t>Jupyter</a:t>
            </a:r>
            <a:r>
              <a:rPr lang="en-US" b="1" dirty="0" smtClean="0"/>
              <a:t> Notebook</a:t>
            </a:r>
          </a:p>
          <a:p>
            <a:pPr marL="0" lvl="0" indent="0" algn="l" rtl="0">
              <a:spcBef>
                <a:spcPts val="600"/>
              </a:spcBef>
              <a:spcAft>
                <a:spcPts val="0"/>
              </a:spcAft>
              <a:buNone/>
            </a:pPr>
            <a:endParaRPr lang="en-US" b="1" dirty="0"/>
          </a:p>
          <a:p>
            <a:pPr marL="0" lvl="0" indent="0" algn="l" rtl="0">
              <a:spcBef>
                <a:spcPts val="600"/>
              </a:spcBef>
              <a:spcAft>
                <a:spcPts val="0"/>
              </a:spcAft>
              <a:buNone/>
            </a:pPr>
            <a:r>
              <a:rPr lang="en-US" b="1" dirty="0" smtClean="0"/>
              <a:t>Open Source : </a:t>
            </a:r>
            <a:r>
              <a:rPr lang="en-US" b="1" dirty="0" err="1" smtClean="0"/>
              <a:t>Tensorflow</a:t>
            </a:r>
            <a:r>
              <a:rPr lang="en-US" b="1" dirty="0" smtClean="0"/>
              <a:t> 2. 4. 1, …</a:t>
            </a:r>
            <a:endParaRPr dirty="0"/>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smtClean="0"/>
              <a:t>개발 환경</a:t>
            </a:r>
            <a:endParaRPr dirty="0"/>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579250" y="260211"/>
            <a:ext cx="1852523" cy="5514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sz="2400" dirty="0" smtClean="0">
                <a:latin typeface="NanumGothic" panose="020D0804000000000000" pitchFamily="50" charset="-127"/>
                <a:ea typeface="NanumGothic" panose="020D0804000000000000" pitchFamily="50" charset="-127"/>
              </a:rPr>
              <a:t>일정관리</a:t>
            </a:r>
            <a:endParaRPr sz="2400" dirty="0">
              <a:latin typeface="NanumGothic" panose="020D0804000000000000" pitchFamily="50" charset="-127"/>
              <a:ea typeface="NanumGothic" panose="020D0804000000000000" pitchFamily="50" charset="-127"/>
            </a:endParaRPr>
          </a:p>
        </p:txBody>
      </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graphicFrame>
        <p:nvGraphicFramePr>
          <p:cNvPr id="17" name="Table 4"/>
          <p:cNvGraphicFramePr>
            <a:graphicFrameLocks noGrp="1"/>
          </p:cNvGraphicFramePr>
          <p:nvPr>
            <p:extLst>
              <p:ext uri="{D42A27DB-BD31-4B8C-83A1-F6EECF244321}">
                <p14:modId xmlns:p14="http://schemas.microsoft.com/office/powerpoint/2010/main" val="1857017281"/>
              </p:ext>
            </p:extLst>
          </p:nvPr>
        </p:nvGraphicFramePr>
        <p:xfrm>
          <a:off x="579249" y="826585"/>
          <a:ext cx="8080675" cy="3715760"/>
        </p:xfrm>
        <a:graphic>
          <a:graphicData uri="http://schemas.openxmlformats.org/drawingml/2006/table">
            <a:tbl>
              <a:tblPr firstRow="1" bandRow="1"/>
              <a:tblGrid>
                <a:gridCol w="1684857">
                  <a:extLst>
                    <a:ext uri="{9D8B030D-6E8A-4147-A177-3AD203B41FA5}">
                      <a16:colId xmlns:a16="http://schemas.microsoft.com/office/drawing/2014/main" val="20000"/>
                    </a:ext>
                  </a:extLst>
                </a:gridCol>
                <a:gridCol w="491986">
                  <a:extLst>
                    <a:ext uri="{9D8B030D-6E8A-4147-A177-3AD203B41FA5}">
                      <a16:colId xmlns:a16="http://schemas.microsoft.com/office/drawing/2014/main" val="20001"/>
                    </a:ext>
                  </a:extLst>
                </a:gridCol>
                <a:gridCol w="491986">
                  <a:extLst>
                    <a:ext uri="{9D8B030D-6E8A-4147-A177-3AD203B41FA5}">
                      <a16:colId xmlns:a16="http://schemas.microsoft.com/office/drawing/2014/main" val="20002"/>
                    </a:ext>
                  </a:extLst>
                </a:gridCol>
                <a:gridCol w="491986">
                  <a:extLst>
                    <a:ext uri="{9D8B030D-6E8A-4147-A177-3AD203B41FA5}">
                      <a16:colId xmlns:a16="http://schemas.microsoft.com/office/drawing/2014/main" val="20003"/>
                    </a:ext>
                  </a:extLst>
                </a:gridCol>
                <a:gridCol w="491986">
                  <a:extLst>
                    <a:ext uri="{9D8B030D-6E8A-4147-A177-3AD203B41FA5}">
                      <a16:colId xmlns:a16="http://schemas.microsoft.com/office/drawing/2014/main" val="20004"/>
                    </a:ext>
                  </a:extLst>
                </a:gridCol>
                <a:gridCol w="491986">
                  <a:extLst>
                    <a:ext uri="{9D8B030D-6E8A-4147-A177-3AD203B41FA5}">
                      <a16:colId xmlns:a16="http://schemas.microsoft.com/office/drawing/2014/main" val="20005"/>
                    </a:ext>
                  </a:extLst>
                </a:gridCol>
                <a:gridCol w="491986">
                  <a:extLst>
                    <a:ext uri="{9D8B030D-6E8A-4147-A177-3AD203B41FA5}">
                      <a16:colId xmlns:a16="http://schemas.microsoft.com/office/drawing/2014/main" val="20006"/>
                    </a:ext>
                  </a:extLst>
                </a:gridCol>
                <a:gridCol w="491986">
                  <a:extLst>
                    <a:ext uri="{9D8B030D-6E8A-4147-A177-3AD203B41FA5}">
                      <a16:colId xmlns:a16="http://schemas.microsoft.com/office/drawing/2014/main" val="20007"/>
                    </a:ext>
                  </a:extLst>
                </a:gridCol>
                <a:gridCol w="491986">
                  <a:extLst>
                    <a:ext uri="{9D8B030D-6E8A-4147-A177-3AD203B41FA5}">
                      <a16:colId xmlns:a16="http://schemas.microsoft.com/office/drawing/2014/main" val="20008"/>
                    </a:ext>
                  </a:extLst>
                </a:gridCol>
                <a:gridCol w="491986">
                  <a:extLst>
                    <a:ext uri="{9D8B030D-6E8A-4147-A177-3AD203B41FA5}">
                      <a16:colId xmlns:a16="http://schemas.microsoft.com/office/drawing/2014/main" val="20009"/>
                    </a:ext>
                  </a:extLst>
                </a:gridCol>
                <a:gridCol w="491986">
                  <a:extLst>
                    <a:ext uri="{9D8B030D-6E8A-4147-A177-3AD203B41FA5}">
                      <a16:colId xmlns:a16="http://schemas.microsoft.com/office/drawing/2014/main" val="20010"/>
                    </a:ext>
                  </a:extLst>
                </a:gridCol>
                <a:gridCol w="491986">
                  <a:extLst>
                    <a:ext uri="{9D8B030D-6E8A-4147-A177-3AD203B41FA5}">
                      <a16:colId xmlns:a16="http://schemas.microsoft.com/office/drawing/2014/main" val="20011"/>
                    </a:ext>
                  </a:extLst>
                </a:gridCol>
                <a:gridCol w="491986">
                  <a:extLst>
                    <a:ext uri="{9D8B030D-6E8A-4147-A177-3AD203B41FA5}">
                      <a16:colId xmlns:a16="http://schemas.microsoft.com/office/drawing/2014/main" val="20012"/>
                    </a:ext>
                  </a:extLst>
                </a:gridCol>
                <a:gridCol w="491986">
                  <a:extLst>
                    <a:ext uri="{9D8B030D-6E8A-4147-A177-3AD203B41FA5}">
                      <a16:colId xmlns:a16="http://schemas.microsoft.com/office/drawing/2014/main" val="20013"/>
                    </a:ext>
                  </a:extLst>
                </a:gridCol>
              </a:tblGrid>
              <a:tr h="504994">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en-US" sz="2000" dirty="0"/>
                        <a:t>Task</a:t>
                      </a:r>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금</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토</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일</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수</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목</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금</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토</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일</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수</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0000"/>
                  </a:ext>
                </a:extLst>
              </a:tr>
              <a:tr h="604501">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algn="ctr"/>
                      <a:r>
                        <a:rPr lang="ko-KR" altLang="en-US" sz="1200" dirty="0" smtClean="0">
                          <a:solidFill>
                            <a:schemeClr val="bg1"/>
                          </a:solidFill>
                          <a:latin typeface="NanumGothic" panose="020D0804000000000000" pitchFamily="50" charset="-127"/>
                          <a:ea typeface="NanumGothic" panose="020D0804000000000000" pitchFamily="50" charset="-127"/>
                        </a:rPr>
                        <a:t>기획 및 설계</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데이터 수집</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extLst>
                  <a:ext uri="{0D108BD9-81ED-4DB2-BD59-A6C34878D82A}">
                    <a16:rowId xmlns:a16="http://schemas.microsoft.com/office/drawing/2014/main" val="10002"/>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서론 및 이론적 배경</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연구 및 조사</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extLst>
                  <a:ext uri="{0D108BD9-81ED-4DB2-BD59-A6C34878D82A}">
                    <a16:rowId xmlns:a16="http://schemas.microsoft.com/office/drawing/2014/main" val="10004"/>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분석 및 결론</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5"/>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테스트 </a:t>
                      </a:r>
                      <a:r>
                        <a:rPr lang="en-US" altLang="ko-KR" sz="1200" dirty="0" smtClean="0">
                          <a:solidFill>
                            <a:schemeClr val="bg1"/>
                          </a:solidFill>
                          <a:latin typeface="NanumGothic" panose="020D0804000000000000" pitchFamily="50" charset="-127"/>
                          <a:ea typeface="NanumGothic" panose="020D0804000000000000" pitchFamily="50" charset="-127"/>
                        </a:rPr>
                        <a:t>&amp; </a:t>
                      </a:r>
                      <a:r>
                        <a:rPr lang="ko-KR" altLang="en-US" sz="1200" dirty="0" smtClean="0">
                          <a:solidFill>
                            <a:schemeClr val="bg1"/>
                          </a:solidFill>
                          <a:latin typeface="NanumGothic" panose="020D0804000000000000" pitchFamily="50" charset="-127"/>
                          <a:ea typeface="NanumGothic" panose="020D0804000000000000" pitchFamily="50" charset="-127"/>
                        </a:rPr>
                        <a:t>수정</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extLst>
                  <a:ext uri="{0D108BD9-81ED-4DB2-BD59-A6C34878D82A}">
                    <a16:rowId xmlns:a16="http://schemas.microsoft.com/office/drawing/2014/main" val="10006"/>
                  </a:ext>
                </a:extLst>
              </a:tr>
            </a:tbl>
          </a:graphicData>
        </a:graphic>
      </p:graphicFrame>
      <p:grpSp>
        <p:nvGrpSpPr>
          <p:cNvPr id="21" name="Group 63"/>
          <p:cNvGrpSpPr/>
          <p:nvPr/>
        </p:nvGrpSpPr>
        <p:grpSpPr>
          <a:xfrm>
            <a:off x="293038" y="4632253"/>
            <a:ext cx="1042097" cy="167692"/>
            <a:chOff x="1105494" y="4417230"/>
            <a:chExt cx="1389335" cy="223603"/>
          </a:xfrm>
        </p:grpSpPr>
        <p:grpSp>
          <p:nvGrpSpPr>
            <p:cNvPr id="22" name="Group 50"/>
            <p:cNvGrpSpPr/>
            <p:nvPr/>
          </p:nvGrpSpPr>
          <p:grpSpPr>
            <a:xfrm>
              <a:off x="1105494" y="4417230"/>
              <a:ext cx="524768" cy="201168"/>
              <a:chOff x="2221306" y="3914656"/>
              <a:chExt cx="524768" cy="201168"/>
            </a:xfrm>
          </p:grpSpPr>
          <p:sp>
            <p:nvSpPr>
              <p:cNvPr id="26" name="TextBox 25"/>
              <p:cNvSpPr txBox="1"/>
              <p:nvPr/>
            </p:nvSpPr>
            <p:spPr>
              <a:xfrm>
                <a:off x="2459697" y="3934939"/>
                <a:ext cx="286377" cy="170913"/>
              </a:xfrm>
              <a:prstGeom prst="rect">
                <a:avLst/>
              </a:prstGeom>
              <a:noFill/>
            </p:spPr>
            <p:txBody>
              <a:bodyPr wrap="none" lIns="0" tIns="0" rIns="0" bIns="0" rtlCol="0" anchor="t">
                <a:spAutoFit/>
              </a:bodyPr>
              <a:lstStyle/>
              <a:p>
                <a:pPr algn="ctr" defTabSz="773800">
                  <a:defRPr/>
                </a:pPr>
                <a:r>
                  <a:rPr lang="ko-KR" altLang="en-US" sz="833" dirty="0" smtClean="0">
                    <a:solidFill>
                      <a:schemeClr val="bg1"/>
                    </a:solidFill>
                    <a:latin typeface="Roboto Condensed"/>
                  </a:rPr>
                  <a:t>계획</a:t>
                </a:r>
                <a:endParaRPr lang="en-US" sz="833" dirty="0">
                  <a:solidFill>
                    <a:schemeClr val="bg1"/>
                  </a:solidFill>
                  <a:latin typeface="Roboto Condensed"/>
                </a:endParaRPr>
              </a:p>
            </p:txBody>
          </p:sp>
          <p:sp>
            <p:nvSpPr>
              <p:cNvPr id="27" name="Oval 51"/>
              <p:cNvSpPr>
                <a:spLocks noChangeAspect="1"/>
              </p:cNvSpPr>
              <p:nvPr/>
            </p:nvSpPr>
            <p:spPr>
              <a:xfrm>
                <a:off x="2221306" y="3914656"/>
                <a:ext cx="207097" cy="201168"/>
              </a:xfrm>
              <a:prstGeom prst="ellipse">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833" dirty="0">
                  <a:solidFill>
                    <a:srgbClr val="FFFFFF"/>
                  </a:solidFill>
                  <a:latin typeface="Roboto Condensed"/>
                </a:endParaRPr>
              </a:p>
            </p:txBody>
          </p:sp>
        </p:grpSp>
        <p:grpSp>
          <p:nvGrpSpPr>
            <p:cNvPr id="23" name="Group 45"/>
            <p:cNvGrpSpPr/>
            <p:nvPr/>
          </p:nvGrpSpPr>
          <p:grpSpPr>
            <a:xfrm>
              <a:off x="1946202" y="4417230"/>
              <a:ext cx="548627" cy="223603"/>
              <a:chOff x="3239312" y="3947915"/>
              <a:chExt cx="548627" cy="223603"/>
            </a:xfrm>
          </p:grpSpPr>
          <p:sp>
            <p:nvSpPr>
              <p:cNvPr id="24" name="TextBox 23"/>
              <p:cNvSpPr txBox="1"/>
              <p:nvPr/>
            </p:nvSpPr>
            <p:spPr>
              <a:xfrm>
                <a:off x="3469504" y="3968198"/>
                <a:ext cx="318435" cy="170913"/>
              </a:xfrm>
              <a:prstGeom prst="rect">
                <a:avLst/>
              </a:prstGeom>
              <a:noFill/>
            </p:spPr>
            <p:txBody>
              <a:bodyPr wrap="none" lIns="0" tIns="0" rIns="0" bIns="0" rtlCol="0" anchor="t">
                <a:spAutoFit/>
              </a:bodyPr>
              <a:lstStyle/>
              <a:p>
                <a:pPr algn="ctr" defTabSz="773800">
                  <a:defRPr/>
                </a:pPr>
                <a:r>
                  <a:rPr lang="en-US" sz="833" dirty="0" smtClean="0">
                    <a:solidFill>
                      <a:schemeClr val="bg1"/>
                    </a:solidFill>
                    <a:latin typeface="Roboto Condensed"/>
                  </a:rPr>
                  <a:t> </a:t>
                </a:r>
                <a:r>
                  <a:rPr lang="ko-KR" altLang="en-US" sz="833" dirty="0" smtClean="0">
                    <a:solidFill>
                      <a:schemeClr val="bg1"/>
                    </a:solidFill>
                    <a:latin typeface="Roboto Condensed"/>
                  </a:rPr>
                  <a:t>완료</a:t>
                </a:r>
                <a:endParaRPr lang="en-US" sz="833" dirty="0">
                  <a:solidFill>
                    <a:schemeClr val="bg1"/>
                  </a:solidFill>
                  <a:latin typeface="Roboto Condensed"/>
                </a:endParaRPr>
              </a:p>
            </p:txBody>
          </p:sp>
          <p:sp>
            <p:nvSpPr>
              <p:cNvPr id="25" name="Oval 49"/>
              <p:cNvSpPr>
                <a:spLocks noChangeAspect="1"/>
              </p:cNvSpPr>
              <p:nvPr/>
            </p:nvSpPr>
            <p:spPr>
              <a:xfrm>
                <a:off x="3239312" y="3947915"/>
                <a:ext cx="230193" cy="223603"/>
              </a:xfrm>
              <a:prstGeom prst="ellipse">
                <a:avLst/>
              </a:prstGeom>
              <a:solidFill>
                <a:srgbClr val="237DB9"/>
              </a:solidFill>
              <a:ln w="25400" cap="flat" cmpd="sng" algn="ctr">
                <a:noFill/>
                <a:prstDash val="solid"/>
              </a:ln>
              <a:effectLst/>
            </p:spPr>
            <p:txBody>
              <a:bodyPr rtlCol="0" anchor="ctr"/>
              <a:lstStyle/>
              <a:p>
                <a:pPr algn="ctr" defTabSz="773800">
                  <a:defRPr/>
                </a:pPr>
                <a:endParaRPr lang="en-US" sz="833" dirty="0">
                  <a:solidFill>
                    <a:srgbClr val="FFFFFF"/>
                  </a:solidFill>
                  <a:latin typeface="Roboto Condensed"/>
                </a:endParaRPr>
              </a:p>
            </p:txBody>
          </p:sp>
        </p:grpSp>
      </p:grpSp>
      <p:grpSp>
        <p:nvGrpSpPr>
          <p:cNvPr id="40" name="Group 12"/>
          <p:cNvGrpSpPr/>
          <p:nvPr/>
        </p:nvGrpSpPr>
        <p:grpSpPr>
          <a:xfrm>
            <a:off x="2271479" y="1537702"/>
            <a:ext cx="1459007" cy="192791"/>
            <a:chOff x="2705100" y="1741859"/>
            <a:chExt cx="3414996" cy="120650"/>
          </a:xfrm>
        </p:grpSpPr>
        <p:sp>
          <p:nvSpPr>
            <p:cNvPr id="42" name="Rectangle 11"/>
            <p:cNvSpPr/>
            <p:nvPr/>
          </p:nvSpPr>
          <p:spPr>
            <a:xfrm>
              <a:off x="2705100" y="1741859"/>
              <a:ext cx="3414996"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41" name="Right Arrow 5"/>
            <p:cNvSpPr/>
            <p:nvPr/>
          </p:nvSpPr>
          <p:spPr>
            <a:xfrm>
              <a:off x="2705100" y="1741859"/>
              <a:ext cx="3040759"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800" dirty="0" smtClean="0">
                  <a:solidFill>
                    <a:srgbClr val="FFFFFF"/>
                  </a:solidFill>
                  <a:latin typeface="Roboto Condensed"/>
                </a:rPr>
                <a:t>주제 선정 및 요구사항</a:t>
              </a:r>
              <a:endParaRPr lang="en-US" sz="800" dirty="0">
                <a:solidFill>
                  <a:srgbClr val="FFFFFF"/>
                </a:solidFill>
                <a:latin typeface="Roboto Condensed"/>
              </a:endParaRPr>
            </a:p>
          </p:txBody>
        </p:sp>
      </p:grpSp>
      <p:grpSp>
        <p:nvGrpSpPr>
          <p:cNvPr id="28" name="Group 12"/>
          <p:cNvGrpSpPr/>
          <p:nvPr/>
        </p:nvGrpSpPr>
        <p:grpSpPr>
          <a:xfrm>
            <a:off x="3511825" y="2061797"/>
            <a:ext cx="702366" cy="192793"/>
            <a:chOff x="2705100" y="1741858"/>
            <a:chExt cx="2827801" cy="120651"/>
          </a:xfrm>
        </p:grpSpPr>
        <p:sp>
          <p:nvSpPr>
            <p:cNvPr id="29" name="Rectangle 11"/>
            <p:cNvSpPr/>
            <p:nvPr/>
          </p:nvSpPr>
          <p:spPr>
            <a:xfrm>
              <a:off x="2705100" y="1741859"/>
              <a:ext cx="2827801"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30" name="Right Arrow 5"/>
            <p:cNvSpPr/>
            <p:nvPr/>
          </p:nvSpPr>
          <p:spPr>
            <a:xfrm>
              <a:off x="2705100" y="1741858"/>
              <a:ext cx="2269066"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600" dirty="0" smtClean="0">
                  <a:solidFill>
                    <a:srgbClr val="FFFFFF"/>
                  </a:solidFill>
                  <a:latin typeface="Roboto Condensed"/>
                </a:rPr>
                <a:t>설계 및 데이터 수집</a:t>
              </a:r>
              <a:endParaRPr lang="en-US" sz="600" dirty="0">
                <a:solidFill>
                  <a:srgbClr val="FFFFFF"/>
                </a:solidFill>
                <a:latin typeface="Roboto Condensed"/>
              </a:endParaRPr>
            </a:p>
          </p:txBody>
        </p:sp>
      </p:grpSp>
      <p:grpSp>
        <p:nvGrpSpPr>
          <p:cNvPr id="31" name="Group 12"/>
          <p:cNvGrpSpPr/>
          <p:nvPr/>
        </p:nvGrpSpPr>
        <p:grpSpPr>
          <a:xfrm>
            <a:off x="4065882" y="2489495"/>
            <a:ext cx="963316" cy="192793"/>
            <a:chOff x="2705100" y="1741858"/>
            <a:chExt cx="2534499" cy="120651"/>
          </a:xfrm>
        </p:grpSpPr>
        <p:sp>
          <p:nvSpPr>
            <p:cNvPr id="32" name="Rectangle 11"/>
            <p:cNvSpPr/>
            <p:nvPr/>
          </p:nvSpPr>
          <p:spPr>
            <a:xfrm>
              <a:off x="2705100" y="1741859"/>
              <a:ext cx="2534499"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33" name="Right Arrow 5"/>
            <p:cNvSpPr/>
            <p:nvPr/>
          </p:nvSpPr>
          <p:spPr>
            <a:xfrm>
              <a:off x="2730176" y="1741858"/>
              <a:ext cx="2509423"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600" dirty="0" smtClean="0">
                  <a:solidFill>
                    <a:srgbClr val="FFFFFF"/>
                  </a:solidFill>
                  <a:latin typeface="Roboto Condensed"/>
                </a:rPr>
                <a:t>연구배경 및 목적</a:t>
              </a:r>
              <a:endParaRPr lang="en-US" sz="600" dirty="0">
                <a:solidFill>
                  <a:srgbClr val="FFFFFF"/>
                </a:solidFill>
                <a:latin typeface="Roboto Condensed"/>
              </a:endParaRPr>
            </a:p>
          </p:txBody>
        </p:sp>
      </p:grpSp>
      <p:grpSp>
        <p:nvGrpSpPr>
          <p:cNvPr id="34" name="Group 12"/>
          <p:cNvGrpSpPr/>
          <p:nvPr/>
        </p:nvGrpSpPr>
        <p:grpSpPr>
          <a:xfrm>
            <a:off x="4070646" y="2717909"/>
            <a:ext cx="953787" cy="192790"/>
            <a:chOff x="2704492" y="1741860"/>
            <a:chExt cx="3168363" cy="120650"/>
          </a:xfrm>
        </p:grpSpPr>
        <p:sp>
          <p:nvSpPr>
            <p:cNvPr id="35" name="Rectangle 11"/>
            <p:cNvSpPr/>
            <p:nvPr/>
          </p:nvSpPr>
          <p:spPr>
            <a:xfrm>
              <a:off x="2705100" y="1741860"/>
              <a:ext cx="3167755"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36" name="Right Arrow 5"/>
            <p:cNvSpPr/>
            <p:nvPr/>
          </p:nvSpPr>
          <p:spPr>
            <a:xfrm>
              <a:off x="2704492" y="1741860"/>
              <a:ext cx="3168355"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600" dirty="0" smtClean="0">
                  <a:solidFill>
                    <a:srgbClr val="FFFFFF"/>
                  </a:solidFill>
                  <a:latin typeface="Roboto Condensed"/>
                </a:rPr>
                <a:t>연구 내용 및 방법</a:t>
              </a:r>
              <a:endParaRPr lang="en-US" sz="600" dirty="0">
                <a:solidFill>
                  <a:srgbClr val="FFFFFF"/>
                </a:solidFill>
                <a:latin typeface="Roboto Condensed"/>
              </a:endParaRPr>
            </a:p>
          </p:txBody>
        </p:sp>
      </p:grpSp>
      <p:grpSp>
        <p:nvGrpSpPr>
          <p:cNvPr id="37" name="Group 12"/>
          <p:cNvGrpSpPr/>
          <p:nvPr/>
        </p:nvGrpSpPr>
        <p:grpSpPr>
          <a:xfrm>
            <a:off x="5024431" y="3041224"/>
            <a:ext cx="2149459" cy="192791"/>
            <a:chOff x="2705100" y="1741859"/>
            <a:chExt cx="3414996" cy="120650"/>
          </a:xfrm>
        </p:grpSpPr>
        <p:sp>
          <p:nvSpPr>
            <p:cNvPr id="38" name="Rectangle 11"/>
            <p:cNvSpPr/>
            <p:nvPr/>
          </p:nvSpPr>
          <p:spPr>
            <a:xfrm>
              <a:off x="2705100" y="1741859"/>
              <a:ext cx="3414996"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39" name="Right Arrow 5"/>
            <p:cNvSpPr/>
            <p:nvPr/>
          </p:nvSpPr>
          <p:spPr>
            <a:xfrm>
              <a:off x="2705100" y="1741859"/>
              <a:ext cx="3040759"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1000" dirty="0" smtClean="0">
                  <a:solidFill>
                    <a:srgbClr val="FFFFFF"/>
                  </a:solidFill>
                  <a:latin typeface="Roboto Condensed"/>
                </a:rPr>
                <a:t>연구 모형 및 연구 가설</a:t>
              </a:r>
              <a:endParaRPr lang="en-US" sz="1000" dirty="0">
                <a:solidFill>
                  <a:srgbClr val="FFFFFF"/>
                </a:solidFill>
                <a:latin typeface="Roboto Condensed"/>
              </a:endParaRPr>
            </a:p>
          </p:txBody>
        </p:sp>
      </p:grpSp>
      <p:grpSp>
        <p:nvGrpSpPr>
          <p:cNvPr id="43" name="Group 12"/>
          <p:cNvGrpSpPr/>
          <p:nvPr/>
        </p:nvGrpSpPr>
        <p:grpSpPr>
          <a:xfrm>
            <a:off x="5024431" y="3255538"/>
            <a:ext cx="2149459" cy="192791"/>
            <a:chOff x="2705100" y="1741859"/>
            <a:chExt cx="3414996" cy="120650"/>
          </a:xfrm>
        </p:grpSpPr>
        <p:sp>
          <p:nvSpPr>
            <p:cNvPr id="44" name="Rectangle 11"/>
            <p:cNvSpPr/>
            <p:nvPr/>
          </p:nvSpPr>
          <p:spPr>
            <a:xfrm>
              <a:off x="2705100" y="1741859"/>
              <a:ext cx="3414996"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45" name="Right Arrow 5"/>
            <p:cNvSpPr/>
            <p:nvPr/>
          </p:nvSpPr>
          <p:spPr>
            <a:xfrm>
              <a:off x="2705100" y="1741859"/>
              <a:ext cx="3040759"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1000" dirty="0" smtClean="0">
                  <a:solidFill>
                    <a:srgbClr val="FFFFFF"/>
                  </a:solidFill>
                  <a:latin typeface="Roboto Condensed"/>
                </a:rPr>
                <a:t>변수 정의 및 측정 항목</a:t>
              </a:r>
              <a:endParaRPr lang="en-US" sz="1000" dirty="0">
                <a:solidFill>
                  <a:srgbClr val="FFFFFF"/>
                </a:solidFill>
                <a:latin typeface="Roboto Condensed"/>
              </a:endParaRPr>
            </a:p>
          </p:txBody>
        </p:sp>
      </p:grpSp>
      <p:grpSp>
        <p:nvGrpSpPr>
          <p:cNvPr id="49" name="Group 12"/>
          <p:cNvGrpSpPr/>
          <p:nvPr/>
        </p:nvGrpSpPr>
        <p:grpSpPr>
          <a:xfrm>
            <a:off x="5712765" y="3565354"/>
            <a:ext cx="2149460" cy="192791"/>
            <a:chOff x="2705098" y="1741859"/>
            <a:chExt cx="3414998" cy="120650"/>
          </a:xfrm>
        </p:grpSpPr>
        <p:sp>
          <p:nvSpPr>
            <p:cNvPr id="50" name="Rectangle 11"/>
            <p:cNvSpPr/>
            <p:nvPr/>
          </p:nvSpPr>
          <p:spPr>
            <a:xfrm>
              <a:off x="2705100" y="1741859"/>
              <a:ext cx="3414996"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51" name="Right Arrow 5"/>
            <p:cNvSpPr/>
            <p:nvPr/>
          </p:nvSpPr>
          <p:spPr>
            <a:xfrm>
              <a:off x="2705098" y="1741859"/>
              <a:ext cx="3124902"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1000" dirty="0" err="1" smtClean="0">
                  <a:solidFill>
                    <a:srgbClr val="FFFFFF"/>
                  </a:solidFill>
                  <a:latin typeface="Roboto Condensed"/>
                </a:rPr>
                <a:t>기술통계</a:t>
              </a:r>
              <a:r>
                <a:rPr lang="ko-KR" altLang="en-US" sz="1000" dirty="0" smtClean="0">
                  <a:solidFill>
                    <a:srgbClr val="FFFFFF"/>
                  </a:solidFill>
                  <a:latin typeface="Roboto Condensed"/>
                </a:rPr>
                <a:t> 분석 및 시각화</a:t>
              </a:r>
              <a:endParaRPr lang="en-US" sz="1000" dirty="0">
                <a:solidFill>
                  <a:srgbClr val="FFFFFF"/>
                </a:solidFill>
                <a:latin typeface="Roboto Condensed"/>
              </a:endParaRPr>
            </a:p>
          </p:txBody>
        </p:sp>
      </p:grpSp>
      <p:grpSp>
        <p:nvGrpSpPr>
          <p:cNvPr id="52" name="Group 12"/>
          <p:cNvGrpSpPr/>
          <p:nvPr/>
        </p:nvGrpSpPr>
        <p:grpSpPr>
          <a:xfrm>
            <a:off x="5712765" y="3781928"/>
            <a:ext cx="2149460" cy="192791"/>
            <a:chOff x="2705098" y="1741859"/>
            <a:chExt cx="3414998" cy="120650"/>
          </a:xfrm>
        </p:grpSpPr>
        <p:sp>
          <p:nvSpPr>
            <p:cNvPr id="53" name="Rectangle 11"/>
            <p:cNvSpPr/>
            <p:nvPr/>
          </p:nvSpPr>
          <p:spPr>
            <a:xfrm>
              <a:off x="2705100" y="1741859"/>
              <a:ext cx="3414996"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54" name="Right Arrow 5"/>
            <p:cNvSpPr/>
            <p:nvPr/>
          </p:nvSpPr>
          <p:spPr>
            <a:xfrm>
              <a:off x="2705098" y="1741859"/>
              <a:ext cx="3414996"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1000" dirty="0" smtClean="0">
                  <a:solidFill>
                    <a:srgbClr val="FFFFFF"/>
                  </a:solidFill>
                  <a:latin typeface="Roboto Condensed"/>
                </a:rPr>
                <a:t>추가 자료 수집 및 시각화</a:t>
              </a:r>
              <a:endParaRPr lang="en-US" sz="1000" dirty="0">
                <a:solidFill>
                  <a:srgbClr val="FFFFFF"/>
                </a:solidFill>
                <a:latin typeface="Roboto Condensed"/>
              </a:endParaRPr>
            </a:p>
          </p:txBody>
        </p:sp>
      </p:grpSp>
      <p:grpSp>
        <p:nvGrpSpPr>
          <p:cNvPr id="55" name="Group 12"/>
          <p:cNvGrpSpPr/>
          <p:nvPr/>
        </p:nvGrpSpPr>
        <p:grpSpPr>
          <a:xfrm>
            <a:off x="7222435" y="4198696"/>
            <a:ext cx="1437489" cy="192791"/>
            <a:chOff x="2705100" y="1741859"/>
            <a:chExt cx="3442652" cy="120650"/>
          </a:xfrm>
        </p:grpSpPr>
        <p:sp>
          <p:nvSpPr>
            <p:cNvPr id="56" name="Rectangle 11"/>
            <p:cNvSpPr/>
            <p:nvPr/>
          </p:nvSpPr>
          <p:spPr>
            <a:xfrm>
              <a:off x="2705100" y="1741859"/>
              <a:ext cx="3414996"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57" name="Right Arrow 5"/>
            <p:cNvSpPr/>
            <p:nvPr/>
          </p:nvSpPr>
          <p:spPr>
            <a:xfrm>
              <a:off x="2705100" y="1741859"/>
              <a:ext cx="3442652"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r>
                <a:rPr lang="ko-KR" altLang="en-US" sz="1000" dirty="0" smtClean="0">
                  <a:solidFill>
                    <a:srgbClr val="FFFFFF"/>
                  </a:solidFill>
                  <a:latin typeface="Roboto Condensed"/>
                </a:rPr>
                <a:t>테스트 및 수정</a:t>
              </a:r>
              <a:endParaRPr lang="en-US" sz="1000" dirty="0">
                <a:solidFill>
                  <a:srgbClr val="FFFFFF"/>
                </a:solidFill>
                <a:latin typeface="Roboto Condensed"/>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left)">
                                      <p:cBhvr>
                                        <p:cTn id="43" dur="500"/>
                                        <p:tgtEl>
                                          <p:spTgt spid="52"/>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1825</Words>
  <Application>Microsoft Office PowerPoint</Application>
  <PresentationFormat>화면 슬라이드 쇼(16:9)</PresentationFormat>
  <Paragraphs>447</Paragraphs>
  <Slides>40</Slides>
  <Notes>39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40</vt:i4>
      </vt:variant>
    </vt:vector>
  </HeadingPairs>
  <TitlesOfParts>
    <vt:vector size="50" baseType="lpstr">
      <vt:lpstr>Titillium Web</vt:lpstr>
      <vt:lpstr>Roboto Condensed</vt:lpstr>
      <vt:lpstr>NanumGothic</vt:lpstr>
      <vt:lpstr>Calibri</vt:lpstr>
      <vt:lpstr>FontAwesome</vt:lpstr>
      <vt:lpstr>Titillium Web ExtraLight</vt:lpstr>
      <vt:lpstr>Montserrat</vt:lpstr>
      <vt:lpstr>맑은 고딕</vt:lpstr>
      <vt:lpstr>Arial</vt:lpstr>
      <vt:lpstr>Thaliard template</vt:lpstr>
      <vt:lpstr>프로젝트 명</vt:lpstr>
      <vt:lpstr>안녕하십니까!</vt:lpstr>
      <vt:lpstr>PowerPoint 프레젠테이션</vt:lpstr>
      <vt:lpstr>서론 및 이론적 배경</vt:lpstr>
      <vt:lpstr>주제 및 목적</vt:lpstr>
      <vt:lpstr>참조</vt:lpstr>
      <vt:lpstr>연구방법</vt:lpstr>
      <vt:lpstr>개발 환경</vt:lpstr>
      <vt:lpstr>일정관리</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프레젠테이션</vt:lpstr>
      <vt:lpstr>Diagrams and infographics</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파이썬, R을 활용한 빅데이터 시각화 과정</dc:title>
  <dc:creator>tjoeun</dc:creator>
  <cp:lastModifiedBy>tjoeun</cp:lastModifiedBy>
  <cp:revision>31</cp:revision>
  <dcterms:modified xsi:type="dcterms:W3CDTF">2021-08-23T09:05:05Z</dcterms:modified>
</cp:coreProperties>
</file>