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64" r:id="rId32"/>
  </p:sldIdLst>
  <p:sldSz cx="12192000" cy="6858000"/>
  <p:notesSz cx="6858000" cy="9144000"/>
  <p:embeddedFontLst>
    <p:embeddedFont>
      <p:font typeface="KoPubWorld돋움체 Light" panose="020B0600000101010101" charset="-127"/>
      <p:regular r:id="rId33"/>
    </p:embeddedFont>
    <p:embeddedFont>
      <p:font typeface="나눔바른펜" panose="020B0503000000000000" pitchFamily="50" charset="-127"/>
      <p:regular r:id="rId34"/>
      <p:bold r:id="rId35"/>
    </p:embeddedFont>
    <p:embeddedFont>
      <p:font typeface="맑은 고딕" panose="020B0503020000020004" pitchFamily="50" charset="-127"/>
      <p:regular r:id="rId36"/>
      <p:bold r:id="rId37"/>
    </p:embeddedFont>
    <p:embeddedFont>
      <p:font typeface="NanumGothic" panose="020D0804000000000000" pitchFamily="50" charset="-127"/>
      <p:bold r:id="rId38"/>
    </p:embeddedFont>
    <p:embeddedFont>
      <p:font typeface="나눔고딕" panose="020D0604000000000000" pitchFamily="50" charset="-127"/>
      <p:regular r:id="rId39"/>
    </p:embeddedFont>
    <p:embeddedFont>
      <p:font typeface="KoPubWorld돋움체 Bold" panose="020B0600000101010101" charset="-127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D2CE"/>
    <a:srgbClr val="F5DF4D"/>
    <a:srgbClr val="939597"/>
    <a:srgbClr val="64DECF"/>
    <a:srgbClr val="85EFE2"/>
    <a:srgbClr val="FD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1" autoAdjust="0"/>
  </p:normalViewPr>
  <p:slideViewPr>
    <p:cSldViewPr snapToGrid="0">
      <p:cViewPr varScale="1">
        <p:scale>
          <a:sx n="111" d="100"/>
          <a:sy n="111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79F7-1BDE-401F-901E-02A90F9D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9B5BF-FBB6-4901-84EE-838A7C801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FFE3-0837-4762-B229-764CCCFF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6BB08-C6CD-4B68-A95A-C0471BC5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E8E12-A20E-43EB-9214-88A9924A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4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867D3-5430-410D-8400-111FBF3A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EBFBC-819C-4B27-88D4-D19F31499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A9D9D-6BCC-4978-B561-0F1AB8B6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CF1A1-AFB2-4C48-BD45-BD42F5AC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3E432-C59B-4658-9D89-286CE953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845BC2-0329-46A5-BB1C-7A5416F4B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A021D2-C485-4A4D-8E5A-4ACEFC5E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780D5-259F-47F0-88D5-E3ADEC05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28820-F01C-4E5C-89EB-A9762BC3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DB37B-7CEC-4447-81E4-DD3A6DE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19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F87788-73A9-1248-8D55-EE9D58105C57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13094" y="1169893"/>
            <a:ext cx="4540990" cy="454099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aleway" panose="020B0503030101060003" pitchFamily="34" charset="77"/>
                <a:ea typeface="Roboto Regular" charset="0"/>
                <a:cs typeface="Abhaya Libre" panose="02000603000000000000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741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89C7-27CD-4A97-90B7-4DD77F72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3DC1C-D131-4061-8930-FFA615993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3BD02-7BA8-4BBC-AA38-71F37212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464A4-6D4C-4C1A-9EC4-C77AE47B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3F6AB-1EEC-4010-A945-A2E032D1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52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1D198-6537-4C0D-8D26-7A483A19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0832-AFA7-4B94-8D03-2DF06D40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E9AD6-C40C-4012-A493-9AF95255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E0D95-BDD7-48DB-B4BC-1D3D8C68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FA3E-BED5-4DF4-AB05-A59C05A7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5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7CF12-E197-4FDA-A488-25804059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0D48C-6396-48E3-AAEA-86F028FEE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A53D2-7AFC-4DDA-A83E-59DBFA1F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67CE4-0D16-40CD-A0FE-6BE7FDD3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EA0EAF-A65C-499C-B6EE-A8B897C5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09D08-940C-491B-9A4E-2E5B4ECE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1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6B6D-51B0-461F-91B1-D54732EA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409FFA-E886-417E-BB8C-9DD5BFE4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7E042C-4BC5-4DA8-B66A-381A0422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06237-DC12-499B-89C2-3DCAEF6F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D1F9D6-A934-4B3E-ABB6-519C4F5D1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61EA77-3E1C-440A-B465-759737F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7B1BF4-7D23-4FD7-ADA4-CF075E4B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F3A825-A101-4B66-84D9-2B71404E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8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E278-F75D-4660-9D08-0D3E0FE0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08FB9F-22CF-4F1C-B7E4-41201529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53459-8735-432A-A77F-655AC95E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6F224-6E76-44B8-AECB-13DF5B7D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7824F4-6A1C-4395-8C7D-51776DE33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8D92FB-714B-4526-B6F1-CFEFF713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DFFFF-6B78-492F-804D-9DE2DC6B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89EA7-983F-4230-90A7-9085374E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C8B69-658D-4532-87C4-98C2FEC8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FA0CA3-3DCF-4A98-B87D-00C628D4D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4F306-CCC9-49A0-9BFB-CBF87DF8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16356C-9E73-4E64-9EB1-3990F9D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31894-02AA-4561-96F6-E6F6C0E3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68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E7A0D-BB4D-432E-88A7-72A8B8FD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BCEC50-41F9-470E-B94D-FF1B7038F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589834-27AD-430A-B41D-BA680E60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17B97-91FE-4EF2-9699-D8F66FD8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1E57C-0C84-45F3-A201-5E0715E6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44D6F3-878A-48C0-9D2C-E2E8891A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84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D68312-D8C0-4AB8-AD63-279CDB62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D770D-F22B-4D8D-86E5-378840FD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EA0C6-F6DF-4FD8-8E68-EC42C947E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A2CC-AD33-4BEB-BEDF-7117FCB0AF3A}" type="datetimeFigureOut">
              <a:rPr lang="ko-KR" altLang="en-US" smtClean="0"/>
              <a:t>2021-09-03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B42F0-8675-4D0B-918D-F44560B8C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4EEFF-1B8A-4E4B-ABD3-DD5B98FDF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6F26-7B99-433C-A969-9457AF99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7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981943" y="2950337"/>
            <a:ext cx="5028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현대축구와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빅데이터</a:t>
            </a:r>
            <a:endParaRPr lang="ko-KR" altLang="en-US" sz="44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4137219" y="2707852"/>
            <a:ext cx="2828839" cy="2573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4137219" y="2707852"/>
            <a:ext cx="2880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altLang="ko-KR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활용한 빅데이터 시각화 과정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5086413" y="6138527"/>
            <a:ext cx="2621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2021.08.26 ~ 2021.09.01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347139" y="188165"/>
            <a:ext cx="3994604" cy="830997"/>
            <a:chOff x="3819245" y="188165"/>
            <a:chExt cx="3484010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1574" y="288830"/>
              <a:ext cx="259168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동적 웹 </a:t>
              </a:r>
              <a:r>
                <a:rPr lang="ko-KR" altLang="en-US" sz="3600" b="1" dirty="0" err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크롤링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8" name="해 17"/>
          <p:cNvSpPr/>
          <p:nvPr/>
        </p:nvSpPr>
        <p:spPr>
          <a:xfrm>
            <a:off x="557400" y="1258581"/>
            <a:ext cx="276921" cy="276921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5228494" cy="4843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34321" y="1222608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동적 웹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위한 함수 생성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1739824"/>
            <a:ext cx="5228494" cy="2352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63" y="4161751"/>
            <a:ext cx="5228494" cy="5094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6389063" y="4812579"/>
            <a:ext cx="522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정적 웹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없게 막아놓아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selenium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활용하여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Xpath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접근해서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9063" y="5506461"/>
            <a:ext cx="522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Xpath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 Medium" panose="02000603000000000000" pitchFamily="2" charset="7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W3C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표준으로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XML(Extensible Markup Language)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문서의 구조를 통해 경로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(Path)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위에 지정한 구문을 사용하여 항목을 배치하고 처리하는 방법을 기술하는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언어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 Medium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9567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921971" cy="830997"/>
            <a:chOff x="3819245" y="188165"/>
            <a:chExt cx="342066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9905" y="280497"/>
              <a:ext cx="25200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26" y="1453069"/>
            <a:ext cx="8014538" cy="3562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4" name="직선 화살표 연결선 13"/>
          <p:cNvCxnSpPr>
            <a:stCxn id="15" idx="2"/>
          </p:cNvCxnSpPr>
          <p:nvPr/>
        </p:nvCxnSpPr>
        <p:spPr>
          <a:xfrm flipH="1">
            <a:off x="3625066" y="1752846"/>
            <a:ext cx="1151792" cy="739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22058" y="1498930"/>
            <a:ext cx="110959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이름만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슬라이싱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59133" y="2469126"/>
            <a:ext cx="755210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556301" y="4847252"/>
            <a:ext cx="474094" cy="47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82842" y="5322035"/>
            <a:ext cx="1707519" cy="25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이상치 및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처리 필요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1979426" y="5141216"/>
            <a:ext cx="362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데이터를 확인하고 수정해야 할 부분들을 체크</a:t>
            </a:r>
            <a:endParaRPr lang="en-US" sz="14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657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299002" y="170165"/>
            <a:ext cx="3937074" cy="830997"/>
            <a:chOff x="3819245" y="188165"/>
            <a:chExt cx="3433833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19905" y="280497"/>
              <a:ext cx="2533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전처리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1191513"/>
            <a:ext cx="3412218" cy="2624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55" y="3988647"/>
            <a:ext cx="4249402" cy="25096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518" y="1191513"/>
            <a:ext cx="5088893" cy="5306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아래쪽 화살표 24"/>
          <p:cNvSpPr/>
          <p:nvPr/>
        </p:nvSpPr>
        <p:spPr>
          <a:xfrm>
            <a:off x="4162667" y="3551777"/>
            <a:ext cx="272670" cy="701389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5623687" y="4261841"/>
            <a:ext cx="272670" cy="994590"/>
          </a:xfrm>
          <a:prstGeom prst="down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570648" y="150812"/>
            <a:ext cx="3607194" cy="830997"/>
            <a:chOff x="3819245" y="188165"/>
            <a:chExt cx="314611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1559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데이터 병합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2-3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454013"/>
            <a:ext cx="5670163" cy="449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1454013"/>
            <a:ext cx="5228249" cy="1824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406351" y="4048038"/>
            <a:ext cx="5228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수집한 데이터들을 전부 하나로 통합하여 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결측치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확인 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csv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저장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351" y="3487321"/>
            <a:ext cx="5228248" cy="351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604970" y="160436"/>
            <a:ext cx="3460728" cy="830997"/>
            <a:chOff x="3819245" y="188165"/>
            <a:chExt cx="30183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46730" y="275862"/>
              <a:ext cx="229089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연구 및 조사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58648" y="4393972"/>
            <a:ext cx="18998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포지션 별 분석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009482" y="5057475"/>
            <a:ext cx="21216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특정 데이터로 알아보는 선수들의 퍼포먼스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9070" y="4393971"/>
            <a:ext cx="1380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팀 별 분석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88247" y="5057474"/>
            <a:ext cx="1882152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같은 축구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다른 성적을 내는 이유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0358" y="4393971"/>
            <a:ext cx="13019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모델 학습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350643" y="5057473"/>
            <a:ext cx="1521387" cy="92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경기의 결과를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Lato" panose="020F0502020204030203" pitchFamily="34" charset="0"/>
              </a:rPr>
              <a:t>예측해보기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  <a:cs typeface="Lato" panose="020F0502020204030203" pitchFamily="34" charset="0"/>
            </a:endParaRPr>
          </a:p>
        </p:txBody>
      </p:sp>
      <p:sp>
        <p:nvSpPr>
          <p:cNvPr id="65" name="Block Arc 51"/>
          <p:cNvSpPr>
            <a:spLocks noChangeAspect="1"/>
          </p:cNvSpPr>
          <p:nvPr/>
        </p:nvSpPr>
        <p:spPr>
          <a:xfrm rot="10800000"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6" name="Block Arc 53"/>
          <p:cNvSpPr>
            <a:spLocks noChangeAspect="1"/>
          </p:cNvSpPr>
          <p:nvPr/>
        </p:nvSpPr>
        <p:spPr>
          <a:xfrm>
            <a:off x="5022431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7" name="Block Arc 55"/>
          <p:cNvSpPr>
            <a:spLocks noChangeAspect="1"/>
          </p:cNvSpPr>
          <p:nvPr/>
        </p:nvSpPr>
        <p:spPr>
          <a:xfrm rot="10800000"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bg1">
              <a:lumMod val="85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8" name="Block Arc 2"/>
          <p:cNvSpPr>
            <a:spLocks noChangeAspect="1"/>
          </p:cNvSpPr>
          <p:nvPr/>
        </p:nvSpPr>
        <p:spPr>
          <a:xfrm>
            <a:off x="300169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69" name="Block Arc 52"/>
          <p:cNvSpPr>
            <a:spLocks noChangeAspect="1"/>
          </p:cNvSpPr>
          <p:nvPr/>
        </p:nvSpPr>
        <p:spPr>
          <a:xfrm rot="10800000">
            <a:off x="5005187" y="1864741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0" name="Block Arc 54"/>
          <p:cNvSpPr>
            <a:spLocks noChangeAspect="1"/>
          </p:cNvSpPr>
          <p:nvPr/>
        </p:nvSpPr>
        <p:spPr>
          <a:xfrm>
            <a:off x="7008677" y="1864742"/>
            <a:ext cx="2213784" cy="2296614"/>
          </a:xfrm>
          <a:prstGeom prst="blockArc">
            <a:avLst>
              <a:gd name="adj1" fmla="val 10800000"/>
              <a:gd name="adj2" fmla="val 0"/>
              <a:gd name="adj3" fmla="val 9694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799">
              <a:solidFill>
                <a:schemeClr val="tx1"/>
              </a:solidFill>
              <a:latin typeface="Raleway" panose="020B0503030101060003" pitchFamily="34" charset="7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869777" y="2606338"/>
            <a:ext cx="401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1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5872694" y="2610774"/>
            <a:ext cx="4700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Abhaya Libre ExtraBold" panose="02000603000000000000" pitchFamily="2" charset="77"/>
              </a:rPr>
              <a:t>2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7876365" y="2630431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endParaRPr lang="ko-KR" altLang="en-US" sz="4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4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563" y="1111496"/>
            <a:ext cx="9108874" cy="5562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6942339" y="3430971"/>
            <a:ext cx="3631224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포지션 별 비율을 확인해 본 결과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공격수가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약간 더 많은 비중을 차지하고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63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99" y="1235695"/>
            <a:ext cx="7236825" cy="41951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13" y="2699164"/>
            <a:ext cx="6204387" cy="3729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/>
          <p:cNvSpPr txBox="1"/>
          <p:nvPr/>
        </p:nvSpPr>
        <p:spPr>
          <a:xfrm>
            <a:off x="1889185" y="5617325"/>
            <a:ext cx="3407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경기 당 골 수를 알아보기 위해 데이터프레임에 계산된 식을 바탕으로 </a:t>
            </a:r>
            <a:r>
              <a:rPr lang="en-US" altLang="ko-KR" sz="1600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GoalspG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열을 추가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96654" y="1249998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공격수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4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977757" y="5316862"/>
            <a:ext cx="4382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 중</a:t>
            </a:r>
            <a:r>
              <a:rPr lang="en-US" altLang="ko-KR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</a:t>
            </a:r>
            <a:r>
              <a:rPr lang="ko-KR" altLang="en-US" sz="20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키패스</a:t>
            </a:r>
            <a:r>
              <a:rPr lang="ko-KR" altLang="en-US" sz="2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 대비 어시스트 숫자를 알아보기 위한 데이터 추출 및 전처리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04055"/>
            <a:ext cx="3780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전체 데이터 중 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‘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en-US" altLang="ko-KR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’ </a:t>
            </a:r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별로 데이터를 추출하고</a:t>
            </a:r>
            <a:endParaRPr lang="en-US" altLang="ko-KR" sz="16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ko-KR" altLang="en-US" sz="16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필요한 데이터 열만 가져와서 데이터프레임을 생성</a:t>
            </a:r>
            <a:endParaRPr lang="ko-KR" altLang="en-US" sz="16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65620" y="1246439"/>
            <a:ext cx="3768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accent6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미드필더</a:t>
            </a:r>
            <a:r>
              <a:rPr lang="ko-KR" altLang="en-US" sz="28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</a:t>
            </a:r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관련된 통계 분석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9"/>
            <a:ext cx="7222935" cy="3843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963" y="2823226"/>
            <a:ext cx="5117637" cy="38794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3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131555" y="4790649"/>
            <a:ext cx="446216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수비수의 데이터를 추출하고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당 태클을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삼아 나열하던 중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b="1" i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Leeds United(</a:t>
            </a:r>
            <a:r>
              <a:rPr lang="ko-KR" altLang="en-US" sz="1400" b="1" i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리즈</a:t>
            </a:r>
            <a:r>
              <a:rPr lang="en-US" altLang="ko-KR" sz="1400" b="1" i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명이 상위에 이름을 올리고 있다는 것을 확인 할 수 있었다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그렇다면 이 팀은 수비 지표가 좋은 팀이었을까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54398" y="2011175"/>
            <a:ext cx="3780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전체 데이터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추출하고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데이터 열만 가져와서 데이터프레임을 생성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4398" y="1357246"/>
            <a:ext cx="3310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관련된 통계 분석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46438"/>
            <a:ext cx="7225688" cy="33169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577" y="2823226"/>
            <a:ext cx="5829023" cy="3813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직사각형 19"/>
          <p:cNvSpPr/>
          <p:nvPr/>
        </p:nvSpPr>
        <p:spPr>
          <a:xfrm>
            <a:off x="6440658" y="6374921"/>
            <a:ext cx="1648554" cy="178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533216" y="5842287"/>
            <a:ext cx="1555996" cy="180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3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6" y="2965876"/>
            <a:ext cx="5808474" cy="35968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635109" cy="3596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2" name="타원 21"/>
          <p:cNvSpPr/>
          <p:nvPr/>
        </p:nvSpPr>
        <p:spPr>
          <a:xfrm>
            <a:off x="5614289" y="3375267"/>
            <a:ext cx="489366" cy="489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11092940" y="3253327"/>
            <a:ext cx="409390" cy="4093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45441" y="1659584"/>
            <a:ext cx="505688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두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그래프만을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놓고 보았을 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축구를 잘 모르는 사람에게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Lionel Messi(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리오넬</a:t>
            </a:r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메시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Neymar(</a:t>
            </a:r>
            <a:r>
              <a:rPr lang="ko-KR" altLang="en-US" sz="1400" dirty="0" err="1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네이마르</a:t>
            </a:r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선수는 좋은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공격수라고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판단되어지기 힘들다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02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10A8AB7B-3F59-8743-B8F2-CED53883274E}"/>
              </a:ext>
            </a:extLst>
          </p:cNvPr>
          <p:cNvSpPr txBox="1"/>
          <p:nvPr/>
        </p:nvSpPr>
        <p:spPr>
          <a:xfrm>
            <a:off x="5659408" y="2741024"/>
            <a:ext cx="5515170" cy="1438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500"/>
              </a:lnSpc>
            </a:pP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저는 </a:t>
            </a:r>
            <a:r>
              <a:rPr lang="ko-KR" altLang="en-US" sz="22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김설웅이라고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합니다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교육과정 수강 이전부터 스포츠 통계 분석에 관심을 가지고 있어 이번 과정을 수강하게 되었습니다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endParaRPr lang="en-US" sz="2200" dirty="0">
              <a:latin typeface="나눔고딕" panose="020D0604000000000000" pitchFamily="50" charset="-127"/>
              <a:ea typeface="나눔고딕" panose="020D0604000000000000" pitchFamily="50" charset="-127"/>
              <a:cs typeface="Abhaya Libre SemiBold" panose="02000603000000000000" pitchFamily="2" charset="7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496D8D1-D5C8-5140-87BB-096E09CEC541}"/>
              </a:ext>
            </a:extLst>
          </p:cNvPr>
          <p:cNvSpPr txBox="1"/>
          <p:nvPr/>
        </p:nvSpPr>
        <p:spPr>
          <a:xfrm>
            <a:off x="6140448" y="1847797"/>
            <a:ext cx="2623047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ko-KR" altLang="en-US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안녕하세요</a:t>
            </a:r>
            <a:r>
              <a:rPr lang="en-US" altLang="ko-KR" sz="4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ma Madurai Semi" pitchFamily="2" charset="77"/>
              </a:rPr>
              <a:t>!</a:t>
            </a:r>
            <a:endParaRPr lang="en-US" sz="4000" b="1" dirty="0">
              <a:latin typeface="나눔고딕" panose="020D0604000000000000" pitchFamily="50" charset="-127"/>
              <a:ea typeface="나눔고딕" panose="020D0604000000000000" pitchFamily="50" charset="-127"/>
              <a:cs typeface="Arima Madurai Semi" pitchFamily="2" charset="7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74122" y="2197081"/>
            <a:ext cx="3613639" cy="1969477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증명사진 넣을 예정</a:t>
            </a:r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웃는 얼굴 2"/>
          <p:cNvSpPr/>
          <p:nvPr/>
        </p:nvSpPr>
        <p:spPr>
          <a:xfrm>
            <a:off x="5659408" y="2197081"/>
            <a:ext cx="481040" cy="48104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6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7400" y="1136364"/>
            <a:ext cx="194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시각화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7403600" cy="462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타원 14"/>
          <p:cNvSpPr/>
          <p:nvPr/>
        </p:nvSpPr>
        <p:spPr>
          <a:xfrm>
            <a:off x="6121879" y="2237460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154173" y="2303596"/>
            <a:ext cx="606725" cy="606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69848" y="1659584"/>
            <a:ext cx="3566636" cy="17081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시즌이 시작된 지금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아스톤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빌라</a:t>
            </a:r>
            <a:r>
              <a:rPr lang="ko-KR" altLang="en-US" sz="1400" dirty="0" smtClean="0">
                <a:solidFill>
                  <a:schemeClr val="accent5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소속이었던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Jack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Grealish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1600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억의 이적료를 기록하며 맨체스터 시티로 이적하여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팀엔 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Kevin De </a:t>
            </a:r>
            <a:r>
              <a:rPr lang="en-US" altLang="ko-KR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Bruyne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케빈 데 </a:t>
            </a:r>
            <a:r>
              <a:rPr lang="ko-KR" altLang="en-US" sz="1400" i="1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브라이너</a:t>
            </a:r>
            <a:r>
              <a:rPr lang="en-US" altLang="ko-KR" sz="1400" i="1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또한 뛰고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7964" y="4903771"/>
            <a:ext cx="3566636" cy="138499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잭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그릴리쉬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중위권 팀인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아스톤빌라에서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윙 포워드로 출전해 홀로 눈에 띄는 공 소유 기술과 개인기를 가지고 있어 여러 상위권 팀의 러브콜을 받고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67964" y="3603844"/>
            <a:ext cx="3566636" cy="1061829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맨체스터 시티의 감독인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펩</a:t>
            </a:r>
            <a:r>
              <a:rPr lang="ko-KR" altLang="en-US" sz="14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과르디올라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압도적인 볼 점유율을 바탕으로 게임을 지배하여 승리하는 전술을 좋아하는 감독이다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8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995415" cy="830997"/>
            <a:chOff x="3819245" y="188165"/>
            <a:chExt cx="3484717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66433" y="280497"/>
              <a:ext cx="26375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포지션 별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57400" y="1136364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시각화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59584"/>
            <a:ext cx="5982644" cy="4870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직사각형 18"/>
          <p:cNvSpPr/>
          <p:nvPr/>
        </p:nvSpPr>
        <p:spPr>
          <a:xfrm>
            <a:off x="1032516" y="3941801"/>
            <a:ext cx="5442438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1659584"/>
            <a:ext cx="4985572" cy="20590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" name="직사각형 23"/>
          <p:cNvSpPr/>
          <p:nvPr/>
        </p:nvSpPr>
        <p:spPr>
          <a:xfrm>
            <a:off x="7877266" y="2183269"/>
            <a:ext cx="1278738" cy="20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342" y="3861909"/>
            <a:ext cx="4985572" cy="26682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직사각형 26"/>
          <p:cNvSpPr/>
          <p:nvPr/>
        </p:nvSpPr>
        <p:spPr>
          <a:xfrm>
            <a:off x="10955547" y="4839420"/>
            <a:ext cx="676367" cy="2127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746322" y="280497"/>
              <a:ext cx="21588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cxnSp>
        <p:nvCxnSpPr>
          <p:cNvPr id="18" name="Straight Connector 342"/>
          <p:cNvCxnSpPr/>
          <p:nvPr/>
        </p:nvCxnSpPr>
        <p:spPr>
          <a:xfrm>
            <a:off x="2438428" y="4606563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45"/>
          <p:cNvCxnSpPr/>
          <p:nvPr/>
        </p:nvCxnSpPr>
        <p:spPr>
          <a:xfrm>
            <a:off x="2366689" y="2471981"/>
            <a:ext cx="29051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6"/>
          <p:cNvCxnSpPr/>
          <p:nvPr/>
        </p:nvCxnSpPr>
        <p:spPr>
          <a:xfrm>
            <a:off x="3538200" y="3496302"/>
            <a:ext cx="23999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/>
          <p:cNvSpPr>
            <a:spLocks/>
          </p:cNvSpPr>
          <p:nvPr/>
        </p:nvSpPr>
        <p:spPr bwMode="auto">
          <a:xfrm>
            <a:off x="5792918" y="3367940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5230978" y="2325969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Freeform 128"/>
          <p:cNvSpPr>
            <a:spLocks/>
          </p:cNvSpPr>
          <p:nvPr/>
        </p:nvSpPr>
        <p:spPr bwMode="auto">
          <a:xfrm>
            <a:off x="5300636" y="4460947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Freeform 133"/>
          <p:cNvSpPr>
            <a:spLocks/>
          </p:cNvSpPr>
          <p:nvPr/>
        </p:nvSpPr>
        <p:spPr bwMode="auto">
          <a:xfrm>
            <a:off x="2199806" y="2528824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Freeform 134"/>
          <p:cNvSpPr>
            <a:spLocks/>
          </p:cNvSpPr>
          <p:nvPr/>
        </p:nvSpPr>
        <p:spPr bwMode="auto">
          <a:xfrm>
            <a:off x="2346629" y="3584711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Freeform 139"/>
          <p:cNvSpPr>
            <a:spLocks/>
          </p:cNvSpPr>
          <p:nvPr/>
        </p:nvSpPr>
        <p:spPr bwMode="auto">
          <a:xfrm>
            <a:off x="1440310" y="1739825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Freeform 140"/>
          <p:cNvSpPr>
            <a:spLocks noEditPoints="1"/>
          </p:cNvSpPr>
          <p:nvPr/>
        </p:nvSpPr>
        <p:spPr bwMode="auto">
          <a:xfrm>
            <a:off x="1526756" y="1839308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Freeform 143"/>
          <p:cNvSpPr>
            <a:spLocks/>
          </p:cNvSpPr>
          <p:nvPr/>
        </p:nvSpPr>
        <p:spPr bwMode="auto">
          <a:xfrm>
            <a:off x="2425530" y="2771699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Freeform 144"/>
          <p:cNvSpPr>
            <a:spLocks noEditPoints="1"/>
          </p:cNvSpPr>
          <p:nvPr/>
        </p:nvSpPr>
        <p:spPr bwMode="auto">
          <a:xfrm>
            <a:off x="2511976" y="2871182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Freeform 145"/>
          <p:cNvSpPr>
            <a:spLocks/>
          </p:cNvSpPr>
          <p:nvPr/>
        </p:nvSpPr>
        <p:spPr bwMode="auto">
          <a:xfrm>
            <a:off x="1454031" y="3880414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Freeform 146"/>
          <p:cNvSpPr>
            <a:spLocks noEditPoints="1"/>
          </p:cNvSpPr>
          <p:nvPr/>
        </p:nvSpPr>
        <p:spPr bwMode="auto">
          <a:xfrm>
            <a:off x="1545280" y="3971663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5984" y="2264232"/>
            <a:ext cx="4261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가장 거칠고 힘든 리그는 어디일까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059905" y="3318236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37813" y="3149319"/>
            <a:ext cx="787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75973" y="2113923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85767" y="4269308"/>
            <a:ext cx="793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3F847-15B4-E944-B189-14F3BBDE3CA4}"/>
              </a:ext>
            </a:extLst>
          </p:cNvPr>
          <p:cNvSpPr txBox="1"/>
          <p:nvPr/>
        </p:nvSpPr>
        <p:spPr>
          <a:xfrm>
            <a:off x="5634027" y="4408406"/>
            <a:ext cx="4814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같은 특성을 가지지만 왜 성적이 다를까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89340" y="3308844"/>
            <a:ext cx="4982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&lt;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거칠게 플레이하면 팀에 이득을 가져올까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Poppins" pitchFamily="2" charset="77"/>
              </a:rPr>
              <a:t>?&gt;</a:t>
            </a:r>
            <a:endParaRPr lang="en-US" sz="2000" dirty="0">
              <a:latin typeface="나눔고딕" panose="020D0604000000000000" pitchFamily="50" charset="-127"/>
              <a:ea typeface="나눔고딕" panose="020D0604000000000000" pitchFamily="50" charset="-12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80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07217"/>
            <a:ext cx="7124110" cy="4865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76" y="3606923"/>
            <a:ext cx="5793424" cy="2765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" name="TextBox 42"/>
          <p:cNvSpPr txBox="1"/>
          <p:nvPr/>
        </p:nvSpPr>
        <p:spPr>
          <a:xfrm>
            <a:off x="7804602" y="2546869"/>
            <a:ext cx="3829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분석에 필요한 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파울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카드 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추출하여 데이터프레임 생성하고 상위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팀정도만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16138"/>
            <a:ext cx="2892759" cy="3648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928774" y="4905070"/>
            <a:ext cx="2228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앞의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&lt;1&gt;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분석한 국가 비율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83" y="1216138"/>
            <a:ext cx="8076517" cy="30186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직사각형 14"/>
          <p:cNvSpPr/>
          <p:nvPr/>
        </p:nvSpPr>
        <p:spPr>
          <a:xfrm>
            <a:off x="5422197" y="1216139"/>
            <a:ext cx="952226" cy="3018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5129" y="4393006"/>
            <a:ext cx="7182424" cy="1024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팀들 중 상위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팀들의 기록에 큰 차이는 없다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강조된 부분의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최종순위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league_position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실점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i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goals_conceded</a:t>
            </a:r>
            <a:r>
              <a:rPr lang="en-US" altLang="ko-KR" sz="1400" b="1" i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나머지 팀들 보다 확연히 다른 한 팀을 확인 할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24835" y="3999651"/>
            <a:ext cx="7709765" cy="2176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59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58472" y="170165"/>
            <a:ext cx="3538182" cy="830997"/>
            <a:chOff x="3819245" y="188165"/>
            <a:chExt cx="3085928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809384" y="280497"/>
              <a:ext cx="20957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팀 분석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901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3-2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541893"/>
            <a:ext cx="6948003" cy="45868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7631723" y="1541893"/>
            <a:ext cx="40028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높은 공 점유율을 바탕으로 경기를 펼치는 상위권 팀을 상대로 중하위권의 팀들이 주로 사용하는 전술이다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플레이가 거칠어지는 이유는 수비 시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상대방을 위축시키게 만들어 공 점유율을 떨어뜨릴 수 있기 때문이다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수비의 가장 중요한 핵심은 전술적인 이해도와 팀워크다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( Atletico Madrid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감독은 선 수비 후 역습 전술로 매우 유명하다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58904" y="4497562"/>
            <a:ext cx="40756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자체가 전술적 결합력이 매우 좋거나 선수의 퀄리티가 어느 정도 받쳐주지 못하면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거친 수비 전술은 주로 수비에 치중하는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약팀들이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사용하는 전술에 국한되기 마련이다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831622" y="4404946"/>
            <a:ext cx="606670" cy="17238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3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1" y="1161438"/>
            <a:ext cx="871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준비 및 가설 세우기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– &lt;20-21&gt;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잉글랜드 프리미어 리그 경기 통계자료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611491"/>
            <a:ext cx="6674041" cy="4609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7572554" y="3231223"/>
            <a:ext cx="4062046" cy="1369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 결과 학습 및 예측에 대한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가정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단위로 봤을 때는 경기 수가 많지 않다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특징이 아닌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경기 자체에 의미를 둔다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축구 경기에 대입할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6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221733"/>
            <a:ext cx="6844366" cy="43731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235" y="3566926"/>
            <a:ext cx="6500365" cy="2828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500276" y="2071597"/>
            <a:ext cx="4134324" cy="134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타겟변수가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(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승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’W’,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무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’D’,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패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’L’)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문자 형식으로 나눠지기 때문에 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-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핫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인코딩을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그 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,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훈련셋과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ko-KR" altLang="en-US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검증셋을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7:3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으로 나누어 변수에 담아 진행했다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.</a:t>
            </a:r>
            <a:endParaRPr lang="en-US" sz="1400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8471426" y="1506708"/>
            <a:ext cx="21920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데이터 셋 전처리</a:t>
            </a:r>
            <a:endParaRPr lang="en-US" sz="22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5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39824"/>
            <a:ext cx="6183658" cy="4588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2272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구성 및 학습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15" y="1739825"/>
            <a:ext cx="6024585" cy="3283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TextBox 17"/>
          <p:cNvSpPr txBox="1"/>
          <p:nvPr/>
        </p:nvSpPr>
        <p:spPr>
          <a:xfrm>
            <a:off x="6912727" y="5159017"/>
            <a:ext cx="47218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이란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조기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early stopping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라는 의미로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epoch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때와 비교해서 오차가 증가했다면 학습을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중단한다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방법이다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557400" y="1160874"/>
            <a:ext cx="127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bhaya Libre" panose="02000603000000000000" pitchFamily="2" charset="77"/>
              </a:rPr>
              <a:t>모델 평가</a:t>
            </a:r>
            <a:endParaRPr 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Abhaya Libre" panose="02000603000000000000" pitchFamily="2" charset="7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0" y="1702696"/>
            <a:ext cx="6568019" cy="4690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7697826" y="1702696"/>
            <a:ext cx="3936774" cy="156966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왼쪽의 그림과 같은 결과를 얻었으나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고려해야 할 변수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선수 체력 상태</a:t>
            </a:r>
            <a:r>
              <a:rPr lang="en-US" altLang="ko-KR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최근 경기력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많은 것을 고려했을 때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모델이 유용한 모델인지는 확신할 수 없었다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49341" y="120222"/>
            <a:ext cx="2693318" cy="830997"/>
            <a:chOff x="3819245" y="188165"/>
            <a:chExt cx="2349055" cy="83099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99075" y="280497"/>
              <a:ext cx="18692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모델 학습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98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8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531778" y="163551"/>
            <a:ext cx="315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6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CONTENTS</a:t>
            </a:r>
            <a:endParaRPr lang="ko-KR" altLang="en-US" sz="3600" b="1" spc="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430943" y="2598003"/>
            <a:ext cx="5739573" cy="830997"/>
            <a:chOff x="3403338" y="2598003"/>
            <a:chExt cx="5739573" cy="83099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08539" cy="830997"/>
              <a:chOff x="3403338" y="2598003"/>
              <a:chExt cx="25085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23594" y="2598003"/>
                <a:ext cx="16882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서론 및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이론적 배경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6454034" y="2598003"/>
              <a:ext cx="2688877" cy="830997"/>
              <a:chOff x="6454034" y="2598003"/>
              <a:chExt cx="2688877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7369669" y="2782668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데이터 수집 </a:t>
                </a:r>
                <a:endParaRPr lang="en-US" altLang="ko-KR" sz="24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430943" y="3975509"/>
            <a:ext cx="5370883" cy="830997"/>
            <a:chOff x="3403338" y="2598003"/>
            <a:chExt cx="5370883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592879" cy="830997"/>
              <a:chOff x="3403338" y="2598003"/>
              <a:chExt cx="2592879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2975" y="2782667"/>
                <a:ext cx="1773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연구 및 조사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6454034" y="2598003"/>
              <a:ext cx="2320187" cy="830997"/>
              <a:chOff x="6454034" y="2598003"/>
              <a:chExt cx="2320187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6454034" y="2598003"/>
                <a:ext cx="9156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chemeClr val="accent6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7369669" y="2782667"/>
                <a:ext cx="14045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latin typeface="나눔고딕" panose="020D0604000000000000" pitchFamily="50" charset="-127"/>
                    <a:ea typeface="나눔고딕" panose="020D0604000000000000" pitchFamily="50" charset="-127"/>
                    <a:cs typeface="KoPubWorld돋움체 Bold" panose="00000800000000000000" pitchFamily="2" charset="-127"/>
                  </a:rPr>
                  <a:t>모델 학습</a:t>
                </a:r>
                <a:endParaRPr lang="ko-KR" altLang="en-US" sz="24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4583500" y="213119"/>
            <a:ext cx="3024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결론 및 </a:t>
            </a:r>
            <a:r>
              <a:rPr lang="ko-KR" altLang="en-US" sz="36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느낀점</a:t>
            </a:r>
            <a:endParaRPr lang="ko-KR" altLang="en-US" sz="36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1416973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1368053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1633692"/>
            <a:ext cx="525558" cy="525558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3030292" y="3762177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2481092" y="3713257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24" y="3978896"/>
            <a:ext cx="525558" cy="5255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55850" y="1601237"/>
            <a:ext cx="5935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현대축구는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앞으로도 더 과학적이고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데이터에 의존하는 스포츠 종목이 될 것이다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지표는 단순히 데이터를 나열한 것일 뿐 가치 판단은 이런 데이터를 바탕으로 신중히 조사를 해야 합리적인 결론을 도출할 수 있을 것으로 생각된다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55850" y="4153689"/>
            <a:ext cx="593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분석은 모델 구성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등의 고급 분석 기법의 과정보다는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도출을 이끌어내기위해 어떤 데이터를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얻어야 하며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접근하는가에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대한 고찰이 매우 중요하다는 것을 느꼈습니다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0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3080100" y="2922628"/>
            <a:ext cx="6053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경청해주셔서</a:t>
            </a:r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3228453" y="2624225"/>
            <a:ext cx="1919473" cy="2985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3228453" y="2573460"/>
            <a:ext cx="183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THANK YOU -</a:t>
            </a:r>
            <a:endParaRPr lang="ko-KR" altLang="en-US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31430" y="6177617"/>
            <a:ext cx="355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You can contact me at : swkim116@naver.com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24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007431" y="188165"/>
            <a:ext cx="4826018" cy="830997"/>
            <a:chOff x="3819245" y="188165"/>
            <a:chExt cx="420915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20782" y="280760"/>
              <a:ext cx="35076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서론 및 이론적 배경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A8551D8D-224D-4A58-821F-5CCF62CDDFA8}"/>
              </a:ext>
            </a:extLst>
          </p:cNvPr>
          <p:cNvPicPr preferRelativeResize="0">
            <a:picLocks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ADEEA3-2AE9-4C18-A4B6-8785C24BAA6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A802905-8EF7-4421-9F7A-44110AB2BE7C}"/>
              </a:ext>
            </a:extLst>
          </p:cNvPr>
          <p:cNvPicPr preferRelativeResize="0">
            <a:picLocks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96" y="2565930"/>
            <a:ext cx="2880000" cy="18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주제 및 목적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참조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연구방법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420337" y="4581063"/>
            <a:ext cx="3050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이번 프로젝트에서 다룰 아이템과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도출하고자 하는 것은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734089" y="4581063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수집에 도움을 받은 곳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7663578" y="4581063"/>
            <a:ext cx="3166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어떤 방법으로 이번 분석 및 연구를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할 수 있었는가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?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2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5DF4D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7117" y="215215"/>
            <a:ext cx="3765884" cy="830997"/>
            <a:chOff x="3819245" y="188165"/>
            <a:chExt cx="3072271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77373" y="280497"/>
              <a:ext cx="22141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주제 및 목적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9261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1-1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해 1"/>
          <p:cNvSpPr/>
          <p:nvPr/>
        </p:nvSpPr>
        <p:spPr>
          <a:xfrm>
            <a:off x="557400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1092238" y="1555159"/>
            <a:ext cx="1150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주제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해 8"/>
          <p:cNvSpPr/>
          <p:nvPr/>
        </p:nvSpPr>
        <p:spPr>
          <a:xfrm>
            <a:off x="6885991" y="1603559"/>
            <a:ext cx="457200" cy="457200"/>
          </a:xfrm>
          <a:prstGeom prst="su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0033C3-456D-4151-9AAB-F0A2E961A5B6}"/>
              </a:ext>
            </a:extLst>
          </p:cNvPr>
          <p:cNvSpPr/>
          <p:nvPr/>
        </p:nvSpPr>
        <p:spPr>
          <a:xfrm>
            <a:off x="7343191" y="1555159"/>
            <a:ext cx="1136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목적</a:t>
            </a:r>
            <a:endParaRPr lang="ko-KR" altLang="en-US" sz="3000" b="1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7401" y="2249890"/>
            <a:ext cx="551682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우리가 살아가면서 접하는 모든 분야에는 과학이 접목되고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그것을 바탕으로 다양한 데이터들이 도출된다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스포츠 또한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과학과 함께 발전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하며 섬세하게 선수들을 관리하고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전략적인 분석을 바탕으로 경기에서 승리를 쟁취한다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활발하고 거대하게 스포츠 세계를 점령하고 있는 해외축구 시장을 통해 여러가지 유의미한 데이터를 도출해보고자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85991" y="2249890"/>
            <a:ext cx="474860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‘축구공은 둥글다’ 라는 말처럼 매 경기마다 어떤 결과가 나타날지는 아무도 예측을 할 수는 없다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팀을 구성하고 있는 선수들의 경기 컨디션과 팀 전술 데이터를 파악할 수 있다면 어느정도 예측은 해볼 수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및 선수들의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과거 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분석하여 이제 막 시작한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21-22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시즌의 해외축구 리그 예측에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재미를 </a:t>
            </a: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더하기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이번 프로젝트를 진행하게 되었다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40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852990" y="189685"/>
            <a:ext cx="3105162" cy="830997"/>
            <a:chOff x="3819245" y="188165"/>
            <a:chExt cx="2258062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44792" y="279282"/>
              <a:ext cx="143251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참조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255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557400" y="1315285"/>
            <a:ext cx="5302224" cy="5135258"/>
            <a:chOff x="2192615" y="2425628"/>
            <a:chExt cx="2320214" cy="26695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293CCF-BB27-4D66-8E3F-A31FBB67941D}"/>
                </a:ext>
              </a:extLst>
            </p:cNvPr>
            <p:cNvSpPr txBox="1"/>
            <p:nvPr/>
          </p:nvSpPr>
          <p:spPr>
            <a:xfrm>
              <a:off x="2715459" y="2469402"/>
              <a:ext cx="1128793" cy="607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01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en-US" altLang="ko-KR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FootyStats</a:t>
              </a:r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https://footystats.org//</a:t>
              </a:r>
              <a:endParaRPr lang="ko-KR" altLang="en-US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endPara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C7B7DB-B3D3-41D3-95D5-2DBDBBFED3F5}"/>
              </a:ext>
            </a:extLst>
          </p:cNvPr>
          <p:cNvGrpSpPr/>
          <p:nvPr/>
        </p:nvGrpSpPr>
        <p:grpSpPr>
          <a:xfrm>
            <a:off x="6301304" y="1315285"/>
            <a:ext cx="5333296" cy="5089942"/>
            <a:chOff x="2192615" y="2425628"/>
            <a:chExt cx="2320214" cy="266954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A5705AF-7E3F-4EE1-AAFA-DF5991A0C3EC}"/>
                </a:ext>
              </a:extLst>
            </p:cNvPr>
            <p:cNvSpPr/>
            <p:nvPr/>
          </p:nvSpPr>
          <p:spPr>
            <a:xfrm>
              <a:off x="2329465" y="2547257"/>
              <a:ext cx="2183364" cy="2547918"/>
            </a:xfrm>
            <a:prstGeom prst="rect">
              <a:avLst/>
            </a:prstGeom>
            <a:solidFill>
              <a:schemeClr val="accent6">
                <a:lumMod val="75000"/>
                <a:alpha val="22000"/>
              </a:schemeClr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374D96-F450-468F-BCE5-3F1C4AC6DE17}"/>
                </a:ext>
              </a:extLst>
            </p:cNvPr>
            <p:cNvSpPr/>
            <p:nvPr/>
          </p:nvSpPr>
          <p:spPr>
            <a:xfrm>
              <a:off x="2192615" y="2425628"/>
              <a:ext cx="2183364" cy="2547918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61" y="2428708"/>
            <a:ext cx="4759130" cy="367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7293CCF-BB27-4D66-8E3F-A31FBB67941D}"/>
              </a:ext>
            </a:extLst>
          </p:cNvPr>
          <p:cNvSpPr txBox="1"/>
          <p:nvPr/>
        </p:nvSpPr>
        <p:spPr>
          <a:xfrm>
            <a:off x="7116925" y="1399491"/>
            <a:ext cx="33874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rPr>
              <a:t>02</a:t>
            </a:r>
            <a:endParaRPr lang="en-US" altLang="ko-KR" sz="20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후스코어드</a:t>
            </a:r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https://1xbet.whoscored.com/</a:t>
            </a:r>
            <a:endParaRPr lang="ko-KR" altLang="en-US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71" y="2428708"/>
            <a:ext cx="4827750" cy="3678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00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1132815" y="1378962"/>
            <a:ext cx="6577445" cy="289905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B4FB42F-61AB-4ADA-879A-670D33F52DB2}"/>
              </a:ext>
            </a:extLst>
          </p:cNvPr>
          <p:cNvSpPr/>
          <p:nvPr/>
        </p:nvSpPr>
        <p:spPr>
          <a:xfrm>
            <a:off x="583615" y="1333721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96746" y="201994"/>
            <a:ext cx="5424892" cy="830997"/>
            <a:chOff x="3819245" y="188165"/>
            <a:chExt cx="2086979" cy="19002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26253" y="407775"/>
              <a:ext cx="1679971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연구방법과 개발환경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478571" cy="19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1-3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36" y="1620142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82015" y="1551217"/>
            <a:ext cx="572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유럽의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대리그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영국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스페인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독일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이탈리아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프랑스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활약 중인 선수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약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3400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작년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(20-21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시즌</a:t>
            </a:r>
            <a:r>
              <a:rPr lang="en-US" altLang="ko-KR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기록과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98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팀을 바탕으로 데이터를 분석하였다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6200" lvl="0">
              <a:lnSpc>
                <a:spcPct val="150000"/>
              </a:lnSpc>
              <a:buSzPts val="2400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Ex)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수비수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태클 대비 가로채기 성공률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미드필더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패스 정확도 대비 어시스트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슈팅 대비 득점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공격적인 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수비를 잘하는 팀 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41F08B-C069-4545-B206-875162ED7E9E}"/>
              </a:ext>
            </a:extLst>
          </p:cNvPr>
          <p:cNvSpPr/>
          <p:nvPr/>
        </p:nvSpPr>
        <p:spPr>
          <a:xfrm>
            <a:off x="5057155" y="4637818"/>
            <a:ext cx="6577445" cy="19402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5799462" y="4637818"/>
            <a:ext cx="5642031" cy="194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 : Windows10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Pro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Language : Python 3. 8.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 : Anaconda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Notebook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Source :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Tensorflow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2. 4. 1,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Keras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…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0ECF163-058E-4954-9C04-7029A48A2617}"/>
              </a:ext>
            </a:extLst>
          </p:cNvPr>
          <p:cNvSpPr/>
          <p:nvPr/>
        </p:nvSpPr>
        <p:spPr>
          <a:xfrm>
            <a:off x="4507955" y="4588898"/>
            <a:ext cx="1098401" cy="109840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A6E693B-1021-4C5A-8216-2360B923811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887" y="4854537"/>
            <a:ext cx="525558" cy="5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28657" y="188165"/>
            <a:ext cx="3080633" cy="830997"/>
            <a:chOff x="3819245" y="188165"/>
            <a:chExt cx="1198418" cy="190021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240593" y="398200"/>
              <a:ext cx="777070" cy="14779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Light" panose="00000300000000000000" pitchFamily="2" charset="-127"/>
                </a:rPr>
                <a:t>일정관리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500270" cy="1900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1-4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7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95707"/>
              </p:ext>
            </p:extLst>
          </p:nvPr>
        </p:nvGraphicFramePr>
        <p:xfrm>
          <a:off x="1434478" y="1832159"/>
          <a:ext cx="9426245" cy="4334500"/>
        </p:xfrm>
        <a:graphic>
          <a:graphicData uri="http://schemas.openxmlformats.org/drawingml/2006/table">
            <a:tbl>
              <a:tblPr firstRow="1" bandRow="1"/>
              <a:tblGrid>
                <a:gridCol w="1777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39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589084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en-US" sz="2300" dirty="0"/>
                        <a:t>Task</a:t>
                      </a: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목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금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토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일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화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b="1" kern="1200">
                          <a:solidFill>
                            <a:schemeClr val="lt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700" dirty="0" smtClean="0"/>
                        <a:t>수</a:t>
                      </a:r>
                      <a:endParaRPr lang="en-US" sz="1700" dirty="0"/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16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algn="ctr"/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기획 및 설계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데이터 수집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서론 및 이론적 배경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연구 및 조사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분석 및 결론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8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051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테스트 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&amp;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  <a:latin typeface="NanumGothic" panose="020D0804000000000000" pitchFamily="50" charset="-127"/>
                          <a:ea typeface="NanumGothic" panose="020D0804000000000000" pitchFamily="50" charset="-127"/>
                        </a:rPr>
                        <a:t>수정</a:t>
                      </a:r>
                      <a:endParaRPr lang="en-US" sz="1400" dirty="0">
                        <a:solidFill>
                          <a:schemeClr val="bg1"/>
                        </a:solidFill>
                        <a:latin typeface="NanumGothic" panose="020D0804000000000000" pitchFamily="50" charset="-127"/>
                        <a:ea typeface="NanumGothic" panose="020D0804000000000000" pitchFamily="50" charset="-127"/>
                      </a:endParaRPr>
                    </a:p>
                  </a:txBody>
                  <a:tcPr marL="67203" marR="67203" marT="67194" marB="67194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dk1"/>
                          </a:solidFill>
                          <a:latin typeface="Roboto Condensed"/>
                          <a:cs typeface="FontAwesome"/>
                        </a:defRPr>
                      </a:lvl9pPr>
                    </a:lstStyle>
                    <a:p>
                      <a:endParaRPr lang="en-US" sz="2700" dirty="0"/>
                    </a:p>
                  </a:txBody>
                  <a:tcPr marL="67203" marR="67203" marT="67194" marB="6719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2626">
                        <a:lumMod val="25000"/>
                        <a:lumOff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오른쪽 화살표 7"/>
          <p:cNvSpPr/>
          <p:nvPr/>
        </p:nvSpPr>
        <p:spPr>
          <a:xfrm>
            <a:off x="3222634" y="2500268"/>
            <a:ext cx="245078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3222634" y="2500269"/>
            <a:ext cx="1694641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주제선정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요구사항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434478" y="1462829"/>
            <a:ext cx="193484" cy="19348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7962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149259" y="1462829"/>
            <a:ext cx="193484" cy="1934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2743" y="1410073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917275" y="3152986"/>
            <a:ext cx="2478240" cy="553915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5673414" y="3708779"/>
            <a:ext cx="1159986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연구배경 및 목적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5673414" y="3984633"/>
            <a:ext cx="1722100" cy="390377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연구내용 및 방법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8012167" y="4982999"/>
            <a:ext cx="2848556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기술통계분석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548192" y="4583494"/>
            <a:ext cx="3481753" cy="44423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변수정의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측정항목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6548193" y="4248784"/>
            <a:ext cx="2606974" cy="481070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6548193" y="4248784"/>
            <a:ext cx="1762913" cy="48107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연구모형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연구가설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6833400" y="5237976"/>
            <a:ext cx="4027323" cy="378068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추가 자료수집 및 시각화</a:t>
            </a:r>
            <a:endParaRPr lang="ko-KR" altLang="en-US" sz="9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4917275" y="3154865"/>
            <a:ext cx="1630918" cy="553914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및 데이터 수집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9155167" y="5662208"/>
            <a:ext cx="1705556" cy="417625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및 수정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2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712702" y="188165"/>
            <a:ext cx="3378875" cy="830997"/>
            <a:chOff x="3819245" y="188165"/>
            <a:chExt cx="294698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17843" y="275862"/>
              <a:ext cx="21483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6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데이터 수집</a:t>
              </a:r>
              <a:endParaRPr lang="ko-KR" altLang="en-US" sz="3600" b="1" dirty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985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 smtClean="0">
                  <a:solidFill>
                    <a:schemeClr val="accent6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298B826-E1A7-4AAD-A2E9-FEF678DBFCF4}"/>
              </a:ext>
            </a:extLst>
          </p:cNvPr>
          <p:cNvSpPr/>
          <p:nvPr/>
        </p:nvSpPr>
        <p:spPr>
          <a:xfrm>
            <a:off x="1505297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C252-1EF4-4FE1-84A7-F28040F580A5}"/>
              </a:ext>
            </a:extLst>
          </p:cNvPr>
          <p:cNvSpPr txBox="1"/>
          <p:nvPr/>
        </p:nvSpPr>
        <p:spPr>
          <a:xfrm>
            <a:off x="1883161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수집 방법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F6D6EE-60E7-4C7D-A6E5-DDF46BE3D41D}"/>
              </a:ext>
            </a:extLst>
          </p:cNvPr>
          <p:cNvSpPr/>
          <p:nvPr/>
        </p:nvSpPr>
        <p:spPr>
          <a:xfrm>
            <a:off x="4656001" y="2248026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5C649B-98E8-43B2-B60C-E016C81BF3B6}"/>
              </a:ext>
            </a:extLst>
          </p:cNvPr>
          <p:cNvSpPr txBox="1"/>
          <p:nvPr/>
        </p:nvSpPr>
        <p:spPr>
          <a:xfrm>
            <a:off x="5033865" y="2267484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전처리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B9C08F9-AC10-49B8-9A1F-CE3E21E70BE4}"/>
              </a:ext>
            </a:extLst>
          </p:cNvPr>
          <p:cNvSpPr/>
          <p:nvPr/>
        </p:nvSpPr>
        <p:spPr>
          <a:xfrm>
            <a:off x="7806705" y="2257823"/>
            <a:ext cx="2880000" cy="3179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FD5674-8CB8-4D84-A329-567D812EAD1C}"/>
              </a:ext>
            </a:extLst>
          </p:cNvPr>
          <p:cNvSpPr txBox="1"/>
          <p:nvPr/>
        </p:nvSpPr>
        <p:spPr>
          <a:xfrm>
            <a:off x="8184569" y="2277281"/>
            <a:ext cx="212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데이터 병합</a:t>
            </a:r>
            <a:endParaRPr lang="ko-KR" altLang="en-US" sz="14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772CAD-D3BF-45B3-9598-E76B4DF1AE88}"/>
              </a:ext>
            </a:extLst>
          </p:cNvPr>
          <p:cNvSpPr txBox="1"/>
          <p:nvPr/>
        </p:nvSpPr>
        <p:spPr>
          <a:xfrm>
            <a:off x="1207620" y="4628185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동적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웹크롤링을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통한 데이터 수집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1A833D-B967-4C52-872C-491730BAC9D3}"/>
              </a:ext>
            </a:extLst>
          </p:cNvPr>
          <p:cNvSpPr txBox="1"/>
          <p:nvPr/>
        </p:nvSpPr>
        <p:spPr>
          <a:xfrm>
            <a:off x="4796148" y="4628185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문자열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슬라이싱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 및 전처리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AE2228-20A0-40A8-A22F-D90296298EB0}"/>
              </a:ext>
            </a:extLst>
          </p:cNvPr>
          <p:cNvSpPr txBox="1"/>
          <p:nvPr/>
        </p:nvSpPr>
        <p:spPr>
          <a:xfrm>
            <a:off x="8332832" y="463306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KoPubWorld돋움체 Light" panose="00000300000000000000" pitchFamily="2" charset="-127"/>
              </a:rPr>
              <a:t>최종 데이터 추출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53" y="2565930"/>
            <a:ext cx="2883743" cy="19484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2565929"/>
            <a:ext cx="2880001" cy="19484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04" y="2565929"/>
            <a:ext cx="2880001" cy="19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1221</Words>
  <Application>Microsoft Office PowerPoint</Application>
  <PresentationFormat>와이드스크린</PresentationFormat>
  <Paragraphs>207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50" baseType="lpstr">
      <vt:lpstr>Roboto Regular</vt:lpstr>
      <vt:lpstr>Abhaya Libre SemiBold</vt:lpstr>
      <vt:lpstr>Poppins</vt:lpstr>
      <vt:lpstr>KoPubWorld돋움체 Light</vt:lpstr>
      <vt:lpstr>나눔바른펜</vt:lpstr>
      <vt:lpstr>Roboto Condensed</vt:lpstr>
      <vt:lpstr>맑은 고딕</vt:lpstr>
      <vt:lpstr>Lato</vt:lpstr>
      <vt:lpstr>FontAwesome</vt:lpstr>
      <vt:lpstr>NanumGothic</vt:lpstr>
      <vt:lpstr>Raleway</vt:lpstr>
      <vt:lpstr>Abhaya Libre Medium</vt:lpstr>
      <vt:lpstr>나눔고딕</vt:lpstr>
      <vt:lpstr>Abhaya Libre</vt:lpstr>
      <vt:lpstr>Arial</vt:lpstr>
      <vt:lpstr>KoPubWorld돋움체 Bold</vt:lpstr>
      <vt:lpstr>Abhaya Libre ExtraBold</vt:lpstr>
      <vt:lpstr>Arima Madurai Semi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유진</dc:creator>
  <cp:lastModifiedBy>tjoeun</cp:lastModifiedBy>
  <cp:revision>75</cp:revision>
  <dcterms:created xsi:type="dcterms:W3CDTF">2020-01-03T14:16:53Z</dcterms:created>
  <dcterms:modified xsi:type="dcterms:W3CDTF">2021-09-03T06:39:45Z</dcterms:modified>
</cp:coreProperties>
</file>