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4" r:id="rId32"/>
  </p:sldIdLst>
  <p:sldSz cx="12192000" cy="6858000"/>
  <p:notesSz cx="6858000" cy="9144000"/>
  <p:embeddedFontLst>
    <p:embeddedFont>
      <p:font typeface="나눔바른펜" panose="020B0503000000000000" pitchFamily="50" charset="-127"/>
      <p:regular r:id="rId33"/>
      <p:bold r:id="rId34"/>
    </p:embeddedFont>
    <p:embeddedFont>
      <p:font typeface="KoPubWorld돋움체 Bold" panose="020B0600000101010101" charset="-127"/>
      <p:bold r:id="rId35"/>
    </p:embeddedFont>
    <p:embeddedFont>
      <p:font typeface="나눔고딕" panose="020D0604000000000000" pitchFamily="50" charset="-127"/>
      <p:regular r:id="rId36"/>
    </p:embeddedFont>
    <p:embeddedFont>
      <p:font typeface="NanumGothic" panose="020D0804000000000000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KoPubWorld돋움체 Light" panose="020B0600000101010101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F5DF4D"/>
    <a:srgbClr val="939597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4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981943" y="2950337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현대축구와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빅데이터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137219" y="2707852"/>
            <a:ext cx="2828839" cy="2573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137219" y="2707852"/>
            <a:ext cx="28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과정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86413" y="6138527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2021.08.26 ~ 2021.09.01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347139" y="188165"/>
            <a:ext cx="3994604" cy="830997"/>
            <a:chOff x="3819245" y="188165"/>
            <a:chExt cx="348401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1574" y="288830"/>
              <a:ext cx="25916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동적 웹 </a:t>
              </a:r>
              <a:r>
                <a:rPr lang="ko-KR" altLang="en-US" sz="36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크롤링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해 17"/>
          <p:cNvSpPr/>
          <p:nvPr/>
        </p:nvSpPr>
        <p:spPr>
          <a:xfrm>
            <a:off x="557400" y="1258581"/>
            <a:ext cx="276921" cy="276921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5228494" cy="4843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34321" y="1222608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 웹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함수 생성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1739824"/>
            <a:ext cx="5228494" cy="2352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4161751"/>
            <a:ext cx="5228494" cy="509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389063" y="4812579"/>
            <a:ext cx="522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정적 웹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없게 막아놓아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활용하여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Xpath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접근해서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063" y="5506461"/>
            <a:ext cx="522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Xpath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W3C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표준으로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XML(Extensible Markup Language)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구조를 통해 경로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지정한 구문을 사용하여 항목을 배치하고 처리하는 방법을 기술하는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56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921971" cy="830997"/>
            <a:chOff x="3819245" y="188165"/>
            <a:chExt cx="342066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9905" y="280497"/>
              <a:ext cx="2520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26" y="1453069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>
            <a:off x="3625066" y="1752846"/>
            <a:ext cx="1151792" cy="73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058" y="149893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9133" y="2469126"/>
            <a:ext cx="75521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556301" y="4847252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2842" y="5322035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1979426" y="5141216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65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937074" cy="830997"/>
            <a:chOff x="3819245" y="188165"/>
            <a:chExt cx="34338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9905" y="280497"/>
              <a:ext cx="2533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1191513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3988647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1191513"/>
            <a:ext cx="5088893" cy="530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아래쪽 화살표 24"/>
          <p:cNvSpPr/>
          <p:nvPr/>
        </p:nvSpPr>
        <p:spPr>
          <a:xfrm>
            <a:off x="4162667" y="3551777"/>
            <a:ext cx="272670" cy="70138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5623687" y="4261841"/>
            <a:ext cx="272670" cy="99459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70648" y="150812"/>
            <a:ext cx="3607194" cy="830997"/>
            <a:chOff x="3819245" y="188165"/>
            <a:chExt cx="314611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1559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병합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54013"/>
            <a:ext cx="5670163" cy="449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1454013"/>
            <a:ext cx="5228249" cy="18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406351" y="4048038"/>
            <a:ext cx="52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수집한 데이터들을 전부 하나로 통합하여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csv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3487321"/>
            <a:ext cx="5228248" cy="35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604970" y="160436"/>
            <a:ext cx="3460728" cy="830997"/>
            <a:chOff x="3819245" y="188165"/>
            <a:chExt cx="30183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6730" y="275862"/>
              <a:ext cx="22908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연구 및 조사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8648" y="4393972"/>
            <a:ext cx="1899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포지션 별 분석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9482" y="5057475"/>
            <a:ext cx="21216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9070" y="4393971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팀 별 분석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88247" y="5057474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다른 성적을 내는 이유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0358" y="4393971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모델 학습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0643" y="5057473"/>
            <a:ext cx="1521387" cy="92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경기의 결과를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예측해보기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5" name="Block Arc 51"/>
          <p:cNvSpPr>
            <a:spLocks noChangeAspect="1"/>
          </p:cNvSpPr>
          <p:nvPr/>
        </p:nvSpPr>
        <p:spPr>
          <a:xfrm rot="10800000"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6" name="Block Arc 53"/>
          <p:cNvSpPr>
            <a:spLocks noChangeAspect="1"/>
          </p:cNvSpPr>
          <p:nvPr/>
        </p:nvSpPr>
        <p:spPr>
          <a:xfrm>
            <a:off x="5022431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7" name="Block Arc 55"/>
          <p:cNvSpPr>
            <a:spLocks noChangeAspect="1"/>
          </p:cNvSpPr>
          <p:nvPr/>
        </p:nvSpPr>
        <p:spPr>
          <a:xfrm rot="10800000"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8" name="Block Arc 2"/>
          <p:cNvSpPr>
            <a:spLocks noChangeAspect="1"/>
          </p:cNvSpPr>
          <p:nvPr/>
        </p:nvSpPr>
        <p:spPr>
          <a:xfrm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9" name="Block Arc 52"/>
          <p:cNvSpPr>
            <a:spLocks noChangeAspect="1"/>
          </p:cNvSpPr>
          <p:nvPr/>
        </p:nvSpPr>
        <p:spPr>
          <a:xfrm rot="10800000">
            <a:off x="500518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0" name="Block Arc 54"/>
          <p:cNvSpPr>
            <a:spLocks noChangeAspect="1"/>
          </p:cNvSpPr>
          <p:nvPr/>
        </p:nvSpPr>
        <p:spPr>
          <a:xfrm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69777" y="2606338"/>
            <a:ext cx="40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1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72694" y="2610774"/>
            <a:ext cx="470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2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76365" y="2630431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3" y="1111496"/>
            <a:ext cx="9108874" cy="5562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942339" y="3430971"/>
            <a:ext cx="36312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포지션 별 비율을 확인해 본 결과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공격수가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약간 더 많은 비중을 차지하고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3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9" y="1235695"/>
            <a:ext cx="7236825" cy="419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3" y="2699164"/>
            <a:ext cx="6204387" cy="372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889185" y="5617325"/>
            <a:ext cx="340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6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GoalspG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열을 추가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6654" y="1249998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77757" y="5316862"/>
            <a:ext cx="438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 중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키패스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 대비 어시스트 숫자를 알아보기 위한 데이터 추출 및 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9"/>
            <a:ext cx="7222935" cy="384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3" y="2823226"/>
            <a:ext cx="5117637" cy="3879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3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31555" y="4790649"/>
            <a:ext cx="446216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수비수의 데이터를 추출하고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당 태클을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삼아 나열하던 중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b="1" i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Leeds United(</a:t>
            </a:r>
            <a:r>
              <a:rPr lang="ko-KR" altLang="en-US" sz="1400" b="1" i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리즈</a:t>
            </a:r>
            <a:r>
              <a:rPr lang="en-US" altLang="ko-KR" sz="1400" b="1" i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명이 상위에 이름을 올리고 있다는 것을 확인 할 수 있었다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이 팀은 수비 지표가 좋은 팀이었을까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11175"/>
            <a:ext cx="3780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추출하고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 열만 가져와서 데이터프레임을 생성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398" y="1357246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관련된 통계 분석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8"/>
            <a:ext cx="7225688" cy="3316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7" y="2823226"/>
            <a:ext cx="5829023" cy="3813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6440658" y="6374921"/>
            <a:ext cx="1648554" cy="17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33216" y="5842287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6" y="2965876"/>
            <a:ext cx="5808474" cy="3596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635109" cy="359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타원 21"/>
          <p:cNvSpPr/>
          <p:nvPr/>
        </p:nvSpPr>
        <p:spPr>
          <a:xfrm>
            <a:off x="5614289" y="3375267"/>
            <a:ext cx="489366" cy="4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092940" y="3253327"/>
            <a:ext cx="409390" cy="409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45441" y="1659584"/>
            <a:ext cx="50568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그래프만을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놓고 보았을 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축구를 잘 모르는 사람에게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Lionel Messi(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리오넬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Neymar(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네이마르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좋은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공격수라고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판단되어지기 힘들다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0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5659408" y="2741024"/>
            <a:ext cx="5515170" cy="1438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140448" y="1847797"/>
            <a:ext cx="2623047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안녕하세요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!</a:t>
            </a:r>
            <a:endParaRPr lang="en-US" sz="4000" b="1" dirty="0">
              <a:latin typeface="나눔고딕" panose="020D0604000000000000" pitchFamily="50" charset="-127"/>
              <a:ea typeface="나눔고딕" panose="020D0604000000000000" pitchFamily="50" charset="-127"/>
              <a:cs typeface="Arima Madurai Semi" pitchFamily="2" charset="7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4122" y="2197081"/>
            <a:ext cx="3613639" cy="196947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증명사진 넣을 예정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5659408" y="2197081"/>
            <a:ext cx="481040" cy="48104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타원 14"/>
          <p:cNvSpPr/>
          <p:nvPr/>
        </p:nvSpPr>
        <p:spPr>
          <a:xfrm>
            <a:off x="6121879" y="2237460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54173" y="2303596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69848" y="1659584"/>
            <a:ext cx="3566636" cy="17081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아스톤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빌라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소속이었던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Jack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Grealish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이적료를 기록하며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시티로 이적하여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팀엔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Kevin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Bruyne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케빈 데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브라이너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7964" y="4903771"/>
            <a:ext cx="3566636" cy="13849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중위권 팀인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아스톤빌라에서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윙 포워드로 출전해 홀로 눈에 띄는 공 소유 기술과 개인기를 가지고 있어 여러 상위권 팀의 러브콜을 받고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7964" y="3603844"/>
            <a:ext cx="3566636" cy="10618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시티의 감독인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펩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과르디올라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압도적인 볼 점유율을 바탕으로 게임을 지배하여 승리하는 전술을 좋아하는 감독이다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84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400" y="113636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982644" cy="4870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032516" y="3941801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1659584"/>
            <a:ext cx="4985572" cy="2059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7877266" y="2183269"/>
            <a:ext cx="1278738" cy="20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3861909"/>
            <a:ext cx="4985572" cy="2668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10955547" y="4839420"/>
            <a:ext cx="676367" cy="21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46322" y="280497"/>
              <a:ext cx="21588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18" name="Straight Connector 342"/>
          <p:cNvCxnSpPr/>
          <p:nvPr/>
        </p:nvCxnSpPr>
        <p:spPr>
          <a:xfrm>
            <a:off x="2438428" y="4606563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5"/>
          <p:cNvCxnSpPr/>
          <p:nvPr/>
        </p:nvCxnSpPr>
        <p:spPr>
          <a:xfrm>
            <a:off x="2366689" y="2471981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/>
          <p:nvPr/>
        </p:nvCxnSpPr>
        <p:spPr>
          <a:xfrm>
            <a:off x="3538200" y="3496302"/>
            <a:ext cx="23999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/>
          <p:cNvSpPr>
            <a:spLocks/>
          </p:cNvSpPr>
          <p:nvPr/>
        </p:nvSpPr>
        <p:spPr bwMode="auto">
          <a:xfrm>
            <a:off x="5792918" y="3367940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5230978" y="2325969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Freeform 128"/>
          <p:cNvSpPr>
            <a:spLocks/>
          </p:cNvSpPr>
          <p:nvPr/>
        </p:nvSpPr>
        <p:spPr bwMode="auto">
          <a:xfrm>
            <a:off x="5300636" y="4460947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133"/>
          <p:cNvSpPr>
            <a:spLocks/>
          </p:cNvSpPr>
          <p:nvPr/>
        </p:nvSpPr>
        <p:spPr bwMode="auto">
          <a:xfrm>
            <a:off x="2199806" y="2528824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134"/>
          <p:cNvSpPr>
            <a:spLocks/>
          </p:cNvSpPr>
          <p:nvPr/>
        </p:nvSpPr>
        <p:spPr bwMode="auto">
          <a:xfrm>
            <a:off x="2346629" y="3584711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Freeform 139"/>
          <p:cNvSpPr>
            <a:spLocks/>
          </p:cNvSpPr>
          <p:nvPr/>
        </p:nvSpPr>
        <p:spPr bwMode="auto">
          <a:xfrm>
            <a:off x="1440310" y="1739825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Freeform 140"/>
          <p:cNvSpPr>
            <a:spLocks noEditPoints="1"/>
          </p:cNvSpPr>
          <p:nvPr/>
        </p:nvSpPr>
        <p:spPr bwMode="auto">
          <a:xfrm>
            <a:off x="1526756" y="1839308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Freeform 143"/>
          <p:cNvSpPr>
            <a:spLocks/>
          </p:cNvSpPr>
          <p:nvPr/>
        </p:nvSpPr>
        <p:spPr bwMode="auto">
          <a:xfrm>
            <a:off x="2425530" y="2771699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Freeform 144"/>
          <p:cNvSpPr>
            <a:spLocks noEditPoints="1"/>
          </p:cNvSpPr>
          <p:nvPr/>
        </p:nvSpPr>
        <p:spPr bwMode="auto">
          <a:xfrm>
            <a:off x="2511976" y="2871182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Freeform 145"/>
          <p:cNvSpPr>
            <a:spLocks/>
          </p:cNvSpPr>
          <p:nvPr/>
        </p:nvSpPr>
        <p:spPr bwMode="auto">
          <a:xfrm>
            <a:off x="1454031" y="3880414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Freeform 146"/>
          <p:cNvSpPr>
            <a:spLocks noEditPoints="1"/>
          </p:cNvSpPr>
          <p:nvPr/>
        </p:nvSpPr>
        <p:spPr bwMode="auto">
          <a:xfrm>
            <a:off x="1545280" y="3971663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5984" y="2264232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가장 거칠고 힘든 리그는 어디일까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9905" y="33182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37813" y="3149319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75973" y="2113923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5767" y="4269308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5634027" y="4408406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같은 특성을 가지지만 왜 성적이 다를까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89340" y="3308844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거칠게 플레이하면 팀에 이득을 가져올까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808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07217"/>
            <a:ext cx="7124110" cy="4865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76" y="3606923"/>
            <a:ext cx="5793424" cy="2765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7804602" y="2546869"/>
            <a:ext cx="382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분석에 필요한 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파울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카드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추출하여 데이터프레임 생성하고 상위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팀정도만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16138"/>
            <a:ext cx="2892759" cy="364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28774" y="4905070"/>
            <a:ext cx="22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&lt;1&gt;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분석한 국가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83" y="1216138"/>
            <a:ext cx="8076517" cy="3018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5422197" y="1216139"/>
            <a:ext cx="952226" cy="301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5129" y="4393006"/>
            <a:ext cx="7182424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팀들 중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팀들의 기록에 큰 차이는 없다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최종순위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league_position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실점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goals_conceded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나머지 팀들 보다 확연히 다른 한 팀을 확인 할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4835" y="3999651"/>
            <a:ext cx="7709765" cy="2176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41893"/>
            <a:ext cx="6948003" cy="458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631723" y="1541893"/>
            <a:ext cx="4002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공 점유율을 바탕으로 경기를 펼치는 상위권 팀을 상대로 중하위권의 팀들이 주로 사용하는 전술이다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플레이가 거칠어지는 이유는 수비 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상대방을 위축시키게 만들어 공 점유율을 떨어뜨릴 수 있기 때문이다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수비의 가장 중요한 핵심은 전술적인 이해도와 팀워크다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Atletico Madrid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감독은 선 수비 후 역습 전술로 매우 유명하다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8904" y="4497562"/>
            <a:ext cx="4075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자체가 전술적 결합력이 매우 좋거나 선수의 퀄리티가 어느 정도 받쳐주지 못하면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거친 수비 전술은 주로 수비에 치중하는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약팀들이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전술에 국한되기 마련이다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31622" y="4404946"/>
            <a:ext cx="606670" cy="172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1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1" y="1161438"/>
            <a:ext cx="871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준비 및 가설 세우기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–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&lt;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20-21&gt;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잉글랜드 프리미어 리그 경기 통계자료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11491"/>
            <a:ext cx="6674041" cy="4609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572554" y="3231223"/>
            <a:ext cx="4062046" cy="1369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결과 학습 및 예측에 대한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봤을 때는 경기 수가 많지 않다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특징이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자체에 의미를 둔다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축구 경기에 대입할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6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21733"/>
            <a:ext cx="6844366" cy="437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35" y="3566926"/>
            <a:ext cx="6500365" cy="282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500276" y="2071597"/>
            <a:ext cx="41343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타겟변수가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(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승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’W’,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’D’,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’L’)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문자 형식으로 나눠지기 때문에 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-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핫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인코딩을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그 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훈련셋과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검증셋을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7:3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으로 나누어 변수에 담아 진행했다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8471426" y="1506708"/>
            <a:ext cx="2192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전처리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9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6183658" cy="4588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227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구성 및 학습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15" y="1739825"/>
            <a:ext cx="6024585" cy="3283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912727" y="5159017"/>
            <a:ext cx="4721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조기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epoch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때와 비교해서 오차가 증가했다면 학습을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중단한다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방법이다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71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127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평가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02696"/>
            <a:ext cx="6568019" cy="469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697826" y="1702696"/>
            <a:ext cx="3936774" cy="156966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왼쪽의 그림과 같은 결과를 얻었으나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변수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선수 체력 상태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경기력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것을 고려했을 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유용한 모델인지는 확신할 수 없었다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86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531778" y="163551"/>
            <a:ext cx="315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3600" b="1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739573" cy="830997"/>
            <a:chOff x="3403338" y="2598003"/>
            <a:chExt cx="5739573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08539" cy="830997"/>
              <a:chOff x="3403338" y="2598003"/>
              <a:chExt cx="25085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23594" y="2598003"/>
                <a:ext cx="1688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서론 및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이론적 배경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688877" cy="830997"/>
              <a:chOff x="6454034" y="2598003"/>
              <a:chExt cx="2688877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9669" y="2782668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데이터 수집 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70883" cy="830997"/>
            <a:chOff x="3403338" y="2598003"/>
            <a:chExt cx="537088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92879" cy="830997"/>
              <a:chOff x="3403338" y="2598003"/>
              <a:chExt cx="259287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2975" y="2782667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연구 및 조사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20187" cy="830997"/>
              <a:chOff x="6454034" y="2598003"/>
              <a:chExt cx="2320187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369669" y="2782667"/>
                <a:ext cx="140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모델 학습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583500" y="213119"/>
            <a:ext cx="302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결론 및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느낀점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1416973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1368053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1633692"/>
            <a:ext cx="525558" cy="52555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3762177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3713257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3978896"/>
            <a:ext cx="525558" cy="525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5850" y="1601237"/>
            <a:ext cx="5935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현대축구는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앞으로도 더 과학적이고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의존하는 스포츠 종목이 될 것이다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지표는 단순히 데이터를 나열한 것일 뿐 가치 판단은 이런 데이터를 바탕으로 신중히 조사를 해야 합리적인 결론을 도출할 수 있을 것으로 생각된다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5850" y="4153689"/>
            <a:ext cx="593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분석은 모델 구성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등의 고급 분석 기법의 과정보다는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도출을 이끌어내기위해 어떤 데이터를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얻어야 하며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접근하는가에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 고찰이 매우 중요하다는 것을 느꼈습니다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0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080100" y="2922628"/>
            <a:ext cx="6053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28453" y="2624225"/>
            <a:ext cx="1919473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28453" y="2573460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430" y="6177617"/>
            <a:ext cx="355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You can contact me at : swkim116@naver.com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7431" y="188165"/>
            <a:ext cx="4826018" cy="830997"/>
            <a:chOff x="3819245" y="188165"/>
            <a:chExt cx="420915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20782" y="280760"/>
              <a:ext cx="35076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서론 및 이론적 배경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주제 및 목적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참조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연구방법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420337" y="4581063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이번 프로젝트에서 다룰 아이템과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도출하고자 하는 것은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734089" y="4581063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수집에 도움을 받은 곳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663578" y="4581063"/>
            <a:ext cx="3166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어떤 방법으로 이번 분석 및 연구를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할 수 있었는가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DF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7117" y="215215"/>
            <a:ext cx="3765884" cy="830997"/>
            <a:chOff x="3819245" y="188165"/>
            <a:chExt cx="307227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77373" y="280497"/>
              <a:ext cx="22141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주제 및 목적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261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해 1"/>
          <p:cNvSpPr/>
          <p:nvPr/>
        </p:nvSpPr>
        <p:spPr>
          <a:xfrm>
            <a:off x="557400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1092238" y="1555159"/>
            <a:ext cx="1150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주제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해 8"/>
          <p:cNvSpPr/>
          <p:nvPr/>
        </p:nvSpPr>
        <p:spPr>
          <a:xfrm>
            <a:off x="6885991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7343191" y="1555159"/>
            <a:ext cx="1136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목적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401" y="2249890"/>
            <a:ext cx="551682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살아가면서 접하는 모든 분야에는 과학이 접목되고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그것을 바탕으로 다양한 데이터들이 도출된다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또한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과학과 함께 발전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 섬세하게 선수들을 관리하고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전략적인 분석을 바탕으로 경기에서 승리를 쟁취한다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활발하고 거대하게 스포츠 세계를 점령하고 있는 해외축구 시장을 통해 여러가지 유의미한 데이터를 도출해보고자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5991" y="2249890"/>
            <a:ext cx="474860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‘축구공은 둥글다’ 라는 말처럼 매 경기마다 어떤 결과가 나타날지는 아무도 예측을 할 수는 없다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팀을 구성하고 있는 선수들의 경기 컨디션과 팀 전술 데이터를 파악할 수 있다면 어느정도 예측은 해볼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및 선수들의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분석하여 이제 막 시작한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시즌의 해외축구 리그 예측에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재미를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더하기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프로젝트를 진행하게 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52990" y="189685"/>
            <a:ext cx="3105162" cy="830997"/>
            <a:chOff x="3819245" y="188165"/>
            <a:chExt cx="225806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44792" y="279282"/>
              <a:ext cx="14325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참조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255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557400" y="1315285"/>
            <a:ext cx="5302224" cy="5135258"/>
            <a:chOff x="2192615" y="2425628"/>
            <a:chExt cx="23202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15459" y="2469402"/>
              <a:ext cx="1128793" cy="60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FootyStats</a:t>
              </a:r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https://footystats.org//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6301304" y="1315285"/>
            <a:ext cx="5333296" cy="5089942"/>
            <a:chOff x="2192615" y="2425628"/>
            <a:chExt cx="2320214" cy="266954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2428708"/>
            <a:ext cx="4759130" cy="367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293CCF-BB27-4D66-8E3F-A31FBB67941D}"/>
              </a:ext>
            </a:extLst>
          </p:cNvPr>
          <p:cNvSpPr txBox="1"/>
          <p:nvPr/>
        </p:nvSpPr>
        <p:spPr>
          <a:xfrm>
            <a:off x="7116925" y="1399491"/>
            <a:ext cx="3387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02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후스코어드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https://1xbet.whoscored.com/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71" y="2428708"/>
            <a:ext cx="4827750" cy="367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1132815" y="1378962"/>
            <a:ext cx="6577445" cy="28990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583615" y="1333721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96746" y="201994"/>
            <a:ext cx="5424892" cy="830997"/>
            <a:chOff x="3819245" y="188165"/>
            <a:chExt cx="2086979" cy="19002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26253" y="407775"/>
              <a:ext cx="1679971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연구방법과 개발환경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8571" cy="19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6" y="162014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82015" y="1551217"/>
            <a:ext cx="572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대리그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활약 중인 선수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3400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(20-21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기록과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팀을 바탕으로 데이터를 분석하였다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Ex)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패스 정확도 대비 어시스트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슈팅 대비 득점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공격적인 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수비를 잘하는 팀 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5057155" y="4637818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799462" y="4637818"/>
            <a:ext cx="5642031" cy="19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: Windows10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Language : Python 3. 8.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 : Anaconda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Notebook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 :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2. 4. 1,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…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4507955" y="4588898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87" y="4854537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28657" y="188165"/>
            <a:ext cx="3080633" cy="830997"/>
            <a:chOff x="3819245" y="188165"/>
            <a:chExt cx="1198418" cy="1900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40593" y="398200"/>
              <a:ext cx="777070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일정관리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00270" cy="19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5707"/>
              </p:ext>
            </p:extLst>
          </p:nvPr>
        </p:nvGraphicFramePr>
        <p:xfrm>
          <a:off x="1434478" y="1832159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222634" y="2500268"/>
            <a:ext cx="245078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22634" y="2500269"/>
            <a:ext cx="1694641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34478" y="1462829"/>
            <a:ext cx="193484" cy="19348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7962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49259" y="1462829"/>
            <a:ext cx="193484" cy="1934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2743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17275" y="3152986"/>
            <a:ext cx="247824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73414" y="3708779"/>
            <a:ext cx="1159986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73414" y="3984633"/>
            <a:ext cx="1722100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012167" y="4982999"/>
            <a:ext cx="2848556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48192" y="4583494"/>
            <a:ext cx="3481753" cy="44423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548193" y="4248784"/>
            <a:ext cx="2606974" cy="4810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548193" y="4248784"/>
            <a:ext cx="1762913" cy="48107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33400" y="5237976"/>
            <a:ext cx="4027323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17275" y="3154865"/>
            <a:ext cx="1630918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9155167" y="5662208"/>
            <a:ext cx="1705556" cy="41762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12702" y="188165"/>
            <a:ext cx="3378875" cy="830997"/>
            <a:chOff x="3819245" y="188165"/>
            <a:chExt cx="294698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17843" y="275862"/>
              <a:ext cx="2148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데이터 수집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수집 방법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전처리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병합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207620" y="4628185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동적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웹크롤링을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통한 데이터 수집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796148" y="4628185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문자열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슬라이싱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및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332832" y="463306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최종 데이터 추출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3" y="2565930"/>
            <a:ext cx="2883743" cy="1948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29"/>
            <a:ext cx="2880001" cy="1948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29"/>
            <a:ext cx="2880001" cy="19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1221</Words>
  <Application>Microsoft Office PowerPoint</Application>
  <PresentationFormat>와이드스크린</PresentationFormat>
  <Paragraphs>207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0" baseType="lpstr">
      <vt:lpstr>나눔바른펜</vt:lpstr>
      <vt:lpstr>KoPubWorld돋움체 Bold</vt:lpstr>
      <vt:lpstr>Roboto Regular</vt:lpstr>
      <vt:lpstr>나눔고딕</vt:lpstr>
      <vt:lpstr>NanumGothic</vt:lpstr>
      <vt:lpstr>Abhaya Libre SemiBold</vt:lpstr>
      <vt:lpstr>Abhaya Libre Medium</vt:lpstr>
      <vt:lpstr>Raleway</vt:lpstr>
      <vt:lpstr>Abhaya Libre ExtraBold</vt:lpstr>
      <vt:lpstr>맑은 고딕</vt:lpstr>
      <vt:lpstr>Arima Madurai Semi</vt:lpstr>
      <vt:lpstr>Poppins</vt:lpstr>
      <vt:lpstr>Lato</vt:lpstr>
      <vt:lpstr>FontAwesome</vt:lpstr>
      <vt:lpstr>Roboto Condensed</vt:lpstr>
      <vt:lpstr>KoPubWorld돋움체 Light</vt:lpstr>
      <vt:lpstr>Abhaya Libre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tjoeun</cp:lastModifiedBy>
  <cp:revision>73</cp:revision>
  <dcterms:created xsi:type="dcterms:W3CDTF">2020-01-03T14:16:53Z</dcterms:created>
  <dcterms:modified xsi:type="dcterms:W3CDTF">2021-09-03T03:49:49Z</dcterms:modified>
</cp:coreProperties>
</file>