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490" r:id="rId2"/>
    <p:sldId id="492" r:id="rId3"/>
    <p:sldId id="584" r:id="rId4"/>
    <p:sldId id="598" r:id="rId5"/>
    <p:sldId id="601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727" r:id="rId31"/>
    <p:sldId id="651" r:id="rId32"/>
    <p:sldId id="653" r:id="rId33"/>
    <p:sldId id="654" r:id="rId34"/>
    <p:sldId id="655" r:id="rId35"/>
    <p:sldId id="656" r:id="rId36"/>
    <p:sldId id="657" r:id="rId37"/>
    <p:sldId id="658" r:id="rId38"/>
    <p:sldId id="659" r:id="rId39"/>
    <p:sldId id="660" r:id="rId40"/>
    <p:sldId id="661" r:id="rId41"/>
    <p:sldId id="662" r:id="rId42"/>
    <p:sldId id="663" r:id="rId43"/>
    <p:sldId id="664" r:id="rId44"/>
    <p:sldId id="665" r:id="rId45"/>
    <p:sldId id="666" r:id="rId46"/>
    <p:sldId id="667" r:id="rId47"/>
    <p:sldId id="668" r:id="rId48"/>
    <p:sldId id="669" r:id="rId49"/>
    <p:sldId id="670" r:id="rId50"/>
    <p:sldId id="671" r:id="rId51"/>
    <p:sldId id="672" r:id="rId52"/>
    <p:sldId id="673" r:id="rId53"/>
    <p:sldId id="674" r:id="rId54"/>
    <p:sldId id="675" r:id="rId55"/>
    <p:sldId id="676" r:id="rId56"/>
    <p:sldId id="677" r:id="rId57"/>
    <p:sldId id="678" r:id="rId58"/>
    <p:sldId id="679" r:id="rId59"/>
    <p:sldId id="680" r:id="rId60"/>
    <p:sldId id="685" r:id="rId61"/>
    <p:sldId id="686" r:id="rId62"/>
    <p:sldId id="687" r:id="rId63"/>
    <p:sldId id="688" r:id="rId64"/>
    <p:sldId id="689" r:id="rId65"/>
    <p:sldId id="690" r:id="rId66"/>
    <p:sldId id="691" r:id="rId67"/>
    <p:sldId id="692" r:id="rId68"/>
    <p:sldId id="693" r:id="rId69"/>
    <p:sldId id="694" r:id="rId70"/>
    <p:sldId id="695" r:id="rId71"/>
    <p:sldId id="696" r:id="rId72"/>
    <p:sldId id="697" r:id="rId73"/>
    <p:sldId id="698" r:id="rId74"/>
    <p:sldId id="729" r:id="rId75"/>
    <p:sldId id="703" r:id="rId76"/>
    <p:sldId id="704" r:id="rId77"/>
    <p:sldId id="705" r:id="rId78"/>
    <p:sldId id="710" r:id="rId79"/>
    <p:sldId id="711" r:id="rId80"/>
    <p:sldId id="713" r:id="rId81"/>
    <p:sldId id="715" r:id="rId82"/>
    <p:sldId id="716" r:id="rId83"/>
    <p:sldId id="717" r:id="rId84"/>
  </p:sldIdLst>
  <p:sldSz cx="9144000" cy="5143500" type="screen16x9"/>
  <p:notesSz cx="7096125" cy="10231438"/>
  <p:custDataLst>
    <p:tags r:id="rId8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4E7"/>
    <a:srgbClr val="CECECE"/>
    <a:srgbClr val="FBFBF5"/>
    <a:srgbClr val="FEFEFA"/>
    <a:srgbClr val="0070C0"/>
    <a:srgbClr val="D98431"/>
    <a:srgbClr val="1C86EF"/>
    <a:srgbClr val="1C86EE"/>
    <a:srgbClr val="338DCC"/>
    <a:srgbClr val="007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536" autoAdjust="0"/>
  </p:normalViewPr>
  <p:slideViewPr>
    <p:cSldViewPr>
      <p:cViewPr varScale="1">
        <p:scale>
          <a:sx n="155" d="100"/>
          <a:sy n="155" d="100"/>
        </p:scale>
        <p:origin x="162" y="4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5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EBDE63-2D0D-4E04-B576-FA79D3B6E6A6}"/>
              </a:ext>
            </a:extLst>
          </p:cNvPr>
          <p:cNvSpPr txBox="1"/>
          <p:nvPr userDrawn="1"/>
        </p:nvSpPr>
        <p:spPr>
          <a:xfrm rot="20429976">
            <a:off x="433796" y="1906119"/>
            <a:ext cx="8276407" cy="133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6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嵩天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7EE2CA2-FBB3-41B7-9134-89886E5E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D7C69-5AFC-438E-AD34-6288EDF1A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0D970B-7CC5-4829-BEB6-AFB07259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9EA3-9DC7-4EC4-BE73-F17330965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程序的控制结构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11F4D5-636A-450D-BC9B-DEC99F25A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二分支结构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3BBEAD-F1AF-4BA2-8732-73AFFB239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根据判断条件结果而选择不同向前路径的运行方式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88141" y="2226478"/>
            <a:ext cx="2817385" cy="2300239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条件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2&gt;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9" name="流程图: 决策 8"/>
          <p:cNvSpPr/>
          <p:nvPr/>
        </p:nvSpPr>
        <p:spPr bwMode="auto">
          <a:xfrm>
            <a:off x="5508104" y="2652316"/>
            <a:ext cx="1697194" cy="584062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57058" y="2759681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?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20157" y="2538536"/>
            <a:ext cx="691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True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677636" y="3510172"/>
            <a:ext cx="1342985" cy="402467"/>
            <a:chOff x="3003294" y="2180102"/>
            <a:chExt cx="1299868" cy="356517"/>
          </a:xfrm>
        </p:grpSpPr>
        <p:sp>
          <p:nvSpPr>
            <p:cNvPr id="15" name="矩形 14"/>
            <p:cNvSpPr/>
            <p:nvPr/>
          </p:nvSpPr>
          <p:spPr>
            <a:xfrm>
              <a:off x="3169263" y="2187976"/>
              <a:ext cx="987088" cy="327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语句块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23" name="直接连接符 22"/>
          <p:cNvCxnSpPr>
            <a:endCxn id="9" idx="0"/>
          </p:cNvCxnSpPr>
          <p:nvPr/>
        </p:nvCxnSpPr>
        <p:spPr bwMode="auto">
          <a:xfrm>
            <a:off x="6356699" y="2283718"/>
            <a:ext cx="2" cy="3685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7192128" y="2521969"/>
            <a:ext cx="858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False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6365890" y="4166234"/>
            <a:ext cx="0" cy="28803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肘形连接符 29"/>
          <p:cNvCxnSpPr>
            <a:stCxn id="9" idx="3"/>
            <a:endCxn id="26" idx="0"/>
          </p:cNvCxnSpPr>
          <p:nvPr/>
        </p:nvCxnSpPr>
        <p:spPr bwMode="auto">
          <a:xfrm>
            <a:off x="7205298" y="2944347"/>
            <a:ext cx="177353" cy="574714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肘形连接符 17"/>
          <p:cNvCxnSpPr>
            <a:stCxn id="9" idx="1"/>
            <a:endCxn id="16" idx="0"/>
          </p:cNvCxnSpPr>
          <p:nvPr/>
        </p:nvCxnSpPr>
        <p:spPr bwMode="auto">
          <a:xfrm rot="10800000" flipV="1">
            <a:off x="5349130" y="2944346"/>
            <a:ext cx="158975" cy="565825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" name="组合 20"/>
          <p:cNvGrpSpPr/>
          <p:nvPr/>
        </p:nvGrpSpPr>
        <p:grpSpPr>
          <a:xfrm>
            <a:off x="6711158" y="3519061"/>
            <a:ext cx="1342985" cy="402467"/>
            <a:chOff x="3003294" y="2180102"/>
            <a:chExt cx="1299868" cy="356517"/>
          </a:xfrm>
        </p:grpSpPr>
        <p:sp>
          <p:nvSpPr>
            <p:cNvPr id="22" name="矩形 21"/>
            <p:cNvSpPr/>
            <p:nvPr/>
          </p:nvSpPr>
          <p:spPr>
            <a:xfrm>
              <a:off x="3169263" y="2187976"/>
              <a:ext cx="987088" cy="327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语句块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27" name="肘形连接符 26"/>
          <p:cNvCxnSpPr>
            <a:stCxn id="16" idx="2"/>
            <a:endCxn id="26" idx="2"/>
          </p:cNvCxnSpPr>
          <p:nvPr/>
        </p:nvCxnSpPr>
        <p:spPr bwMode="auto">
          <a:xfrm rot="16200000" flipH="1">
            <a:off x="6361446" y="2900322"/>
            <a:ext cx="8889" cy="2033522"/>
          </a:xfrm>
          <a:prstGeom prst="bentConnector3">
            <a:avLst>
              <a:gd name="adj1" fmla="val 267171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4B7C07-AA5C-4134-A5D1-524BF538CD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二分支示例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2211710"/>
            <a:ext cx="3816424" cy="2376264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guess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guess </a:t>
            </a:r>
            <a:r>
              <a:rPr lang="en-US" altLang="zh-CN" sz="2400" b="1" noProof="0" dirty="0">
                <a:latin typeface="Consolas" panose="020B0609020204030204" pitchFamily="49" charset="0"/>
              </a:rPr>
              <a:t>==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99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猜对了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猜错了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004048" y="2535746"/>
            <a:ext cx="3816424" cy="1728192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4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91737B-6B48-4595-A4E8-8BC305FBB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紧凑形式：适用于简单表达式的二分支结构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92580" y="1793820"/>
            <a:ext cx="7776864" cy="1601662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1&gt; </a:t>
            </a:r>
            <a:r>
              <a:rPr lang="en-US" altLang="zh-CN" sz="28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lang="en-US" altLang="zh-CN" sz="2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8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2&gt;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28460" y="3075806"/>
            <a:ext cx="7992888" cy="1584176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guess =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</a:t>
            </a:r>
            <a:r>
              <a:rPr lang="en-US" altLang="zh-CN" sz="2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2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latin typeface="Consolas" panose="020B0609020204030204" pitchFamily="49" charset="0"/>
              </a:rPr>
              <a:t>guess==99 </a:t>
            </a:r>
            <a:r>
              <a:rPr lang="en-US" altLang="zh-CN" sz="2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 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latin typeface="Consolas" panose="020B0609020204030204" pitchFamily="49" charset="0"/>
              </a:rPr>
              <a:t>))</a:t>
            </a:r>
            <a:endParaRPr lang="zh-CN" altLang="zh-CN" sz="2200" b="1" dirty="0">
              <a:latin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0A3C2A-05AE-4109-ACA4-856D33BBA5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多分支结构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A1FDAE-8965-40BF-A85C-E017E4265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多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6236" y="1283474"/>
            <a:ext cx="2817385" cy="3540948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条件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zh-CN" altLang="en-US" sz="2000" b="1" dirty="0">
                <a:latin typeface="Consolas" panose="020B0609020204030204" pitchFamily="49" charset="0"/>
              </a:rPr>
              <a:t>条件</a:t>
            </a:r>
            <a:r>
              <a:rPr lang="en-US" altLang="zh-CN" sz="2000" b="1" dirty="0">
                <a:latin typeface="Consolas" panose="020B0609020204030204" pitchFamily="49" charset="0"/>
              </a:rPr>
              <a:t>2&gt; 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zh-CN" altLang="en-US" sz="2000" b="1" dirty="0">
                <a:latin typeface="Consolas" panose="020B0609020204030204" pitchFamily="49" charset="0"/>
              </a:rPr>
              <a:t>语句块</a:t>
            </a:r>
            <a:r>
              <a:rPr lang="en-US" altLang="zh-CN" sz="2000" b="1" dirty="0">
                <a:latin typeface="Consolas" panose="020B0609020204030204" pitchFamily="49" charset="0"/>
              </a:rPr>
              <a:t>2&gt;</a:t>
            </a: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……</a:t>
            </a: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N&gt;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0" name="流程图: 决策 19"/>
          <p:cNvSpPr/>
          <p:nvPr/>
        </p:nvSpPr>
        <p:spPr bwMode="auto">
          <a:xfrm>
            <a:off x="4572477" y="1524062"/>
            <a:ext cx="1697194" cy="584062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21431" y="1631427"/>
            <a:ext cx="12241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?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13021" y="1325882"/>
            <a:ext cx="691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zh-CN" altLang="en-US" sz="1800" b="1" dirty="0">
              <a:solidFill>
                <a:srgbClr val="FF77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>
            <a:stCxn id="20" idx="2"/>
          </p:cNvCxnSpPr>
          <p:nvPr/>
        </p:nvCxnSpPr>
        <p:spPr bwMode="auto">
          <a:xfrm flipH="1">
            <a:off x="5421072" y="2108124"/>
            <a:ext cx="2" cy="32928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2" name="组合 31"/>
          <p:cNvGrpSpPr/>
          <p:nvPr/>
        </p:nvGrpSpPr>
        <p:grpSpPr>
          <a:xfrm>
            <a:off x="4749588" y="4154758"/>
            <a:ext cx="1342985" cy="402467"/>
            <a:chOff x="3003294" y="2180102"/>
            <a:chExt cx="1299868" cy="356517"/>
          </a:xfrm>
        </p:grpSpPr>
        <p:sp>
          <p:nvSpPr>
            <p:cNvPr id="33" name="矩形 32"/>
            <p:cNvSpPr/>
            <p:nvPr/>
          </p:nvSpPr>
          <p:spPr>
            <a:xfrm>
              <a:off x="3190984" y="2187976"/>
              <a:ext cx="943645" cy="2999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ill Sans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35" name="直接连接符 34"/>
          <p:cNvCxnSpPr>
            <a:endCxn id="20" idx="0"/>
          </p:cNvCxnSpPr>
          <p:nvPr/>
        </p:nvCxnSpPr>
        <p:spPr bwMode="auto">
          <a:xfrm>
            <a:off x="5421072" y="1261993"/>
            <a:ext cx="2" cy="26206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>
          <a:xfrm>
            <a:off x="4541714" y="2068073"/>
            <a:ext cx="858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False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cxnSp>
        <p:nvCxnSpPr>
          <p:cNvPr id="37" name="直接连接符 36"/>
          <p:cNvCxnSpPr>
            <a:stCxn id="34" idx="2"/>
          </p:cNvCxnSpPr>
          <p:nvPr/>
        </p:nvCxnSpPr>
        <p:spPr bwMode="auto">
          <a:xfrm flipH="1">
            <a:off x="5421079" y="4557223"/>
            <a:ext cx="2" cy="4170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流程图: 决策 38"/>
          <p:cNvSpPr/>
          <p:nvPr/>
        </p:nvSpPr>
        <p:spPr bwMode="auto">
          <a:xfrm>
            <a:off x="4574200" y="3225522"/>
            <a:ext cx="1697194" cy="584062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0" name="直接连接符 39"/>
          <p:cNvCxnSpPr>
            <a:stCxn id="39" idx="2"/>
            <a:endCxn id="34" idx="0"/>
          </p:cNvCxnSpPr>
          <p:nvPr/>
        </p:nvCxnSpPr>
        <p:spPr bwMode="auto">
          <a:xfrm flipH="1">
            <a:off x="5421081" y="3809584"/>
            <a:ext cx="1716" cy="34517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39" idx="0"/>
          </p:cNvCxnSpPr>
          <p:nvPr/>
        </p:nvCxnSpPr>
        <p:spPr bwMode="auto">
          <a:xfrm>
            <a:off x="5421072" y="2930620"/>
            <a:ext cx="1725" cy="29490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矩形 41"/>
          <p:cNvSpPr/>
          <p:nvPr/>
        </p:nvSpPr>
        <p:spPr>
          <a:xfrm>
            <a:off x="4555460" y="2854388"/>
            <a:ext cx="858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False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59352" y="3737681"/>
            <a:ext cx="858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False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4753" y="2283423"/>
            <a:ext cx="466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……</a:t>
            </a:r>
          </a:p>
        </p:txBody>
      </p:sp>
      <p:sp>
        <p:nvSpPr>
          <p:cNvPr id="44" name="矩形 43"/>
          <p:cNvSpPr/>
          <p:nvPr/>
        </p:nvSpPr>
        <p:spPr>
          <a:xfrm>
            <a:off x="4832991" y="3334183"/>
            <a:ext cx="12241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?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46" name="直接连接符 45"/>
          <p:cNvCxnSpPr>
            <a:stCxn id="20" idx="3"/>
            <a:endCxn id="49" idx="1"/>
          </p:cNvCxnSpPr>
          <p:nvPr/>
        </p:nvCxnSpPr>
        <p:spPr bwMode="auto">
          <a:xfrm>
            <a:off x="6269671" y="1816093"/>
            <a:ext cx="277296" cy="132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组合 46"/>
          <p:cNvGrpSpPr/>
          <p:nvPr/>
        </p:nvGrpSpPr>
        <p:grpSpPr>
          <a:xfrm>
            <a:off x="6546967" y="1616187"/>
            <a:ext cx="1060681" cy="402467"/>
            <a:chOff x="3003294" y="2180102"/>
            <a:chExt cx="1299868" cy="356517"/>
          </a:xfrm>
        </p:grpSpPr>
        <p:sp>
          <p:nvSpPr>
            <p:cNvPr id="48" name="矩形 47"/>
            <p:cNvSpPr/>
            <p:nvPr/>
          </p:nvSpPr>
          <p:spPr>
            <a:xfrm>
              <a:off x="3094875" y="2199226"/>
              <a:ext cx="1135866" cy="2999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ill Sans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52" name="直接连接符 51"/>
          <p:cNvCxnSpPr>
            <a:endCxn id="55" idx="1"/>
          </p:cNvCxnSpPr>
          <p:nvPr/>
        </p:nvCxnSpPr>
        <p:spPr bwMode="auto">
          <a:xfrm>
            <a:off x="6269671" y="3518668"/>
            <a:ext cx="277296" cy="132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3" name="组合 52"/>
          <p:cNvGrpSpPr/>
          <p:nvPr/>
        </p:nvGrpSpPr>
        <p:grpSpPr>
          <a:xfrm>
            <a:off x="6489450" y="3318762"/>
            <a:ext cx="1191352" cy="402467"/>
            <a:chOff x="2932805" y="2180102"/>
            <a:chExt cx="1460005" cy="356517"/>
          </a:xfrm>
        </p:grpSpPr>
        <p:sp>
          <p:nvSpPr>
            <p:cNvPr id="54" name="矩形 53"/>
            <p:cNvSpPr/>
            <p:nvPr/>
          </p:nvSpPr>
          <p:spPr>
            <a:xfrm>
              <a:off x="2932805" y="2210476"/>
              <a:ext cx="1460005" cy="2999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N-1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ill Sans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56" name="肘形连接符 55"/>
          <p:cNvCxnSpPr>
            <a:stCxn id="49" idx="3"/>
          </p:cNvCxnSpPr>
          <p:nvPr/>
        </p:nvCxnSpPr>
        <p:spPr bwMode="auto">
          <a:xfrm flipH="1">
            <a:off x="5430973" y="1817421"/>
            <a:ext cx="2176675" cy="2948341"/>
          </a:xfrm>
          <a:prstGeom prst="bentConnector4">
            <a:avLst>
              <a:gd name="adj1" fmla="val -16337"/>
              <a:gd name="adj2" fmla="val 9993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>
            <a:stCxn id="55" idx="3"/>
          </p:cNvCxnSpPr>
          <p:nvPr/>
        </p:nvCxnSpPr>
        <p:spPr bwMode="auto">
          <a:xfrm flipV="1">
            <a:off x="7607650" y="3517554"/>
            <a:ext cx="348726" cy="244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18D635-B0E2-404E-A0A1-CB8CBD6C79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3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多分支结构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131590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对不同分数分级的问题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55576" y="1712647"/>
            <a:ext cx="7992888" cy="3240360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score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</a:p>
          <a:p>
            <a:pPr algn="l" eaLnBrk="0" hangingPunct="0"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score &gt;= 60:</a:t>
            </a:r>
          </a:p>
          <a:p>
            <a:pPr algn="l" eaLnBrk="0" hangingPunct="0"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grade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zh-CN" sz="2000" b="1" dirty="0">
              <a:latin typeface="Arial" panose="020B0604020202020204" pitchFamily="34" charset="0"/>
            </a:endParaRPr>
          </a:p>
          <a:p>
            <a:pPr algn="l" eaLnBrk="0" hangingPunct="0">
              <a:defRPr/>
            </a:pP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score &gt;= 70:</a:t>
            </a:r>
          </a:p>
          <a:p>
            <a:pPr algn="l" eaLnBrk="0" hangingPunct="0"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grade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zh-CN" sz="2000" b="1" dirty="0">
              <a:latin typeface="Arial" panose="020B0604020202020204" pitchFamily="34" charset="0"/>
            </a:endParaRPr>
          </a:p>
          <a:p>
            <a:pPr algn="l" eaLnBrk="0" hangingPunct="0">
              <a:defRPr/>
            </a:pP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score &gt;= 80:</a:t>
            </a:r>
          </a:p>
          <a:p>
            <a:pPr algn="l" eaLnBrk="0" hangingPunct="0"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grade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zh-CN" sz="2000" b="1" dirty="0">
              <a:latin typeface="Arial" panose="020B0604020202020204" pitchFamily="34" charset="0"/>
            </a:endParaRPr>
          </a:p>
          <a:p>
            <a:pPr algn="l" eaLnBrk="0" hangingPunct="0">
              <a:defRPr/>
            </a:pP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score &gt;= 90:</a:t>
            </a:r>
          </a:p>
          <a:p>
            <a:pPr algn="l" eaLnBrk="0" hangingPunct="0"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grade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zh-CN" sz="2000" b="1" dirty="0">
              <a:latin typeface="Arial" panose="020B0604020202020204" pitchFamily="34" charset="0"/>
            </a:endParaRPr>
          </a:p>
          <a:p>
            <a:pPr lvl="0" algn="l" eaLnBrk="0" hangingPunct="0"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输入成绩属于级别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{}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.format(grade))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427984" y="2283718"/>
            <a:ext cx="42612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注意多条件之间的包含关系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注意变量取值范围的覆盖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6851EE-5AE8-4BDB-9107-BEC1244CF8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4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条件判断及组合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7C0BC5-27DC-444A-B101-5C81C74894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0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条件判断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165D8FE-D378-4867-AD89-FFF539B0A50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3568" y="1563638"/>
              <a:ext cx="7776864" cy="3081015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160239">
                      <a:extLst>
                        <a:ext uri="{9D8B030D-6E8A-4147-A177-3AD203B41FA5}">
                          <a16:colId xmlns:a16="http://schemas.microsoft.com/office/drawing/2014/main" val="2350269296"/>
                        </a:ext>
                      </a:extLst>
                    </a:gridCol>
                    <a:gridCol w="2376264">
                      <a:extLst>
                        <a:ext uri="{9D8B030D-6E8A-4147-A177-3AD203B41FA5}">
                          <a16:colId xmlns:a16="http://schemas.microsoft.com/office/drawing/2014/main" val="630804413"/>
                        </a:ext>
                      </a:extLst>
                    </a:gridCol>
                    <a:gridCol w="3240361">
                      <a:extLst>
                        <a:ext uri="{9D8B030D-6E8A-4147-A177-3AD203B41FA5}">
                          <a16:colId xmlns:a16="http://schemas.microsoft.com/office/drawing/2014/main" val="204217230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操作符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数学符号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描述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3421306199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小于</a:t>
                          </a:r>
                          <a:endParaRPr lang="en-US" altLang="zh-CN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116778412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&lt;=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≤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小于等于</a:t>
                          </a:r>
                          <a:endParaRPr lang="en-US" altLang="zh-CN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3720683144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18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&gt;=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≥</a:t>
                          </a:r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1800" baseline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zh-CN" altLang="en-US" sz="1800" baseline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大于等于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464887734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&gt;</a:t>
                          </a:r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大于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834746500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==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=</a:t>
                          </a:r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等于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973767265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！</a:t>
                          </a:r>
                          <a:r>
                            <a:rPr lang="en-US" altLang="zh-CN" sz="2000" b="1" dirty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不等于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36435836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165D8FE-D378-4867-AD89-FFF539B0A5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017413"/>
                  </p:ext>
                </p:extLst>
              </p:nvPr>
            </p:nvGraphicFramePr>
            <p:xfrm>
              <a:off x="683568" y="1563638"/>
              <a:ext cx="7776864" cy="312521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160239">
                      <a:extLst>
                        <a:ext uri="{9D8B030D-6E8A-4147-A177-3AD203B41FA5}">
                          <a16:colId xmlns:a16="http://schemas.microsoft.com/office/drawing/2014/main" val="2350269296"/>
                        </a:ext>
                      </a:extLst>
                    </a:gridCol>
                    <a:gridCol w="2376264">
                      <a:extLst>
                        <a:ext uri="{9D8B030D-6E8A-4147-A177-3AD203B41FA5}">
                          <a16:colId xmlns:a16="http://schemas.microsoft.com/office/drawing/2014/main" val="630804413"/>
                        </a:ext>
                      </a:extLst>
                    </a:gridCol>
                    <a:gridCol w="3240361">
                      <a:extLst>
                        <a:ext uri="{9D8B030D-6E8A-4147-A177-3AD203B41FA5}">
                          <a16:colId xmlns:a16="http://schemas.microsoft.com/office/drawing/2014/main" val="204217230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操作符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数学符号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4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描述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3421306199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小于</a:t>
                          </a:r>
                          <a:endParaRPr lang="en-US" altLang="zh-CN" sz="180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116778412"/>
                      </a:ext>
                    </a:extLst>
                  </a:tr>
                  <a:tr h="4424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&lt;=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≤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小于等于</a:t>
                          </a:r>
                          <a:endParaRPr lang="en-US" altLang="zh-CN" sz="180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37206831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18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&gt;=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≥</a:t>
                          </a:r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1800" baseline="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zh-CN" altLang="en-US" sz="1800" baseline="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大于等于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4648877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&gt;</a:t>
                          </a:r>
                          <a:endParaRPr lang="zh-CN" altLang="en-US" sz="240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&gt;</a:t>
                          </a:r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大于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8347465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==</a:t>
                          </a:r>
                          <a:endParaRPr lang="zh-CN" altLang="en-US" sz="20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=</a:t>
                          </a:r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等于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9737672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！</a:t>
                          </a:r>
                          <a:r>
                            <a:rPr lang="en-US" altLang="zh-CN" sz="2000" b="1" dirty="0" smtClean="0">
                              <a:solidFill>
                                <a:srgbClr val="C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</a:t>
                          </a:r>
                          <a:endParaRPr lang="zh-CN" altLang="en-US" sz="2400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1026" t="-586667" r="-137179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en-US" altLang="zh-CN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r>
                            <a:rPr lang="zh-CN" altLang="en-US" sz="18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不等于</a:t>
                          </a:r>
                          <a:endParaRPr lang="zh-CN" altLang="en-US" sz="18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36435836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5868144" y="917307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操作符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33290F-BBDF-4B7B-A08A-4CBC3DB2F1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9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条件组合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2499742"/>
          <a:ext cx="7848872" cy="173888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and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两个条件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endParaRPr lang="en-US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or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两个条件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x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的逻辑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310550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用于条件组合的三个保留字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07BA71-1FC5-4644-82AB-ADA7674B7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6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本课概要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rgbClr val="CECECE"/>
                  </a:solidFill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CC BY-NC-SA 4.0 </a:t>
              </a:r>
              <a:r>
                <a:rPr lang="zh-CN" altLang="en-US" sz="1400" dirty="0">
                  <a:solidFill>
                    <a:srgbClr val="CECECE"/>
                  </a:solidFill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嵩天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CECECE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Gill Sans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78E541-A2F2-48E3-B91A-EF0E26D4FF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条件判断及组合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示例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2067694"/>
            <a:ext cx="4968552" cy="2376264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guess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guess &gt; 99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guess &lt; 99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猜错了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猜对了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436096" y="2355726"/>
            <a:ext cx="3528392" cy="1944216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not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400" b="1" dirty="0">
                <a:solidFill>
                  <a:srgbClr val="8C009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09D42F-0BAD-4467-A335-86D1F2821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5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程序的异常处理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C47B17-ADCF-43BB-BA12-1B8E7C0B5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92012" y="1779662"/>
            <a:ext cx="6624736" cy="1296144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2400" b="1" dirty="0" err="1">
                <a:latin typeface="Consolas" panose="020B0609020204030204" pitchFamily="49" charset="0"/>
              </a:rPr>
              <a:t>num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请输入一个整数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))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**2)</a:t>
            </a:r>
          </a:p>
        </p:txBody>
      </p:sp>
      <p:sp>
        <p:nvSpPr>
          <p:cNvPr id="7" name="矩形 6"/>
          <p:cNvSpPr/>
          <p:nvPr/>
        </p:nvSpPr>
        <p:spPr>
          <a:xfrm>
            <a:off x="1160998" y="3795886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当用户没有输入整数时，会产生异常，怎么处理？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E2F122-3704-4BBC-BAD6-92D3CA48A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3688" y="1491630"/>
            <a:ext cx="6120680" cy="2664296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  File "t.py", line 1, in &lt;module&gt;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(input("</a:t>
            </a:r>
            <a:r>
              <a:rPr lang="zh-CN" altLang="en-US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请输入一个整数</a:t>
            </a: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: "))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  File "&lt;string&gt;", line 1, in &lt;module&gt;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NameError</a:t>
            </a: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: name '</a:t>
            </a:r>
            <a:r>
              <a:rPr lang="en-US" altLang="zh-CN" sz="2000" b="1" dirty="0" err="1">
                <a:solidFill>
                  <a:srgbClr val="FF0100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sz="2000" b="1" dirty="0">
                <a:solidFill>
                  <a:srgbClr val="FF0100"/>
                </a:solidFill>
                <a:latin typeface="Consolas" panose="020B0609020204030204" pitchFamily="49" charset="0"/>
              </a:rPr>
              <a:t>' is not defined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691680" y="3538334"/>
            <a:ext cx="1440160" cy="504056"/>
          </a:xfrm>
          <a:prstGeom prst="rect">
            <a:avLst/>
          </a:prstGeom>
          <a:noFill/>
          <a:ln w="25400" cap="flat" cmpd="sng" algn="ctr">
            <a:solidFill>
              <a:srgbClr val="1C86E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5868144" y="4038932"/>
            <a:ext cx="2492780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异常内容提示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39500" y="3534876"/>
            <a:ext cx="4256836" cy="504056"/>
          </a:xfrm>
          <a:prstGeom prst="rect">
            <a:avLst/>
          </a:prstGeom>
          <a:noFill/>
          <a:ln w="25400" cap="flat" cmpd="sng" algn="ctr">
            <a:solidFill>
              <a:srgbClr val="1C86E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573516" y="4038932"/>
            <a:ext cx="2492780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异常类型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23928" y="2157147"/>
            <a:ext cx="1080120" cy="504056"/>
          </a:xfrm>
          <a:prstGeom prst="rect">
            <a:avLst/>
          </a:prstGeom>
          <a:noFill/>
          <a:ln w="25400" cap="flat" cmpd="sng" algn="ctr">
            <a:solidFill>
              <a:srgbClr val="1C86E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4396764" y="1283474"/>
            <a:ext cx="294276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异常发生的代码行数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D01168-1039-4A34-986A-4F8556512C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7624" y="2139700"/>
            <a:ext cx="2817385" cy="2300239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algn="l" eaLnBrk="0" hangingPunct="0">
              <a:lnSpc>
                <a:spcPct val="16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except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2&gt;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310550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异常处理的基本使用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788024" y="2139700"/>
            <a:ext cx="2817385" cy="2300239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algn="l" eaLnBrk="0" hangingPunct="0">
              <a:lnSpc>
                <a:spcPct val="16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except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异常类型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2&gt;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CCA367-8FBB-4A7E-BF47-1C5167A440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5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1707654"/>
            <a:ext cx="6624736" cy="2880320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try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  <a:endParaRPr lang="en-US" altLang="zh-CN" sz="2400" b="1" i="1" dirty="0">
              <a:solidFill>
                <a:srgbClr val="FF77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请输入一个整数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print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**2)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except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8C0093"/>
                </a:solidFill>
                <a:latin typeface="Consolas" panose="020B0609020204030204" pitchFamily="49" charset="0"/>
              </a:rPr>
              <a:t>   print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输入不是整数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310550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示例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E405F9-95D3-4098-BE7A-F761A9510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1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1707654"/>
            <a:ext cx="6624736" cy="2880320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try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请输入一个整数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print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**2)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</a:t>
            </a: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xcept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8C0093"/>
                </a:solidFill>
                <a:latin typeface="Consolas" panose="020B0609020204030204" pitchFamily="49" charset="0"/>
              </a:rPr>
              <a:t>NameError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print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输入不是整数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310550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示例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555776" y="3507854"/>
            <a:ext cx="2016224" cy="504056"/>
          </a:xfrm>
          <a:prstGeom prst="rect">
            <a:avLst/>
          </a:prstGeom>
          <a:noFill/>
          <a:ln w="25400" cap="flat" cmpd="sng" algn="ctr">
            <a:solidFill>
              <a:srgbClr val="1C86E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4572000" y="3050621"/>
            <a:ext cx="448675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标注异常类型后，仅响应此类异常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异常类型名字等同于变量名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518611-5F0E-4077-A4DE-3CCC926277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4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异常处理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9592" y="1059582"/>
            <a:ext cx="3240360" cy="3960440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except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2&gt;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3&gt;</a:t>
            </a:r>
            <a:endParaRPr lang="zh-CN" altLang="zh-CN" sz="2400" b="1" dirty="0">
              <a:latin typeface="Arial" panose="020B0604020202020204" pitchFamily="34" charset="0"/>
            </a:endParaRP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finally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4&gt;</a:t>
            </a:r>
            <a:endParaRPr lang="zh-CN" altLang="zh-CN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2195736" y="1310550"/>
            <a:ext cx="694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异常处理的高级使用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563888" y="2427734"/>
            <a:ext cx="5544616" cy="1462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finally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对应语句块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一定执行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i="1" noProof="0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e</a:t>
            </a: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lse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对应语句块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在不发生异常时执行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649678-1A3C-490A-90AE-A0385C2B7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7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1DB5C5-AC9D-4574-899B-EE3C8E10B2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5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1647" y="1188380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单分支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if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二分支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if-else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及紧凑形式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多分支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if-</a:t>
            </a: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elif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-else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及条件之间关系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not and or  &gt; &gt;= == &lt;= &lt; !=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异常处理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try-except-else-finally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程序的分支结构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32A944-7D7D-4D4A-AF1D-CAF63BD90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程序的控制结构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366589" y="1171819"/>
            <a:ext cx="5595391" cy="2450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- 4.1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程序的分支结构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- 4.2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程序的循环结构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- 4.3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模块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3: random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库的使用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- 4.4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实例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6: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圆周率的计算</a:t>
            </a:r>
            <a:endParaRPr lang="zh-CN" altLang="en-US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110" name="图片 109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258A36-1E12-4511-A1D5-874169341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59632" y="863590"/>
            <a:ext cx="6840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everything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false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tears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setFlowing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()):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Speaker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new Speaker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pass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3F9D08-9FFC-42FA-83EA-564E0D636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5767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4.3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程序的循环结构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6106A0-25C5-4BB5-BAE2-77397FC909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1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586692" y="1332690"/>
            <a:ext cx="4544250" cy="239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遍历循环</a:t>
            </a:r>
            <a:endParaRPr lang="en-US" altLang="zh-CN" sz="22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无限循环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循环控制保留字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循环的高级用法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67298" y="206769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程序的循环结构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4A2E2C-24D6-4C6A-832D-4745115E1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遍历循环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3F6DD1-3A72-4D30-86B4-DDFB256BA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遍历某个结构形成的循环运行方式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4100680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从遍历结构中逐一提取元素，放在循环变量中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71700" y="2208865"/>
            <a:ext cx="5544616" cy="1580421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200000"/>
              </a:lnSpc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循环变量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lang="en-US" altLang="zh-CN" sz="2400" b="1" i="1" noProof="0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遍历结构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D4E7E-0250-43A8-8677-132E1D922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7704" y="1565514"/>
            <a:ext cx="5544616" cy="1580421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循环变量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遍历结构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5576" y="3651870"/>
            <a:ext cx="8028892" cy="10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由保留字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组成，完整遍历所有元素后结束 </a:t>
            </a:r>
            <a:endParaRPr lang="en-US" altLang="zh-CN" sz="22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每次循环，所获得元素放入循环变量，并执行一次语句块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任意多边形 1"/>
          <p:cNvSpPr/>
          <p:nvPr/>
        </p:nvSpPr>
        <p:spPr bwMode="auto">
          <a:xfrm>
            <a:off x="3862822" y="1555684"/>
            <a:ext cx="1814400" cy="315562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16200000">
            <a:off x="2425526" y="2557984"/>
            <a:ext cx="504056" cy="243555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3F5399-659C-46DB-A9FC-676B4E452F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计数循环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4100680"/>
            <a:ext cx="676875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遍历由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range()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函数产生的数字序列，产生循环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71800" y="2241502"/>
            <a:ext cx="3672408" cy="1580421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 </a:t>
            </a:r>
            <a:r>
              <a:rPr lang="en-US" altLang="zh-CN" sz="2400" b="1" noProof="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noProof="0" dirty="0">
                <a:latin typeface="Consolas" panose="020B0609020204030204" pitchFamily="49" charset="0"/>
              </a:rPr>
              <a:t>(N)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63C97E-A3E5-410D-9E01-35A220E4F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5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1995685"/>
            <a:ext cx="3254824" cy="300379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4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68862" y="2006248"/>
            <a:ext cx="3254824" cy="300379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2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3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4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计数循环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4B72D4-C5CC-4A3F-A1E1-B7A5E8C08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计数循环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特定次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96636" y="4083918"/>
            <a:ext cx="676875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range()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函数产生的数字序列，产生循环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12760" y="2241502"/>
            <a:ext cx="4536504" cy="1580421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(M,N</a:t>
            </a:r>
            <a:r>
              <a:rPr lang="en-US" altLang="zh-CN" sz="2400" b="1" noProof="0" dirty="0">
                <a:latin typeface="Consolas" panose="020B0609020204030204" pitchFamily="49" charset="0"/>
              </a:rPr>
              <a:t>,K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52F3F9-3D14-4B19-8FB1-477525303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8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1995685"/>
            <a:ext cx="3254824" cy="300379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</a:t>
            </a:r>
            <a:r>
              <a:rPr lang="en-US" altLang="zh-CN" sz="2000" b="1" dirty="0">
                <a:latin typeface="Consolas" panose="020B0609020204030204" pitchFamily="49" charset="0"/>
              </a:rPr>
              <a:t>,6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5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68862" y="2006248"/>
            <a:ext cx="3254824" cy="2221686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(1,6,2):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Hello: 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5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计数循环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特定次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0A12D8-D8F9-4ADC-9D21-919FA1165A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>
            <a:stCxn id="51" idx="2"/>
          </p:cNvCxnSpPr>
          <p:nvPr/>
        </p:nvCxnSpPr>
        <p:spPr bwMode="auto">
          <a:xfrm flipH="1">
            <a:off x="5715335" y="2436070"/>
            <a:ext cx="1001" cy="2857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24" name="Rectangle 12"/>
          <p:cNvSpPr>
            <a:spLocks/>
          </p:cNvSpPr>
          <p:nvPr/>
        </p:nvSpPr>
        <p:spPr bwMode="auto">
          <a:xfrm>
            <a:off x="1805162" y="402774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程序的控制结构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15616" y="1222518"/>
            <a:ext cx="1722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顺序结构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分支结构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循环结构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711574" y="1708928"/>
            <a:ext cx="180000" cy="96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流程图: 决策 10"/>
          <p:cNvSpPr/>
          <p:nvPr/>
        </p:nvSpPr>
        <p:spPr bwMode="auto">
          <a:xfrm>
            <a:off x="5899997" y="1473710"/>
            <a:ext cx="1380852" cy="475198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H="1" flipV="1">
            <a:off x="5705358" y="2719452"/>
            <a:ext cx="1767850" cy="231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3858458" y="1453550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5967209" y="1545207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42763" y="137037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95640" y="1685435"/>
            <a:ext cx="1126961" cy="325176"/>
            <a:chOff x="3003294" y="2180102"/>
            <a:chExt cx="1299868" cy="356517"/>
          </a:xfrm>
        </p:grpSpPr>
        <p:sp>
          <p:nvSpPr>
            <p:cNvPr id="20" name="矩形 19"/>
            <p:cNvSpPr/>
            <p:nvPr/>
          </p:nvSpPr>
          <p:spPr>
            <a:xfrm>
              <a:off x="3245867" y="2187976"/>
              <a:ext cx="8338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endParaRPr lang="zh-CN" altLang="en-US" sz="1400" dirty="0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 bwMode="auto">
          <a:xfrm>
            <a:off x="3860120" y="2022898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3" name="组合 32"/>
          <p:cNvGrpSpPr/>
          <p:nvPr/>
        </p:nvGrpSpPr>
        <p:grpSpPr>
          <a:xfrm>
            <a:off x="3295640" y="2245614"/>
            <a:ext cx="1126961" cy="326807"/>
            <a:chOff x="3003294" y="2180102"/>
            <a:chExt cx="1299868" cy="356517"/>
          </a:xfrm>
        </p:grpSpPr>
        <p:sp>
          <p:nvSpPr>
            <p:cNvPr id="34" name="矩形 33"/>
            <p:cNvSpPr/>
            <p:nvPr/>
          </p:nvSpPr>
          <p:spPr>
            <a:xfrm>
              <a:off x="3245866" y="2187976"/>
              <a:ext cx="8338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endParaRPr lang="zh-CN" altLang="en-US" sz="1400" dirty="0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 bwMode="auto">
          <a:xfrm>
            <a:off x="3860120" y="2578315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51" idx="0"/>
          </p:cNvCxnSpPr>
          <p:nvPr/>
        </p:nvCxnSpPr>
        <p:spPr bwMode="auto">
          <a:xfrm>
            <a:off x="5716336" y="1697872"/>
            <a:ext cx="0" cy="41302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9" name="组合 48"/>
          <p:cNvGrpSpPr/>
          <p:nvPr/>
        </p:nvGrpSpPr>
        <p:grpSpPr>
          <a:xfrm>
            <a:off x="5152855" y="2110894"/>
            <a:ext cx="1126961" cy="325176"/>
            <a:chOff x="3003294" y="2180102"/>
            <a:chExt cx="1299868" cy="356517"/>
          </a:xfrm>
        </p:grpSpPr>
        <p:sp>
          <p:nvSpPr>
            <p:cNvPr id="50" name="矩形 49"/>
            <p:cNvSpPr/>
            <p:nvPr/>
          </p:nvSpPr>
          <p:spPr>
            <a:xfrm>
              <a:off x="3271571" y="2187976"/>
              <a:ext cx="782475" cy="337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 dirty="0"/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01423" y="2114875"/>
            <a:ext cx="1126961" cy="326807"/>
            <a:chOff x="3003294" y="2180102"/>
            <a:chExt cx="1299868" cy="356517"/>
          </a:xfrm>
        </p:grpSpPr>
        <p:sp>
          <p:nvSpPr>
            <p:cNvPr id="53" name="矩形 52"/>
            <p:cNvSpPr/>
            <p:nvPr/>
          </p:nvSpPr>
          <p:spPr>
            <a:xfrm>
              <a:off x="3278042" y="2187976"/>
              <a:ext cx="769532" cy="335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 bwMode="auto">
          <a:xfrm flipV="1">
            <a:off x="7283230" y="1708928"/>
            <a:ext cx="180000" cy="88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接连接符 55"/>
          <p:cNvCxnSpPr/>
          <p:nvPr/>
        </p:nvCxnSpPr>
        <p:spPr bwMode="auto">
          <a:xfrm>
            <a:off x="7464509" y="1697872"/>
            <a:ext cx="435" cy="40806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 flipH="1">
            <a:off x="7466065" y="2448951"/>
            <a:ext cx="1" cy="28240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/>
          <p:nvPr/>
        </p:nvCxnSpPr>
        <p:spPr bwMode="auto">
          <a:xfrm>
            <a:off x="6590423" y="1255055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矩形 71"/>
          <p:cNvSpPr/>
          <p:nvPr/>
        </p:nvSpPr>
        <p:spPr>
          <a:xfrm>
            <a:off x="7300641" y="1364846"/>
            <a:ext cx="389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75" name="直接连接符 74"/>
          <p:cNvCxnSpPr/>
          <p:nvPr/>
        </p:nvCxnSpPr>
        <p:spPr bwMode="auto">
          <a:xfrm>
            <a:off x="6586420" y="2724513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接连接符 92"/>
          <p:cNvCxnSpPr>
            <a:stCxn id="102" idx="2"/>
          </p:cNvCxnSpPr>
          <p:nvPr/>
        </p:nvCxnSpPr>
        <p:spPr bwMode="auto">
          <a:xfrm flipH="1">
            <a:off x="4053450" y="3772979"/>
            <a:ext cx="1911" cy="32163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接连接符 93"/>
          <p:cNvCxnSpPr/>
          <p:nvPr/>
        </p:nvCxnSpPr>
        <p:spPr bwMode="auto">
          <a:xfrm>
            <a:off x="4046223" y="4094615"/>
            <a:ext cx="460431" cy="8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流程图: 决策 94"/>
          <p:cNvSpPr/>
          <p:nvPr/>
        </p:nvSpPr>
        <p:spPr bwMode="auto">
          <a:xfrm>
            <a:off x="4515077" y="3858515"/>
            <a:ext cx="1380852" cy="475198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82289" y="3930012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505945" y="38772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4053450" y="3238985"/>
            <a:ext cx="1124411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0" name="组合 99"/>
          <p:cNvGrpSpPr/>
          <p:nvPr/>
        </p:nvGrpSpPr>
        <p:grpSpPr>
          <a:xfrm>
            <a:off x="3491880" y="3447803"/>
            <a:ext cx="1126961" cy="325176"/>
            <a:chOff x="3003294" y="2180102"/>
            <a:chExt cx="1299868" cy="356517"/>
          </a:xfrm>
        </p:grpSpPr>
        <p:sp>
          <p:nvSpPr>
            <p:cNvPr id="101" name="矩形 100"/>
            <p:cNvSpPr/>
            <p:nvPr/>
          </p:nvSpPr>
          <p:spPr>
            <a:xfrm>
              <a:off x="3245685" y="2187976"/>
              <a:ext cx="834245" cy="337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endParaRPr lang="zh-CN" altLang="en-US" sz="1400" dirty="0"/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109" name="直接连接符 108"/>
          <p:cNvCxnSpPr/>
          <p:nvPr/>
        </p:nvCxnSpPr>
        <p:spPr bwMode="auto">
          <a:xfrm>
            <a:off x="5201500" y="3053462"/>
            <a:ext cx="4003" cy="8023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直接连接符 111"/>
          <p:cNvCxnSpPr/>
          <p:nvPr/>
        </p:nvCxnSpPr>
        <p:spPr bwMode="auto">
          <a:xfrm>
            <a:off x="5213563" y="4333713"/>
            <a:ext cx="0" cy="216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直接连接符 122"/>
          <p:cNvCxnSpPr>
            <a:endCxn id="102" idx="0"/>
          </p:cNvCxnSpPr>
          <p:nvPr/>
        </p:nvCxnSpPr>
        <p:spPr bwMode="auto">
          <a:xfrm>
            <a:off x="4054405" y="3226140"/>
            <a:ext cx="956" cy="22166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7" name="矩形 126"/>
          <p:cNvSpPr/>
          <p:nvPr/>
        </p:nvSpPr>
        <p:spPr>
          <a:xfrm>
            <a:off x="5416574" y="4249972"/>
            <a:ext cx="389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FFF6F2-CC44-4F51-A038-E64738F5F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4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字符串遍历循环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4039782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是字符串，遍历字符串每个字符，产生循环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44808" y="2178416"/>
            <a:ext cx="3672408" cy="1580421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0CB8AB-074F-41A4-9C46-5AD6D77C0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6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55776" y="2499742"/>
            <a:ext cx="4248472" cy="2221686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Python123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c,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P,y,t,h,o,n,1,2,3,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字符串遍历循环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A239FC-A191-4EC8-965B-9C0A7F45BE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1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4011910"/>
            <a:ext cx="676875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一个列表，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遍历其每个元素，产生循环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71800" y="2241502"/>
            <a:ext cx="3672408" cy="1580421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item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BA1718-006C-40AD-AA5E-25C903053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67744" y="2499742"/>
            <a:ext cx="4752528" cy="165618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item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[123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 456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(item, end=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123,PY,456,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95E502-24E9-4340-89FD-46909AF85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4011910"/>
            <a:ext cx="676875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是一个文件标识符，遍历其每行，产生循环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71800" y="2241502"/>
            <a:ext cx="3672408" cy="1580421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lang="en-US" altLang="zh-CN" sz="2400" b="1" dirty="0">
                <a:latin typeface="Consolas" panose="020B0609020204030204" pitchFamily="49" charset="0"/>
              </a:rPr>
              <a:t>line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 </a:t>
            </a:r>
            <a:r>
              <a:rPr lang="en-US" altLang="zh-CN" sz="2400" b="1" dirty="0">
                <a:latin typeface="Consolas" panose="020B0609020204030204" pitchFamily="49" charset="0"/>
              </a:rPr>
              <a:t>fi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7FD0D6-645D-44C9-843F-B1CEC0523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2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563638"/>
            <a:ext cx="2029159" cy="2029159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04748" y="2211710"/>
            <a:ext cx="3735404" cy="259228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line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fi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line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rgbClr val="0010FF"/>
                </a:solidFill>
                <a:latin typeface="Consolas" panose="020B0609020204030204" pitchFamily="49" charset="0"/>
              </a:rPr>
              <a:t>优美胜于丑陋</a:t>
            </a:r>
            <a:endParaRPr lang="en-US" altLang="zh-CN" sz="1600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rgbClr val="0010FF"/>
                </a:solidFill>
                <a:latin typeface="Consolas" panose="020B0609020204030204" pitchFamily="49" charset="0"/>
              </a:rPr>
              <a:t>明了胜于隐晦</a:t>
            </a:r>
            <a:endParaRPr lang="en-US" altLang="zh-CN" sz="1600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rgbClr val="0010FF"/>
                </a:solidFill>
                <a:latin typeface="Consolas" panose="020B0609020204030204" pitchFamily="49" charset="0"/>
              </a:rPr>
              <a:t>简洁胜于复杂</a:t>
            </a:r>
            <a:endParaRPr lang="en-US" altLang="zh-CN" sz="1600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34877" y="2177606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优美胜于丑陋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明了胜于隐晦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简洁胜于复杂</a:t>
            </a:r>
            <a:endParaRPr lang="en-US" altLang="zh-CN" sz="16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F75C7B-33D6-4897-B5B8-4B9FC661B9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遍历循环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9752" y="1269950"/>
            <a:ext cx="4320480" cy="856887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循环变量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遍历结构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  <p:sp>
        <p:nvSpPr>
          <p:cNvPr id="2" name="任意多边形 1"/>
          <p:cNvSpPr/>
          <p:nvPr/>
        </p:nvSpPr>
        <p:spPr bwMode="auto">
          <a:xfrm>
            <a:off x="3938128" y="1371472"/>
            <a:ext cx="1413818" cy="171094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16200000">
            <a:off x="2874061" y="2111661"/>
            <a:ext cx="273294" cy="189783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52040" y="2715766"/>
            <a:ext cx="29301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计数循环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(N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次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计数循环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特定次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字符串遍历循环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48064" y="2717132"/>
            <a:ext cx="29301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列表遍历循环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文件遍历循环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…… 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449C4F-B7E2-4F8C-A253-E5A72A120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0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无限循环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933B08-ADBF-4EEF-8E33-C71E3FBB5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0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无限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由条件控制的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循环运行方式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4011910"/>
            <a:ext cx="676875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反复执行语句块，直到条件不满足时结束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51720" y="2208865"/>
            <a:ext cx="5544616" cy="1580421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while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条件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</a:p>
        </p:txBody>
      </p:sp>
      <p:sp>
        <p:nvSpPr>
          <p:cNvPr id="8" name="任意多边形 7"/>
          <p:cNvSpPr/>
          <p:nvPr/>
        </p:nvSpPr>
        <p:spPr bwMode="auto">
          <a:xfrm rot="5400000" flipV="1">
            <a:off x="2476806" y="3138194"/>
            <a:ext cx="491740" cy="189783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655F03-1B9B-40C2-831C-60C7CEB34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43608" y="2139702"/>
            <a:ext cx="3735404" cy="259228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a = 3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while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a &gt; 0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a = a -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noProof="0" dirty="0">
                <a:solidFill>
                  <a:srgbClr val="0010FF"/>
                </a:solidFill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无限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无限循环的条件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860032" y="2131157"/>
            <a:ext cx="3735404" cy="259228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a = 3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while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a &gt; 0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a = a +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4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5</a:t>
            </a:r>
            <a:endParaRPr lang="en-US" altLang="zh-CN" sz="1600" b="1" noProof="0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noProof="0" dirty="0">
                <a:solidFill>
                  <a:srgbClr val="0010FF"/>
                </a:solidFill>
                <a:latin typeface="Consolas" panose="020B0609020204030204" pitchFamily="49" charset="0"/>
              </a:rPr>
              <a:t>…    </a:t>
            </a:r>
            <a:r>
              <a:rPr lang="en-US" altLang="zh-CN" sz="1600" b="1" noProof="0" dirty="0">
                <a:solidFill>
                  <a:srgbClr val="C00000"/>
                </a:solidFill>
                <a:latin typeface="Consolas" panose="020B0609020204030204" pitchFamily="49" charset="0"/>
              </a:rPr>
              <a:t>(CTRL + C </a:t>
            </a:r>
            <a:r>
              <a:rPr lang="zh-CN" altLang="en-US" sz="1600" b="1" noProof="0" dirty="0">
                <a:solidFill>
                  <a:srgbClr val="C00000"/>
                </a:solidFill>
                <a:latin typeface="Consolas" panose="020B0609020204030204" pitchFamily="49" charset="0"/>
              </a:rPr>
              <a:t>退出执行</a:t>
            </a:r>
            <a:r>
              <a:rPr lang="en-US" altLang="zh-CN" sz="1600" b="1" noProof="0" dirty="0">
                <a:solidFill>
                  <a:srgbClr val="C00000"/>
                </a:solidFill>
                <a:latin typeface="Consolas" panose="020B0609020204030204" pitchFamily="49" charset="0"/>
              </a:rPr>
              <a:t>) 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036622-A331-47BD-8498-63077E5890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程序的分支结构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66364E-9502-4EB6-9897-3F1607277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循环控制保留字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1BB15F-EA3B-4501-B09A-B4A044902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8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循环控制保留字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break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 </a:t>
            </a:r>
            <a:r>
              <a:rPr lang="en-US" altLang="zh-CN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continue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27584" y="213970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跳出并结束当前整个循环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，执行循环后的语句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continue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结束当次循环，继续执行后续次数循环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continue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while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循环搭配使用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AF94F3-55E3-4687-9F78-6E6183096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6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循环控制保留字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break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 </a:t>
            </a:r>
            <a:r>
              <a:rPr lang="en-US" altLang="zh-CN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continue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55576" y="2139702"/>
            <a:ext cx="3735404" cy="2304256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latin typeface="Consolas" panose="020B0609020204030204" pitchFamily="49" charset="0"/>
              </a:rPr>
              <a:t>c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 ==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continue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(c,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PYHON</a:t>
            </a:r>
          </a:p>
        </p:txBody>
      </p:sp>
      <p:sp>
        <p:nvSpPr>
          <p:cNvPr id="10" name="任意多边形 9"/>
          <p:cNvSpPr/>
          <p:nvPr/>
        </p:nvSpPr>
        <p:spPr bwMode="auto">
          <a:xfrm rot="16200000" flipH="1" flipV="1">
            <a:off x="3606050" y="2673604"/>
            <a:ext cx="491740" cy="288032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644008" y="2139702"/>
            <a:ext cx="3735404" cy="2304256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latin typeface="Consolas" panose="020B0609020204030204" pitchFamily="49" charset="0"/>
              </a:rPr>
              <a:t>c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 ==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break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(c,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</a:t>
            </a:r>
          </a:p>
        </p:txBody>
      </p:sp>
      <p:sp>
        <p:nvSpPr>
          <p:cNvPr id="12" name="任意多边形 11"/>
          <p:cNvSpPr/>
          <p:nvPr/>
        </p:nvSpPr>
        <p:spPr bwMode="auto">
          <a:xfrm rot="16200000">
            <a:off x="5292080" y="3363838"/>
            <a:ext cx="648072" cy="360040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DE44D1-8800-4C81-A670-24F48C728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6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88024" y="1275606"/>
            <a:ext cx="4023436" cy="3168352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>
                <a:latin typeface="Consolas" panose="020B0609020204030204" pitchFamily="49" charset="0"/>
              </a:rPr>
              <a:t>s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80D17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while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 !=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 </a:t>
            </a:r>
            <a:r>
              <a:rPr lang="en-US" altLang="zh-CN" sz="2000" b="1" dirty="0">
                <a:latin typeface="Consolas" panose="020B0609020204030204" pitchFamily="49" charset="0"/>
              </a:rPr>
              <a:t>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en-US" altLang="zh-CN" sz="2000" b="1" dirty="0">
                <a:latin typeface="Consolas" panose="020B0609020204030204" pitchFamily="49" charset="0"/>
              </a:rPr>
              <a:t>s 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 ==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break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(c, end=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s = s[:-1]</a:t>
            </a:r>
          </a:p>
          <a:p>
            <a:pPr lvl="0" algn="l" eaLnBrk="0" hangingPunct="0">
              <a:lnSpc>
                <a:spcPct val="120000"/>
              </a:lnSpc>
              <a:defRPr/>
            </a:pPr>
            <a:endParaRPr lang="en-US" altLang="zh-CN" sz="105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循环控制保留字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48564" y="1563638"/>
            <a:ext cx="4023436" cy="2304256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>
                <a:latin typeface="Consolas" panose="020B0609020204030204" pitchFamily="49" charset="0"/>
              </a:rPr>
              <a:t>s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80D17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while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 !=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 </a:t>
            </a:r>
            <a:r>
              <a:rPr lang="en-US" altLang="zh-CN" sz="2000" b="1" dirty="0">
                <a:latin typeface="Consolas" panose="020B0609020204030204" pitchFamily="49" charset="0"/>
              </a:rPr>
              <a:t>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en-US" altLang="zh-CN" sz="2000" b="1" dirty="0">
                <a:latin typeface="Consolas" panose="020B0609020204030204" pitchFamily="49" charset="0"/>
              </a:rPr>
              <a:t>s 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(c, end=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s = s[:-1]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PYTHON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PYTHO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PYTH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PYT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PY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0" name="任意多边形 9"/>
          <p:cNvSpPr/>
          <p:nvPr/>
        </p:nvSpPr>
        <p:spPr bwMode="auto">
          <a:xfrm rot="16200000">
            <a:off x="5719803" y="3152139"/>
            <a:ext cx="512706" cy="360040"/>
          </a:xfrm>
          <a:custGeom>
            <a:avLst/>
            <a:gdLst>
              <a:gd name="connsiteX0" fmla="*/ 1814400 w 1814400"/>
              <a:gd name="connsiteY0" fmla="*/ 352894 h 381694"/>
              <a:gd name="connsiteX1" fmla="*/ 885600 w 1814400"/>
              <a:gd name="connsiteY1" fmla="*/ 94 h 381694"/>
              <a:gd name="connsiteX2" fmla="*/ 0 w 1814400"/>
              <a:gd name="connsiteY2" fmla="*/ 381694 h 38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400" h="381694">
                <a:moveTo>
                  <a:pt x="1814400" y="352894"/>
                </a:moveTo>
                <a:cubicBezTo>
                  <a:pt x="1501200" y="174094"/>
                  <a:pt x="1188000" y="-4706"/>
                  <a:pt x="885600" y="94"/>
                </a:cubicBezTo>
                <a:cubicBezTo>
                  <a:pt x="583200" y="4894"/>
                  <a:pt x="291600" y="193294"/>
                  <a:pt x="0" y="381694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403648" y="4299942"/>
            <a:ext cx="6768752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200" b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</a:t>
            </a:r>
            <a:r>
              <a:rPr lang="en-US" altLang="zh-CN" sz="2200" b="1" noProof="0" dirty="0" err="1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reak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仅跳出当前最内层循环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845ECA-9B80-48C5-98F3-D083B91901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循环的高级用法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B1AB89-0083-49CB-B836-56A431D7F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7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的扩展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循环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与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08104" y="2139701"/>
            <a:ext cx="3096344" cy="1580421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while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条件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:</a:t>
            </a:r>
          </a:p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2&gt;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3528" y="2139701"/>
            <a:ext cx="4680520" cy="1580421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80000"/>
              </a:lnSpc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变量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lang="en-US" altLang="zh-CN" sz="2400" b="1" i="1" noProof="0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遍历结构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R="0" lvl="0" indent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语句块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</a:p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latin typeface="Consolas" panose="020B0609020204030204" pitchFamily="49" charset="0"/>
              </a:rPr>
              <a:t>2&gt;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E359A2-113E-428E-B094-9D5F32A8D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27584" y="213970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当循环没有被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语句退出时，执行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语句块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lse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语句块作为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正常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完成循环的奖励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这里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的用法与异常处理中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用法相似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的扩展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循环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与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else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ACCD8A-2965-4956-A035-F6C9162F7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循环的扩展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循环与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else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55576" y="2067694"/>
            <a:ext cx="3735404" cy="2304256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latin typeface="Consolas" panose="020B0609020204030204" pitchFamily="49" charset="0"/>
              </a:rPr>
              <a:t>c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 ==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continue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(c,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b="1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正常退出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PYHON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正常退出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644008" y="2067694"/>
            <a:ext cx="3735404" cy="2304256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latin typeface="Consolas" panose="020B0609020204030204" pitchFamily="49" charset="0"/>
              </a:rPr>
              <a:t>c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 ==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break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(c,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b="1" dirty="0"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正常退出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9C055D-D4DA-4A55-808A-A7C8215F98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1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C994B3-7DCC-45F5-ACD4-229798DB9F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5231" y="1284316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遍历循环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计数、字符串、列表、文件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while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无限循环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continue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break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保留字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退出当前循环层次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循环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else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的高级用法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与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break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有关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4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程序的循环结构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CC19BB-6D15-4F6B-915C-FB15EF00F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程序的分支结构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586659" y="1210275"/>
            <a:ext cx="454425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单分支结构</a:t>
            </a:r>
            <a:endParaRPr lang="en-US" altLang="zh-CN" sz="22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二分支结构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多分支结构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条件判断及组合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程序的异常处理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67298" y="206769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110" name="图片 109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1C8F12-B10C-4B95-8C71-D41345006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4.3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模块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3: random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库的使用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/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random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库基本介绍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random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random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库是使用随机数的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标准库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228371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伪随机数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采用梅森旋转算法生成的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随机序列中元素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</a:t>
            </a:r>
            <a:r>
              <a:rPr lang="en-US" altLang="zh-CN" sz="2400" b="1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andom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库主要用于生成随机数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  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import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random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0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random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库包括两类函数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，常用共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8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228352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基本随机数函数：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seed(),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random()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扩展随机数函数：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getrandbits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(), uniform(),           </a:t>
            </a: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                 	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randrange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(), choice(), shuffle()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152400" y="6359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random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右箭头 1">
            <a:hlinkClick r:id="rId2" action="ppaction://hlinksldjump"/>
          </p:cNvPr>
          <p:cNvSpPr/>
          <p:nvPr/>
        </p:nvSpPr>
        <p:spPr bwMode="auto">
          <a:xfrm>
            <a:off x="6156176" y="4483050"/>
            <a:ext cx="2448272" cy="660449"/>
          </a:xfrm>
          <a:prstGeom prst="rightArrow">
            <a:avLst/>
          </a:prstGeom>
          <a:solidFill>
            <a:srgbClr val="B5C4E7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Random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库练习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基本随机数函数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随机数种子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39673" y="2952985"/>
            <a:ext cx="2031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梅森旋转算法</a:t>
            </a:r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2854775" y="2787774"/>
            <a:ext cx="2016224" cy="792088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656" y="296836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随机数种子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062687" y="319920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</p:cxnSp>
      <p:sp>
        <p:nvSpPr>
          <p:cNvPr id="11" name="矩形 10"/>
          <p:cNvSpPr/>
          <p:nvPr/>
        </p:nvSpPr>
        <p:spPr>
          <a:xfrm>
            <a:off x="5848907" y="2398987"/>
            <a:ext cx="504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随机序列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5071921" y="3192455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</p:cxnSp>
      <p:sp>
        <p:nvSpPr>
          <p:cNvPr id="13" name="矩形 12"/>
          <p:cNvSpPr/>
          <p:nvPr/>
        </p:nvSpPr>
        <p:spPr>
          <a:xfrm>
            <a:off x="6703768" y="1131590"/>
            <a:ext cx="202394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0.5714025946899135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0.4288890546751146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0.5780913011344704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0.20609823213950174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0.81332125135732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0.8235888725334455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0.6534725339011758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0.16022955651881965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0.5206693596399246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0.32777281162209315</a:t>
            </a:r>
          </a:p>
          <a:p>
            <a:pPr algn="l">
              <a:lnSpc>
                <a:spcPct val="20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…… </a:t>
            </a:r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899592" y="3651870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endParaRPr lang="zh-CN" altLang="en-US" sz="2000" dirty="0"/>
          </a:p>
        </p:txBody>
      </p:sp>
      <p:sp>
        <p:nvSpPr>
          <p:cNvPr id="16" name="圆角矩形 15"/>
          <p:cNvSpPr/>
          <p:nvPr/>
        </p:nvSpPr>
        <p:spPr bwMode="auto">
          <a:xfrm>
            <a:off x="6703768" y="2547934"/>
            <a:ext cx="2332728" cy="355047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9333" y="252540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随机数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148" y="1563638"/>
          <a:ext cx="8165704" cy="29549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seed(a=None)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初始化给定的随机数种子，默认为当前系统时间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random.seed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(10)  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#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产生种子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10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对应的序列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random()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[0.0, 1.0)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之间的随机小数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random.random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0.5714025946899135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6108" y="1419622"/>
            <a:ext cx="3024336" cy="3219822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2000" b="1" dirty="0">
                <a:latin typeface="Consolas" panose="020B0609020204030204" pitchFamily="49" charset="0"/>
              </a:rPr>
              <a:t>random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80D17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</a:t>
            </a:r>
            <a:r>
              <a:rPr lang="en-US" altLang="zh-CN" sz="2000" b="1" dirty="0" err="1">
                <a:latin typeface="Consolas" panose="020B0609020204030204" pitchFamily="49" charset="0"/>
              </a:rPr>
              <a:t>ndom.seed</a:t>
            </a:r>
            <a:r>
              <a:rPr lang="en-US" altLang="zh-CN" sz="2000" b="1" dirty="0">
                <a:latin typeface="Consolas" panose="020B0609020204030204" pitchFamily="49" charset="0"/>
              </a:rPr>
              <a:t>(10)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random.random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0.5714025946899135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random.random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0.4288890546751146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04048" y="1419622"/>
            <a:ext cx="3024336" cy="3219822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2000" b="1" dirty="0">
                <a:latin typeface="Consolas" panose="020B0609020204030204" pitchFamily="49" charset="0"/>
              </a:rPr>
              <a:t>random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80D17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</a:t>
            </a:r>
            <a:r>
              <a:rPr lang="en-US" altLang="zh-CN" sz="2000" b="1" dirty="0" err="1">
                <a:latin typeface="Consolas" panose="020B0609020204030204" pitchFamily="49" charset="0"/>
              </a:rPr>
              <a:t>ndom.seed</a:t>
            </a:r>
            <a:r>
              <a:rPr lang="en-US" altLang="zh-CN" sz="2000" b="1" dirty="0">
                <a:latin typeface="Consolas" panose="020B0609020204030204" pitchFamily="49" charset="0"/>
              </a:rPr>
              <a:t>(10)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random.random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0.5714025946899135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random.seed</a:t>
            </a:r>
            <a:r>
              <a:rPr lang="en-US" altLang="zh-CN" sz="2000" b="1" dirty="0">
                <a:latin typeface="Consolas" panose="020B0609020204030204" pitchFamily="49" charset="0"/>
              </a:rPr>
              <a:t>(10)</a:t>
            </a:r>
            <a:endParaRPr lang="en-US" altLang="zh-CN" sz="2000" b="1" dirty="0">
              <a:solidFill>
                <a:srgbClr val="780D17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random.random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0.5714025946899135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扩展随机数函数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0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扩展随机数函数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98062" y="2825180"/>
            <a:ext cx="1641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random()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403648" y="2787774"/>
            <a:ext cx="2016224" cy="544270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V="1">
            <a:off x="3707904" y="2220464"/>
            <a:ext cx="468106" cy="403144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3707904" y="3435846"/>
            <a:ext cx="471687" cy="312282"/>
          </a:xfrm>
          <a:prstGeom prst="straightConnector1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</p:cxnSp>
      <p:sp>
        <p:nvSpPr>
          <p:cNvPr id="18" name="矩形 17"/>
          <p:cNvSpPr/>
          <p:nvPr/>
        </p:nvSpPr>
        <p:spPr>
          <a:xfrm>
            <a:off x="4572000" y="1714547"/>
            <a:ext cx="20162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randint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randrange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getrandbits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uniform()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48264" y="2330099"/>
            <a:ext cx="1305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choice()</a:t>
            </a: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shuffle()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3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单分支结构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D8A4E3-3FDE-4E36-8603-D28ED62F4F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8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148" y="1563638"/>
          <a:ext cx="8165704" cy="29549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randint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(a, b)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[a, b]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之间的整数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random.randint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(10, 100)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64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randrange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(m, n[, k])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[m, n)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之间以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为步长的随机整数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random.randrange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(10, 100, 10)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扩展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6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148" y="1563638"/>
          <a:ext cx="8165704" cy="29549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getrandbits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(k)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比特长的随机整数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random.getrandbits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(16)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37885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uniform(a,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[a, b]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之间的随机小数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random.uniform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(10, 100)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13.096321648808136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扩展随机数函数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8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148" y="1563638"/>
          <a:ext cx="8165704" cy="29549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2652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883052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choice(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从序列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中随机选择一个元素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random.choice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([1,2,3,4,5,6,7,8,9])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8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shuffle(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将序列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中元素随机排列，返回打乱后的序列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s=[1,2,3,4,5,6,7,8,9]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;</a:t>
                      </a:r>
                      <a:r>
                        <a:rPr kumimoji="0" lang="en-US" altLang="zh-CN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random.shuffle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(s)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;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print(s)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[3, 5, 8, 9, 6, 1, 2, 7, 4]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扩展随机数函数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随机数函数的使用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15616" y="2283718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能够利用随机数种子产生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确定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伪随机数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能够产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生随机整数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能够对序列类型进行随机操作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需要掌握的能力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9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193961" y="917563"/>
            <a:ext cx="86427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0.7970515714521261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randint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randrange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ls</a:t>
            </a: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ls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shuffle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ls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ls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choice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ls</a:t>
            </a:r>
            <a:r>
              <a:rPr lang="zh-CN" altLang="en-US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2"/>
          <p:cNvSpPr>
            <a:spLocks/>
          </p:cNvSpPr>
          <p:nvPr/>
        </p:nvSpPr>
        <p:spPr bwMode="auto">
          <a:xfrm>
            <a:off x="0" y="117607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random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库小练习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611" y="910083"/>
            <a:ext cx="86427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FF6A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random </a:t>
            </a:r>
            <a:r>
              <a:rPr lang="en-US" altLang="zh-CN" sz="1800" kern="0" dirty="0">
                <a:solidFill>
                  <a:srgbClr val="FF6A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random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0.7142054643506315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random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0.9222291496048237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seed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1024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random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0.7970515714521261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randint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randrange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seed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1024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random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632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4.4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圆周率的计算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圆周率的计算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问题分析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>
              <a:lnSpc>
                <a:spcPct val="7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圆周率的计算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圆周率的近似计算公式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99592" y="2787774"/>
                <a:ext cx="7344816" cy="100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pt-BR" sz="24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87774"/>
                <a:ext cx="7344816" cy="1007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圆周率的计算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实例讲解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2879812" y="1283474"/>
            <a:ext cx="338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蒙特卡罗方法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6DCC46-6DE2-4FF2-9CB2-355C13220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17586" r="21266" b="13675"/>
          <a:stretch/>
        </p:blipFill>
        <p:spPr>
          <a:xfrm>
            <a:off x="5076056" y="2211710"/>
            <a:ext cx="2625600" cy="25432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EE601D-9231-41A7-91BE-794C0BAF3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55726"/>
            <a:ext cx="2592288" cy="231088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7544" y="123478"/>
            <a:ext cx="8028384" cy="48067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#CalPiV2.py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from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random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random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from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time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perf_counter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DARTS = 1000*1000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hits = 0.0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start =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perf_counter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DARTS+1):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x, y = random(), random()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dist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pow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(x ** 2 + y ** 2, 0.5)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dist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&lt;= 1.0: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hits = hits + 1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pi = 4 * (hits/DARTS)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圆周率值是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 {}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.format(pi))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运行时间是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 {:.5f}s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perf_counter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()-start))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6DCC46-6DE2-4FF2-9CB2-355C13220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17586" r="21266" b="13675"/>
          <a:stretch/>
        </p:blipFill>
        <p:spPr>
          <a:xfrm>
            <a:off x="5796136" y="1271368"/>
            <a:ext cx="2592288" cy="251096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5CF5D0-74F3-47CF-A45E-3620A5732D49}"/>
              </a:ext>
            </a:extLst>
          </p:cNvPr>
          <p:cNvSpPr/>
          <p:nvPr/>
        </p:nvSpPr>
        <p:spPr bwMode="auto">
          <a:xfrm>
            <a:off x="1763688" y="2643758"/>
            <a:ext cx="2448272" cy="21602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A56072-742A-440B-AE65-BABC3A5F58D1}"/>
              </a:ext>
            </a:extLst>
          </p:cNvPr>
          <p:cNvSpPr/>
          <p:nvPr/>
        </p:nvSpPr>
        <p:spPr bwMode="auto">
          <a:xfrm>
            <a:off x="1043608" y="4011910"/>
            <a:ext cx="2448272" cy="21602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根据判断条件结果而选择不同向前路径的运行方式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41643" y="2526270"/>
            <a:ext cx="2295244" cy="1601662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条件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语句块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流程图: 决策 8"/>
          <p:cNvSpPr/>
          <p:nvPr/>
        </p:nvSpPr>
        <p:spPr bwMode="auto">
          <a:xfrm>
            <a:off x="4860032" y="2643758"/>
            <a:ext cx="1697194" cy="584062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08986" y="2751123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?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1782" y="3191932"/>
            <a:ext cx="691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zh-CN" altLang="en-US" sz="1800" b="1" dirty="0">
              <a:solidFill>
                <a:srgbClr val="FF77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stCxn id="9" idx="2"/>
            <a:endCxn id="16" idx="0"/>
          </p:cNvCxnSpPr>
          <p:nvPr/>
        </p:nvCxnSpPr>
        <p:spPr bwMode="auto">
          <a:xfrm>
            <a:off x="5708629" y="3227820"/>
            <a:ext cx="0" cy="40951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" name="组合 13"/>
          <p:cNvGrpSpPr/>
          <p:nvPr/>
        </p:nvGrpSpPr>
        <p:grpSpPr>
          <a:xfrm>
            <a:off x="5037136" y="3637339"/>
            <a:ext cx="1342985" cy="466007"/>
            <a:chOff x="3003294" y="2180102"/>
            <a:chExt cx="1299868" cy="412803"/>
          </a:xfrm>
        </p:grpSpPr>
        <p:sp>
          <p:nvSpPr>
            <p:cNvPr id="15" name="矩形 14"/>
            <p:cNvSpPr/>
            <p:nvPr/>
          </p:nvSpPr>
          <p:spPr>
            <a:xfrm>
              <a:off x="3156935" y="2187976"/>
              <a:ext cx="1011744" cy="404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ill Sans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23" name="直接连接符 22"/>
          <p:cNvCxnSpPr>
            <a:endCxn id="9" idx="0"/>
          </p:cNvCxnSpPr>
          <p:nvPr/>
        </p:nvCxnSpPr>
        <p:spPr bwMode="auto">
          <a:xfrm>
            <a:off x="5708627" y="2275160"/>
            <a:ext cx="2" cy="3685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6545474" y="2526270"/>
            <a:ext cx="858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False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cxnSp>
        <p:nvCxnSpPr>
          <p:cNvPr id="25" name="直接连接符 24"/>
          <p:cNvCxnSpPr>
            <a:stCxn id="16" idx="2"/>
          </p:cNvCxnSpPr>
          <p:nvPr/>
        </p:nvCxnSpPr>
        <p:spPr bwMode="auto">
          <a:xfrm flipH="1">
            <a:off x="5708627" y="4039806"/>
            <a:ext cx="2" cy="4170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肘形连接符 29"/>
          <p:cNvCxnSpPr>
            <a:stCxn id="9" idx="3"/>
          </p:cNvCxnSpPr>
          <p:nvPr/>
        </p:nvCxnSpPr>
        <p:spPr bwMode="auto">
          <a:xfrm flipH="1">
            <a:off x="5718526" y="2935789"/>
            <a:ext cx="838700" cy="1328251"/>
          </a:xfrm>
          <a:prstGeom prst="bentConnector4">
            <a:avLst>
              <a:gd name="adj1" fmla="val -27256"/>
              <a:gd name="adj2" fmla="val 10002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1E802-5709-4A92-8079-3F33C5954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圆周率的计算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理解方法思维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数学思维：找到公式，利用公式求解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计算思维：抽象一种过程，用计算机自动化求解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谁更准确？     （不好说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5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程序运行时间分析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2211710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库的计时方法获得程序运行时间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改变撒点数量，理解程序运行时间的分布</a:t>
            </a:r>
            <a:endParaRPr lang="en-US" altLang="zh-CN" sz="2400" dirty="0">
              <a:solidFill>
                <a:srgbClr val="007FD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初步掌握简单的程序性能分析方法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7DFDE6-FD00-4FBA-B0E9-B155F8E8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683206"/>
            <a:ext cx="2477743" cy="2461459"/>
          </a:xfrm>
          <a:prstGeom prst="rect">
            <a:avLst/>
          </a:prstGeom>
        </p:spPr>
      </p:pic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-36512" y="19139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计算问题的扩展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3202955"/>
            <a:ext cx="7813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不求解圆周率，而是某个特定图形的面积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在工程计算中寻找蒙特卡罗方法的应用场景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任意多边形 1"/>
          <p:cNvSpPr/>
          <p:nvPr/>
        </p:nvSpPr>
        <p:spPr bwMode="auto">
          <a:xfrm>
            <a:off x="6264192" y="807558"/>
            <a:ext cx="2268248" cy="2160240"/>
          </a:xfrm>
          <a:custGeom>
            <a:avLst/>
            <a:gdLst>
              <a:gd name="connsiteX0" fmla="*/ 2152800 w 2265569"/>
              <a:gd name="connsiteY0" fmla="*/ 2191240 h 2191240"/>
              <a:gd name="connsiteX1" fmla="*/ 2023200 w 2265569"/>
              <a:gd name="connsiteY1" fmla="*/ 290440 h 2191240"/>
              <a:gd name="connsiteX2" fmla="*/ 0 w 2265569"/>
              <a:gd name="connsiteY2" fmla="*/ 38440 h 219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569" h="2191240">
                <a:moveTo>
                  <a:pt x="2152800" y="2191240"/>
                </a:moveTo>
                <a:cubicBezTo>
                  <a:pt x="2267400" y="1420240"/>
                  <a:pt x="2382000" y="649240"/>
                  <a:pt x="2023200" y="290440"/>
                </a:cubicBezTo>
                <a:cubicBezTo>
                  <a:pt x="1664400" y="-68360"/>
                  <a:pt x="832200" y="-14960"/>
                  <a:pt x="0" y="38440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1DF8F-98D8-4FE3-BB5A-A4EA5463E710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单分支结构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单分支示例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2355726"/>
            <a:ext cx="3816424" cy="1728192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guess = </a:t>
            </a:r>
            <a:r>
              <a:rPr lang="en-US" altLang="zh-CN" sz="2400" b="1" dirty="0" err="1">
                <a:solidFill>
                  <a:srgbClr val="8C0093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8C0093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latin typeface="Consolas" panose="020B06090202040302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guess == 99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猜对了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932040" y="2355726"/>
            <a:ext cx="3816424" cy="1728192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400" b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3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C009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条件正确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CCFB0B-FE12-4783-8C05-1E63C4F53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9EA3-9DC7-4EC4-BE73-F173309657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53342</TotalTime>
  <Pages>0</Pages>
  <Words>3173</Words>
  <Characters>0</Characters>
  <Application>Microsoft Office PowerPoint</Application>
  <PresentationFormat>全屏显示(16:9)</PresentationFormat>
  <Lines>0</Lines>
  <Paragraphs>698</Paragraphs>
  <Slides>83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7" baseType="lpstr">
      <vt:lpstr>Bebas Neue</vt:lpstr>
      <vt:lpstr>Gill Sans</vt:lpstr>
      <vt:lpstr>ヒラギノ角ゴ ProN W3</vt:lpstr>
      <vt:lpstr>等线</vt:lpstr>
      <vt:lpstr>宋体</vt:lpstr>
      <vt:lpstr>微软雅黑</vt:lpstr>
      <vt:lpstr>Arial</vt:lpstr>
      <vt:lpstr>Calibri</vt:lpstr>
      <vt:lpstr>Cambria Math</vt:lpstr>
      <vt:lpstr>Consolas</vt:lpstr>
      <vt:lpstr>Courier New</vt:lpstr>
      <vt:lpstr>Palatino Linotype</vt:lpstr>
      <vt:lpstr>Times New Roman</vt:lpstr>
      <vt:lpstr>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86136</cp:lastModifiedBy>
  <cp:revision>4529</cp:revision>
  <cp:lastPrinted>2017-02-27T11:23:14Z</cp:lastPrinted>
  <dcterms:modified xsi:type="dcterms:W3CDTF">2024-10-14T10:19:40Z</dcterms:modified>
</cp:coreProperties>
</file>