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97" r:id="rId2"/>
  </p:sldMasterIdLst>
  <p:notesMasterIdLst>
    <p:notesMasterId r:id="rId81"/>
  </p:notesMasterIdLst>
  <p:handoutMasterIdLst>
    <p:handoutMasterId r:id="rId82"/>
  </p:handoutMasterIdLst>
  <p:sldIdLst>
    <p:sldId id="490" r:id="rId3"/>
    <p:sldId id="743" r:id="rId4"/>
    <p:sldId id="744" r:id="rId5"/>
    <p:sldId id="608" r:id="rId6"/>
    <p:sldId id="610" r:id="rId7"/>
    <p:sldId id="611" r:id="rId8"/>
    <p:sldId id="613" r:id="rId9"/>
    <p:sldId id="614" r:id="rId10"/>
    <p:sldId id="615" r:id="rId11"/>
    <p:sldId id="616" r:id="rId12"/>
    <p:sldId id="617" r:id="rId13"/>
    <p:sldId id="618" r:id="rId14"/>
    <p:sldId id="619" r:id="rId15"/>
    <p:sldId id="620" r:id="rId16"/>
    <p:sldId id="621" r:id="rId17"/>
    <p:sldId id="622" r:id="rId18"/>
    <p:sldId id="623" r:id="rId19"/>
    <p:sldId id="624" r:id="rId20"/>
    <p:sldId id="625" r:id="rId21"/>
    <p:sldId id="626" r:id="rId22"/>
    <p:sldId id="627" r:id="rId23"/>
    <p:sldId id="628" r:id="rId24"/>
    <p:sldId id="629" r:id="rId25"/>
    <p:sldId id="630" r:id="rId26"/>
    <p:sldId id="631" r:id="rId27"/>
    <p:sldId id="632" r:id="rId28"/>
    <p:sldId id="633" r:id="rId29"/>
    <p:sldId id="634" r:id="rId30"/>
    <p:sldId id="635" r:id="rId31"/>
    <p:sldId id="636" r:id="rId32"/>
    <p:sldId id="637" r:id="rId33"/>
    <p:sldId id="638" r:id="rId34"/>
    <p:sldId id="639" r:id="rId35"/>
    <p:sldId id="640" r:id="rId36"/>
    <p:sldId id="641" r:id="rId37"/>
    <p:sldId id="642" r:id="rId38"/>
    <p:sldId id="643" r:id="rId39"/>
    <p:sldId id="759" r:id="rId40"/>
    <p:sldId id="760" r:id="rId41"/>
    <p:sldId id="761" r:id="rId42"/>
    <p:sldId id="762" r:id="rId43"/>
    <p:sldId id="763" r:id="rId44"/>
    <p:sldId id="765" r:id="rId45"/>
    <p:sldId id="685" r:id="rId46"/>
    <p:sldId id="776" r:id="rId47"/>
    <p:sldId id="777" r:id="rId48"/>
    <p:sldId id="644" r:id="rId49"/>
    <p:sldId id="645" r:id="rId50"/>
    <p:sldId id="650" r:id="rId51"/>
    <p:sldId id="756" r:id="rId52"/>
    <p:sldId id="757" r:id="rId53"/>
    <p:sldId id="755" r:id="rId54"/>
    <p:sldId id="751" r:id="rId55"/>
    <p:sldId id="752" r:id="rId56"/>
    <p:sldId id="753" r:id="rId57"/>
    <p:sldId id="754" r:id="rId58"/>
    <p:sldId id="779" r:id="rId59"/>
    <p:sldId id="652" r:id="rId60"/>
    <p:sldId id="653" r:id="rId61"/>
    <p:sldId id="654" r:id="rId62"/>
    <p:sldId id="656" r:id="rId63"/>
    <p:sldId id="657" r:id="rId64"/>
    <p:sldId id="658" r:id="rId65"/>
    <p:sldId id="781" r:id="rId66"/>
    <p:sldId id="766" r:id="rId67"/>
    <p:sldId id="769" r:id="rId68"/>
    <p:sldId id="780" r:id="rId69"/>
    <p:sldId id="785" r:id="rId70"/>
    <p:sldId id="659" r:id="rId71"/>
    <p:sldId id="660" r:id="rId72"/>
    <p:sldId id="663" r:id="rId73"/>
    <p:sldId id="664" r:id="rId74"/>
    <p:sldId id="665" r:id="rId75"/>
    <p:sldId id="666" r:id="rId76"/>
    <p:sldId id="667" r:id="rId77"/>
    <p:sldId id="668" r:id="rId78"/>
    <p:sldId id="786" r:id="rId79"/>
    <p:sldId id="770" r:id="rId80"/>
  </p:sldIdLst>
  <p:sldSz cx="9144000" cy="5143500" type="screen16x9"/>
  <p:notesSz cx="7096125" cy="10231438"/>
  <p:custDataLst>
    <p:tags r:id="rId83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1714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3429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5143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6858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85725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02870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20015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137160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5"/>
    <a:srgbClr val="FEFEFA"/>
    <a:srgbClr val="0070C0"/>
    <a:srgbClr val="D98431"/>
    <a:srgbClr val="1C86EF"/>
    <a:srgbClr val="1C86EE"/>
    <a:srgbClr val="CECECE"/>
    <a:srgbClr val="338DCC"/>
    <a:srgbClr val="007FDE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0" autoAdjust="0"/>
    <p:restoredTop sz="96536" autoAdjust="0"/>
  </p:normalViewPr>
  <p:slideViewPr>
    <p:cSldViewPr>
      <p:cViewPr>
        <p:scale>
          <a:sx n="96" d="100"/>
          <a:sy n="96" d="100"/>
        </p:scale>
        <p:origin x="65" y="9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6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notesMaster" Target="notesMasters/notesMaster1.xml"/><Relationship Id="rId86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#1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AE65C3-8DFE-46F2-8885-0BB883729A10}" type="doc">
      <dgm:prSet loTypeId="urn:microsoft.com/office/officeart/2005/8/layout/process2" loCatId="process" qsTypeId="urn:microsoft.com/office/officeart/2005/8/quickstyle/simple1#1" qsCatId="simple" csTypeId="urn:microsoft.com/office/officeart/2005/8/colors/accent0_1#1" csCatId="mainScheme" phldr="1"/>
      <dgm:spPr/>
    </dgm:pt>
    <dgm:pt modelId="{E45D3051-BA0D-4F5A-A3B5-5CAB8FB641EA}">
      <dgm:prSet phldrT="[文本]"/>
      <dgm:spPr/>
      <dgm:t>
        <a:bodyPr/>
        <a:lstStyle/>
        <a:p>
          <a:r>
            <a:rPr lang="en-US" altLang="zh-CN" dirty="0" err="1"/>
            <a:t>drawDate</a:t>
          </a:r>
          <a:r>
            <a:rPr lang="en-US" altLang="zh-CN" dirty="0"/>
            <a:t>(date)        </a:t>
          </a:r>
          <a:r>
            <a:rPr lang="en-US" altLang="zh-CN" b="1" dirty="0">
              <a:solidFill>
                <a:srgbClr val="DC0012"/>
              </a:solidFill>
              <a:latin typeface="Consolas" panose="020B0609020204030204" pitchFamily="3" charset="0"/>
            </a:rPr>
            <a:t>#</a:t>
          </a:r>
          <a:r>
            <a:rPr lang="zh-CN" altLang="en-US" b="1" dirty="0">
              <a:solidFill>
                <a:srgbClr val="DC0012"/>
              </a:solidFill>
              <a:latin typeface="Consolas" panose="020B0609020204030204" pitchFamily="3" charset="0"/>
            </a:rPr>
            <a:t>绘制日期</a:t>
          </a:r>
          <a:endParaRPr lang="zh-CN" altLang="en-US" dirty="0"/>
        </a:p>
      </dgm:t>
    </dgm:pt>
    <dgm:pt modelId="{BF06C70C-85BC-4B47-B743-65A683EDA13C}" type="parTrans" cxnId="{377866D7-B92A-4828-92B1-CEBA9044E530}">
      <dgm:prSet/>
      <dgm:spPr/>
      <dgm:t>
        <a:bodyPr/>
        <a:lstStyle/>
        <a:p>
          <a:endParaRPr lang="zh-CN" altLang="en-US"/>
        </a:p>
      </dgm:t>
    </dgm:pt>
    <dgm:pt modelId="{A7160E9D-C266-4DAE-8F78-2AF33DA4E843}" type="sibTrans" cxnId="{377866D7-B92A-4828-92B1-CEBA9044E530}">
      <dgm:prSet/>
      <dgm:spPr/>
      <dgm:t>
        <a:bodyPr/>
        <a:lstStyle/>
        <a:p>
          <a:endParaRPr lang="zh-CN" altLang="en-US"/>
        </a:p>
      </dgm:t>
    </dgm:pt>
    <dgm:pt modelId="{EFE4828E-BE4B-4E96-8CC1-8B5709AFF724}">
      <dgm:prSet phldrT="[文本]"/>
      <dgm:spPr/>
      <dgm:t>
        <a:bodyPr/>
        <a:lstStyle/>
        <a:p>
          <a:r>
            <a:rPr lang="en-US" altLang="zh-CN" dirty="0" err="1"/>
            <a:t>drawGap</a:t>
          </a:r>
          <a:r>
            <a:rPr lang="en-US" altLang="zh-CN" dirty="0"/>
            <a:t>():              </a:t>
          </a:r>
          <a:r>
            <a:rPr lang="en-US" altLang="zh-CN" b="1" dirty="0">
              <a:solidFill>
                <a:srgbClr val="DC0012"/>
              </a:solidFill>
              <a:latin typeface="Consolas" panose="020B0609020204030204" pitchFamily="3" charset="0"/>
            </a:rPr>
            <a:t>#</a:t>
          </a:r>
          <a:r>
            <a:rPr lang="zh-CN" altLang="en-US" b="1" dirty="0">
              <a:solidFill>
                <a:srgbClr val="DC0012"/>
              </a:solidFill>
              <a:latin typeface="Consolas" panose="020B0609020204030204" pitchFamily="3" charset="0"/>
            </a:rPr>
            <a:t>绘制数码管间隔</a:t>
          </a:r>
          <a:r>
            <a:rPr lang="en-US" altLang="zh-CN" dirty="0"/>
            <a:t> </a:t>
          </a:r>
          <a:endParaRPr lang="zh-CN" altLang="en-US"/>
        </a:p>
      </dgm:t>
    </dgm:pt>
    <dgm:pt modelId="{DE76047C-855C-4D97-B39E-9ACD2AA164AB}" type="parTrans" cxnId="{98E3AE67-1C90-446D-805D-5EDCB3E0DE1A}">
      <dgm:prSet/>
      <dgm:spPr/>
      <dgm:t>
        <a:bodyPr/>
        <a:lstStyle/>
        <a:p>
          <a:endParaRPr lang="zh-CN" altLang="en-US"/>
        </a:p>
      </dgm:t>
    </dgm:pt>
    <dgm:pt modelId="{7EB5347B-203A-46B9-A525-3C162E8063EE}" type="sibTrans" cxnId="{98E3AE67-1C90-446D-805D-5EDCB3E0DE1A}">
      <dgm:prSet/>
      <dgm:spPr/>
      <dgm:t>
        <a:bodyPr/>
        <a:lstStyle/>
        <a:p>
          <a:endParaRPr lang="zh-CN" altLang="en-US"/>
        </a:p>
      </dgm:t>
    </dgm:pt>
    <dgm:pt modelId="{298FBBDF-8D97-4847-BA66-2B0DAC10228B}">
      <dgm:prSet phldrT="[文本]"/>
      <dgm:spPr/>
      <dgm:t>
        <a:bodyPr/>
        <a:lstStyle/>
        <a:p>
          <a:r>
            <a:rPr lang="en-US" altLang="zh-CN" noProof="0" dirty="0" err="1">
              <a:sym typeface="Gill Sans" charset="0"/>
            </a:rPr>
            <a:t>drawDigit</a:t>
          </a:r>
          <a:r>
            <a:rPr lang="en-US" altLang="zh-CN" noProof="0" dirty="0">
              <a:sym typeface="Gill Sans" charset="0"/>
            </a:rPr>
            <a:t>(digit)         </a:t>
          </a:r>
          <a:r>
            <a:rPr kumimoji="0" lang="en-US" altLang="zh-CN" b="1" i="0" u="none" strike="noStrike" cap="none" spc="0" normalizeH="0" baseline="0" noProof="0" dirty="0">
              <a:ln>
                <a:noFill/>
              </a:ln>
              <a:solidFill>
                <a:srgbClr val="DC0012"/>
              </a:solidFill>
              <a:effectLst/>
              <a:uLnTx/>
              <a:uFillTx/>
              <a:latin typeface="Consolas" panose="020B0609020204030204" pitchFamily="3" charset="0"/>
              <a:sym typeface="Gill Sans" charset="0"/>
            </a:rPr>
            <a:t>#</a:t>
          </a:r>
          <a:r>
            <a:rPr kumimoji="0" lang="zh-CN" altLang="en-US" b="1" i="0" u="none" strike="noStrike" cap="none" spc="0" normalizeH="0" baseline="0" noProof="0" dirty="0">
              <a:ln>
                <a:noFill/>
              </a:ln>
              <a:solidFill>
                <a:srgbClr val="DC0012"/>
              </a:solidFill>
              <a:effectLst/>
              <a:uLnTx/>
              <a:uFillTx/>
              <a:latin typeface="Consolas" panose="020B0609020204030204" pitchFamily="3" charset="0"/>
              <a:sym typeface="Gill Sans" charset="0"/>
            </a:rPr>
            <a:t>绘制数字</a:t>
          </a:r>
          <a:endParaRPr lang="zh-CN" altLang="en-US"/>
        </a:p>
      </dgm:t>
    </dgm:pt>
    <dgm:pt modelId="{4BD75C1F-2780-4729-96A8-BC3D6BFB556A}" type="parTrans" cxnId="{4A6876A9-02FC-4560-917E-7E44B58694FC}">
      <dgm:prSet/>
      <dgm:spPr/>
      <dgm:t>
        <a:bodyPr/>
        <a:lstStyle/>
        <a:p>
          <a:endParaRPr lang="zh-CN" altLang="en-US"/>
        </a:p>
      </dgm:t>
    </dgm:pt>
    <dgm:pt modelId="{C06E98DE-5438-4F63-A65F-C3EAFE41F625}" type="sibTrans" cxnId="{4A6876A9-02FC-4560-917E-7E44B58694FC}">
      <dgm:prSet/>
      <dgm:spPr/>
      <dgm:t>
        <a:bodyPr/>
        <a:lstStyle/>
        <a:p>
          <a:endParaRPr lang="zh-CN" altLang="en-US"/>
        </a:p>
      </dgm:t>
    </dgm:pt>
    <dgm:pt modelId="{C4C7FC78-FB8F-444A-A4E8-38CF26751F11}">
      <dgm:prSet phldrT="[文本]"/>
      <dgm:spPr/>
      <dgm:t>
        <a:bodyPr/>
        <a:lstStyle/>
        <a:p>
          <a:r>
            <a:rPr lang="en-US" altLang="zh-CN" noProof="0" dirty="0" err="1">
              <a:sym typeface="Gill Sans" charset="0"/>
            </a:rPr>
            <a:t>drawLine</a:t>
          </a:r>
          <a:r>
            <a:rPr lang="en-US" altLang="zh-CN" noProof="0" dirty="0">
              <a:sym typeface="Gill Sans" charset="0"/>
            </a:rPr>
            <a:t>(draw)         </a:t>
          </a:r>
          <a:r>
            <a:rPr kumimoji="0" lang="en-US" altLang="zh-CN" b="1" i="0" u="none" strike="noStrike" cap="none" spc="0" normalizeH="0" baseline="0" noProof="0" dirty="0">
              <a:ln>
                <a:noFill/>
              </a:ln>
              <a:solidFill>
                <a:srgbClr val="DC0012"/>
              </a:solidFill>
              <a:effectLst/>
              <a:uLnTx/>
              <a:uFillTx/>
              <a:latin typeface="Consolas" panose="020B0609020204030204" pitchFamily="3" charset="0"/>
              <a:sym typeface="Gill Sans" charset="0"/>
            </a:rPr>
            <a:t>#</a:t>
          </a:r>
          <a:r>
            <a:rPr kumimoji="0" lang="zh-CN" altLang="en-US" b="1" i="0" u="none" strike="noStrike" cap="none" spc="0" normalizeH="0" baseline="0" noProof="0" dirty="0">
              <a:ln>
                <a:noFill/>
              </a:ln>
              <a:solidFill>
                <a:srgbClr val="DC0012"/>
              </a:solidFill>
              <a:effectLst/>
              <a:uLnTx/>
              <a:uFillTx/>
              <a:latin typeface="Consolas" panose="020B0609020204030204" pitchFamily="3" charset="0"/>
              <a:sym typeface="Gill Sans" charset="0"/>
            </a:rPr>
            <a:t>绘制单段数码管</a:t>
          </a:r>
          <a:endParaRPr lang="zh-CN" altLang="en-US"/>
        </a:p>
      </dgm:t>
    </dgm:pt>
    <dgm:pt modelId="{C3958640-4BA9-415F-8CB9-87593F97301F}" type="parTrans" cxnId="{3E8452A0-5655-4730-8FF8-92BCDB5055A7}">
      <dgm:prSet/>
      <dgm:spPr/>
      <dgm:t>
        <a:bodyPr/>
        <a:lstStyle/>
        <a:p>
          <a:endParaRPr lang="zh-CN" altLang="en-US"/>
        </a:p>
      </dgm:t>
    </dgm:pt>
    <dgm:pt modelId="{00BEE716-B5A9-4083-BAA6-B878F4B34D5D}" type="sibTrans" cxnId="{3E8452A0-5655-4730-8FF8-92BCDB5055A7}">
      <dgm:prSet/>
      <dgm:spPr/>
      <dgm:t>
        <a:bodyPr/>
        <a:lstStyle/>
        <a:p>
          <a:endParaRPr lang="zh-CN" altLang="en-US"/>
        </a:p>
      </dgm:t>
    </dgm:pt>
    <dgm:pt modelId="{BB8EA1F8-80BA-49CB-B50F-3AF0AEB67A35}" type="pres">
      <dgm:prSet presAssocID="{3DAE65C3-8DFE-46F2-8885-0BB883729A10}" presName="linearFlow" presStyleCnt="0">
        <dgm:presLayoutVars>
          <dgm:resizeHandles val="exact"/>
        </dgm:presLayoutVars>
      </dgm:prSet>
      <dgm:spPr/>
    </dgm:pt>
    <dgm:pt modelId="{0D477FE6-BA8B-4878-B4EF-1FF10A1DDD5B}" type="pres">
      <dgm:prSet presAssocID="{E45D3051-BA0D-4F5A-A3B5-5CAB8FB641EA}" presName="node" presStyleLbl="node1" presStyleIdx="0" presStyleCnt="4" custScaleX="191367">
        <dgm:presLayoutVars>
          <dgm:bulletEnabled val="1"/>
        </dgm:presLayoutVars>
      </dgm:prSet>
      <dgm:spPr/>
    </dgm:pt>
    <dgm:pt modelId="{FEF6BE9E-4A0C-403B-B6D0-A260D6207C1A}" type="pres">
      <dgm:prSet presAssocID="{A7160E9D-C266-4DAE-8F78-2AF33DA4E843}" presName="sibTrans" presStyleLbl="sibTrans2D1" presStyleIdx="0" presStyleCnt="3"/>
      <dgm:spPr/>
    </dgm:pt>
    <dgm:pt modelId="{7830461D-816B-43AC-ABA5-6C0B5A69E83D}" type="pres">
      <dgm:prSet presAssocID="{A7160E9D-C266-4DAE-8F78-2AF33DA4E843}" presName="connectorText" presStyleLbl="sibTrans2D1" presStyleIdx="0" presStyleCnt="3"/>
      <dgm:spPr/>
    </dgm:pt>
    <dgm:pt modelId="{B0778205-4170-4FD1-B859-B3FCC644089E}" type="pres">
      <dgm:prSet presAssocID="{298FBBDF-8D97-4847-BA66-2B0DAC10228B}" presName="node" presStyleLbl="node1" presStyleIdx="1" presStyleCnt="4" custScaleX="191796">
        <dgm:presLayoutVars>
          <dgm:bulletEnabled val="1"/>
        </dgm:presLayoutVars>
      </dgm:prSet>
      <dgm:spPr/>
    </dgm:pt>
    <dgm:pt modelId="{912BA461-0056-4638-9B88-9AFEEB3229D9}" type="pres">
      <dgm:prSet presAssocID="{C06E98DE-5438-4F63-A65F-C3EAFE41F625}" presName="sibTrans" presStyleLbl="sibTrans2D1" presStyleIdx="1" presStyleCnt="3"/>
      <dgm:spPr/>
    </dgm:pt>
    <dgm:pt modelId="{30DC2F8C-7C6D-4A92-83F5-7D0061BED7E0}" type="pres">
      <dgm:prSet presAssocID="{C06E98DE-5438-4F63-A65F-C3EAFE41F625}" presName="connectorText" presStyleLbl="sibTrans2D1" presStyleIdx="1" presStyleCnt="3"/>
      <dgm:spPr/>
    </dgm:pt>
    <dgm:pt modelId="{7DDD937B-296C-4E03-96EE-CBE7D60A41CB}" type="pres">
      <dgm:prSet presAssocID="{C4C7FC78-FB8F-444A-A4E8-38CF26751F11}" presName="node" presStyleLbl="node1" presStyleIdx="2" presStyleCnt="4" custScaleX="195632">
        <dgm:presLayoutVars>
          <dgm:bulletEnabled val="1"/>
        </dgm:presLayoutVars>
      </dgm:prSet>
      <dgm:spPr/>
    </dgm:pt>
    <dgm:pt modelId="{B9AAE99A-E351-483B-8EC3-1D12F55B87AB}" type="pres">
      <dgm:prSet presAssocID="{00BEE716-B5A9-4083-BAA6-B878F4B34D5D}" presName="sibTrans" presStyleLbl="sibTrans2D1" presStyleIdx="2" presStyleCnt="3"/>
      <dgm:spPr/>
    </dgm:pt>
    <dgm:pt modelId="{1906E533-BA14-48B1-80AC-8C7E30621477}" type="pres">
      <dgm:prSet presAssocID="{00BEE716-B5A9-4083-BAA6-B878F4B34D5D}" presName="connectorText" presStyleLbl="sibTrans2D1" presStyleIdx="2" presStyleCnt="3"/>
      <dgm:spPr/>
    </dgm:pt>
    <dgm:pt modelId="{352CBC6C-D6BF-4A9C-820D-E012D0276C07}" type="pres">
      <dgm:prSet presAssocID="{EFE4828E-BE4B-4E96-8CC1-8B5709AFF724}" presName="node" presStyleLbl="node1" presStyleIdx="3" presStyleCnt="4" custScaleX="194673">
        <dgm:presLayoutVars>
          <dgm:bulletEnabled val="1"/>
        </dgm:presLayoutVars>
      </dgm:prSet>
      <dgm:spPr/>
    </dgm:pt>
  </dgm:ptLst>
  <dgm:cxnLst>
    <dgm:cxn modelId="{98E3AE67-1C90-446D-805D-5EDCB3E0DE1A}" srcId="{3DAE65C3-8DFE-46F2-8885-0BB883729A10}" destId="{EFE4828E-BE4B-4E96-8CC1-8B5709AFF724}" srcOrd="3" destOrd="0" parTransId="{DE76047C-855C-4D97-B39E-9ACD2AA164AB}" sibTransId="{7EB5347B-203A-46B9-A525-3C162E8063EE}"/>
    <dgm:cxn modelId="{F0301549-B4E4-47AF-A04A-1FFEBCABFF53}" type="presOf" srcId="{E45D3051-BA0D-4F5A-A3B5-5CAB8FB641EA}" destId="{0D477FE6-BA8B-4878-B4EF-1FF10A1DDD5B}" srcOrd="0" destOrd="0" presId="urn:microsoft.com/office/officeart/2005/8/layout/process2"/>
    <dgm:cxn modelId="{B1E5D56F-3A03-4862-AD50-BA6EFA1DA262}" type="presOf" srcId="{C06E98DE-5438-4F63-A65F-C3EAFE41F625}" destId="{912BA461-0056-4638-9B88-9AFEEB3229D9}" srcOrd="0" destOrd="0" presId="urn:microsoft.com/office/officeart/2005/8/layout/process2"/>
    <dgm:cxn modelId="{9257D155-A90C-420A-B106-E8476CB3F2AC}" type="presOf" srcId="{00BEE716-B5A9-4083-BAA6-B878F4B34D5D}" destId="{1906E533-BA14-48B1-80AC-8C7E30621477}" srcOrd="1" destOrd="0" presId="urn:microsoft.com/office/officeart/2005/8/layout/process2"/>
    <dgm:cxn modelId="{4C3B217F-7136-4A4C-B157-1459D1156477}" type="presOf" srcId="{3DAE65C3-8DFE-46F2-8885-0BB883729A10}" destId="{BB8EA1F8-80BA-49CB-B50F-3AF0AEB67A35}" srcOrd="0" destOrd="0" presId="urn:microsoft.com/office/officeart/2005/8/layout/process2"/>
    <dgm:cxn modelId="{56F77886-45D6-488F-94CA-36BDFE2C4DBF}" type="presOf" srcId="{C4C7FC78-FB8F-444A-A4E8-38CF26751F11}" destId="{7DDD937B-296C-4E03-96EE-CBE7D60A41CB}" srcOrd="0" destOrd="0" presId="urn:microsoft.com/office/officeart/2005/8/layout/process2"/>
    <dgm:cxn modelId="{345A4B87-5FE8-45F0-A3C4-24C31B3CF0C7}" type="presOf" srcId="{A7160E9D-C266-4DAE-8F78-2AF33DA4E843}" destId="{FEF6BE9E-4A0C-403B-B6D0-A260D6207C1A}" srcOrd="0" destOrd="0" presId="urn:microsoft.com/office/officeart/2005/8/layout/process2"/>
    <dgm:cxn modelId="{3E8452A0-5655-4730-8FF8-92BCDB5055A7}" srcId="{3DAE65C3-8DFE-46F2-8885-0BB883729A10}" destId="{C4C7FC78-FB8F-444A-A4E8-38CF26751F11}" srcOrd="2" destOrd="0" parTransId="{C3958640-4BA9-415F-8CB9-87593F97301F}" sibTransId="{00BEE716-B5A9-4083-BAA6-B878F4B34D5D}"/>
    <dgm:cxn modelId="{E30E5DA5-4196-4BFF-9B75-D8A650E791B7}" type="presOf" srcId="{298FBBDF-8D97-4847-BA66-2B0DAC10228B}" destId="{B0778205-4170-4FD1-B859-B3FCC644089E}" srcOrd="0" destOrd="0" presId="urn:microsoft.com/office/officeart/2005/8/layout/process2"/>
    <dgm:cxn modelId="{22636CA5-2977-4B2F-8237-FE1A0B506488}" type="presOf" srcId="{C06E98DE-5438-4F63-A65F-C3EAFE41F625}" destId="{30DC2F8C-7C6D-4A92-83F5-7D0061BED7E0}" srcOrd="1" destOrd="0" presId="urn:microsoft.com/office/officeart/2005/8/layout/process2"/>
    <dgm:cxn modelId="{4A6876A9-02FC-4560-917E-7E44B58694FC}" srcId="{3DAE65C3-8DFE-46F2-8885-0BB883729A10}" destId="{298FBBDF-8D97-4847-BA66-2B0DAC10228B}" srcOrd="1" destOrd="0" parTransId="{4BD75C1F-2780-4729-96A8-BC3D6BFB556A}" sibTransId="{C06E98DE-5438-4F63-A65F-C3EAFE41F625}"/>
    <dgm:cxn modelId="{A998BFAE-8C88-45EA-B039-33314F26B889}" type="presOf" srcId="{EFE4828E-BE4B-4E96-8CC1-8B5709AFF724}" destId="{352CBC6C-D6BF-4A9C-820D-E012D0276C07}" srcOrd="0" destOrd="0" presId="urn:microsoft.com/office/officeart/2005/8/layout/process2"/>
    <dgm:cxn modelId="{377866D7-B92A-4828-92B1-CEBA9044E530}" srcId="{3DAE65C3-8DFE-46F2-8885-0BB883729A10}" destId="{E45D3051-BA0D-4F5A-A3B5-5CAB8FB641EA}" srcOrd="0" destOrd="0" parTransId="{BF06C70C-85BC-4B47-B743-65A683EDA13C}" sibTransId="{A7160E9D-C266-4DAE-8F78-2AF33DA4E843}"/>
    <dgm:cxn modelId="{C9D02CD9-835F-4E1D-9842-F65D15E43FD3}" type="presOf" srcId="{A7160E9D-C266-4DAE-8F78-2AF33DA4E843}" destId="{7830461D-816B-43AC-ABA5-6C0B5A69E83D}" srcOrd="1" destOrd="0" presId="urn:microsoft.com/office/officeart/2005/8/layout/process2"/>
    <dgm:cxn modelId="{732C40E4-B453-4A03-ADE3-80070AD213D0}" type="presOf" srcId="{00BEE716-B5A9-4083-BAA6-B878F4B34D5D}" destId="{B9AAE99A-E351-483B-8EC3-1D12F55B87AB}" srcOrd="0" destOrd="0" presId="urn:microsoft.com/office/officeart/2005/8/layout/process2"/>
    <dgm:cxn modelId="{A4FD7A6F-DEB6-48BD-B39C-4199F9C1FA78}" type="presParOf" srcId="{BB8EA1F8-80BA-49CB-B50F-3AF0AEB67A35}" destId="{0D477FE6-BA8B-4878-B4EF-1FF10A1DDD5B}" srcOrd="0" destOrd="0" presId="urn:microsoft.com/office/officeart/2005/8/layout/process2"/>
    <dgm:cxn modelId="{6A3210BB-B264-4091-8446-2EDB2D653408}" type="presParOf" srcId="{BB8EA1F8-80BA-49CB-B50F-3AF0AEB67A35}" destId="{FEF6BE9E-4A0C-403B-B6D0-A260D6207C1A}" srcOrd="1" destOrd="0" presId="urn:microsoft.com/office/officeart/2005/8/layout/process2"/>
    <dgm:cxn modelId="{4F53B922-07E1-4CCB-84DD-4632F4F61473}" type="presParOf" srcId="{FEF6BE9E-4A0C-403B-B6D0-A260D6207C1A}" destId="{7830461D-816B-43AC-ABA5-6C0B5A69E83D}" srcOrd="0" destOrd="0" presId="urn:microsoft.com/office/officeart/2005/8/layout/process2"/>
    <dgm:cxn modelId="{EA7D2171-25C0-45AB-AE8B-D4C57F0E8B88}" type="presParOf" srcId="{BB8EA1F8-80BA-49CB-B50F-3AF0AEB67A35}" destId="{B0778205-4170-4FD1-B859-B3FCC644089E}" srcOrd="2" destOrd="0" presId="urn:microsoft.com/office/officeart/2005/8/layout/process2"/>
    <dgm:cxn modelId="{E8C55868-CF8D-4AFF-A378-9626DF2FFBA3}" type="presParOf" srcId="{BB8EA1F8-80BA-49CB-B50F-3AF0AEB67A35}" destId="{912BA461-0056-4638-9B88-9AFEEB3229D9}" srcOrd="3" destOrd="0" presId="urn:microsoft.com/office/officeart/2005/8/layout/process2"/>
    <dgm:cxn modelId="{A555AD64-EF6D-42A6-852F-FA3FCEE3B695}" type="presParOf" srcId="{912BA461-0056-4638-9B88-9AFEEB3229D9}" destId="{30DC2F8C-7C6D-4A92-83F5-7D0061BED7E0}" srcOrd="0" destOrd="0" presId="urn:microsoft.com/office/officeart/2005/8/layout/process2"/>
    <dgm:cxn modelId="{7716DEE3-61B3-4EB3-9EAD-767EFD320196}" type="presParOf" srcId="{BB8EA1F8-80BA-49CB-B50F-3AF0AEB67A35}" destId="{7DDD937B-296C-4E03-96EE-CBE7D60A41CB}" srcOrd="4" destOrd="0" presId="urn:microsoft.com/office/officeart/2005/8/layout/process2"/>
    <dgm:cxn modelId="{5CE44B04-666B-40F7-B68C-F382749268DF}" type="presParOf" srcId="{BB8EA1F8-80BA-49CB-B50F-3AF0AEB67A35}" destId="{B9AAE99A-E351-483B-8EC3-1D12F55B87AB}" srcOrd="5" destOrd="0" presId="urn:microsoft.com/office/officeart/2005/8/layout/process2"/>
    <dgm:cxn modelId="{C6C9A42E-036F-48CC-AC90-367AE8AC1907}" type="presParOf" srcId="{B9AAE99A-E351-483B-8EC3-1D12F55B87AB}" destId="{1906E533-BA14-48B1-80AC-8C7E30621477}" srcOrd="0" destOrd="0" presId="urn:microsoft.com/office/officeart/2005/8/layout/process2"/>
    <dgm:cxn modelId="{B20B5531-344A-44F8-A5E8-202FCEA156A0}" type="presParOf" srcId="{BB8EA1F8-80BA-49CB-B50F-3AF0AEB67A35}" destId="{352CBC6C-D6BF-4A9C-820D-E012D0276C07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77FE6-BA8B-4878-B4EF-1FF10A1DDD5B}">
      <dsp:nvSpPr>
        <dsp:cNvPr id="0" name=""/>
        <dsp:cNvSpPr/>
      </dsp:nvSpPr>
      <dsp:spPr>
        <a:xfrm>
          <a:off x="542128" y="1198"/>
          <a:ext cx="3411543" cy="445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drawDate</a:t>
          </a:r>
          <a:r>
            <a:rPr lang="en-US" altLang="zh-CN" sz="1300" kern="1200" dirty="0"/>
            <a:t>(date)        </a:t>
          </a:r>
          <a:r>
            <a:rPr lang="en-US" altLang="zh-CN" sz="1300" b="1" kern="1200" dirty="0">
              <a:solidFill>
                <a:srgbClr val="DC0012"/>
              </a:solidFill>
              <a:latin typeface="Consolas" panose="020B0609020204030204" pitchFamily="3" charset="0"/>
            </a:rPr>
            <a:t>#</a:t>
          </a:r>
          <a:r>
            <a:rPr lang="zh-CN" altLang="en-US" sz="1300" b="1" kern="1200" dirty="0">
              <a:solidFill>
                <a:srgbClr val="DC0012"/>
              </a:solidFill>
              <a:latin typeface="Consolas" panose="020B0609020204030204" pitchFamily="3" charset="0"/>
            </a:rPr>
            <a:t>绘制日期</a:t>
          </a:r>
          <a:endParaRPr lang="zh-CN" altLang="en-US" sz="1300" kern="1200" dirty="0"/>
        </a:p>
      </dsp:txBody>
      <dsp:txXfrm>
        <a:off x="555182" y="14252"/>
        <a:ext cx="3385435" cy="419572"/>
      </dsp:txXfrm>
    </dsp:sp>
    <dsp:sp modelId="{FEF6BE9E-4A0C-403B-B6D0-A260D6207C1A}">
      <dsp:nvSpPr>
        <dsp:cNvPr id="0" name=""/>
        <dsp:cNvSpPr/>
      </dsp:nvSpPr>
      <dsp:spPr>
        <a:xfrm rot="5400000">
          <a:off x="2164334" y="458020"/>
          <a:ext cx="167130" cy="20055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 rot="-5400000">
        <a:off x="2187733" y="474733"/>
        <a:ext cx="120334" cy="116991"/>
      </dsp:txXfrm>
    </dsp:sp>
    <dsp:sp modelId="{B0778205-4170-4FD1-B859-B3FCC644089E}">
      <dsp:nvSpPr>
        <dsp:cNvPr id="0" name=""/>
        <dsp:cNvSpPr/>
      </dsp:nvSpPr>
      <dsp:spPr>
        <a:xfrm>
          <a:off x="538304" y="669719"/>
          <a:ext cx="3419191" cy="445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noProof="0" dirty="0" err="1">
              <a:sym typeface="Gill Sans" charset="0"/>
            </a:rPr>
            <a:t>drawDigit</a:t>
          </a:r>
          <a:r>
            <a:rPr lang="en-US" altLang="zh-CN" sz="1300" kern="1200" noProof="0" dirty="0">
              <a:sym typeface="Gill Sans" charset="0"/>
            </a:rPr>
            <a:t>(digit)         </a:t>
          </a:r>
          <a:r>
            <a:rPr kumimoji="0" lang="en-US" altLang="zh-CN" sz="1300" b="1" i="0" u="none" strike="noStrike" kern="1200" cap="none" spc="0" normalizeH="0" baseline="0" noProof="0" dirty="0">
              <a:ln>
                <a:noFill/>
              </a:ln>
              <a:solidFill>
                <a:srgbClr val="DC0012"/>
              </a:solidFill>
              <a:effectLst/>
              <a:uLnTx/>
              <a:uFillTx/>
              <a:latin typeface="Consolas" panose="020B0609020204030204" pitchFamily="3" charset="0"/>
              <a:sym typeface="Gill Sans" charset="0"/>
            </a:rPr>
            <a:t>#</a:t>
          </a:r>
          <a:r>
            <a:rPr kumimoji="0" lang="zh-CN" altLang="en-US" sz="1300" b="1" i="0" u="none" strike="noStrike" kern="1200" cap="none" spc="0" normalizeH="0" baseline="0" noProof="0" dirty="0">
              <a:ln>
                <a:noFill/>
              </a:ln>
              <a:solidFill>
                <a:srgbClr val="DC0012"/>
              </a:solidFill>
              <a:effectLst/>
              <a:uLnTx/>
              <a:uFillTx/>
              <a:latin typeface="Consolas" panose="020B0609020204030204" pitchFamily="3" charset="0"/>
              <a:sym typeface="Gill Sans" charset="0"/>
            </a:rPr>
            <a:t>绘制数字</a:t>
          </a:r>
          <a:endParaRPr lang="zh-CN" altLang="en-US" sz="1300" kern="1200"/>
        </a:p>
      </dsp:txBody>
      <dsp:txXfrm>
        <a:off x="551358" y="682773"/>
        <a:ext cx="3393083" cy="419572"/>
      </dsp:txXfrm>
    </dsp:sp>
    <dsp:sp modelId="{912BA461-0056-4638-9B88-9AFEEB3229D9}">
      <dsp:nvSpPr>
        <dsp:cNvPr id="0" name=""/>
        <dsp:cNvSpPr/>
      </dsp:nvSpPr>
      <dsp:spPr>
        <a:xfrm rot="5400000">
          <a:off x="2164334" y="1126541"/>
          <a:ext cx="167130" cy="20055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 rot="-5400000">
        <a:off x="2187733" y="1143254"/>
        <a:ext cx="120334" cy="116991"/>
      </dsp:txXfrm>
    </dsp:sp>
    <dsp:sp modelId="{7DDD937B-296C-4E03-96EE-CBE7D60A41CB}">
      <dsp:nvSpPr>
        <dsp:cNvPr id="0" name=""/>
        <dsp:cNvSpPr/>
      </dsp:nvSpPr>
      <dsp:spPr>
        <a:xfrm>
          <a:off x="504111" y="1338240"/>
          <a:ext cx="3487576" cy="445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noProof="0" dirty="0" err="1">
              <a:sym typeface="Gill Sans" charset="0"/>
            </a:rPr>
            <a:t>drawLine</a:t>
          </a:r>
          <a:r>
            <a:rPr lang="en-US" altLang="zh-CN" sz="1300" kern="1200" noProof="0" dirty="0">
              <a:sym typeface="Gill Sans" charset="0"/>
            </a:rPr>
            <a:t>(draw)         </a:t>
          </a:r>
          <a:r>
            <a:rPr kumimoji="0" lang="en-US" altLang="zh-CN" sz="1300" b="1" i="0" u="none" strike="noStrike" kern="1200" cap="none" spc="0" normalizeH="0" baseline="0" noProof="0" dirty="0">
              <a:ln>
                <a:noFill/>
              </a:ln>
              <a:solidFill>
                <a:srgbClr val="DC0012"/>
              </a:solidFill>
              <a:effectLst/>
              <a:uLnTx/>
              <a:uFillTx/>
              <a:latin typeface="Consolas" panose="020B0609020204030204" pitchFamily="3" charset="0"/>
              <a:sym typeface="Gill Sans" charset="0"/>
            </a:rPr>
            <a:t>#</a:t>
          </a:r>
          <a:r>
            <a:rPr kumimoji="0" lang="zh-CN" altLang="en-US" sz="1300" b="1" i="0" u="none" strike="noStrike" kern="1200" cap="none" spc="0" normalizeH="0" baseline="0" noProof="0" dirty="0">
              <a:ln>
                <a:noFill/>
              </a:ln>
              <a:solidFill>
                <a:srgbClr val="DC0012"/>
              </a:solidFill>
              <a:effectLst/>
              <a:uLnTx/>
              <a:uFillTx/>
              <a:latin typeface="Consolas" panose="020B0609020204030204" pitchFamily="3" charset="0"/>
              <a:sym typeface="Gill Sans" charset="0"/>
            </a:rPr>
            <a:t>绘制单段数码管</a:t>
          </a:r>
          <a:endParaRPr lang="zh-CN" altLang="en-US" sz="1300" kern="1200"/>
        </a:p>
      </dsp:txBody>
      <dsp:txXfrm>
        <a:off x="517165" y="1351294"/>
        <a:ext cx="3461468" cy="419572"/>
      </dsp:txXfrm>
    </dsp:sp>
    <dsp:sp modelId="{B9AAE99A-E351-483B-8EC3-1D12F55B87AB}">
      <dsp:nvSpPr>
        <dsp:cNvPr id="0" name=""/>
        <dsp:cNvSpPr/>
      </dsp:nvSpPr>
      <dsp:spPr>
        <a:xfrm rot="5400000">
          <a:off x="2164334" y="1795062"/>
          <a:ext cx="167130" cy="20055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 rot="-5400000">
        <a:off x="2187733" y="1811775"/>
        <a:ext cx="120334" cy="116991"/>
      </dsp:txXfrm>
    </dsp:sp>
    <dsp:sp modelId="{352CBC6C-D6BF-4A9C-820D-E012D0276C07}">
      <dsp:nvSpPr>
        <dsp:cNvPr id="0" name=""/>
        <dsp:cNvSpPr/>
      </dsp:nvSpPr>
      <dsp:spPr>
        <a:xfrm>
          <a:off x="512660" y="2006761"/>
          <a:ext cx="3470479" cy="445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drawGap</a:t>
          </a:r>
          <a:r>
            <a:rPr lang="en-US" altLang="zh-CN" sz="1300" kern="1200" dirty="0"/>
            <a:t>():              </a:t>
          </a:r>
          <a:r>
            <a:rPr lang="en-US" altLang="zh-CN" sz="1300" b="1" kern="1200" dirty="0">
              <a:solidFill>
                <a:srgbClr val="DC0012"/>
              </a:solidFill>
              <a:latin typeface="Consolas" panose="020B0609020204030204" pitchFamily="3" charset="0"/>
            </a:rPr>
            <a:t>#</a:t>
          </a:r>
          <a:r>
            <a:rPr lang="zh-CN" altLang="en-US" sz="1300" b="1" kern="1200" dirty="0">
              <a:solidFill>
                <a:srgbClr val="DC0012"/>
              </a:solidFill>
              <a:latin typeface="Consolas" panose="020B0609020204030204" pitchFamily="3" charset="0"/>
            </a:rPr>
            <a:t>绘制数码管间隔</a:t>
          </a:r>
          <a:r>
            <a:rPr lang="en-US" altLang="zh-CN" sz="1300" kern="1200" dirty="0"/>
            <a:t> </a:t>
          </a:r>
          <a:endParaRPr lang="zh-CN" altLang="en-US" sz="1300" kern="1200"/>
        </a:p>
      </dsp:txBody>
      <dsp:txXfrm>
        <a:off x="525714" y="2019815"/>
        <a:ext cx="3444371" cy="419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18707" y="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r">
              <a:defRPr sz="1200"/>
            </a:lvl1pPr>
          </a:lstStyle>
          <a:p>
            <a:fld id="{762A1014-21A2-46A0-8123-83E663FB8528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1774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18707" y="971774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r">
              <a:defRPr sz="1200"/>
            </a:lvl1pPr>
          </a:lstStyle>
          <a:p>
            <a:fld id="{706617D4-2F23-4D77-90D3-9C99050C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967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9498" y="1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r">
              <a:defRPr sz="1200"/>
            </a:lvl1pPr>
          </a:lstStyle>
          <a:p>
            <a:fld id="{2585A59D-70F8-D247-82DD-BA5A6D366B3E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19900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00" tIns="47350" rIns="94700" bIns="4735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9935"/>
            <a:ext cx="5676900" cy="4604147"/>
          </a:xfrm>
          <a:prstGeom prst="rect">
            <a:avLst/>
          </a:prstGeom>
        </p:spPr>
        <p:txBody>
          <a:bodyPr vert="horz" lIns="94700" tIns="47350" rIns="94700" bIns="4735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718092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9498" y="9718092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r">
              <a:defRPr sz="1200"/>
            </a:lvl1pPr>
          </a:lstStyle>
          <a:p>
            <a:fld id="{BFA35223-E47F-1946-8A6D-4B121950A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52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16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7240070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138523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69" y="862013"/>
            <a:ext cx="1959769" cy="238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62013"/>
            <a:ext cx="5822156" cy="238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187931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286244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BD3F9-1EFC-4235-BECD-CB85412DF5CC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94465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5"/>
            <a:ext cx="7772400" cy="1021556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4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346086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2647950"/>
            <a:ext cx="3890963" cy="5953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2647950"/>
            <a:ext cx="3890963" cy="5953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90700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563517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36980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863074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846008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EBDE63-2D0D-4E04-B576-FA79D3B6E6A6}"/>
              </a:ext>
            </a:extLst>
          </p:cNvPr>
          <p:cNvSpPr txBox="1"/>
          <p:nvPr userDrawn="1"/>
        </p:nvSpPr>
        <p:spPr>
          <a:xfrm rot="20429976">
            <a:off x="433796" y="1906119"/>
            <a:ext cx="8276407" cy="1331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b="1" dirty="0">
                <a:solidFill>
                  <a:srgbClr val="FBFBF5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CC BY-NC-SA 4.0 </a:t>
            </a:r>
            <a:r>
              <a:rPr lang="zh-CN" altLang="en-US" sz="6000" dirty="0">
                <a:solidFill>
                  <a:srgbClr val="FBFBF5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嵩天</a:t>
            </a:r>
            <a:endParaRPr kumimoji="0" lang="zh-CN" altLang="en-US" sz="6000" i="0" u="none" strike="noStrike" kern="1200" cap="none" spc="0" normalizeH="0" baseline="0" noProof="0" dirty="0">
              <a:ln>
                <a:noFill/>
              </a:ln>
              <a:solidFill>
                <a:srgbClr val="FBFBF5"/>
              </a:solidFill>
              <a:effectLst/>
              <a:uLnTx/>
              <a:uFillTx/>
              <a:latin typeface="Palatino Linotype" panose="0204050205050503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E07495-25A6-43B2-9705-734B7E91FC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D097-67F2-4239-8733-FD520B636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42865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0"/>
            <a:ext cx="5486400" cy="425053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3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181228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923945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69" y="862013"/>
            <a:ext cx="1959769" cy="238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62013"/>
            <a:ext cx="5822156" cy="238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419000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5"/>
            <a:ext cx="7772400" cy="1021556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4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845128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2647950"/>
            <a:ext cx="3890963" cy="5953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2647950"/>
            <a:ext cx="3890963" cy="5953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603584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445643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430580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06720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403696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0"/>
            <a:ext cx="5486400" cy="425053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3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255564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862012"/>
            <a:ext cx="7839075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050" tIns="19050" rIns="19050" bIns="190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2647950"/>
            <a:ext cx="7839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050" tIns="19050" rIns="19050" bIns="19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FE24A0F-71EF-4C10-A88E-EEA0B7CCF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BD097-67F2-4239-8733-FD520B636C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862012"/>
            <a:ext cx="7839075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050" tIns="19050" rIns="19050" bIns="190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2647950"/>
            <a:ext cx="7839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050" tIns="19050" rIns="19050" bIns="19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BD3F9-1EFC-4235-BECD-CB85412DF5CC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48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第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5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章 函数和代码复用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3201" y1="34109" x2="23201" y2="34109"/>
                        <a14:foregroundMark x1="37929" y1="54109" x2="37929" y2="54109"/>
                        <a14:foregroundMark x1="48621" y1="55504" x2="48621" y2="55504"/>
                        <a14:foregroundMark x1="57700" y1="54109" x2="57700" y2="54109"/>
                        <a14:foregroundMark x1="63147" y1="47597" x2="63147" y2="47597"/>
                        <a14:foregroundMark x1="71217" y1="47597" x2="71217" y2="47597"/>
                        <a14:foregroundMark x1="80968" y1="46822" x2="80968" y2="46822"/>
                        <a14:backgroundMark x1="18157" y1="28837" x2="18157" y2="28837"/>
                        <a14:backgroundMark x1="15400" y1="52093" x2="15400" y2="52093"/>
                        <a14:backgroundMark x1="24344" y1="66977" x2="24344" y2="66977"/>
                      </a14:backgroundRemoval>
                    </a14:imgEffect>
                  </a14:imgLayer>
                </a14:imgProps>
              </a:ext>
            </a:extLst>
          </a:blip>
          <a:srcRect l="10432" t="21959" r="12352" b="21958"/>
          <a:stretch/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760273E-62EA-46E4-8FC2-473B448773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D097-67F2-4239-8733-FD520B636CD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8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函数的定义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y</a:t>
            </a:r>
            <a:r>
              <a:rPr kumimoji="0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 =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f</a:t>
            </a:r>
            <a:r>
              <a:rPr kumimoji="0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(x)</a:t>
            </a:r>
            <a:endParaRPr kumimoji="0" lang="en-US" altLang="zh-CN" sz="2400" b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67544" y="2211710"/>
            <a:ext cx="8567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函数定义时，所指定的参数是一种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占位符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函数定义后，如果不经过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调用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，不会被执行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函数定义时，参数是输入、函数体是处理、结果是输出 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(IPO)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67BD35-D772-4587-B9B6-6508BD997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D097-67F2-4239-8733-FD520B636CD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49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函数的使用及调用过程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167E40-F875-4E00-8CE8-F2A229478164}"/>
              </a:ext>
            </a:extLst>
          </p:cNvPr>
          <p:cNvGrpSpPr/>
          <p:nvPr/>
        </p:nvGrpSpPr>
        <p:grpSpPr>
          <a:xfrm>
            <a:off x="5853616" y="4676532"/>
            <a:ext cx="3239344" cy="415498"/>
            <a:chOff x="5904656" y="4720696"/>
            <a:chExt cx="3239344" cy="41549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07F8ED2-C577-4FF5-A9D5-1E7327F78113}"/>
                </a:ext>
              </a:extLst>
            </p:cNvPr>
            <p:cNvSpPr txBox="1"/>
            <p:nvPr/>
          </p:nvSpPr>
          <p:spPr>
            <a:xfrm>
              <a:off x="7092280" y="4720696"/>
              <a:ext cx="20517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CC BY-NC-SA 4.0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嵩天</a:t>
              </a: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972298D-3543-4745-B395-C4ACA3DB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E0A5410-A307-4CE7-BDD9-0E7245C7FD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D097-67F2-4239-8733-FD520B636CD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62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函数的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调用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调用是运行函数代码的方式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55576" y="1910217"/>
            <a:ext cx="4234954" cy="2929877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fact(n) 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s = 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(1, n+1):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s *=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return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fact(10)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762776" y="2012809"/>
            <a:ext cx="4032448" cy="2243933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762776" y="4803998"/>
            <a:ext cx="1584176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矩形 5"/>
          <p:cNvSpPr/>
          <p:nvPr/>
        </p:nvSpPr>
        <p:spPr>
          <a:xfrm>
            <a:off x="3188190" y="2156438"/>
            <a:ext cx="14670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函数的定义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627784" y="4400371"/>
            <a:ext cx="14670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函数的调用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202915" y="2177826"/>
            <a:ext cx="375551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调用时要给出实际参数</a:t>
            </a:r>
            <a:endParaRPr lang="en-US" altLang="zh-CN" sz="22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实际参数替换定义中的参数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函数调用后得到返回值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AD875F-D6C7-4DBB-961B-8ED9B0EC68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D097-67F2-4239-8733-FD520B636CD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81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函数的调用过程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69494" y="1946129"/>
            <a:ext cx="4234954" cy="2569837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fact( n ) 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s = 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(1, n+1):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s *=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return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</a:t>
            </a:r>
          </a:p>
        </p:txBody>
      </p:sp>
      <p:sp>
        <p:nvSpPr>
          <p:cNvPr id="2" name="矩形 1"/>
          <p:cNvSpPr/>
          <p:nvPr/>
        </p:nvSpPr>
        <p:spPr>
          <a:xfrm>
            <a:off x="848976" y="1946667"/>
            <a:ext cx="215956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a = fact( 10 )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latin typeface="Consolas" panose="020B0609020204030204" pitchFamily="49" charset="0"/>
              </a:rPr>
              <a:t>(a)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3208340" y="2268874"/>
            <a:ext cx="988490" cy="1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4644008" y="2694187"/>
            <a:ext cx="13518" cy="1331709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0" name="任意多边形 9"/>
          <p:cNvSpPr/>
          <p:nvPr/>
        </p:nvSpPr>
        <p:spPr bwMode="auto">
          <a:xfrm>
            <a:off x="2740378" y="1720127"/>
            <a:ext cx="2901568" cy="252660"/>
          </a:xfrm>
          <a:custGeom>
            <a:avLst/>
            <a:gdLst>
              <a:gd name="connsiteX0" fmla="*/ 0 w 3182400"/>
              <a:gd name="connsiteY0" fmla="*/ 273607 h 280807"/>
              <a:gd name="connsiteX1" fmla="*/ 1317600 w 3182400"/>
              <a:gd name="connsiteY1" fmla="*/ 7 h 280807"/>
              <a:gd name="connsiteX2" fmla="*/ 3182400 w 3182400"/>
              <a:gd name="connsiteY2" fmla="*/ 280807 h 280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2400" h="280807">
                <a:moveTo>
                  <a:pt x="0" y="273607"/>
                </a:moveTo>
                <a:cubicBezTo>
                  <a:pt x="393600" y="136207"/>
                  <a:pt x="787200" y="-1193"/>
                  <a:pt x="1317600" y="7"/>
                </a:cubicBezTo>
                <a:cubicBezTo>
                  <a:pt x="1848000" y="1207"/>
                  <a:pt x="2515200" y="141007"/>
                  <a:pt x="3182400" y="280807"/>
                </a:cubicBezTo>
              </a:path>
            </a:pathLst>
          </a:cu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 flipH="1" flipV="1">
            <a:off x="3208340" y="2571750"/>
            <a:ext cx="982822" cy="1120321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5" name="矩形 14"/>
          <p:cNvSpPr/>
          <p:nvPr/>
        </p:nvSpPr>
        <p:spPr bwMode="auto">
          <a:xfrm>
            <a:off x="2202054" y="2122814"/>
            <a:ext cx="576064" cy="273137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5600"/>
          </a:p>
        </p:txBody>
      </p:sp>
      <p:sp>
        <p:nvSpPr>
          <p:cNvPr id="17" name="矩形 16"/>
          <p:cNvSpPr/>
          <p:nvPr/>
        </p:nvSpPr>
        <p:spPr bwMode="auto">
          <a:xfrm>
            <a:off x="5809654" y="2132306"/>
            <a:ext cx="245104" cy="273137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5600"/>
          </a:p>
        </p:txBody>
      </p:sp>
      <p:sp>
        <p:nvSpPr>
          <p:cNvPr id="16" name="矩形 15"/>
          <p:cNvSpPr/>
          <p:nvPr/>
        </p:nvSpPr>
        <p:spPr>
          <a:xfrm>
            <a:off x="2489942" y="3322738"/>
            <a:ext cx="1071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0010FF"/>
                </a:solidFill>
                <a:latin typeface="Consolas" panose="020B0609020204030204" pitchFamily="49" charset="0"/>
              </a:rPr>
              <a:t>3628800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08C2B11-DB4A-4F31-955F-D7C73C574F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D097-67F2-4239-8733-FD520B636CD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87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函数的参数传递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167E40-F875-4E00-8CE8-F2A229478164}"/>
              </a:ext>
            </a:extLst>
          </p:cNvPr>
          <p:cNvGrpSpPr/>
          <p:nvPr/>
        </p:nvGrpSpPr>
        <p:grpSpPr>
          <a:xfrm>
            <a:off x="5853616" y="4676532"/>
            <a:ext cx="3239344" cy="415498"/>
            <a:chOff x="5904656" y="4720696"/>
            <a:chExt cx="3239344" cy="41549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07F8ED2-C577-4FF5-A9D5-1E7327F78113}"/>
                </a:ext>
              </a:extLst>
            </p:cNvPr>
            <p:cNvSpPr txBox="1"/>
            <p:nvPr/>
          </p:nvSpPr>
          <p:spPr>
            <a:xfrm>
              <a:off x="7092280" y="4720696"/>
              <a:ext cx="20517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CC BY-NC-SA 4.0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嵩天</a:t>
              </a: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972298D-3543-4745-B395-C4ACA3DB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047C2A0-B110-4929-801F-BE620C0817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D097-67F2-4239-8733-FD520B636CD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96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参数个数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函数可以有参数，也可以没有，但必须保留括号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065DDFAD-B296-4A21-8BF0-30956955A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283718"/>
            <a:ext cx="439248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17145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def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函数名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()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:</a:t>
            </a:r>
          </a:p>
          <a:p>
            <a:pPr marL="17145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   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函数体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</a:t>
            </a:r>
          </a:p>
          <a:p>
            <a:pPr marL="17145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return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返回值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64088" y="2897820"/>
            <a:ext cx="3312368" cy="1080120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fact() :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我也是函数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8CA6BE5-DE8F-4620-B7AA-2F5C350FF1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D097-67F2-4239-8733-FD520B636CD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1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可选参数传递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函数定义时可以为某些参数指定默认值，构成可选参数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065DDFAD-B296-4A21-8BF0-30956955A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2211710"/>
            <a:ext cx="680924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17145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def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函数名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非可选参数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&gt;, 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可选参数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)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:</a:t>
            </a:r>
          </a:p>
          <a:p>
            <a:pPr marL="17145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   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函数体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</a:t>
            </a:r>
          </a:p>
          <a:p>
            <a:pPr marL="17145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return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返回值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C4E1DF-5D5C-4877-9386-35A3D28150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D097-67F2-4239-8733-FD520B636CD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32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057958" y="1995686"/>
            <a:ext cx="4234954" cy="2304256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fact(n,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m=1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 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s = 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(1, n+1):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s *=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return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s//m</a:t>
            </a:r>
          </a:p>
        </p:txBody>
      </p:sp>
      <p:sp>
        <p:nvSpPr>
          <p:cNvPr id="3" name="矩形 2"/>
          <p:cNvSpPr/>
          <p:nvPr/>
        </p:nvSpPr>
        <p:spPr>
          <a:xfrm>
            <a:off x="323528" y="2931790"/>
            <a:ext cx="18774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计算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n!</a:t>
            </a:r>
            <a:r>
              <a:rPr lang="en-US" altLang="zh-CN" sz="2800" b="1" dirty="0">
                <a:latin typeface="Consolas" panose="020B0609020204030204" pitchFamily="49" charset="0"/>
              </a:rPr>
              <a:t>//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m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78238" y="158981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可选参数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23" name="直接连接符 22"/>
          <p:cNvCxnSpPr/>
          <p:nvPr/>
        </p:nvCxnSpPr>
        <p:spPr bwMode="auto">
          <a:xfrm flipH="1">
            <a:off x="4158957" y="1863098"/>
            <a:ext cx="352820" cy="247226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11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可选参数传递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6516216" y="2272906"/>
            <a:ext cx="2376264" cy="1749816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fact</a:t>
            </a:r>
            <a:r>
              <a:rPr lang="zh-CN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10</a:t>
            </a:r>
            <a:r>
              <a:rPr lang="zh-CN" altLang="zh-CN" sz="2000" b="1" dirty="0">
                <a:latin typeface="Consolas" panose="020B0609020204030204" pitchFamily="49" charset="0"/>
              </a:rPr>
              <a:t>)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3628800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fact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725760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36D5F4D-036C-4A84-849C-4EEE49D306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D097-67F2-4239-8733-FD520B636CD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99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可变参数传递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函数定义时可以设计可变数量参数，即不确定参数总数量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065DDFAD-B296-4A21-8BF0-30956955A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2211710"/>
            <a:ext cx="680924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17145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def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函数名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参数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&gt;,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*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b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)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:</a:t>
            </a:r>
          </a:p>
          <a:p>
            <a:pPr marL="17145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   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函数体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</a:t>
            </a:r>
          </a:p>
          <a:p>
            <a:pPr marL="17145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return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返回值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5018448" y="2492542"/>
            <a:ext cx="792088" cy="432048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560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0691EE-2771-4B0C-B8DF-7F582E7ED6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D097-67F2-4239-8733-FD520B636CD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62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122438" y="1491630"/>
            <a:ext cx="4234954" cy="2304256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fact(n</a:t>
            </a:r>
            <a:r>
              <a:rPr lang="en-US" altLang="zh-CN" sz="2000" b="1" dirty="0">
                <a:latin typeface="Consolas" panose="020B0609020204030204" pitchFamily="49" charset="0"/>
              </a:rPr>
              <a:t>, *b)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s = 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(1, n+1):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s *=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    for</a:t>
            </a:r>
            <a:r>
              <a:rPr lang="en-US" altLang="zh-CN" sz="2000" b="1" dirty="0">
                <a:latin typeface="Consolas" panose="020B0609020204030204" pitchFamily="49" charset="0"/>
              </a:rPr>
              <a:t> item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000" b="1" dirty="0">
                <a:latin typeface="Consolas" panose="020B0609020204030204" pitchFamily="49" charset="0"/>
              </a:rPr>
              <a:t> b: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   s *= item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return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</a:t>
            </a:r>
          </a:p>
        </p:txBody>
      </p:sp>
      <p:sp>
        <p:nvSpPr>
          <p:cNvPr id="3" name="矩形 2"/>
          <p:cNvSpPr/>
          <p:nvPr/>
        </p:nvSpPr>
        <p:spPr>
          <a:xfrm>
            <a:off x="309121" y="2916981"/>
            <a:ext cx="1813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n!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乘数</a:t>
            </a:r>
          </a:p>
        </p:txBody>
      </p:sp>
      <p:sp>
        <p:nvSpPr>
          <p:cNvPr id="22" name="矩形 21"/>
          <p:cNvSpPr/>
          <p:nvPr/>
        </p:nvSpPr>
        <p:spPr>
          <a:xfrm>
            <a:off x="4600848" y="130696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可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参数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23" name="直接连接符 22"/>
          <p:cNvCxnSpPr/>
          <p:nvPr/>
        </p:nvCxnSpPr>
        <p:spPr bwMode="auto">
          <a:xfrm flipH="1">
            <a:off x="4099093" y="1563638"/>
            <a:ext cx="472907" cy="90939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11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可变参数传递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6372200" y="2272905"/>
            <a:ext cx="2376264" cy="1749816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fact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10</a:t>
            </a:r>
            <a:r>
              <a:rPr lang="en-US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3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10886400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fact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435456000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D70BEDB-7B50-4281-B91E-3AF6AD4826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D097-67F2-4239-8733-FD520B636CD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13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本课概要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167E40-F875-4E00-8CE8-F2A229478164}"/>
              </a:ext>
            </a:extLst>
          </p:cNvPr>
          <p:cNvGrpSpPr/>
          <p:nvPr/>
        </p:nvGrpSpPr>
        <p:grpSpPr>
          <a:xfrm>
            <a:off x="5853616" y="4676532"/>
            <a:ext cx="3239344" cy="415498"/>
            <a:chOff x="5904656" y="4720696"/>
            <a:chExt cx="3239344" cy="41549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07F8ED2-C577-4FF5-A9D5-1E7327F78113}"/>
                </a:ext>
              </a:extLst>
            </p:cNvPr>
            <p:cNvSpPr txBox="1"/>
            <p:nvPr/>
          </p:nvSpPr>
          <p:spPr>
            <a:xfrm>
              <a:off x="7092280" y="4720696"/>
              <a:ext cx="20517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b="1" dirty="0">
                  <a:solidFill>
                    <a:srgbClr val="CECECE"/>
                  </a:solidFill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CC BY-NC-SA 4.0 </a:t>
              </a:r>
              <a:r>
                <a:rPr lang="zh-CN" altLang="en-US" sz="1400" dirty="0">
                  <a:solidFill>
                    <a:srgbClr val="CECECE"/>
                  </a:solidFill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嵩天</a:t>
              </a:r>
              <a:endPara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CECECE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Gill Sans" charset="0"/>
              </a:endParaRP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972298D-3543-4745-B395-C4ACA3DB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67C81A-27EA-4AC0-923F-3ED44E7F57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D097-67F2-4239-8733-FD520B636CD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26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参数传递的两种方式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函数调用时，参数可以按照位置或名称方式传递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3528" y="2211710"/>
            <a:ext cx="4234954" cy="2304256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fact(n,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m=1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 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s = 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(1, n+1):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s *=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return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s//m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860032" y="2488930"/>
            <a:ext cx="3096344" cy="1749816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fact</a:t>
            </a:r>
            <a:r>
              <a:rPr lang="zh-CN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5 </a:t>
            </a:r>
            <a:r>
              <a:rPr lang="zh-CN" altLang="zh-CN" sz="2000" b="1" dirty="0">
                <a:latin typeface="Consolas" panose="020B0609020204030204" pitchFamily="49" charset="0"/>
              </a:rPr>
              <a:t>)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725760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fact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m=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,n=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10 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725760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6228184" y="3407038"/>
            <a:ext cx="1368152" cy="432048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5600"/>
          </a:p>
        </p:txBody>
      </p:sp>
      <p:sp>
        <p:nvSpPr>
          <p:cNvPr id="8" name="矩形 7"/>
          <p:cNvSpPr/>
          <p:nvPr/>
        </p:nvSpPr>
        <p:spPr bwMode="auto">
          <a:xfrm>
            <a:off x="6228184" y="2495874"/>
            <a:ext cx="792088" cy="432048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5600"/>
          </a:p>
        </p:txBody>
      </p:sp>
      <p:sp>
        <p:nvSpPr>
          <p:cNvPr id="9" name="矩形 8"/>
          <p:cNvSpPr/>
          <p:nvPr/>
        </p:nvSpPr>
        <p:spPr>
          <a:xfrm>
            <a:off x="7596336" y="207674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位置传递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H="1">
            <a:off x="7094581" y="2333418"/>
            <a:ext cx="472907" cy="90939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12" name="矩形 11"/>
          <p:cNvSpPr/>
          <p:nvPr/>
        </p:nvSpPr>
        <p:spPr>
          <a:xfrm>
            <a:off x="7738051" y="296626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传递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 flipH="1">
            <a:off x="7236296" y="3222937"/>
            <a:ext cx="472907" cy="90939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D3D9E58-D48A-47A6-8FEB-3F4BC95089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D097-67F2-4239-8733-FD520B636CD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6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函数的返回值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167E40-F875-4E00-8CE8-F2A229478164}"/>
              </a:ext>
            </a:extLst>
          </p:cNvPr>
          <p:cNvGrpSpPr/>
          <p:nvPr/>
        </p:nvGrpSpPr>
        <p:grpSpPr>
          <a:xfrm>
            <a:off x="5853616" y="4676532"/>
            <a:ext cx="3239344" cy="415498"/>
            <a:chOff x="5904656" y="4720696"/>
            <a:chExt cx="3239344" cy="41549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07F8ED2-C577-4FF5-A9D5-1E7327F78113}"/>
                </a:ext>
              </a:extLst>
            </p:cNvPr>
            <p:cNvSpPr txBox="1"/>
            <p:nvPr/>
          </p:nvSpPr>
          <p:spPr>
            <a:xfrm>
              <a:off x="7092280" y="4720696"/>
              <a:ext cx="20517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CC BY-NC-SA 4.0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嵩天</a:t>
              </a: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972298D-3543-4745-B395-C4ACA3DB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4D3F11F-0D29-4066-95C0-ECA17E2FAB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D097-67F2-4239-8733-FD520B636CD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06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函数的返回值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函数可以返回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个或多个结果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316752" y="2283718"/>
            <a:ext cx="88559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400" b="1" i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r</a:t>
            </a:r>
            <a:r>
              <a:rPr lang="en-US" altLang="zh-CN" sz="2400" b="1" i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eturn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保留字用来传递返回值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函数可以有返回值，也可以没有，可以有</a:t>
            </a:r>
            <a:r>
              <a:rPr lang="en-US" altLang="zh-CN" sz="2400" b="1" i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return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，也可以没有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200000"/>
              </a:lnSpc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en-US" altLang="zh-CN" sz="2400" b="1" i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r</a:t>
            </a:r>
            <a:r>
              <a:rPr lang="en-US" altLang="zh-CN" sz="2400" b="1" i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eturn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可以传递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个返回值，也可以传递任意多个返回值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117422A-97E6-4DDF-AFE6-FFC4773631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D097-67F2-4239-8733-FD520B636CD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47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3528" y="2211710"/>
            <a:ext cx="4234954" cy="2304256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fact(n, m=1) 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s = 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(1, n+1):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s *=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return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s//m</a:t>
            </a:r>
            <a:r>
              <a:rPr lang="en-US" altLang="zh-CN" sz="2000" b="1" dirty="0">
                <a:latin typeface="Consolas" panose="020B0609020204030204" pitchFamily="49" charset="0"/>
              </a:rPr>
              <a:t>, n, m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788024" y="2283718"/>
            <a:ext cx="3672408" cy="2315068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fact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5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(725760, 10, 5)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a,b,c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fact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</a:rPr>
              <a:t>a,b,c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725760 10 5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14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函数的返回值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27584" y="4166738"/>
            <a:ext cx="2808312" cy="432048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5600"/>
          </a:p>
        </p:txBody>
      </p:sp>
      <p:sp>
        <p:nvSpPr>
          <p:cNvPr id="16" name="矩形 15"/>
          <p:cNvSpPr/>
          <p:nvPr/>
        </p:nvSpPr>
        <p:spPr bwMode="auto">
          <a:xfrm>
            <a:off x="4581012" y="2787774"/>
            <a:ext cx="2808312" cy="432048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5600"/>
          </a:p>
        </p:txBody>
      </p:sp>
      <p:sp>
        <p:nvSpPr>
          <p:cNvPr id="17" name="矩形 16"/>
          <p:cNvSpPr/>
          <p:nvPr/>
        </p:nvSpPr>
        <p:spPr>
          <a:xfrm>
            <a:off x="7841064" y="2265028"/>
            <a:ext cx="1107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元组类型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18" name="直接连接符 17"/>
          <p:cNvCxnSpPr/>
          <p:nvPr/>
        </p:nvCxnSpPr>
        <p:spPr bwMode="auto">
          <a:xfrm flipH="1">
            <a:off x="7389324" y="2559799"/>
            <a:ext cx="472908" cy="146502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33EC333-744C-4AD0-A299-D86E229D2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D097-67F2-4239-8733-FD520B636CD4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FAC3853-264A-4847-815D-3B7B6344A8B5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函数可以返回多个结果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45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局部变量和全局变量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167E40-F875-4E00-8CE8-F2A229478164}"/>
              </a:ext>
            </a:extLst>
          </p:cNvPr>
          <p:cNvGrpSpPr/>
          <p:nvPr/>
        </p:nvGrpSpPr>
        <p:grpSpPr>
          <a:xfrm>
            <a:off x="5853616" y="4676532"/>
            <a:ext cx="3239344" cy="415498"/>
            <a:chOff x="5904656" y="4720696"/>
            <a:chExt cx="3239344" cy="41549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07F8ED2-C577-4FF5-A9D5-1E7327F78113}"/>
                </a:ext>
              </a:extLst>
            </p:cNvPr>
            <p:cNvSpPr txBox="1"/>
            <p:nvPr/>
          </p:nvSpPr>
          <p:spPr>
            <a:xfrm>
              <a:off x="7092280" y="4720696"/>
              <a:ext cx="20517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CC BY-NC-SA 4.0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嵩天</a:t>
              </a: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972298D-3543-4745-B395-C4ACA3DB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B442B13-73F5-4D86-A907-15E0187129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D097-67F2-4239-8733-FD520B636CD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3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局部变量和全局变量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065DDFAD-B296-4A21-8BF0-30956955A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1800" y="1146976"/>
            <a:ext cx="421695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indent="0" algn="just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&lt;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语句块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1&gt;</a:t>
            </a:r>
          </a:p>
          <a:p>
            <a:pPr lvl="1" indent="0" algn="just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def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函数名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参数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)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:</a:t>
            </a:r>
          </a:p>
          <a:p>
            <a:pPr marL="17145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   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函数体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</a:t>
            </a:r>
          </a:p>
          <a:p>
            <a:pPr marL="17145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return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返回值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</a:t>
            </a:r>
          </a:p>
          <a:p>
            <a:pPr lvl="1" indent="0" algn="just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&lt;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语句块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2&gt;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800272" y="2296432"/>
            <a:ext cx="0" cy="164347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" name="直接连接符 6"/>
          <p:cNvCxnSpPr/>
          <p:nvPr/>
        </p:nvCxnSpPr>
        <p:spPr bwMode="auto">
          <a:xfrm>
            <a:off x="2335776" y="1529036"/>
            <a:ext cx="0" cy="324036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3" name="矩形 12"/>
          <p:cNvSpPr/>
          <p:nvPr/>
        </p:nvSpPr>
        <p:spPr>
          <a:xfrm>
            <a:off x="7033820" y="2627663"/>
            <a:ext cx="1210588" cy="960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局部变量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09165" y="2559414"/>
            <a:ext cx="1210588" cy="960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程序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全局变量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BC3B5BD-5CE1-4167-8828-2B0497D61F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D097-67F2-4239-8733-FD520B636CD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66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3379" y="1419622"/>
            <a:ext cx="4234954" cy="2931790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n, s = 10, 100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srgbClr val="FF77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fact(n) 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s = 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(1, n+1):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s *=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return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print(fact(n), s)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14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局部变量和全局变量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19383" y="1502149"/>
            <a:ext cx="230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n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是全局变量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18" name="直接连接符 17"/>
          <p:cNvCxnSpPr/>
          <p:nvPr/>
        </p:nvCxnSpPr>
        <p:spPr bwMode="auto">
          <a:xfrm flipH="1">
            <a:off x="3635896" y="1700099"/>
            <a:ext cx="504056" cy="1511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10" name="矩形 9"/>
          <p:cNvSpPr/>
          <p:nvPr/>
        </p:nvSpPr>
        <p:spPr bwMode="auto">
          <a:xfrm>
            <a:off x="603379" y="1491630"/>
            <a:ext cx="720080" cy="432048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805529" y="1981001"/>
            <a:ext cx="454034" cy="432048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096442" y="2438901"/>
            <a:ext cx="454034" cy="432048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38514" y="3199860"/>
            <a:ext cx="173637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</a:t>
            </a:r>
            <a:endParaRPr lang="en-US" altLang="zh-CN" sz="1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&gt;&gt;&gt;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3628800 100</a:t>
            </a:r>
          </a:p>
        </p:txBody>
      </p:sp>
      <p:sp>
        <p:nvSpPr>
          <p:cNvPr id="19" name="矩形 18"/>
          <p:cNvSpPr/>
          <p:nvPr/>
        </p:nvSpPr>
        <p:spPr>
          <a:xfrm>
            <a:off x="4390885" y="2426333"/>
            <a:ext cx="3643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fact()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函数中的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n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是局部变量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 flipH="1">
            <a:off x="3629500" y="2610999"/>
            <a:ext cx="504056" cy="1511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21" name="矩形 20"/>
          <p:cNvSpPr/>
          <p:nvPr/>
        </p:nvSpPr>
        <p:spPr>
          <a:xfrm>
            <a:off x="3995936" y="4245309"/>
            <a:ext cx="230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n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是全局变量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 flipH="1">
            <a:off x="3312449" y="4443259"/>
            <a:ext cx="504056" cy="1511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24DF70E-5837-4C4B-A6FA-E9FD60D115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D097-67F2-4239-8733-FD520B636CD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30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lvl="0">
              <a:lnSpc>
                <a:spcPct val="70000"/>
              </a:lnSpc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局部变量和全局变量</a:t>
            </a:r>
            <a:endParaRPr lang="en-US" altLang="zh-CN" sz="4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规则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1: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局部变量和全局变量是不同变量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67544" y="2139702"/>
            <a:ext cx="8567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局部变量是函数内部的占位符，与全局变量可能重名但不同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函数运算结束后，局部变量被释放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可以使用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global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保留字在函数内部使用全局变量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E3BC6EC-FB7E-4073-8DCA-3B6F57C78D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D097-67F2-4239-8733-FD520B636CD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35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3379" y="1419622"/>
            <a:ext cx="4234954" cy="2931790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n, s = 10, 100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srgbClr val="FF77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fact(n) 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s = 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(1, n+1):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s *=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return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print(fact(n), s)</a:t>
            </a:r>
          </a:p>
        </p:txBody>
      </p:sp>
      <p:sp>
        <p:nvSpPr>
          <p:cNvPr id="14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局部变量和全局变量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096442" y="2438901"/>
            <a:ext cx="454034" cy="432048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38514" y="3199860"/>
            <a:ext cx="173637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运行结果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3628800 100</a:t>
            </a:r>
          </a:p>
        </p:txBody>
      </p:sp>
      <p:sp>
        <p:nvSpPr>
          <p:cNvPr id="19" name="矩形 18"/>
          <p:cNvSpPr/>
          <p:nvPr/>
        </p:nvSpPr>
        <p:spPr>
          <a:xfrm>
            <a:off x="4211960" y="2027684"/>
            <a:ext cx="364338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fact()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函数中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是局部变量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与全局变量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不同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 flipH="1">
            <a:off x="3629500" y="2610999"/>
            <a:ext cx="504056" cy="1511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 flipH="1">
            <a:off x="2720856" y="3948368"/>
            <a:ext cx="504056" cy="1511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3" name="矩形 2"/>
          <p:cNvSpPr/>
          <p:nvPr/>
        </p:nvSpPr>
        <p:spPr>
          <a:xfrm>
            <a:off x="3347864" y="3724136"/>
            <a:ext cx="2912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此处局部变量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是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3628800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cxnSp>
        <p:nvCxnSpPr>
          <p:cNvPr id="16" name="直接连接符 15"/>
          <p:cNvCxnSpPr/>
          <p:nvPr/>
        </p:nvCxnSpPr>
        <p:spPr bwMode="auto">
          <a:xfrm flipH="1">
            <a:off x="3177666" y="4457719"/>
            <a:ext cx="504056" cy="1511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23" name="矩形 22"/>
          <p:cNvSpPr/>
          <p:nvPr/>
        </p:nvSpPr>
        <p:spPr>
          <a:xfrm>
            <a:off x="3707904" y="4267424"/>
            <a:ext cx="2342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此处全局变量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是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100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F868CC-8D6B-447D-A6A2-753638BCE2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D097-67F2-4239-8733-FD520B636CD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94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3379" y="1419622"/>
            <a:ext cx="4234954" cy="2931790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n, s = 10, 100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srgbClr val="FF77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fact(n) :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en-US" altLang="zh-CN" sz="2000" b="1" i="1" noProof="0" dirty="0">
                <a:solidFill>
                  <a:srgbClr val="FF7700"/>
                </a:solidFill>
                <a:latin typeface="Consolas" panose="020B0609020204030204" pitchFamily="49" charset="0"/>
              </a:rPr>
              <a:t>global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(1, n+1):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s *=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return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print(fact(n), s)</a:t>
            </a:r>
          </a:p>
        </p:txBody>
      </p:sp>
      <p:sp>
        <p:nvSpPr>
          <p:cNvPr id="14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局部变量和全局变量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144158" y="2453469"/>
            <a:ext cx="1576697" cy="432048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55806" y="3067271"/>
            <a:ext cx="2864887" cy="1431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运行结果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362880000 362880000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83968" y="1919836"/>
            <a:ext cx="38164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fact()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函数中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global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保留字声明此处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是全局变量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 flipH="1">
            <a:off x="3629500" y="2610999"/>
            <a:ext cx="504056" cy="1511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 flipH="1">
            <a:off x="2720856" y="3948368"/>
            <a:ext cx="504056" cy="1511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3" name="矩形 2"/>
          <p:cNvSpPr/>
          <p:nvPr/>
        </p:nvSpPr>
        <p:spPr>
          <a:xfrm>
            <a:off x="3314270" y="3681035"/>
            <a:ext cx="2028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指全局变量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1800" dirty="0"/>
          </a:p>
        </p:txBody>
      </p:sp>
      <p:cxnSp>
        <p:nvCxnSpPr>
          <p:cNvPr id="16" name="直接连接符 15"/>
          <p:cNvCxnSpPr/>
          <p:nvPr/>
        </p:nvCxnSpPr>
        <p:spPr bwMode="auto">
          <a:xfrm flipH="1">
            <a:off x="3177666" y="4452090"/>
            <a:ext cx="255323" cy="20739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23" name="矩形 22"/>
          <p:cNvSpPr/>
          <p:nvPr/>
        </p:nvSpPr>
        <p:spPr>
          <a:xfrm>
            <a:off x="3426759" y="4255050"/>
            <a:ext cx="2837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此处全局变量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被函数修改</a:t>
            </a:r>
            <a:endParaRPr lang="zh-CN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E2CB81-A943-4789-8195-D376E61873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D097-67F2-4239-8733-FD520B636CD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58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3911925" y="3856857"/>
            <a:ext cx="808374" cy="730939"/>
          </a:xfrm>
          <a:prstGeom prst="rect">
            <a:avLst/>
          </a:prstGeom>
          <a:noFill/>
        </p:spPr>
      </p:pic>
      <p:sp>
        <p:nvSpPr>
          <p:cNvPr id="51212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第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5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章 函数和代码复用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366589" y="1171819"/>
            <a:ext cx="559539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- 5.1 </a:t>
            </a:r>
            <a:r>
              <a:rPr lang="zh-CN" altLang="en-US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函数的定义与使用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- 5.2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函数实例演练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- 5.3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代码复用与函数递归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- 5.4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模块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4: 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PyInstaller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库的使用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- 5.5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实例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8: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科赫雪花小包裹</a:t>
            </a:r>
            <a:endParaRPr lang="zh-CN" altLang="en-US" sz="2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1037581" y="2096663"/>
            <a:ext cx="1196684" cy="1275336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2C88F24-37EC-4DD7-8688-C92EF1A4BD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D097-67F2-4239-8733-FD520B636CD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03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局部变量和全局变量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规则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2: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局部变量为组合数据类型且未创建，等同于全局变量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71600" y="2067694"/>
            <a:ext cx="2880320" cy="2931790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ls = [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F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f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srgbClr val="FF77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func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(a) 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ls.append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(a)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return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f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unc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C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print(ls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6156176" y="3568323"/>
            <a:ext cx="2300630" cy="1431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运行结果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['F', 'f', 'C']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 flipH="1">
            <a:off x="3534144" y="3248660"/>
            <a:ext cx="504056" cy="1511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10" name="矩形 9"/>
          <p:cNvSpPr/>
          <p:nvPr/>
        </p:nvSpPr>
        <p:spPr>
          <a:xfrm>
            <a:off x="4211960" y="2670778"/>
            <a:ext cx="33682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是列表类型，未真实创建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则等同于全局变量</a:t>
            </a:r>
            <a:endParaRPr lang="zh-CN" altLang="en-US" sz="1800" dirty="0"/>
          </a:p>
        </p:txBody>
      </p:sp>
      <p:cxnSp>
        <p:nvCxnSpPr>
          <p:cNvPr id="11" name="直接连接符 10"/>
          <p:cNvCxnSpPr/>
          <p:nvPr/>
        </p:nvCxnSpPr>
        <p:spPr bwMode="auto">
          <a:xfrm flipH="1">
            <a:off x="3419872" y="2355726"/>
            <a:ext cx="504056" cy="1511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12" name="矩形 11"/>
          <p:cNvSpPr/>
          <p:nvPr/>
        </p:nvSpPr>
        <p:spPr>
          <a:xfrm>
            <a:off x="4019540" y="2154814"/>
            <a:ext cx="4471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通过使用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真实创建了一个全局变量列表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endParaRPr lang="zh-CN" altLang="en-US" sz="1800" dirty="0"/>
          </a:p>
        </p:txBody>
      </p:sp>
      <p:cxnSp>
        <p:nvCxnSpPr>
          <p:cNvPr id="13" name="直接连接符 12"/>
          <p:cNvCxnSpPr/>
          <p:nvPr/>
        </p:nvCxnSpPr>
        <p:spPr bwMode="auto">
          <a:xfrm flipH="1">
            <a:off x="2553061" y="4227934"/>
            <a:ext cx="504056" cy="1511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14" name="矩形 13"/>
          <p:cNvSpPr/>
          <p:nvPr/>
        </p:nvSpPr>
        <p:spPr>
          <a:xfrm>
            <a:off x="3378138" y="4043268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被修改</a:t>
            </a:r>
            <a:endParaRPr lang="zh-CN" altLang="en-US" sz="18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12D54B5-50A4-424D-85AE-18BFE82F07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D097-67F2-4239-8733-FD520B636CD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3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局部变量和全局变量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71600" y="1491630"/>
            <a:ext cx="2880320" cy="2931790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ls = [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srgbClr val="FF77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func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(a) 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ls = []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ls.append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(a)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return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unc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print(ls)</a:t>
            </a:r>
          </a:p>
        </p:txBody>
      </p:sp>
      <p:sp>
        <p:nvSpPr>
          <p:cNvPr id="7" name="矩形 6"/>
          <p:cNvSpPr/>
          <p:nvPr/>
        </p:nvSpPr>
        <p:spPr>
          <a:xfrm>
            <a:off x="6444208" y="3343346"/>
            <a:ext cx="1595309" cy="1431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运行结果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['F', 'f']</a:t>
            </a:r>
          </a:p>
        </p:txBody>
      </p:sp>
      <p:cxnSp>
        <p:nvCxnSpPr>
          <p:cNvPr id="9" name="直接连接符 8"/>
          <p:cNvCxnSpPr/>
          <p:nvPr/>
        </p:nvCxnSpPr>
        <p:spPr bwMode="auto">
          <a:xfrm flipH="1">
            <a:off x="3534144" y="2672596"/>
            <a:ext cx="504056" cy="1511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10" name="矩形 9"/>
          <p:cNvSpPr/>
          <p:nvPr/>
        </p:nvSpPr>
        <p:spPr>
          <a:xfrm>
            <a:off x="4211960" y="2140151"/>
            <a:ext cx="31373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此处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ls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是列表类型，真实创建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sz="1800" b="1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是局部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变量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H="1">
            <a:off x="3419872" y="1779662"/>
            <a:ext cx="504056" cy="1511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12" name="矩形 11"/>
          <p:cNvSpPr/>
          <p:nvPr/>
        </p:nvSpPr>
        <p:spPr>
          <a:xfrm>
            <a:off x="4019540" y="1578750"/>
            <a:ext cx="4471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通过使用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[]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真实创建了一个全局变量列表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ls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 flipH="1">
            <a:off x="2627784" y="4043817"/>
            <a:ext cx="504056" cy="1511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14" name="矩形 13"/>
          <p:cNvSpPr/>
          <p:nvPr/>
        </p:nvSpPr>
        <p:spPr>
          <a:xfrm>
            <a:off x="3272840" y="3804136"/>
            <a:ext cx="1983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变量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ls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被修改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7DE436F-1E47-4AE9-99DE-89585C5375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D097-67F2-4239-8733-FD520B636CD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51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局部变量和全局变量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使用规则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67544" y="2139702"/>
            <a:ext cx="8567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基本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数据类型，无论是否重名，局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部变量与全局变量不同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可以通过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global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保留字在函数内部声明全局变量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组合数据类型，如果局部变量未真实创建，则是全局变量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CA9305B-DC7D-413F-A8AB-89D01E684C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D097-67F2-4239-8733-FD520B636CD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08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l</a:t>
            </a: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ambda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函数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167E40-F875-4E00-8CE8-F2A229478164}"/>
              </a:ext>
            </a:extLst>
          </p:cNvPr>
          <p:cNvGrpSpPr/>
          <p:nvPr/>
        </p:nvGrpSpPr>
        <p:grpSpPr>
          <a:xfrm>
            <a:off x="5853616" y="4676532"/>
            <a:ext cx="3239344" cy="415498"/>
            <a:chOff x="5904656" y="4720696"/>
            <a:chExt cx="3239344" cy="41549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07F8ED2-C577-4FF5-A9D5-1E7327F78113}"/>
                </a:ext>
              </a:extLst>
            </p:cNvPr>
            <p:cNvSpPr txBox="1"/>
            <p:nvPr/>
          </p:nvSpPr>
          <p:spPr>
            <a:xfrm>
              <a:off x="7092280" y="4720696"/>
              <a:ext cx="20517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CC BY-NC-SA 4.0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嵩天</a:t>
              </a: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972298D-3543-4745-B395-C4ACA3DB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3D5F505-2032-4381-8461-1C2199F298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D097-67F2-4239-8733-FD520B636CD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07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l</a:t>
            </a: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ambda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l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ambda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函数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返回函数名作为结果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67544" y="2139702"/>
            <a:ext cx="8567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l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ambda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函数是一种匿名函数，即没有名字的函数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使用</a:t>
            </a:r>
            <a:r>
              <a:rPr lang="en-US" altLang="zh-CN" sz="2400" b="1" i="1" noProof="0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lambda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保留字定义，函数名是返回结果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lambda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函数用于定义简单的、能够在一行内表示的函数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E73F7B6-1A82-4088-9549-E98F62CE5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D097-67F2-4239-8733-FD520B636CD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60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lambda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65DDFAD-B296-4A21-8BF0-30956955A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2715766"/>
            <a:ext cx="439248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indent="0" algn="just" eaLnBrk="1" hangingPunct="1">
              <a:lnSpc>
                <a:spcPct val="150000"/>
              </a:lnSpc>
              <a:buClr>
                <a:srgbClr val="0066FF"/>
              </a:buClr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def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函数名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&lt;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参数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&gt;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)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:</a:t>
            </a:r>
          </a:p>
          <a:p>
            <a:pPr marL="171450" marR="0" lvl="1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   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函数体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</a:t>
            </a:r>
          </a:p>
          <a:p>
            <a:pPr marL="171450" marR="0" lvl="1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return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返回值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</a:t>
            </a: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065DDFAD-B296-4A21-8BF0-30956955A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492658"/>
            <a:ext cx="69127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indent="0" algn="just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函数名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 = </a:t>
            </a:r>
            <a:r>
              <a:rPr lang="en-US" altLang="zh-CN" sz="2400" b="1" i="1" noProof="0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lambda</a:t>
            </a:r>
            <a:r>
              <a:rPr lang="en-US" altLang="zh-CN" sz="2400" b="1" i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参数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&gt;: 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表达式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&gt;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itchFamily="34" charset="-122"/>
              <a:sym typeface="Gill Sans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43608" y="3291830"/>
            <a:ext cx="954107" cy="4991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等价于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093D86B-F351-4766-96E5-D27ACF847B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D097-67F2-4239-8733-FD520B636CD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8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39752" y="1491630"/>
            <a:ext cx="4392488" cy="3179164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f =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lambda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x, y : x + 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(10, 15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25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latin typeface="Consolas" panose="020B0609020204030204" pitchFamily="49" charset="0"/>
              </a:rPr>
              <a:t> f =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lambda</a:t>
            </a:r>
            <a:r>
              <a:rPr lang="en-US" altLang="zh-CN" sz="2000" b="1" dirty="0">
                <a:latin typeface="Consolas" panose="020B0609020204030204" pitchFamily="49" charset="0"/>
              </a:rPr>
              <a:t> :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latin typeface="Consolas" panose="020B0609020204030204" pitchFamily="49" charset="0"/>
              </a:rPr>
              <a:t> print(f())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lambda</a:t>
            </a:r>
            <a:r>
              <a:rPr lang="zh-CN" altLang="en-US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函数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10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lambda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A59E5B4-9BE5-4B74-9817-D101BC74CA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D097-67F2-4239-8733-FD520B636CD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96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lambda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函数的应用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谨慎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使用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lambda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函数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67544" y="2139702"/>
            <a:ext cx="8567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l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ambda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函数主要用作一些特定函数或方法的参数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lambda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函数有一些固定使用方式，建议逐步掌握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一般情况，建议使用</a:t>
            </a:r>
            <a:r>
              <a:rPr lang="en-US" altLang="zh-CN" sz="2400" b="1" i="1" dirty="0" err="1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def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定义的普通函数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661178E-6DA8-4FD8-818F-83A854703D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D097-67F2-4239-8733-FD520B636CD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Python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内置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函数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167E40-F875-4E00-8CE8-F2A229478164}"/>
              </a:ext>
            </a:extLst>
          </p:cNvPr>
          <p:cNvGrpSpPr/>
          <p:nvPr/>
        </p:nvGrpSpPr>
        <p:grpSpPr>
          <a:xfrm>
            <a:off x="5853616" y="4676532"/>
            <a:ext cx="3239344" cy="415498"/>
            <a:chOff x="5904656" y="4720696"/>
            <a:chExt cx="3239344" cy="41549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07F8ED2-C577-4FF5-A9D5-1E7327F78113}"/>
                </a:ext>
              </a:extLst>
            </p:cNvPr>
            <p:cNvSpPr txBox="1"/>
            <p:nvPr/>
          </p:nvSpPr>
          <p:spPr>
            <a:xfrm>
              <a:off x="7092280" y="4720696"/>
              <a:ext cx="20517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CC BY-NC-SA 4.0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嵩天</a:t>
              </a: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972298D-3543-4745-B395-C4ACA3DB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297B9F-56C9-4517-BECD-4225B5E149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D097-67F2-4239-8733-FD520B636CD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94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-180528" y="12347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Docs.python.org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1B2FC9D-354B-481F-B7E3-89BD41FEF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923434"/>
            <a:ext cx="6336704" cy="37310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4D147E-09E5-4DF4-8582-860F18EC7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425" y="2859782"/>
            <a:ext cx="434575" cy="432048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EF1C3CD-7181-4F1F-8684-7325A8E1D5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D097-67F2-4239-8733-FD520B636CD4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55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5.1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函数的定义与使用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32" t="21959" r="12352" b="21958"/>
          <a:stretch/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B38101D-3833-4511-AB48-4191F62D7B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D097-67F2-4239-8733-FD520B636CD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75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-180528" y="12347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Docs.python.org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590D94-11D8-481B-87C6-6EF75A18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801252"/>
            <a:ext cx="6517104" cy="41192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4D147E-09E5-4DF4-8582-860F18EC7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4515966"/>
            <a:ext cx="362146" cy="36004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67C677-255E-4AF9-86E6-0EDC2D2DBB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D097-67F2-4239-8733-FD520B636CD4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02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-180528" y="12347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Docs.python.org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4D0D646-50F4-4997-96EB-1E70370BC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771549"/>
            <a:ext cx="5904656" cy="4217017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E7BA1F-16EA-4587-B602-1B70037C44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D097-67F2-4239-8733-FD520B636CD4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18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数值运算函数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127834"/>
              </p:ext>
            </p:extLst>
          </p:nvPr>
        </p:nvGraphicFramePr>
        <p:xfrm>
          <a:off x="539552" y="1283474"/>
          <a:ext cx="8226261" cy="350874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12885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213376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函数及使用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abs(x)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绝对值，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的绝对值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divmod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x,y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商余，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(x//y, 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x%y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，同时输出商和余数</a:t>
                      </a:r>
                      <a:endParaRPr lang="zh-CN" altLang="en-US" sz="180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pow(x, y[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z])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幂余，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(x**y)%z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[..]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表示参数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可省略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46488773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round(x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d])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四舍五入，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是保留小数位数，默认值为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55340375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max(x</a:t>
                      </a:r>
                      <a:r>
                        <a:rPr lang="en-US" altLang="zh-CN" sz="2000" baseline="-25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,x</a:t>
                      </a:r>
                      <a:r>
                        <a:rPr lang="en-US" altLang="zh-CN" sz="2000" baseline="-25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… ,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2000" baseline="-25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最大值，返回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1800" baseline="-25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,x</a:t>
                      </a:r>
                      <a:r>
                        <a:rPr lang="en-US" altLang="zh-CN" sz="1800" baseline="-25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… ,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1800" baseline="-25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中的最大值，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不限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298832809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min(x</a:t>
                      </a:r>
                      <a:r>
                        <a:rPr lang="en-US" altLang="zh-CN" sz="2000" baseline="-25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,x</a:t>
                      </a:r>
                      <a:r>
                        <a:rPr lang="en-US" altLang="zh-CN" sz="2000" baseline="-25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… ,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2000" baseline="-25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最小值，返回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1800" baseline="-25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,x</a:t>
                      </a:r>
                      <a:r>
                        <a:rPr lang="en-US" altLang="zh-CN" sz="1800" baseline="-25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… ,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1800" baseline="-25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中的最小值，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不限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856933746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sum(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iterable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[, start])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对可迭代对象中所有元素进行求和计算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2999853558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31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类型转换函数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500201"/>
              </p:ext>
            </p:extLst>
          </p:nvPr>
        </p:nvGraphicFramePr>
        <p:xfrm>
          <a:off x="1475656" y="1113249"/>
          <a:ext cx="6336704" cy="352158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91049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4045655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2711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函数及使用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3490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</a:t>
                      </a:r>
                      <a:r>
                        <a:rPr lang="en-US" altLang="zh-CN" sz="16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6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将</a:t>
                      </a:r>
                      <a:r>
                        <a:rPr lang="en-US" altLang="zh-CN" sz="16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转换为</a:t>
                      </a:r>
                      <a:r>
                        <a:rPr lang="zh-CN" altLang="en-US" sz="16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整数</a:t>
                      </a:r>
                      <a:endParaRPr lang="zh-CN" altLang="en-US" sz="160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3490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float(x)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将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转换为浮点数</a:t>
                      </a:r>
                      <a:endParaRPr lang="zh-CN" altLang="en-US" sz="160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3490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complex(x)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将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转换为复数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464887734"/>
                  </a:ext>
                </a:extLst>
              </a:tr>
              <a:tr h="3490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bool(x) 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将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转换为布尔类型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029507240"/>
                  </a:ext>
                </a:extLst>
              </a:tr>
              <a:tr h="3490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str(x)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将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转换为字符串类型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818174449"/>
                  </a:ext>
                </a:extLst>
              </a:tr>
              <a:tr h="3490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set(x)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将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转换为集合类型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097864875"/>
                  </a:ext>
                </a:extLst>
              </a:tr>
              <a:tr h="3490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tuple(x)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将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转换为元祖类型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675930069"/>
                  </a:ext>
                </a:extLst>
              </a:tr>
              <a:tr h="3490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list(x)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将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转换为列表类型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601885854"/>
                  </a:ext>
                </a:extLst>
              </a:tr>
              <a:tr h="3490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dict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将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转换为字典类型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786610343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31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字符串处理函数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839669"/>
              </p:ext>
            </p:extLst>
          </p:nvPr>
        </p:nvGraphicFramePr>
        <p:xfrm>
          <a:off x="539552" y="1347614"/>
          <a:ext cx="8165704" cy="255111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14700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451004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函数及使用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长度，返回字符串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的长度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hex(x)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b="1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zh-CN" altLang="en-US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oct(x)</a:t>
                      </a:r>
                      <a:r>
                        <a:rPr lang="zh-CN" altLang="en-US" sz="1800" b="1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zh-CN" altLang="en-US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bin(x)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整数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的十六进制、八进制或二进制小写形式字符串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hex(425)</a:t>
                      </a:r>
                      <a:r>
                        <a:rPr lang="zh-CN" altLang="en-US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0x1a9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lang="en-US" altLang="zh-CN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baseline="0" dirty="0" err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oct</a:t>
                      </a:r>
                      <a:r>
                        <a:rPr lang="en-US" altLang="zh-CN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(425)</a:t>
                      </a:r>
                      <a:r>
                        <a:rPr lang="zh-CN" altLang="en-US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0o651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chr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(u)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Unicode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编码，返回其对应的字符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5785370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ord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为字符，返回其对应的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Unicode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编码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789503167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24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其他常用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185899"/>
              </p:ext>
            </p:extLst>
          </p:nvPr>
        </p:nvGraphicFramePr>
        <p:xfrm>
          <a:off x="611560" y="1351470"/>
          <a:ext cx="8165704" cy="335648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645424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函数及使用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type(x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返回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的类型，适用于所有类型的判断</a:t>
                      </a:r>
                      <a:endParaRPr lang="zh-CN" altLang="en-US" sz="180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input([prompt])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获得用户输入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33746996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print(*objects, 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sep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=' ', end='\n')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一次输出多个对象，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sep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分隔多个对象，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end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设定结尾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24086692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eval(str)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将字符串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 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解析为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Python 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表达式并执行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220078436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range(start, stop[, step])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产生一个从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start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开始，到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stop-1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结束，步长为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step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的序列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136518310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50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排序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017611"/>
              </p:ext>
            </p:extLst>
          </p:nvPr>
        </p:nvGraphicFramePr>
        <p:xfrm>
          <a:off x="611560" y="1351470"/>
          <a:ext cx="8165704" cy="166274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4493296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函数及使用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sorted(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iterable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key=None, reverse=False)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对可迭代对象排序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返回一个排序后的列表。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key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是比较的元素</a:t>
                      </a:r>
                      <a:endParaRPr lang="zh-CN" altLang="en-US" sz="180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reversed(seq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seq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的逆序可迭代对象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33746996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BC8F4F-0190-42A0-A600-862C810E6044}"/>
              </a:ext>
            </a:extLst>
          </p:cNvPr>
          <p:cNvSpPr/>
          <p:nvPr/>
        </p:nvSpPr>
        <p:spPr>
          <a:xfrm>
            <a:off x="638721" y="3229020"/>
            <a:ext cx="84969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</a:t>
            </a:r>
            <a:r>
              <a:rPr lang="en-US" altLang="zh-CN" sz="20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mylist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result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rgbClr val="880088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sorted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mylist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key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lambda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x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*-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lang="en-US" altLang="zh-CN" sz="2000" b="1" kern="0" dirty="0">
                <a:solidFill>
                  <a:srgbClr val="880088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result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68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单元小结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167E40-F875-4E00-8CE8-F2A229478164}"/>
              </a:ext>
            </a:extLst>
          </p:cNvPr>
          <p:cNvGrpSpPr/>
          <p:nvPr/>
        </p:nvGrpSpPr>
        <p:grpSpPr>
          <a:xfrm>
            <a:off x="5853616" y="4676532"/>
            <a:ext cx="3239344" cy="415498"/>
            <a:chOff x="5904656" y="4720696"/>
            <a:chExt cx="3239344" cy="41549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07F8ED2-C577-4FF5-A9D5-1E7327F78113}"/>
                </a:ext>
              </a:extLst>
            </p:cNvPr>
            <p:cNvSpPr txBox="1"/>
            <p:nvPr/>
          </p:nvSpPr>
          <p:spPr>
            <a:xfrm>
              <a:off x="7092280" y="4720696"/>
              <a:ext cx="20517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CC BY-NC-SA 4.0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嵩天</a:t>
              </a: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972298D-3543-4745-B395-C4ACA3DB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E82D89D-F81A-464F-8F9F-F40306B03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D097-67F2-4239-8733-FD520B636CD4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86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4137221" y="3858665"/>
            <a:ext cx="808374" cy="730939"/>
          </a:xfrm>
          <a:prstGeom prst="rect">
            <a:avLst/>
          </a:prstGeom>
          <a:noFill/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05231" y="1372076"/>
            <a:ext cx="8144479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使用保留字</a:t>
            </a:r>
            <a:r>
              <a:rPr lang="en-US" altLang="zh-CN" sz="2400" b="1" i="1" dirty="0" err="1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def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定义函数，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lambda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定义匿名函数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可选参数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赋初值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、可变参数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(*b)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、名称传递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保留字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return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可以返回任意多个结果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保留字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global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声明使用全局变量，一些隐式规则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6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函数的定义与使用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910FB56-58F4-4932-A7FA-247EAEF07A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D097-67F2-4239-8733-FD520B636CD4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73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5.2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函数实例演练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32" t="21959" r="12352" b="21958"/>
          <a:stretch/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AC4B2C0-5965-4725-B561-0BF1E48BBD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D097-67F2-4239-8733-FD520B636CD4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81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087437" y="490252"/>
            <a:ext cx="4544250" cy="4044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70000"/>
              </a:lnSpc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 </a:t>
            </a:r>
            <a:r>
              <a:rPr lang="zh-CN" altLang="en-US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函数的理解与定义</a:t>
            </a:r>
            <a:endParaRPr lang="en-US" altLang="zh-CN" sz="22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函数的使用及调用过程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函数的参数传递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函数的返回值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局部变量和全局变量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lambda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python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内置函数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1835696" y="2015534"/>
            <a:ext cx="1196684" cy="1275336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4137221" y="3858665"/>
            <a:ext cx="808374" cy="730939"/>
          </a:xfrm>
          <a:prstGeom prst="rect">
            <a:avLst/>
          </a:prstGeom>
          <a:noFill/>
        </p:spPr>
      </p:pic>
      <p:sp>
        <p:nvSpPr>
          <p:cNvPr id="25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函数的定义与使用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A847E16-7049-4C6D-97E3-93695E5668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D097-67F2-4239-8733-FD520B636CD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69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一、判断素数的函数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167E40-F875-4E00-8CE8-F2A229478164}"/>
              </a:ext>
            </a:extLst>
          </p:cNvPr>
          <p:cNvGrpSpPr/>
          <p:nvPr/>
        </p:nvGrpSpPr>
        <p:grpSpPr>
          <a:xfrm>
            <a:off x="5853616" y="4676532"/>
            <a:ext cx="3239344" cy="415498"/>
            <a:chOff x="5904656" y="4720696"/>
            <a:chExt cx="3239344" cy="41549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07F8ED2-C577-4FF5-A9D5-1E7327F78113}"/>
                </a:ext>
              </a:extLst>
            </p:cNvPr>
            <p:cNvSpPr txBox="1"/>
            <p:nvPr/>
          </p:nvSpPr>
          <p:spPr>
            <a:xfrm>
              <a:off x="7092280" y="4720696"/>
              <a:ext cx="20517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CC BY-NC-SA 4.0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嵩天</a:t>
              </a: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972298D-3543-4745-B395-C4ACA3DB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19D509F-39F6-43B1-881D-6826D1F181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D097-67F2-4239-8733-FD520B636CD4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0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二、绘制多边形函数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167E40-F875-4E00-8CE8-F2A229478164}"/>
              </a:ext>
            </a:extLst>
          </p:cNvPr>
          <p:cNvGrpSpPr/>
          <p:nvPr/>
        </p:nvGrpSpPr>
        <p:grpSpPr>
          <a:xfrm>
            <a:off x="5853616" y="4676532"/>
            <a:ext cx="3239344" cy="415498"/>
            <a:chOff x="5904656" y="4720696"/>
            <a:chExt cx="3239344" cy="41549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07F8ED2-C577-4FF5-A9D5-1E7327F78113}"/>
                </a:ext>
              </a:extLst>
            </p:cNvPr>
            <p:cNvSpPr txBox="1"/>
            <p:nvPr/>
          </p:nvSpPr>
          <p:spPr>
            <a:xfrm>
              <a:off x="7092280" y="4720696"/>
              <a:ext cx="20517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CC BY-NC-SA 4.0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嵩天</a:t>
              </a: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972298D-3543-4745-B395-C4ACA3DB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574639-4C9C-4DCF-A226-C214FE37C3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D097-67F2-4239-8733-FD520B636CD4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89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73D9000-B503-4099-87A8-324E25A73527}" type="slidenum">
              <a:rPr lang="zh-CN" altLang="en-US" smtClean="0"/>
              <a:t>52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03549" y="170357"/>
            <a:ext cx="720080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1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绘制任意正多边形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03648" y="1131590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turtle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shape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'turtle'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length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angle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360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forward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length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right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angle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45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39552" y="339502"/>
            <a:ext cx="847503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、使用函数实现绘制多边形的功能。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D9000-B503-4099-87A8-324E25A73527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53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47664" y="1357848"/>
            <a:ext cx="69676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turtle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draw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angle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360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forward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length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right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angle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length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请输入正多边形的边数：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draw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62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87302" y="483518"/>
            <a:ext cx="876521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80000"/>
              </a:lnSpc>
              <a:defRPr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3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、使用函数，实现一系列多边形的绘制（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3~8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）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D9000-B503-4099-87A8-324E25A73527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54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19622"/>
            <a:ext cx="3038899" cy="291505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283968" y="1333915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turtle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draw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angle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360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forward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length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right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angle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length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draw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2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87302" y="483518"/>
            <a:ext cx="8475039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80000"/>
              </a:lnSpc>
              <a:defRPr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4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 为多边形绘制函数添加颜色参数，绘制指定颜色的多边形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7262" y="4803998"/>
            <a:ext cx="522290" cy="274637"/>
          </a:xfrm>
          <a:prstGeom prst="rect">
            <a:avLst/>
          </a:prstGeom>
        </p:spPr>
        <p:txBody>
          <a:bodyPr/>
          <a:lstStyle/>
          <a:p>
            <a:fld id="{D73D9000-B503-4099-87A8-324E25A73527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55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39952" y="2211710"/>
            <a:ext cx="446449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4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draw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n,_color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pPr algn="l">
              <a:spcBef>
                <a:spcPts val="1200"/>
              </a:spcBef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draw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,’red’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03087"/>
            <a:ext cx="2915057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506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87302" y="483518"/>
            <a:ext cx="847503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80000"/>
              </a:lnSpc>
              <a:defRPr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5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、使用指定的两种颜色交替绘制多边形。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7262" y="4803998"/>
            <a:ext cx="522290" cy="274637"/>
          </a:xfrm>
          <a:prstGeom prst="rect">
            <a:avLst/>
          </a:prstGeom>
        </p:spPr>
        <p:txBody>
          <a:bodyPr/>
          <a:lstStyle/>
          <a:p>
            <a:fld id="{D73D9000-B503-4099-87A8-324E25A73527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56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63638"/>
            <a:ext cx="2648320" cy="26006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707904" y="1996819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draw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'red'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draw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'green'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8792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三、七段数码管绘制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167E40-F875-4E00-8CE8-F2A229478164}"/>
              </a:ext>
            </a:extLst>
          </p:cNvPr>
          <p:cNvGrpSpPr/>
          <p:nvPr/>
        </p:nvGrpSpPr>
        <p:grpSpPr>
          <a:xfrm>
            <a:off x="5853616" y="4676532"/>
            <a:ext cx="3239344" cy="415498"/>
            <a:chOff x="5904656" y="4720696"/>
            <a:chExt cx="3239344" cy="41549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07F8ED2-C577-4FF5-A9D5-1E7327F78113}"/>
                </a:ext>
              </a:extLst>
            </p:cNvPr>
            <p:cNvSpPr txBox="1"/>
            <p:nvPr/>
          </p:nvSpPr>
          <p:spPr>
            <a:xfrm>
              <a:off x="7092280" y="4720696"/>
              <a:ext cx="20517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CC BY-NC-SA 4.0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嵩天</a:t>
              </a: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972298D-3543-4745-B395-C4ACA3DB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574639-4C9C-4DCF-A226-C214FE37C3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D097-67F2-4239-8733-FD520B636CD4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71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问题分析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七段数码管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3967F0-6AAB-4DF2-BFE5-02AD94C19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11710"/>
            <a:ext cx="1656184" cy="2193324"/>
          </a:xfrm>
          <a:prstGeom prst="rect">
            <a:avLst/>
          </a:prstGeom>
        </p:spPr>
      </p:pic>
      <p:pic>
        <p:nvPicPr>
          <p:cNvPr id="7" name="图片 6" descr="图片包含 物体, 时钟, 事情&#10;&#10;已生成极高可信度的说明">
            <a:extLst>
              <a:ext uri="{FF2B5EF4-FFF2-40B4-BE49-F238E27FC236}">
                <a16:creationId xmlns:a16="http://schemas.microsoft.com/office/drawing/2014/main" id="{D8A7ECBD-9E6A-4D08-8550-584E72DE2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2643758"/>
            <a:ext cx="5400600" cy="138270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84168" y="513494"/>
            <a:ext cx="2689730" cy="178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9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问题分析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七段数码管绘制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187624" y="2211710"/>
            <a:ext cx="65527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需求：用程序绘制七段数码管，似乎很有趣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该怎么做呢？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403648" y="3781370"/>
            <a:ext cx="26282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turtle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绘图体系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" name="右箭头 1"/>
          <p:cNvSpPr/>
          <p:nvPr/>
        </p:nvSpPr>
        <p:spPr bwMode="auto">
          <a:xfrm>
            <a:off x="4081454" y="4155926"/>
            <a:ext cx="396044" cy="288032"/>
          </a:xfrm>
          <a:prstGeom prst="rightArrow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860032" y="3781370"/>
            <a:ext cx="26282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七段数码管绘制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63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函数的理解和定义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167E40-F875-4E00-8CE8-F2A229478164}"/>
              </a:ext>
            </a:extLst>
          </p:cNvPr>
          <p:cNvGrpSpPr/>
          <p:nvPr/>
        </p:nvGrpSpPr>
        <p:grpSpPr>
          <a:xfrm>
            <a:off x="5853616" y="4676532"/>
            <a:ext cx="3239344" cy="415498"/>
            <a:chOff x="5904656" y="4720696"/>
            <a:chExt cx="3239344" cy="41549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07F8ED2-C577-4FF5-A9D5-1E7327F78113}"/>
                </a:ext>
              </a:extLst>
            </p:cNvPr>
            <p:cNvSpPr txBox="1"/>
            <p:nvPr/>
          </p:nvSpPr>
          <p:spPr>
            <a:xfrm>
              <a:off x="7092280" y="4720696"/>
              <a:ext cx="20517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CC BY-NC-SA 4.0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嵩天</a:t>
              </a: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972298D-3543-4745-B395-C4ACA3DB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470F013-4E39-45A3-8C55-65F90AF42E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D097-67F2-4239-8733-FD520B636CD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74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566" y="2283718"/>
            <a:ext cx="4966891" cy="2362529"/>
          </a:xfrm>
          <a:prstGeom prst="rect">
            <a:avLst/>
          </a:prstGeom>
        </p:spPr>
      </p:pic>
      <p:sp>
        <p:nvSpPr>
          <p:cNvPr id="7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问题分析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七段数码管绘制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时间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29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七段数码管绘制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基本思路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331640" y="2211710"/>
            <a:ext cx="70567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步骤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：绘制单个数字对应的数码管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步骤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：获得一串数字，绘制对应的数码管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步骤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：获得当前系统时间，绘制对应的数码管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1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七段数码管绘制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步骤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1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绘制单个数码管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6" name="图片 5" descr="图片包含 物体, 事情&#10;&#10;已生成高可信度的说明">
            <a:extLst>
              <a:ext uri="{FF2B5EF4-FFF2-40B4-BE49-F238E27FC236}">
                <a16:creationId xmlns:a16="http://schemas.microsoft.com/office/drawing/2014/main" id="{72FC42EB-1E53-4CA3-AE82-9F84B8578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11710"/>
            <a:ext cx="1944216" cy="243995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3923928" y="2211710"/>
            <a:ext cx="46085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七段数码管由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7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个基本线条组成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七段数码管可以有固定顺序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不同数字显示不同的线条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21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11560" y="195486"/>
            <a:ext cx="8028384" cy="48245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turtle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101FF"/>
                </a:solidFill>
                <a:latin typeface="Consolas" panose="020B0609020204030204" pitchFamily="49" charset="0"/>
              </a:rPr>
              <a:t>drawLine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(draw):   </a:t>
            </a:r>
            <a:r>
              <a:rPr lang="en-US" altLang="zh-CN" sz="1400" b="1" dirty="0">
                <a:solidFill>
                  <a:srgbClr val="DC0012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400" b="1" dirty="0">
                <a:solidFill>
                  <a:srgbClr val="DC0012"/>
                </a:solidFill>
                <a:latin typeface="Consolas" panose="020B0609020204030204" pitchFamily="49" charset="0"/>
              </a:rPr>
              <a:t>绘制单段数码管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turtle.pendown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draw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turtle.penup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turtle.fd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(40)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turtle.right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(90)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101FF"/>
                </a:solidFill>
                <a:latin typeface="Consolas" panose="020B0609020204030204" pitchFamily="49" charset="0"/>
              </a:rPr>
              <a:t>drawDigit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(digit): </a:t>
            </a:r>
            <a:r>
              <a:rPr lang="en-US" altLang="zh-CN" sz="1400" b="1" dirty="0">
                <a:solidFill>
                  <a:srgbClr val="DC0012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400" b="1" dirty="0">
                <a:solidFill>
                  <a:srgbClr val="DC0012"/>
                </a:solidFill>
                <a:latin typeface="Consolas" panose="020B0609020204030204" pitchFamily="49" charset="0"/>
              </a:rPr>
              <a:t>根据数字绘制七段数码管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drawLine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digit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[2,3,4,5,6,8,9]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drawLine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drawLine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digit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[0,1,3,4,5,6,7,8,9]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drawLine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drawLine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digit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[0,2,3,5,6,8,9]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drawLine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drawLine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digit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[0,2,6,8]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drawLine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turtle.left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(90)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drawLine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digit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[0,4,5,6,8,9]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drawLine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drawLine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digit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[0,2,3,5,6,7,8,9]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drawLine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drawLine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digit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[0,1,2,3,4,7,8,9]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drawLine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turtle.left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(180)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turtle.penup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sz="1400" b="1" dirty="0">
                <a:solidFill>
                  <a:srgbClr val="DC0012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400" b="1" dirty="0">
                <a:solidFill>
                  <a:srgbClr val="DC0012"/>
                </a:solidFill>
                <a:latin typeface="Consolas" panose="020B0609020204030204" pitchFamily="49" charset="0"/>
              </a:rPr>
              <a:t>为绘制后续数字确定位置</a:t>
            </a:r>
            <a:endParaRPr lang="en-US" altLang="zh-CN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turtle.fd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(20)  </a:t>
            </a:r>
            <a:r>
              <a:rPr lang="en-US" altLang="zh-CN" sz="1400" b="1" dirty="0">
                <a:solidFill>
                  <a:srgbClr val="DC0012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400" b="1" dirty="0">
                <a:solidFill>
                  <a:srgbClr val="DC0012"/>
                </a:solidFill>
                <a:latin typeface="Consolas" panose="020B0609020204030204" pitchFamily="49" charset="0"/>
              </a:rPr>
              <a:t>为绘制后续数字确定位置</a:t>
            </a:r>
            <a:endParaRPr lang="en-US" altLang="zh-CN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图片 11" descr="图片包含 物体, 事情&#10;&#10;已生成高可信度的说明">
            <a:extLst>
              <a:ext uri="{FF2B5EF4-FFF2-40B4-BE49-F238E27FC236}">
                <a16:creationId xmlns:a16="http://schemas.microsoft.com/office/drawing/2014/main" id="{72FC42EB-1E53-4CA3-AE82-9F84B857844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6256" y="257621"/>
            <a:ext cx="1152712" cy="144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6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3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9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8">
              <a:defRPr/>
            </a:pPr>
            <a:endParaRPr lang="en-US"/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9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8">
              <a:defRPr/>
            </a:pPr>
            <a:endParaRPr lang="en-US"/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30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defTabSz="914378">
              <a:lnSpc>
                <a:spcPct val="150000"/>
              </a:lnSpc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分组练习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D9000-B503-4099-87A8-324E25A73527}" type="slidenum">
              <a:rPr lang="zh-CN" altLang="en-US" smtClean="0"/>
              <a:t>64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9008012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87303" y="483519"/>
            <a:ext cx="8475039" cy="711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80000"/>
              </a:lnSpc>
              <a:defRPr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加入一个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3~4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人的小组，完成数码管绘制的程序：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697885" y="2067694"/>
            <a:ext cx="5256584" cy="1846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l">
              <a:lnSpc>
                <a:spcPct val="200000"/>
              </a:lnSpc>
              <a:buFontTx/>
              <a:buChar char="-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图案的构成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257175" indent="-257175" algn="l">
              <a:lnSpc>
                <a:spcPct val="200000"/>
              </a:lnSpc>
              <a:buFontTx/>
              <a:buChar char="-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基本图形的绘制方法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257175" indent="-257175" algn="l">
              <a:lnSpc>
                <a:spcPct val="200000"/>
              </a:lnSpc>
              <a:buFontTx/>
              <a:buChar char="-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整体图案的绘制步骤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0D079B0-081B-DF80-BBF9-E524D5EA4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2211710"/>
            <a:ext cx="2749191" cy="167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0329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1" y="483518"/>
            <a:ext cx="8967158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defTabSz="914378">
              <a:lnSpc>
                <a:spcPct val="70000"/>
              </a:lnSpc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整体图案的绘制步骤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D9000-B503-4099-87A8-324E25A73527}" type="slidenum">
              <a:rPr lang="zh-CN" altLang="en-US" smtClean="0"/>
              <a:t>66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54D47B1-8306-016E-306E-1223FB337535}"/>
              </a:ext>
            </a:extLst>
          </p:cNvPr>
          <p:cNvSpPr/>
          <p:nvPr/>
        </p:nvSpPr>
        <p:spPr>
          <a:xfrm>
            <a:off x="1331640" y="2211710"/>
            <a:ext cx="70567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步骤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：绘制单个数字对应的数码管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步骤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：获得一串数字，绘制对应的数码管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步骤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：获得当前系统时间，绘制对应的数码管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18970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BE667B-76BB-4019-BBB7-50E4C71FDF0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4767263"/>
            <a:ext cx="2057400" cy="274637"/>
          </a:xfrm>
        </p:spPr>
        <p:txBody>
          <a:bodyPr/>
          <a:lstStyle/>
          <a:p>
            <a:fld id="{2C5BD3F9-1EFC-4235-BECD-CB85412DF5CC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67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1CEBD02-7FD7-471B-84A6-8E9AB6A20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4" y="113159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BFBFB52A-2A19-4358-8A8B-8D2E60D737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2600296"/>
              </p:ext>
            </p:extLst>
          </p:nvPr>
        </p:nvGraphicFramePr>
        <p:xfrm>
          <a:off x="2267744" y="1131590"/>
          <a:ext cx="4495800" cy="2453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0C21A3D3-D952-4919-AD76-94B822CB4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4" y="406529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001596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263"/>
            <a:ext cx="2057400" cy="274637"/>
          </a:xfrm>
        </p:spPr>
        <p:txBody>
          <a:bodyPr/>
          <a:lstStyle/>
          <a:p>
            <a:fld id="{2C5BD3F9-1EFC-4235-BECD-CB85412DF5CC}" type="slidenum">
              <a:rPr lang="zh-CN" altLang="en-US" smtClean="0"/>
              <a:t>68</a:t>
            </a:fld>
            <a:endParaRPr lang="zh-CN" altLang="en-US"/>
          </a:p>
        </p:txBody>
      </p:sp>
      <p:sp>
        <p:nvSpPr>
          <p:cNvPr id="5" name="Rectangle 12"/>
          <p:cNvSpPr>
            <a:spLocks/>
          </p:cNvSpPr>
          <p:nvPr/>
        </p:nvSpPr>
        <p:spPr bwMode="auto">
          <a:xfrm>
            <a:off x="1" y="483518"/>
            <a:ext cx="8967158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defTabSz="914378">
              <a:lnSpc>
                <a:spcPct val="70000"/>
              </a:lnSpc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小组分工和程序设计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48838" y="1192897"/>
            <a:ext cx="8136904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设计函数功能和参数（小组共同参与）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函数分工实现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确定所有函数调用的参数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主函数实现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0019244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七段数码管绘制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步骤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2: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获取一段数字，绘制多个数码管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6" name="图片 5" descr="图片包含 物体, 事情&#10;&#10;已生成高可信度的说明">
            <a:extLst>
              <a:ext uri="{FF2B5EF4-FFF2-40B4-BE49-F238E27FC236}">
                <a16:creationId xmlns:a16="http://schemas.microsoft.com/office/drawing/2014/main" id="{72FC42EB-1E53-4CA3-AE82-9F84B8578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139702"/>
            <a:ext cx="1944216" cy="2439952"/>
          </a:xfrm>
          <a:prstGeom prst="rect">
            <a:avLst/>
          </a:prstGeom>
        </p:spPr>
      </p:pic>
      <p:pic>
        <p:nvPicPr>
          <p:cNvPr id="8" name="图片 7" descr="图片包含 物体, 事情&#10;&#10;已生成高可信度的说明">
            <a:extLst>
              <a:ext uri="{FF2B5EF4-FFF2-40B4-BE49-F238E27FC236}">
                <a16:creationId xmlns:a16="http://schemas.microsoft.com/office/drawing/2014/main" id="{72FC42EB-1E53-4CA3-AE82-9F84B8578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139702"/>
            <a:ext cx="1944216" cy="2439952"/>
          </a:xfrm>
          <a:prstGeom prst="rect">
            <a:avLst/>
          </a:prstGeom>
        </p:spPr>
      </p:pic>
      <p:pic>
        <p:nvPicPr>
          <p:cNvPr id="11" name="图片 10" descr="图片包含 物体, 事情&#10;&#10;已生成高可信度的说明">
            <a:extLst>
              <a:ext uri="{FF2B5EF4-FFF2-40B4-BE49-F238E27FC236}">
                <a16:creationId xmlns:a16="http://schemas.microsoft.com/office/drawing/2014/main" id="{72FC42EB-1E53-4CA3-AE82-9F84B8578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2139702"/>
            <a:ext cx="1944216" cy="243995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907704" y="4659982"/>
            <a:ext cx="721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DC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 b="1" dirty="0">
                <a:solidFill>
                  <a:srgbClr val="DC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solidFill>
                  <a:srgbClr val="DC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96716" y="4648282"/>
            <a:ext cx="721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DC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 b="1" dirty="0">
                <a:solidFill>
                  <a:srgbClr val="DC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solidFill>
                  <a:srgbClr val="DC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64179" y="4648282"/>
            <a:ext cx="7697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DC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 b="1" dirty="0">
                <a:solidFill>
                  <a:srgbClr val="DC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600" b="1" dirty="0">
                <a:solidFill>
                  <a:srgbClr val="DC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32466" y="3075806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rgbClr val="DC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026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函数的定义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函数是一段代码的表示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67544" y="2139702"/>
            <a:ext cx="8567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函数是一段具有特定功能的、可重用的语句组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函数是一种功能的抽象，一般函数表达特定功能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两个作用：降低编程难度 和 代码复用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12B6FF-93D3-4B67-A567-2C17EE138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D097-67F2-4239-8733-FD520B636CD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02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11560" y="195486"/>
            <a:ext cx="8028384" cy="48245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import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turtle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10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drawLine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(draw):  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DC001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C001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绘制单段数码管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en-US" altLang="zh-CN" sz="1400" b="1" dirty="0">
                <a:latin typeface="Consolas" panose="020B0609020204030204" pitchFamily="49" charset="0"/>
              </a:rPr>
              <a:t>…(</a:t>
            </a:r>
            <a:r>
              <a:rPr lang="zh-CN" altLang="en-US" sz="1400" b="1" dirty="0">
                <a:latin typeface="Consolas" panose="020B0609020204030204" pitchFamily="49" charset="0"/>
              </a:rPr>
              <a:t>略</a:t>
            </a:r>
            <a:r>
              <a:rPr lang="en-US" altLang="zh-CN" sz="1400" b="1" dirty="0">
                <a:latin typeface="Consolas" panose="020B0609020204030204" pitchFamily="49" charset="0"/>
              </a:rPr>
              <a:t>)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10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drawDigit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(digit):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DC001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C001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根据数字绘制七段数码管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…(</a:t>
            </a:r>
            <a:r>
              <a:rPr lang="zh-CN" altLang="en-US" sz="1400" b="1" dirty="0">
                <a:latin typeface="Consolas" panose="020B0609020204030204" pitchFamily="49" charset="0"/>
              </a:rPr>
              <a:t>略</a:t>
            </a:r>
            <a:r>
              <a:rPr lang="en-US" altLang="zh-CN" sz="1400" b="1" dirty="0">
                <a:latin typeface="Consolas" panose="020B0609020204030204" pitchFamily="49" charset="0"/>
              </a:rPr>
              <a:t>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400" b="1" dirty="0"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101FF"/>
                </a:solidFill>
                <a:latin typeface="Consolas" panose="020B0609020204030204" pitchFamily="49" charset="0"/>
              </a:rPr>
              <a:t>drawDate</a:t>
            </a:r>
            <a:r>
              <a:rPr lang="en-US" altLang="zh-CN" sz="1400" b="1" dirty="0">
                <a:latin typeface="Consolas" panose="020B0609020204030204" pitchFamily="49" charset="0"/>
              </a:rPr>
              <a:t>(date):   </a:t>
            </a:r>
            <a:r>
              <a:rPr lang="en-US" altLang="zh-CN" sz="1400" b="1" dirty="0">
                <a:solidFill>
                  <a:srgbClr val="DC0012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400" b="1" dirty="0">
                <a:solidFill>
                  <a:srgbClr val="DC0012"/>
                </a:solidFill>
                <a:latin typeface="Consolas" panose="020B0609020204030204" pitchFamily="49" charset="0"/>
              </a:rPr>
              <a:t>获得要输出的数字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zh-CN" altLang="en-US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latin typeface="Consolas" panose="020B0609020204030204" pitchFamily="49" charset="0"/>
              </a:rPr>
              <a:t>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 b="1" dirty="0">
                <a:latin typeface="Consolas" panose="020B0609020204030204" pitchFamily="49" charset="0"/>
              </a:rPr>
              <a:t> date: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drawDigit</a:t>
            </a:r>
            <a:r>
              <a:rPr lang="en-US" altLang="zh-CN" sz="1400" b="1" dirty="0"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900090"/>
                </a:solidFill>
                <a:latin typeface="Consolas" panose="020B0609020204030204" pitchFamily="49" charset="0"/>
              </a:rPr>
              <a:t>eval</a:t>
            </a:r>
            <a:r>
              <a:rPr lang="en-US" altLang="zh-CN" sz="1400" b="1" dirty="0"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latin typeface="Consolas" panose="020B0609020204030204" pitchFamily="49" charset="0"/>
              </a:rPr>
              <a:t>))  </a:t>
            </a:r>
            <a:r>
              <a:rPr lang="en-US" altLang="zh-CN" sz="1400" b="1" dirty="0">
                <a:solidFill>
                  <a:srgbClr val="DC0012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400" b="1" dirty="0">
                <a:solidFill>
                  <a:srgbClr val="DC0012"/>
                </a:solidFill>
                <a:latin typeface="Consolas" panose="020B0609020204030204" pitchFamily="49" charset="0"/>
              </a:rPr>
              <a:t>通过</a:t>
            </a:r>
            <a:r>
              <a:rPr lang="en-US" altLang="zh-CN" sz="1400" b="1" dirty="0" err="1">
                <a:solidFill>
                  <a:srgbClr val="DC0012"/>
                </a:solidFill>
                <a:latin typeface="Consolas" panose="020B0609020204030204" pitchFamily="49" charset="0"/>
              </a:rPr>
              <a:t>eval</a:t>
            </a:r>
            <a:r>
              <a:rPr lang="en-US" altLang="zh-CN" sz="1400" b="1" dirty="0">
                <a:solidFill>
                  <a:srgbClr val="DC0012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1400" b="1" dirty="0">
                <a:solidFill>
                  <a:srgbClr val="DC0012"/>
                </a:solidFill>
                <a:latin typeface="Consolas" panose="020B0609020204030204" pitchFamily="49" charset="0"/>
              </a:rPr>
              <a:t>函数将数字变为整数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400" b="1" dirty="0"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101FF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400" b="1" dirty="0">
                <a:latin typeface="Consolas" panose="020B0609020204030204" pitchFamily="49" charset="0"/>
              </a:rPr>
              <a:t>():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turtle.setup</a:t>
            </a:r>
            <a:r>
              <a:rPr lang="en-US" altLang="zh-CN" sz="1400" b="1" dirty="0">
                <a:latin typeface="Consolas" panose="020B0609020204030204" pitchFamily="49" charset="0"/>
              </a:rPr>
              <a:t>(800, 350, 200, 200)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turtle.penup</a:t>
            </a:r>
            <a:r>
              <a:rPr lang="en-US" altLang="zh-CN" sz="1400" b="1" dirty="0">
                <a:latin typeface="Consolas" panose="020B0609020204030204" pitchFamily="49" charset="0"/>
              </a:rPr>
              <a:t>()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turtle.fd</a:t>
            </a:r>
            <a:r>
              <a:rPr lang="en-US" altLang="zh-CN" sz="1400" b="1" dirty="0">
                <a:latin typeface="Consolas" panose="020B0609020204030204" pitchFamily="49" charset="0"/>
              </a:rPr>
              <a:t>(-300)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turtle.pensize</a:t>
            </a:r>
            <a:r>
              <a:rPr lang="en-US" altLang="zh-CN" sz="1400" b="1" dirty="0">
                <a:latin typeface="Consolas" panose="020B0609020204030204" pitchFamily="49" charset="0"/>
              </a:rPr>
              <a:t>(5)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drawDate</a:t>
            </a:r>
            <a:r>
              <a:rPr lang="en-US" altLang="zh-CN" sz="1400" b="1" dirty="0"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'20181010'</a:t>
            </a:r>
            <a:r>
              <a:rPr lang="en-US" altLang="zh-CN" sz="1400" b="1" dirty="0">
                <a:latin typeface="Consolas" panose="020B0609020204030204" pitchFamily="49" charset="0"/>
              </a:rPr>
              <a:t>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turtle.hideturtle</a:t>
            </a:r>
            <a:r>
              <a:rPr lang="en-US" altLang="zh-CN" sz="1400" b="1" dirty="0">
                <a:latin typeface="Consolas" panose="020B0609020204030204" pitchFamily="49" charset="0"/>
              </a:rPr>
              <a:t>()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turtle.done</a:t>
            </a:r>
            <a:r>
              <a:rPr lang="en-US" altLang="zh-CN" sz="1400" b="1" dirty="0">
                <a:latin typeface="Consolas" panose="020B0609020204030204" pitchFamily="49" charset="0"/>
              </a:rPr>
              <a:t>()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main() 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584" y="2715766"/>
            <a:ext cx="4184233" cy="198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9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七段数码管绘制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基本思路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331640" y="2211710"/>
            <a:ext cx="70567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步骤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：绘制单个数字对应的数码管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步骤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：获得一串数字，绘制对应的数码管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步骤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：获得当前系统时间，绘制对应的数码管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35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七段数码管绘制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绘制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漂亮的七段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数码管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6" name="图片 5" descr="图片包含 物体, 事情&#10;&#10;已生成高可信度的说明">
            <a:extLst>
              <a:ext uri="{FF2B5EF4-FFF2-40B4-BE49-F238E27FC236}">
                <a16:creationId xmlns:a16="http://schemas.microsoft.com/office/drawing/2014/main" id="{72FC42EB-1E53-4CA3-AE82-9F84B8578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11710"/>
            <a:ext cx="1944216" cy="243995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3923928" y="2787774"/>
            <a:ext cx="460851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增加七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段数码管之间线条间隔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3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11560" y="195486"/>
            <a:ext cx="7560840" cy="48245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import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turtle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101FF"/>
                </a:solidFill>
                <a:latin typeface="Consolas" panose="020B0609020204030204" pitchFamily="49" charset="0"/>
              </a:rPr>
              <a:t>drawGap</a:t>
            </a:r>
            <a:r>
              <a:rPr lang="en-US" altLang="zh-CN" sz="1400" b="1" dirty="0">
                <a:latin typeface="Consolas" panose="020B0609020204030204" pitchFamily="49" charset="0"/>
              </a:rPr>
              <a:t>():   </a:t>
            </a:r>
            <a:r>
              <a:rPr lang="en-US" altLang="zh-CN" sz="1400" b="1" dirty="0">
                <a:solidFill>
                  <a:srgbClr val="DC0012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400" b="1" dirty="0">
                <a:solidFill>
                  <a:srgbClr val="DC0012"/>
                </a:solidFill>
                <a:latin typeface="Consolas" panose="020B0609020204030204" pitchFamily="49" charset="0"/>
              </a:rPr>
              <a:t>绘制数码管间隔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zh-CN" altLang="en-US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turtle.penup</a:t>
            </a:r>
            <a:r>
              <a:rPr lang="en-US" altLang="zh-CN" sz="1400" b="1" dirty="0">
                <a:latin typeface="Consolas" panose="020B0609020204030204" pitchFamily="49" charset="0"/>
              </a:rPr>
              <a:t>()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turtle.fd</a:t>
            </a:r>
            <a:r>
              <a:rPr lang="en-US" altLang="zh-CN" sz="1400" b="1" dirty="0">
                <a:latin typeface="Consolas" panose="020B0609020204030204" pitchFamily="49" charset="0"/>
              </a:rPr>
              <a:t>(5)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10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drawLine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(draw):  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DC001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C001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绘制单段数码管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drawGap</a:t>
            </a:r>
            <a:r>
              <a:rPr lang="en-US" altLang="zh-CN" sz="1400" b="1" dirty="0">
                <a:latin typeface="Consolas" panose="020B0609020204030204" pitchFamily="49" charset="0"/>
              </a:rPr>
              <a:t>()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turtle.pendown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draw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turtle.penup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turtle.fd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(40)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drawGap</a:t>
            </a:r>
            <a:r>
              <a:rPr lang="en-US" altLang="zh-CN" sz="1400" b="1" dirty="0">
                <a:latin typeface="Consolas" panose="020B0609020204030204" pitchFamily="49" charset="0"/>
              </a:rPr>
              <a:t>()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turtle.right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(90)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10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drawDigit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(digit):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DC001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C001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根据数字绘制七段数码管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drawLine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True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digit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[2,3,4,5,6,8,9]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drawLine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False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drawLine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True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digit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[0,1,3,4,5,6,7,8,9]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drawLine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False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drawLine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True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digit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[0,2,3,5,6,8,9]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drawLine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False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drawLine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True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digit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[0,2,6,8]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drawLine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False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…(</a:t>
            </a:r>
            <a:r>
              <a:rPr lang="zh-CN" altLang="en-US" sz="1400" b="1" dirty="0">
                <a:latin typeface="Consolas" panose="020B0609020204030204" pitchFamily="49" charset="0"/>
              </a:rPr>
              <a:t>略</a:t>
            </a:r>
            <a:r>
              <a:rPr lang="en-US" altLang="zh-CN" sz="1400" b="1" dirty="0">
                <a:latin typeface="Consolas" panose="020B0609020204030204" pitchFamily="49" charset="0"/>
              </a:rPr>
              <a:t>)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11560" y="807550"/>
            <a:ext cx="3384376" cy="792088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5600"/>
          </a:p>
        </p:txBody>
      </p:sp>
      <p:sp>
        <p:nvSpPr>
          <p:cNvPr id="5" name="矩形 4"/>
          <p:cNvSpPr/>
          <p:nvPr/>
        </p:nvSpPr>
        <p:spPr bwMode="auto">
          <a:xfrm>
            <a:off x="611560" y="1831296"/>
            <a:ext cx="3384376" cy="294006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5600"/>
          </a:p>
        </p:txBody>
      </p:sp>
      <p:sp>
        <p:nvSpPr>
          <p:cNvPr id="6" name="矩形 5"/>
          <p:cNvSpPr/>
          <p:nvPr/>
        </p:nvSpPr>
        <p:spPr bwMode="auto">
          <a:xfrm>
            <a:off x="611560" y="2605989"/>
            <a:ext cx="3384376" cy="294006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5600"/>
          </a:p>
        </p:txBody>
      </p:sp>
    </p:spTree>
    <p:extLst>
      <p:ext uri="{BB962C8B-B14F-4D97-AF65-F5344CB8AC3E}">
        <p14:creationId xmlns:p14="http://schemas.microsoft.com/office/powerpoint/2010/main" val="219176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七段数码管绘制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步骤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3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获取系统时间，绘制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七段数码管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6" name="图片 5" descr="图片包含 物体, 事情&#10;&#10;已生成高可信度的说明">
            <a:extLst>
              <a:ext uri="{FF2B5EF4-FFF2-40B4-BE49-F238E27FC236}">
                <a16:creationId xmlns:a16="http://schemas.microsoft.com/office/drawing/2014/main" id="{72FC42EB-1E53-4CA3-AE82-9F84B8578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11710"/>
            <a:ext cx="1944216" cy="243995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3923928" y="2211710"/>
            <a:ext cx="46085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使用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time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库获得系统当前时间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增加年月日标记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年月日颜色不同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41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11560" y="195486"/>
            <a:ext cx="8028384" cy="48245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import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turtle, time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…(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略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kumimoji="0" lang="en-US" altLang="zh-CN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10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drawDate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(date):  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DC001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lang="en-US" altLang="zh-CN" sz="1400" b="1" noProof="0" dirty="0">
                <a:solidFill>
                  <a:srgbClr val="DC0012"/>
                </a:solidFill>
                <a:latin typeface="Consolas" panose="020B0609020204030204" pitchFamily="49" charset="0"/>
              </a:rPr>
              <a:t>data</a:t>
            </a:r>
            <a:r>
              <a:rPr lang="zh-CN" altLang="en-US" sz="1400" b="1" noProof="0" dirty="0">
                <a:solidFill>
                  <a:srgbClr val="DC0012"/>
                </a:solidFill>
                <a:latin typeface="Consolas" panose="020B0609020204030204" pitchFamily="49" charset="0"/>
              </a:rPr>
              <a:t>为日期，格式为 </a:t>
            </a:r>
            <a:r>
              <a:rPr lang="en-US" altLang="zh-CN" sz="1400" b="1" dirty="0">
                <a:solidFill>
                  <a:srgbClr val="DC0012"/>
                </a:solidFill>
                <a:latin typeface="Consolas" panose="020B0609020204030204" pitchFamily="49" charset="0"/>
              </a:rPr>
              <a:t>'%Y-%m=%d+'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C0012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turtle.pencolor</a:t>
            </a:r>
            <a:r>
              <a:rPr lang="en-US" altLang="zh-CN" sz="1400" b="1" dirty="0"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"red"</a:t>
            </a:r>
            <a:r>
              <a:rPr lang="en-US" altLang="zh-CN" sz="1400" b="1" dirty="0">
                <a:latin typeface="Consolas" panose="020B0609020204030204" pitchFamily="49" charset="0"/>
              </a:rPr>
              <a:t>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latin typeface="Consolas" panose="020B0609020204030204" pitchFamily="49" charset="0"/>
              </a:rPr>
              <a:t>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 b="1" dirty="0">
                <a:latin typeface="Consolas" panose="020B0609020204030204" pitchFamily="49" charset="0"/>
              </a:rPr>
              <a:t> date: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   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latin typeface="Consolas" panose="020B0609020204030204" pitchFamily="49" charset="0"/>
              </a:rPr>
              <a:t> == 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'-'</a:t>
            </a:r>
            <a:r>
              <a:rPr lang="en-US" altLang="zh-CN" sz="1400" b="1" dirty="0"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    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turtle.write</a:t>
            </a:r>
            <a:r>
              <a:rPr lang="en-US" altLang="zh-CN" sz="1400" b="1" dirty="0"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1DB41D"/>
                </a:solidFill>
                <a:latin typeface="Consolas" panose="020B0609020204030204" pitchFamily="49" charset="0"/>
              </a:rPr>
              <a:t>年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b="1" dirty="0">
                <a:latin typeface="Consolas" panose="020B0609020204030204" pitchFamily="49" charset="0"/>
              </a:rPr>
              <a:t>,font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=(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"Arial</a:t>
            </a:r>
            <a:r>
              <a:rPr lang="en-US" altLang="zh-CN" sz="1400" b="1" dirty="0">
                <a:latin typeface="Consolas" panose="020B0609020204030204" pitchFamily="49" charset="0"/>
              </a:rPr>
              <a:t>", 18, 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"normal"</a:t>
            </a:r>
            <a:r>
              <a:rPr lang="en-US" altLang="zh-CN" sz="1400" b="1" dirty="0">
                <a:latin typeface="Consolas" panose="020B0609020204030204" pitchFamily="49" charset="0"/>
              </a:rPr>
              <a:t>))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    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turtle.pencolor</a:t>
            </a:r>
            <a:r>
              <a:rPr lang="en-US" altLang="zh-CN" sz="1400" b="1" dirty="0"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"green"</a:t>
            </a:r>
            <a:r>
              <a:rPr lang="en-US" altLang="zh-CN" sz="1400" b="1" dirty="0">
                <a:latin typeface="Consolas" panose="020B0609020204030204" pitchFamily="49" charset="0"/>
              </a:rPr>
              <a:t>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    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turtle.fd</a:t>
            </a:r>
            <a:r>
              <a:rPr lang="en-US" altLang="zh-CN" sz="1400" b="1" dirty="0">
                <a:latin typeface="Consolas" panose="020B0609020204030204" pitchFamily="49" charset="0"/>
              </a:rPr>
              <a:t>(40)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    </a:t>
            </a:r>
            <a:r>
              <a:rPr lang="en-US" altLang="zh-CN" sz="14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1400" b="1" dirty="0"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latin typeface="Consolas" panose="020B0609020204030204" pitchFamily="49" charset="0"/>
              </a:rPr>
              <a:t> == 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'='</a:t>
            </a:r>
            <a:r>
              <a:rPr lang="en-US" altLang="zh-CN" sz="1400" b="1" dirty="0"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    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turtle.write</a:t>
            </a:r>
            <a:r>
              <a:rPr lang="en-US" altLang="zh-CN" sz="1400" b="1" dirty="0"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1DB41D"/>
                </a:solidFill>
                <a:latin typeface="Consolas" panose="020B0609020204030204" pitchFamily="49" charset="0"/>
              </a:rPr>
              <a:t>月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b="1" dirty="0">
                <a:latin typeface="Consolas" panose="020B0609020204030204" pitchFamily="49" charset="0"/>
              </a:rPr>
              <a:t>,font=(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"Arial"</a:t>
            </a:r>
            <a:r>
              <a:rPr lang="en-US" altLang="zh-CN" sz="1400" b="1" dirty="0">
                <a:latin typeface="Consolas" panose="020B0609020204030204" pitchFamily="49" charset="0"/>
              </a:rPr>
              <a:t>, 18, 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"normal"</a:t>
            </a:r>
            <a:r>
              <a:rPr lang="en-US" altLang="zh-CN" sz="1400" b="1" dirty="0">
                <a:latin typeface="Consolas" panose="020B0609020204030204" pitchFamily="49" charset="0"/>
              </a:rPr>
              <a:t>))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    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turtle.pencolor</a:t>
            </a:r>
            <a:r>
              <a:rPr lang="en-US" altLang="zh-CN" sz="1400" b="1" dirty="0"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"blue"</a:t>
            </a:r>
            <a:r>
              <a:rPr lang="en-US" altLang="zh-CN" sz="1400" b="1" dirty="0">
                <a:latin typeface="Consolas" panose="020B0609020204030204" pitchFamily="49" charset="0"/>
              </a:rPr>
              <a:t>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    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turtle.fd</a:t>
            </a:r>
            <a:r>
              <a:rPr lang="en-US" altLang="zh-CN" sz="1400" b="1" dirty="0">
                <a:latin typeface="Consolas" panose="020B0609020204030204" pitchFamily="49" charset="0"/>
              </a:rPr>
              <a:t>(40)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    </a:t>
            </a:r>
            <a:r>
              <a:rPr lang="en-US" altLang="zh-CN" sz="14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1400" b="1" dirty="0"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latin typeface="Consolas" panose="020B0609020204030204" pitchFamily="49" charset="0"/>
              </a:rPr>
              <a:t> == 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'+'</a:t>
            </a:r>
            <a:r>
              <a:rPr lang="en-US" altLang="zh-CN" sz="1400" b="1" dirty="0"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    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turtle.write</a:t>
            </a:r>
            <a:r>
              <a:rPr lang="en-US" altLang="zh-CN" sz="1400" b="1" dirty="0"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1DB41D"/>
                </a:solidFill>
                <a:latin typeface="Consolas" panose="020B0609020204030204" pitchFamily="49" charset="0"/>
              </a:rPr>
              <a:t>日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b="1" dirty="0">
                <a:latin typeface="Consolas" panose="020B0609020204030204" pitchFamily="49" charset="0"/>
              </a:rPr>
              <a:t>,font=(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"Arial"</a:t>
            </a:r>
            <a:r>
              <a:rPr lang="en-US" altLang="zh-CN" sz="1400" b="1" dirty="0">
                <a:latin typeface="Consolas" panose="020B0609020204030204" pitchFamily="49" charset="0"/>
              </a:rPr>
              <a:t>, 18, 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"normal"</a:t>
            </a:r>
            <a:r>
              <a:rPr lang="en-US" altLang="zh-CN" sz="1400" b="1" dirty="0">
                <a:latin typeface="Consolas" panose="020B0609020204030204" pitchFamily="49" charset="0"/>
              </a:rPr>
              <a:t>))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   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b="1" dirty="0"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    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drawDigit</a:t>
            </a:r>
            <a:r>
              <a:rPr lang="en-US" altLang="zh-CN" sz="1400" b="1" dirty="0"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900090"/>
                </a:solidFill>
                <a:latin typeface="Consolas" panose="020B0609020204030204" pitchFamily="49" charset="0"/>
              </a:rPr>
              <a:t>eval</a:t>
            </a:r>
            <a:r>
              <a:rPr lang="en-US" altLang="zh-CN" sz="1400" b="1" dirty="0"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latin typeface="Consolas" panose="020B0609020204030204" pitchFamily="49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10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main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():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…(</a:t>
            </a:r>
            <a:r>
              <a:rPr lang="zh-CN" altLang="en-US" sz="1400" b="1" dirty="0">
                <a:latin typeface="Consolas" panose="020B0609020204030204" pitchFamily="49" charset="0"/>
              </a:rPr>
              <a:t>略</a:t>
            </a:r>
            <a:r>
              <a:rPr lang="en-US" altLang="zh-CN" sz="1400" b="1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094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7544" y="195486"/>
            <a:ext cx="7128792" cy="48245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import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turtle, time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…(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略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10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drawDate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(date):  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…(</a:t>
            </a:r>
            <a:r>
              <a:rPr lang="zh-CN" altLang="en-US" sz="1400" b="1" dirty="0">
                <a:latin typeface="Consolas" panose="020B0609020204030204" pitchFamily="49" charset="0"/>
              </a:rPr>
              <a:t>略</a:t>
            </a:r>
            <a:r>
              <a:rPr lang="en-US" altLang="zh-CN" sz="1400" b="1" dirty="0">
                <a:latin typeface="Consolas" panose="020B0609020204030204" pitchFamily="49" charset="0"/>
              </a:rPr>
              <a:t>) 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10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main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turtle.setup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(800, 350, 200, 200)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turtle.penup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turtle.fd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(-300)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turtle.pensize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(5)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drawDate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time.strftime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'%Y-%m=%d+'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time.gmtime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()))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turtle.hideturtle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turtle.done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main() 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755576" y="3219822"/>
            <a:ext cx="5256584" cy="288032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5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733261"/>
            <a:ext cx="4097052" cy="194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3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9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8">
              <a:defRPr/>
            </a:pPr>
            <a:endParaRPr lang="en-US"/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9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8">
              <a:defRPr/>
            </a:pPr>
            <a:endParaRPr lang="en-US"/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30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defTabSz="914378">
              <a:lnSpc>
                <a:spcPct val="150000"/>
              </a:lnSpc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小组项目作业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167E40-F875-4E00-8CE8-F2A229478164}"/>
              </a:ext>
            </a:extLst>
          </p:cNvPr>
          <p:cNvGrpSpPr/>
          <p:nvPr/>
        </p:nvGrpSpPr>
        <p:grpSpPr>
          <a:xfrm>
            <a:off x="5853617" y="4676538"/>
            <a:ext cx="3239344" cy="415498"/>
            <a:chOff x="5904656" y="4720696"/>
            <a:chExt cx="3239344" cy="41549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07F8ED2-C577-4FF5-A9D5-1E7327F78113}"/>
                </a:ext>
              </a:extLst>
            </p:cNvPr>
            <p:cNvSpPr txBox="1"/>
            <p:nvPr/>
          </p:nvSpPr>
          <p:spPr>
            <a:xfrm>
              <a:off x="7092280" y="4720696"/>
              <a:ext cx="20517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>
                <a:lnSpc>
                  <a:spcPct val="150000"/>
                </a:lnSpc>
                <a:defRPr/>
              </a:pPr>
              <a:r>
                <a:rPr lang="en-US" altLang="zh-CN" sz="1400" b="1" dirty="0">
                  <a:solidFill>
                    <a:srgbClr val="CECECE"/>
                  </a:solidFill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CC BY-NC-SA 4.0 </a:t>
              </a:r>
              <a:r>
                <a:rPr lang="en-US" altLang="zh-CN" sz="1400" dirty="0">
                  <a:solidFill>
                    <a:srgbClr val="CECECE"/>
                  </a:solidFill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ST</a:t>
              </a:r>
              <a:endParaRPr lang="zh-CN" altLang="en-US" sz="1400" dirty="0">
                <a:solidFill>
                  <a:srgbClr val="CECECE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972298D-3543-4745-B395-C4ACA3DB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D9000-B503-4099-87A8-324E25A73527}" type="slidenum">
              <a:rPr lang="zh-CN" altLang="en-US" smtClean="0"/>
              <a:t>77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7320124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334481" y="196211"/>
            <a:ext cx="8475039" cy="711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80000"/>
              </a:lnSpc>
              <a:defRPr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加入一个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3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人小组，编写程序满足以下要求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51520" y="1008741"/>
            <a:ext cx="8121937" cy="3731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l">
              <a:lnSpc>
                <a:spcPct val="150000"/>
              </a:lnSpc>
              <a:buFontTx/>
              <a:buChar char="-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实现一个图形界面的互动小游戏（如： “极简贪吃蛇” 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257175" indent="-257175" algn="l">
              <a:lnSpc>
                <a:spcPct val="150000"/>
              </a:lnSpc>
              <a:buFontTx/>
              <a:buChar char="-"/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只能使用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python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标准库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257175" indent="-257175" algn="l">
              <a:lnSpc>
                <a:spcPct val="150000"/>
              </a:lnSpc>
              <a:buFontTx/>
              <a:buChar char="-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不一定每个人都参与编码过程，但是每个人都需要有所贡献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257175" indent="-257175" algn="l">
              <a:lnSpc>
                <a:spcPct val="150000"/>
              </a:lnSpc>
              <a:buFontTx/>
              <a:buChar char="-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时间：截止到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日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257175" indent="-257175" algn="l">
              <a:lnSpc>
                <a:spcPct val="150000"/>
              </a:lnSpc>
              <a:buFontTx/>
              <a:buChar char="-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每个小组需要按照模版给定的格式，提交一篇总结文档，演示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PPT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，以及源代码和资源文件。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257175" indent="-257175" algn="l">
              <a:lnSpc>
                <a:spcPct val="150000"/>
              </a:lnSpc>
              <a:buFontTx/>
              <a:buChar char="-"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禁止抄袭！！！禁止抄袭！！！禁止抄袭！！！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257175" indent="-257175" algn="l">
              <a:lnSpc>
                <a:spcPct val="150000"/>
              </a:lnSpc>
              <a:buFontTx/>
              <a:buChar char="-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17617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函数的定义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函数是一段代码的表示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065DDFAD-B296-4A21-8BF0-30956955A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184" y="2211710"/>
            <a:ext cx="600365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17145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def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函数名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参数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(0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个或多个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)&gt;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)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:</a:t>
            </a:r>
          </a:p>
          <a:p>
            <a:pPr marL="17145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   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函数体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</a:t>
            </a:r>
          </a:p>
          <a:p>
            <a:pPr marL="17145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return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返回值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E29088A-868E-4642-A4D4-485697C688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D097-67F2-4239-8733-FD520B636CD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78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函数的定义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843808" y="2067694"/>
            <a:ext cx="4234954" cy="2304256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fact(n)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s = 1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000" b="1" dirty="0">
                <a:latin typeface="Consolas" panose="020B0609020204030204" pitchFamily="49" charset="0"/>
              </a:rPr>
              <a:t>(1, n+1):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   s *= </a:t>
            </a:r>
            <a:r>
              <a:rPr lang="en-US" altLang="zh-CN" sz="2000" b="1" dirty="0" err="1">
                <a:latin typeface="Consolas" panose="020B0609020204030204" pitchFamily="49" charset="0"/>
              </a:rPr>
              <a:t>i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return </a:t>
            </a:r>
            <a:r>
              <a:rPr lang="en-US" altLang="zh-CN" sz="2000" b="1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3" name="矩形 2"/>
          <p:cNvSpPr/>
          <p:nvPr/>
        </p:nvSpPr>
        <p:spPr>
          <a:xfrm>
            <a:off x="899592" y="2931790"/>
            <a:ext cx="1462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 </a:t>
            </a:r>
            <a:r>
              <a:rPr lang="en-US" altLang="zh-CN" sz="3200" b="1" dirty="0">
                <a:latin typeface="Consolas" panose="020B0609020204030204" pitchFamily="49" charset="0"/>
              </a:rPr>
              <a:t>n!</a:t>
            </a:r>
            <a:endParaRPr lang="zh-CN" altLang="en-US" sz="2800" dirty="0"/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3419872" y="1995686"/>
            <a:ext cx="360040" cy="144016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15" name="矩形 14"/>
          <p:cNvSpPr/>
          <p:nvPr/>
        </p:nvSpPr>
        <p:spPr>
          <a:xfrm>
            <a:off x="2454999" y="167690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88024" y="16753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 bwMode="auto">
          <a:xfrm flipH="1">
            <a:off x="4306203" y="2022981"/>
            <a:ext cx="338136" cy="116721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22" name="矩形 21"/>
          <p:cNvSpPr/>
          <p:nvPr/>
        </p:nvSpPr>
        <p:spPr>
          <a:xfrm>
            <a:off x="5293872" y="41992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返回值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 bwMode="auto">
          <a:xfrm flipH="1" flipV="1">
            <a:off x="4797036" y="4295072"/>
            <a:ext cx="496836" cy="98339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410407F-3AFB-4BAF-9590-925A9BD5FA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D097-67F2-4239-8733-FD520B636CD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31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79155a5afd86163fd78435cb23c80c36c92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Title &amp; Subtitle">
  <a:themeElements>
    <a:clrScheme name="Embassy_Orange (Light)">
      <a:dk1>
        <a:srgbClr val="000000"/>
      </a:dk1>
      <a:lt1>
        <a:srgbClr val="FFFFFF"/>
      </a:lt1>
      <a:dk2>
        <a:srgbClr val="323232"/>
      </a:dk2>
      <a:lt2>
        <a:srgbClr val="969696"/>
      </a:lt2>
      <a:accent1>
        <a:srgbClr val="FF6900"/>
      </a:accent1>
      <a:accent2>
        <a:srgbClr val="FF931A"/>
      </a:accent2>
      <a:accent3>
        <a:srgbClr val="FFB219"/>
      </a:accent3>
      <a:accent4>
        <a:srgbClr val="FFE019"/>
      </a:accent4>
      <a:accent5>
        <a:srgbClr val="4B4B4B"/>
      </a:accent5>
      <a:accent6>
        <a:srgbClr val="7F7F7F"/>
      </a:accent6>
      <a:hlink>
        <a:srgbClr val="B2B2B2"/>
      </a:hlink>
      <a:folHlink>
        <a:srgbClr val="F0F0F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1C86EE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5600" b="0" i="0" u="none" strike="noStrike" kern="1200" cap="none" spc="0" normalizeH="0" baseline="0" noProof="0">
            <a:ln>
              <a:noFill/>
            </a:ln>
            <a:solidFill>
              <a:srgbClr val="000000"/>
            </a:solidFill>
            <a:effectLst/>
            <a:uLnTx/>
            <a:uFillTx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Title &amp; Subtitle">
  <a:themeElements>
    <a:clrScheme name="Embassy_Orange (Light)">
      <a:dk1>
        <a:srgbClr val="000000"/>
      </a:dk1>
      <a:lt1>
        <a:srgbClr val="FFFFFF"/>
      </a:lt1>
      <a:dk2>
        <a:srgbClr val="323232"/>
      </a:dk2>
      <a:lt2>
        <a:srgbClr val="969696"/>
      </a:lt2>
      <a:accent1>
        <a:srgbClr val="FF6900"/>
      </a:accent1>
      <a:accent2>
        <a:srgbClr val="FF931A"/>
      </a:accent2>
      <a:accent3>
        <a:srgbClr val="FFB219"/>
      </a:accent3>
      <a:accent4>
        <a:srgbClr val="FFE019"/>
      </a:accent4>
      <a:accent5>
        <a:srgbClr val="4B4B4B"/>
      </a:accent5>
      <a:accent6>
        <a:srgbClr val="7F7F7F"/>
      </a:accent6>
      <a:hlink>
        <a:srgbClr val="B2B2B2"/>
      </a:hlink>
      <a:folHlink>
        <a:srgbClr val="F0F0F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1C86EE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5600" b="0" i="0" u="none" strike="noStrike" kern="1200" cap="none" spc="0" normalizeH="0" baseline="0" noProof="0">
            <a:ln>
              <a:noFill/>
            </a:ln>
            <a:solidFill>
              <a:srgbClr val="000000"/>
            </a:solidFill>
            <a:effectLst/>
            <a:uLnTx/>
            <a:uFillTx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52515</TotalTime>
  <Pages>0</Pages>
  <Words>3764</Words>
  <Characters>0</Characters>
  <Application>Microsoft Office PowerPoint</Application>
  <PresentationFormat>全屏显示(16:9)</PresentationFormat>
  <Lines>0</Lines>
  <Paragraphs>612</Paragraphs>
  <Slides>78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78</vt:i4>
      </vt:variant>
    </vt:vector>
  </HeadingPairs>
  <TitlesOfParts>
    <vt:vector size="88" baseType="lpstr">
      <vt:lpstr>Gill Sans</vt:lpstr>
      <vt:lpstr>等线</vt:lpstr>
      <vt:lpstr>微软雅黑</vt:lpstr>
      <vt:lpstr>Calibri</vt:lpstr>
      <vt:lpstr>Consolas</vt:lpstr>
      <vt:lpstr>Courier New</vt:lpstr>
      <vt:lpstr>Palatino Linotype</vt:lpstr>
      <vt:lpstr>Times New Roman</vt:lpstr>
      <vt:lpstr>Title &amp; Subtitle</vt:lpstr>
      <vt:lpstr>3_Title &amp; Subtitle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 Song</dc:creator>
  <cp:lastModifiedBy>3219998122@qq.com</cp:lastModifiedBy>
  <cp:revision>4523</cp:revision>
  <cp:lastPrinted>2017-02-27T11:23:14Z</cp:lastPrinted>
  <dcterms:modified xsi:type="dcterms:W3CDTF">2024-10-21T14:20:52Z</dcterms:modified>
</cp:coreProperties>
</file>