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9"/>
  </p:notesMasterIdLst>
  <p:handoutMasterIdLst>
    <p:handoutMasterId r:id="rId82"/>
  </p:handoutMasterIdLst>
  <p:sldIdLst>
    <p:sldId id="490" r:id="rId3"/>
    <p:sldId id="492" r:id="rId4"/>
    <p:sldId id="607" r:id="rId5"/>
    <p:sldId id="584" r:id="rId6"/>
    <p:sldId id="613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31" r:id="rId24"/>
    <p:sldId id="632" r:id="rId25"/>
    <p:sldId id="633" r:id="rId26"/>
    <p:sldId id="634" r:id="rId27"/>
    <p:sldId id="635" r:id="rId28"/>
    <p:sldId id="636" r:id="rId29"/>
    <p:sldId id="637" r:id="rId30"/>
    <p:sldId id="638" r:id="rId31"/>
    <p:sldId id="639" r:id="rId32"/>
    <p:sldId id="640" r:id="rId33"/>
    <p:sldId id="641" r:id="rId34"/>
    <p:sldId id="642" r:id="rId35"/>
    <p:sldId id="643" r:id="rId36"/>
    <p:sldId id="644" r:id="rId37"/>
    <p:sldId id="645" r:id="rId38"/>
    <p:sldId id="668" r:id="rId40"/>
    <p:sldId id="670" r:id="rId41"/>
    <p:sldId id="671" r:id="rId42"/>
    <p:sldId id="672" r:id="rId43"/>
    <p:sldId id="673" r:id="rId44"/>
    <p:sldId id="674" r:id="rId45"/>
    <p:sldId id="675" r:id="rId46"/>
    <p:sldId id="676" r:id="rId47"/>
    <p:sldId id="677" r:id="rId48"/>
    <p:sldId id="678" r:id="rId49"/>
    <p:sldId id="679" r:id="rId50"/>
    <p:sldId id="680" r:id="rId51"/>
    <p:sldId id="681" r:id="rId52"/>
    <p:sldId id="682" r:id="rId53"/>
    <p:sldId id="683" r:id="rId54"/>
    <p:sldId id="684" r:id="rId55"/>
    <p:sldId id="685" r:id="rId56"/>
    <p:sldId id="686" r:id="rId57"/>
    <p:sldId id="687" r:id="rId58"/>
    <p:sldId id="688" r:id="rId59"/>
    <p:sldId id="689" r:id="rId60"/>
    <p:sldId id="690" r:id="rId61"/>
    <p:sldId id="691" r:id="rId62"/>
    <p:sldId id="692" r:id="rId63"/>
    <p:sldId id="693" r:id="rId64"/>
    <p:sldId id="698" r:id="rId65"/>
    <p:sldId id="700" r:id="rId66"/>
    <p:sldId id="701" r:id="rId67"/>
    <p:sldId id="702" r:id="rId68"/>
    <p:sldId id="703" r:id="rId69"/>
    <p:sldId id="704" r:id="rId70"/>
    <p:sldId id="705" r:id="rId71"/>
    <p:sldId id="706" r:id="rId72"/>
    <p:sldId id="707" r:id="rId73"/>
    <p:sldId id="708" r:id="rId74"/>
    <p:sldId id="709" r:id="rId75"/>
    <p:sldId id="710" r:id="rId76"/>
    <p:sldId id="711" r:id="rId77"/>
    <p:sldId id="712" r:id="rId78"/>
    <p:sldId id="713" r:id="rId79"/>
    <p:sldId id="766" r:id="rId80"/>
    <p:sldId id="767" r:id="rId81"/>
  </p:sldIdLst>
  <p:sldSz cx="9144000" cy="5143500" type="screen16x9"/>
  <p:notesSz cx="7096125" cy="10231120"/>
  <p:custDataLst>
    <p:tags r:id="rId86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FF931A"/>
    <a:srgbClr val="0070C0"/>
    <a:srgbClr val="007FDE"/>
    <a:srgbClr val="D98431"/>
    <a:srgbClr val="1C86EF"/>
    <a:srgbClr val="1C86EE"/>
    <a:srgbClr val="CECECE"/>
    <a:srgbClr val="338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0" autoAdjust="0"/>
    <p:restoredTop sz="96536" autoAdjust="0"/>
  </p:normalViewPr>
  <p:slideViewPr>
    <p:cSldViewPr showGuides="1">
      <p:cViewPr varScale="1">
        <p:scale>
          <a:sx n="148" d="100"/>
          <a:sy n="148" d="100"/>
        </p:scale>
        <p:origin x="57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6" Type="http://schemas.openxmlformats.org/officeDocument/2006/relationships/tags" Target="tags/tag1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>
              <a:sym typeface="Gill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  <a:endParaRPr lang="en-US">
              <a:sym typeface="Gill Sans" charset="0"/>
            </a:endParaRPr>
          </a:p>
          <a:p>
            <a:pPr lvl="1"/>
            <a:r>
              <a:rPr lang="en-US">
                <a:sym typeface="Gill Sans" charset="0"/>
              </a:rPr>
              <a:t>Second level</a:t>
            </a:r>
            <a:endParaRPr lang="en-US">
              <a:sym typeface="Gill Sans" charset="0"/>
            </a:endParaRPr>
          </a:p>
          <a:p>
            <a:pPr lvl="2"/>
            <a:r>
              <a:rPr lang="en-US">
                <a:sym typeface="Gill Sans" charset="0"/>
              </a:rPr>
              <a:t>Third level</a:t>
            </a:r>
            <a:endParaRPr lang="en-US">
              <a:sym typeface="Gill Sans" charset="0"/>
            </a:endParaRPr>
          </a:p>
          <a:p>
            <a:pPr lvl="3"/>
            <a:r>
              <a:rPr lang="en-US">
                <a:sym typeface="Gill Sans" charset="0"/>
              </a:rPr>
              <a:t>Fourth level</a:t>
            </a:r>
            <a:endParaRPr lang="en-US">
              <a:sym typeface="Gill Sans" charset="0"/>
            </a:endParaRP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>
              <a:sym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文件和数据格式化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>
            <a:fillRect/>
          </a:stretch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文件是数据的抽象和集合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13970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</a:t>
            </a:r>
            <a:r>
              <a:rPr lang="zh-CN" altLang="en-US" sz="2400" b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单一特定编码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组成的文件，如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UTF-8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由于存在编码，也被看成是存储着的长字符串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适用于例如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.txt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文件是数据的抽象和集合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139702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直接由比特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组成，</a:t>
            </a:r>
            <a:r>
              <a:rPr lang="zh-CN" altLang="en-US" sz="2400" b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没有统一字符编码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一般存在二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的组织结构，即文件格式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适用于例如：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png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avi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vs.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568" y="1923678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文本形式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二进制形式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41962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中国是个伟大的国家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!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2931790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中国是个伟大的国家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!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27584" y="410356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b'\xd6\xd0\xb9\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xfa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xca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\xc7\xb8\xf6\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xce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\xb0\xb4\xf3\xb5\xc4\xb9\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xfa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xbc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\xd2\xa3\xa1'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vs.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41962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文件保存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中国是个伟大的国家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!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11760" y="2139702"/>
            <a:ext cx="3600400" cy="136815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文本形式打开文件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</a:t>
            </a:r>
            <a:r>
              <a:rPr lang="en-US" altLang="zh-CN" sz="2000" b="1" dirty="0">
                <a:latin typeface="Consolas" panose="020B0609020204030204" pitchFamily="49" charset="0"/>
              </a:rPr>
              <a:t>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rt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tf.readline</a:t>
            </a:r>
            <a:r>
              <a:rPr lang="en-US" altLang="zh-CN" sz="2000" b="1" dirty="0">
                <a:latin typeface="Consolas" panose="020B0609020204030204" pitchFamily="49" charset="0"/>
              </a:rPr>
              <a:t>())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tf.close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5341" y="4011910"/>
            <a:ext cx="2808312" cy="82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8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zh-CN" altLang="en-US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中国是个伟大的国家</a:t>
            </a: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!</a:t>
            </a:r>
            <a:endParaRPr lang="zh-CN" altLang="en-US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vs.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41962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f.txt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文件保存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中国是个伟大的国家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!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5796" y="2024198"/>
            <a:ext cx="367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二进制形式打开文件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 = open(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"f.txt"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bf.readline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79712" y="3939902"/>
            <a:ext cx="5544616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b'\xd6\xd0\xb9\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xfa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xca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\xc7\xb8\xf6\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\xb0\xb4\xf3\xb5\xc4\xb9\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xfa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xbc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\xd2\xa3\xa1'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文件的打开和关闭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文件的打开关闭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文件处理的步骤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: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打开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操作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关闭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987089" y="3011940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009" y="3223608"/>
            <a:ext cx="1116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存储状态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8983" y="3223608"/>
            <a:ext cx="1116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占用状态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3063" y="3011939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1638314" y="2794500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5600"/>
          </a:p>
        </p:txBody>
      </p:sp>
      <p:sp>
        <p:nvSpPr>
          <p:cNvPr id="13" name="任意多边形 12"/>
          <p:cNvSpPr/>
          <p:nvPr/>
        </p:nvSpPr>
        <p:spPr bwMode="auto">
          <a:xfrm flipH="1" flipV="1">
            <a:off x="1617092" y="4014809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5600"/>
          </a:p>
        </p:txBody>
      </p:sp>
      <p:sp>
        <p:nvSpPr>
          <p:cNvPr id="14" name="矩形 13"/>
          <p:cNvSpPr/>
          <p:nvPr/>
        </p:nvSpPr>
        <p:spPr>
          <a:xfrm>
            <a:off x="1586089" y="2349221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 = 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open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 , 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230" y="4314074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a.</a:t>
            </a:r>
            <a:r>
              <a:rPr lang="en-US" altLang="zh-CN" sz="1800" b="1" dirty="0" err="1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close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283960" y="3562908"/>
            <a:ext cx="2016224" cy="0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19050" cap="flat" cmpd="sng" algn="ctr">
            <a:solidFill>
              <a:srgbClr val="FF77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6658583" y="2148788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读文件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58583" y="4462559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写文件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7952" y="3671267"/>
            <a:ext cx="251767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a.write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(s)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a.writelines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(lines)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a.seek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(offset)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90640" y="2159062"/>
            <a:ext cx="251767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a.read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(size)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a.readline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(size)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a.readlines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(hint)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56760"/>
            <a:ext cx="1216542" cy="1619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文件的打开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12015" y="1706360"/>
            <a:ext cx="82809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&gt;  =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open(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文件名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&gt;,  &lt;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打开模式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>
            <a:off x="755576" y="2859782"/>
            <a:ext cx="1440160" cy="0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"/>
          <p:cNvSpPr txBox="1">
            <a:spLocks noChangeArrowheads="1"/>
          </p:cNvSpPr>
          <p:nvPr/>
        </p:nvSpPr>
        <p:spPr bwMode="auto">
          <a:xfrm>
            <a:off x="449542" y="3147814"/>
            <a:ext cx="2052228" cy="7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文件句柄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 flipH="1">
            <a:off x="1331640" y="2859782"/>
            <a:ext cx="288032" cy="28803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4176411" y="2859782"/>
            <a:ext cx="1440160" cy="0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2886737" y="3176472"/>
            <a:ext cx="33123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文件路径和名称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1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源文件同目录可省路径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>
            <a:off x="4752475" y="2859782"/>
            <a:ext cx="288032" cy="28803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6552675" y="2859782"/>
            <a:ext cx="1440160" cy="0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2"/>
          <p:cNvSpPr txBox="1">
            <a:spLocks noChangeArrowheads="1"/>
          </p:cNvSpPr>
          <p:nvPr/>
        </p:nvSpPr>
        <p:spPr bwMode="auto">
          <a:xfrm>
            <a:off x="6102995" y="3346988"/>
            <a:ext cx="2628239" cy="1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文本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or 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二进制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1" indent="0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读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or </a:t>
            </a: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写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 bwMode="auto">
          <a:xfrm flipH="1">
            <a:off x="7365981" y="2859782"/>
            <a:ext cx="29534" cy="277738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文件路径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8" name="TextBox 2"/>
          <p:cNvSpPr txBox="1">
            <a:spLocks noChangeArrowheads="1"/>
          </p:cNvSpPr>
          <p:nvPr/>
        </p:nvSpPr>
        <p:spPr bwMode="auto">
          <a:xfrm>
            <a:off x="612015" y="1706360"/>
            <a:ext cx="82809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变量名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&gt;  =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open(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文件名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&gt;,  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打开模式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4176411" y="2859782"/>
            <a:ext cx="1440160" cy="0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"/>
          <p:cNvSpPr txBox="1">
            <a:spLocks noChangeArrowheads="1"/>
          </p:cNvSpPr>
          <p:nvPr/>
        </p:nvSpPr>
        <p:spPr bwMode="auto">
          <a:xfrm>
            <a:off x="251065" y="3358657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文件路径和名称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  <a:p>
            <a:pPr marL="171450" marR="0" lvl="1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sym typeface="Gill Sans" charset="0"/>
              </a:rPr>
              <a:t>源文件同目录可省路径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>
            <a:off x="4147635" y="2859782"/>
            <a:ext cx="288032" cy="28803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899592" y="279041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D:\PYE\f.txt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856" y="3566698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D:/PYE/f.txt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75856" y="4239934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D:\\PYE\\f.txt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4239933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15784" y="3566698"/>
            <a:ext cx="256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./PYE/f.txt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2" name="右箭头 1"/>
          <p:cNvSpPr/>
          <p:nvPr/>
        </p:nvSpPr>
        <p:spPr bwMode="auto">
          <a:xfrm rot="1180109">
            <a:off x="3258919" y="3194092"/>
            <a:ext cx="274327" cy="229635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打开模式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528" y="1347614"/>
          <a:ext cx="8496944" cy="35285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0200"/>
                <a:gridCol w="6696744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文件的打开模式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'r'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只读模式，默认值，如果文件不存在，返回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FileNotFoundError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'w'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覆盖写模式，文件不存在则创建，存在则完全覆盖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'x'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创建写模式，文件不存在则创建，存在则返回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FileExistsError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'a'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追加写模式，文件不存在则创建，存在则在文件最后追加内容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'b'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二进制文件模式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't'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文本文件模式，默认值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r/w/x/a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一同使用，在原功能基础上增加同时读写功能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打开模式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11560" y="1491630"/>
            <a:ext cx="3600400" cy="345638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rt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"w"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"a+"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wb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0" y="1347614"/>
            <a:ext cx="41546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文本形式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、只读模式、默认值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文本形式、只读模式、同默认值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文本形式、覆盖写模式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文本形式、追加写模式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读文件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文本形式、创建写模式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二进制形式、只读模式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二进制形式、覆盖写模式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关闭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3" name="TextBox 2"/>
          <p:cNvSpPr txBox="1">
            <a:spLocks noChangeArrowheads="1"/>
          </p:cNvSpPr>
          <p:nvPr/>
        </p:nvSpPr>
        <p:spPr bwMode="auto">
          <a:xfrm>
            <a:off x="2411760" y="1778232"/>
            <a:ext cx="4788532" cy="82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变量名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.close()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2699792" y="3075806"/>
            <a:ext cx="1440160" cy="0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2339752" y="3470421"/>
            <a:ext cx="2052228" cy="7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anose="020B0503020204020204" pitchFamily="34" charset="-122"/>
              </a:rPr>
              <a:t>文件句柄</a:t>
            </a:r>
            <a:endParaRPr lang="en-US" altLang="zh-CN" sz="24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3275856" y="3075806"/>
            <a:ext cx="288032" cy="28803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11560" y="1995686"/>
            <a:ext cx="3600400" cy="208823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文本形式打开文件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</a:t>
            </a:r>
            <a:r>
              <a:rPr lang="en-US" altLang="zh-CN" sz="2000" b="1" dirty="0">
                <a:latin typeface="Consolas" panose="020B0609020204030204" pitchFamily="49" charset="0"/>
              </a:rPr>
              <a:t>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rt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tf.readline</a:t>
            </a:r>
            <a:r>
              <a:rPr lang="en-US" altLang="zh-CN" sz="2000" b="1" dirty="0">
                <a:latin typeface="Consolas" panose="020B0609020204030204" pitchFamily="49" charset="0"/>
              </a:rPr>
              <a:t>())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tf.close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6016" y="1995686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二进制形式打开文件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 = open(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"f.txt"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bf.readline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文件内容的读取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文件内容的读取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528" y="1491630"/>
          <a:ext cx="8496944" cy="30586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/>
                <a:gridCol w="5544616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&lt;f&gt;.read(size=-1)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读入全部内容，如果给出参数，读入前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f.read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(2)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</a:t>
                      </a:r>
                      <a:endParaRPr lang="en-US" altLang="zh-CN" sz="1800" b="0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readline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(size=-1)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读入一行内容，如果给出参数，读入该行前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f.readline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中国是一个伟大的国家！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文件内容的读取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528" y="1923678"/>
          <a:ext cx="8496944" cy="21465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24336"/>
                <a:gridCol w="547260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readlines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(hint=-1)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读入文件所有行，以每行为元素形成列表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如果给出参数，读入前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hint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f.readlines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en-US" altLang="zh-CN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['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中国是一个伟大的国家！</a:t>
                      </a:r>
                      <a:r>
                        <a:rPr lang="en-US" altLang="zh-CN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']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文件的全文本操作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2139702"/>
            <a:ext cx="5796304" cy="225078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请输入要打开的文件名称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7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txt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fo.read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7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对全文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进行处理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遍历全文本：方法一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99792" y="3291830"/>
            <a:ext cx="1584176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3692477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一次读入，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统一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文件的全文本操作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1924513"/>
            <a:ext cx="5796304" cy="316751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请输入要打开的文件名称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>
                <a:latin typeface="Consolas" panose="020B0609020204030204" pitchFamily="49" charset="0"/>
              </a:rPr>
              <a:t>txt = </a:t>
            </a:r>
            <a:r>
              <a:rPr lang="en-US" altLang="zh-CN" sz="2000" b="1" noProof="0" dirty="0" err="1">
                <a:latin typeface="Consolas" panose="020B0609020204030204" pitchFamily="49" charset="0"/>
              </a:rPr>
              <a:t>fo.read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(2)</a:t>
            </a:r>
            <a:endParaRPr lang="en-US" altLang="zh-CN" sz="2000" b="1" noProof="0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</a:t>
            </a:r>
            <a:r>
              <a:rPr kumimoji="0" lang="en-US" altLang="zh-CN" sz="2000" b="1" i="1" u="none" strike="noStrike" kern="1200" cap="none" spc="0" normalizeH="0" baseline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hile</a:t>
            </a:r>
            <a:r>
              <a:rPr kumimoji="0" lang="en-US" altLang="zh-CN" sz="20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txt !=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2000" b="1" i="0" u="none" strike="noStrike" kern="1200" cap="none" spc="0" normalizeH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baseline="0" noProof="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txt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进行处理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txt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fo.read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(2)</a:t>
            </a:r>
            <a:endParaRPr kumimoji="0" lang="en-US" altLang="zh-CN" sz="20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遍历全文本：方法二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699792" y="2859782"/>
            <a:ext cx="1584176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3692477"/>
            <a:ext cx="30963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按数量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读入，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逐步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275856" y="4083918"/>
            <a:ext cx="1584176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文件的逐行操作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1995686"/>
            <a:ext cx="5796304" cy="273630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lang="en-US" altLang="zh-CN" sz="2000" b="1" dirty="0">
                <a:latin typeface="Consolas" panose="020B0609020204030204" pitchFamily="49" charset="0"/>
              </a:rPr>
              <a:t> = input(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请输入要打开的文件名称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fo</a:t>
            </a:r>
            <a:r>
              <a:rPr lang="en-US" altLang="zh-CN" sz="2000" b="1" dirty="0">
                <a:latin typeface="Consolas" panose="020B0609020204030204" pitchFamily="49" charset="0"/>
              </a:rPr>
              <a:t> = open(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"r"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line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fo.readlines</a:t>
            </a:r>
            <a:r>
              <a:rPr lang="en-US" altLang="zh-CN" sz="2000" b="1" dirty="0">
                <a:latin typeface="Consolas" panose="020B0609020204030204" pitchFamily="49" charset="0"/>
              </a:rPr>
              <a:t>():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b="1" dirty="0">
                <a:latin typeface="Consolas" panose="020B0609020204030204" pitchFamily="49" charset="0"/>
              </a:rPr>
              <a:t>(line)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fo.close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逐行遍历文件：方法一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77480" y="3162214"/>
            <a:ext cx="2246648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4128" y="3692477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一次读入，分行处理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文件的逐行操作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1995686"/>
            <a:ext cx="5796304" cy="273630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请输入要打开的文件名称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(line)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逐行遍历文件：方法二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477480" y="3162214"/>
            <a:ext cx="590464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24128" y="3692477"/>
            <a:ext cx="273630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分行读入，逐行处理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文件和数据格式化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2"/>
          <p:cNvSpPr/>
          <p:nvPr/>
        </p:nvSpPr>
        <p:spPr bwMode="auto">
          <a:xfrm>
            <a:off x="2394126" y="1421028"/>
            <a:ext cx="4211960" cy="45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</a:pPr>
            <a:r>
              <a:rPr lang="zh-CN" altLang="en-US" sz="2800" b="1" dirty="0">
                <a:solidFill>
                  <a:srgbClr val="FF9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</a:t>
            </a:r>
            <a:endParaRPr lang="en-US" sz="2800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2" name="Rectangle 12"/>
          <p:cNvSpPr/>
          <p:nvPr/>
        </p:nvSpPr>
        <p:spPr bwMode="auto">
          <a:xfrm>
            <a:off x="615409" y="3749794"/>
            <a:ext cx="3186722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将字符串按照一定规格和式样进行规范</a:t>
            </a:r>
            <a:endParaRPr 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9" name="箭头: 右 2"/>
          <p:cNvSpPr/>
          <p:nvPr/>
        </p:nvSpPr>
        <p:spPr bwMode="auto">
          <a:xfrm rot="7833281">
            <a:off x="3435818" y="2281046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5600"/>
          </a:p>
        </p:txBody>
      </p:sp>
      <p:sp>
        <p:nvSpPr>
          <p:cNvPr id="41" name="Rectangle 12"/>
          <p:cNvSpPr/>
          <p:nvPr/>
        </p:nvSpPr>
        <p:spPr bwMode="auto">
          <a:xfrm>
            <a:off x="4928552" y="2918794"/>
            <a:ext cx="3709361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将一组数据按照一定规格和式样进行规范：表示、</a:t>
            </a: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存储、运算等</a:t>
            </a:r>
            <a:endParaRPr 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18" name="矩形 17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564122" y="2758413"/>
            <a:ext cx="3505146" cy="62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}{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}{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2200" b="1" dirty="0">
                <a:latin typeface="Consolas" panose="020B0609020204030204" pitchFamily="49" charset="0"/>
              </a:rPr>
              <a:t>.format()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2" name="Rectangle 12"/>
          <p:cNvSpPr/>
          <p:nvPr/>
        </p:nvSpPr>
        <p:spPr bwMode="auto">
          <a:xfrm>
            <a:off x="1566034" y="1953054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3" name="箭头: 右 2"/>
          <p:cNvSpPr/>
          <p:nvPr/>
        </p:nvSpPr>
        <p:spPr bwMode="auto">
          <a:xfrm rot="13766719" flipH="1">
            <a:off x="4947985" y="2281046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5600"/>
          </a:p>
        </p:txBody>
      </p:sp>
      <p:sp>
        <p:nvSpPr>
          <p:cNvPr id="44" name="Rectangle 12"/>
          <p:cNvSpPr/>
          <p:nvPr/>
        </p:nvSpPr>
        <p:spPr bwMode="auto">
          <a:xfrm>
            <a:off x="5616115" y="1952735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数据格式化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数据的文件写入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528" y="1491630"/>
          <a:ext cx="8496944" cy="34975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/>
                <a:gridCol w="5544616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&lt;f&gt;.write(s)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向文件写入一个字符串或字节流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f.write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中国是一个伟大的国家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!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endParaRPr lang="en-US" altLang="zh-CN" sz="1800" b="0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writelines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(lines)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将一个元素全为字符串的列表写入文件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ls = [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中国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法国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美国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]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f.writelines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(ls)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法国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美国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23528" y="1923678"/>
          <a:ext cx="8496944" cy="21465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24336"/>
                <a:gridCol w="547260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&lt;f&gt;.seek(offset)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改变当前文件操作指针的位置，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offset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含义如下：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–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文件开头； 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–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当前位置； 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–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文件结尾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f.seek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(0) 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#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回到文件开头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endParaRPr lang="en-US" altLang="zh-CN" sz="1800" b="0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1720" y="1455797"/>
            <a:ext cx="5796304" cy="273630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7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"output.txt"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"w+"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ls = [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7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fo.writelines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(line)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483768" y="2607925"/>
            <a:ext cx="208823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3291830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写入一个字符串列表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9280" y="3939902"/>
            <a:ext cx="274316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 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没有任何输出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1223158"/>
            <a:ext cx="5796304" cy="37248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"output.txt"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"w+"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fo.writelines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noProof="0" dirty="0" err="1">
                <a:latin typeface="Consolas" panose="020B0609020204030204" pitchFamily="49" charset="0"/>
              </a:rPr>
              <a:t>fo.seek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(0)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(line)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96136" y="3291830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写入一个字符串列表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9280" y="3939902"/>
            <a:ext cx="274316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中国法国美国</a:t>
            </a:r>
            <a:endParaRPr lang="zh-CN" altLang="en-US" sz="18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07704" y="2931790"/>
            <a:ext cx="208823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142072" y="1280367"/>
            <a:ext cx="885603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文件的使用方式：打开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关闭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文本文件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二进制文件，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open( , 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.close()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文件内容的读取：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.read()  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readline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  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readlines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数据的文件写入：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.write()   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writelines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  .seek()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一维数据的格式化和处理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0432" t="21959" r="12352" b="21958"/>
          <a:stretch>
            <a:fillRect/>
          </a:stretch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94498" y="1169054"/>
            <a:ext cx="45442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数据组织的维度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一维数据的表示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一维数据的存储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一维数据的处理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数据组织的维度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2563574" y="1489451"/>
            <a:ext cx="5480971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7.1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文件的使用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7.2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一维数据的格式化和处理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- 7.3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二维数据的格式化和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endParaRPr lang="en-US" altLang="zh-CN" sz="2000" b="1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8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文件和数据格式化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从一个数据到一组数据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云形 5"/>
          <p:cNvSpPr/>
          <p:nvPr/>
        </p:nvSpPr>
        <p:spPr bwMode="auto">
          <a:xfrm>
            <a:off x="4489986" y="1419622"/>
            <a:ext cx="3970446" cy="2232674"/>
          </a:xfrm>
          <a:prstGeom prst="cloud">
            <a:avLst/>
          </a:prstGeom>
          <a:noFill/>
          <a:ln w="15875" cap="flat" cmpd="sng" algn="ctr">
            <a:solidFill>
              <a:schemeClr val="accent2">
                <a:lumMod val="40000"/>
                <a:lumOff val="6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6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6286" y="2227748"/>
            <a:ext cx="11094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0032" y="1843461"/>
            <a:ext cx="17807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3.1413</a:t>
            </a:r>
            <a:endParaRPr lang="en-US" altLang="zh-CN" sz="2800" dirty="0">
              <a:solidFill>
                <a:srgbClr val="4E9A06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3.1398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2"/>
          <p:cNvSpPr/>
          <p:nvPr/>
        </p:nvSpPr>
        <p:spPr bwMode="auto">
          <a:xfrm>
            <a:off x="1293144" y="371829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一个数据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0" name="Rectangle 12"/>
          <p:cNvSpPr/>
          <p:nvPr/>
        </p:nvSpPr>
        <p:spPr bwMode="auto">
          <a:xfrm>
            <a:off x="950916" y="4267751"/>
            <a:ext cx="2100227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表达一个含义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1" name="Rectangle 12"/>
          <p:cNvSpPr/>
          <p:nvPr/>
        </p:nvSpPr>
        <p:spPr bwMode="auto">
          <a:xfrm>
            <a:off x="5580112" y="3654552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一组数据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2" name="Rectangle 12"/>
          <p:cNvSpPr/>
          <p:nvPr/>
        </p:nvSpPr>
        <p:spPr bwMode="auto">
          <a:xfrm>
            <a:off x="5035049" y="4267751"/>
            <a:ext cx="2880320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表达一个或多个含义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6196" y="1485221"/>
            <a:ext cx="1368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3.1404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3.1401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3.1349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箭头: 右 2"/>
          <p:cNvSpPr/>
          <p:nvPr/>
        </p:nvSpPr>
        <p:spPr bwMode="auto">
          <a:xfrm>
            <a:off x="3186474" y="2431668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  <a:defRPr/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维度：一组数据的组织形式</a:t>
            </a:r>
            <a:endPara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5" name="Rectangle 12"/>
          <p:cNvSpPr/>
          <p:nvPr/>
        </p:nvSpPr>
        <p:spPr bwMode="auto">
          <a:xfrm>
            <a:off x="1259632" y="4075311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一组数据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6" name="Rectangle 12"/>
          <p:cNvSpPr/>
          <p:nvPr/>
        </p:nvSpPr>
        <p:spPr bwMode="auto">
          <a:xfrm>
            <a:off x="5220072" y="4075311"/>
            <a:ext cx="2592288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数据的组织形式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7" name="箭头: 右 2"/>
          <p:cNvSpPr/>
          <p:nvPr/>
        </p:nvSpPr>
        <p:spPr bwMode="auto">
          <a:xfrm>
            <a:off x="4229729" y="2443505"/>
            <a:ext cx="288033" cy="386911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5600"/>
          </a:p>
        </p:txBody>
      </p:sp>
      <p:sp>
        <p:nvSpPr>
          <p:cNvPr id="18" name="矩形 17"/>
          <p:cNvSpPr/>
          <p:nvPr/>
        </p:nvSpPr>
        <p:spPr>
          <a:xfrm>
            <a:off x="4335922" y="1742467"/>
            <a:ext cx="4752528" cy="42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16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3.1413,3.1398,3.1404,3.1401,3.1349,3.1376</a:t>
            </a:r>
            <a:endParaRPr lang="en-US" altLang="zh-CN" sz="1600" b="1" dirty="0">
              <a:solidFill>
                <a:srgbClr val="4E9A06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147766" y="2843713"/>
            <a:ext cx="3312369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4E9A06"/>
                </a:solidFill>
                <a:latin typeface="Consolas" panose="020B0609020204030204" pitchFamily="49" charset="0"/>
              </a:rPr>
              <a:t>3.1398, 3.1349, 3.1376</a:t>
            </a:r>
            <a:endParaRPr lang="en-US" altLang="zh-CN" sz="1800" b="1" dirty="0">
              <a:solidFill>
                <a:srgbClr val="4E9A06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3.1413, 3.1404, 3.1401</a:t>
            </a:r>
            <a:endParaRPr lang="en-US" altLang="zh-CN" sz="1800" b="1" dirty="0">
              <a:solidFill>
                <a:srgbClr val="4E9A06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云形 19"/>
          <p:cNvSpPr/>
          <p:nvPr/>
        </p:nvSpPr>
        <p:spPr bwMode="auto">
          <a:xfrm>
            <a:off x="107504" y="1564981"/>
            <a:ext cx="3970446" cy="2232674"/>
          </a:xfrm>
          <a:prstGeom prst="cloud">
            <a:avLst/>
          </a:prstGeom>
          <a:noFill/>
          <a:ln w="15875" cap="flat" cmpd="sng" algn="ctr">
            <a:solidFill>
              <a:schemeClr val="accent2">
                <a:lumMod val="40000"/>
                <a:lumOff val="6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2320" y="2068209"/>
            <a:ext cx="1780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3.1413</a:t>
            </a:r>
            <a:endParaRPr lang="en-US" altLang="zh-CN" sz="2400" dirty="0">
              <a:solidFill>
                <a:srgbClr val="4E9A06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3.1398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0045" y="1790553"/>
            <a:ext cx="1368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3.1404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3.1401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3.1349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81806" y="2313796"/>
            <a:ext cx="1385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3.1376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12"/>
          <p:cNvSpPr/>
          <p:nvPr/>
        </p:nvSpPr>
        <p:spPr bwMode="auto">
          <a:xfrm>
            <a:off x="5353420" y="2209123"/>
            <a:ext cx="2592288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或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4991344" y="2762760"/>
            <a:ext cx="656442" cy="0"/>
          </a:xfrm>
          <a:prstGeom prst="straightConnector1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/>
          <p:nvPr/>
        </p:nvCxnSpPr>
        <p:spPr bwMode="auto">
          <a:xfrm>
            <a:off x="4995678" y="2762760"/>
            <a:ext cx="0" cy="601078"/>
          </a:xfrm>
          <a:prstGeom prst="straightConnector1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4491324" y="1742467"/>
            <a:ext cx="656442" cy="0"/>
          </a:xfrm>
          <a:prstGeom prst="straightConnector1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由对等关系的有序或无序数据构成，采用线性方式组织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27584" y="3507854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对应列表、数组和集合等概念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8564" y="2643758"/>
            <a:ext cx="8064896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3.1413, 3.1398, 3.1404, 3.1401, 3.1349, 3.1376</a:t>
            </a:r>
            <a:endParaRPr lang="en-US" altLang="zh-CN" sz="2400" b="1" dirty="0">
              <a:solidFill>
                <a:srgbClr val="4E9A06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由多个一维数据构成，是一维数据的组合形式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6" name="Rectangle 12"/>
          <p:cNvSpPr/>
          <p:nvPr/>
        </p:nvSpPr>
        <p:spPr bwMode="auto">
          <a:xfrm>
            <a:off x="4716016" y="3039801"/>
            <a:ext cx="393649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表格是典型的二维数据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其中，表头是二维数据的一部分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68" y="2211709"/>
            <a:ext cx="3984389" cy="25202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由一维或二维数据在新维度上扩展形成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3711" y="2211710"/>
            <a:ext cx="3839155" cy="24284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11710"/>
            <a:ext cx="3813895" cy="241188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69372" y="3354892"/>
            <a:ext cx="864339" cy="5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2016</a:t>
            </a:r>
            <a:endParaRPr lang="en-US" altLang="zh-CN" sz="2400" dirty="0">
              <a:solidFill>
                <a:srgbClr val="FF931A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62359" y="3354892"/>
            <a:ext cx="864339" cy="5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2017</a:t>
            </a:r>
            <a:endParaRPr lang="en-US" altLang="zh-CN" sz="2400" dirty="0">
              <a:solidFill>
                <a:srgbClr val="FF931A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箭头: 右 20"/>
          <p:cNvSpPr/>
          <p:nvPr/>
        </p:nvSpPr>
        <p:spPr bwMode="auto">
          <a:xfrm>
            <a:off x="4158347" y="3311706"/>
            <a:ext cx="695724" cy="166327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5600"/>
          </a:p>
        </p:txBody>
      </p:sp>
      <p:sp>
        <p:nvSpPr>
          <p:cNvPr id="13" name="矩形 12"/>
          <p:cNvSpPr/>
          <p:nvPr/>
        </p:nvSpPr>
        <p:spPr>
          <a:xfrm>
            <a:off x="3885014" y="2735642"/>
            <a:ext cx="1210588" cy="503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时间维度</a:t>
            </a:r>
            <a:endParaRPr lang="en-US" altLang="zh-CN" sz="2400" dirty="0">
              <a:solidFill>
                <a:srgbClr val="FF931A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高维数据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仅利用最基本的二元关系展示数据间的复杂结构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Rectangle 12"/>
          <p:cNvSpPr/>
          <p:nvPr/>
        </p:nvSpPr>
        <p:spPr bwMode="auto">
          <a:xfrm>
            <a:off x="899592" y="2067694"/>
            <a:ext cx="7344816" cy="28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{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firstName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72AF3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Tian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lastName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Song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address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 {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streetAddr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中关村南大街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号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city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北京市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zipcode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100081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endParaRPr lang="en-US" altLang="zh-CN" sz="1800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} ,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professional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[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Computer Networking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Security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]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}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380312" y="2283718"/>
            <a:ext cx="1107996" cy="585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键值对</a:t>
            </a:r>
            <a:endParaRPr lang="en-US" altLang="zh-CN" sz="2400" b="1" dirty="0">
              <a:solidFill>
                <a:srgbClr val="FF931A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数据的操作周期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存储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&lt;-&gt;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表示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&lt;-&gt;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操作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76716" y="2649001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2636" y="2997346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数据存储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9962" y="2997346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数据表示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902690" y="2649000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627941" y="2431561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H="1" flipV="1">
            <a:off x="2606719" y="3651870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8024" y="4065169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存储格式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7424" y="2992104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940152" y="2643758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4615477" y="2461197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flipH="1" flipV="1">
            <a:off x="4618958" y="3648840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3224" y="4065169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数据类型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08201" y="4065169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操作方式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一维数据的表示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如果数据间有序：使用列表类型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3003798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列表类型可以表达一维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有序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循环可以遍历数据，进而对每个数据进行处理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3688" y="2245188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ls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[3.1398, 3.1349, 3.1376]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如果数据间无序：使用集合类型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3003798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集合类型可以表达一维无序数据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for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循环可以遍历数据，进而对每个数据进行处理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3688" y="2245188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{3.1398, 3.1349, 3.1376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0432" t="21959" r="12352" b="21958"/>
          <a:stretch>
            <a:fillRect/>
          </a:stretch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一维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存储方式一：空格分隔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608" y="3075806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使用一个或多个空格分隔进行存储，不换行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缺点：数据中不能存在空格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283718"/>
            <a:ext cx="5832648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 美国 日本 德国 法国 英国 意大利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存储方式二：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逗号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608" y="3075806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使用英文半角逗号分隔数据进行存储，不换行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缺点：数据中不能有英文逗号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283718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德国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英国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意大利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存储方式三：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其他方式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608" y="307580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其他符号或符号组合分隔，建议采用特殊符号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缺点：需要根据数据特点定义，通用性较差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283718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德国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英国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意大利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一维数据的处理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存储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&lt;-&gt;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17834" y="2643759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754" y="2992104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数据存储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1080" y="2992104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数据表示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843808" y="2643758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1569059" y="2426319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H="1" flipV="1">
            <a:off x="1547837" y="3646628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9142" y="4059927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存储格式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94342" y="4059927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数据类型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63808" y="2490267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将存储的数据读入程序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将程序表示的数据写入文件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一维数据的读入处理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从空格分隔的文件中读入数据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580" y="2864511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txt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latin typeface="Consolas" panose="020B0609020204030204" pitchFamily="49" charset="0"/>
              </a:rPr>
              <a:t>.read()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ls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txt.split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2030051"/>
            <a:ext cx="5832648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 美国 日本 德国 法国 英国 意大利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88182" y="3686300"/>
            <a:ext cx="172819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4048" y="3206143"/>
            <a:ext cx="381642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日本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德国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英国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意大利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']</a:t>
            </a:r>
            <a:endParaRPr lang="zh-CN" altLang="en-US" sz="18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1580" y="2864511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txt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latin typeface="Consolas" panose="020B0609020204030204" pitchFamily="49" charset="0"/>
              </a:rPr>
              <a:t>.read()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ls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txt.split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"$"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一维数据的读入处理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从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特殊符号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分隔的文件中读入数据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474490" y="3692563"/>
            <a:ext cx="2177194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2032391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德国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英国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意大利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4048" y="3206143"/>
            <a:ext cx="381642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日本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德国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英国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意大利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']</a:t>
            </a:r>
            <a:endParaRPr lang="zh-CN" altLang="en-US" sz="18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写入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采用空格分隔方式将数据写入文件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2333483"/>
            <a:ext cx="4375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ls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 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 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日本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'w'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f.write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latin typeface="Consolas" panose="020B0609020204030204" pitchFamily="49" charset="0"/>
              </a:rPr>
              <a:t>.join(ls))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27226" y="3334794"/>
            <a:ext cx="3503340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一维数据的写入处理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采用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分隔方式将数据写入文件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2333483"/>
            <a:ext cx="4375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'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'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'w'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f.write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'$'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.join(ls))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27226" y="3334794"/>
            <a:ext cx="3503340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94498" y="1169054"/>
            <a:ext cx="45442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文件的类型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文件的打开和关闭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文件内容的读取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数据的文件写入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142072" y="1280367"/>
            <a:ext cx="885603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数据的维度：一维、二维、多维、高维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一维数据的表示：列表类型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有序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和集合类型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无序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一维数据的存储：空格分隔、逗号分隔、特殊符号分隔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一维数据的处理：字符串方法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.split()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.join()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二维数据的格式化和处理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0432" t="21959" r="12352" b="21958"/>
          <a:stretch>
            <a:fillRect/>
          </a:stretch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94498" y="1169054"/>
            <a:ext cx="45442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二维数据的表示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数据存储格式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二维数据的存储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二维数据的处理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二维数据的表示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使用列表类型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81012" y="2133695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列表类型可以表达二维数据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使用二维列表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60" y="2288363"/>
            <a:ext cx="3756710" cy="23762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86876" y="3715611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  [3.1398, 3.1349, 3.1376],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DB41D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[3.1413, 3.1404, 3.1401]  ]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DB41D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9552" y="301109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使用两层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循环遍历每个元素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外层列表中每个元素可以对应一行，也可以对应一列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使用列表类型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2071790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  [3.1398, 3.1349, 3.1376],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DB41D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[3.1413, 3.1404, 3.1401]  ]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DB41D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一二维数据的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数据维度是数据的组织形式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55576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一维数据：列表和集合类型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二维数据：列表类型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9832" y="2854929"/>
            <a:ext cx="504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[3.1398, 3.1349, 3.1376]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数据间有序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{3.1398, 3.1349, 3.1376}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数据间无序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9952" y="3939902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  [3.1398, 3.1349, 3.1376],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DB41D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[3.1413, 3.1404, 3.1401]  ]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1DB41D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CSV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格式与二维数据存储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CSV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数据存储格式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CSV: Comma-Separated Values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9702"/>
            <a:ext cx="792088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国际通用的一二维数据存储格式，一般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扩展名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每行一个一维数据，采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用逗号分隔，无空行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和一般编辑软件都可以读入或另存为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文件的类型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148064" y="1563638"/>
            <a:ext cx="3024336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环比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同比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定基</a:t>
            </a:r>
            <a:endParaRPr lang="en-US" altLang="zh-CN" sz="1800" b="1" noProof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101.5,120.7,121.4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,101.2,127.3,127.8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,101.3,119.4,120.0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,102.0,140.0,145.5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沈阳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,100.0,101.4,101.6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CSV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数据存储格式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27584" y="1727894"/>
          <a:ext cx="2808312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078"/>
                <a:gridCol w="702078"/>
                <a:gridCol w="702078"/>
                <a:gridCol w="70207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环比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定基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101.5</a:t>
                      </a:r>
                      <a:endParaRPr lang="en-US" altLang="zh-CN" sz="16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120.7</a:t>
                      </a:r>
                      <a:endParaRPr lang="en-US" altLang="zh-CN" sz="16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121.4</a:t>
                      </a:r>
                      <a:endParaRPr lang="en-US" altLang="zh-CN" sz="16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127.3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127.8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广州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119.4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145.5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沈阳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101.6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4211960" y="2859781"/>
            <a:ext cx="360040" cy="360040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CSV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数据存储格式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CSV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Comma-Separated Values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283718"/>
            <a:ext cx="792088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如果某个元素缺失，逗号仍要保留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二维数据的表头可以作为数据存储，也可以另行存储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逗号为英文半角逗号，逗号与数据之间无额外空格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二维数据的存储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按行存？按列存？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283718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按行存或者按列存都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，具体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由程序决定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一般索引习惯：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ls[row][column]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，先行后列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根据一般习惯，外层列表每个元素是一行，按行存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二维数据的处理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读入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CSV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Bebas Neue" charset="0"/>
              </a:rPr>
              <a:t>格式的文件中读入数据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2067694"/>
            <a:ext cx="4968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line in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line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line.replace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ls.append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line.split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987824" y="3867894"/>
            <a:ext cx="3960440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二维数据的写入处理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将数据写入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格式的文件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189467"/>
            <a:ext cx="51125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[]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二维列表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'w'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latin typeface="Consolas" panose="020B0609020204030204" pitchFamily="49" charset="0"/>
              </a:rPr>
              <a:t> item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ls: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f.write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.join(item) + 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'\n'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771800" y="3651870"/>
            <a:ext cx="460851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二维数据的逐一处理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采用二层循环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79930" y="2211705"/>
            <a:ext cx="548195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[3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,4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[5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,6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二维列表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row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column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row: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>
                <a:latin typeface="Consolas" panose="020B0609020204030204" pitchFamily="49" charset="0"/>
              </a:rPr>
              <a:t>         </a:t>
            </a:r>
            <a:r>
              <a:rPr lang="en-US" altLang="zh-CN" sz="2000" b="1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>
                <a:latin typeface="Consolas" panose="020B0609020204030204" pitchFamily="49" charset="0"/>
              </a:rPr>
              <a:t>(column)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137163" y="1451457"/>
            <a:ext cx="885603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二维数据的表示：列表类型，其中每个元素也是一个列表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CSV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格式：逗号分隔表示一维，按行分隔表示二维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二维数据的处理：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+.split()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.join()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文件的理解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数据的抽象和集合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139702"/>
            <a:ext cx="6264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文件是存储在辅助存储器上的数据序列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文件是数据存储的一种形式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文件展现形态：文本文件和二进制文件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文件的理解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文本文件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vs.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二进制文件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632" y="2139702"/>
            <a:ext cx="6264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文件文件和二进制文件只是文件的展示方式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本质上，所有文件都是二进制形式存储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形式上，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所有文件采用两种方式展示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RESOURCE_PATHS_HASH_PRESENTER" val="579155a5afd86163fd78435cb23c80c36c925"/>
  <p:tag name="commondata" val="eyJoZGlkIjoiZDljZTc2NGY4OGRkYzQ0ZTViODRhMjdhZjAyMGRmYz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7065</Words>
  <Application>WPS 演示</Application>
  <PresentationFormat>全屏显示(16:9)</PresentationFormat>
  <Paragraphs>788</Paragraphs>
  <Slides>78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2" baseType="lpstr">
      <vt:lpstr>Arial</vt:lpstr>
      <vt:lpstr>宋体</vt:lpstr>
      <vt:lpstr>Wingdings</vt:lpstr>
      <vt:lpstr>Gill Sans</vt:lpstr>
      <vt:lpstr>Segoe Print</vt:lpstr>
      <vt:lpstr>ヒラギノ角ゴ ProN W3</vt:lpstr>
      <vt:lpstr>微软雅黑</vt:lpstr>
      <vt:lpstr>Bebas Neue</vt:lpstr>
      <vt:lpstr>Times New Roman</vt:lpstr>
      <vt:lpstr>Gill Sans</vt:lpstr>
      <vt:lpstr>Consolas</vt:lpstr>
      <vt:lpstr>Calibri</vt:lpstr>
      <vt:lpstr>Arial Unicode MS</vt:lpstr>
      <vt:lpstr>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糖糖</cp:lastModifiedBy>
  <cp:revision>4537</cp:revision>
  <cp:lastPrinted>2021-05-12T15:08:00Z</cp:lastPrinted>
  <dcterms:created xsi:type="dcterms:W3CDTF">2024-11-04T10:29:00Z</dcterms:created>
  <dcterms:modified xsi:type="dcterms:W3CDTF">2024-11-04T11:19:47Z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FC9E628721194F0382D1526133D8A96F_12</vt:lpwstr>
  </property>
  <property fmtid="{D5CDD505-2E9C-101B-9397-08002B2CF9AE}" pid="3" name="KSOProductBuildVer">
    <vt:lpwstr>2052-12.1.0.18608</vt:lpwstr>
  </property>
</Properties>
</file>