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18"/>
  </p:notesMasterIdLst>
  <p:handoutMasterIdLst>
    <p:handoutMasterId r:id="rId62"/>
  </p:handoutMasterIdLst>
  <p:sldIdLst>
    <p:sldId id="490" r:id="rId3"/>
    <p:sldId id="492" r:id="rId4"/>
    <p:sldId id="607" r:id="rId5"/>
    <p:sldId id="584" r:id="rId6"/>
    <p:sldId id="617" r:id="rId7"/>
    <p:sldId id="619" r:id="rId8"/>
    <p:sldId id="620" r:id="rId9"/>
    <p:sldId id="621" r:id="rId10"/>
    <p:sldId id="622" r:id="rId11"/>
    <p:sldId id="623" r:id="rId12"/>
    <p:sldId id="624" r:id="rId13"/>
    <p:sldId id="625" r:id="rId14"/>
    <p:sldId id="626" r:id="rId15"/>
    <p:sldId id="627" r:id="rId16"/>
    <p:sldId id="628" r:id="rId17"/>
    <p:sldId id="629" r:id="rId19"/>
    <p:sldId id="630" r:id="rId20"/>
    <p:sldId id="631" r:id="rId21"/>
    <p:sldId id="633" r:id="rId22"/>
    <p:sldId id="634" r:id="rId23"/>
    <p:sldId id="632" r:id="rId24"/>
    <p:sldId id="635" r:id="rId25"/>
    <p:sldId id="636" r:id="rId26"/>
    <p:sldId id="637" r:id="rId27"/>
    <p:sldId id="642" r:id="rId28"/>
    <p:sldId id="644" r:id="rId29"/>
    <p:sldId id="645" r:id="rId30"/>
    <p:sldId id="646" r:id="rId31"/>
    <p:sldId id="647" r:id="rId32"/>
    <p:sldId id="648" r:id="rId33"/>
    <p:sldId id="649" r:id="rId34"/>
    <p:sldId id="650" r:id="rId35"/>
    <p:sldId id="651" r:id="rId36"/>
    <p:sldId id="652" r:id="rId37"/>
    <p:sldId id="653" r:id="rId38"/>
    <p:sldId id="654" r:id="rId39"/>
    <p:sldId id="655" r:id="rId40"/>
    <p:sldId id="656" r:id="rId41"/>
    <p:sldId id="657" r:id="rId42"/>
    <p:sldId id="658" r:id="rId43"/>
    <p:sldId id="659" r:id="rId44"/>
    <p:sldId id="660" r:id="rId45"/>
    <p:sldId id="661" r:id="rId46"/>
    <p:sldId id="662" r:id="rId47"/>
    <p:sldId id="663" r:id="rId48"/>
    <p:sldId id="664" r:id="rId49"/>
    <p:sldId id="665" r:id="rId50"/>
    <p:sldId id="720" r:id="rId51"/>
    <p:sldId id="718" r:id="rId52"/>
    <p:sldId id="721" r:id="rId53"/>
    <p:sldId id="717" r:id="rId54"/>
    <p:sldId id="719" r:id="rId55"/>
    <p:sldId id="723" r:id="rId56"/>
    <p:sldId id="724" r:id="rId57"/>
    <p:sldId id="722" r:id="rId58"/>
    <p:sldId id="716" r:id="rId59"/>
    <p:sldId id="673" r:id="rId60"/>
    <p:sldId id="674" r:id="rId61"/>
  </p:sldIdLst>
  <p:sldSz cx="9144000" cy="5143500" type="screen16x9"/>
  <p:notesSz cx="7096125" cy="10231120"/>
  <p:custDataLst>
    <p:tags r:id="rId67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17145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34290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51435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68580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857250" algn="l" defTabSz="171450" rtl="0" eaLnBrk="1" latinLnBrk="0" hangingPunct="1"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1028700" algn="l" defTabSz="171450" rtl="0" eaLnBrk="1" latinLnBrk="0" hangingPunct="1"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1200150" algn="l" defTabSz="171450" rtl="0" eaLnBrk="1" latinLnBrk="0" hangingPunct="1"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1371600" algn="l" defTabSz="171450" rtl="0" eaLnBrk="1" latinLnBrk="0" hangingPunct="1"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9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糖糖" initials="糖糖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0070C0"/>
    <a:srgbClr val="FBFBF5"/>
    <a:srgbClr val="FEFEFA"/>
    <a:srgbClr val="007FDE"/>
    <a:srgbClr val="D98431"/>
    <a:srgbClr val="1C86EF"/>
    <a:srgbClr val="1C86EE"/>
    <a:srgbClr val="CECECE"/>
    <a:srgbClr val="338D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0" autoAdjust="0"/>
    <p:restoredTop sz="96536" autoAdjust="0"/>
  </p:normalViewPr>
  <p:slideViewPr>
    <p:cSldViewPr showGuides="1">
      <p:cViewPr varScale="1">
        <p:scale>
          <a:sx n="148" d="100"/>
          <a:sy n="148" d="100"/>
        </p:scale>
        <p:origin x="396" y="114"/>
      </p:cViewPr>
      <p:guideLst>
        <p:guide orient="horz" pos="1596"/>
        <p:guide pos="2880"/>
      </p:guideLst>
    </p:cSldViewPr>
  </p:slideViewPr>
  <p:outlineViewPr>
    <p:cViewPr>
      <p:scale>
        <a:sx n="33" d="100"/>
        <a:sy n="33" d="100"/>
      </p:scale>
      <p:origin x="0" y="6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3174"/>
        <p:guide pos="223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7" Type="http://schemas.openxmlformats.org/officeDocument/2006/relationships/tags" Target="tags/tag1.xml"/><Relationship Id="rId66" Type="http://schemas.openxmlformats.org/officeDocument/2006/relationships/commentAuthors" Target="commentAuthors.xml"/><Relationship Id="rId65" Type="http://schemas.openxmlformats.org/officeDocument/2006/relationships/tableStyles" Target="tableStyles.xml"/><Relationship Id="rId64" Type="http://schemas.openxmlformats.org/officeDocument/2006/relationships/viewProps" Target="viewProps.xml"/><Relationship Id="rId63" Type="http://schemas.openxmlformats.org/officeDocument/2006/relationships/presProps" Target="presProps.xml"/><Relationship Id="rId62" Type="http://schemas.openxmlformats.org/officeDocument/2006/relationships/handoutMaster" Target="handoutMasters/handoutMaster1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5761" cy="513699"/>
          </a:xfrm>
          <a:prstGeom prst="rect">
            <a:avLst/>
          </a:prstGeom>
        </p:spPr>
        <p:txBody>
          <a:bodyPr vert="horz" lIns="94700" tIns="47350" rIns="94700" bIns="4735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18707" y="2"/>
            <a:ext cx="3075761" cy="513699"/>
          </a:xfrm>
          <a:prstGeom prst="rect">
            <a:avLst/>
          </a:prstGeom>
        </p:spPr>
        <p:txBody>
          <a:bodyPr vert="horz" lIns="94700" tIns="47350" rIns="94700" bIns="47350" rtlCol="0"/>
          <a:lstStyle>
            <a:lvl1pPr algn="r">
              <a:defRPr sz="1200"/>
            </a:lvl1pPr>
          </a:lstStyle>
          <a:p>
            <a:fld id="{762A1014-21A2-46A0-8123-83E663FB85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717742"/>
            <a:ext cx="3075761" cy="513699"/>
          </a:xfrm>
          <a:prstGeom prst="rect">
            <a:avLst/>
          </a:prstGeom>
        </p:spPr>
        <p:txBody>
          <a:bodyPr vert="horz" lIns="94700" tIns="47350" rIns="94700" bIns="4735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18707" y="9717742"/>
            <a:ext cx="3075761" cy="513699"/>
          </a:xfrm>
          <a:prstGeom prst="rect">
            <a:avLst/>
          </a:prstGeom>
        </p:spPr>
        <p:txBody>
          <a:bodyPr vert="horz" lIns="94700" tIns="47350" rIns="94700" bIns="47350" rtlCol="0" anchor="b"/>
          <a:lstStyle>
            <a:lvl1pPr algn="r">
              <a:defRPr sz="1200"/>
            </a:lvl1pPr>
          </a:lstStyle>
          <a:p>
            <a:fld id="{706617D4-2F23-4D77-90D3-9C99050C3CA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3074987" cy="511571"/>
          </a:xfrm>
          <a:prstGeom prst="rect">
            <a:avLst/>
          </a:prstGeom>
        </p:spPr>
        <p:txBody>
          <a:bodyPr vert="horz" lIns="94700" tIns="47350" rIns="94700" bIns="4735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9498" y="1"/>
            <a:ext cx="3074987" cy="511571"/>
          </a:xfrm>
          <a:prstGeom prst="rect">
            <a:avLst/>
          </a:prstGeom>
        </p:spPr>
        <p:txBody>
          <a:bodyPr vert="horz" lIns="94700" tIns="47350" rIns="94700" bIns="47350" rtlCol="0"/>
          <a:lstStyle>
            <a:lvl1pPr algn="r">
              <a:defRPr sz="1200"/>
            </a:lvl1pPr>
          </a:lstStyle>
          <a:p>
            <a:fld id="{2585A59D-70F8-D247-82DD-BA5A6D366B3E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19900" cy="3835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00" tIns="47350" rIns="94700" bIns="4735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59935"/>
            <a:ext cx="5676900" cy="4604147"/>
          </a:xfrm>
          <a:prstGeom prst="rect">
            <a:avLst/>
          </a:prstGeom>
        </p:spPr>
        <p:txBody>
          <a:bodyPr vert="horz" lIns="94700" tIns="47350" rIns="94700" bIns="4735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9718092"/>
            <a:ext cx="3074987" cy="511571"/>
          </a:xfrm>
          <a:prstGeom prst="rect">
            <a:avLst/>
          </a:prstGeom>
        </p:spPr>
        <p:txBody>
          <a:bodyPr vert="horz" lIns="94700" tIns="47350" rIns="94700" bIns="4735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9498" y="9718092"/>
            <a:ext cx="3074987" cy="511571"/>
          </a:xfrm>
          <a:prstGeom prst="rect">
            <a:avLst/>
          </a:prstGeom>
        </p:spPr>
        <p:txBody>
          <a:bodyPr vert="horz" lIns="94700" tIns="47350" rIns="94700" bIns="47350" rtlCol="0" anchor="b"/>
          <a:lstStyle>
            <a:lvl1pPr algn="r">
              <a:defRPr sz="1200"/>
            </a:lvl1pPr>
          </a:lstStyle>
          <a:p>
            <a:fld id="{BFA35223-E47F-1946-8A6D-4B121950ACD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A35223-E47F-1946-8A6D-4B121950AC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A35223-E47F-1946-8A6D-4B121950AC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35223-E47F-1946-8A6D-4B121950ACD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A35223-E47F-1946-8A6D-4B121950AC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35223-E47F-1946-8A6D-4B121950ACD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A35223-E47F-1946-8A6D-4B121950AC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A35223-E47F-1946-8A6D-4B121950AC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A35223-E47F-1946-8A6D-4B121950AC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A35223-E47F-1946-8A6D-4B121950AC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A35223-E47F-1946-8A6D-4B121950AC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FA35223-E47F-1946-8A6D-4B121950AC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1769" y="862013"/>
            <a:ext cx="1959769" cy="2381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62013"/>
            <a:ext cx="5822156" cy="238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8C1BD-EF1B-4CB3-9438-0DA51A847D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5"/>
            <a:ext cx="7772400" cy="1021556"/>
          </a:xfrm>
        </p:spPr>
        <p:txBody>
          <a:bodyPr anchor="t"/>
          <a:lstStyle>
            <a:lvl1pPr algn="l">
              <a:defRPr sz="15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4"/>
            <a:ext cx="7772400" cy="1125141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8C1BD-EF1B-4CB3-9438-0DA51A847D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2" y="2647950"/>
            <a:ext cx="3890963" cy="59531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5" y="2647950"/>
            <a:ext cx="3890963" cy="59531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114" cy="351829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0"/>
            <a:ext cx="5486400" cy="425053"/>
          </a:xfrm>
        </p:spPr>
        <p:txBody>
          <a:bodyPr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3"/>
            <a:ext cx="5486400" cy="60364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862012"/>
            <a:ext cx="7839075" cy="173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b" anchorCtr="0" compatLnSpc="1"/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  <a:endParaRPr lang="en-US">
              <a:sym typeface="Gill Sans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2647950"/>
            <a:ext cx="7839075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square" lIns="19050" tIns="19050" rIns="19050" bIns="19050" numCol="1" anchor="t" anchorCtr="0" compatLnSpc="1"/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  <a:endParaRPr lang="en-US">
              <a:sym typeface="Gill Sans" charset="0"/>
            </a:endParaRPr>
          </a:p>
          <a:p>
            <a:pPr lvl="1"/>
            <a:r>
              <a:rPr lang="en-US">
                <a:sym typeface="Gill Sans" charset="0"/>
              </a:rPr>
              <a:t>Second level</a:t>
            </a:r>
            <a:endParaRPr lang="en-US">
              <a:sym typeface="Gill Sans" charset="0"/>
            </a:endParaRPr>
          </a:p>
          <a:p>
            <a:pPr lvl="2"/>
            <a:r>
              <a:rPr lang="en-US">
                <a:sym typeface="Gill Sans" charset="0"/>
              </a:rPr>
              <a:t>Third level</a:t>
            </a:r>
            <a:endParaRPr lang="en-US">
              <a:sym typeface="Gill Sans" charset="0"/>
            </a:endParaRPr>
          </a:p>
          <a:p>
            <a:pPr lvl="3"/>
            <a:r>
              <a:rPr lang="en-US">
                <a:sym typeface="Gill Sans" charset="0"/>
              </a:rPr>
              <a:t>Fourth level</a:t>
            </a:r>
            <a:endParaRPr lang="en-US">
              <a:sym typeface="Gill Sans" charset="0"/>
            </a:endParaRPr>
          </a:p>
          <a:p>
            <a:pPr lvl="4"/>
            <a:r>
              <a:rPr lang="en-US">
                <a:sym typeface="Gill Sans" charset="0"/>
              </a:rPr>
              <a:t>Fifth level</a:t>
            </a:r>
            <a:endParaRPr lang="en-US">
              <a:sym typeface="Gill Sans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8C1BD-EF1B-4CB3-9438-0DA51A847D8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microsoft.com/office/2007/relationships/hdphoto" Target="../media/image4.wdp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2057"/>
          <p:cNvSpPr/>
          <p:nvPr/>
        </p:nvSpPr>
        <p:spPr bwMode="auto">
          <a:xfrm>
            <a:off x="932129" y="3103426"/>
            <a:ext cx="7287427" cy="14400"/>
          </a:xfrm>
          <a:prstGeom prst="rect">
            <a:avLst/>
          </a:prstGeom>
          <a:solidFill>
            <a:srgbClr val="1C86EE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Rectangle 1"/>
          <p:cNvSpPr/>
          <p:nvPr/>
        </p:nvSpPr>
        <p:spPr bwMode="auto">
          <a:xfrm>
            <a:off x="0" y="1702692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lvl="0">
              <a:lnSpc>
                <a:spcPct val="150000"/>
              </a:lnSpc>
              <a:defRPr/>
            </a:pP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第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6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章 组合数据类型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93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612300"/>
            <a:ext cx="3096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Python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语言程序设计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1C86E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466" y="3579862"/>
            <a:ext cx="1538090" cy="54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3201" y1="34109" x2="23201" y2="34109"/>
                        <a14:foregroundMark x1="37929" y1="54109" x2="37929" y2="54109"/>
                        <a14:foregroundMark x1="48621" y1="55504" x2="48621" y2="55504"/>
                        <a14:foregroundMark x1="57700" y1="54109" x2="57700" y2="54109"/>
                        <a14:foregroundMark x1="63147" y1="47597" x2="63147" y2="47597"/>
                        <a14:foregroundMark x1="71217" y1="47597" x2="71217" y2="47597"/>
                        <a14:foregroundMark x1="80968" y1="46822" x2="80968" y2="46822"/>
                        <a14:backgroundMark x1="18157" y1="28837" x2="18157" y2="28837"/>
                        <a14:backgroundMark x1="15400" y1="52093" x2="15400" y2="52093"/>
                        <a14:backgroundMark x1="24344" y1="66977" x2="24344" y2="66977"/>
                      </a14:backgroundRemoval>
                    </a14:imgEffect>
                  </a14:imgLayer>
                </a14:imgProps>
              </a:ext>
            </a:extLst>
          </a:blip>
          <a:srcRect l="10432" t="21959" r="12352" b="21958"/>
          <a:stretch>
            <a:fillRect/>
          </a:stretch>
        </p:blipFill>
        <p:spPr>
          <a:xfrm>
            <a:off x="932129" y="3632172"/>
            <a:ext cx="1839671" cy="579581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8C1BD-EF1B-4CB3-9438-0DA51A847D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899592" y="1563638"/>
            <a:ext cx="7416824" cy="2880320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A = {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python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 123, 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python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,123)}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使用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{}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建立集合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{123, 'python', ('python', 123)}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10FF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B = set(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pypy123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   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使用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set()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建立集合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{'1', 'p', '2', '3', 'y'}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10FF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C = {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python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 123,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python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,123}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{'python', 123}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10FF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  <p:sp>
        <p:nvSpPr>
          <p:cNvPr id="8" name="Rectangle 12"/>
          <p:cNvSpPr/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集合类型的定义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8C1BD-EF1B-4CB3-9438-0DA51A847D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/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/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/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Gill Sans" charset="0"/>
              </a:rPr>
              <a:t>集合操作符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8C1BD-EF1B-4CB3-9438-0DA51A847D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/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集合间操作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268230" y="1740598"/>
            <a:ext cx="109363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S | T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并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3" name="椭圆 2"/>
          <p:cNvSpPr/>
          <p:nvPr/>
        </p:nvSpPr>
        <p:spPr bwMode="auto">
          <a:xfrm>
            <a:off x="993223" y="1716210"/>
            <a:ext cx="1296144" cy="1296144"/>
          </a:xfrm>
          <a:prstGeom prst="ellipse">
            <a:avLst/>
          </a:prstGeom>
          <a:pattFill prst="diagBrick">
            <a:fgClr>
              <a:srgbClr val="0070C0"/>
            </a:fgClr>
            <a:bgClr>
              <a:schemeClr val="bg1"/>
            </a:bgClr>
          </a:patt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1847167" y="1707654"/>
            <a:ext cx="1296144" cy="1296144"/>
          </a:xfrm>
          <a:prstGeom prst="ellipse">
            <a:avLst/>
          </a:prstGeom>
          <a:pattFill prst="shingle">
            <a:fgClr>
              <a:srgbClr val="0070C0"/>
            </a:fgClr>
            <a:bgClr>
              <a:schemeClr val="bg1"/>
            </a:bgClr>
          </a:pattFill>
          <a:ln w="25400" cap="flat" cmpd="sng" algn="ctr">
            <a:solidFill>
              <a:srgbClr val="0070C0">
                <a:alpha val="9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993223" y="1711932"/>
            <a:ext cx="1296144" cy="1296144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4881655" y="1705916"/>
            <a:ext cx="1296144" cy="1296144"/>
          </a:xfrm>
          <a:prstGeom prst="ellipse">
            <a:avLst/>
          </a:prstGeom>
          <a:pattFill prst="diagBrick">
            <a:fgClr>
              <a:srgbClr val="0070C0"/>
            </a:fgClr>
            <a:bgClr>
              <a:schemeClr val="bg1"/>
            </a:bgClr>
          </a:patt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5735599" y="1703376"/>
            <a:ext cx="1296144" cy="1296144"/>
          </a:xfrm>
          <a:prstGeom prst="ellipse">
            <a:avLst/>
          </a:prstGeom>
          <a:solidFill>
            <a:srgbClr val="FEFEFA"/>
          </a:solidFill>
          <a:ln w="25400" cap="flat" cmpd="sng" algn="ctr">
            <a:solidFill>
              <a:srgbClr val="0070C0">
                <a:alpha val="9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4881655" y="1707654"/>
            <a:ext cx="1296144" cy="1296144"/>
          </a:xfrm>
          <a:prstGeom prst="ellipse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584" y="3219822"/>
            <a:ext cx="2376264" cy="1405747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329" y="3146074"/>
            <a:ext cx="2353159" cy="161749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29090" y="2108627"/>
            <a:ext cx="421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S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414286" y="2108626"/>
            <a:ext cx="421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T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197218" y="2108627"/>
            <a:ext cx="421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S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282414" y="2108626"/>
            <a:ext cx="421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T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410780" y="3691865"/>
            <a:ext cx="421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S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495976" y="3691864"/>
            <a:ext cx="421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T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235577" y="3691865"/>
            <a:ext cx="421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S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6320773" y="3691864"/>
            <a:ext cx="4218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T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247026" y="1776336"/>
            <a:ext cx="1093630" cy="10481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 - T</a:t>
            </a:r>
            <a:endParaRPr lang="en-US" altLang="zh-CN" sz="2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差</a:t>
            </a:r>
            <a:endParaRPr lang="zh-CN" altLang="en-US" sz="2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263482" y="3400821"/>
            <a:ext cx="109363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S &amp; T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交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7247026" y="3400821"/>
            <a:ext cx="109363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S ^ T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补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8C1BD-EF1B-4CB3-9438-0DA51A847D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/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集合操作符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89148" y="1563638"/>
          <a:ext cx="8165704" cy="306628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98676"/>
                <a:gridCol w="5667028"/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操作符及应用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1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 | T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并，返回一个新集合，包括在集合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中的所有元素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-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差，返回一个新集合，包括在集合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但不在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中的元素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 &amp; T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交，返回一个新集合，包括同时在集合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中的元素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 ^ T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补，返回一个新集合，包括集合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中的非相同元素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 &lt;= T 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 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 &lt; T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返回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True/False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，判断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的子集关系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 &gt;= T 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 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 &gt; T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返回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True/False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，判断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的包含关系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6594120" y="917307"/>
            <a:ext cx="20607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6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个操作符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8C1BD-EF1B-4CB3-9438-0DA51A847D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/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集合操作符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11560" y="2067694"/>
          <a:ext cx="8165704" cy="218134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98676"/>
                <a:gridCol w="5667028"/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操作符及应用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1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 |= T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并，更新集合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，包括在集合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中的所有元素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-=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T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差，更新集合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，包括在集合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但不在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中的元素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 &amp;= T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交，更新集合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，包括同时在集合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中的元素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 ^= T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补，更新集合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，包括集合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中的非相同元素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6372200" y="917307"/>
            <a:ext cx="2282652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4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个增强操作符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8C1BD-EF1B-4CB3-9438-0DA51A847D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841345" y="1615021"/>
            <a:ext cx="3744416" cy="2880320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A = {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y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, 123} 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B = set(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pypy123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A-B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{123}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10FF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B-A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{'3', '1', '2'}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10FF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  <p:sp>
        <p:nvSpPr>
          <p:cNvPr id="8" name="Rectangle 12"/>
          <p:cNvSpPr/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集合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操作符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665564" y="2503791"/>
            <a:ext cx="3744416" cy="1872208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A&amp;B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{'p', 'y'}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10FF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A|B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{'1', 'p', '2', 'y', '3', 123}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10FF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868144" y="2503791"/>
            <a:ext cx="30243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A^B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{'2', 123, '3', '1'}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10FF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8C1BD-EF1B-4CB3-9438-0DA51A847D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/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/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/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Gill Sans" charset="0"/>
              </a:rPr>
              <a:t>集合处理方法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8C1BD-EF1B-4CB3-9438-0DA51A847D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/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集合处理方法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42342" y="1707654"/>
          <a:ext cx="8259316" cy="262381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63153"/>
                <a:gridCol w="6096163"/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操作函数或方法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1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S.add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(x)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如果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不在集合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中，将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增加到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S.discard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(x)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</a:t>
                      </a:r>
                      <a:r>
                        <a:rPr lang="zh-CN" altLang="en-US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移除</a:t>
                      </a:r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</a:t>
                      </a:r>
                      <a:r>
                        <a:rPr lang="zh-CN" altLang="en-US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中元素</a:t>
                      </a:r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r>
                        <a:rPr lang="zh-CN" altLang="en-US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，如果</a:t>
                      </a:r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r>
                        <a:rPr lang="zh-CN" altLang="en-US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不在集合</a:t>
                      </a:r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</a:t>
                      </a:r>
                      <a:r>
                        <a:rPr lang="zh-CN" altLang="en-US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中，不报错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S.remove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(x)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l" defTabSz="17145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zh-CN" altLang="en-US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移除</a:t>
                      </a:r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</a:t>
                      </a:r>
                      <a:r>
                        <a:rPr lang="zh-CN" altLang="en-US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中元素</a:t>
                      </a:r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r>
                        <a:rPr lang="zh-CN" altLang="en-US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，如果</a:t>
                      </a:r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r>
                        <a:rPr lang="zh-CN" altLang="en-US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不在集合</a:t>
                      </a:r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</a:t>
                      </a:r>
                      <a:r>
                        <a:rPr lang="zh-CN" altLang="en-US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中，产生</a:t>
                      </a:r>
                      <a:r>
                        <a:rPr lang="en-US" altLang="zh-CN" sz="1800" b="0" kern="1200" baseline="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KeyError</a:t>
                      </a:r>
                      <a:r>
                        <a:rPr lang="zh-CN" altLang="en-US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异常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S.clear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</a:t>
                      </a:r>
                      <a:r>
                        <a:rPr lang="zh-CN" altLang="en-US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移除</a:t>
                      </a:r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</a:t>
                      </a:r>
                      <a:r>
                        <a:rPr lang="zh-CN" altLang="en-US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中所有元素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S.pop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随机返回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的一个元素，更新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，若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为空产生</a:t>
                      </a:r>
                      <a:r>
                        <a:rPr lang="en-US" altLang="zh-CN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KeyError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异常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8C1BD-EF1B-4CB3-9438-0DA51A847D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/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集合处理方法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42342" y="1707654"/>
          <a:ext cx="8259316" cy="262381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63153"/>
                <a:gridCol w="6096163"/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操作函数或方法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1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S.copy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返回集合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的一个副本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len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(S)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</a:t>
                      </a:r>
                      <a:r>
                        <a:rPr lang="zh-CN" altLang="en-US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返回集合</a:t>
                      </a:r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</a:t>
                      </a:r>
                      <a:r>
                        <a:rPr lang="zh-CN" altLang="en-US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的元素个数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in S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l" defTabSz="17145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</a:t>
                      </a:r>
                      <a:r>
                        <a:rPr lang="zh-CN" altLang="en-US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判断</a:t>
                      </a:r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</a:t>
                      </a:r>
                      <a:r>
                        <a:rPr lang="zh-CN" altLang="en-US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中元素</a:t>
                      </a:r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r>
                        <a:rPr lang="zh-CN" altLang="en-US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r>
                        <a:rPr lang="zh-CN" altLang="en-US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在集合</a:t>
                      </a:r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</a:t>
                      </a:r>
                      <a:r>
                        <a:rPr lang="zh-CN" altLang="en-US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中，返回</a:t>
                      </a:r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</a:t>
                      </a:r>
                      <a:r>
                        <a:rPr lang="zh-CN" altLang="en-US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，否则返回</a:t>
                      </a:r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False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not in S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判断</a:t>
                      </a:r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</a:t>
                      </a:r>
                      <a:r>
                        <a:rPr lang="zh-CN" altLang="en-US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中元素</a:t>
                      </a:r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r>
                        <a:rPr lang="zh-CN" altLang="en-US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</a:t>
                      </a:r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r>
                        <a:rPr lang="zh-CN" altLang="en-US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不在集合</a:t>
                      </a:r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</a:t>
                      </a:r>
                      <a:r>
                        <a:rPr lang="zh-CN" altLang="en-US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中，返回</a:t>
                      </a:r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True</a:t>
                      </a:r>
                      <a:r>
                        <a:rPr lang="zh-CN" altLang="en-US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，否则返回</a:t>
                      </a:r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False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set(x)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zh-CN" sz="1800" b="0" kern="1200" dirty="0">
                          <a:solidFill>
                            <a:srgbClr val="C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</a:t>
                      </a:r>
                      <a:r>
                        <a:rPr lang="zh-CN" altLang="en-US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将其他类型变量</a:t>
                      </a:r>
                      <a:r>
                        <a:rPr lang="en-US" altLang="zh-CN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x</a:t>
                      </a:r>
                      <a:r>
                        <a:rPr lang="zh-CN" altLang="en-US" sz="1800" b="0" kern="12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转变为集合类型</a:t>
                      </a:r>
                      <a:endParaRPr lang="zh-CN" altLang="en-US" sz="1800" b="0" kern="1200" baseline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8C1BD-EF1B-4CB3-9438-0DA51A847D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/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/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/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Gill Sans" charset="0"/>
              </a:rPr>
              <a:t>集合类型应用场景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8C1BD-EF1B-4CB3-9438-0DA51A847D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/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/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/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>
              <a:lnSpc>
                <a:spcPct val="150000"/>
              </a:lnSpc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本课概要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93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8C1BD-EF1B-4CB3-9438-0DA51A847D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/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集合类型应用场景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包含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关系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比较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051720" y="2283718"/>
            <a:ext cx="5328592" cy="1944216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in {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y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, 123}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True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10FF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lvl="0" algn="l" eaLnBrk="0" hangingPunct="0">
              <a:lnSpc>
                <a:spcPct val="15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{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lang="en-US" altLang="zh-CN" sz="2000" b="1" dirty="0">
                <a:latin typeface="Consolas" panose="020B0609020204030204" pitchFamily="49" charset="0"/>
              </a:rPr>
              <a:t>, 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y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latin typeface="Consolas" panose="020B0609020204030204" pitchFamily="49" charset="0"/>
              </a:rPr>
              <a:t>} &gt;=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{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y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, 123}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False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10FF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8C1BD-EF1B-4CB3-9438-0DA51A847D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251520" y="1707654"/>
            <a:ext cx="3744416" cy="2985137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A = {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y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, 123} 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</a:t>
            </a:r>
            <a:r>
              <a:rPr lang="en-US" altLang="zh-CN" sz="2000" b="1" dirty="0">
                <a:latin typeface="Consolas" panose="020B0609020204030204" pitchFamily="49" charset="0"/>
              </a:rPr>
              <a:t>tem </a:t>
            </a: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2000" b="1" dirty="0">
                <a:latin typeface="Consolas" panose="020B0609020204030204" pitchFamily="49" charset="0"/>
              </a:rPr>
              <a:t> A: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pPr lvl="0" algn="l" eaLnBrk="0" hangingPunct="0">
              <a:lnSpc>
                <a:spcPct val="150000"/>
              </a:lnSpc>
              <a:defRPr/>
            </a:pPr>
            <a:r>
              <a:rPr kumimoji="0" lang="en-US" altLang="zh-CN" sz="20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    </a:t>
            </a:r>
            <a:r>
              <a:rPr kumimoji="0" lang="en-US" altLang="zh-CN" sz="2000" b="1" i="0" u="none" strike="noStrike" kern="1200" cap="none" spc="0" normalizeH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en-US" altLang="zh-CN" sz="20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(item, end=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""</a:t>
            </a:r>
            <a:r>
              <a:rPr kumimoji="0" lang="en-US" altLang="zh-CN" sz="20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  <a:endParaRPr kumimoji="0" lang="en-US" altLang="zh-CN" sz="2000" b="1" i="0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p123y</a:t>
            </a:r>
            <a:endParaRPr lang="en-US" altLang="zh-CN" sz="2000" b="1" dirty="0">
              <a:solidFill>
                <a:srgbClr val="0010FF"/>
              </a:solidFill>
              <a:latin typeface="Consolas" panose="020B0609020204030204" pitchFamily="49" charset="0"/>
            </a:endParaRP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000" b="1" dirty="0">
                <a:latin typeface="Consolas" panose="020B0609020204030204" pitchFamily="49" charset="0"/>
              </a:rPr>
              <a:t> A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{'p', 123, 'y'}</a:t>
            </a:r>
            <a:endParaRPr lang="en-US" altLang="zh-CN" sz="2000" b="1" dirty="0">
              <a:solidFill>
                <a:srgbClr val="0010FF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211960" y="1347614"/>
            <a:ext cx="3744416" cy="2880320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try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  <a:r>
              <a:rPr kumimoji="0" lang="en-US" altLang="zh-CN" sz="20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endParaRPr kumimoji="0" lang="en-US" altLang="zh-CN" sz="2000" b="1" i="0" u="none" strike="noStrike" kern="120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       </a:t>
            </a: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True</a:t>
            </a:r>
            <a:r>
              <a:rPr lang="en-US" altLang="zh-CN" sz="2000" b="1" dirty="0">
                <a:latin typeface="Consolas" panose="020B0609020204030204" pitchFamily="49" charset="0"/>
              </a:rPr>
              <a:t>: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pPr lvl="0" algn="l" eaLnBrk="0" hangingPunct="0">
              <a:lnSpc>
                <a:spcPct val="140000"/>
              </a:lnSpc>
              <a:defRPr/>
            </a:pPr>
            <a:r>
              <a:rPr lang="en-US" altLang="zh-CN" sz="2000" b="1" dirty="0">
                <a:solidFill>
                  <a:srgbClr val="900090"/>
                </a:solidFill>
                <a:latin typeface="Consolas" panose="020B0609020204030204" pitchFamily="49" charset="0"/>
              </a:rPr>
              <a:t>           print</a:t>
            </a:r>
            <a:r>
              <a:rPr lang="en-US" altLang="zh-CN" sz="2000" b="1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latin typeface="Consolas" panose="020B0609020204030204" pitchFamily="49" charset="0"/>
              </a:rPr>
              <a:t>A.pop</a:t>
            </a:r>
            <a:r>
              <a:rPr lang="en-US" altLang="zh-CN" sz="2000" b="1" dirty="0">
                <a:latin typeface="Consolas" panose="020B0609020204030204" pitchFamily="49" charset="0"/>
              </a:rPr>
              <a:t>(), end=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""</a:t>
            </a:r>
            <a:r>
              <a:rPr lang="en-US" altLang="zh-CN" sz="2000" b="1" dirty="0">
                <a:latin typeface="Consolas" panose="020B0609020204030204" pitchFamily="49" charset="0"/>
              </a:rPr>
              <a:t>))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    </a:t>
            </a: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except</a:t>
            </a:r>
            <a:r>
              <a:rPr lang="en-US" altLang="zh-CN" sz="2000" b="1" dirty="0">
                <a:latin typeface="Consolas" panose="020B0609020204030204" pitchFamily="49" charset="0"/>
              </a:rPr>
              <a:t>: 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       </a:t>
            </a: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pass</a:t>
            </a:r>
            <a:endParaRPr lang="en-US" altLang="zh-CN" sz="2000" b="1" i="1" dirty="0">
              <a:solidFill>
                <a:srgbClr val="FF7700"/>
              </a:solidFill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40000"/>
              </a:lnSpc>
              <a:defRPr/>
            </a:pP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p123y</a:t>
            </a:r>
            <a:endParaRPr lang="en-US" altLang="zh-CN" sz="2000" b="1" dirty="0">
              <a:solidFill>
                <a:srgbClr val="0010FF"/>
              </a:solidFill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40000"/>
              </a:lnSpc>
              <a:defRPr/>
            </a:pPr>
            <a:r>
              <a:rPr lang="en-US" altLang="zh-CN" sz="2000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000" b="1" dirty="0">
                <a:latin typeface="Consolas" panose="020B0609020204030204" pitchFamily="49" charset="0"/>
              </a:rPr>
              <a:t> A</a:t>
            </a:r>
            <a:endParaRPr lang="en-US" altLang="zh-CN" sz="2000" b="1" i="1" dirty="0">
              <a:solidFill>
                <a:srgbClr val="FF7700"/>
              </a:solidFill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40000"/>
              </a:lnSpc>
              <a:defRPr/>
            </a:pP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set()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10FF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8C1BD-EF1B-4CB3-9438-0DA51A847D88}" type="slidenum">
              <a:rPr lang="zh-CN" altLang="en-US" smtClean="0"/>
            </a:fld>
            <a:endParaRPr lang="zh-CN" altLang="en-US"/>
          </a:p>
        </p:txBody>
      </p:sp>
      <p:sp>
        <p:nvSpPr>
          <p:cNvPr id="8" name="Rectangle 12"/>
          <p:cNvSpPr/>
          <p:nvPr/>
        </p:nvSpPr>
        <p:spPr bwMode="auto">
          <a:xfrm>
            <a:off x="-108520" y="195486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集合类型应用场景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-108520" y="818983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集合元素遍历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/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集合类型应用场景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数据去重：集合类型所有元素无重复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763688" y="2211710"/>
            <a:ext cx="6264696" cy="2448272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noAutofit/>
          </a:bodyPr>
          <a:lstStyle/>
          <a:p>
            <a:pPr lvl="0" algn="l" eaLnBrk="0" hangingPunct="0">
              <a:lnSpc>
                <a:spcPct val="15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ls = [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p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latin typeface="Consolas" panose="020B0609020204030204" pitchFamily="49" charset="0"/>
              </a:rPr>
              <a:t>,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y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 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y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latin typeface="Consolas" panose="020B0609020204030204" pitchFamily="49" charset="0"/>
              </a:rPr>
              <a:t>, 123]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000" b="1" dirty="0">
                <a:latin typeface="Consolas" panose="020B0609020204030204" pitchFamily="49" charset="0"/>
              </a:rPr>
              <a:t> s = set(ls)    </a:t>
            </a:r>
            <a:r>
              <a:rPr lang="en-US" altLang="zh-CN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利用了集合无重复元素的特点</a:t>
            </a:r>
            <a:endParaRPr lang="en-US" altLang="zh-CN" sz="20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{'p', 'y', 123}</a:t>
            </a:r>
            <a:endParaRPr lang="en-US" altLang="zh-CN" sz="2000" b="1" dirty="0">
              <a:solidFill>
                <a:srgbClr val="0010FF"/>
              </a:solidFill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lt</a:t>
            </a:r>
            <a:r>
              <a:rPr lang="en-US" altLang="zh-CN" sz="2000" b="1" dirty="0">
                <a:latin typeface="Consolas" panose="020B0609020204030204" pitchFamily="49" charset="0"/>
              </a:rPr>
              <a:t> = list(s)   </a:t>
            </a:r>
            <a:r>
              <a:rPr lang="en-US" altLang="zh-CN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# </a:t>
            </a:r>
            <a:r>
              <a:rPr lang="zh-CN" alt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还可以将集合转换为列表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['p', 'y', 123]</a:t>
            </a:r>
            <a:endParaRPr lang="en-US" altLang="zh-CN" sz="2000" b="1" dirty="0">
              <a:solidFill>
                <a:srgbClr val="0010FF"/>
              </a:solidFill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50000"/>
              </a:lnSpc>
              <a:defRPr/>
            </a:pPr>
            <a:endParaRPr lang="en-US" altLang="zh-CN" sz="2000" b="1" dirty="0">
              <a:solidFill>
                <a:srgbClr val="0010FF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8C1BD-EF1B-4CB3-9438-0DA51A847D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/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/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/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单元小结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93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8C1BD-EF1B-4CB3-9438-0DA51A847D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1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528">
            <a:off x="4893528" y="3773774"/>
            <a:ext cx="808374" cy="730939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-142072" y="1280367"/>
            <a:ext cx="8856039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集合使用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{}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set()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函数创建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集合间操作：交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(&amp;)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、并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(|)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、差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(-)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、补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(^)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、比较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(&gt;=&lt;)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集合类型方法：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.add()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.discard()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.pop()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等</a:t>
            </a:r>
            <a:endParaRPr lang="en-US" altLang="zh-CN" sz="2400" b="1" noProof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</a:t>
            </a:r>
            <a:r>
              <a:rPr lang="en-US" altLang="zh-CN" sz="24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集合类型主要应用于：包含关系比较、数据去重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00" y="4328673"/>
            <a:ext cx="1600491" cy="800246"/>
          </a:xfrm>
          <a:prstGeom prst="rect">
            <a:avLst/>
          </a:prstGeom>
        </p:spPr>
      </p:pic>
      <p:cxnSp>
        <p:nvCxnSpPr>
          <p:cNvPr id="93" name="直接连接符 92"/>
          <p:cNvCxnSpPr>
            <a:cxnSpLocks noChangeAspect="1"/>
          </p:cNvCxnSpPr>
          <p:nvPr/>
        </p:nvCxnSpPr>
        <p:spPr>
          <a:xfrm rot="60000" flipV="1">
            <a:off x="179512" y="4111170"/>
            <a:ext cx="8641188" cy="960112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组合 93"/>
          <p:cNvGrpSpPr>
            <a:grpSpLocks noChangeAspect="1"/>
          </p:cNvGrpSpPr>
          <p:nvPr/>
        </p:nvGrpSpPr>
        <p:grpSpPr>
          <a:xfrm rot="177950">
            <a:off x="8478506" y="3521313"/>
            <a:ext cx="538686" cy="712625"/>
            <a:chOff x="8184848" y="1528278"/>
            <a:chExt cx="915709" cy="1404112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8184848" y="1560745"/>
              <a:ext cx="92049" cy="13716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/>
            <p:cNvGrpSpPr/>
            <p:nvPr/>
          </p:nvGrpSpPr>
          <p:grpSpPr>
            <a:xfrm>
              <a:off x="8202190" y="1528278"/>
              <a:ext cx="898367" cy="536213"/>
              <a:chOff x="8204763" y="1483692"/>
              <a:chExt cx="1164045" cy="817288"/>
            </a:xfrm>
          </p:grpSpPr>
          <p:sp>
            <p:nvSpPr>
              <p:cNvPr id="97" name="矩形 96"/>
              <p:cNvSpPr/>
              <p:nvPr/>
            </p:nvSpPr>
            <p:spPr>
              <a:xfrm rot="21347158">
                <a:off x="8205453" y="1508413"/>
                <a:ext cx="1156902" cy="79256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 rot="21317301">
                <a:off x="8204763" y="155841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 rot="21317301">
                <a:off x="8598077" y="1515594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 rot="21317301">
                <a:off x="8965920" y="148369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 rot="21317301">
                <a:off x="8414168" y="171566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 rot="21317301">
                <a:off x="8797829" y="168487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 rot="21317301">
                <a:off x="8246506" y="1934707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 rot="21317301">
                <a:off x="8618241" y="190461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 rot="21317301">
                <a:off x="9001629" y="1880783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 rot="21317301">
                <a:off x="9167267" y="166499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21317301">
                <a:off x="8447028" y="2118481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 rot="21317301">
                <a:off x="8825267" y="207168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 rot="21317301">
                <a:off x="9188068" y="206416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</p:grpSp>
      </p:grpSp>
      <p:sp>
        <p:nvSpPr>
          <p:cNvPr id="23" name="Rectangle 12"/>
          <p:cNvSpPr/>
          <p:nvPr/>
        </p:nvSpPr>
        <p:spPr bwMode="auto">
          <a:xfrm>
            <a:off x="395536" y="396660"/>
            <a:ext cx="5544616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集合类型及操作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8C1BD-EF1B-4CB3-9438-0DA51A847D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2057"/>
          <p:cNvSpPr/>
          <p:nvPr/>
        </p:nvSpPr>
        <p:spPr bwMode="auto">
          <a:xfrm>
            <a:off x="932129" y="3103426"/>
            <a:ext cx="7287427" cy="14400"/>
          </a:xfrm>
          <a:prstGeom prst="rect">
            <a:avLst/>
          </a:prstGeom>
          <a:solidFill>
            <a:srgbClr val="1C86EE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Rectangle 1"/>
          <p:cNvSpPr/>
          <p:nvPr/>
        </p:nvSpPr>
        <p:spPr bwMode="auto">
          <a:xfrm>
            <a:off x="0" y="1702692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lvl="0">
              <a:lnSpc>
                <a:spcPct val="150000"/>
              </a:lnSpc>
              <a:defRPr/>
            </a:pP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6.2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序列类型及操作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93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612300"/>
            <a:ext cx="3096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Python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语言程序设计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1C86E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466" y="3579862"/>
            <a:ext cx="1538090" cy="54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l="10432" t="21959" r="12352" b="21958"/>
          <a:stretch>
            <a:fillRect/>
          </a:stretch>
        </p:blipFill>
        <p:spPr>
          <a:xfrm>
            <a:off x="932129" y="3632172"/>
            <a:ext cx="1839671" cy="579581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8C1BD-EF1B-4CB3-9438-0DA51A847D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/>
          <p:cNvPicPr>
            <a:picLocks noChangeAspect="1"/>
          </p:cNvPicPr>
          <p:nvPr/>
        </p:nvPicPr>
        <p:blipFill>
          <a:blip r:embed="rId1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528">
            <a:off x="4893528" y="3773774"/>
            <a:ext cx="808374" cy="730939"/>
          </a:xfrm>
          <a:prstGeom prst="rect">
            <a:avLst/>
          </a:prstGeom>
          <a:noFill/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00" y="4328673"/>
            <a:ext cx="1600491" cy="800246"/>
          </a:xfrm>
          <a:prstGeom prst="rect">
            <a:avLst/>
          </a:prstGeom>
        </p:spPr>
      </p:pic>
      <p:sp>
        <p:nvSpPr>
          <p:cNvPr id="17" name="Freeform 6"/>
          <p:cNvSpPr>
            <a:spLocks noEditPoints="1"/>
          </p:cNvSpPr>
          <p:nvPr/>
        </p:nvSpPr>
        <p:spPr bwMode="auto">
          <a:xfrm>
            <a:off x="1835696" y="2015534"/>
            <a:ext cx="1196684" cy="1275336"/>
          </a:xfrm>
          <a:custGeom>
            <a:avLst/>
            <a:gdLst>
              <a:gd name="T0" fmla="*/ 743 w 957"/>
              <a:gd name="T1" fmla="*/ 313 h 1020"/>
              <a:gd name="T2" fmla="*/ 756 w 957"/>
              <a:gd name="T3" fmla="*/ 428 h 1020"/>
              <a:gd name="T4" fmla="*/ 704 w 957"/>
              <a:gd name="T5" fmla="*/ 513 h 1020"/>
              <a:gd name="T6" fmla="*/ 724 w 957"/>
              <a:gd name="T7" fmla="*/ 341 h 1020"/>
              <a:gd name="T8" fmla="*/ 704 w 957"/>
              <a:gd name="T9" fmla="*/ 152 h 1020"/>
              <a:gd name="T10" fmla="*/ 953 w 957"/>
              <a:gd name="T11" fmla="*/ 925 h 1020"/>
              <a:gd name="T12" fmla="*/ 704 w 957"/>
              <a:gd name="T13" fmla="*/ 1020 h 1020"/>
              <a:gd name="T14" fmla="*/ 478 w 957"/>
              <a:gd name="T15" fmla="*/ 16 h 1020"/>
              <a:gd name="T16" fmla="*/ 704 w 957"/>
              <a:gd name="T17" fmla="*/ 308 h 1020"/>
              <a:gd name="T18" fmla="*/ 679 w 957"/>
              <a:gd name="T19" fmla="*/ 494 h 1020"/>
              <a:gd name="T20" fmla="*/ 704 w 957"/>
              <a:gd name="T21" fmla="*/ 513 h 1020"/>
              <a:gd name="T22" fmla="*/ 665 w 957"/>
              <a:gd name="T23" fmla="*/ 566 h 1020"/>
              <a:gd name="T24" fmla="*/ 684 w 957"/>
              <a:gd name="T25" fmla="*/ 723 h 1020"/>
              <a:gd name="T26" fmla="*/ 704 w 957"/>
              <a:gd name="T27" fmla="*/ 1020 h 1020"/>
              <a:gd name="T28" fmla="*/ 478 w 957"/>
              <a:gd name="T29" fmla="*/ 984 h 1020"/>
              <a:gd name="T30" fmla="*/ 493 w 957"/>
              <a:gd name="T31" fmla="*/ 969 h 1020"/>
              <a:gd name="T32" fmla="*/ 478 w 957"/>
              <a:gd name="T33" fmla="*/ 955 h 1020"/>
              <a:gd name="T34" fmla="*/ 480 w 957"/>
              <a:gd name="T35" fmla="*/ 945 h 1020"/>
              <a:gd name="T36" fmla="*/ 480 w 957"/>
              <a:gd name="T37" fmla="*/ 916 h 1020"/>
              <a:gd name="T38" fmla="*/ 478 w 957"/>
              <a:gd name="T39" fmla="*/ 901 h 1020"/>
              <a:gd name="T40" fmla="*/ 589 w 957"/>
              <a:gd name="T41" fmla="*/ 663 h 1020"/>
              <a:gd name="T42" fmla="*/ 479 w 957"/>
              <a:gd name="T43" fmla="*/ 709 h 1020"/>
              <a:gd name="T44" fmla="*/ 478 w 957"/>
              <a:gd name="T45" fmla="*/ 613 h 1020"/>
              <a:gd name="T46" fmla="*/ 519 w 957"/>
              <a:gd name="T47" fmla="*/ 628 h 1020"/>
              <a:gd name="T48" fmla="*/ 478 w 957"/>
              <a:gd name="T49" fmla="*/ 512 h 1020"/>
              <a:gd name="T50" fmla="*/ 587 w 957"/>
              <a:gd name="T51" fmla="*/ 502 h 1020"/>
              <a:gd name="T52" fmla="*/ 664 w 957"/>
              <a:gd name="T53" fmla="*/ 319 h 1020"/>
              <a:gd name="T54" fmla="*/ 478 w 957"/>
              <a:gd name="T55" fmla="*/ 16 h 1020"/>
              <a:gd name="T56" fmla="*/ 395 w 957"/>
              <a:gd name="T57" fmla="*/ 35 h 1020"/>
              <a:gd name="T58" fmla="*/ 478 w 957"/>
              <a:gd name="T59" fmla="*/ 16 h 1020"/>
              <a:gd name="T60" fmla="*/ 425 w 957"/>
              <a:gd name="T61" fmla="*/ 204 h 1020"/>
              <a:gd name="T62" fmla="*/ 294 w 957"/>
              <a:gd name="T63" fmla="*/ 284 h 1020"/>
              <a:gd name="T64" fmla="*/ 362 w 957"/>
              <a:gd name="T65" fmla="*/ 506 h 1020"/>
              <a:gd name="T66" fmla="*/ 477 w 957"/>
              <a:gd name="T67" fmla="*/ 478 h 1020"/>
              <a:gd name="T68" fmla="*/ 478 w 957"/>
              <a:gd name="T69" fmla="*/ 512 h 1020"/>
              <a:gd name="T70" fmla="*/ 438 w 957"/>
              <a:gd name="T71" fmla="*/ 628 h 1020"/>
              <a:gd name="T72" fmla="*/ 478 w 957"/>
              <a:gd name="T73" fmla="*/ 709 h 1020"/>
              <a:gd name="T74" fmla="*/ 370 w 957"/>
              <a:gd name="T75" fmla="*/ 665 h 1020"/>
              <a:gd name="T76" fmla="*/ 478 w 957"/>
              <a:gd name="T77" fmla="*/ 901 h 1020"/>
              <a:gd name="T78" fmla="*/ 478 w 957"/>
              <a:gd name="T79" fmla="*/ 916 h 1020"/>
              <a:gd name="T80" fmla="*/ 478 w 957"/>
              <a:gd name="T81" fmla="*/ 945 h 1020"/>
              <a:gd name="T82" fmla="*/ 466 w 957"/>
              <a:gd name="T83" fmla="*/ 969 h 1020"/>
              <a:gd name="T84" fmla="*/ 478 w 957"/>
              <a:gd name="T85" fmla="*/ 1020 h 1020"/>
              <a:gd name="T86" fmla="*/ 253 w 957"/>
              <a:gd name="T87" fmla="*/ 730 h 1020"/>
              <a:gd name="T88" fmla="*/ 342 w 957"/>
              <a:gd name="T89" fmla="*/ 640 h 1020"/>
              <a:gd name="T90" fmla="*/ 265 w 957"/>
              <a:gd name="T91" fmla="*/ 519 h 1020"/>
              <a:gd name="T92" fmla="*/ 253 w 957"/>
              <a:gd name="T93" fmla="*/ 477 h 1020"/>
              <a:gd name="T94" fmla="*/ 276 w 957"/>
              <a:gd name="T95" fmla="*/ 341 h 1020"/>
              <a:gd name="T96" fmla="*/ 253 w 957"/>
              <a:gd name="T97" fmla="*/ 143 h 1020"/>
              <a:gd name="T98" fmla="*/ 214 w 957"/>
              <a:gd name="T99" fmla="*/ 313 h 1020"/>
              <a:gd name="T100" fmla="*/ 253 w 957"/>
              <a:gd name="T101" fmla="*/ 310 h 1020"/>
              <a:gd name="T102" fmla="*/ 253 w 957"/>
              <a:gd name="T103" fmla="*/ 477 h 1020"/>
              <a:gd name="T104" fmla="*/ 227 w 957"/>
              <a:gd name="T105" fmla="*/ 490 h 1020"/>
              <a:gd name="T106" fmla="*/ 199 w 957"/>
              <a:gd name="T107" fmla="*/ 359 h 1020"/>
              <a:gd name="T108" fmla="*/ 253 w 957"/>
              <a:gd name="T109" fmla="*/ 1020 h 1020"/>
              <a:gd name="T110" fmla="*/ 3 w 957"/>
              <a:gd name="T111" fmla="*/ 925 h 1020"/>
              <a:gd name="T112" fmla="*/ 253 w 957"/>
              <a:gd name="T113" fmla="*/ 1020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57" h="1020">
                <a:moveTo>
                  <a:pt x="704" y="152"/>
                </a:moveTo>
                <a:cubicBezTo>
                  <a:pt x="723" y="197"/>
                  <a:pt x="736" y="251"/>
                  <a:pt x="743" y="313"/>
                </a:cubicBezTo>
                <a:cubicBezTo>
                  <a:pt x="750" y="327"/>
                  <a:pt x="755" y="342"/>
                  <a:pt x="757" y="359"/>
                </a:cubicBezTo>
                <a:cubicBezTo>
                  <a:pt x="761" y="381"/>
                  <a:pt x="760" y="406"/>
                  <a:pt x="756" y="428"/>
                </a:cubicBezTo>
                <a:cubicBezTo>
                  <a:pt x="751" y="452"/>
                  <a:pt x="742" y="473"/>
                  <a:pt x="729" y="490"/>
                </a:cubicBezTo>
                <a:cubicBezTo>
                  <a:pt x="722" y="500"/>
                  <a:pt x="713" y="508"/>
                  <a:pt x="704" y="513"/>
                </a:cubicBezTo>
                <a:cubicBezTo>
                  <a:pt x="704" y="476"/>
                  <a:pt x="704" y="476"/>
                  <a:pt x="704" y="476"/>
                </a:cubicBezTo>
                <a:cubicBezTo>
                  <a:pt x="730" y="445"/>
                  <a:pt x="739" y="384"/>
                  <a:pt x="724" y="341"/>
                </a:cubicBezTo>
                <a:cubicBezTo>
                  <a:pt x="718" y="320"/>
                  <a:pt x="710" y="310"/>
                  <a:pt x="704" y="308"/>
                </a:cubicBezTo>
                <a:lnTo>
                  <a:pt x="704" y="152"/>
                </a:lnTo>
                <a:close/>
                <a:moveTo>
                  <a:pt x="704" y="731"/>
                </a:moveTo>
                <a:cubicBezTo>
                  <a:pt x="815" y="772"/>
                  <a:pt x="957" y="791"/>
                  <a:pt x="953" y="925"/>
                </a:cubicBezTo>
                <a:cubicBezTo>
                  <a:pt x="952" y="956"/>
                  <a:pt x="940" y="988"/>
                  <a:pt x="921" y="1020"/>
                </a:cubicBezTo>
                <a:cubicBezTo>
                  <a:pt x="704" y="1020"/>
                  <a:pt x="704" y="1020"/>
                  <a:pt x="704" y="1020"/>
                </a:cubicBezTo>
                <a:lnTo>
                  <a:pt x="704" y="731"/>
                </a:lnTo>
                <a:close/>
                <a:moveTo>
                  <a:pt x="478" y="16"/>
                </a:moveTo>
                <a:cubicBezTo>
                  <a:pt x="588" y="0"/>
                  <a:pt x="661" y="52"/>
                  <a:pt x="704" y="152"/>
                </a:cubicBezTo>
                <a:cubicBezTo>
                  <a:pt x="704" y="308"/>
                  <a:pt x="704" y="308"/>
                  <a:pt x="704" y="308"/>
                </a:cubicBezTo>
                <a:cubicBezTo>
                  <a:pt x="693" y="305"/>
                  <a:pt x="684" y="321"/>
                  <a:pt x="680" y="350"/>
                </a:cubicBezTo>
                <a:cubicBezTo>
                  <a:pt x="675" y="381"/>
                  <a:pt x="674" y="429"/>
                  <a:pt x="679" y="494"/>
                </a:cubicBezTo>
                <a:cubicBezTo>
                  <a:pt x="688" y="491"/>
                  <a:pt x="697" y="484"/>
                  <a:pt x="704" y="476"/>
                </a:cubicBezTo>
                <a:cubicBezTo>
                  <a:pt x="704" y="513"/>
                  <a:pt x="704" y="513"/>
                  <a:pt x="704" y="513"/>
                </a:cubicBezTo>
                <a:cubicBezTo>
                  <a:pt x="700" y="515"/>
                  <a:pt x="696" y="517"/>
                  <a:pt x="692" y="519"/>
                </a:cubicBezTo>
                <a:cubicBezTo>
                  <a:pt x="684" y="535"/>
                  <a:pt x="675" y="552"/>
                  <a:pt x="665" y="566"/>
                </a:cubicBezTo>
                <a:cubicBezTo>
                  <a:pt x="654" y="594"/>
                  <a:pt x="635" y="619"/>
                  <a:pt x="614" y="640"/>
                </a:cubicBezTo>
                <a:cubicBezTo>
                  <a:pt x="621" y="675"/>
                  <a:pt x="640" y="705"/>
                  <a:pt x="684" y="723"/>
                </a:cubicBezTo>
                <a:cubicBezTo>
                  <a:pt x="690" y="726"/>
                  <a:pt x="697" y="728"/>
                  <a:pt x="704" y="731"/>
                </a:cubicBezTo>
                <a:cubicBezTo>
                  <a:pt x="704" y="1020"/>
                  <a:pt x="704" y="1020"/>
                  <a:pt x="704" y="1020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478" y="984"/>
                  <a:pt x="478" y="984"/>
                  <a:pt x="478" y="984"/>
                </a:cubicBezTo>
                <a:cubicBezTo>
                  <a:pt x="479" y="984"/>
                  <a:pt x="479" y="984"/>
                  <a:pt x="480" y="984"/>
                </a:cubicBezTo>
                <a:cubicBezTo>
                  <a:pt x="487" y="984"/>
                  <a:pt x="493" y="977"/>
                  <a:pt x="493" y="969"/>
                </a:cubicBezTo>
                <a:cubicBezTo>
                  <a:pt x="493" y="961"/>
                  <a:pt x="487" y="955"/>
                  <a:pt x="480" y="955"/>
                </a:cubicBezTo>
                <a:cubicBezTo>
                  <a:pt x="479" y="955"/>
                  <a:pt x="479" y="955"/>
                  <a:pt x="478" y="955"/>
                </a:cubicBezTo>
                <a:cubicBezTo>
                  <a:pt x="478" y="945"/>
                  <a:pt x="478" y="945"/>
                  <a:pt x="478" y="945"/>
                </a:cubicBezTo>
                <a:cubicBezTo>
                  <a:pt x="479" y="945"/>
                  <a:pt x="479" y="945"/>
                  <a:pt x="480" y="945"/>
                </a:cubicBezTo>
                <a:cubicBezTo>
                  <a:pt x="487" y="945"/>
                  <a:pt x="493" y="938"/>
                  <a:pt x="493" y="930"/>
                </a:cubicBezTo>
                <a:cubicBezTo>
                  <a:pt x="493" y="922"/>
                  <a:pt x="487" y="916"/>
                  <a:pt x="480" y="916"/>
                </a:cubicBezTo>
                <a:cubicBezTo>
                  <a:pt x="479" y="916"/>
                  <a:pt x="479" y="916"/>
                  <a:pt x="478" y="916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556" y="871"/>
                  <a:pt x="598" y="831"/>
                  <a:pt x="661" y="751"/>
                </a:cubicBezTo>
                <a:cubicBezTo>
                  <a:pt x="625" y="737"/>
                  <a:pt x="602" y="703"/>
                  <a:pt x="589" y="663"/>
                </a:cubicBezTo>
                <a:cubicBezTo>
                  <a:pt x="553" y="691"/>
                  <a:pt x="514" y="709"/>
                  <a:pt x="485" y="709"/>
                </a:cubicBezTo>
                <a:cubicBezTo>
                  <a:pt x="483" y="709"/>
                  <a:pt x="481" y="709"/>
                  <a:pt x="479" y="709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8" y="613"/>
                  <a:pt x="478" y="613"/>
                  <a:pt x="478" y="613"/>
                </a:cubicBezTo>
                <a:cubicBezTo>
                  <a:pt x="479" y="613"/>
                  <a:pt x="479" y="613"/>
                  <a:pt x="479" y="613"/>
                </a:cubicBezTo>
                <a:cubicBezTo>
                  <a:pt x="493" y="613"/>
                  <a:pt x="503" y="634"/>
                  <a:pt x="519" y="628"/>
                </a:cubicBezTo>
                <a:cubicBezTo>
                  <a:pt x="555" y="615"/>
                  <a:pt x="571" y="591"/>
                  <a:pt x="571" y="565"/>
                </a:cubicBezTo>
                <a:cubicBezTo>
                  <a:pt x="571" y="529"/>
                  <a:pt x="525" y="512"/>
                  <a:pt x="478" y="512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531" y="470"/>
                  <a:pt x="566" y="485"/>
                  <a:pt x="587" y="502"/>
                </a:cubicBezTo>
                <a:cubicBezTo>
                  <a:pt x="588" y="503"/>
                  <a:pt x="590" y="504"/>
                  <a:pt x="591" y="506"/>
                </a:cubicBezTo>
                <a:cubicBezTo>
                  <a:pt x="644" y="538"/>
                  <a:pt x="663" y="405"/>
                  <a:pt x="664" y="319"/>
                </a:cubicBezTo>
                <a:cubicBezTo>
                  <a:pt x="580" y="314"/>
                  <a:pt x="531" y="271"/>
                  <a:pt x="478" y="235"/>
                </a:cubicBezTo>
                <a:lnTo>
                  <a:pt x="478" y="16"/>
                </a:lnTo>
                <a:close/>
                <a:moveTo>
                  <a:pt x="253" y="143"/>
                </a:moveTo>
                <a:cubicBezTo>
                  <a:pt x="281" y="83"/>
                  <a:pt x="325" y="38"/>
                  <a:pt x="395" y="35"/>
                </a:cubicBezTo>
                <a:cubicBezTo>
                  <a:pt x="408" y="31"/>
                  <a:pt x="422" y="27"/>
                  <a:pt x="437" y="25"/>
                </a:cubicBezTo>
                <a:cubicBezTo>
                  <a:pt x="451" y="21"/>
                  <a:pt x="465" y="18"/>
                  <a:pt x="478" y="16"/>
                </a:cubicBezTo>
                <a:cubicBezTo>
                  <a:pt x="478" y="235"/>
                  <a:pt x="478" y="235"/>
                  <a:pt x="478" y="235"/>
                </a:cubicBezTo>
                <a:cubicBezTo>
                  <a:pt x="461" y="223"/>
                  <a:pt x="444" y="212"/>
                  <a:pt x="425" y="204"/>
                </a:cubicBezTo>
                <a:cubicBezTo>
                  <a:pt x="378" y="183"/>
                  <a:pt x="333" y="179"/>
                  <a:pt x="316" y="207"/>
                </a:cubicBezTo>
                <a:cubicBezTo>
                  <a:pt x="303" y="228"/>
                  <a:pt x="296" y="254"/>
                  <a:pt x="294" y="284"/>
                </a:cubicBezTo>
                <a:cubicBezTo>
                  <a:pt x="294" y="285"/>
                  <a:pt x="294" y="287"/>
                  <a:pt x="294" y="289"/>
                </a:cubicBezTo>
                <a:cubicBezTo>
                  <a:pt x="290" y="370"/>
                  <a:pt x="303" y="542"/>
                  <a:pt x="362" y="506"/>
                </a:cubicBezTo>
                <a:cubicBezTo>
                  <a:pt x="364" y="504"/>
                  <a:pt x="365" y="503"/>
                  <a:pt x="367" y="502"/>
                </a:cubicBezTo>
                <a:cubicBezTo>
                  <a:pt x="388" y="485"/>
                  <a:pt x="423" y="469"/>
                  <a:pt x="477" y="478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478" y="512"/>
                  <a:pt x="478" y="512"/>
                  <a:pt x="478" y="512"/>
                </a:cubicBezTo>
                <a:cubicBezTo>
                  <a:pt x="432" y="512"/>
                  <a:pt x="384" y="529"/>
                  <a:pt x="382" y="561"/>
                </a:cubicBezTo>
                <a:cubicBezTo>
                  <a:pt x="380" y="588"/>
                  <a:pt x="400" y="615"/>
                  <a:pt x="438" y="628"/>
                </a:cubicBezTo>
                <a:cubicBezTo>
                  <a:pt x="454" y="634"/>
                  <a:pt x="464" y="613"/>
                  <a:pt x="478" y="613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7" y="709"/>
                  <a:pt x="475" y="709"/>
                  <a:pt x="472" y="709"/>
                </a:cubicBezTo>
                <a:cubicBezTo>
                  <a:pt x="444" y="709"/>
                  <a:pt x="405" y="692"/>
                  <a:pt x="370" y="665"/>
                </a:cubicBezTo>
                <a:cubicBezTo>
                  <a:pt x="357" y="704"/>
                  <a:pt x="334" y="737"/>
                  <a:pt x="298" y="751"/>
                </a:cubicBezTo>
                <a:cubicBezTo>
                  <a:pt x="358" y="841"/>
                  <a:pt x="407" y="878"/>
                  <a:pt x="478" y="901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478" y="916"/>
                  <a:pt x="478" y="916"/>
                  <a:pt x="478" y="916"/>
                </a:cubicBezTo>
                <a:cubicBezTo>
                  <a:pt x="471" y="916"/>
                  <a:pt x="466" y="923"/>
                  <a:pt x="466" y="930"/>
                </a:cubicBezTo>
                <a:cubicBezTo>
                  <a:pt x="466" y="938"/>
                  <a:pt x="471" y="944"/>
                  <a:pt x="478" y="945"/>
                </a:cubicBezTo>
                <a:cubicBezTo>
                  <a:pt x="478" y="955"/>
                  <a:pt x="478" y="955"/>
                  <a:pt x="478" y="955"/>
                </a:cubicBezTo>
                <a:cubicBezTo>
                  <a:pt x="471" y="956"/>
                  <a:pt x="466" y="962"/>
                  <a:pt x="466" y="969"/>
                </a:cubicBezTo>
                <a:cubicBezTo>
                  <a:pt x="466" y="977"/>
                  <a:pt x="471" y="983"/>
                  <a:pt x="478" y="984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253" y="1020"/>
                  <a:pt x="253" y="1020"/>
                  <a:pt x="253" y="1020"/>
                </a:cubicBezTo>
                <a:cubicBezTo>
                  <a:pt x="253" y="730"/>
                  <a:pt x="253" y="730"/>
                  <a:pt x="253" y="730"/>
                </a:cubicBezTo>
                <a:cubicBezTo>
                  <a:pt x="260" y="728"/>
                  <a:pt x="266" y="726"/>
                  <a:pt x="272" y="723"/>
                </a:cubicBezTo>
                <a:cubicBezTo>
                  <a:pt x="317" y="704"/>
                  <a:pt x="336" y="675"/>
                  <a:pt x="342" y="640"/>
                </a:cubicBezTo>
                <a:cubicBezTo>
                  <a:pt x="322" y="619"/>
                  <a:pt x="304" y="595"/>
                  <a:pt x="293" y="569"/>
                </a:cubicBezTo>
                <a:cubicBezTo>
                  <a:pt x="282" y="554"/>
                  <a:pt x="273" y="537"/>
                  <a:pt x="265" y="519"/>
                </a:cubicBezTo>
                <a:cubicBezTo>
                  <a:pt x="261" y="517"/>
                  <a:pt x="257" y="516"/>
                  <a:pt x="253" y="513"/>
                </a:cubicBezTo>
                <a:cubicBezTo>
                  <a:pt x="253" y="477"/>
                  <a:pt x="253" y="477"/>
                  <a:pt x="253" y="477"/>
                </a:cubicBezTo>
                <a:cubicBezTo>
                  <a:pt x="260" y="485"/>
                  <a:pt x="269" y="491"/>
                  <a:pt x="278" y="494"/>
                </a:cubicBezTo>
                <a:cubicBezTo>
                  <a:pt x="283" y="431"/>
                  <a:pt x="283" y="374"/>
                  <a:pt x="276" y="341"/>
                </a:cubicBezTo>
                <a:cubicBezTo>
                  <a:pt x="271" y="317"/>
                  <a:pt x="262" y="308"/>
                  <a:pt x="253" y="310"/>
                </a:cubicBezTo>
                <a:lnTo>
                  <a:pt x="253" y="143"/>
                </a:lnTo>
                <a:close/>
                <a:moveTo>
                  <a:pt x="214" y="313"/>
                </a:moveTo>
                <a:cubicBezTo>
                  <a:pt x="214" y="313"/>
                  <a:pt x="214" y="313"/>
                  <a:pt x="214" y="313"/>
                </a:cubicBezTo>
                <a:cubicBezTo>
                  <a:pt x="218" y="258"/>
                  <a:pt x="229" y="195"/>
                  <a:pt x="253" y="143"/>
                </a:cubicBezTo>
                <a:cubicBezTo>
                  <a:pt x="253" y="310"/>
                  <a:pt x="253" y="310"/>
                  <a:pt x="253" y="310"/>
                </a:cubicBezTo>
                <a:cubicBezTo>
                  <a:pt x="246" y="312"/>
                  <a:pt x="238" y="323"/>
                  <a:pt x="233" y="339"/>
                </a:cubicBezTo>
                <a:cubicBezTo>
                  <a:pt x="217" y="383"/>
                  <a:pt x="226" y="445"/>
                  <a:pt x="253" y="477"/>
                </a:cubicBezTo>
                <a:cubicBezTo>
                  <a:pt x="253" y="513"/>
                  <a:pt x="253" y="513"/>
                  <a:pt x="253" y="513"/>
                </a:cubicBezTo>
                <a:cubicBezTo>
                  <a:pt x="243" y="508"/>
                  <a:pt x="235" y="500"/>
                  <a:pt x="227" y="490"/>
                </a:cubicBezTo>
                <a:cubicBezTo>
                  <a:pt x="214" y="473"/>
                  <a:pt x="206" y="452"/>
                  <a:pt x="201" y="428"/>
                </a:cubicBezTo>
                <a:cubicBezTo>
                  <a:pt x="196" y="406"/>
                  <a:pt x="195" y="381"/>
                  <a:pt x="199" y="359"/>
                </a:cubicBezTo>
                <a:cubicBezTo>
                  <a:pt x="202" y="342"/>
                  <a:pt x="206" y="326"/>
                  <a:pt x="214" y="313"/>
                </a:cubicBezTo>
                <a:moveTo>
                  <a:pt x="253" y="1020"/>
                </a:moveTo>
                <a:cubicBezTo>
                  <a:pt x="35" y="1020"/>
                  <a:pt x="35" y="1020"/>
                  <a:pt x="35" y="1020"/>
                </a:cubicBezTo>
                <a:cubicBezTo>
                  <a:pt x="16" y="988"/>
                  <a:pt x="4" y="956"/>
                  <a:pt x="3" y="925"/>
                </a:cubicBezTo>
                <a:cubicBezTo>
                  <a:pt x="0" y="791"/>
                  <a:pt x="142" y="772"/>
                  <a:pt x="253" y="730"/>
                </a:cubicBezTo>
                <a:lnTo>
                  <a:pt x="253" y="1020"/>
                </a:lnTo>
                <a:close/>
              </a:path>
            </a:pathLst>
          </a:custGeom>
          <a:solidFill>
            <a:srgbClr val="C19859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3" name="直接连接符 92"/>
          <p:cNvCxnSpPr>
            <a:cxnSpLocks noChangeAspect="1"/>
          </p:cNvCxnSpPr>
          <p:nvPr/>
        </p:nvCxnSpPr>
        <p:spPr>
          <a:xfrm rot="60000" flipV="1">
            <a:off x="179512" y="4111170"/>
            <a:ext cx="8641188" cy="960112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组合 93"/>
          <p:cNvGrpSpPr>
            <a:grpSpLocks noChangeAspect="1"/>
          </p:cNvGrpSpPr>
          <p:nvPr/>
        </p:nvGrpSpPr>
        <p:grpSpPr>
          <a:xfrm rot="177950">
            <a:off x="8478506" y="3521313"/>
            <a:ext cx="538686" cy="712625"/>
            <a:chOff x="8184848" y="1528278"/>
            <a:chExt cx="915709" cy="1404112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8184848" y="1560745"/>
              <a:ext cx="92049" cy="13716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/>
            <p:cNvGrpSpPr/>
            <p:nvPr/>
          </p:nvGrpSpPr>
          <p:grpSpPr>
            <a:xfrm>
              <a:off x="8202190" y="1528278"/>
              <a:ext cx="898367" cy="536213"/>
              <a:chOff x="8204763" y="1483692"/>
              <a:chExt cx="1164045" cy="817288"/>
            </a:xfrm>
          </p:grpSpPr>
          <p:sp>
            <p:nvSpPr>
              <p:cNvPr id="97" name="矩形 96"/>
              <p:cNvSpPr/>
              <p:nvPr/>
            </p:nvSpPr>
            <p:spPr>
              <a:xfrm rot="21347158">
                <a:off x="8205453" y="1508413"/>
                <a:ext cx="1156902" cy="79256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 rot="21317301">
                <a:off x="8204763" y="155841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 rot="21317301">
                <a:off x="8598077" y="1515594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 rot="21317301">
                <a:off x="8965920" y="148369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 rot="21317301">
                <a:off x="8414168" y="171566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 rot="21317301">
                <a:off x="8797829" y="168487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 rot="21317301">
                <a:off x="8246506" y="1934707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 rot="21317301">
                <a:off x="8618241" y="190461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 rot="21317301">
                <a:off x="9001629" y="1880783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 rot="21317301">
                <a:off x="9167267" y="166499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21317301">
                <a:off x="8447028" y="2118481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 rot="21317301">
                <a:off x="8825267" y="207168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 rot="21317301">
                <a:off x="9188068" y="206416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</p:grpSp>
      </p:grpSp>
      <p:sp>
        <p:nvSpPr>
          <p:cNvPr id="25" name="Rectangle 12"/>
          <p:cNvSpPr/>
          <p:nvPr/>
        </p:nvSpPr>
        <p:spPr bwMode="auto">
          <a:xfrm>
            <a:off x="395536" y="396660"/>
            <a:ext cx="5544616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序列类型及操作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987824" y="645407"/>
            <a:ext cx="4544250" cy="314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70000"/>
              </a:lnSpc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序列类型定义</a:t>
            </a:r>
            <a:endParaRPr lang="en-US" altLang="zh-CN" sz="2400" b="1" noProof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algn="l">
              <a:lnSpc>
                <a:spcPct val="170000"/>
              </a:lnSpc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</a:t>
            </a:r>
            <a:r>
              <a:rPr lang="en-US" altLang="zh-CN" sz="24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序列处理函数及方法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algn="l">
              <a:lnSpc>
                <a:spcPct val="170000"/>
              </a:lnSpc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 元组类型及操作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algn="l">
              <a:lnSpc>
                <a:spcPct val="170000"/>
              </a:lnSpc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</a:t>
            </a:r>
            <a:r>
              <a:rPr lang="en-US" altLang="zh-CN" sz="24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列表类型及操作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algn="l">
              <a:lnSpc>
                <a:spcPct val="170000"/>
              </a:lnSpc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</a:t>
            </a:r>
            <a:r>
              <a:rPr lang="en-US" altLang="zh-CN" sz="24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序列类型应用场景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8C1BD-EF1B-4CB3-9438-0DA51A847D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/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/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/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>
              <a:lnSpc>
                <a:spcPct val="150000"/>
              </a:lnSpc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序列类型定义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8C1BD-EF1B-4CB3-9438-0DA51A847D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/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40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序列类型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定义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序列是具有先后关系的一组元素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9592" y="2139702"/>
            <a:ext cx="76328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序列是一维元素向量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，元素类型可以不同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  <a:p>
            <a:pPr lvl="0" algn="l">
              <a:lnSpc>
                <a:spcPct val="20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类似数学元素序列： </a:t>
            </a:r>
            <a:r>
              <a:rPr lang="en-US" altLang="zh-CN" sz="2400" b="1" dirty="0"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</a:rPr>
              <a:t>s</a:t>
            </a:r>
            <a:r>
              <a:rPr lang="en-US" altLang="zh-CN" sz="2400" b="1" i="1" baseline="-25000" dirty="0"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</a:rPr>
              <a:t>0</a:t>
            </a:r>
            <a:r>
              <a:rPr lang="en-US" altLang="zh-CN" sz="2400" b="1" dirty="0"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</a:rPr>
              <a:t>, s</a:t>
            </a:r>
            <a:r>
              <a:rPr lang="en-US" altLang="zh-CN" sz="2400" b="1" i="1" baseline="-25000" dirty="0"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en-US" altLang="zh-CN" sz="2400" b="1" dirty="0"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</a:rPr>
              <a:t>, … , s</a:t>
            </a:r>
            <a:r>
              <a:rPr lang="en-US" altLang="zh-CN" sz="2400" b="1" i="1" baseline="-25000" dirty="0"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</a:rPr>
              <a:t>n-1</a:t>
            </a:r>
            <a:endParaRPr kumimoji="0" lang="en-US" altLang="zh-CN" sz="2400" b="1" i="1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  <a:p>
            <a:pPr lvl="0" algn="l">
              <a:lnSpc>
                <a:spcPct val="20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元素间由序号引导，通过下标访问序列的特定元素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8C1BD-EF1B-4CB3-9438-0DA51A847D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/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序列类型定义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序列是一个基类类型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97106" y="4083918"/>
            <a:ext cx="1800200" cy="71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序列类型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403648" y="2251160"/>
            <a:ext cx="1800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字符串类型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cxnSp>
        <p:nvCxnSpPr>
          <p:cNvPr id="3" name="直接箭头连接符 2"/>
          <p:cNvCxnSpPr/>
          <p:nvPr/>
        </p:nvCxnSpPr>
        <p:spPr bwMode="auto">
          <a:xfrm flipV="1">
            <a:off x="2261816" y="3219822"/>
            <a:ext cx="0" cy="432048"/>
          </a:xfrm>
          <a:prstGeom prst="straightConnector1">
            <a:avLst/>
          </a:prstGeom>
          <a:blipFill dpi="0" rotWithShape="0">
            <a:blip r:embed="rId1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矩形 7"/>
          <p:cNvSpPr/>
          <p:nvPr/>
        </p:nvSpPr>
        <p:spPr>
          <a:xfrm>
            <a:off x="3707904" y="2251160"/>
            <a:ext cx="1800200" cy="71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元组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类型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cxnSp>
        <p:nvCxnSpPr>
          <p:cNvPr id="9" name="直接箭头连接符 8"/>
          <p:cNvCxnSpPr/>
          <p:nvPr/>
        </p:nvCxnSpPr>
        <p:spPr bwMode="auto">
          <a:xfrm flipV="1">
            <a:off x="4597206" y="3219822"/>
            <a:ext cx="0" cy="432048"/>
          </a:xfrm>
          <a:prstGeom prst="straightConnector1">
            <a:avLst/>
          </a:prstGeom>
          <a:blipFill dpi="0" rotWithShape="0">
            <a:blip r:embed="rId1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矩形 9"/>
          <p:cNvSpPr/>
          <p:nvPr/>
        </p:nvSpPr>
        <p:spPr>
          <a:xfrm>
            <a:off x="6012160" y="2251160"/>
            <a:ext cx="1800200" cy="71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列表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类型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 flipV="1">
            <a:off x="6884617" y="3219822"/>
            <a:ext cx="0" cy="432048"/>
          </a:xfrm>
          <a:prstGeom prst="straightConnector1">
            <a:avLst/>
          </a:prstGeom>
          <a:blipFill dpi="0" rotWithShape="0">
            <a:blip r:embed="rId1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接箭头连接符 11"/>
          <p:cNvCxnSpPr/>
          <p:nvPr/>
        </p:nvCxnSpPr>
        <p:spPr bwMode="auto">
          <a:xfrm flipV="1">
            <a:off x="4597206" y="3651870"/>
            <a:ext cx="0" cy="432048"/>
          </a:xfrm>
          <a:prstGeom prst="straightConnector1">
            <a:avLst/>
          </a:prstGeom>
          <a:blipFill dpi="0" rotWithShape="0">
            <a:blip r:embed="rId1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3" name="直接箭头连接符 12"/>
          <p:cNvCxnSpPr/>
          <p:nvPr/>
        </p:nvCxnSpPr>
        <p:spPr bwMode="auto">
          <a:xfrm flipH="1">
            <a:off x="2249742" y="3651870"/>
            <a:ext cx="4644516" cy="0"/>
          </a:xfrm>
          <a:prstGeom prst="straightConnector1">
            <a:avLst/>
          </a:prstGeom>
          <a:blipFill dpi="0" rotWithShape="0">
            <a:blip r:embed="rId1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8C1BD-EF1B-4CB3-9438-0DA51A847D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1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528">
            <a:off x="4893528" y="3773774"/>
            <a:ext cx="808374" cy="730939"/>
          </a:xfrm>
          <a:prstGeom prst="rect">
            <a:avLst/>
          </a:prstGeom>
          <a:noFill/>
        </p:spPr>
      </p:pic>
      <p:sp>
        <p:nvSpPr>
          <p:cNvPr id="51212" name="Rectangle 12"/>
          <p:cNvSpPr/>
          <p:nvPr/>
        </p:nvSpPr>
        <p:spPr bwMode="auto">
          <a:xfrm>
            <a:off x="395536" y="396660"/>
            <a:ext cx="5544616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第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6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章 组合数据类型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00" y="4328673"/>
            <a:ext cx="1600491" cy="800246"/>
          </a:xfrm>
          <a:prstGeom prst="rect">
            <a:avLst/>
          </a:prstGeom>
        </p:spPr>
      </p:pic>
      <p:cxnSp>
        <p:nvCxnSpPr>
          <p:cNvPr id="93" name="直接连接符 92"/>
          <p:cNvCxnSpPr>
            <a:cxnSpLocks noChangeAspect="1"/>
          </p:cNvCxnSpPr>
          <p:nvPr/>
        </p:nvCxnSpPr>
        <p:spPr>
          <a:xfrm rot="60000" flipV="1">
            <a:off x="179512" y="4111170"/>
            <a:ext cx="8641188" cy="960112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12"/>
          <p:cNvSpPr/>
          <p:nvPr/>
        </p:nvSpPr>
        <p:spPr bwMode="auto">
          <a:xfrm>
            <a:off x="1425976" y="1733712"/>
            <a:ext cx="4211960" cy="451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>
              <a:lnSpc>
                <a:spcPct val="70000"/>
              </a:lnSpc>
            </a:pP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从一个数据到一组数据</a:t>
            </a:r>
            <a:endParaRPr 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9" name="云形 28"/>
          <p:cNvSpPr/>
          <p:nvPr/>
        </p:nvSpPr>
        <p:spPr bwMode="auto">
          <a:xfrm>
            <a:off x="4811491" y="1159685"/>
            <a:ext cx="3970446" cy="2232674"/>
          </a:xfrm>
          <a:prstGeom prst="cloud">
            <a:avLst/>
          </a:prstGeom>
          <a:noFill/>
          <a:ln w="15875" cap="flat" cmpd="sng" algn="ctr">
            <a:solidFill>
              <a:schemeClr val="accent2">
                <a:lumMod val="40000"/>
                <a:lumOff val="60000"/>
                <a:alpha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5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279938" y="1937829"/>
            <a:ext cx="936104" cy="587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eaLnBrk="0" hangingPunct="0">
              <a:lnSpc>
                <a:spcPct val="150000"/>
              </a:lnSpc>
            </a:pPr>
            <a:r>
              <a:rPr lang="en-US" altLang="zh-CN" sz="2400" b="1" dirty="0">
                <a:solidFill>
                  <a:srgbClr val="4E9A06"/>
                </a:solidFill>
                <a:latin typeface="Consolas" panose="020B0609020204030204" pitchFamily="49" charset="0"/>
              </a:rPr>
              <a:t>3.14</a:t>
            </a:r>
            <a:endParaRPr lang="en-US" altLang="zh-CN" sz="2400" b="1" dirty="0">
              <a:solidFill>
                <a:srgbClr val="3E4349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047535" y="1669511"/>
            <a:ext cx="1780721" cy="1141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0" hangingPunct="0">
              <a:lnSpc>
                <a:spcPct val="150000"/>
              </a:lnSpc>
            </a:pPr>
            <a:r>
              <a:rPr lang="en-US" altLang="zh-CN" sz="2400" b="1" dirty="0">
                <a:solidFill>
                  <a:srgbClr val="4E9A06"/>
                </a:solidFill>
                <a:latin typeface="Consolas" panose="020B0609020204030204" pitchFamily="49" charset="0"/>
              </a:rPr>
              <a:t>3.1413</a:t>
            </a:r>
            <a:endParaRPr lang="en-US" altLang="zh-CN" sz="2400" b="1" dirty="0">
              <a:solidFill>
                <a:srgbClr val="4E9A06"/>
              </a:solidFill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50000"/>
              </a:lnSpc>
            </a:pPr>
            <a:r>
              <a:rPr lang="en-US" altLang="zh-CN" sz="2400" b="1" dirty="0">
                <a:solidFill>
                  <a:srgbClr val="4E9A06"/>
                </a:solidFill>
                <a:latin typeface="Consolas" panose="020B0609020204030204" pitchFamily="49" charset="0"/>
              </a:rPr>
              <a:t>3.1398</a:t>
            </a:r>
            <a:endParaRPr lang="en-US" altLang="zh-CN" sz="2400" b="1" dirty="0">
              <a:solidFill>
                <a:srgbClr val="3E4349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Rectangle 12"/>
          <p:cNvSpPr/>
          <p:nvPr/>
        </p:nvSpPr>
        <p:spPr bwMode="auto">
          <a:xfrm>
            <a:off x="919898" y="3481526"/>
            <a:ext cx="1656184" cy="509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一个数据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表达一个含义</a:t>
            </a:r>
            <a:endParaRPr 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345260" y="1391855"/>
            <a:ext cx="13681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0" hangingPunct="0">
              <a:lnSpc>
                <a:spcPct val="150000"/>
              </a:lnSpc>
            </a:pPr>
            <a:r>
              <a:rPr lang="en-US" altLang="zh-CN" sz="2400" b="1" dirty="0">
                <a:solidFill>
                  <a:srgbClr val="4E9A06"/>
                </a:solidFill>
                <a:latin typeface="Consolas" panose="020B0609020204030204" pitchFamily="49" charset="0"/>
              </a:rPr>
              <a:t>3.1404</a:t>
            </a:r>
            <a:endParaRPr lang="en-US" altLang="zh-CN" sz="2400" b="1" dirty="0">
              <a:solidFill>
                <a:srgbClr val="3E4349"/>
              </a:solidFill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50000"/>
              </a:lnSpc>
            </a:pPr>
            <a:r>
              <a:rPr lang="en-US" altLang="zh-CN" sz="2400" b="1" dirty="0">
                <a:solidFill>
                  <a:srgbClr val="4E9A06"/>
                </a:solidFill>
                <a:latin typeface="Consolas" panose="020B0609020204030204" pitchFamily="49" charset="0"/>
              </a:rPr>
              <a:t>3.1401</a:t>
            </a:r>
            <a:endParaRPr lang="en-US" altLang="zh-CN" sz="2400" b="1" dirty="0">
              <a:solidFill>
                <a:srgbClr val="3E4349"/>
              </a:solidFill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50000"/>
              </a:lnSpc>
            </a:pPr>
            <a:r>
              <a:rPr lang="en-US" altLang="zh-CN" sz="2400" b="1" dirty="0">
                <a:solidFill>
                  <a:srgbClr val="4E9A06"/>
                </a:solidFill>
                <a:latin typeface="Consolas" panose="020B0609020204030204" pitchFamily="49" charset="0"/>
              </a:rPr>
              <a:t>3.1349</a:t>
            </a:r>
            <a:endParaRPr lang="en-US" altLang="zh-CN" sz="2400" b="1" dirty="0">
              <a:solidFill>
                <a:srgbClr val="3E4349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箭头: 右 2"/>
          <p:cNvSpPr/>
          <p:nvPr/>
        </p:nvSpPr>
        <p:spPr bwMode="auto">
          <a:xfrm>
            <a:off x="3246558" y="2257211"/>
            <a:ext cx="534417" cy="288032"/>
          </a:xfrm>
          <a:prstGeom prst="rightArrow">
            <a:avLst/>
          </a:prstGeom>
          <a:noFill/>
          <a:ln w="25400" cap="flat" cmpd="sng" algn="ctr">
            <a:solidFill>
              <a:srgbClr val="FF931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endParaRPr lang="zh-CN" altLang="en-US" sz="5600"/>
          </a:p>
        </p:txBody>
      </p:sp>
      <p:sp>
        <p:nvSpPr>
          <p:cNvPr id="40" name="矩形 39"/>
          <p:cNvSpPr/>
          <p:nvPr/>
        </p:nvSpPr>
        <p:spPr>
          <a:xfrm>
            <a:off x="7457021" y="1915098"/>
            <a:ext cx="13859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0" hangingPunct="0">
              <a:lnSpc>
                <a:spcPct val="150000"/>
              </a:lnSpc>
            </a:pPr>
            <a:r>
              <a:rPr lang="en-US" altLang="zh-CN" sz="2400" b="1" dirty="0">
                <a:solidFill>
                  <a:srgbClr val="4E9A06"/>
                </a:solidFill>
                <a:latin typeface="Consolas" panose="020B0609020204030204" pitchFamily="49" charset="0"/>
              </a:rPr>
              <a:t>3.1376</a:t>
            </a:r>
            <a:endParaRPr lang="en-US" altLang="zh-CN" sz="2400" b="1" dirty="0">
              <a:solidFill>
                <a:srgbClr val="3E4349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Rectangle 12"/>
          <p:cNvSpPr/>
          <p:nvPr/>
        </p:nvSpPr>
        <p:spPr bwMode="auto">
          <a:xfrm>
            <a:off x="5715115" y="3481526"/>
            <a:ext cx="2344960" cy="509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一组数据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表达一个或多个含义</a:t>
            </a:r>
            <a:endParaRPr 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8C1BD-EF1B-4CB3-9438-0DA51A847D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/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序列类型定义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 b="1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序号的定义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799694" y="3838788"/>
            <a:ext cx="540056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0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1403648" y="3183814"/>
            <a:ext cx="6933012" cy="648072"/>
          </a:xfrm>
          <a:prstGeom prst="rect">
            <a:avLst/>
          </a:prstGeom>
          <a:noFill/>
          <a:ln w="3175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403643" y="3242786"/>
            <a:ext cx="12873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zh-CN" sz="2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800" b="1" dirty="0">
                <a:solidFill>
                  <a:srgbClr val="1DB41D"/>
                </a:solidFill>
                <a:latin typeface="Consolas" panose="020B0609020204030204" pitchFamily="49" charset="0"/>
              </a:rPr>
              <a:t>BIT</a:t>
            </a:r>
            <a:r>
              <a:rPr lang="zh-CN" altLang="zh-CN" sz="2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cxnSp>
        <p:nvCxnSpPr>
          <p:cNvPr id="19" name="直接连接符 18"/>
          <p:cNvCxnSpPr/>
          <p:nvPr/>
        </p:nvCxnSpPr>
        <p:spPr bwMode="auto">
          <a:xfrm>
            <a:off x="2771800" y="3168138"/>
            <a:ext cx="0" cy="648072"/>
          </a:xfrm>
          <a:prstGeom prst="line">
            <a:avLst/>
          </a:prstGeom>
          <a:blipFill dpi="0" rotWithShape="0">
            <a:blip r:embed="rId1"/>
            <a:srcRect/>
            <a:tile tx="0" ty="0" sx="100000" sy="100000" flip="none" algn="tl"/>
          </a:blip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直接连接符 21"/>
          <p:cNvCxnSpPr/>
          <p:nvPr/>
        </p:nvCxnSpPr>
        <p:spPr bwMode="auto">
          <a:xfrm>
            <a:off x="4341588" y="3187895"/>
            <a:ext cx="0" cy="648072"/>
          </a:xfrm>
          <a:prstGeom prst="line">
            <a:avLst/>
          </a:prstGeom>
          <a:blipFill dpi="0" rotWithShape="0">
            <a:blip r:embed="rId1"/>
            <a:srcRect/>
            <a:tile tx="0" ty="0" sx="100000" sy="100000" flip="none" algn="tl"/>
          </a:blip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>
            <a:off x="5359545" y="3187895"/>
            <a:ext cx="0" cy="648072"/>
          </a:xfrm>
          <a:prstGeom prst="line">
            <a:avLst/>
          </a:prstGeom>
          <a:blipFill dpi="0" rotWithShape="0">
            <a:blip r:embed="rId1"/>
            <a:srcRect/>
            <a:tile tx="0" ty="0" sx="100000" sy="100000" flip="none" algn="tl"/>
          </a:blip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直接连接符 25"/>
          <p:cNvCxnSpPr/>
          <p:nvPr/>
        </p:nvCxnSpPr>
        <p:spPr bwMode="auto">
          <a:xfrm>
            <a:off x="6425265" y="3187895"/>
            <a:ext cx="0" cy="648072"/>
          </a:xfrm>
          <a:prstGeom prst="line">
            <a:avLst/>
          </a:prstGeom>
          <a:blipFill dpi="0" rotWithShape="0">
            <a:blip r:embed="rId1"/>
            <a:srcRect/>
            <a:tile tx="0" ty="0" sx="100000" sy="100000" flip="none" algn="tl"/>
          </a:blip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矩形 27"/>
          <p:cNvSpPr/>
          <p:nvPr/>
        </p:nvSpPr>
        <p:spPr>
          <a:xfrm>
            <a:off x="3298917" y="3846291"/>
            <a:ext cx="532848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1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588867" y="3824689"/>
            <a:ext cx="518465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2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648886" y="3838787"/>
            <a:ext cx="540056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3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122695" y="3831884"/>
            <a:ext cx="540056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4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782592" y="2520064"/>
            <a:ext cx="585163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-5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194515" y="2532290"/>
            <a:ext cx="592291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-4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4505029" y="2535502"/>
            <a:ext cx="585083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-3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5544307" y="2522229"/>
            <a:ext cx="628164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-2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7035631" y="2520064"/>
            <a:ext cx="627120" cy="648073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-1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sym typeface="Gill Sans" charset="0"/>
            </a:endParaRPr>
          </a:p>
        </p:txBody>
      </p:sp>
      <p:cxnSp>
        <p:nvCxnSpPr>
          <p:cNvPr id="51" name="直接箭头连接符 50"/>
          <p:cNvCxnSpPr/>
          <p:nvPr/>
        </p:nvCxnSpPr>
        <p:spPr bwMode="auto">
          <a:xfrm>
            <a:off x="2690952" y="4515966"/>
            <a:ext cx="3776495" cy="0"/>
          </a:xfrm>
          <a:prstGeom prst="straightConnector1">
            <a:avLst/>
          </a:prstGeom>
          <a:blipFill dpi="0" rotWithShape="0">
            <a:blip r:embed="rId1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2" name="矩形 51"/>
          <p:cNvSpPr/>
          <p:nvPr/>
        </p:nvSpPr>
        <p:spPr>
          <a:xfrm>
            <a:off x="3820758" y="4602374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正向递增序号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cxnSp>
        <p:nvCxnSpPr>
          <p:cNvPr id="53" name="直接箭头连接符 52"/>
          <p:cNvCxnSpPr/>
          <p:nvPr/>
        </p:nvCxnSpPr>
        <p:spPr bwMode="auto">
          <a:xfrm flipH="1">
            <a:off x="2602922" y="2528838"/>
            <a:ext cx="3752506" cy="0"/>
          </a:xfrm>
          <a:prstGeom prst="straightConnector1">
            <a:avLst/>
          </a:prstGeom>
          <a:blipFill dpi="0" rotWithShape="0">
            <a:blip r:embed="rId1"/>
            <a:srcRect/>
            <a:tile tx="0" ty="0" sx="100000" sy="100000" flip="none" algn="tl"/>
          </a:blip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54" name="矩形 53"/>
          <p:cNvSpPr/>
          <p:nvPr/>
        </p:nvSpPr>
        <p:spPr>
          <a:xfrm>
            <a:off x="3760407" y="2087088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反向递减序号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2743005" y="3242786"/>
            <a:ext cx="16057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3.1415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sym typeface="Gill Sans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4337171" y="3235731"/>
            <a:ext cx="10223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1024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sym typeface="Gill Sans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359544" y="3235253"/>
            <a:ext cx="10657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(2,3)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sym typeface="Gill Sans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6411178" y="3242786"/>
            <a:ext cx="191139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zh-CN" altLang="zh-CN" sz="2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400" b="1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中国</a:t>
            </a:r>
            <a:r>
              <a:rPr lang="zh-CN" altLang="zh-CN" sz="2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800" b="1" dirty="0">
                <a:solidFill>
                  <a:schemeClr val="tx1"/>
                </a:solidFill>
                <a:latin typeface="Consolas" panose="020B0609020204030204" pitchFamily="49" charset="0"/>
              </a:rPr>
              <a:t>,9]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sym typeface="Gill Sans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8C1BD-EF1B-4CB3-9438-0DA51A847D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/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/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/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Gill Sans" charset="0"/>
              </a:rPr>
              <a:t>序列处理函数及方法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8C1BD-EF1B-4CB3-9438-0DA51A847D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/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序列类型通用操作符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89148" y="1563638"/>
          <a:ext cx="8165704" cy="306628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98676"/>
                <a:gridCol w="5667028"/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操作符及应用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1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in s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如果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是序列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的元素，返回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，否则返回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 not in s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如果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是序列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的元素，返回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False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，否则返回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True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+ t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连接两个序列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*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 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 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n*s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将序列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复制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次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s[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]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索引，返回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中的第</a:t>
                      </a:r>
                      <a:r>
                        <a:rPr lang="en-US" altLang="zh-CN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个元素，</a:t>
                      </a:r>
                      <a:r>
                        <a:rPr lang="en-US" altLang="zh-CN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是序列的序号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s[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 j]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 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s[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 j: k]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切片，返回序列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中第</a:t>
                      </a:r>
                      <a:r>
                        <a:rPr lang="en-US" altLang="zh-CN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到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为步长的元素子序列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6594120" y="917307"/>
            <a:ext cx="20607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6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个操作符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8C1BD-EF1B-4CB3-9438-0DA51A847D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1691680" y="1635646"/>
            <a:ext cx="5976664" cy="2880320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noAutofit/>
          </a:bodyPr>
          <a:lstStyle/>
          <a:p>
            <a:pPr lvl="0" algn="l" eaLnBrk="0" hangingPunct="0">
              <a:lnSpc>
                <a:spcPct val="15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en-US" altLang="zh-CN" sz="2000" b="1" noProof="0" dirty="0">
                <a:latin typeface="Consolas" panose="020B0609020204030204" pitchFamily="49" charset="0"/>
              </a:rPr>
              <a:t>ls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[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python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 123</a:t>
            </a:r>
            <a:r>
              <a:rPr lang="en-US" altLang="zh-CN" sz="2000" b="1" dirty="0">
                <a:latin typeface="Consolas" panose="020B0609020204030204" pitchFamily="49" charset="0"/>
              </a:rPr>
              <a:t>,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 "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.</a:t>
            </a:r>
            <a:r>
              <a:rPr lang="en-US" altLang="zh-CN" sz="2000" b="1" dirty="0" err="1">
                <a:solidFill>
                  <a:srgbClr val="1DB41D"/>
                </a:solidFill>
                <a:latin typeface="Consolas" panose="020B0609020204030204" pitchFamily="49" charset="0"/>
              </a:rPr>
              <a:t>io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latin typeface="Consolas" panose="020B0609020204030204" pitchFamily="49" charset="0"/>
              </a:rPr>
              <a:t>] 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000" b="1" dirty="0">
                <a:latin typeface="Consolas" panose="020B0609020204030204" pitchFamily="49" charset="0"/>
              </a:rPr>
              <a:t> ls[::-1]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['.</a:t>
            </a:r>
            <a:r>
              <a:rPr lang="en-US" altLang="zh-CN" sz="2000" b="1" dirty="0" err="1">
                <a:solidFill>
                  <a:srgbClr val="0010FF"/>
                </a:solidFill>
                <a:latin typeface="Consolas" panose="020B0609020204030204" pitchFamily="49" charset="0"/>
              </a:rPr>
              <a:t>io</a:t>
            </a: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', 123, 'python']</a:t>
            </a:r>
            <a:endParaRPr lang="en-US" altLang="zh-CN" sz="2000" b="1" dirty="0">
              <a:solidFill>
                <a:srgbClr val="0010FF"/>
              </a:solidFill>
              <a:latin typeface="Consolas" panose="020B0609020204030204" pitchFamily="49" charset="0"/>
            </a:endParaRPr>
          </a:p>
          <a:p>
            <a:pPr lvl="0" algn="l" eaLnBrk="0" hangingPunct="0">
              <a:lnSpc>
                <a:spcPct val="15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s =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python123.io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s[::-1]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'oi.321nohtyp'</a:t>
            </a:r>
            <a:endParaRPr lang="en-US" altLang="zh-CN" sz="2000" b="1" dirty="0">
              <a:solidFill>
                <a:srgbClr val="0010FF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12"/>
          <p:cNvSpPr/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40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序列类型操作实例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8C1BD-EF1B-4CB3-9438-0DA51A847D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/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序列类型通用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函数和方法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89148" y="1779662"/>
          <a:ext cx="8165704" cy="282523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98676"/>
                <a:gridCol w="5667028"/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函数和方法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1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len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(s)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返回序列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的长度，即元素个数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min(s)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返回序列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的最小元素，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中元素需要可比较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max(s)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返回序列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的最大元素，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中元素需要可比较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s.index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(x) 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endParaRPr lang="en-US" altLang="zh-CN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s.index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(x, 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j)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返回序列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</a:t>
                      </a:r>
                      <a:r>
                        <a:rPr lang="en-US" altLang="zh-CN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开始到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位置中第一次出现元素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的位置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s.count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(x)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返回序列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中出现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的总次数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6228184" y="1152827"/>
            <a:ext cx="24266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5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个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函数和方法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8C1BD-EF1B-4CB3-9438-0DA51A847D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1691680" y="1635646"/>
            <a:ext cx="5976664" cy="2880320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ls = [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python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 123,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io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] 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len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(ls)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3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10FF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s =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python123.io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max(s)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'y'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10FF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  <p:sp>
        <p:nvSpPr>
          <p:cNvPr id="8" name="Rectangle 12"/>
          <p:cNvSpPr/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序列类型操作实例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8C1BD-EF1B-4CB3-9438-0DA51A847D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/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/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/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Gill Sans" charset="0"/>
              </a:rPr>
              <a:t>元组类型及操作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8C1BD-EF1B-4CB3-9438-0DA51A847D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/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元组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类型定义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元组是序列类型的一种扩展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9592" y="2139702"/>
            <a:ext cx="7776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元组是一种序列类型，一旦创建就不能被修改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使用小括号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或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tuple()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创建，元素间用逗号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,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分隔</a:t>
            </a:r>
            <a:endParaRPr kumimoji="0" lang="en-US" altLang="zh-CN" sz="2400" b="1" i="1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</a:t>
            </a:r>
            <a:r>
              <a:rPr kumimoji="0" lang="en-US" altLang="zh-CN" sz="2400" b="0" i="0" u="none" strike="noStrike" kern="1200" cap="none" spc="0" normalizeH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可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以使用或不使用小括号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56176" y="3701653"/>
            <a:ext cx="2160240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000" b="1" i="1" dirty="0" err="1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</a:rPr>
              <a:t>def</a:t>
            </a:r>
            <a:r>
              <a:rPr lang="en-US" altLang="zh-CN" sz="2000" b="1" dirty="0"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</a:rPr>
              <a:t>func</a:t>
            </a:r>
            <a:r>
              <a:rPr lang="en-US" altLang="zh-CN" sz="2000" b="1" dirty="0"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</a:rPr>
              <a:t>():</a:t>
            </a:r>
            <a:endParaRPr lang="en-US" altLang="zh-CN" sz="2000" b="1" dirty="0">
              <a:latin typeface="Consolas" panose="020B0609020204030204" pitchFamily="49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b="1" dirty="0"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</a:rPr>
              <a:t>   </a:t>
            </a: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</a:rPr>
              <a:t>return</a:t>
            </a:r>
            <a:r>
              <a:rPr lang="en-US" altLang="zh-CN" sz="2000" b="1" dirty="0">
                <a:latin typeface="Consolas" panose="020B0609020204030204" pitchFamily="49" charset="0"/>
                <a:ea typeface="微软雅黑" panose="020B0503020204020204" pitchFamily="34" charset="-122"/>
                <a:cs typeface="Arial" panose="020B0604020202020204" pitchFamily="34" charset="0"/>
              </a:rPr>
              <a:t> 1,2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8C1BD-EF1B-4CB3-9438-0DA51A847D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1151620" y="1491630"/>
            <a:ext cx="6840760" cy="2880320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noAutofit/>
          </a:bodyPr>
          <a:lstStyle/>
          <a:p>
            <a:pPr lvl="0" algn="l" eaLnBrk="0" hangingPunct="0">
              <a:lnSpc>
                <a:spcPct val="15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creature =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cat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 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dog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 "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tiger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lang="en-US" altLang="zh-CN" sz="2000" b="1" dirty="0">
                <a:latin typeface="Consolas" panose="020B0609020204030204" pitchFamily="49" charset="0"/>
              </a:rPr>
              <a:t>,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 "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human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lvl="0" algn="l" eaLnBrk="0" hangingPunct="0">
              <a:lnSpc>
                <a:spcPct val="15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creature 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('cat', 'dog', 'tiger', 'human')</a:t>
            </a:r>
            <a:endParaRPr lang="en-US" altLang="zh-CN" sz="2000" b="1" dirty="0">
              <a:solidFill>
                <a:srgbClr val="0010FF"/>
              </a:solidFill>
              <a:latin typeface="Consolas" panose="020B0609020204030204" pitchFamily="49" charset="0"/>
            </a:endParaRPr>
          </a:p>
          <a:p>
            <a:pPr lvl="0" algn="l" eaLnBrk="0" hangingPunct="0">
              <a:lnSpc>
                <a:spcPct val="15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color = (0x001100,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blue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latin typeface="Consolas" panose="020B0609020204030204" pitchFamily="49" charset="0"/>
              </a:rPr>
              <a:t>, creature)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color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(4352, 'blue', ('cat', 'dog', 'tiger', 'human'))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10FF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  <p:sp>
        <p:nvSpPr>
          <p:cNvPr id="8" name="Rectangle 12"/>
          <p:cNvSpPr/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元组类型定义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8C1BD-EF1B-4CB3-9438-0DA51A847D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/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元组类型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操作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元组继承序列类型的全部通用操作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9592" y="2139702"/>
            <a:ext cx="7776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元组继承了序列类型的全部通用操作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元组因为创建后不能修改，因此没有特殊操作</a:t>
            </a:r>
            <a:endParaRPr kumimoji="0" lang="en-US" altLang="zh-CN" sz="2400" b="1" i="1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使用或不使用小括号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8C1BD-EF1B-4CB3-9438-0DA51A847D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1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528">
            <a:off x="4893528" y="3773774"/>
            <a:ext cx="808374" cy="730939"/>
          </a:xfrm>
          <a:prstGeom prst="rect">
            <a:avLst/>
          </a:prstGeom>
          <a:noFill/>
        </p:spPr>
      </p:pic>
      <p:sp>
        <p:nvSpPr>
          <p:cNvPr id="51212" name="Rectangle 12"/>
          <p:cNvSpPr/>
          <p:nvPr/>
        </p:nvSpPr>
        <p:spPr bwMode="auto">
          <a:xfrm>
            <a:off x="395536" y="396660"/>
            <a:ext cx="5544616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第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6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章 组合数据类型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15630" y="699422"/>
            <a:ext cx="4930359" cy="3136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       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6.1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</a:t>
            </a:r>
            <a:r>
              <a:rPr lang="zh-CN" altLang="en-US" sz="22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集合类型及操作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       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6.2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</a:t>
            </a:r>
            <a:r>
              <a:rPr lang="zh-CN" altLang="en-US" sz="22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序列类型及操作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</a:t>
            </a:r>
            <a:r>
              <a:rPr lang="en-US" altLang="zh-CN" sz="2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 </a:t>
            </a:r>
            <a:r>
              <a:rPr lang="en-US" altLang="zh-CN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6.4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字典类型及操作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lang="en-US" altLang="zh-CN" sz="2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- 6.5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模块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5: </a:t>
            </a:r>
            <a:r>
              <a:rPr lang="en-US" altLang="zh-CN" sz="22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jieba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库的使用</a:t>
            </a:r>
            <a:endParaRPr lang="en-US" altLang="zh-CN" sz="22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lang="en-US" altLang="zh-CN" sz="22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- 6.6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实例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10: 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文本词频统计</a:t>
            </a:r>
            <a:endParaRPr lang="zh-CN" altLang="en-US" sz="22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00" y="4328673"/>
            <a:ext cx="1600491" cy="800246"/>
          </a:xfrm>
          <a:prstGeom prst="rect">
            <a:avLst/>
          </a:prstGeom>
        </p:spPr>
      </p:pic>
      <p:sp>
        <p:nvSpPr>
          <p:cNvPr id="17" name="Freeform 6"/>
          <p:cNvSpPr>
            <a:spLocks noEditPoints="1"/>
          </p:cNvSpPr>
          <p:nvPr/>
        </p:nvSpPr>
        <p:spPr bwMode="auto">
          <a:xfrm>
            <a:off x="1037581" y="2096663"/>
            <a:ext cx="1196684" cy="1275336"/>
          </a:xfrm>
          <a:custGeom>
            <a:avLst/>
            <a:gdLst>
              <a:gd name="T0" fmla="*/ 743 w 957"/>
              <a:gd name="T1" fmla="*/ 313 h 1020"/>
              <a:gd name="T2" fmla="*/ 756 w 957"/>
              <a:gd name="T3" fmla="*/ 428 h 1020"/>
              <a:gd name="T4" fmla="*/ 704 w 957"/>
              <a:gd name="T5" fmla="*/ 513 h 1020"/>
              <a:gd name="T6" fmla="*/ 724 w 957"/>
              <a:gd name="T7" fmla="*/ 341 h 1020"/>
              <a:gd name="T8" fmla="*/ 704 w 957"/>
              <a:gd name="T9" fmla="*/ 152 h 1020"/>
              <a:gd name="T10" fmla="*/ 953 w 957"/>
              <a:gd name="T11" fmla="*/ 925 h 1020"/>
              <a:gd name="T12" fmla="*/ 704 w 957"/>
              <a:gd name="T13" fmla="*/ 1020 h 1020"/>
              <a:gd name="T14" fmla="*/ 478 w 957"/>
              <a:gd name="T15" fmla="*/ 16 h 1020"/>
              <a:gd name="T16" fmla="*/ 704 w 957"/>
              <a:gd name="T17" fmla="*/ 308 h 1020"/>
              <a:gd name="T18" fmla="*/ 679 w 957"/>
              <a:gd name="T19" fmla="*/ 494 h 1020"/>
              <a:gd name="T20" fmla="*/ 704 w 957"/>
              <a:gd name="T21" fmla="*/ 513 h 1020"/>
              <a:gd name="T22" fmla="*/ 665 w 957"/>
              <a:gd name="T23" fmla="*/ 566 h 1020"/>
              <a:gd name="T24" fmla="*/ 684 w 957"/>
              <a:gd name="T25" fmla="*/ 723 h 1020"/>
              <a:gd name="T26" fmla="*/ 704 w 957"/>
              <a:gd name="T27" fmla="*/ 1020 h 1020"/>
              <a:gd name="T28" fmla="*/ 478 w 957"/>
              <a:gd name="T29" fmla="*/ 984 h 1020"/>
              <a:gd name="T30" fmla="*/ 493 w 957"/>
              <a:gd name="T31" fmla="*/ 969 h 1020"/>
              <a:gd name="T32" fmla="*/ 478 w 957"/>
              <a:gd name="T33" fmla="*/ 955 h 1020"/>
              <a:gd name="T34" fmla="*/ 480 w 957"/>
              <a:gd name="T35" fmla="*/ 945 h 1020"/>
              <a:gd name="T36" fmla="*/ 480 w 957"/>
              <a:gd name="T37" fmla="*/ 916 h 1020"/>
              <a:gd name="T38" fmla="*/ 478 w 957"/>
              <a:gd name="T39" fmla="*/ 901 h 1020"/>
              <a:gd name="T40" fmla="*/ 589 w 957"/>
              <a:gd name="T41" fmla="*/ 663 h 1020"/>
              <a:gd name="T42" fmla="*/ 479 w 957"/>
              <a:gd name="T43" fmla="*/ 709 h 1020"/>
              <a:gd name="T44" fmla="*/ 478 w 957"/>
              <a:gd name="T45" fmla="*/ 613 h 1020"/>
              <a:gd name="T46" fmla="*/ 519 w 957"/>
              <a:gd name="T47" fmla="*/ 628 h 1020"/>
              <a:gd name="T48" fmla="*/ 478 w 957"/>
              <a:gd name="T49" fmla="*/ 512 h 1020"/>
              <a:gd name="T50" fmla="*/ 587 w 957"/>
              <a:gd name="T51" fmla="*/ 502 h 1020"/>
              <a:gd name="T52" fmla="*/ 664 w 957"/>
              <a:gd name="T53" fmla="*/ 319 h 1020"/>
              <a:gd name="T54" fmla="*/ 478 w 957"/>
              <a:gd name="T55" fmla="*/ 16 h 1020"/>
              <a:gd name="T56" fmla="*/ 395 w 957"/>
              <a:gd name="T57" fmla="*/ 35 h 1020"/>
              <a:gd name="T58" fmla="*/ 478 w 957"/>
              <a:gd name="T59" fmla="*/ 16 h 1020"/>
              <a:gd name="T60" fmla="*/ 425 w 957"/>
              <a:gd name="T61" fmla="*/ 204 h 1020"/>
              <a:gd name="T62" fmla="*/ 294 w 957"/>
              <a:gd name="T63" fmla="*/ 284 h 1020"/>
              <a:gd name="T64" fmla="*/ 362 w 957"/>
              <a:gd name="T65" fmla="*/ 506 h 1020"/>
              <a:gd name="T66" fmla="*/ 477 w 957"/>
              <a:gd name="T67" fmla="*/ 478 h 1020"/>
              <a:gd name="T68" fmla="*/ 478 w 957"/>
              <a:gd name="T69" fmla="*/ 512 h 1020"/>
              <a:gd name="T70" fmla="*/ 438 w 957"/>
              <a:gd name="T71" fmla="*/ 628 h 1020"/>
              <a:gd name="T72" fmla="*/ 478 w 957"/>
              <a:gd name="T73" fmla="*/ 709 h 1020"/>
              <a:gd name="T74" fmla="*/ 370 w 957"/>
              <a:gd name="T75" fmla="*/ 665 h 1020"/>
              <a:gd name="T76" fmla="*/ 478 w 957"/>
              <a:gd name="T77" fmla="*/ 901 h 1020"/>
              <a:gd name="T78" fmla="*/ 478 w 957"/>
              <a:gd name="T79" fmla="*/ 916 h 1020"/>
              <a:gd name="T80" fmla="*/ 478 w 957"/>
              <a:gd name="T81" fmla="*/ 945 h 1020"/>
              <a:gd name="T82" fmla="*/ 466 w 957"/>
              <a:gd name="T83" fmla="*/ 969 h 1020"/>
              <a:gd name="T84" fmla="*/ 478 w 957"/>
              <a:gd name="T85" fmla="*/ 1020 h 1020"/>
              <a:gd name="T86" fmla="*/ 253 w 957"/>
              <a:gd name="T87" fmla="*/ 730 h 1020"/>
              <a:gd name="T88" fmla="*/ 342 w 957"/>
              <a:gd name="T89" fmla="*/ 640 h 1020"/>
              <a:gd name="T90" fmla="*/ 265 w 957"/>
              <a:gd name="T91" fmla="*/ 519 h 1020"/>
              <a:gd name="T92" fmla="*/ 253 w 957"/>
              <a:gd name="T93" fmla="*/ 477 h 1020"/>
              <a:gd name="T94" fmla="*/ 276 w 957"/>
              <a:gd name="T95" fmla="*/ 341 h 1020"/>
              <a:gd name="T96" fmla="*/ 253 w 957"/>
              <a:gd name="T97" fmla="*/ 143 h 1020"/>
              <a:gd name="T98" fmla="*/ 214 w 957"/>
              <a:gd name="T99" fmla="*/ 313 h 1020"/>
              <a:gd name="T100" fmla="*/ 253 w 957"/>
              <a:gd name="T101" fmla="*/ 310 h 1020"/>
              <a:gd name="T102" fmla="*/ 253 w 957"/>
              <a:gd name="T103" fmla="*/ 477 h 1020"/>
              <a:gd name="T104" fmla="*/ 227 w 957"/>
              <a:gd name="T105" fmla="*/ 490 h 1020"/>
              <a:gd name="T106" fmla="*/ 199 w 957"/>
              <a:gd name="T107" fmla="*/ 359 h 1020"/>
              <a:gd name="T108" fmla="*/ 253 w 957"/>
              <a:gd name="T109" fmla="*/ 1020 h 1020"/>
              <a:gd name="T110" fmla="*/ 3 w 957"/>
              <a:gd name="T111" fmla="*/ 925 h 1020"/>
              <a:gd name="T112" fmla="*/ 253 w 957"/>
              <a:gd name="T113" fmla="*/ 1020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57" h="1020">
                <a:moveTo>
                  <a:pt x="704" y="152"/>
                </a:moveTo>
                <a:cubicBezTo>
                  <a:pt x="723" y="197"/>
                  <a:pt x="736" y="251"/>
                  <a:pt x="743" y="313"/>
                </a:cubicBezTo>
                <a:cubicBezTo>
                  <a:pt x="750" y="327"/>
                  <a:pt x="755" y="342"/>
                  <a:pt x="757" y="359"/>
                </a:cubicBezTo>
                <a:cubicBezTo>
                  <a:pt x="761" y="381"/>
                  <a:pt x="760" y="406"/>
                  <a:pt x="756" y="428"/>
                </a:cubicBezTo>
                <a:cubicBezTo>
                  <a:pt x="751" y="452"/>
                  <a:pt x="742" y="473"/>
                  <a:pt x="729" y="490"/>
                </a:cubicBezTo>
                <a:cubicBezTo>
                  <a:pt x="722" y="500"/>
                  <a:pt x="713" y="508"/>
                  <a:pt x="704" y="513"/>
                </a:cubicBezTo>
                <a:cubicBezTo>
                  <a:pt x="704" y="476"/>
                  <a:pt x="704" y="476"/>
                  <a:pt x="704" y="476"/>
                </a:cubicBezTo>
                <a:cubicBezTo>
                  <a:pt x="730" y="445"/>
                  <a:pt x="739" y="384"/>
                  <a:pt x="724" y="341"/>
                </a:cubicBezTo>
                <a:cubicBezTo>
                  <a:pt x="718" y="320"/>
                  <a:pt x="710" y="310"/>
                  <a:pt x="704" y="308"/>
                </a:cubicBezTo>
                <a:lnTo>
                  <a:pt x="704" y="152"/>
                </a:lnTo>
                <a:close/>
                <a:moveTo>
                  <a:pt x="704" y="731"/>
                </a:moveTo>
                <a:cubicBezTo>
                  <a:pt x="815" y="772"/>
                  <a:pt x="957" y="791"/>
                  <a:pt x="953" y="925"/>
                </a:cubicBezTo>
                <a:cubicBezTo>
                  <a:pt x="952" y="956"/>
                  <a:pt x="940" y="988"/>
                  <a:pt x="921" y="1020"/>
                </a:cubicBezTo>
                <a:cubicBezTo>
                  <a:pt x="704" y="1020"/>
                  <a:pt x="704" y="1020"/>
                  <a:pt x="704" y="1020"/>
                </a:cubicBezTo>
                <a:lnTo>
                  <a:pt x="704" y="731"/>
                </a:lnTo>
                <a:close/>
                <a:moveTo>
                  <a:pt x="478" y="16"/>
                </a:moveTo>
                <a:cubicBezTo>
                  <a:pt x="588" y="0"/>
                  <a:pt x="661" y="52"/>
                  <a:pt x="704" y="152"/>
                </a:cubicBezTo>
                <a:cubicBezTo>
                  <a:pt x="704" y="308"/>
                  <a:pt x="704" y="308"/>
                  <a:pt x="704" y="308"/>
                </a:cubicBezTo>
                <a:cubicBezTo>
                  <a:pt x="693" y="305"/>
                  <a:pt x="684" y="321"/>
                  <a:pt x="680" y="350"/>
                </a:cubicBezTo>
                <a:cubicBezTo>
                  <a:pt x="675" y="381"/>
                  <a:pt x="674" y="429"/>
                  <a:pt x="679" y="494"/>
                </a:cubicBezTo>
                <a:cubicBezTo>
                  <a:pt x="688" y="491"/>
                  <a:pt x="697" y="484"/>
                  <a:pt x="704" y="476"/>
                </a:cubicBezTo>
                <a:cubicBezTo>
                  <a:pt x="704" y="513"/>
                  <a:pt x="704" y="513"/>
                  <a:pt x="704" y="513"/>
                </a:cubicBezTo>
                <a:cubicBezTo>
                  <a:pt x="700" y="515"/>
                  <a:pt x="696" y="517"/>
                  <a:pt x="692" y="519"/>
                </a:cubicBezTo>
                <a:cubicBezTo>
                  <a:pt x="684" y="535"/>
                  <a:pt x="675" y="552"/>
                  <a:pt x="665" y="566"/>
                </a:cubicBezTo>
                <a:cubicBezTo>
                  <a:pt x="654" y="594"/>
                  <a:pt x="635" y="619"/>
                  <a:pt x="614" y="640"/>
                </a:cubicBezTo>
                <a:cubicBezTo>
                  <a:pt x="621" y="675"/>
                  <a:pt x="640" y="705"/>
                  <a:pt x="684" y="723"/>
                </a:cubicBezTo>
                <a:cubicBezTo>
                  <a:pt x="690" y="726"/>
                  <a:pt x="697" y="728"/>
                  <a:pt x="704" y="731"/>
                </a:cubicBezTo>
                <a:cubicBezTo>
                  <a:pt x="704" y="1020"/>
                  <a:pt x="704" y="1020"/>
                  <a:pt x="704" y="1020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478" y="984"/>
                  <a:pt x="478" y="984"/>
                  <a:pt x="478" y="984"/>
                </a:cubicBezTo>
                <a:cubicBezTo>
                  <a:pt x="479" y="984"/>
                  <a:pt x="479" y="984"/>
                  <a:pt x="480" y="984"/>
                </a:cubicBezTo>
                <a:cubicBezTo>
                  <a:pt x="487" y="984"/>
                  <a:pt x="493" y="977"/>
                  <a:pt x="493" y="969"/>
                </a:cubicBezTo>
                <a:cubicBezTo>
                  <a:pt x="493" y="961"/>
                  <a:pt x="487" y="955"/>
                  <a:pt x="480" y="955"/>
                </a:cubicBezTo>
                <a:cubicBezTo>
                  <a:pt x="479" y="955"/>
                  <a:pt x="479" y="955"/>
                  <a:pt x="478" y="955"/>
                </a:cubicBezTo>
                <a:cubicBezTo>
                  <a:pt x="478" y="945"/>
                  <a:pt x="478" y="945"/>
                  <a:pt x="478" y="945"/>
                </a:cubicBezTo>
                <a:cubicBezTo>
                  <a:pt x="479" y="945"/>
                  <a:pt x="479" y="945"/>
                  <a:pt x="480" y="945"/>
                </a:cubicBezTo>
                <a:cubicBezTo>
                  <a:pt x="487" y="945"/>
                  <a:pt x="493" y="938"/>
                  <a:pt x="493" y="930"/>
                </a:cubicBezTo>
                <a:cubicBezTo>
                  <a:pt x="493" y="922"/>
                  <a:pt x="487" y="916"/>
                  <a:pt x="480" y="916"/>
                </a:cubicBezTo>
                <a:cubicBezTo>
                  <a:pt x="479" y="916"/>
                  <a:pt x="479" y="916"/>
                  <a:pt x="478" y="916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556" y="871"/>
                  <a:pt x="598" y="831"/>
                  <a:pt x="661" y="751"/>
                </a:cubicBezTo>
                <a:cubicBezTo>
                  <a:pt x="625" y="737"/>
                  <a:pt x="602" y="703"/>
                  <a:pt x="589" y="663"/>
                </a:cubicBezTo>
                <a:cubicBezTo>
                  <a:pt x="553" y="691"/>
                  <a:pt x="514" y="709"/>
                  <a:pt x="485" y="709"/>
                </a:cubicBezTo>
                <a:cubicBezTo>
                  <a:pt x="483" y="709"/>
                  <a:pt x="481" y="709"/>
                  <a:pt x="479" y="709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8" y="613"/>
                  <a:pt x="478" y="613"/>
                  <a:pt x="478" y="613"/>
                </a:cubicBezTo>
                <a:cubicBezTo>
                  <a:pt x="479" y="613"/>
                  <a:pt x="479" y="613"/>
                  <a:pt x="479" y="613"/>
                </a:cubicBezTo>
                <a:cubicBezTo>
                  <a:pt x="493" y="613"/>
                  <a:pt x="503" y="634"/>
                  <a:pt x="519" y="628"/>
                </a:cubicBezTo>
                <a:cubicBezTo>
                  <a:pt x="555" y="615"/>
                  <a:pt x="571" y="591"/>
                  <a:pt x="571" y="565"/>
                </a:cubicBezTo>
                <a:cubicBezTo>
                  <a:pt x="571" y="529"/>
                  <a:pt x="525" y="512"/>
                  <a:pt x="478" y="512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531" y="470"/>
                  <a:pt x="566" y="485"/>
                  <a:pt x="587" y="502"/>
                </a:cubicBezTo>
                <a:cubicBezTo>
                  <a:pt x="588" y="503"/>
                  <a:pt x="590" y="504"/>
                  <a:pt x="591" y="506"/>
                </a:cubicBezTo>
                <a:cubicBezTo>
                  <a:pt x="644" y="538"/>
                  <a:pt x="663" y="405"/>
                  <a:pt x="664" y="319"/>
                </a:cubicBezTo>
                <a:cubicBezTo>
                  <a:pt x="580" y="314"/>
                  <a:pt x="531" y="271"/>
                  <a:pt x="478" y="235"/>
                </a:cubicBezTo>
                <a:lnTo>
                  <a:pt x="478" y="16"/>
                </a:lnTo>
                <a:close/>
                <a:moveTo>
                  <a:pt x="253" y="143"/>
                </a:moveTo>
                <a:cubicBezTo>
                  <a:pt x="281" y="83"/>
                  <a:pt x="325" y="38"/>
                  <a:pt x="395" y="35"/>
                </a:cubicBezTo>
                <a:cubicBezTo>
                  <a:pt x="408" y="31"/>
                  <a:pt x="422" y="27"/>
                  <a:pt x="437" y="25"/>
                </a:cubicBezTo>
                <a:cubicBezTo>
                  <a:pt x="451" y="21"/>
                  <a:pt x="465" y="18"/>
                  <a:pt x="478" y="16"/>
                </a:cubicBezTo>
                <a:cubicBezTo>
                  <a:pt x="478" y="235"/>
                  <a:pt x="478" y="235"/>
                  <a:pt x="478" y="235"/>
                </a:cubicBezTo>
                <a:cubicBezTo>
                  <a:pt x="461" y="223"/>
                  <a:pt x="444" y="212"/>
                  <a:pt x="425" y="204"/>
                </a:cubicBezTo>
                <a:cubicBezTo>
                  <a:pt x="378" y="183"/>
                  <a:pt x="333" y="179"/>
                  <a:pt x="316" y="207"/>
                </a:cubicBezTo>
                <a:cubicBezTo>
                  <a:pt x="303" y="228"/>
                  <a:pt x="296" y="254"/>
                  <a:pt x="294" y="284"/>
                </a:cubicBezTo>
                <a:cubicBezTo>
                  <a:pt x="294" y="285"/>
                  <a:pt x="294" y="287"/>
                  <a:pt x="294" y="289"/>
                </a:cubicBezTo>
                <a:cubicBezTo>
                  <a:pt x="290" y="370"/>
                  <a:pt x="303" y="542"/>
                  <a:pt x="362" y="506"/>
                </a:cubicBezTo>
                <a:cubicBezTo>
                  <a:pt x="364" y="504"/>
                  <a:pt x="365" y="503"/>
                  <a:pt x="367" y="502"/>
                </a:cubicBezTo>
                <a:cubicBezTo>
                  <a:pt x="388" y="485"/>
                  <a:pt x="423" y="469"/>
                  <a:pt x="477" y="478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478" y="512"/>
                  <a:pt x="478" y="512"/>
                  <a:pt x="478" y="512"/>
                </a:cubicBezTo>
                <a:cubicBezTo>
                  <a:pt x="432" y="512"/>
                  <a:pt x="384" y="529"/>
                  <a:pt x="382" y="561"/>
                </a:cubicBezTo>
                <a:cubicBezTo>
                  <a:pt x="380" y="588"/>
                  <a:pt x="400" y="615"/>
                  <a:pt x="438" y="628"/>
                </a:cubicBezTo>
                <a:cubicBezTo>
                  <a:pt x="454" y="634"/>
                  <a:pt x="464" y="613"/>
                  <a:pt x="478" y="613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7" y="709"/>
                  <a:pt x="475" y="709"/>
                  <a:pt x="472" y="709"/>
                </a:cubicBezTo>
                <a:cubicBezTo>
                  <a:pt x="444" y="709"/>
                  <a:pt x="405" y="692"/>
                  <a:pt x="370" y="665"/>
                </a:cubicBezTo>
                <a:cubicBezTo>
                  <a:pt x="357" y="704"/>
                  <a:pt x="334" y="737"/>
                  <a:pt x="298" y="751"/>
                </a:cubicBezTo>
                <a:cubicBezTo>
                  <a:pt x="358" y="841"/>
                  <a:pt x="407" y="878"/>
                  <a:pt x="478" y="901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478" y="916"/>
                  <a:pt x="478" y="916"/>
                  <a:pt x="478" y="916"/>
                </a:cubicBezTo>
                <a:cubicBezTo>
                  <a:pt x="471" y="916"/>
                  <a:pt x="466" y="923"/>
                  <a:pt x="466" y="930"/>
                </a:cubicBezTo>
                <a:cubicBezTo>
                  <a:pt x="466" y="938"/>
                  <a:pt x="471" y="944"/>
                  <a:pt x="478" y="945"/>
                </a:cubicBezTo>
                <a:cubicBezTo>
                  <a:pt x="478" y="955"/>
                  <a:pt x="478" y="955"/>
                  <a:pt x="478" y="955"/>
                </a:cubicBezTo>
                <a:cubicBezTo>
                  <a:pt x="471" y="956"/>
                  <a:pt x="466" y="962"/>
                  <a:pt x="466" y="969"/>
                </a:cubicBezTo>
                <a:cubicBezTo>
                  <a:pt x="466" y="977"/>
                  <a:pt x="471" y="983"/>
                  <a:pt x="478" y="984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253" y="1020"/>
                  <a:pt x="253" y="1020"/>
                  <a:pt x="253" y="1020"/>
                </a:cubicBezTo>
                <a:cubicBezTo>
                  <a:pt x="253" y="730"/>
                  <a:pt x="253" y="730"/>
                  <a:pt x="253" y="730"/>
                </a:cubicBezTo>
                <a:cubicBezTo>
                  <a:pt x="260" y="728"/>
                  <a:pt x="266" y="726"/>
                  <a:pt x="272" y="723"/>
                </a:cubicBezTo>
                <a:cubicBezTo>
                  <a:pt x="317" y="704"/>
                  <a:pt x="336" y="675"/>
                  <a:pt x="342" y="640"/>
                </a:cubicBezTo>
                <a:cubicBezTo>
                  <a:pt x="322" y="619"/>
                  <a:pt x="304" y="595"/>
                  <a:pt x="293" y="569"/>
                </a:cubicBezTo>
                <a:cubicBezTo>
                  <a:pt x="282" y="554"/>
                  <a:pt x="273" y="537"/>
                  <a:pt x="265" y="519"/>
                </a:cubicBezTo>
                <a:cubicBezTo>
                  <a:pt x="261" y="517"/>
                  <a:pt x="257" y="516"/>
                  <a:pt x="253" y="513"/>
                </a:cubicBezTo>
                <a:cubicBezTo>
                  <a:pt x="253" y="477"/>
                  <a:pt x="253" y="477"/>
                  <a:pt x="253" y="477"/>
                </a:cubicBezTo>
                <a:cubicBezTo>
                  <a:pt x="260" y="485"/>
                  <a:pt x="269" y="491"/>
                  <a:pt x="278" y="494"/>
                </a:cubicBezTo>
                <a:cubicBezTo>
                  <a:pt x="283" y="431"/>
                  <a:pt x="283" y="374"/>
                  <a:pt x="276" y="341"/>
                </a:cubicBezTo>
                <a:cubicBezTo>
                  <a:pt x="271" y="317"/>
                  <a:pt x="262" y="308"/>
                  <a:pt x="253" y="310"/>
                </a:cubicBezTo>
                <a:lnTo>
                  <a:pt x="253" y="143"/>
                </a:lnTo>
                <a:close/>
                <a:moveTo>
                  <a:pt x="214" y="313"/>
                </a:moveTo>
                <a:cubicBezTo>
                  <a:pt x="214" y="313"/>
                  <a:pt x="214" y="313"/>
                  <a:pt x="214" y="313"/>
                </a:cubicBezTo>
                <a:cubicBezTo>
                  <a:pt x="218" y="258"/>
                  <a:pt x="229" y="195"/>
                  <a:pt x="253" y="143"/>
                </a:cubicBezTo>
                <a:cubicBezTo>
                  <a:pt x="253" y="310"/>
                  <a:pt x="253" y="310"/>
                  <a:pt x="253" y="310"/>
                </a:cubicBezTo>
                <a:cubicBezTo>
                  <a:pt x="246" y="312"/>
                  <a:pt x="238" y="323"/>
                  <a:pt x="233" y="339"/>
                </a:cubicBezTo>
                <a:cubicBezTo>
                  <a:pt x="217" y="383"/>
                  <a:pt x="226" y="445"/>
                  <a:pt x="253" y="477"/>
                </a:cubicBezTo>
                <a:cubicBezTo>
                  <a:pt x="253" y="513"/>
                  <a:pt x="253" y="513"/>
                  <a:pt x="253" y="513"/>
                </a:cubicBezTo>
                <a:cubicBezTo>
                  <a:pt x="243" y="508"/>
                  <a:pt x="235" y="500"/>
                  <a:pt x="227" y="490"/>
                </a:cubicBezTo>
                <a:cubicBezTo>
                  <a:pt x="214" y="473"/>
                  <a:pt x="206" y="452"/>
                  <a:pt x="201" y="428"/>
                </a:cubicBezTo>
                <a:cubicBezTo>
                  <a:pt x="196" y="406"/>
                  <a:pt x="195" y="381"/>
                  <a:pt x="199" y="359"/>
                </a:cubicBezTo>
                <a:cubicBezTo>
                  <a:pt x="202" y="342"/>
                  <a:pt x="206" y="326"/>
                  <a:pt x="214" y="313"/>
                </a:cubicBezTo>
                <a:moveTo>
                  <a:pt x="253" y="1020"/>
                </a:moveTo>
                <a:cubicBezTo>
                  <a:pt x="35" y="1020"/>
                  <a:pt x="35" y="1020"/>
                  <a:pt x="35" y="1020"/>
                </a:cubicBezTo>
                <a:cubicBezTo>
                  <a:pt x="16" y="988"/>
                  <a:pt x="4" y="956"/>
                  <a:pt x="3" y="925"/>
                </a:cubicBezTo>
                <a:cubicBezTo>
                  <a:pt x="0" y="791"/>
                  <a:pt x="142" y="772"/>
                  <a:pt x="253" y="730"/>
                </a:cubicBezTo>
                <a:lnTo>
                  <a:pt x="253" y="1020"/>
                </a:lnTo>
                <a:close/>
              </a:path>
            </a:pathLst>
          </a:custGeom>
          <a:solidFill>
            <a:srgbClr val="C19859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3" name="直接连接符 92"/>
          <p:cNvCxnSpPr>
            <a:cxnSpLocks noChangeAspect="1"/>
          </p:cNvCxnSpPr>
          <p:nvPr/>
        </p:nvCxnSpPr>
        <p:spPr>
          <a:xfrm rot="60000" flipV="1">
            <a:off x="179512" y="4111170"/>
            <a:ext cx="8641188" cy="960112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组合 93"/>
          <p:cNvGrpSpPr>
            <a:grpSpLocks noChangeAspect="1"/>
          </p:cNvGrpSpPr>
          <p:nvPr/>
        </p:nvGrpSpPr>
        <p:grpSpPr>
          <a:xfrm rot="177950">
            <a:off x="8478506" y="3521313"/>
            <a:ext cx="538686" cy="712625"/>
            <a:chOff x="8184848" y="1528278"/>
            <a:chExt cx="915709" cy="1404112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8184848" y="1560745"/>
              <a:ext cx="92049" cy="13716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/>
            <p:cNvGrpSpPr/>
            <p:nvPr/>
          </p:nvGrpSpPr>
          <p:grpSpPr>
            <a:xfrm>
              <a:off x="8202190" y="1528278"/>
              <a:ext cx="898367" cy="536213"/>
              <a:chOff x="8204763" y="1483692"/>
              <a:chExt cx="1164045" cy="817288"/>
            </a:xfrm>
          </p:grpSpPr>
          <p:sp>
            <p:nvSpPr>
              <p:cNvPr id="97" name="矩形 96"/>
              <p:cNvSpPr/>
              <p:nvPr/>
            </p:nvSpPr>
            <p:spPr>
              <a:xfrm rot="21347158">
                <a:off x="8205453" y="1508413"/>
                <a:ext cx="1156902" cy="79256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 rot="21317301">
                <a:off x="8204763" y="155841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 rot="21317301">
                <a:off x="8598077" y="1515594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 rot="21317301">
                <a:off x="8965920" y="148369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 rot="21317301">
                <a:off x="8414168" y="171566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 rot="21317301">
                <a:off x="8797829" y="168487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 rot="21317301">
                <a:off x="8246506" y="1934707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 rot="21317301">
                <a:off x="8618241" y="190461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 rot="21317301">
                <a:off x="9001629" y="1880783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 rot="21317301">
                <a:off x="9167267" y="166499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21317301">
                <a:off x="8447028" y="2118481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 rot="21317301">
                <a:off x="8825267" y="207168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 rot="21317301">
                <a:off x="9188068" y="206416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</p:grpSp>
      </p:grpSp>
      <p:sp>
        <p:nvSpPr>
          <p:cNvPr id="11" name="矩形 10"/>
          <p:cNvSpPr/>
          <p:nvPr/>
        </p:nvSpPr>
        <p:spPr>
          <a:xfrm>
            <a:off x="6963414" y="989791"/>
            <a:ext cx="1210588" cy="9612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元组类型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列表类型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6" name="直接箭头连接符 5"/>
          <p:cNvCxnSpPr/>
          <p:nvPr/>
        </p:nvCxnSpPr>
        <p:spPr bwMode="auto">
          <a:xfrm>
            <a:off x="6646951" y="1722257"/>
            <a:ext cx="316463" cy="0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直接箭头连接符 29"/>
          <p:cNvCxnSpPr/>
          <p:nvPr/>
        </p:nvCxnSpPr>
        <p:spPr bwMode="auto">
          <a:xfrm flipV="1">
            <a:off x="6646950" y="1387305"/>
            <a:ext cx="288033" cy="262944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8C1BD-EF1B-4CB3-9438-0DA51A847D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1151620" y="1491630"/>
            <a:ext cx="6840760" cy="2880320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creature =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cat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dog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tiger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human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creature[::-1] 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('human', 'tiger', 'dog', 'cat') </a:t>
            </a:r>
            <a:endParaRPr lang="en-US" altLang="zh-CN" sz="2000" b="1" dirty="0">
              <a:solidFill>
                <a:srgbClr val="0010FF"/>
              </a:solidFill>
              <a:latin typeface="Consolas" panose="020B0609020204030204" pitchFamily="49" charset="0"/>
            </a:endParaRPr>
          </a:p>
          <a:p>
            <a:pPr lvl="0" algn="l" eaLnBrk="0" hangingPunct="0">
              <a:lnSpc>
                <a:spcPct val="15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color = (0x001100,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blue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 creature)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color[-1][2]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'tiger'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10FF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  <p:sp>
        <p:nvSpPr>
          <p:cNvPr id="8" name="Rectangle 12"/>
          <p:cNvSpPr/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元组类型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操作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8C1BD-EF1B-4CB3-9438-0DA51A847D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/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/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/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Gill Sans" charset="0"/>
              </a:rPr>
              <a:t>列表类型及操作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8C1BD-EF1B-4CB3-9438-0DA51A847D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/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列表类型定义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列表是序列类型的一种扩展，十分常用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9592" y="2139702"/>
            <a:ext cx="7776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列表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是一种序列类型，创建后可以随意被修改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  <a:p>
            <a:pPr lvl="0" algn="l">
              <a:lnSpc>
                <a:spcPct val="20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使用方括号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[]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或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list()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创建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，元素间用逗号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,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分隔</a:t>
            </a:r>
            <a:endParaRPr kumimoji="0" lang="en-US" altLang="zh-CN" sz="2400" b="1" i="1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列表中各元素类型可以不同，无长度限制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8C1BD-EF1B-4CB3-9438-0DA51A847D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539552" y="1491630"/>
            <a:ext cx="6840760" cy="2880320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noAutofit/>
          </a:bodyPr>
          <a:lstStyle/>
          <a:p>
            <a:pPr lvl="0" algn="l" eaLnBrk="0" hangingPunct="0">
              <a:lnSpc>
                <a:spcPct val="15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ls = [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cat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dog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tiger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1024</a:t>
            </a:r>
            <a:r>
              <a:rPr lang="en-US" altLang="zh-CN" sz="2000" b="1" dirty="0">
                <a:latin typeface="Consolas" panose="020B0609020204030204" pitchFamily="49" charset="0"/>
              </a:rPr>
              <a:t>]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ls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['cat', 'dog', 'tiger', 1024] </a:t>
            </a:r>
            <a:endParaRPr lang="en-US" altLang="zh-CN" sz="2000" b="1" dirty="0">
              <a:solidFill>
                <a:srgbClr val="0010FF"/>
              </a:solidFill>
              <a:latin typeface="Consolas" panose="020B0609020204030204" pitchFamily="49" charset="0"/>
            </a:endParaRPr>
          </a:p>
          <a:p>
            <a:pPr lvl="0" algn="l" eaLnBrk="0" hangingPunct="0">
              <a:lnSpc>
                <a:spcPct val="15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lt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ls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lvl="0" algn="l" eaLnBrk="0" hangingPunct="0">
              <a:lnSpc>
                <a:spcPct val="15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lt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['cat', 'dog', 'tiger', 1024] </a:t>
            </a:r>
            <a:endParaRPr lang="en-US" altLang="zh-CN" sz="2000" b="1" dirty="0">
              <a:solidFill>
                <a:srgbClr val="0010FF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12"/>
          <p:cNvSpPr/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列表类型定义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6491168" y="3426476"/>
            <a:ext cx="2448148" cy="369332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541388" y="3405676"/>
            <a:ext cx="2397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1200" b="1" dirty="0">
                <a:solidFill>
                  <a:srgbClr val="0010FF"/>
                </a:solidFill>
                <a:latin typeface="Consolas" panose="020B0609020204030204" pitchFamily="49" charset="0"/>
              </a:rPr>
              <a:t>['cat','dog','tiger',1024] </a:t>
            </a:r>
            <a:endParaRPr lang="en-US" altLang="zh-CN" sz="1200" b="1" dirty="0">
              <a:solidFill>
                <a:srgbClr val="0010FF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453660" y="2808734"/>
            <a:ext cx="5245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400" b="1" dirty="0">
                <a:latin typeface="Consolas" panose="020B0609020204030204" pitchFamily="49" charset="0"/>
              </a:rPr>
              <a:t>ls</a:t>
            </a:r>
            <a:endParaRPr lang="en-US" altLang="zh-CN" sz="24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450023" y="3590342"/>
            <a:ext cx="5245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400" b="1" dirty="0" err="1">
                <a:latin typeface="Consolas" panose="020B0609020204030204" pitchFamily="49" charset="0"/>
              </a:rPr>
              <a:t>lt</a:t>
            </a:r>
            <a:endParaRPr lang="en-US" altLang="zh-CN" sz="2400" b="1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直接箭头连接符 5"/>
          <p:cNvCxnSpPr/>
          <p:nvPr/>
        </p:nvCxnSpPr>
        <p:spPr bwMode="auto">
          <a:xfrm>
            <a:off x="6048737" y="3274908"/>
            <a:ext cx="339593" cy="206654"/>
          </a:xfrm>
          <a:prstGeom prst="straightConnector1">
            <a:avLst/>
          </a:prstGeom>
          <a:blipFill dpi="0" rotWithShape="0">
            <a:blip r:embed="rId1"/>
            <a:srcRect/>
            <a:tile tx="0" ty="0" sx="100000" sy="100000" flip="none" algn="tl"/>
          </a:blipFill>
          <a:ln w="25400" cap="flat" cmpd="sng" algn="ctr">
            <a:solidFill>
              <a:srgbClr val="FF69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直接箭头连接符 9"/>
          <p:cNvCxnSpPr/>
          <p:nvPr/>
        </p:nvCxnSpPr>
        <p:spPr bwMode="auto">
          <a:xfrm flipV="1">
            <a:off x="6032607" y="3689642"/>
            <a:ext cx="371855" cy="212332"/>
          </a:xfrm>
          <a:prstGeom prst="straightConnector1">
            <a:avLst/>
          </a:prstGeom>
          <a:blipFill dpi="0" rotWithShape="0">
            <a:blip r:embed="rId1"/>
            <a:srcRect/>
            <a:tile tx="0" ty="0" sx="100000" sy="100000" flip="none" algn="tl"/>
          </a:blipFill>
          <a:ln w="25400" cap="flat" cmpd="sng" algn="ctr">
            <a:solidFill>
              <a:srgbClr val="FF69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" name="矩形 11"/>
          <p:cNvSpPr/>
          <p:nvPr/>
        </p:nvSpPr>
        <p:spPr>
          <a:xfrm>
            <a:off x="3683102" y="4572114"/>
            <a:ext cx="54104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方括号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[]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真正创建一个列表，赋值仅传递引用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8C1BD-EF1B-4CB3-9438-0DA51A847D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/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列表类型操作函数和方法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89148" y="1563638"/>
          <a:ext cx="8165704" cy="306628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98676"/>
                <a:gridCol w="5667028"/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函数或方法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1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ls[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] = x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替换列表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</a:t>
                      </a:r>
                      <a:r>
                        <a:rPr lang="en-US" altLang="zh-CN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元素为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ls[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 j: k]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= </a:t>
                      </a:r>
                      <a:r>
                        <a:rPr lang="en-US" altLang="zh-CN" sz="2000" baseline="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lt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用列表</a:t>
                      </a:r>
                      <a:r>
                        <a:rPr lang="en-US" altLang="zh-CN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lt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替换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切片后所对应元素子列表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del ls[</a:t>
                      </a:r>
                      <a:r>
                        <a:rPr lang="en-US" altLang="zh-CN" sz="2000" baseline="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]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删除列表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中第</a:t>
                      </a:r>
                      <a:r>
                        <a:rPr lang="en-US" altLang="zh-CN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del ls[</a:t>
                      </a:r>
                      <a:r>
                        <a:rPr lang="en-US" altLang="zh-CN" sz="2000" baseline="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: j: k]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删除列表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中第</a:t>
                      </a:r>
                      <a:r>
                        <a:rPr lang="en-US" altLang="zh-CN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到第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以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为步长的元素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+= </a:t>
                      </a:r>
                      <a:r>
                        <a:rPr lang="en-US" altLang="zh-CN" sz="2000" baseline="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lt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更新列表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，将列表</a:t>
                      </a:r>
                      <a:r>
                        <a:rPr lang="en-US" altLang="zh-CN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lt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元素增加到列表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*= n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更新列表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，其元素重复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次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8C1BD-EF1B-4CB3-9438-0DA51A847D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1151620" y="1347614"/>
            <a:ext cx="6840760" cy="3456384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ls = [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cat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dog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tiger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1024]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algn="l" eaLnBrk="0" hangingPunct="0">
              <a:lnSpc>
                <a:spcPct val="15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ls[1:2]</a:t>
            </a:r>
            <a:r>
              <a:rPr kumimoji="0" lang="en-US" altLang="zh-CN" sz="20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</a:t>
            </a:r>
            <a:r>
              <a:rPr lang="en-US" altLang="zh-CN" sz="2000" b="1" dirty="0">
                <a:latin typeface="Consolas" panose="020B0609020204030204" pitchFamily="49" charset="0"/>
              </a:rPr>
              <a:t>[1, 2, 3, 4]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da-DK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['cat', 1, 2, 3, 4, 'tiger', 1024]</a:t>
            </a:r>
            <a:endParaRPr lang="en-US" altLang="zh-CN" sz="2000" b="1" dirty="0">
              <a:solidFill>
                <a:srgbClr val="0010FF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del ls[::3</a:t>
            </a:r>
            <a:r>
              <a:rPr lang="en-US" altLang="zh-CN" sz="2000" b="1" dirty="0">
                <a:latin typeface="Consolas" panose="020B0609020204030204" pitchFamily="49" charset="0"/>
              </a:rPr>
              <a:t>]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[1, 2, 4, 'tiger']</a:t>
            </a:r>
            <a:endParaRPr lang="en-US" altLang="zh-CN" sz="2000" b="1" dirty="0">
              <a:solidFill>
                <a:srgbClr val="0010FF"/>
              </a:solidFill>
              <a:latin typeface="Consolas" panose="020B0609020204030204" pitchFamily="49" charset="0"/>
            </a:endParaRP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000" b="1" dirty="0">
                <a:latin typeface="Consolas" panose="020B0609020204030204" pitchFamily="49" charset="0"/>
              </a:rPr>
              <a:t> ls</a:t>
            </a:r>
            <a:r>
              <a:rPr lang="zh-CN" altLang="en-US" sz="2000" b="1" dirty="0">
                <a:latin typeface="Consolas" panose="020B0609020204030204" pitchFamily="49" charset="0"/>
              </a:rPr>
              <a:t>*</a:t>
            </a:r>
            <a:r>
              <a:rPr lang="en-US" altLang="zh-CN" sz="2000" b="1" dirty="0">
                <a:latin typeface="Consolas" panose="020B0609020204030204" pitchFamily="49" charset="0"/>
              </a:rPr>
              <a:t>2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da-DK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[1, 2, 4, 'tiger', 1, 2, 4, 'tiger']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10FF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  <p:sp>
        <p:nvSpPr>
          <p:cNvPr id="8" name="Rectangle 12"/>
          <p:cNvSpPr/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列表类型操作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8C1BD-EF1B-4CB3-9438-0DA51A847D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/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列表类型操作函数和方法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89148" y="1291912"/>
          <a:ext cx="8165704" cy="353187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98676"/>
                <a:gridCol w="5667028"/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函数或方法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1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ls.append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(x)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在列表</a:t>
                      </a:r>
                      <a:r>
                        <a:rPr lang="en-US" altLang="zh-CN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</a:t>
                      </a:r>
                      <a:r>
                        <a:rPr lang="zh-CN" altLang="en-US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最后增加一个元素</a:t>
                      </a:r>
                      <a:r>
                        <a:rPr lang="en-US" altLang="zh-CN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ls.clear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删除列表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中所有元素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aseline="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ls.copy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生成一个新列表，赋值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中所有元素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baseline="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ls.insert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2000" baseline="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i,x</a:t>
                      </a:r>
                      <a:r>
                        <a:rPr lang="en-US" altLang="zh-CN" sz="20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在列表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的第</a:t>
                      </a:r>
                      <a:r>
                        <a:rPr lang="en-US" altLang="zh-CN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位置增加元素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ls.pop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将列表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中第</a:t>
                      </a:r>
                      <a:r>
                        <a:rPr lang="en-US" altLang="zh-CN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位置元素取出并删除该元素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ls.remove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(x)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将列表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中出现的第一个元素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删除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ls.reverse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将列表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中的元素反转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8C1BD-EF1B-4CB3-9438-0DA51A847D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"/>
          <p:cNvSpPr>
            <a:spLocks noChangeArrowheads="1"/>
          </p:cNvSpPr>
          <p:nvPr/>
        </p:nvSpPr>
        <p:spPr bwMode="auto">
          <a:xfrm>
            <a:off x="1043608" y="1347614"/>
            <a:ext cx="6840760" cy="3448516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ls = [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cat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dog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tiger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1024]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ls</a:t>
            </a:r>
            <a:r>
              <a:rPr lang="en-US" altLang="zh-CN" sz="2000" b="1" dirty="0">
                <a:latin typeface="Consolas" panose="020B0609020204030204" pitchFamily="49" charset="0"/>
              </a:rPr>
              <a:t>.append(1234)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da-DK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['cat', 'dog', 'tiger', 1024, 1234] </a:t>
            </a:r>
            <a:endParaRPr lang="da-DK" altLang="zh-CN" sz="2000" b="1" dirty="0">
              <a:solidFill>
                <a:srgbClr val="0010FF"/>
              </a:solidFill>
              <a:latin typeface="Consolas" panose="020B0609020204030204" pitchFamily="49" charset="0"/>
            </a:endParaRPr>
          </a:p>
          <a:p>
            <a:pPr lvl="0" algn="l" eaLnBrk="0" hangingPunct="0">
              <a:lnSpc>
                <a:spcPct val="15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ls.insert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(3, 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human</a:t>
            </a:r>
            <a:r>
              <a:rPr lang="zh-CN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latin typeface="Consolas" panose="020B0609020204030204" pitchFamily="49" charset="0"/>
              </a:rPr>
              <a:t>)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['cat', 'dog', 'tiger', 'human', 1024, 1234]</a:t>
            </a:r>
            <a:endParaRPr lang="en-US" altLang="zh-CN" sz="2000" b="1" dirty="0">
              <a:solidFill>
                <a:srgbClr val="0010FF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ls.reverse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0010FF"/>
                </a:solidFill>
                <a:latin typeface="Consolas" panose="020B0609020204030204" pitchFamily="49" charset="0"/>
              </a:rPr>
              <a:t>[1234, 1024, 'human', 'tiger', 'dog', 'cat']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10FF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  <p:sp>
        <p:nvSpPr>
          <p:cNvPr id="8" name="Rectangle 12"/>
          <p:cNvSpPr/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列表类型操作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8C1BD-EF1B-4CB3-9438-0DA51A847D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/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400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列表排序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611560" y="1351470"/>
          <a:ext cx="8165704" cy="126873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672408"/>
                <a:gridCol w="4493296"/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函数及使用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1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sorted(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iterable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key=None, reverse=False)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对可迭代对象排序</a:t>
                      </a:r>
                      <a:r>
                        <a:rPr lang="en-US" altLang="zh-CN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</a:t>
                      </a:r>
                      <a:r>
                        <a:rPr lang="zh-CN" altLang="en-US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返回一个排序后的列表。</a:t>
                      </a:r>
                      <a:r>
                        <a:rPr lang="en-US" altLang="zh-CN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key</a:t>
                      </a:r>
                      <a:r>
                        <a:rPr lang="zh-CN" altLang="en-US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是比较的元素</a:t>
                      </a:r>
                      <a:endParaRPr lang="zh-CN" altLang="en-US" sz="180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EDE57B-EA08-4F11-8B08-CDA30C04E7B2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38721" y="3229020"/>
            <a:ext cx="84969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</a:pPr>
            <a:r>
              <a:rPr lang="en-US" altLang="zh-CN" sz="20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</a:t>
            </a:r>
            <a:r>
              <a:rPr lang="en-US" altLang="zh-CN" sz="2000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mylist</a:t>
            </a:r>
            <a:r>
              <a:rPr lang="en-US" altLang="zh-CN" sz="20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0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 result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kern="0" dirty="0">
                <a:solidFill>
                  <a:srgbClr val="880088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sorted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mylist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key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lambda</a:t>
            </a:r>
            <a:r>
              <a:rPr lang="en-US" altLang="zh-CN" sz="20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x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20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*-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0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 </a:t>
            </a:r>
            <a:r>
              <a:rPr lang="en-US" altLang="zh-CN" sz="2000" b="1" kern="0" dirty="0">
                <a:solidFill>
                  <a:srgbClr val="880088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result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86600" y="4767263"/>
            <a:ext cx="2057400" cy="274637"/>
          </a:xfrm>
        </p:spPr>
        <p:txBody>
          <a:bodyPr/>
          <a:lstStyle/>
          <a:p>
            <a:fld id="{5628C1BD-EF1B-4CB3-9438-0DA51A847D88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12"/>
          <p:cNvSpPr/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列表排序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611560" y="1351470"/>
          <a:ext cx="8165704" cy="105537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672408"/>
                <a:gridCol w="4493296"/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列表的排序方法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16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</a:tr>
              <a:tr h="4424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zh-CN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ls.sort(key=None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reverse=False)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aseline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对列表排序。</a:t>
                      </a:r>
                      <a:r>
                        <a:rPr lang="en-US" altLang="zh-CN" sz="1800" baseline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key</a:t>
                      </a:r>
                      <a:r>
                        <a:rPr lang="zh-CN" altLang="en-US" sz="18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是比较的元素</a:t>
                      </a:r>
                      <a:endParaRPr lang="zh-CN" altLang="en-US" sz="180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638721" y="3229020"/>
            <a:ext cx="84969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</a:pPr>
            <a:r>
              <a:rPr lang="en-US" altLang="zh-CN" sz="20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</a:t>
            </a:r>
            <a:r>
              <a:rPr lang="en-US" altLang="zh-CN" sz="2000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mylist</a:t>
            </a:r>
            <a:r>
              <a:rPr lang="en-US" altLang="zh-CN" sz="20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0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&gt;&gt;&gt;mylist.sort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key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b="1" ker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lambda</a:t>
            </a:r>
            <a:r>
              <a:rPr lang="en-US" altLang="zh-CN" sz="20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20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*-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0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</a:t>
            </a:r>
            <a:r>
              <a:rPr lang="en-US" altLang="zh-CN" sz="2000" b="1" kern="0">
                <a:solidFill>
                  <a:srgbClr val="880088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mylist</a:t>
            </a:r>
            <a:r>
              <a:rPr lang="en-US" altLang="zh-CN" sz="20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2057"/>
          <p:cNvSpPr/>
          <p:nvPr/>
        </p:nvSpPr>
        <p:spPr bwMode="auto">
          <a:xfrm>
            <a:off x="932129" y="3103426"/>
            <a:ext cx="7287427" cy="14400"/>
          </a:xfrm>
          <a:prstGeom prst="rect">
            <a:avLst/>
          </a:prstGeom>
          <a:solidFill>
            <a:srgbClr val="1C86EE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Rectangle 1"/>
          <p:cNvSpPr/>
          <p:nvPr/>
        </p:nvSpPr>
        <p:spPr bwMode="auto">
          <a:xfrm>
            <a:off x="0" y="1702692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lvl="0">
              <a:lnSpc>
                <a:spcPct val="150000"/>
              </a:lnSpc>
              <a:defRPr/>
            </a:pP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6.1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集合类型及操作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93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612300"/>
            <a:ext cx="3096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Python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语言程序设计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1C86E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466" y="3579862"/>
            <a:ext cx="1538090" cy="540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l="10432" t="21959" r="12352" b="21958"/>
          <a:stretch>
            <a:fillRect/>
          </a:stretch>
        </p:blipFill>
        <p:spPr>
          <a:xfrm>
            <a:off x="932129" y="3632172"/>
            <a:ext cx="1839671" cy="579581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8C1BD-EF1B-4CB3-9438-0DA51A847D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86600" y="4767263"/>
            <a:ext cx="2057400" cy="274637"/>
          </a:xfrm>
        </p:spPr>
        <p:txBody>
          <a:bodyPr/>
          <a:lstStyle/>
          <a:p>
            <a:fld id="{5628C1BD-EF1B-4CB3-9438-0DA51A847D88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12"/>
          <p:cNvSpPr/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400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s</a:t>
            </a: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ort</a:t>
            </a: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函数和</a:t>
            </a:r>
            <a:r>
              <a:rPr kumimoji="0" lang="en-US" altLang="zh-CN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sorted</a:t>
            </a: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方法的区别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568" y="1563638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spcAft>
                <a:spcPts val="0"/>
              </a:spcAft>
            </a:pP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</a:t>
            </a:r>
            <a:r>
              <a:rPr lang="en-US" altLang="zh-CN" sz="24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mylist 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zh-CN" altLang="zh-CN" sz="18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</a:t>
            </a:r>
            <a:r>
              <a:rPr lang="en-US" altLang="zh-CN" sz="24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mylist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4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sort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18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</a:t>
            </a:r>
            <a:r>
              <a:rPr lang="en-US" altLang="zh-CN" sz="24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mylist</a:t>
            </a:r>
            <a:endParaRPr lang="zh-CN" altLang="zh-CN" sz="18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zh-CN" altLang="zh-CN" sz="18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标注 2"/>
          <p:cNvSpPr/>
          <p:nvPr/>
        </p:nvSpPr>
        <p:spPr bwMode="auto">
          <a:xfrm>
            <a:off x="2123728" y="3320405"/>
            <a:ext cx="1512168" cy="835521"/>
          </a:xfrm>
          <a:prstGeom prst="wedgeRectCallout">
            <a:avLst>
              <a:gd name="adj1" fmla="val -86491"/>
              <a:gd name="adj2" fmla="val -65136"/>
            </a:avLst>
          </a:prstGeom>
          <a:solidFill>
            <a:schemeClr val="bg1"/>
          </a:solidFill>
          <a:ln w="2540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改变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mylist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列表本身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83968" y="2814247"/>
            <a:ext cx="4572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spcAft>
                <a:spcPts val="0"/>
              </a:spcAft>
            </a:pP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</a:t>
            </a:r>
            <a:r>
              <a:rPr lang="en-US" altLang="zh-CN" sz="24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mylist 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zh-CN" altLang="zh-CN" sz="18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</a:t>
            </a:r>
            <a:r>
              <a:rPr lang="en-US" altLang="zh-CN" sz="24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sorted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mylist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zh-CN" altLang="zh-CN" sz="18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</a:t>
            </a:r>
            <a:r>
              <a:rPr lang="en-US" altLang="zh-CN" sz="24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mylist</a:t>
            </a:r>
            <a:endParaRPr lang="zh-CN" altLang="zh-CN" sz="18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zh-CN" altLang="zh-CN" sz="18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标注 9"/>
          <p:cNvSpPr/>
          <p:nvPr/>
        </p:nvSpPr>
        <p:spPr bwMode="auto">
          <a:xfrm>
            <a:off x="6228184" y="1616038"/>
            <a:ext cx="2370584" cy="918045"/>
          </a:xfrm>
          <a:prstGeom prst="wedgeRectCallout">
            <a:avLst>
              <a:gd name="adj1" fmla="val -67424"/>
              <a:gd name="adj2" fmla="val 82735"/>
            </a:avLst>
          </a:prstGeom>
          <a:solidFill>
            <a:schemeClr val="bg1"/>
          </a:solidFill>
          <a:ln w="2540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algn="ctr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0" lang="zh-CN" altLang="en-US" sz="2000" b="0" i="0" u="none" strike="noStrike" kern="1200" cap="none" spc="0" normalizeH="0" baseline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mylist列表本身不变</a:t>
            </a:r>
            <a:endParaRPr kumimoji="0" lang="zh-CN" altLang="en-US" sz="2000" b="0" i="0" u="none" strike="noStrike" kern="1200" cap="none" spc="0" normalizeH="0" baseline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  <a:p>
            <a:pPr marL="0" marR="0" algn="ctr" defTabSz="914400" rtl="0" eaLnBrk="1" fontAlgn="base" latinLnBrk="0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2000"/>
              <a:t>返回一个新的列表</a:t>
            </a:r>
            <a:endParaRPr kumimoji="0" lang="zh-CN" altLang="en-US" sz="2000" b="0" i="0" u="none" strike="noStrike" kern="1200" cap="none" spc="0" normalizeH="0" baseline="0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86600" y="4767263"/>
            <a:ext cx="2057400" cy="274637"/>
          </a:xfrm>
        </p:spPr>
        <p:txBody>
          <a:bodyPr/>
          <a:lstStyle/>
          <a:p>
            <a:fld id="{5628C1BD-EF1B-4CB3-9438-0DA51A847D88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12"/>
          <p:cNvSpPr/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列表复制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27584" y="1272935"/>
            <a:ext cx="396044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</a:pP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</a:t>
            </a:r>
            <a:r>
              <a:rPr lang="en-US" altLang="zh-CN" sz="20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0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</a:t>
            </a:r>
            <a:r>
              <a:rPr lang="en-US" altLang="zh-CN" sz="20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b 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</a:t>
            </a:r>
            <a:r>
              <a:rPr lang="en-US" altLang="zh-CN" sz="20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000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sort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</a:t>
            </a:r>
            <a:r>
              <a:rPr lang="en-US" altLang="zh-CN" sz="20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</a:t>
            </a:r>
            <a:r>
              <a:rPr lang="en-US" altLang="zh-CN" sz="20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b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</a:t>
            </a:r>
            <a:r>
              <a:rPr lang="en-US" altLang="zh-CN" sz="20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id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2886075482824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</a:t>
            </a:r>
            <a:r>
              <a:rPr lang="en-US" altLang="zh-CN" sz="20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id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2886075482824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标注 6"/>
          <p:cNvSpPr/>
          <p:nvPr/>
        </p:nvSpPr>
        <p:spPr bwMode="auto">
          <a:xfrm>
            <a:off x="3275856" y="1923678"/>
            <a:ext cx="1080120" cy="835521"/>
          </a:xfrm>
          <a:prstGeom prst="wedgeRectCallout">
            <a:avLst>
              <a:gd name="adj1" fmla="val -86491"/>
              <a:gd name="adj2" fmla="val -65136"/>
            </a:avLst>
          </a:prstGeom>
          <a:solidFill>
            <a:schemeClr val="bg1"/>
          </a:solidFill>
          <a:ln w="2540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b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是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a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rPr>
              <a:t>的别名</a:t>
            </a:r>
            <a:endParaRPr kumimoji="0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950296" y="1275606"/>
            <a:ext cx="37981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 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b 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a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[:]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 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kern="0" dirty="0" err="1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400" kern="0" dirty="0" err="1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copy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()</a:t>
            </a:r>
            <a:endParaRPr lang="en-US" altLang="zh-CN" sz="2400" b="1" kern="0" dirty="0">
              <a:solidFill>
                <a:srgbClr val="000080"/>
              </a:solidFill>
              <a:latin typeface="Courier New" panose="02070309020205020404" pitchFamily="49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id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2886075483336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id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2886074808584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id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2886075417032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86600" y="4767263"/>
            <a:ext cx="2057400" cy="274637"/>
          </a:xfrm>
        </p:spPr>
        <p:txBody>
          <a:bodyPr/>
          <a:lstStyle/>
          <a:p>
            <a:fld id="{5628C1BD-EF1B-4CB3-9438-0DA51A847D88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12"/>
          <p:cNvSpPr/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二维列表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11560" y="989474"/>
            <a:ext cx="8280920" cy="2306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20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使用嵌套列表创建：</a:t>
            </a:r>
            <a:r>
              <a:rPr lang="fr-FR" altLang="zh-CN" sz="2400" dirty="0"/>
              <a:t> </a:t>
            </a:r>
            <a:r>
              <a:rPr lang="fr-FR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matrix = [[1, 2, 3], [4, 5, 6], [7, 8, 9]]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  <a:p>
            <a:pPr lvl="0" algn="l">
              <a:lnSpc>
                <a:spcPct val="20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使用索引访问特定元素：</a:t>
            </a:r>
            <a:r>
              <a:rPr lang="fr-FR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matrix[1][2]</a:t>
            </a:r>
            <a:r>
              <a:rPr lang="en-US" altLang="zh-CN" sz="2400" dirty="0"/>
              <a:t> </a:t>
            </a:r>
            <a:endParaRPr kumimoji="0" lang="en-US" altLang="zh-CN" sz="2400" b="1" i="1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通过嵌套循环遍历：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3851" y="2988146"/>
            <a:ext cx="496855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</a:pPr>
            <a:r>
              <a:rPr lang="en-US" altLang="zh-CN" sz="20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20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row 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sz="20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matrix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0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20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element 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sz="20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row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0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0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element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0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end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000" kern="0" dirty="0">
                <a:solidFill>
                  <a:srgbClr val="808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' '</a:t>
            </a:r>
            <a:r>
              <a:rPr lang="en-US" altLang="zh-CN" sz="20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0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endParaRPr lang="zh-CN" altLang="zh-CN" sz="20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0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0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20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sz="20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en-US" altLang="zh-CN" sz="20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en-US" altLang="zh-CN" sz="20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en-US" altLang="zh-CN" sz="20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r>
              <a:rPr lang="en-US" altLang="zh-CN" sz="20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lang="zh-CN" altLang="zh-CN" sz="20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86600" y="4767263"/>
            <a:ext cx="2057400" cy="274637"/>
          </a:xfrm>
        </p:spPr>
        <p:txBody>
          <a:bodyPr/>
          <a:lstStyle/>
          <a:p>
            <a:fld id="{5628C1BD-EF1B-4CB3-9438-0DA51A847D88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12"/>
          <p:cNvSpPr/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遍历与修改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避免在遍历列表时修改列表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19672" y="2009970"/>
            <a:ext cx="73448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</a:pP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</a:t>
            </a:r>
            <a:r>
              <a:rPr lang="en-US" altLang="zh-CN" sz="24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list1 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zh-CN" altLang="zh-CN" sz="18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</a:t>
            </a:r>
            <a:r>
              <a:rPr lang="en-US" altLang="zh-CN" sz="24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list2 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zh-CN" altLang="zh-CN" sz="18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</a:t>
            </a:r>
            <a:r>
              <a:rPr lang="en-US" altLang="zh-CN" sz="24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24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item </a:t>
            </a:r>
            <a:r>
              <a:rPr lang="en-US" altLang="zh-CN" sz="2400" b="1" ker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sz="24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list1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18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b="1" ker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4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item </a:t>
            </a:r>
            <a:r>
              <a:rPr lang="en-US" altLang="zh-CN" sz="2400" b="1" ker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sz="24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list2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18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list1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4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remove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item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</a:t>
            </a:r>
            <a:r>
              <a:rPr lang="en-US" altLang="zh-CN" sz="24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list1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list2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en-US" altLang="zh-CN" sz="24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zh-CN" altLang="zh-CN" sz="1800" kern="10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7086600" y="4767263"/>
            <a:ext cx="2057400" cy="274637"/>
          </a:xfrm>
        </p:spPr>
        <p:txBody>
          <a:bodyPr/>
          <a:lstStyle/>
          <a:p>
            <a:fld id="{5628C1BD-EF1B-4CB3-9438-0DA51A847D88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12"/>
          <p:cNvSpPr/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遍历与修改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避免在遍历列表时修改列表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979712" y="2139702"/>
            <a:ext cx="55446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list1 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l1copy 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list1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[:]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item 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l1copy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item 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list2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list1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remove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item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&gt;&gt;&gt;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list1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list2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400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kern="0" dirty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kern="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en-US" altLang="zh-CN" sz="2400" b="1" kern="0" dirty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lang="zh-CN" altLang="zh-CN" sz="24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/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列表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推导式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24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【expression for item in list if conditonal】</a:t>
            </a:r>
            <a:endParaRPr lang="en-US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8C1BD-EF1B-4CB3-9438-0DA51A847D88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763688" y="2355726"/>
            <a:ext cx="55446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Aft>
                <a:spcPts val="0"/>
              </a:spcAft>
            </a:pP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4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ker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en-US" altLang="zh-CN" sz="24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item </a:t>
            </a:r>
            <a:r>
              <a:rPr lang="en-US" altLang="zh-CN" sz="2400" b="1" ker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en-US" altLang="zh-CN" sz="24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list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4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b="1" kern="0">
                <a:solidFill>
                  <a:srgbClr val="0000FF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sz="24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conditional</a:t>
            </a:r>
            <a:r>
              <a:rPr lang="en-US" altLang="zh-CN" sz="2400" b="1" kern="0">
                <a:solidFill>
                  <a:srgbClr val="000080"/>
                </a:solidFill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4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spcAft>
                <a:spcPts val="0"/>
              </a:spcAft>
            </a:pPr>
            <a:r>
              <a:rPr lang="en-US" altLang="zh-CN" sz="2400" kern="0">
                <a:latin typeface="Courier New" panose="02070309020205020404" pitchFamily="49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expression      </a:t>
            </a:r>
            <a:endParaRPr lang="zh-CN" altLang="zh-CN" sz="2400" kern="10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标注 5"/>
          <p:cNvSpPr/>
          <p:nvPr/>
        </p:nvSpPr>
        <p:spPr bwMode="auto">
          <a:xfrm>
            <a:off x="6588225" y="4443958"/>
            <a:ext cx="2232248" cy="627534"/>
          </a:xfrm>
          <a:prstGeom prst="wedgeRectCallout">
            <a:avLst>
              <a:gd name="adj1" fmla="val -117496"/>
              <a:gd name="adj2" fmla="val -60759"/>
            </a:avLst>
          </a:prstGeom>
          <a:solidFill>
            <a:schemeClr val="bg1"/>
          </a:solidFill>
          <a:ln w="2540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Gill Sans" charset="0"/>
              </a:rPr>
              <a:t>python中常使用</a:t>
            </a:r>
            <a:r>
              <a:rPr lang="en-US" altLang="zh-CN" sz="160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_表示只用一次的变量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sym typeface="Gill Sans" charset="0"/>
            </a:endParaRPr>
          </a:p>
        </p:txBody>
      </p:sp>
      <p:sp>
        <p:nvSpPr>
          <p:cNvPr id="51212" name="Rectangle 12"/>
          <p:cNvSpPr/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列表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推导式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1560" y="1281155"/>
            <a:ext cx="7776864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defRPr/>
            </a:pPr>
            <a:r>
              <a:rPr lang="en-US" altLang="zh-CN" sz="2000" b="1" dirty="0" err="1">
                <a:solidFill>
                  <a:srgbClr val="780D17"/>
                </a:solidFill>
                <a:latin typeface="Consolas" panose="020B0609020204030204" pitchFamily="49" charset="0"/>
              </a:rPr>
              <a:t>eg.</a:t>
            </a:r>
            <a:r>
              <a:rPr lang="en-US" altLang="zh-CN" sz="2000" b="1" dirty="0">
                <a:solidFill>
                  <a:srgbClr val="780D17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2000" b="1" dirty="0">
                <a:solidFill>
                  <a:srgbClr val="780D17"/>
                </a:solidFill>
                <a:latin typeface="Consolas" panose="020B0609020204030204" pitchFamily="49" charset="0"/>
              </a:rPr>
              <a:t>生成列表，元素为</a:t>
            </a:r>
            <a:r>
              <a:rPr lang="en-US" altLang="zh-CN" sz="2000" b="1" dirty="0">
                <a:solidFill>
                  <a:srgbClr val="780D17"/>
                </a:solidFill>
                <a:latin typeface="Consolas" panose="020B0609020204030204" pitchFamily="49" charset="0"/>
              </a:rPr>
              <a:t>0-9</a:t>
            </a:r>
            <a:r>
              <a:rPr lang="zh-CN" altLang="en-US" sz="2000" b="1" dirty="0">
                <a:solidFill>
                  <a:srgbClr val="780D17"/>
                </a:solidFill>
                <a:latin typeface="Consolas" panose="020B0609020204030204" pitchFamily="49" charset="0"/>
              </a:rPr>
              <a:t>的平方</a:t>
            </a:r>
            <a:endParaRPr lang="en-US" altLang="zh-CN" sz="2000" b="1" dirty="0">
              <a:solidFill>
                <a:srgbClr val="780D17"/>
              </a:solidFill>
              <a:latin typeface="Consolas" panose="020B0609020204030204" pitchFamily="49" charset="0"/>
            </a:endParaRPr>
          </a:p>
          <a:p>
            <a:pPr lvl="0" algn="l">
              <a:defRPr/>
            </a:pPr>
            <a:r>
              <a:rPr lang="en-US" altLang="zh-CN" sz="2000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r>
              <a:rPr lang="en-US" altLang="zh-CN" sz="2000" b="1" dirty="0">
                <a:latin typeface="Consolas" panose="020B0609020204030204" pitchFamily="49" charset="0"/>
              </a:rPr>
              <a:t> ls = [j**2 for j in range(10)]</a:t>
            </a:r>
            <a:endParaRPr lang="en-US" altLang="zh-CN" sz="2000" b="1" dirty="0">
              <a:latin typeface="Consolas" panose="020B0609020204030204" pitchFamily="49" charset="0"/>
            </a:endParaRPr>
          </a:p>
          <a:p>
            <a:pPr lvl="0" algn="l">
              <a:defRPr/>
            </a:pPr>
            <a:r>
              <a:rPr lang="en-US" altLang="zh-C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[0, 1, 4, 9, 16, 25, 36, 49, 64, 81]</a:t>
            </a:r>
            <a:endParaRPr lang="en-US" altLang="zh-CN" sz="20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0" algn="l">
              <a:defRPr/>
            </a:pPr>
            <a:endParaRPr lang="en-US" altLang="zh-CN" sz="20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0" algn="l">
              <a:defRPr/>
            </a:pPr>
            <a:r>
              <a:rPr lang="en-US" altLang="zh-CN" sz="2000" b="1" dirty="0" err="1">
                <a:solidFill>
                  <a:srgbClr val="780D17"/>
                </a:solidFill>
                <a:latin typeface="Consolas" panose="020B0609020204030204" pitchFamily="49" charset="0"/>
              </a:rPr>
              <a:t>eg.</a:t>
            </a:r>
            <a:r>
              <a:rPr lang="en-US" altLang="zh-CN" sz="2000" b="1" dirty="0">
                <a:solidFill>
                  <a:srgbClr val="780D17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2000" b="1" dirty="0">
                <a:solidFill>
                  <a:srgbClr val="780D17"/>
                </a:solidFill>
                <a:latin typeface="Consolas" panose="020B0609020204030204" pitchFamily="49" charset="0"/>
              </a:rPr>
              <a:t>生成列表，元素为</a:t>
            </a:r>
            <a:r>
              <a:rPr lang="en-US" altLang="zh-CN" sz="2000" b="1" dirty="0">
                <a:solidFill>
                  <a:srgbClr val="780D17"/>
                </a:solidFill>
                <a:latin typeface="Consolas" panose="020B0609020204030204" pitchFamily="49" charset="0"/>
              </a:rPr>
              <a:t>0-9</a:t>
            </a:r>
            <a:r>
              <a:rPr lang="zh-CN" altLang="en-US" sz="2000" b="1" dirty="0">
                <a:solidFill>
                  <a:srgbClr val="780D17"/>
                </a:solidFill>
                <a:latin typeface="Consolas" panose="020B0609020204030204" pitchFamily="49" charset="0"/>
              </a:rPr>
              <a:t>中所有奇数的平方</a:t>
            </a:r>
            <a:endParaRPr lang="en-US" altLang="zh-CN" sz="2000" dirty="0"/>
          </a:p>
          <a:p>
            <a:pPr lvl="0" algn="l">
              <a:defRPr/>
            </a:pPr>
            <a:r>
              <a:rPr lang="en-US" altLang="zh-CN" sz="2000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ls = [j**2 for j in range(10) if j%2 != 0]</a:t>
            </a:r>
            <a:endParaRPr lang="en-US" altLang="zh-CN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0" algn="l">
              <a:defRPr/>
            </a:pPr>
            <a:r>
              <a:rPr lang="en-US" altLang="zh-C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[1, 9, 25, 49, 81]</a:t>
            </a:r>
            <a:endParaRPr lang="en-US" altLang="zh-CN" sz="20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0" algn="l">
              <a:defRPr/>
            </a:pPr>
            <a:endParaRPr lang="en-US" altLang="zh-CN" sz="20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0" algn="l">
              <a:defRPr/>
            </a:pPr>
            <a:r>
              <a:rPr lang="en-US" altLang="zh-CN" sz="2000" b="1" dirty="0" err="1">
                <a:solidFill>
                  <a:srgbClr val="780D17"/>
                </a:solidFill>
                <a:latin typeface="Consolas" panose="020B0609020204030204" pitchFamily="49" charset="0"/>
              </a:rPr>
              <a:t>eg.</a:t>
            </a:r>
            <a:r>
              <a:rPr lang="en-US" altLang="zh-CN" sz="2000" b="1" dirty="0">
                <a:solidFill>
                  <a:srgbClr val="780D17"/>
                </a:solidFill>
                <a:latin typeface="Consolas" panose="020B0609020204030204" pitchFamily="49" charset="0"/>
              </a:rPr>
              <a:t> </a:t>
            </a:r>
            <a:r>
              <a:rPr lang="zh-CN" altLang="en-US" sz="2000" b="1" dirty="0">
                <a:solidFill>
                  <a:srgbClr val="780D17"/>
                </a:solidFill>
                <a:latin typeface="Consolas" panose="020B0609020204030204" pitchFamily="49" charset="0"/>
              </a:rPr>
              <a:t>生成列表，包含</a:t>
            </a:r>
            <a:r>
              <a:rPr lang="en-US" altLang="zh-CN" sz="2000" b="1" dirty="0">
                <a:solidFill>
                  <a:srgbClr val="780D17"/>
                </a:solidFill>
                <a:latin typeface="Consolas" panose="020B0609020204030204" pitchFamily="49" charset="0"/>
              </a:rPr>
              <a:t>10</a:t>
            </a:r>
            <a:r>
              <a:rPr lang="zh-CN" altLang="en-US" sz="2000" b="1" dirty="0">
                <a:solidFill>
                  <a:srgbClr val="780D17"/>
                </a:solidFill>
                <a:latin typeface="Consolas" panose="020B0609020204030204" pitchFamily="49" charset="0"/>
              </a:rPr>
              <a:t>个</a:t>
            </a:r>
            <a:r>
              <a:rPr lang="en-US" altLang="zh-CN" sz="2000" b="1" dirty="0">
                <a:solidFill>
                  <a:srgbClr val="780D17"/>
                </a:solidFill>
                <a:latin typeface="Consolas" panose="020B0609020204030204" pitchFamily="49" charset="0"/>
              </a:rPr>
              <a:t>0-9</a:t>
            </a:r>
            <a:r>
              <a:rPr lang="zh-CN" altLang="en-US" sz="2000" b="1" dirty="0">
                <a:solidFill>
                  <a:srgbClr val="780D17"/>
                </a:solidFill>
                <a:latin typeface="Consolas" panose="020B0609020204030204" pitchFamily="49" charset="0"/>
              </a:rPr>
              <a:t>之间的随机整数</a:t>
            </a:r>
            <a:endParaRPr lang="en-US" altLang="zh-CN" sz="2000" b="1" dirty="0">
              <a:solidFill>
                <a:srgbClr val="780D17"/>
              </a:solidFill>
              <a:latin typeface="Consolas" panose="020B0609020204030204" pitchFamily="49" charset="0"/>
            </a:endParaRPr>
          </a:p>
          <a:p>
            <a:pPr lvl="0" algn="l">
              <a:defRPr/>
            </a:pPr>
            <a:r>
              <a:rPr lang="en-US" altLang="zh-CN" sz="2000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 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[ </a:t>
            </a: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random.randint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(0,9) for _ in range(10) ] </a:t>
            </a:r>
            <a:endParaRPr lang="en-US" altLang="zh-CN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0" algn="l">
              <a:defRPr/>
            </a:pPr>
            <a:r>
              <a:rPr lang="en-US" altLang="zh-CN" sz="2000" b="1" dirty="0">
                <a:solidFill>
                  <a:srgbClr val="0070C0"/>
                </a:solidFill>
                <a:latin typeface="Consolas" panose="020B0609020204030204" pitchFamily="49" charset="0"/>
              </a:rPr>
              <a:t>[1, 7, 7, 9, 5, 1, 5, 9, 8, 9]</a:t>
            </a:r>
            <a:endParaRPr lang="zh-CN" altLang="en-US" sz="20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8C1BD-EF1B-4CB3-9438-0DA51A847D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/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/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/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单元小结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93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8C1BD-EF1B-4CB3-9438-0DA51A847D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1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528">
            <a:off x="4893528" y="3773774"/>
            <a:ext cx="808374" cy="730939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505231" y="1372076"/>
            <a:ext cx="8144479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序列是基类类型，扩展类型包括：字符串、元组和列表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元组用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tuple()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创建，列表用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[]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和</a:t>
            </a:r>
            <a:r>
              <a:rPr lang="en-US" altLang="zh-CN" sz="2400" b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list()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创建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元组操作与序列操作基本相同</a:t>
            </a:r>
            <a:endParaRPr lang="en-US" altLang="zh-CN" sz="2400" b="1" noProof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en-US" altLang="zh-CN" sz="24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列表操作在序列操作基础上，增加了更多的灵活性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00" y="4328673"/>
            <a:ext cx="1600491" cy="800246"/>
          </a:xfrm>
          <a:prstGeom prst="rect">
            <a:avLst/>
          </a:prstGeom>
        </p:spPr>
      </p:pic>
      <p:cxnSp>
        <p:nvCxnSpPr>
          <p:cNvPr id="93" name="直接连接符 92"/>
          <p:cNvCxnSpPr>
            <a:cxnSpLocks noChangeAspect="1"/>
          </p:cNvCxnSpPr>
          <p:nvPr/>
        </p:nvCxnSpPr>
        <p:spPr>
          <a:xfrm rot="60000" flipV="1">
            <a:off x="179512" y="4111170"/>
            <a:ext cx="8641188" cy="960112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组合 93"/>
          <p:cNvGrpSpPr>
            <a:grpSpLocks noChangeAspect="1"/>
          </p:cNvGrpSpPr>
          <p:nvPr/>
        </p:nvGrpSpPr>
        <p:grpSpPr>
          <a:xfrm rot="177950">
            <a:off x="8478506" y="3521313"/>
            <a:ext cx="538686" cy="712625"/>
            <a:chOff x="8184848" y="1528278"/>
            <a:chExt cx="915709" cy="1404112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8184848" y="1560745"/>
              <a:ext cx="92049" cy="13716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/>
            <p:cNvGrpSpPr/>
            <p:nvPr/>
          </p:nvGrpSpPr>
          <p:grpSpPr>
            <a:xfrm>
              <a:off x="8202190" y="1528278"/>
              <a:ext cx="898367" cy="536213"/>
              <a:chOff x="8204763" y="1483692"/>
              <a:chExt cx="1164045" cy="817288"/>
            </a:xfrm>
          </p:grpSpPr>
          <p:sp>
            <p:nvSpPr>
              <p:cNvPr id="97" name="矩形 96"/>
              <p:cNvSpPr/>
              <p:nvPr/>
            </p:nvSpPr>
            <p:spPr>
              <a:xfrm rot="21347158">
                <a:off x="8205453" y="1508413"/>
                <a:ext cx="1156902" cy="79256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 rot="21317301">
                <a:off x="8204763" y="155841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 rot="21317301">
                <a:off x="8598077" y="1515594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 rot="21317301">
                <a:off x="8965920" y="148369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 rot="21317301">
                <a:off x="8414168" y="171566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 rot="21317301">
                <a:off x="8797829" y="168487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 rot="21317301">
                <a:off x="8246506" y="1934707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 rot="21317301">
                <a:off x="8618241" y="190461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 rot="21317301">
                <a:off x="9001629" y="1880783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 rot="21317301">
                <a:off x="9167267" y="166499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21317301">
                <a:off x="8447028" y="2118481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 rot="21317301">
                <a:off x="8825267" y="207168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 rot="21317301">
                <a:off x="9188068" y="206416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</p:grpSp>
      </p:grpSp>
      <p:sp>
        <p:nvSpPr>
          <p:cNvPr id="25" name="Rectangle 12"/>
          <p:cNvSpPr/>
          <p:nvPr/>
        </p:nvSpPr>
        <p:spPr bwMode="auto">
          <a:xfrm>
            <a:off x="395536" y="396660"/>
            <a:ext cx="5544616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序列类型及操作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8C1BD-EF1B-4CB3-9438-0DA51A847D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00" y="4328673"/>
            <a:ext cx="1600491" cy="800246"/>
          </a:xfrm>
          <a:prstGeom prst="rect">
            <a:avLst/>
          </a:prstGeom>
        </p:spPr>
      </p:pic>
      <p:sp>
        <p:nvSpPr>
          <p:cNvPr id="17" name="Freeform 6"/>
          <p:cNvSpPr>
            <a:spLocks noEditPoints="1"/>
          </p:cNvSpPr>
          <p:nvPr/>
        </p:nvSpPr>
        <p:spPr bwMode="auto">
          <a:xfrm>
            <a:off x="1835696" y="2015534"/>
            <a:ext cx="1196684" cy="1275336"/>
          </a:xfrm>
          <a:custGeom>
            <a:avLst/>
            <a:gdLst>
              <a:gd name="T0" fmla="*/ 743 w 957"/>
              <a:gd name="T1" fmla="*/ 313 h 1020"/>
              <a:gd name="T2" fmla="*/ 756 w 957"/>
              <a:gd name="T3" fmla="*/ 428 h 1020"/>
              <a:gd name="T4" fmla="*/ 704 w 957"/>
              <a:gd name="T5" fmla="*/ 513 h 1020"/>
              <a:gd name="T6" fmla="*/ 724 w 957"/>
              <a:gd name="T7" fmla="*/ 341 h 1020"/>
              <a:gd name="T8" fmla="*/ 704 w 957"/>
              <a:gd name="T9" fmla="*/ 152 h 1020"/>
              <a:gd name="T10" fmla="*/ 953 w 957"/>
              <a:gd name="T11" fmla="*/ 925 h 1020"/>
              <a:gd name="T12" fmla="*/ 704 w 957"/>
              <a:gd name="T13" fmla="*/ 1020 h 1020"/>
              <a:gd name="T14" fmla="*/ 478 w 957"/>
              <a:gd name="T15" fmla="*/ 16 h 1020"/>
              <a:gd name="T16" fmla="*/ 704 w 957"/>
              <a:gd name="T17" fmla="*/ 308 h 1020"/>
              <a:gd name="T18" fmla="*/ 679 w 957"/>
              <a:gd name="T19" fmla="*/ 494 h 1020"/>
              <a:gd name="T20" fmla="*/ 704 w 957"/>
              <a:gd name="T21" fmla="*/ 513 h 1020"/>
              <a:gd name="T22" fmla="*/ 665 w 957"/>
              <a:gd name="T23" fmla="*/ 566 h 1020"/>
              <a:gd name="T24" fmla="*/ 684 w 957"/>
              <a:gd name="T25" fmla="*/ 723 h 1020"/>
              <a:gd name="T26" fmla="*/ 704 w 957"/>
              <a:gd name="T27" fmla="*/ 1020 h 1020"/>
              <a:gd name="T28" fmla="*/ 478 w 957"/>
              <a:gd name="T29" fmla="*/ 984 h 1020"/>
              <a:gd name="T30" fmla="*/ 493 w 957"/>
              <a:gd name="T31" fmla="*/ 969 h 1020"/>
              <a:gd name="T32" fmla="*/ 478 w 957"/>
              <a:gd name="T33" fmla="*/ 955 h 1020"/>
              <a:gd name="T34" fmla="*/ 480 w 957"/>
              <a:gd name="T35" fmla="*/ 945 h 1020"/>
              <a:gd name="T36" fmla="*/ 480 w 957"/>
              <a:gd name="T37" fmla="*/ 916 h 1020"/>
              <a:gd name="T38" fmla="*/ 478 w 957"/>
              <a:gd name="T39" fmla="*/ 901 h 1020"/>
              <a:gd name="T40" fmla="*/ 589 w 957"/>
              <a:gd name="T41" fmla="*/ 663 h 1020"/>
              <a:gd name="T42" fmla="*/ 479 w 957"/>
              <a:gd name="T43" fmla="*/ 709 h 1020"/>
              <a:gd name="T44" fmla="*/ 478 w 957"/>
              <a:gd name="T45" fmla="*/ 613 h 1020"/>
              <a:gd name="T46" fmla="*/ 519 w 957"/>
              <a:gd name="T47" fmla="*/ 628 h 1020"/>
              <a:gd name="T48" fmla="*/ 478 w 957"/>
              <a:gd name="T49" fmla="*/ 512 h 1020"/>
              <a:gd name="T50" fmla="*/ 587 w 957"/>
              <a:gd name="T51" fmla="*/ 502 h 1020"/>
              <a:gd name="T52" fmla="*/ 664 w 957"/>
              <a:gd name="T53" fmla="*/ 319 h 1020"/>
              <a:gd name="T54" fmla="*/ 478 w 957"/>
              <a:gd name="T55" fmla="*/ 16 h 1020"/>
              <a:gd name="T56" fmla="*/ 395 w 957"/>
              <a:gd name="T57" fmla="*/ 35 h 1020"/>
              <a:gd name="T58" fmla="*/ 478 w 957"/>
              <a:gd name="T59" fmla="*/ 16 h 1020"/>
              <a:gd name="T60" fmla="*/ 425 w 957"/>
              <a:gd name="T61" fmla="*/ 204 h 1020"/>
              <a:gd name="T62" fmla="*/ 294 w 957"/>
              <a:gd name="T63" fmla="*/ 284 h 1020"/>
              <a:gd name="T64" fmla="*/ 362 w 957"/>
              <a:gd name="T65" fmla="*/ 506 h 1020"/>
              <a:gd name="T66" fmla="*/ 477 w 957"/>
              <a:gd name="T67" fmla="*/ 478 h 1020"/>
              <a:gd name="T68" fmla="*/ 478 w 957"/>
              <a:gd name="T69" fmla="*/ 512 h 1020"/>
              <a:gd name="T70" fmla="*/ 438 w 957"/>
              <a:gd name="T71" fmla="*/ 628 h 1020"/>
              <a:gd name="T72" fmla="*/ 478 w 957"/>
              <a:gd name="T73" fmla="*/ 709 h 1020"/>
              <a:gd name="T74" fmla="*/ 370 w 957"/>
              <a:gd name="T75" fmla="*/ 665 h 1020"/>
              <a:gd name="T76" fmla="*/ 478 w 957"/>
              <a:gd name="T77" fmla="*/ 901 h 1020"/>
              <a:gd name="T78" fmla="*/ 478 w 957"/>
              <a:gd name="T79" fmla="*/ 916 h 1020"/>
              <a:gd name="T80" fmla="*/ 478 w 957"/>
              <a:gd name="T81" fmla="*/ 945 h 1020"/>
              <a:gd name="T82" fmla="*/ 466 w 957"/>
              <a:gd name="T83" fmla="*/ 969 h 1020"/>
              <a:gd name="T84" fmla="*/ 478 w 957"/>
              <a:gd name="T85" fmla="*/ 1020 h 1020"/>
              <a:gd name="T86" fmla="*/ 253 w 957"/>
              <a:gd name="T87" fmla="*/ 730 h 1020"/>
              <a:gd name="T88" fmla="*/ 342 w 957"/>
              <a:gd name="T89" fmla="*/ 640 h 1020"/>
              <a:gd name="T90" fmla="*/ 265 w 957"/>
              <a:gd name="T91" fmla="*/ 519 h 1020"/>
              <a:gd name="T92" fmla="*/ 253 w 957"/>
              <a:gd name="T93" fmla="*/ 477 h 1020"/>
              <a:gd name="T94" fmla="*/ 276 w 957"/>
              <a:gd name="T95" fmla="*/ 341 h 1020"/>
              <a:gd name="T96" fmla="*/ 253 w 957"/>
              <a:gd name="T97" fmla="*/ 143 h 1020"/>
              <a:gd name="T98" fmla="*/ 214 w 957"/>
              <a:gd name="T99" fmla="*/ 313 h 1020"/>
              <a:gd name="T100" fmla="*/ 253 w 957"/>
              <a:gd name="T101" fmla="*/ 310 h 1020"/>
              <a:gd name="T102" fmla="*/ 253 w 957"/>
              <a:gd name="T103" fmla="*/ 477 h 1020"/>
              <a:gd name="T104" fmla="*/ 227 w 957"/>
              <a:gd name="T105" fmla="*/ 490 h 1020"/>
              <a:gd name="T106" fmla="*/ 199 w 957"/>
              <a:gd name="T107" fmla="*/ 359 h 1020"/>
              <a:gd name="T108" fmla="*/ 253 w 957"/>
              <a:gd name="T109" fmla="*/ 1020 h 1020"/>
              <a:gd name="T110" fmla="*/ 3 w 957"/>
              <a:gd name="T111" fmla="*/ 925 h 1020"/>
              <a:gd name="T112" fmla="*/ 253 w 957"/>
              <a:gd name="T113" fmla="*/ 1020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57" h="1020">
                <a:moveTo>
                  <a:pt x="704" y="152"/>
                </a:moveTo>
                <a:cubicBezTo>
                  <a:pt x="723" y="197"/>
                  <a:pt x="736" y="251"/>
                  <a:pt x="743" y="313"/>
                </a:cubicBezTo>
                <a:cubicBezTo>
                  <a:pt x="750" y="327"/>
                  <a:pt x="755" y="342"/>
                  <a:pt x="757" y="359"/>
                </a:cubicBezTo>
                <a:cubicBezTo>
                  <a:pt x="761" y="381"/>
                  <a:pt x="760" y="406"/>
                  <a:pt x="756" y="428"/>
                </a:cubicBezTo>
                <a:cubicBezTo>
                  <a:pt x="751" y="452"/>
                  <a:pt x="742" y="473"/>
                  <a:pt x="729" y="490"/>
                </a:cubicBezTo>
                <a:cubicBezTo>
                  <a:pt x="722" y="500"/>
                  <a:pt x="713" y="508"/>
                  <a:pt x="704" y="513"/>
                </a:cubicBezTo>
                <a:cubicBezTo>
                  <a:pt x="704" y="476"/>
                  <a:pt x="704" y="476"/>
                  <a:pt x="704" y="476"/>
                </a:cubicBezTo>
                <a:cubicBezTo>
                  <a:pt x="730" y="445"/>
                  <a:pt x="739" y="384"/>
                  <a:pt x="724" y="341"/>
                </a:cubicBezTo>
                <a:cubicBezTo>
                  <a:pt x="718" y="320"/>
                  <a:pt x="710" y="310"/>
                  <a:pt x="704" y="308"/>
                </a:cubicBezTo>
                <a:lnTo>
                  <a:pt x="704" y="152"/>
                </a:lnTo>
                <a:close/>
                <a:moveTo>
                  <a:pt x="704" y="731"/>
                </a:moveTo>
                <a:cubicBezTo>
                  <a:pt x="815" y="772"/>
                  <a:pt x="957" y="791"/>
                  <a:pt x="953" y="925"/>
                </a:cubicBezTo>
                <a:cubicBezTo>
                  <a:pt x="952" y="956"/>
                  <a:pt x="940" y="988"/>
                  <a:pt x="921" y="1020"/>
                </a:cubicBezTo>
                <a:cubicBezTo>
                  <a:pt x="704" y="1020"/>
                  <a:pt x="704" y="1020"/>
                  <a:pt x="704" y="1020"/>
                </a:cubicBezTo>
                <a:lnTo>
                  <a:pt x="704" y="731"/>
                </a:lnTo>
                <a:close/>
                <a:moveTo>
                  <a:pt x="478" y="16"/>
                </a:moveTo>
                <a:cubicBezTo>
                  <a:pt x="588" y="0"/>
                  <a:pt x="661" y="52"/>
                  <a:pt x="704" y="152"/>
                </a:cubicBezTo>
                <a:cubicBezTo>
                  <a:pt x="704" y="308"/>
                  <a:pt x="704" y="308"/>
                  <a:pt x="704" y="308"/>
                </a:cubicBezTo>
                <a:cubicBezTo>
                  <a:pt x="693" y="305"/>
                  <a:pt x="684" y="321"/>
                  <a:pt x="680" y="350"/>
                </a:cubicBezTo>
                <a:cubicBezTo>
                  <a:pt x="675" y="381"/>
                  <a:pt x="674" y="429"/>
                  <a:pt x="679" y="494"/>
                </a:cubicBezTo>
                <a:cubicBezTo>
                  <a:pt x="688" y="491"/>
                  <a:pt x="697" y="484"/>
                  <a:pt x="704" y="476"/>
                </a:cubicBezTo>
                <a:cubicBezTo>
                  <a:pt x="704" y="513"/>
                  <a:pt x="704" y="513"/>
                  <a:pt x="704" y="513"/>
                </a:cubicBezTo>
                <a:cubicBezTo>
                  <a:pt x="700" y="515"/>
                  <a:pt x="696" y="517"/>
                  <a:pt x="692" y="519"/>
                </a:cubicBezTo>
                <a:cubicBezTo>
                  <a:pt x="684" y="535"/>
                  <a:pt x="675" y="552"/>
                  <a:pt x="665" y="566"/>
                </a:cubicBezTo>
                <a:cubicBezTo>
                  <a:pt x="654" y="594"/>
                  <a:pt x="635" y="619"/>
                  <a:pt x="614" y="640"/>
                </a:cubicBezTo>
                <a:cubicBezTo>
                  <a:pt x="621" y="675"/>
                  <a:pt x="640" y="705"/>
                  <a:pt x="684" y="723"/>
                </a:cubicBezTo>
                <a:cubicBezTo>
                  <a:pt x="690" y="726"/>
                  <a:pt x="697" y="728"/>
                  <a:pt x="704" y="731"/>
                </a:cubicBezTo>
                <a:cubicBezTo>
                  <a:pt x="704" y="1020"/>
                  <a:pt x="704" y="1020"/>
                  <a:pt x="704" y="1020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478" y="984"/>
                  <a:pt x="478" y="984"/>
                  <a:pt x="478" y="984"/>
                </a:cubicBezTo>
                <a:cubicBezTo>
                  <a:pt x="479" y="984"/>
                  <a:pt x="479" y="984"/>
                  <a:pt x="480" y="984"/>
                </a:cubicBezTo>
                <a:cubicBezTo>
                  <a:pt x="487" y="984"/>
                  <a:pt x="493" y="977"/>
                  <a:pt x="493" y="969"/>
                </a:cubicBezTo>
                <a:cubicBezTo>
                  <a:pt x="493" y="961"/>
                  <a:pt x="487" y="955"/>
                  <a:pt x="480" y="955"/>
                </a:cubicBezTo>
                <a:cubicBezTo>
                  <a:pt x="479" y="955"/>
                  <a:pt x="479" y="955"/>
                  <a:pt x="478" y="955"/>
                </a:cubicBezTo>
                <a:cubicBezTo>
                  <a:pt x="478" y="945"/>
                  <a:pt x="478" y="945"/>
                  <a:pt x="478" y="945"/>
                </a:cubicBezTo>
                <a:cubicBezTo>
                  <a:pt x="479" y="945"/>
                  <a:pt x="479" y="945"/>
                  <a:pt x="480" y="945"/>
                </a:cubicBezTo>
                <a:cubicBezTo>
                  <a:pt x="487" y="945"/>
                  <a:pt x="493" y="938"/>
                  <a:pt x="493" y="930"/>
                </a:cubicBezTo>
                <a:cubicBezTo>
                  <a:pt x="493" y="922"/>
                  <a:pt x="487" y="916"/>
                  <a:pt x="480" y="916"/>
                </a:cubicBezTo>
                <a:cubicBezTo>
                  <a:pt x="479" y="916"/>
                  <a:pt x="479" y="916"/>
                  <a:pt x="478" y="916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556" y="871"/>
                  <a:pt x="598" y="831"/>
                  <a:pt x="661" y="751"/>
                </a:cubicBezTo>
                <a:cubicBezTo>
                  <a:pt x="625" y="737"/>
                  <a:pt x="602" y="703"/>
                  <a:pt x="589" y="663"/>
                </a:cubicBezTo>
                <a:cubicBezTo>
                  <a:pt x="553" y="691"/>
                  <a:pt x="514" y="709"/>
                  <a:pt x="485" y="709"/>
                </a:cubicBezTo>
                <a:cubicBezTo>
                  <a:pt x="483" y="709"/>
                  <a:pt x="481" y="709"/>
                  <a:pt x="479" y="709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8" y="613"/>
                  <a:pt x="478" y="613"/>
                  <a:pt x="478" y="613"/>
                </a:cubicBezTo>
                <a:cubicBezTo>
                  <a:pt x="479" y="613"/>
                  <a:pt x="479" y="613"/>
                  <a:pt x="479" y="613"/>
                </a:cubicBezTo>
                <a:cubicBezTo>
                  <a:pt x="493" y="613"/>
                  <a:pt x="503" y="634"/>
                  <a:pt x="519" y="628"/>
                </a:cubicBezTo>
                <a:cubicBezTo>
                  <a:pt x="555" y="615"/>
                  <a:pt x="571" y="591"/>
                  <a:pt x="571" y="565"/>
                </a:cubicBezTo>
                <a:cubicBezTo>
                  <a:pt x="571" y="529"/>
                  <a:pt x="525" y="512"/>
                  <a:pt x="478" y="512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531" y="470"/>
                  <a:pt x="566" y="485"/>
                  <a:pt x="587" y="502"/>
                </a:cubicBezTo>
                <a:cubicBezTo>
                  <a:pt x="588" y="503"/>
                  <a:pt x="590" y="504"/>
                  <a:pt x="591" y="506"/>
                </a:cubicBezTo>
                <a:cubicBezTo>
                  <a:pt x="644" y="538"/>
                  <a:pt x="663" y="405"/>
                  <a:pt x="664" y="319"/>
                </a:cubicBezTo>
                <a:cubicBezTo>
                  <a:pt x="580" y="314"/>
                  <a:pt x="531" y="271"/>
                  <a:pt x="478" y="235"/>
                </a:cubicBezTo>
                <a:lnTo>
                  <a:pt x="478" y="16"/>
                </a:lnTo>
                <a:close/>
                <a:moveTo>
                  <a:pt x="253" y="143"/>
                </a:moveTo>
                <a:cubicBezTo>
                  <a:pt x="281" y="83"/>
                  <a:pt x="325" y="38"/>
                  <a:pt x="395" y="35"/>
                </a:cubicBezTo>
                <a:cubicBezTo>
                  <a:pt x="408" y="31"/>
                  <a:pt x="422" y="27"/>
                  <a:pt x="437" y="25"/>
                </a:cubicBezTo>
                <a:cubicBezTo>
                  <a:pt x="451" y="21"/>
                  <a:pt x="465" y="18"/>
                  <a:pt x="478" y="16"/>
                </a:cubicBezTo>
                <a:cubicBezTo>
                  <a:pt x="478" y="235"/>
                  <a:pt x="478" y="235"/>
                  <a:pt x="478" y="235"/>
                </a:cubicBezTo>
                <a:cubicBezTo>
                  <a:pt x="461" y="223"/>
                  <a:pt x="444" y="212"/>
                  <a:pt x="425" y="204"/>
                </a:cubicBezTo>
                <a:cubicBezTo>
                  <a:pt x="378" y="183"/>
                  <a:pt x="333" y="179"/>
                  <a:pt x="316" y="207"/>
                </a:cubicBezTo>
                <a:cubicBezTo>
                  <a:pt x="303" y="228"/>
                  <a:pt x="296" y="254"/>
                  <a:pt x="294" y="284"/>
                </a:cubicBezTo>
                <a:cubicBezTo>
                  <a:pt x="294" y="285"/>
                  <a:pt x="294" y="287"/>
                  <a:pt x="294" y="289"/>
                </a:cubicBezTo>
                <a:cubicBezTo>
                  <a:pt x="290" y="370"/>
                  <a:pt x="303" y="542"/>
                  <a:pt x="362" y="506"/>
                </a:cubicBezTo>
                <a:cubicBezTo>
                  <a:pt x="364" y="504"/>
                  <a:pt x="365" y="503"/>
                  <a:pt x="367" y="502"/>
                </a:cubicBezTo>
                <a:cubicBezTo>
                  <a:pt x="388" y="485"/>
                  <a:pt x="423" y="469"/>
                  <a:pt x="477" y="478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478" y="512"/>
                  <a:pt x="478" y="512"/>
                  <a:pt x="478" y="512"/>
                </a:cubicBezTo>
                <a:cubicBezTo>
                  <a:pt x="432" y="512"/>
                  <a:pt x="384" y="529"/>
                  <a:pt x="382" y="561"/>
                </a:cubicBezTo>
                <a:cubicBezTo>
                  <a:pt x="380" y="588"/>
                  <a:pt x="400" y="615"/>
                  <a:pt x="438" y="628"/>
                </a:cubicBezTo>
                <a:cubicBezTo>
                  <a:pt x="454" y="634"/>
                  <a:pt x="464" y="613"/>
                  <a:pt x="478" y="613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7" y="709"/>
                  <a:pt x="475" y="709"/>
                  <a:pt x="472" y="709"/>
                </a:cubicBezTo>
                <a:cubicBezTo>
                  <a:pt x="444" y="709"/>
                  <a:pt x="405" y="692"/>
                  <a:pt x="370" y="665"/>
                </a:cubicBezTo>
                <a:cubicBezTo>
                  <a:pt x="357" y="704"/>
                  <a:pt x="334" y="737"/>
                  <a:pt x="298" y="751"/>
                </a:cubicBezTo>
                <a:cubicBezTo>
                  <a:pt x="358" y="841"/>
                  <a:pt x="407" y="878"/>
                  <a:pt x="478" y="901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478" y="916"/>
                  <a:pt x="478" y="916"/>
                  <a:pt x="478" y="916"/>
                </a:cubicBezTo>
                <a:cubicBezTo>
                  <a:pt x="471" y="916"/>
                  <a:pt x="466" y="923"/>
                  <a:pt x="466" y="930"/>
                </a:cubicBezTo>
                <a:cubicBezTo>
                  <a:pt x="466" y="938"/>
                  <a:pt x="471" y="944"/>
                  <a:pt x="478" y="945"/>
                </a:cubicBezTo>
                <a:cubicBezTo>
                  <a:pt x="478" y="955"/>
                  <a:pt x="478" y="955"/>
                  <a:pt x="478" y="955"/>
                </a:cubicBezTo>
                <a:cubicBezTo>
                  <a:pt x="471" y="956"/>
                  <a:pt x="466" y="962"/>
                  <a:pt x="466" y="969"/>
                </a:cubicBezTo>
                <a:cubicBezTo>
                  <a:pt x="466" y="977"/>
                  <a:pt x="471" y="983"/>
                  <a:pt x="478" y="984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253" y="1020"/>
                  <a:pt x="253" y="1020"/>
                  <a:pt x="253" y="1020"/>
                </a:cubicBezTo>
                <a:cubicBezTo>
                  <a:pt x="253" y="730"/>
                  <a:pt x="253" y="730"/>
                  <a:pt x="253" y="730"/>
                </a:cubicBezTo>
                <a:cubicBezTo>
                  <a:pt x="260" y="728"/>
                  <a:pt x="266" y="726"/>
                  <a:pt x="272" y="723"/>
                </a:cubicBezTo>
                <a:cubicBezTo>
                  <a:pt x="317" y="704"/>
                  <a:pt x="336" y="675"/>
                  <a:pt x="342" y="640"/>
                </a:cubicBezTo>
                <a:cubicBezTo>
                  <a:pt x="322" y="619"/>
                  <a:pt x="304" y="595"/>
                  <a:pt x="293" y="569"/>
                </a:cubicBezTo>
                <a:cubicBezTo>
                  <a:pt x="282" y="554"/>
                  <a:pt x="273" y="537"/>
                  <a:pt x="265" y="519"/>
                </a:cubicBezTo>
                <a:cubicBezTo>
                  <a:pt x="261" y="517"/>
                  <a:pt x="257" y="516"/>
                  <a:pt x="253" y="513"/>
                </a:cubicBezTo>
                <a:cubicBezTo>
                  <a:pt x="253" y="477"/>
                  <a:pt x="253" y="477"/>
                  <a:pt x="253" y="477"/>
                </a:cubicBezTo>
                <a:cubicBezTo>
                  <a:pt x="260" y="485"/>
                  <a:pt x="269" y="491"/>
                  <a:pt x="278" y="494"/>
                </a:cubicBezTo>
                <a:cubicBezTo>
                  <a:pt x="283" y="431"/>
                  <a:pt x="283" y="374"/>
                  <a:pt x="276" y="341"/>
                </a:cubicBezTo>
                <a:cubicBezTo>
                  <a:pt x="271" y="317"/>
                  <a:pt x="262" y="308"/>
                  <a:pt x="253" y="310"/>
                </a:cubicBezTo>
                <a:lnTo>
                  <a:pt x="253" y="143"/>
                </a:lnTo>
                <a:close/>
                <a:moveTo>
                  <a:pt x="214" y="313"/>
                </a:moveTo>
                <a:cubicBezTo>
                  <a:pt x="214" y="313"/>
                  <a:pt x="214" y="313"/>
                  <a:pt x="214" y="313"/>
                </a:cubicBezTo>
                <a:cubicBezTo>
                  <a:pt x="218" y="258"/>
                  <a:pt x="229" y="195"/>
                  <a:pt x="253" y="143"/>
                </a:cubicBezTo>
                <a:cubicBezTo>
                  <a:pt x="253" y="310"/>
                  <a:pt x="253" y="310"/>
                  <a:pt x="253" y="310"/>
                </a:cubicBezTo>
                <a:cubicBezTo>
                  <a:pt x="246" y="312"/>
                  <a:pt x="238" y="323"/>
                  <a:pt x="233" y="339"/>
                </a:cubicBezTo>
                <a:cubicBezTo>
                  <a:pt x="217" y="383"/>
                  <a:pt x="226" y="445"/>
                  <a:pt x="253" y="477"/>
                </a:cubicBezTo>
                <a:cubicBezTo>
                  <a:pt x="253" y="513"/>
                  <a:pt x="253" y="513"/>
                  <a:pt x="253" y="513"/>
                </a:cubicBezTo>
                <a:cubicBezTo>
                  <a:pt x="243" y="508"/>
                  <a:pt x="235" y="500"/>
                  <a:pt x="227" y="490"/>
                </a:cubicBezTo>
                <a:cubicBezTo>
                  <a:pt x="214" y="473"/>
                  <a:pt x="206" y="452"/>
                  <a:pt x="201" y="428"/>
                </a:cubicBezTo>
                <a:cubicBezTo>
                  <a:pt x="196" y="406"/>
                  <a:pt x="195" y="381"/>
                  <a:pt x="199" y="359"/>
                </a:cubicBezTo>
                <a:cubicBezTo>
                  <a:pt x="202" y="342"/>
                  <a:pt x="206" y="326"/>
                  <a:pt x="214" y="313"/>
                </a:cubicBezTo>
                <a:moveTo>
                  <a:pt x="253" y="1020"/>
                </a:moveTo>
                <a:cubicBezTo>
                  <a:pt x="35" y="1020"/>
                  <a:pt x="35" y="1020"/>
                  <a:pt x="35" y="1020"/>
                </a:cubicBezTo>
                <a:cubicBezTo>
                  <a:pt x="16" y="988"/>
                  <a:pt x="4" y="956"/>
                  <a:pt x="3" y="925"/>
                </a:cubicBezTo>
                <a:cubicBezTo>
                  <a:pt x="0" y="791"/>
                  <a:pt x="142" y="772"/>
                  <a:pt x="253" y="730"/>
                </a:cubicBezTo>
                <a:lnTo>
                  <a:pt x="253" y="1020"/>
                </a:lnTo>
                <a:close/>
              </a:path>
            </a:pathLst>
          </a:custGeom>
          <a:solidFill>
            <a:srgbClr val="C19859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3" name="直接连接符 92"/>
          <p:cNvCxnSpPr>
            <a:cxnSpLocks noChangeAspect="1"/>
          </p:cNvCxnSpPr>
          <p:nvPr/>
        </p:nvCxnSpPr>
        <p:spPr>
          <a:xfrm rot="60000" flipV="1">
            <a:off x="179512" y="4111170"/>
            <a:ext cx="8641188" cy="960112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组合 93"/>
          <p:cNvGrpSpPr>
            <a:grpSpLocks noChangeAspect="1"/>
          </p:cNvGrpSpPr>
          <p:nvPr/>
        </p:nvGrpSpPr>
        <p:grpSpPr>
          <a:xfrm rot="177950">
            <a:off x="8478506" y="3521313"/>
            <a:ext cx="538686" cy="712625"/>
            <a:chOff x="8184848" y="1528278"/>
            <a:chExt cx="915709" cy="1404112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8184848" y="1560745"/>
              <a:ext cx="92049" cy="13716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/>
            <p:cNvGrpSpPr/>
            <p:nvPr/>
          </p:nvGrpSpPr>
          <p:grpSpPr>
            <a:xfrm>
              <a:off x="8202190" y="1528278"/>
              <a:ext cx="898367" cy="536213"/>
              <a:chOff x="8204763" y="1483692"/>
              <a:chExt cx="1164045" cy="817288"/>
            </a:xfrm>
          </p:grpSpPr>
          <p:sp>
            <p:nvSpPr>
              <p:cNvPr id="97" name="矩形 96"/>
              <p:cNvSpPr/>
              <p:nvPr/>
            </p:nvSpPr>
            <p:spPr>
              <a:xfrm rot="21347158">
                <a:off x="8205453" y="1508413"/>
                <a:ext cx="1156902" cy="79256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 rot="21317301">
                <a:off x="8204763" y="155841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 rot="21317301">
                <a:off x="8598077" y="1515594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 rot="21317301">
                <a:off x="8965920" y="148369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 rot="21317301">
                <a:off x="8414168" y="171566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 rot="21317301">
                <a:off x="8797829" y="168487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 rot="21317301">
                <a:off x="8246506" y="1934707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 rot="21317301">
                <a:off x="8618241" y="190461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 rot="21317301">
                <a:off x="9001629" y="1880783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 rot="21317301">
                <a:off x="9167267" y="166499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21317301">
                <a:off x="8447028" y="2118481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 rot="21317301">
                <a:off x="8825267" y="207168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 rot="21317301">
                <a:off x="9188068" y="206416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</p:grpSp>
      </p:grpSp>
      <p:sp>
        <p:nvSpPr>
          <p:cNvPr id="25" name="Rectangle 12"/>
          <p:cNvSpPr/>
          <p:nvPr/>
        </p:nvSpPr>
        <p:spPr bwMode="auto">
          <a:xfrm>
            <a:off x="395536" y="396660"/>
            <a:ext cx="5544616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集合类型及操作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775989" y="1143305"/>
            <a:ext cx="4544250" cy="25200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70000"/>
              </a:lnSpc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集合类型定义</a:t>
            </a:r>
            <a:endParaRPr lang="en-US" altLang="zh-CN" sz="2400" b="1" noProof="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algn="l">
              <a:lnSpc>
                <a:spcPct val="170000"/>
              </a:lnSpc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</a:t>
            </a:r>
            <a:r>
              <a:rPr lang="en-US" altLang="zh-CN" sz="24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集合操作符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algn="l">
              <a:lnSpc>
                <a:spcPct val="170000"/>
              </a:lnSpc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集合处理方法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0" algn="l">
              <a:lnSpc>
                <a:spcPct val="170000"/>
              </a:lnSpc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       </a:t>
            </a:r>
            <a:r>
              <a:rPr lang="en-US" altLang="zh-CN" sz="24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 集合类型应用场景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2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528">
            <a:off x="4893528" y="3773774"/>
            <a:ext cx="808374" cy="730939"/>
          </a:xfrm>
          <a:prstGeom prst="rect">
            <a:avLst/>
          </a:prstGeom>
          <a:noFill/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8C1BD-EF1B-4CB3-9438-0DA51A847D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/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/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/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>
              <a:lnSpc>
                <a:spcPct val="150000"/>
              </a:lnSpc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集合类型定义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8C1BD-EF1B-4CB3-9438-0DA51A847D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/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集合类型的定义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集合是多个元素的无序组合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5576" y="2139702"/>
            <a:ext cx="76328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集合类型与数学中的集合概念一致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集合元素之间无序，每个元素唯一，不存在相同元素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集合元素不可更改，不能是可变数据类型 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948264" y="3867894"/>
            <a:ext cx="10936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为什么？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8C1BD-EF1B-4CB3-9438-0DA51A847D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/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集合类型的定义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集合是多个元素的无序组合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55576" y="2139702"/>
            <a:ext cx="76328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集合用大括号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{}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表示，元素间用逗号分隔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建立集合类型用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{}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或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set()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建立空集合类型，必须使用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Gill Sans" charset="0"/>
              </a:rPr>
              <a:t>set()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28C1BD-EF1B-4CB3-9438-0DA51A847D8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ISPRING_RESOURCE_PATHS_HASH_PRESENTER" val="579155a5afd86163fd78435cb23c80c36c925"/>
  <p:tag name="commondata" val="eyJoZGlkIjoiZDljZTc2NGY4OGRkYzQ0ZTViODRhMjdhZjAyMGRmYzE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Subtitle">
  <a:themeElements>
    <a:clrScheme name="Embassy_Orange (Light)">
      <a:dk1>
        <a:srgbClr val="000000"/>
      </a:dk1>
      <a:lt1>
        <a:srgbClr val="FFFFFF"/>
      </a:lt1>
      <a:dk2>
        <a:srgbClr val="323232"/>
      </a:dk2>
      <a:lt2>
        <a:srgbClr val="969696"/>
      </a:lt2>
      <a:accent1>
        <a:srgbClr val="FF6900"/>
      </a:accent1>
      <a:accent2>
        <a:srgbClr val="FF931A"/>
      </a:accent2>
      <a:accent3>
        <a:srgbClr val="FFB219"/>
      </a:accent3>
      <a:accent4>
        <a:srgbClr val="FFE019"/>
      </a:accent4>
      <a:accent5>
        <a:srgbClr val="4B4B4B"/>
      </a:accent5>
      <a:accent6>
        <a:srgbClr val="7F7F7F"/>
      </a:accent6>
      <a:hlink>
        <a:srgbClr val="B2B2B2"/>
      </a:hlink>
      <a:folHlink>
        <a:srgbClr val="F0F0F0"/>
      </a:folHlink>
    </a:clrScheme>
    <a:fontScheme name="Title &amp; Sub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1C86EE"/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5600" b="0" i="0" u="none" strike="noStrike" kern="1200" cap="none" spc="0" normalizeH="0" baseline="0" noProof="0">
            <a:ln>
              <a:noFill/>
            </a:ln>
            <a:solidFill>
              <a:srgbClr val="000000"/>
            </a:solidFill>
            <a:effectLst/>
            <a:uLnTx/>
            <a:uFillTx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6803</Words>
  <Application>WPS 演示</Application>
  <PresentationFormat>全屏显示(16:9)</PresentationFormat>
  <Paragraphs>850</Paragraphs>
  <Slides>58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80" baseType="lpstr">
      <vt:lpstr>Arial</vt:lpstr>
      <vt:lpstr>宋体</vt:lpstr>
      <vt:lpstr>Wingdings</vt:lpstr>
      <vt:lpstr>Gill Sans</vt:lpstr>
      <vt:lpstr>Segoe Print</vt:lpstr>
      <vt:lpstr>ヒラギノ角ゴ ProN W3</vt:lpstr>
      <vt:lpstr>Palatino Linotype</vt:lpstr>
      <vt:lpstr>微软雅黑</vt:lpstr>
      <vt:lpstr>Times New Roman</vt:lpstr>
      <vt:lpstr>Bebas Neue</vt:lpstr>
      <vt:lpstr>Consolas</vt:lpstr>
      <vt:lpstr>Calibri</vt:lpstr>
      <vt:lpstr>Gill Sans</vt:lpstr>
      <vt:lpstr>Arial Unicode MS</vt:lpstr>
      <vt:lpstr>Courier New</vt:lpstr>
      <vt:lpstr>等线</vt:lpstr>
      <vt:lpstr>Calibri</vt:lpstr>
      <vt:lpstr>华文琥珀</vt:lpstr>
      <vt:lpstr>华文仿宋</vt:lpstr>
      <vt:lpstr>华文中宋</vt:lpstr>
      <vt:lpstr>仿宋</vt:lpstr>
      <vt:lpstr>Title &amp; Subtitle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Tian Song</dc:creator>
  <cp:lastModifiedBy>糖糖</cp:lastModifiedBy>
  <cp:revision>4537</cp:revision>
  <cp:lastPrinted>2017-02-27T11:23:00Z</cp:lastPrinted>
  <dcterms:created xsi:type="dcterms:W3CDTF">2024-11-04T10:49:19Z</dcterms:created>
  <dcterms:modified xsi:type="dcterms:W3CDTF">2024-11-04T10:58:45Z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D242B7E699254B34A26575B0BA5B3EA7_12</vt:lpwstr>
  </property>
  <property fmtid="{D5CDD505-2E9C-101B-9397-08002B2CF9AE}" pid="3" name="KSOProductBuildVer">
    <vt:lpwstr>2052-12.1.0.18608</vt:lpwstr>
  </property>
</Properties>
</file>