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97" r:id="rId2"/>
    <p:sldId id="298" r:id="rId3"/>
    <p:sldId id="294" r:id="rId4"/>
    <p:sldId id="295" r:id="rId5"/>
    <p:sldId id="296" r:id="rId6"/>
    <p:sldId id="262" r:id="rId7"/>
    <p:sldId id="263" r:id="rId8"/>
    <p:sldId id="264" r:id="rId9"/>
    <p:sldId id="265" r:id="rId10"/>
    <p:sldId id="283" r:id="rId11"/>
    <p:sldId id="284" r:id="rId12"/>
    <p:sldId id="266" r:id="rId13"/>
    <p:sldId id="267" r:id="rId14"/>
    <p:sldId id="285" r:id="rId15"/>
    <p:sldId id="286" r:id="rId16"/>
    <p:sldId id="287" r:id="rId17"/>
    <p:sldId id="288" r:id="rId18"/>
    <p:sldId id="268" r:id="rId19"/>
    <p:sldId id="289" r:id="rId20"/>
    <p:sldId id="290" r:id="rId21"/>
    <p:sldId id="291" r:id="rId22"/>
    <p:sldId id="299" r:id="rId23"/>
    <p:sldId id="300" r:id="rId24"/>
    <p:sldId id="328" r:id="rId25"/>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b="1" kern="1200">
        <a:solidFill>
          <a:schemeClr val="tx1"/>
        </a:solidFill>
        <a:latin typeface="Times New Roman" panose="02020603050405020304" pitchFamily="18" charset="0"/>
        <a:ea typeface="+mn-ea"/>
        <a:cs typeface="+mn-cs"/>
      </a:defRPr>
    </a:lvl5pPr>
    <a:lvl6pPr marL="2286000" algn="l" defTabSz="914400" rtl="0" eaLnBrk="1" latinLnBrk="0" hangingPunct="1">
      <a:defRPr sz="2800" b="1" kern="1200">
        <a:solidFill>
          <a:schemeClr val="tx1"/>
        </a:solidFill>
        <a:latin typeface="Times New Roman" panose="02020603050405020304" pitchFamily="18" charset="0"/>
        <a:ea typeface="+mn-ea"/>
        <a:cs typeface="+mn-cs"/>
      </a:defRPr>
    </a:lvl6pPr>
    <a:lvl7pPr marL="2743200" algn="l" defTabSz="914400" rtl="0" eaLnBrk="1" latinLnBrk="0" hangingPunct="1">
      <a:defRPr sz="2800" b="1" kern="1200">
        <a:solidFill>
          <a:schemeClr val="tx1"/>
        </a:solidFill>
        <a:latin typeface="Times New Roman" panose="02020603050405020304" pitchFamily="18" charset="0"/>
        <a:ea typeface="+mn-ea"/>
        <a:cs typeface="+mn-cs"/>
      </a:defRPr>
    </a:lvl7pPr>
    <a:lvl8pPr marL="3200400" algn="l" defTabSz="914400" rtl="0" eaLnBrk="1" latinLnBrk="0" hangingPunct="1">
      <a:defRPr sz="2800" b="1" kern="1200">
        <a:solidFill>
          <a:schemeClr val="tx1"/>
        </a:solidFill>
        <a:latin typeface="Times New Roman" panose="02020603050405020304" pitchFamily="18" charset="0"/>
        <a:ea typeface="+mn-ea"/>
        <a:cs typeface="+mn-cs"/>
      </a:defRPr>
    </a:lvl8pPr>
    <a:lvl9pPr marL="3657600" algn="l" defTabSz="914400" rtl="0" eaLnBrk="1" latinLnBrk="0" hangingPunct="1">
      <a:defRPr sz="2800"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150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08B64D-8000-426E-9A1B-5323BC363C8D}" type="datetimeFigureOut">
              <a:rPr lang="zh-CN" altLang="en-US" smtClean="0"/>
              <a:t>2024/9/22 Sunday</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1C5C9-BA0B-4CB9-8F25-5BCE125C001B}" type="slidenum">
              <a:rPr lang="zh-CN" altLang="en-US" smtClean="0"/>
              <a:t>‹#›</a:t>
            </a:fld>
            <a:endParaRPr lang="zh-CN" altLang="en-US"/>
          </a:p>
        </p:txBody>
      </p:sp>
    </p:spTree>
    <p:extLst>
      <p:ext uri="{BB962C8B-B14F-4D97-AF65-F5344CB8AC3E}">
        <p14:creationId xmlns:p14="http://schemas.microsoft.com/office/powerpoint/2010/main" val="585887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ACAB1A28-80A8-4E03-A804-3071D0CA557F}" type="slidenum">
              <a:rPr lang="en-US" altLang="zh-CN"/>
              <a:pPr>
                <a:spcBef>
                  <a:spcPct val="0"/>
                </a:spcBef>
              </a:pPr>
              <a:t>7</a:t>
            </a:fld>
            <a:endParaRPr lang="en-US"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extLst>
      <p:ext uri="{BB962C8B-B14F-4D97-AF65-F5344CB8AC3E}">
        <p14:creationId xmlns:p14="http://schemas.microsoft.com/office/powerpoint/2010/main" val="3218748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257175" indent="0" algn="ctr">
              <a:buNone/>
              <a:defRPr/>
            </a:lvl2pPr>
            <a:lvl3pPr marL="514350" indent="0" algn="ctr">
              <a:buNone/>
              <a:defRPr/>
            </a:lvl3pPr>
            <a:lvl4pPr marL="771525" indent="0" algn="ctr">
              <a:buNone/>
              <a:defRPr/>
            </a:lvl4pPr>
            <a:lvl5pPr marL="1028700" indent="0" algn="ctr">
              <a:buNone/>
              <a:defRPr/>
            </a:lvl5pPr>
            <a:lvl6pPr marL="1285875" indent="0" algn="ctr">
              <a:buNone/>
              <a:defRPr/>
            </a:lvl6pPr>
            <a:lvl7pPr marL="1543050" indent="0" algn="ctr">
              <a:buNone/>
              <a:defRPr/>
            </a:lvl7pPr>
            <a:lvl8pPr marL="1800225" indent="0" algn="ctr">
              <a:buNone/>
              <a:defRPr/>
            </a:lvl8pPr>
            <a:lvl9pPr marL="20574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077497713"/>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669490531"/>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33657650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72393453"/>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4"/>
            <a:ext cx="7772400" cy="1362075"/>
          </a:xfrm>
        </p:spPr>
        <p:txBody>
          <a:bodyPr anchor="t"/>
          <a:lstStyle>
            <a:lvl1pPr algn="l">
              <a:defRPr sz="2250" b="1" cap="all"/>
            </a:lvl1pPr>
          </a:lstStyle>
          <a:p>
            <a:r>
              <a:rPr lang="zh-CN" altLang="en-US"/>
              <a:t>单击此处编辑母版标题样式</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125"/>
            </a:lvl1pPr>
            <a:lvl2pPr marL="257175" indent="0">
              <a:buNone/>
              <a:defRPr sz="1013"/>
            </a:lvl2pPr>
            <a:lvl3pPr marL="514350" indent="0">
              <a:buNone/>
              <a:defRPr sz="900"/>
            </a:lvl3pPr>
            <a:lvl4pPr marL="771525" indent="0">
              <a:buNone/>
              <a:defRPr sz="788"/>
            </a:lvl4pPr>
            <a:lvl5pPr marL="1028700" indent="0">
              <a:buNone/>
              <a:defRPr sz="788"/>
            </a:lvl5pPr>
            <a:lvl6pPr marL="1285875" indent="0">
              <a:buNone/>
              <a:defRPr sz="788"/>
            </a:lvl6pPr>
            <a:lvl7pPr marL="1543050" indent="0">
              <a:buNone/>
              <a:defRPr sz="788"/>
            </a:lvl7pPr>
            <a:lvl8pPr marL="1800225" indent="0">
              <a:buNone/>
              <a:defRPr sz="788"/>
            </a:lvl8pPr>
            <a:lvl9pPr marL="2057400" indent="0">
              <a:buNone/>
              <a:defRPr sz="788"/>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5" name="Rectangle 5"/>
          <p:cNvSpPr>
            <a:spLocks noGrp="1" noChangeArrowheads="1"/>
          </p:cNvSpPr>
          <p:nvPr>
            <p:ph type="ftr" sz="quarter" idx="11"/>
          </p:nvPr>
        </p:nvSpPr>
        <p:spPr>
          <a:ln/>
        </p:spPr>
        <p:txBody>
          <a:bodyPr/>
          <a:lstStyle>
            <a:lvl1pPr>
              <a:defRPr/>
            </a:lvl1pPr>
          </a:lstStyle>
          <a:p>
            <a:endParaRPr lang="zh-CN" altLang="en-US"/>
          </a:p>
        </p:txBody>
      </p:sp>
      <p:sp>
        <p:nvSpPr>
          <p:cNvPr id="6"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572208787"/>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Content Placeholder 2"/>
          <p:cNvSpPr>
            <a:spLocks noGrp="1"/>
          </p:cNvSpPr>
          <p:nvPr>
            <p:ph sz="half" idx="1"/>
          </p:nvPr>
        </p:nvSpPr>
        <p:spPr>
          <a:xfrm>
            <a:off x="6858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Content Placeholder 3"/>
          <p:cNvSpPr>
            <a:spLocks noGrp="1"/>
          </p:cNvSpPr>
          <p:nvPr>
            <p:ph sz="half" idx="2"/>
          </p:nvPr>
        </p:nvSpPr>
        <p:spPr>
          <a:xfrm>
            <a:off x="4648200" y="1981200"/>
            <a:ext cx="3810000" cy="4114800"/>
          </a:xfrm>
        </p:spPr>
        <p:txBody>
          <a:bodyPr/>
          <a:lstStyle>
            <a:lvl1pPr>
              <a:defRPr sz="1575"/>
            </a:lvl1pPr>
            <a:lvl2pPr>
              <a:defRPr sz="1350"/>
            </a:lvl2pPr>
            <a:lvl3pPr>
              <a:defRPr sz="1125"/>
            </a:lvl3pPr>
            <a:lvl4pPr>
              <a:defRPr sz="1013"/>
            </a:lvl4pPr>
            <a:lvl5pPr>
              <a:defRPr sz="1013"/>
            </a:lvl5pPr>
            <a:lvl6pPr>
              <a:defRPr sz="1013"/>
            </a:lvl6pPr>
            <a:lvl7pPr>
              <a:defRPr sz="1013"/>
            </a:lvl7pPr>
            <a:lvl8pPr>
              <a:defRPr sz="1013"/>
            </a:lvl8pPr>
            <a:lvl9pPr>
              <a:defRPr sz="1013"/>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885391408"/>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Text Placeholder 4"/>
          <p:cNvSpPr>
            <a:spLocks noGrp="1"/>
          </p:cNvSpPr>
          <p:nvPr>
            <p:ph type="body" sz="quarter" idx="3"/>
          </p:nvPr>
        </p:nvSpPr>
        <p:spPr>
          <a:xfrm>
            <a:off x="4645027" y="1535113"/>
            <a:ext cx="4041775" cy="639762"/>
          </a:xfrm>
        </p:spPr>
        <p:txBody>
          <a:bodyPr anchor="b"/>
          <a:lstStyle>
            <a:lvl1pPr marL="0" indent="0">
              <a:buNone/>
              <a:defRPr sz="1350" b="1"/>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zh-CN" altLang="en-US"/>
              <a:t>单击此处编辑母版文本样式</a:t>
            </a:r>
          </a:p>
        </p:txBody>
      </p:sp>
      <p:sp>
        <p:nvSpPr>
          <p:cNvPr id="6" name="Content Placeholder 5"/>
          <p:cNvSpPr>
            <a:spLocks noGrp="1"/>
          </p:cNvSpPr>
          <p:nvPr>
            <p:ph sz="quarter" idx="4"/>
          </p:nvPr>
        </p:nvSpPr>
        <p:spPr>
          <a:xfrm>
            <a:off x="4645027" y="2174875"/>
            <a:ext cx="4041775" cy="3951288"/>
          </a:xfrm>
        </p:spPr>
        <p:txBody>
          <a:bodyPr/>
          <a:lstStyle>
            <a:lvl1pPr>
              <a:defRPr sz="1350"/>
            </a:lvl1pPr>
            <a:lvl2pPr>
              <a:defRPr sz="1125"/>
            </a:lvl2pPr>
            <a:lvl3pPr>
              <a:defRPr sz="1013"/>
            </a:lvl3pPr>
            <a:lvl4pPr>
              <a:defRPr sz="900"/>
            </a:lvl4pPr>
            <a:lvl5pPr>
              <a:defRPr sz="900"/>
            </a:lvl5pPr>
            <a:lvl6pPr>
              <a:defRPr sz="900"/>
            </a:lvl6pPr>
            <a:lvl7pPr>
              <a:defRPr sz="900"/>
            </a:lvl7pPr>
            <a:lvl8pPr>
              <a:defRPr sz="900"/>
            </a:lvl8pPr>
            <a:lvl9pPr>
              <a:defRPr sz="9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8" name="Rectangle 5"/>
          <p:cNvSpPr>
            <a:spLocks noGrp="1" noChangeArrowheads="1"/>
          </p:cNvSpPr>
          <p:nvPr>
            <p:ph type="ftr" sz="quarter" idx="11"/>
          </p:nvPr>
        </p:nvSpPr>
        <p:spPr>
          <a:ln/>
        </p:spPr>
        <p:txBody>
          <a:bodyPr/>
          <a:lstStyle>
            <a:lvl1pPr>
              <a:defRPr/>
            </a:lvl1pPr>
          </a:lstStyle>
          <a:p>
            <a:endParaRPr lang="zh-CN" altLang="en-US"/>
          </a:p>
        </p:txBody>
      </p:sp>
      <p:sp>
        <p:nvSpPr>
          <p:cNvPr id="9"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69293011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4" name="Rectangle 5"/>
          <p:cNvSpPr>
            <a:spLocks noGrp="1" noChangeArrowheads="1"/>
          </p:cNvSpPr>
          <p:nvPr>
            <p:ph type="ftr" sz="quarter" idx="11"/>
          </p:nvPr>
        </p:nvSpPr>
        <p:spPr>
          <a:ln/>
        </p:spPr>
        <p:txBody>
          <a:bodyPr/>
          <a:lstStyle>
            <a:lvl1pPr>
              <a:defRPr/>
            </a:lvl1pPr>
          </a:lstStyle>
          <a:p>
            <a:endParaRPr lang="zh-CN" altLang="en-US"/>
          </a:p>
        </p:txBody>
      </p:sp>
      <p:sp>
        <p:nvSpPr>
          <p:cNvPr id="5"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160935270"/>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3" name="Rectangle 5"/>
          <p:cNvSpPr>
            <a:spLocks noGrp="1" noChangeArrowheads="1"/>
          </p:cNvSpPr>
          <p:nvPr>
            <p:ph type="ftr" sz="quarter" idx="11"/>
          </p:nvPr>
        </p:nvSpPr>
        <p:spPr>
          <a:ln/>
        </p:spPr>
        <p:txBody>
          <a:bodyPr/>
          <a:lstStyle>
            <a:lvl1pPr>
              <a:defRPr/>
            </a:lvl1pPr>
          </a:lstStyle>
          <a:p>
            <a:endParaRPr lang="zh-CN" altLang="en-US"/>
          </a:p>
        </p:txBody>
      </p:sp>
      <p:sp>
        <p:nvSpPr>
          <p:cNvPr id="4"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3418911667"/>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50"/>
            <a:ext cx="3008313" cy="1162050"/>
          </a:xfrm>
        </p:spPr>
        <p:txBody>
          <a:bodyPr anchor="b"/>
          <a:lstStyle>
            <a:lvl1pPr algn="l">
              <a:defRPr sz="1125" b="1"/>
            </a:lvl1pPr>
          </a:lstStyle>
          <a:p>
            <a:r>
              <a:rPr lang="zh-CN" altLang="en-US"/>
              <a:t>单击此处编辑母版标题样式</a:t>
            </a:r>
          </a:p>
        </p:txBody>
      </p:sp>
      <p:sp>
        <p:nvSpPr>
          <p:cNvPr id="3" name="Content Placeholder 2"/>
          <p:cNvSpPr>
            <a:spLocks noGrp="1"/>
          </p:cNvSpPr>
          <p:nvPr>
            <p:ph idx="1"/>
          </p:nvPr>
        </p:nvSpPr>
        <p:spPr>
          <a:xfrm>
            <a:off x="3575050" y="273054"/>
            <a:ext cx="5111750" cy="5853113"/>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Text Placeholder 3"/>
          <p:cNvSpPr>
            <a:spLocks noGrp="1"/>
          </p:cNvSpPr>
          <p:nvPr>
            <p:ph type="body" sz="half" idx="2"/>
          </p:nvPr>
        </p:nvSpPr>
        <p:spPr>
          <a:xfrm>
            <a:off x="457202" y="1435103"/>
            <a:ext cx="3008313" cy="4691063"/>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4099107326"/>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125" b="1"/>
            </a:lvl1pPr>
          </a:lstStyle>
          <a:p>
            <a:r>
              <a:rPr lang="zh-CN" altLang="en-US"/>
              <a:t>单击此处编辑母版标题样式</a:t>
            </a:r>
          </a:p>
        </p:txBody>
      </p:sp>
      <p:sp>
        <p:nvSpPr>
          <p:cNvPr id="3" name="Picture Placeholder 2"/>
          <p:cNvSpPr>
            <a:spLocks noGrp="1"/>
          </p:cNvSpPr>
          <p:nvPr>
            <p:ph type="pic" idx="1"/>
          </p:nvPr>
        </p:nvSpPr>
        <p:spPr>
          <a:xfrm>
            <a:off x="1792288" y="612775"/>
            <a:ext cx="5486400" cy="4114800"/>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pPr lvl="0"/>
            <a:r>
              <a:rPr lang="zh-CN" altLang="en-US" noProof="0"/>
              <a:t>单击图标添加图片</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788"/>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fld id="{5B32681D-8841-44A2-BB38-F5839BE02DFC}" type="datetimeFigureOut">
              <a:rPr lang="zh-CN" altLang="en-US" smtClean="0"/>
              <a:t>2024/9/22 Sunday</a:t>
            </a:fld>
            <a:endParaRPr lang="zh-CN" altLang="en-US"/>
          </a:p>
        </p:txBody>
      </p:sp>
      <p:sp>
        <p:nvSpPr>
          <p:cNvPr id="6" name="Rectangle 5"/>
          <p:cNvSpPr>
            <a:spLocks noGrp="1" noChangeArrowheads="1"/>
          </p:cNvSpPr>
          <p:nvPr>
            <p:ph type="ftr" sz="quarter" idx="11"/>
          </p:nvPr>
        </p:nvSpPr>
        <p:spPr>
          <a:ln/>
        </p:spPr>
        <p:txBody>
          <a:bodyPr/>
          <a:lstStyle>
            <a:lvl1pPr>
              <a:defRPr/>
            </a:lvl1pPr>
          </a:lstStyle>
          <a:p>
            <a:endParaRPr lang="zh-CN" altLang="en-US"/>
          </a:p>
        </p:txBody>
      </p:sp>
      <p:sp>
        <p:nvSpPr>
          <p:cNvPr id="7" name="Rectangle 6"/>
          <p:cNvSpPr>
            <a:spLocks noGrp="1" noChangeArrowheads="1"/>
          </p:cNvSpPr>
          <p:nvPr>
            <p:ph type="sldNum" sz="quarter" idx="12"/>
          </p:nvPr>
        </p:nvSpPr>
        <p:spPr>
          <a:ln/>
        </p:spPr>
        <p:txBody>
          <a:bodyPr/>
          <a:lstStyle>
            <a:lvl1pPr>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1460739224"/>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rgbClr val="FFFFF5"/>
            </a:gs>
          </a:gsLst>
          <a:lin ang="2700000" scaled="1"/>
          <a:tileRect/>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ltLang="zh-CN"/>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788" b="0">
                <a:ea typeface="宋体" pitchFamily="2" charset="-122"/>
              </a:defRPr>
            </a:lvl1pPr>
          </a:lstStyle>
          <a:p>
            <a:fld id="{5B32681D-8841-44A2-BB38-F5839BE02DFC}" type="datetimeFigureOut">
              <a:rPr lang="zh-CN" altLang="en-US" smtClean="0"/>
              <a:t>2024/9/22 Sunday</a:t>
            </a:fld>
            <a:endParaRPr lang="zh-CN"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788" b="0">
                <a:ea typeface="宋体" pitchFamily="2" charset="-122"/>
              </a:defRPr>
            </a:lvl1pPr>
          </a:lstStyle>
          <a:p>
            <a:endParaRPr lang="zh-CN" alt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788" b="0">
                <a:ea typeface="宋体" panose="02010600030101010101" pitchFamily="2" charset="-122"/>
              </a:defRPr>
            </a:lvl1pPr>
          </a:lstStyle>
          <a:p>
            <a:fld id="{666C7FAB-02AB-4A5F-B062-01B75C1E2F3F}" type="slidenum">
              <a:rPr lang="zh-CN" altLang="en-US" smtClean="0"/>
              <a:t>‹#›</a:t>
            </a:fld>
            <a:endParaRPr lang="zh-CN" altLang="en-US"/>
          </a:p>
        </p:txBody>
      </p:sp>
    </p:spTree>
    <p:extLst>
      <p:ext uri="{BB962C8B-B14F-4D97-AF65-F5344CB8AC3E}">
        <p14:creationId xmlns:p14="http://schemas.microsoft.com/office/powerpoint/2010/main" val="22457174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zoom dir="in"/>
  </p:transition>
  <p:txStyles>
    <p:titleStyle>
      <a:lvl1pPr algn="ctr" rtl="0" eaLnBrk="1" fontAlgn="base" hangingPunct="1">
        <a:spcBef>
          <a:spcPct val="0"/>
        </a:spcBef>
        <a:spcAft>
          <a:spcPct val="0"/>
        </a:spcAft>
        <a:defRPr sz="2475" baseline="0">
          <a:solidFill>
            <a:schemeClr val="tx2"/>
          </a:solidFill>
          <a:latin typeface="微软雅黑" panose="020B0503020204020204" pitchFamily="34" charset="-122"/>
          <a:ea typeface="+mj-ea"/>
          <a:cs typeface="+mj-cs"/>
        </a:defRPr>
      </a:lvl1pPr>
      <a:lvl2pPr algn="ctr" rtl="0" eaLnBrk="1" fontAlgn="base" hangingPunct="1">
        <a:spcBef>
          <a:spcPct val="0"/>
        </a:spcBef>
        <a:spcAft>
          <a:spcPct val="0"/>
        </a:spcAft>
        <a:defRPr sz="2475">
          <a:solidFill>
            <a:schemeClr val="tx2"/>
          </a:solidFill>
          <a:latin typeface="Times New Roman" pitchFamily="18" charset="0"/>
        </a:defRPr>
      </a:lvl2pPr>
      <a:lvl3pPr algn="ctr" rtl="0" eaLnBrk="1" fontAlgn="base" hangingPunct="1">
        <a:spcBef>
          <a:spcPct val="0"/>
        </a:spcBef>
        <a:spcAft>
          <a:spcPct val="0"/>
        </a:spcAft>
        <a:defRPr sz="2475">
          <a:solidFill>
            <a:schemeClr val="tx2"/>
          </a:solidFill>
          <a:latin typeface="Times New Roman" pitchFamily="18" charset="0"/>
        </a:defRPr>
      </a:lvl3pPr>
      <a:lvl4pPr algn="ctr" rtl="0" eaLnBrk="1" fontAlgn="base" hangingPunct="1">
        <a:spcBef>
          <a:spcPct val="0"/>
        </a:spcBef>
        <a:spcAft>
          <a:spcPct val="0"/>
        </a:spcAft>
        <a:defRPr sz="2475">
          <a:solidFill>
            <a:schemeClr val="tx2"/>
          </a:solidFill>
          <a:latin typeface="Times New Roman" pitchFamily="18" charset="0"/>
        </a:defRPr>
      </a:lvl4pPr>
      <a:lvl5pPr algn="ctr" rtl="0" eaLnBrk="1" fontAlgn="base" hangingPunct="1">
        <a:spcBef>
          <a:spcPct val="0"/>
        </a:spcBef>
        <a:spcAft>
          <a:spcPct val="0"/>
        </a:spcAft>
        <a:defRPr sz="2475">
          <a:solidFill>
            <a:schemeClr val="tx2"/>
          </a:solidFill>
          <a:latin typeface="Times New Roman" pitchFamily="18" charset="0"/>
        </a:defRPr>
      </a:lvl5pPr>
      <a:lvl6pPr marL="257175" algn="ctr" rtl="0" eaLnBrk="1" fontAlgn="base" hangingPunct="1">
        <a:spcBef>
          <a:spcPct val="0"/>
        </a:spcBef>
        <a:spcAft>
          <a:spcPct val="0"/>
        </a:spcAft>
        <a:defRPr sz="2475">
          <a:solidFill>
            <a:schemeClr val="tx2"/>
          </a:solidFill>
          <a:latin typeface="Times New Roman" pitchFamily="18" charset="0"/>
        </a:defRPr>
      </a:lvl6pPr>
      <a:lvl7pPr marL="514350" algn="ctr" rtl="0" eaLnBrk="1" fontAlgn="base" hangingPunct="1">
        <a:spcBef>
          <a:spcPct val="0"/>
        </a:spcBef>
        <a:spcAft>
          <a:spcPct val="0"/>
        </a:spcAft>
        <a:defRPr sz="2475">
          <a:solidFill>
            <a:schemeClr val="tx2"/>
          </a:solidFill>
          <a:latin typeface="Times New Roman" pitchFamily="18" charset="0"/>
        </a:defRPr>
      </a:lvl7pPr>
      <a:lvl8pPr marL="771525" algn="ctr" rtl="0" eaLnBrk="1" fontAlgn="base" hangingPunct="1">
        <a:spcBef>
          <a:spcPct val="0"/>
        </a:spcBef>
        <a:spcAft>
          <a:spcPct val="0"/>
        </a:spcAft>
        <a:defRPr sz="2475">
          <a:solidFill>
            <a:schemeClr val="tx2"/>
          </a:solidFill>
          <a:latin typeface="Times New Roman" pitchFamily="18" charset="0"/>
        </a:defRPr>
      </a:lvl8pPr>
      <a:lvl9pPr marL="1028700" algn="ctr" rtl="0" eaLnBrk="1" fontAlgn="base" hangingPunct="1">
        <a:spcBef>
          <a:spcPct val="0"/>
        </a:spcBef>
        <a:spcAft>
          <a:spcPct val="0"/>
        </a:spcAft>
        <a:defRPr sz="2475">
          <a:solidFill>
            <a:schemeClr val="tx2"/>
          </a:solidFill>
          <a:latin typeface="Times New Roman" pitchFamily="18" charset="0"/>
        </a:defRPr>
      </a:lvl9pPr>
    </p:titleStyle>
    <p:bodyStyle>
      <a:lvl1pPr marL="192881" indent="-192881" algn="l" rtl="0" eaLnBrk="1" fontAlgn="base" hangingPunct="1">
        <a:spcBef>
          <a:spcPct val="20000"/>
        </a:spcBef>
        <a:spcAft>
          <a:spcPct val="0"/>
        </a:spcAft>
        <a:buChar char="•"/>
        <a:defRPr sz="1800" baseline="0">
          <a:solidFill>
            <a:schemeClr val="tx1"/>
          </a:solidFill>
          <a:latin typeface="微软雅黑" panose="020B0503020204020204" pitchFamily="34" charset="-122"/>
          <a:ea typeface="+mn-ea"/>
          <a:cs typeface="+mn-cs"/>
        </a:defRPr>
      </a:lvl1pPr>
      <a:lvl2pPr marL="417910" indent="-160735" algn="l" rtl="0" eaLnBrk="1" fontAlgn="base" hangingPunct="1">
        <a:spcBef>
          <a:spcPct val="20000"/>
        </a:spcBef>
        <a:spcAft>
          <a:spcPct val="0"/>
        </a:spcAft>
        <a:buChar char="–"/>
        <a:defRPr sz="1575" baseline="0">
          <a:solidFill>
            <a:schemeClr val="tx1"/>
          </a:solidFill>
          <a:latin typeface="微软雅黑" panose="020B0503020204020204" pitchFamily="34" charset="-122"/>
        </a:defRPr>
      </a:lvl2pPr>
      <a:lvl3pPr marL="642938" indent="-128588" algn="l" rtl="0" eaLnBrk="1" fontAlgn="base" hangingPunct="1">
        <a:spcBef>
          <a:spcPct val="20000"/>
        </a:spcBef>
        <a:spcAft>
          <a:spcPct val="0"/>
        </a:spcAft>
        <a:buChar char="•"/>
        <a:defRPr sz="1350" baseline="0">
          <a:solidFill>
            <a:schemeClr val="tx1"/>
          </a:solidFill>
          <a:latin typeface="微软雅黑" panose="020B0503020204020204" pitchFamily="34" charset="-122"/>
        </a:defRPr>
      </a:lvl3pPr>
      <a:lvl4pPr marL="900113"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4pPr>
      <a:lvl5pPr marL="1157288" indent="-128588" algn="l" rtl="0" eaLnBrk="1" fontAlgn="base" hangingPunct="1">
        <a:spcBef>
          <a:spcPct val="20000"/>
        </a:spcBef>
        <a:spcAft>
          <a:spcPct val="0"/>
        </a:spcAft>
        <a:buChar char="»"/>
        <a:defRPr sz="1125" baseline="0">
          <a:solidFill>
            <a:schemeClr val="tx1"/>
          </a:solidFill>
          <a:latin typeface="微软雅黑" panose="020B0503020204020204" pitchFamily="34" charset="-122"/>
        </a:defRPr>
      </a:lvl5pPr>
      <a:lvl6pPr marL="1414463" indent="-128588" algn="l" rtl="0" eaLnBrk="1" fontAlgn="base" hangingPunct="1">
        <a:spcBef>
          <a:spcPct val="20000"/>
        </a:spcBef>
        <a:spcAft>
          <a:spcPct val="0"/>
        </a:spcAft>
        <a:buChar char="»"/>
        <a:defRPr sz="1125">
          <a:solidFill>
            <a:schemeClr val="tx1"/>
          </a:solidFill>
          <a:latin typeface="+mn-lt"/>
        </a:defRPr>
      </a:lvl6pPr>
      <a:lvl7pPr marL="1671638" indent="-128588" algn="l" rtl="0" eaLnBrk="1" fontAlgn="base" hangingPunct="1">
        <a:spcBef>
          <a:spcPct val="20000"/>
        </a:spcBef>
        <a:spcAft>
          <a:spcPct val="0"/>
        </a:spcAft>
        <a:buChar char="»"/>
        <a:defRPr sz="1125">
          <a:solidFill>
            <a:schemeClr val="tx1"/>
          </a:solidFill>
          <a:latin typeface="+mn-lt"/>
        </a:defRPr>
      </a:lvl7pPr>
      <a:lvl8pPr marL="1928813" indent="-128588" algn="l" rtl="0" eaLnBrk="1" fontAlgn="base" hangingPunct="1">
        <a:spcBef>
          <a:spcPct val="20000"/>
        </a:spcBef>
        <a:spcAft>
          <a:spcPct val="0"/>
        </a:spcAft>
        <a:buChar char="»"/>
        <a:defRPr sz="1125">
          <a:solidFill>
            <a:schemeClr val="tx1"/>
          </a:solidFill>
          <a:latin typeface="+mn-lt"/>
        </a:defRPr>
      </a:lvl8pPr>
      <a:lvl9pPr marL="2185988" indent="-128588" algn="l" rtl="0" eaLnBrk="1" fontAlgn="base" hangingPunct="1">
        <a:spcBef>
          <a:spcPct val="20000"/>
        </a:spcBef>
        <a:spcAft>
          <a:spcPct val="0"/>
        </a:spcAft>
        <a:buChar char="»"/>
        <a:defRPr sz="1125">
          <a:solidFill>
            <a:schemeClr val="tx1"/>
          </a:solidFill>
          <a:latin typeface="+mn-lt"/>
        </a:defRPr>
      </a:lvl9pPr>
    </p:bodyStyle>
    <p:otherStyle>
      <a:defPPr>
        <a:defRPr lang="zh-CN"/>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emf"/><Relationship Id="rId7"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6.xml"/><Relationship Id="rId6" Type="http://schemas.openxmlformats.org/officeDocument/2006/relationships/oleObject" Target="../embeddings/oleObject3.bin"/><Relationship Id="rId5" Type="http://schemas.openxmlformats.org/officeDocument/2006/relationships/image" Target="../media/image2.emf"/><Relationship Id="rId4" Type="http://schemas.openxmlformats.org/officeDocument/2006/relationships/oleObject" Target="../embeddings/oleObject2.bin"/><Relationship Id="rId9" Type="http://schemas.openxmlformats.org/officeDocument/2006/relationships/image" Target="../media/image4.emf"/></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1.bin"/><Relationship Id="rId13" Type="http://schemas.openxmlformats.org/officeDocument/2006/relationships/image" Target="../media/image22.w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oleObject" Target="../embeddings/oleObject33.bin"/><Relationship Id="rId2" Type="http://schemas.openxmlformats.org/officeDocument/2006/relationships/oleObject" Target="../embeddings/oleObject28.bin"/><Relationship Id="rId1" Type="http://schemas.openxmlformats.org/officeDocument/2006/relationships/slideLayout" Target="../slideLayouts/slideLayout7.xml"/><Relationship Id="rId6" Type="http://schemas.openxmlformats.org/officeDocument/2006/relationships/oleObject" Target="../embeddings/oleObject30.bin"/><Relationship Id="rId11" Type="http://schemas.openxmlformats.org/officeDocument/2006/relationships/image" Target="../media/image29.emf"/><Relationship Id="rId5" Type="http://schemas.openxmlformats.org/officeDocument/2006/relationships/image" Target="../media/image26.emf"/><Relationship Id="rId10" Type="http://schemas.openxmlformats.org/officeDocument/2006/relationships/oleObject" Target="../embeddings/oleObject32.bin"/><Relationship Id="rId4" Type="http://schemas.openxmlformats.org/officeDocument/2006/relationships/oleObject" Target="../embeddings/oleObject29.bin"/><Relationship Id="rId9"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34.bin"/><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30.emf"/><Relationship Id="rId7" Type="http://schemas.openxmlformats.org/officeDocument/2006/relationships/image" Target="../media/image32.e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11" Type="http://schemas.openxmlformats.org/officeDocument/2006/relationships/image" Target="../media/image34.emf"/><Relationship Id="rId5" Type="http://schemas.openxmlformats.org/officeDocument/2006/relationships/image" Target="../media/image31.e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33.emf"/></Relationships>
</file>

<file path=ppt/slides/_rels/slide14.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40.bin"/><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oleObject" Target="../embeddings/oleObject41.bin"/></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42.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46.bin"/><Relationship Id="rId13" Type="http://schemas.openxmlformats.org/officeDocument/2006/relationships/image" Target="../media/image43.emf"/><Relationship Id="rId3" Type="http://schemas.openxmlformats.org/officeDocument/2006/relationships/image" Target="../media/image38.emf"/><Relationship Id="rId7" Type="http://schemas.openxmlformats.org/officeDocument/2006/relationships/image" Target="../media/image40.emf"/><Relationship Id="rId12" Type="http://schemas.openxmlformats.org/officeDocument/2006/relationships/oleObject" Target="../embeddings/oleObject48.bin"/><Relationship Id="rId2" Type="http://schemas.openxmlformats.org/officeDocument/2006/relationships/oleObject" Target="../embeddings/oleObject43.bin"/><Relationship Id="rId1" Type="http://schemas.openxmlformats.org/officeDocument/2006/relationships/slideLayout" Target="../slideLayouts/slideLayout7.xml"/><Relationship Id="rId6" Type="http://schemas.openxmlformats.org/officeDocument/2006/relationships/oleObject" Target="../embeddings/oleObject45.bin"/><Relationship Id="rId11" Type="http://schemas.openxmlformats.org/officeDocument/2006/relationships/image" Target="../media/image42.emf"/><Relationship Id="rId5" Type="http://schemas.openxmlformats.org/officeDocument/2006/relationships/image" Target="../media/image39.emf"/><Relationship Id="rId15" Type="http://schemas.openxmlformats.org/officeDocument/2006/relationships/image" Target="../media/image44.e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41.emf"/><Relationship Id="rId14" Type="http://schemas.openxmlformats.org/officeDocument/2006/relationships/oleObject" Target="../embeddings/oleObject49.bin"/></Relationships>
</file>

<file path=ppt/slides/_rels/slide17.xml.rels><?xml version="1.0" encoding="UTF-8" standalone="yes"?>
<Relationships xmlns="http://schemas.openxmlformats.org/package/2006/relationships"><Relationship Id="rId3" Type="http://schemas.openxmlformats.org/officeDocument/2006/relationships/image" Target="../media/image45.emf"/><Relationship Id="rId7" Type="http://schemas.openxmlformats.org/officeDocument/2006/relationships/image" Target="../media/image47.emf"/><Relationship Id="rId2" Type="http://schemas.openxmlformats.org/officeDocument/2006/relationships/oleObject" Target="../embeddings/oleObject50.bin"/><Relationship Id="rId1" Type="http://schemas.openxmlformats.org/officeDocument/2006/relationships/slideLayout" Target="../slideLayouts/slideLayout7.xml"/><Relationship Id="rId6" Type="http://schemas.openxmlformats.org/officeDocument/2006/relationships/oleObject" Target="../embeddings/oleObject52.bin"/><Relationship Id="rId5" Type="http://schemas.openxmlformats.org/officeDocument/2006/relationships/image" Target="../media/image46.emf"/><Relationship Id="rId4" Type="http://schemas.openxmlformats.org/officeDocument/2006/relationships/oleObject" Target="../embeddings/oleObject51.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56.bin"/><Relationship Id="rId13" Type="http://schemas.openxmlformats.org/officeDocument/2006/relationships/image" Target="../media/image53.emf"/><Relationship Id="rId18" Type="http://schemas.openxmlformats.org/officeDocument/2006/relationships/oleObject" Target="../embeddings/oleObject61.bin"/><Relationship Id="rId3" Type="http://schemas.openxmlformats.org/officeDocument/2006/relationships/image" Target="../media/image48.emf"/><Relationship Id="rId21" Type="http://schemas.openxmlformats.org/officeDocument/2006/relationships/image" Target="../media/image57.emf"/><Relationship Id="rId7" Type="http://schemas.openxmlformats.org/officeDocument/2006/relationships/image" Target="../media/image50.emf"/><Relationship Id="rId12" Type="http://schemas.openxmlformats.org/officeDocument/2006/relationships/oleObject" Target="../embeddings/oleObject58.bin"/><Relationship Id="rId17" Type="http://schemas.openxmlformats.org/officeDocument/2006/relationships/image" Target="../media/image55.emf"/><Relationship Id="rId2" Type="http://schemas.openxmlformats.org/officeDocument/2006/relationships/oleObject" Target="../embeddings/oleObject53.bin"/><Relationship Id="rId16" Type="http://schemas.openxmlformats.org/officeDocument/2006/relationships/oleObject" Target="../embeddings/oleObject60.bin"/><Relationship Id="rId20" Type="http://schemas.openxmlformats.org/officeDocument/2006/relationships/oleObject" Target="../embeddings/oleObject62.bin"/><Relationship Id="rId1" Type="http://schemas.openxmlformats.org/officeDocument/2006/relationships/slideLayout" Target="../slideLayouts/slideLayout7.xml"/><Relationship Id="rId6" Type="http://schemas.openxmlformats.org/officeDocument/2006/relationships/oleObject" Target="../embeddings/oleObject55.bin"/><Relationship Id="rId11" Type="http://schemas.openxmlformats.org/officeDocument/2006/relationships/image" Target="../media/image52.emf"/><Relationship Id="rId5" Type="http://schemas.openxmlformats.org/officeDocument/2006/relationships/image" Target="../media/image49.emf"/><Relationship Id="rId15" Type="http://schemas.openxmlformats.org/officeDocument/2006/relationships/image" Target="../media/image54.emf"/><Relationship Id="rId23" Type="http://schemas.openxmlformats.org/officeDocument/2006/relationships/image" Target="../media/image58.emf"/><Relationship Id="rId10" Type="http://schemas.openxmlformats.org/officeDocument/2006/relationships/oleObject" Target="../embeddings/oleObject57.bin"/><Relationship Id="rId19" Type="http://schemas.openxmlformats.org/officeDocument/2006/relationships/image" Target="../media/image56.emf"/><Relationship Id="rId4" Type="http://schemas.openxmlformats.org/officeDocument/2006/relationships/oleObject" Target="../embeddings/oleObject54.bin"/><Relationship Id="rId9" Type="http://schemas.openxmlformats.org/officeDocument/2006/relationships/image" Target="../media/image51.emf"/><Relationship Id="rId14" Type="http://schemas.openxmlformats.org/officeDocument/2006/relationships/oleObject" Target="../embeddings/oleObject59.bin"/><Relationship Id="rId22" Type="http://schemas.openxmlformats.org/officeDocument/2006/relationships/oleObject" Target="../embeddings/oleObject6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67.bin"/><Relationship Id="rId13" Type="http://schemas.openxmlformats.org/officeDocument/2006/relationships/image" Target="../media/image64.emf"/><Relationship Id="rId18" Type="http://schemas.openxmlformats.org/officeDocument/2006/relationships/oleObject" Target="../embeddings/oleObject72.bin"/><Relationship Id="rId3" Type="http://schemas.openxmlformats.org/officeDocument/2006/relationships/image" Target="../media/image59.emf"/><Relationship Id="rId7" Type="http://schemas.openxmlformats.org/officeDocument/2006/relationships/image" Target="../media/image61.emf"/><Relationship Id="rId12" Type="http://schemas.openxmlformats.org/officeDocument/2006/relationships/oleObject" Target="../embeddings/oleObject69.bin"/><Relationship Id="rId17" Type="http://schemas.openxmlformats.org/officeDocument/2006/relationships/image" Target="../media/image66.emf"/><Relationship Id="rId2" Type="http://schemas.openxmlformats.org/officeDocument/2006/relationships/oleObject" Target="../embeddings/oleObject64.bin"/><Relationship Id="rId16" Type="http://schemas.openxmlformats.org/officeDocument/2006/relationships/oleObject" Target="../embeddings/oleObject71.bin"/><Relationship Id="rId1" Type="http://schemas.openxmlformats.org/officeDocument/2006/relationships/slideLayout" Target="../slideLayouts/slideLayout7.xml"/><Relationship Id="rId6" Type="http://schemas.openxmlformats.org/officeDocument/2006/relationships/oleObject" Target="../embeddings/oleObject66.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emf"/><Relationship Id="rId10" Type="http://schemas.openxmlformats.org/officeDocument/2006/relationships/oleObject" Target="../embeddings/oleObject68.bin"/><Relationship Id="rId19" Type="http://schemas.openxmlformats.org/officeDocument/2006/relationships/image" Target="../media/image67.emf"/><Relationship Id="rId4" Type="http://schemas.openxmlformats.org/officeDocument/2006/relationships/oleObject" Target="../embeddings/oleObject65.bin"/><Relationship Id="rId9" Type="http://schemas.openxmlformats.org/officeDocument/2006/relationships/image" Target="../media/image62.emf"/><Relationship Id="rId14" Type="http://schemas.openxmlformats.org/officeDocument/2006/relationships/oleObject" Target="../embeddings/oleObject70.bin"/></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5.emf"/><Relationship Id="rId7"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7.xml"/><Relationship Id="rId6" Type="http://schemas.openxmlformats.org/officeDocument/2006/relationships/oleObject" Target="../embeddings/oleObject7.bin"/><Relationship Id="rId5" Type="http://schemas.openxmlformats.org/officeDocument/2006/relationships/image" Target="../media/image6.emf"/><Relationship Id="rId4" Type="http://schemas.openxmlformats.org/officeDocument/2006/relationships/oleObject" Target="../embeddings/oleObject6.bin"/><Relationship Id="rId9" Type="http://schemas.openxmlformats.org/officeDocument/2006/relationships/image" Target="../media/image8.emf"/></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68.emf"/><Relationship Id="rId7" Type="http://schemas.openxmlformats.org/officeDocument/2006/relationships/image" Target="../media/image70.emf"/><Relationship Id="rId2" Type="http://schemas.openxmlformats.org/officeDocument/2006/relationships/oleObject" Target="../embeddings/oleObject73.bin"/><Relationship Id="rId1" Type="http://schemas.openxmlformats.org/officeDocument/2006/relationships/slideLayout" Target="../slideLayouts/slideLayout7.xml"/><Relationship Id="rId6" Type="http://schemas.openxmlformats.org/officeDocument/2006/relationships/oleObject" Target="../embeddings/oleObject75.bin"/><Relationship Id="rId5" Type="http://schemas.openxmlformats.org/officeDocument/2006/relationships/image" Target="../media/image69.emf"/><Relationship Id="rId4" Type="http://schemas.openxmlformats.org/officeDocument/2006/relationships/oleObject" Target="../embeddings/oleObject74.bin"/><Relationship Id="rId9" Type="http://schemas.openxmlformats.org/officeDocument/2006/relationships/image" Target="../media/image71.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0.bin"/><Relationship Id="rId13" Type="http://schemas.openxmlformats.org/officeDocument/2006/relationships/image" Target="../media/image77.emf"/><Relationship Id="rId3" Type="http://schemas.openxmlformats.org/officeDocument/2006/relationships/image" Target="../media/image72.emf"/><Relationship Id="rId7" Type="http://schemas.openxmlformats.org/officeDocument/2006/relationships/image" Target="../media/image74.emf"/><Relationship Id="rId12" Type="http://schemas.openxmlformats.org/officeDocument/2006/relationships/oleObject" Target="../embeddings/oleObject82.bin"/><Relationship Id="rId2" Type="http://schemas.openxmlformats.org/officeDocument/2006/relationships/oleObject" Target="../embeddings/oleObject77.bin"/><Relationship Id="rId1" Type="http://schemas.openxmlformats.org/officeDocument/2006/relationships/slideLayout" Target="../slideLayouts/slideLayout7.xml"/><Relationship Id="rId6" Type="http://schemas.openxmlformats.org/officeDocument/2006/relationships/oleObject" Target="../embeddings/oleObject79.bin"/><Relationship Id="rId11" Type="http://schemas.openxmlformats.org/officeDocument/2006/relationships/image" Target="../media/image76.emf"/><Relationship Id="rId5" Type="http://schemas.openxmlformats.org/officeDocument/2006/relationships/image" Target="../media/image73.emf"/><Relationship Id="rId15" Type="http://schemas.openxmlformats.org/officeDocument/2006/relationships/image" Target="../media/image78.emf"/><Relationship Id="rId10" Type="http://schemas.openxmlformats.org/officeDocument/2006/relationships/oleObject" Target="../embeddings/oleObject81.bin"/><Relationship Id="rId4" Type="http://schemas.openxmlformats.org/officeDocument/2006/relationships/oleObject" Target="../embeddings/oleObject78.bin"/><Relationship Id="rId9" Type="http://schemas.openxmlformats.org/officeDocument/2006/relationships/image" Target="../media/image75.emf"/><Relationship Id="rId14" Type="http://schemas.openxmlformats.org/officeDocument/2006/relationships/oleObject" Target="../embeddings/oleObject83.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87.bin"/><Relationship Id="rId3" Type="http://schemas.openxmlformats.org/officeDocument/2006/relationships/image" Target="../media/image79.emf"/><Relationship Id="rId7" Type="http://schemas.openxmlformats.org/officeDocument/2006/relationships/image" Target="../media/image81.emf"/><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5" Type="http://schemas.openxmlformats.org/officeDocument/2006/relationships/image" Target="../media/image80.emf"/><Relationship Id="rId4" Type="http://schemas.openxmlformats.org/officeDocument/2006/relationships/oleObject" Target="../embeddings/oleObject85.bin"/><Relationship Id="rId9" Type="http://schemas.openxmlformats.org/officeDocument/2006/relationships/image" Target="../media/image82.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image" Target="../media/image83.emf"/><Relationship Id="rId7" Type="http://schemas.openxmlformats.org/officeDocument/2006/relationships/image" Target="../media/image85.emf"/><Relationship Id="rId2" Type="http://schemas.openxmlformats.org/officeDocument/2006/relationships/oleObject" Target="../embeddings/oleObject88.bin"/><Relationship Id="rId1" Type="http://schemas.openxmlformats.org/officeDocument/2006/relationships/slideLayout" Target="../slideLayouts/slideLayout7.xml"/><Relationship Id="rId6" Type="http://schemas.openxmlformats.org/officeDocument/2006/relationships/oleObject" Target="../embeddings/oleObject90.bin"/><Relationship Id="rId11" Type="http://schemas.openxmlformats.org/officeDocument/2006/relationships/image" Target="../media/image87.emf"/><Relationship Id="rId5" Type="http://schemas.openxmlformats.org/officeDocument/2006/relationships/image" Target="../media/image84.e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86.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10.emf"/><Relationship Id="rId4" Type="http://schemas.openxmlformats.org/officeDocument/2006/relationships/oleObject" Target="../embeddings/oleObject10.bin"/><Relationship Id="rId9" Type="http://schemas.openxmlformats.org/officeDocument/2006/relationships/image" Target="../media/image12.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4.emf"/><Relationship Id="rId4" Type="http://schemas.openxmlformats.org/officeDocument/2006/relationships/oleObject" Target="../embeddings/oleObject14.bin"/><Relationship Id="rId9" Type="http://schemas.openxmlformats.org/officeDocument/2006/relationships/image" Target="../media/image16.emf"/></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oleObject" Target="../embeddings/oleObject19.bin"/><Relationship Id="rId5" Type="http://schemas.openxmlformats.org/officeDocument/2006/relationships/image" Target="../media/image18.emf"/><Relationship Id="rId4" Type="http://schemas.openxmlformats.org/officeDocument/2006/relationships/oleObject" Target="../embeddings/oleObject18.bin"/><Relationship Id="rId9" Type="http://schemas.openxmlformats.org/officeDocument/2006/relationships/image" Target="../media/image20.emf"/></Relationships>
</file>

<file path=ppt/slides/_rels/slide6.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1.bin"/><Relationship Id="rId1" Type="http://schemas.openxmlformats.org/officeDocument/2006/relationships/slideLayout" Target="../slideLayouts/slideLayout6.xml"/><Relationship Id="rId5" Type="http://schemas.openxmlformats.org/officeDocument/2006/relationships/image" Target="../media/image22.wmf"/><Relationship Id="rId4"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2.wmf"/><Relationship Id="rId5" Type="http://schemas.openxmlformats.org/officeDocument/2006/relationships/oleObject" Target="../embeddings/oleObject24.bin"/><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5.bin"/><Relationship Id="rId1" Type="http://schemas.openxmlformats.org/officeDocument/2006/relationships/slideLayout" Target="../slideLayouts/slideLayout7.xml"/><Relationship Id="rId5" Type="http://schemas.openxmlformats.org/officeDocument/2006/relationships/image" Target="../media/image22.wmf"/><Relationship Id="rId4" Type="http://schemas.openxmlformats.org/officeDocument/2006/relationships/oleObject" Target="../embeddings/oleObject26.bin"/></Relationships>
</file>

<file path=ppt/slides/_rels/slide9.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61" name="Rectangle 45"/>
          <p:cNvSpPr>
            <a:spLocks noChangeArrowheads="1"/>
          </p:cNvSpPr>
          <p:nvPr/>
        </p:nvSpPr>
        <p:spPr bwMode="auto">
          <a:xfrm>
            <a:off x="381000" y="958850"/>
            <a:ext cx="8001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dirty="0">
                <a:solidFill>
                  <a:schemeClr val="accent2"/>
                </a:solidFill>
              </a:rPr>
              <a:t>1.  电荷的基本性质:  </a:t>
            </a:r>
            <a:r>
              <a:rPr lang="zh-CN" altLang="en-US" dirty="0">
                <a:solidFill>
                  <a:schemeClr val="accent2"/>
                </a:solidFill>
                <a:latin typeface="宋体" panose="02010600030101010101" pitchFamily="2" charset="-122"/>
                <a:sym typeface="Monotype Sorts" pitchFamily="2" charset="2"/>
              </a:rPr>
              <a:t>两种</a:t>
            </a:r>
            <a:r>
              <a:rPr lang="zh-CN" altLang="en-US" dirty="0">
                <a:solidFill>
                  <a:schemeClr val="accent2"/>
                </a:solidFill>
                <a:latin typeface="宋体" panose="02010600030101010101" pitchFamily="2" charset="-122"/>
              </a:rPr>
              <a:t>电荷</a:t>
            </a:r>
            <a:r>
              <a:rPr lang="zh-CN" altLang="en-US" dirty="0">
                <a:solidFill>
                  <a:schemeClr val="accent2"/>
                </a:solidFill>
              </a:rPr>
              <a:t>, 电荷守恒</a:t>
            </a:r>
          </a:p>
        </p:txBody>
      </p:sp>
      <p:sp>
        <p:nvSpPr>
          <p:cNvPr id="34862" name="Text Box 46"/>
          <p:cNvSpPr txBox="1">
            <a:spLocks noChangeArrowheads="1"/>
          </p:cNvSpPr>
          <p:nvPr/>
        </p:nvSpPr>
        <p:spPr bwMode="auto">
          <a:xfrm>
            <a:off x="381000" y="1919288"/>
            <a:ext cx="21478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2. </a:t>
            </a:r>
            <a:r>
              <a:rPr lang="zh-CN" altLang="en-US">
                <a:solidFill>
                  <a:schemeClr val="accent2"/>
                </a:solidFill>
                <a:latin typeface="宋体" panose="02010600030101010101" pitchFamily="2" charset="-122"/>
              </a:rPr>
              <a:t>库仑定律:</a:t>
            </a:r>
          </a:p>
        </p:txBody>
      </p:sp>
      <p:graphicFrame>
        <p:nvGraphicFramePr>
          <p:cNvPr id="34863" name="Object 47"/>
          <p:cNvGraphicFramePr>
            <a:graphicFrameLocks noChangeAspect="1"/>
          </p:cNvGraphicFramePr>
          <p:nvPr/>
        </p:nvGraphicFramePr>
        <p:xfrm>
          <a:off x="1476375" y="2492375"/>
          <a:ext cx="2667000" cy="1004888"/>
        </p:xfrm>
        <a:graphic>
          <a:graphicData uri="http://schemas.openxmlformats.org/presentationml/2006/ole">
            <mc:AlternateContent xmlns:mc="http://schemas.openxmlformats.org/markup-compatibility/2006">
              <mc:Choice xmlns:v="urn:schemas-microsoft-com:vml" Requires="v">
                <p:oleObj name="Equation" r:id="rId2" imgW="2544932" imgH="967609" progId="Equation.3">
                  <p:embed/>
                </p:oleObj>
              </mc:Choice>
              <mc:Fallback>
                <p:oleObj name="Equation" r:id="rId2" imgW="2544932" imgH="967609" progId="Equation.3">
                  <p:embed/>
                  <p:pic>
                    <p:nvPicPr>
                      <p:cNvPr id="34863" name="Object 4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492375"/>
                        <a:ext cx="2667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9900"/>
                            </a:solidFill>
                            <a:miter lim="800000"/>
                            <a:headEnd/>
                            <a:tailEnd/>
                          </a14:hiddenLine>
                        </a:ext>
                      </a:extLst>
                    </p:spPr>
                  </p:pic>
                </p:oleObj>
              </mc:Fallback>
            </mc:AlternateContent>
          </a:graphicData>
        </a:graphic>
      </p:graphicFrame>
      <p:sp>
        <p:nvSpPr>
          <p:cNvPr id="34864" name="Text Box 48"/>
          <p:cNvSpPr txBox="1">
            <a:spLocks noChangeArrowheads="1"/>
          </p:cNvSpPr>
          <p:nvPr/>
        </p:nvSpPr>
        <p:spPr bwMode="auto">
          <a:xfrm>
            <a:off x="2667000" y="1919288"/>
            <a:ext cx="5184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3333CC"/>
                </a:solidFill>
                <a:latin typeface="宋体" panose="02010600030101010101" pitchFamily="2" charset="-122"/>
              </a:rPr>
              <a:t>两个静止的点电荷之间的作用力</a:t>
            </a:r>
          </a:p>
        </p:txBody>
      </p:sp>
      <p:graphicFrame>
        <p:nvGraphicFramePr>
          <p:cNvPr id="34865" name="Object 49"/>
          <p:cNvGraphicFramePr>
            <a:graphicFrameLocks noChangeAspect="1"/>
          </p:cNvGraphicFramePr>
          <p:nvPr/>
        </p:nvGraphicFramePr>
        <p:xfrm>
          <a:off x="4908550" y="2419350"/>
          <a:ext cx="3187700" cy="1058863"/>
        </p:xfrm>
        <a:graphic>
          <a:graphicData uri="http://schemas.openxmlformats.org/presentationml/2006/ole">
            <mc:AlternateContent xmlns:mc="http://schemas.openxmlformats.org/markup-compatibility/2006">
              <mc:Choice xmlns:v="urn:schemas-microsoft-com:vml" Requires="v">
                <p:oleObj name="Equation" r:id="rId4" imgW="1384200" imgH="419040" progId="Equation.DSMT4">
                  <p:embed/>
                </p:oleObj>
              </mc:Choice>
              <mc:Fallback>
                <p:oleObj name="Equation" r:id="rId4" imgW="1384200" imgH="419040" progId="Equation.DSMT4">
                  <p:embed/>
                  <p:pic>
                    <p:nvPicPr>
                      <p:cNvPr id="34865"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08550" y="2419350"/>
                        <a:ext cx="3187700" cy="1058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4866" name="Group 50"/>
          <p:cNvGrpSpPr>
            <a:grpSpLocks/>
          </p:cNvGrpSpPr>
          <p:nvPr/>
        </p:nvGrpSpPr>
        <p:grpSpPr bwMode="auto">
          <a:xfrm>
            <a:off x="4219575" y="3482975"/>
            <a:ext cx="2278063" cy="533400"/>
            <a:chOff x="2928" y="2256"/>
            <a:chExt cx="1435" cy="336"/>
          </a:xfrm>
        </p:grpSpPr>
        <p:sp>
          <p:nvSpPr>
            <p:cNvPr id="3086" name="AutoShape 51"/>
            <p:cNvSpPr>
              <a:spLocks noChangeArrowheads="1"/>
            </p:cNvSpPr>
            <p:nvPr/>
          </p:nvSpPr>
          <p:spPr bwMode="auto">
            <a:xfrm>
              <a:off x="2928" y="2256"/>
              <a:ext cx="1392" cy="336"/>
            </a:xfrm>
            <a:prstGeom prst="wedgeRoundRectCallout">
              <a:avLst>
                <a:gd name="adj1" fmla="val 74"/>
                <a:gd name="adj2" fmla="val -97917"/>
                <a:gd name="adj3" fmla="val 16667"/>
              </a:avLst>
            </a:prstGeom>
            <a:noFill/>
            <a:ln w="28575">
              <a:solidFill>
                <a:srgbClr val="008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150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a:spcBef>
                  <a:spcPct val="0"/>
                </a:spcBef>
                <a:buFontTx/>
                <a:buNone/>
              </a:pPr>
              <a:endParaRPr lang="en-US" altLang="zh-CN" sz="2800" b="0">
                <a:solidFill>
                  <a:srgbClr val="3333CC"/>
                </a:solidFill>
              </a:endParaRPr>
            </a:p>
          </p:txBody>
        </p:sp>
        <p:sp>
          <p:nvSpPr>
            <p:cNvPr id="3087" name="Text Box 52"/>
            <p:cNvSpPr txBox="1">
              <a:spLocks noChangeArrowheads="1"/>
            </p:cNvSpPr>
            <p:nvPr/>
          </p:nvSpPr>
          <p:spPr bwMode="auto">
            <a:xfrm>
              <a:off x="2976" y="2256"/>
              <a:ext cx="138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spcBef>
                  <a:spcPct val="100000"/>
                </a:spcBef>
              </a:pPr>
              <a:r>
                <a:rPr lang="zh-CN" altLang="en-US" sz="2400">
                  <a:solidFill>
                    <a:srgbClr val="3333CC"/>
                  </a:solidFill>
                  <a:latin typeface="宋体" panose="02010600030101010101" pitchFamily="2" charset="-122"/>
                </a:rPr>
                <a:t>真空介电常量</a:t>
              </a:r>
              <a:r>
                <a:rPr lang="zh-CN" altLang="en-US">
                  <a:solidFill>
                    <a:srgbClr val="3333CC"/>
                  </a:solidFill>
                  <a:latin typeface="宋体" panose="02010600030101010101" pitchFamily="2" charset="-122"/>
                </a:rPr>
                <a:t> </a:t>
              </a:r>
              <a:endParaRPr lang="en-US" altLang="zh-CN"/>
            </a:p>
          </p:txBody>
        </p:sp>
      </p:grpSp>
      <p:sp>
        <p:nvSpPr>
          <p:cNvPr id="34869" name="Text Box 53"/>
          <p:cNvSpPr txBox="1">
            <a:spLocks noChangeArrowheads="1"/>
          </p:cNvSpPr>
          <p:nvPr/>
        </p:nvSpPr>
        <p:spPr bwMode="auto">
          <a:xfrm>
            <a:off x="381000" y="4114800"/>
            <a:ext cx="7086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3.</a:t>
            </a:r>
            <a:r>
              <a:rPr lang="zh-CN" altLang="en-US">
                <a:solidFill>
                  <a:schemeClr val="accent2"/>
                </a:solidFill>
                <a:latin typeface="宋体" panose="02010600030101010101" pitchFamily="2" charset="-122"/>
              </a:rPr>
              <a:t>电力的叠加原理:</a:t>
            </a:r>
            <a:r>
              <a:rPr lang="zh-CN" altLang="en-US">
                <a:solidFill>
                  <a:srgbClr val="3333CC"/>
                </a:solidFill>
                <a:latin typeface="宋体" panose="02010600030101010101" pitchFamily="2" charset="-122"/>
              </a:rPr>
              <a:t>两个点电荷之间的作用力并不因第三个点电荷的存在而有所改变。</a:t>
            </a:r>
            <a:endParaRPr lang="zh-CN" altLang="en-US">
              <a:solidFill>
                <a:schemeClr val="accent2"/>
              </a:solidFill>
              <a:latin typeface="宋体" panose="02010600030101010101" pitchFamily="2" charset="-122"/>
            </a:endParaRPr>
          </a:p>
        </p:txBody>
      </p:sp>
      <p:graphicFrame>
        <p:nvGraphicFramePr>
          <p:cNvPr id="34870" name="Object 54"/>
          <p:cNvGraphicFramePr>
            <a:graphicFrameLocks noChangeAspect="1"/>
          </p:cNvGraphicFramePr>
          <p:nvPr/>
        </p:nvGraphicFramePr>
        <p:xfrm>
          <a:off x="7169150" y="4395788"/>
          <a:ext cx="1579563" cy="1038225"/>
        </p:xfrm>
        <a:graphic>
          <a:graphicData uri="http://schemas.openxmlformats.org/presentationml/2006/ole">
            <mc:AlternateContent xmlns:mc="http://schemas.openxmlformats.org/markup-compatibility/2006">
              <mc:Choice xmlns:v="urn:schemas-microsoft-com:vml" Requires="v">
                <p:oleObj name="Equation" r:id="rId6" imgW="655369" imgH="449711" progId="Equation.3">
                  <p:embed/>
                </p:oleObj>
              </mc:Choice>
              <mc:Fallback>
                <p:oleObj name="Equation" r:id="rId6" imgW="655369" imgH="449711" progId="Equation.3">
                  <p:embed/>
                  <p:pic>
                    <p:nvPicPr>
                      <p:cNvPr id="34870" name="Object 5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69150" y="4395788"/>
                        <a:ext cx="1579563"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4871" name="Object 55"/>
          <p:cNvGraphicFramePr>
            <a:graphicFrameLocks noChangeAspect="1"/>
          </p:cNvGraphicFramePr>
          <p:nvPr/>
        </p:nvGraphicFramePr>
        <p:xfrm>
          <a:off x="7377113" y="5580063"/>
          <a:ext cx="1155700" cy="944562"/>
        </p:xfrm>
        <a:graphic>
          <a:graphicData uri="http://schemas.openxmlformats.org/presentationml/2006/ole">
            <mc:AlternateContent xmlns:mc="http://schemas.openxmlformats.org/markup-compatibility/2006">
              <mc:Choice xmlns:v="urn:schemas-microsoft-com:vml" Requires="v">
                <p:oleObj name="Equation" r:id="rId8" imgW="1074395" imgH="1005840" progId="Equation.3">
                  <p:embed/>
                </p:oleObj>
              </mc:Choice>
              <mc:Fallback>
                <p:oleObj name="Equation" r:id="rId8" imgW="1074395" imgH="1005840" progId="Equation.3">
                  <p:embed/>
                  <p:pic>
                    <p:nvPicPr>
                      <p:cNvPr id="34871" name="Object 5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77113" y="5580063"/>
                        <a:ext cx="1155700" cy="944562"/>
                      </a:xfrm>
                      <a:prstGeom prst="rect">
                        <a:avLst/>
                      </a:prstGeom>
                      <a:noFill/>
                      <a:ln w="38100">
                        <a:solidFill>
                          <a:srgbClr val="78CA78"/>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872" name="Text Box 56"/>
          <p:cNvSpPr txBox="1">
            <a:spLocks noChangeArrowheads="1"/>
          </p:cNvSpPr>
          <p:nvPr/>
        </p:nvSpPr>
        <p:spPr bwMode="auto">
          <a:xfrm>
            <a:off x="381000" y="5051425"/>
            <a:ext cx="6553200" cy="150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150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50000"/>
              </a:spcBef>
              <a:buFontTx/>
              <a:buNone/>
            </a:pPr>
            <a:r>
              <a:rPr lang="zh-CN" altLang="en-US" sz="2800">
                <a:solidFill>
                  <a:srgbClr val="3333CC"/>
                </a:solidFill>
              </a:rPr>
              <a:t>4</a:t>
            </a:r>
            <a:r>
              <a:rPr lang="zh-CN" altLang="en-US" sz="2800">
                <a:solidFill>
                  <a:srgbClr val="3333CC"/>
                </a:solidFill>
                <a:latin typeface="宋体" panose="02010600030101010101" pitchFamily="2" charset="-122"/>
              </a:rPr>
              <a:t>.电场强度:</a:t>
            </a:r>
            <a:r>
              <a:rPr lang="zh-CN" altLang="en-US" sz="2800">
                <a:solidFill>
                  <a:srgbClr val="3333CC"/>
                </a:solidFill>
              </a:rPr>
              <a:t>电场中任一点的电场强度，在数值和方向上等于静止于该点的单位正电荷所受的力。</a:t>
            </a:r>
          </a:p>
        </p:txBody>
      </p:sp>
      <p:sp>
        <p:nvSpPr>
          <p:cNvPr id="34873" name="Rectangle 57"/>
          <p:cNvSpPr>
            <a:spLocks noChangeArrowheads="1"/>
          </p:cNvSpPr>
          <p:nvPr/>
        </p:nvSpPr>
        <p:spPr bwMode="auto">
          <a:xfrm>
            <a:off x="0" y="762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2" name="标题 1"/>
          <p:cNvSpPr>
            <a:spLocks noGrp="1"/>
          </p:cNvSpPr>
          <p:nvPr>
            <p:ph type="title"/>
          </p:nvPr>
        </p:nvSpPr>
        <p:spPr>
          <a:xfrm>
            <a:off x="685800" y="106155"/>
            <a:ext cx="7772400" cy="586541"/>
          </a:xfrm>
        </p:spPr>
        <p:txBody>
          <a:bodyPr/>
          <a:lstStyle/>
          <a:p>
            <a:r>
              <a:rPr lang="zh-CN" altLang="en-US" sz="3600" b="1">
                <a:solidFill>
                  <a:srgbClr val="CC3300"/>
                </a:solidFill>
              </a:rPr>
              <a:t>真空中静电场小结</a:t>
            </a:r>
            <a:endParaRPr lang="zh-CN" altLang="en-US" sz="3600" b="1"/>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34873"/>
                                        </p:tgtEl>
                                        <p:attrNameLst>
                                          <p:attrName>style.visibility</p:attrName>
                                        </p:attrNameLst>
                                      </p:cBhvr>
                                      <p:to>
                                        <p:strVal val="visible"/>
                                      </p:to>
                                    </p:set>
                                    <p:animEffect transition="in" filter="strips(upRight)">
                                      <p:cBhvr>
                                        <p:cTn id="7" dur="500"/>
                                        <p:tgtEl>
                                          <p:spTgt spid="348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861"/>
                                        </p:tgtEl>
                                        <p:attrNameLst>
                                          <p:attrName>style.visibility</p:attrName>
                                        </p:attrNameLst>
                                      </p:cBhvr>
                                      <p:to>
                                        <p:strVal val="visible"/>
                                      </p:to>
                                    </p:set>
                                    <p:animEffect transition="in" filter="blinds(horizontal)">
                                      <p:cBhvr>
                                        <p:cTn id="12" dur="500"/>
                                        <p:tgtEl>
                                          <p:spTgt spid="348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62"/>
                                        </p:tgtEl>
                                        <p:attrNameLst>
                                          <p:attrName>style.visibility</p:attrName>
                                        </p:attrNameLst>
                                      </p:cBhvr>
                                      <p:to>
                                        <p:strVal val="visible"/>
                                      </p:to>
                                    </p:set>
                                    <p:animEffect transition="in" filter="blinds(horizontal)">
                                      <p:cBhvr>
                                        <p:cTn id="17" dur="500"/>
                                        <p:tgtEl>
                                          <p:spTgt spid="34862"/>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4864"/>
                                        </p:tgtEl>
                                        <p:attrNameLst>
                                          <p:attrName>style.visibility</p:attrName>
                                        </p:attrNameLst>
                                      </p:cBhvr>
                                      <p:to>
                                        <p:strVal val="visible"/>
                                      </p:to>
                                    </p:set>
                                    <p:animEffect transition="in" filter="blinds(horizontal)">
                                      <p:cBhvr>
                                        <p:cTn id="21" dur="500"/>
                                        <p:tgtEl>
                                          <p:spTgt spid="3486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4863"/>
                                        </p:tgtEl>
                                        <p:attrNameLst>
                                          <p:attrName>style.visibility</p:attrName>
                                        </p:attrNameLst>
                                      </p:cBhvr>
                                      <p:to>
                                        <p:strVal val="visible"/>
                                      </p:to>
                                    </p:set>
                                    <p:animEffect transition="in" filter="blinds(horizontal)">
                                      <p:cBhvr>
                                        <p:cTn id="26" dur="500"/>
                                        <p:tgtEl>
                                          <p:spTgt spid="34863"/>
                                        </p:tgtEl>
                                      </p:cBhvr>
                                    </p:animEffect>
                                  </p:childTnLst>
                                </p:cTn>
                              </p:par>
                            </p:childTnLst>
                          </p:cTn>
                        </p:par>
                        <p:par>
                          <p:cTn id="27" fill="hold" nodeType="afterGroup">
                            <p:stCondLst>
                              <p:cond delay="500"/>
                            </p:stCondLst>
                            <p:childTnLst>
                              <p:par>
                                <p:cTn id="28" presetID="3" presetClass="entr" presetSubtype="5" fill="hold" nodeType="afterEffect">
                                  <p:stCondLst>
                                    <p:cond delay="0"/>
                                  </p:stCondLst>
                                  <p:childTnLst>
                                    <p:set>
                                      <p:cBhvr>
                                        <p:cTn id="29" dur="1" fill="hold">
                                          <p:stCondLst>
                                            <p:cond delay="0"/>
                                          </p:stCondLst>
                                        </p:cTn>
                                        <p:tgtEl>
                                          <p:spTgt spid="34865"/>
                                        </p:tgtEl>
                                        <p:attrNameLst>
                                          <p:attrName>style.visibility</p:attrName>
                                        </p:attrNameLst>
                                      </p:cBhvr>
                                      <p:to>
                                        <p:strVal val="visible"/>
                                      </p:to>
                                    </p:set>
                                    <p:animEffect transition="in" filter="blinds(vertical)">
                                      <p:cBhvr>
                                        <p:cTn id="30" dur="500"/>
                                        <p:tgtEl>
                                          <p:spTgt spid="34865"/>
                                        </p:tgtEl>
                                      </p:cBhvr>
                                    </p:animEffect>
                                  </p:childTnLst>
                                </p:cTn>
                              </p:par>
                            </p:childTnLst>
                          </p:cTn>
                        </p:par>
                        <p:par>
                          <p:cTn id="31" fill="hold" nodeType="afterGroup">
                            <p:stCondLst>
                              <p:cond delay="1000"/>
                            </p:stCondLst>
                            <p:childTnLst>
                              <p:par>
                                <p:cTn id="32" presetID="3" presetClass="entr" presetSubtype="10" fill="hold" nodeType="afterEffect">
                                  <p:stCondLst>
                                    <p:cond delay="0"/>
                                  </p:stCondLst>
                                  <p:childTnLst>
                                    <p:set>
                                      <p:cBhvr>
                                        <p:cTn id="33" dur="1" fill="hold">
                                          <p:stCondLst>
                                            <p:cond delay="0"/>
                                          </p:stCondLst>
                                        </p:cTn>
                                        <p:tgtEl>
                                          <p:spTgt spid="34866"/>
                                        </p:tgtEl>
                                        <p:attrNameLst>
                                          <p:attrName>style.visibility</p:attrName>
                                        </p:attrNameLst>
                                      </p:cBhvr>
                                      <p:to>
                                        <p:strVal val="visible"/>
                                      </p:to>
                                    </p:set>
                                    <p:animEffect transition="in" filter="blinds(horizontal)">
                                      <p:cBhvr>
                                        <p:cTn id="34" dur="500"/>
                                        <p:tgtEl>
                                          <p:spTgt spid="34866"/>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4869"/>
                                        </p:tgtEl>
                                        <p:attrNameLst>
                                          <p:attrName>style.visibility</p:attrName>
                                        </p:attrNameLst>
                                      </p:cBhvr>
                                      <p:to>
                                        <p:strVal val="visible"/>
                                      </p:to>
                                    </p:set>
                                    <p:animEffect transition="in" filter="blinds(horizontal)">
                                      <p:cBhvr>
                                        <p:cTn id="39" dur="500"/>
                                        <p:tgtEl>
                                          <p:spTgt spid="34869"/>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34870"/>
                                        </p:tgtEl>
                                        <p:attrNameLst>
                                          <p:attrName>style.visibility</p:attrName>
                                        </p:attrNameLst>
                                      </p:cBhvr>
                                      <p:to>
                                        <p:strVal val="visible"/>
                                      </p:to>
                                    </p:set>
                                    <p:animEffect transition="in" filter="blinds(horizontal)">
                                      <p:cBhvr>
                                        <p:cTn id="43" dur="500"/>
                                        <p:tgtEl>
                                          <p:spTgt spid="348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5" fill="hold" grpId="0" nodeType="clickEffect">
                                  <p:stCondLst>
                                    <p:cond delay="0"/>
                                  </p:stCondLst>
                                  <p:childTnLst>
                                    <p:set>
                                      <p:cBhvr>
                                        <p:cTn id="47" dur="1" fill="hold">
                                          <p:stCondLst>
                                            <p:cond delay="0"/>
                                          </p:stCondLst>
                                        </p:cTn>
                                        <p:tgtEl>
                                          <p:spTgt spid="34872"/>
                                        </p:tgtEl>
                                        <p:attrNameLst>
                                          <p:attrName>style.visibility</p:attrName>
                                        </p:attrNameLst>
                                      </p:cBhvr>
                                      <p:to>
                                        <p:strVal val="visible"/>
                                      </p:to>
                                    </p:set>
                                    <p:animEffect transition="in" filter="blinds(vertical)">
                                      <p:cBhvr>
                                        <p:cTn id="48" dur="500"/>
                                        <p:tgtEl>
                                          <p:spTgt spid="34872"/>
                                        </p:tgtEl>
                                      </p:cBhvr>
                                    </p:animEffect>
                                  </p:childTnLst>
                                </p:cTn>
                              </p:par>
                            </p:childTnLst>
                          </p:cTn>
                        </p:par>
                        <p:par>
                          <p:cTn id="49" fill="hold" nodeType="afterGroup">
                            <p:stCondLst>
                              <p:cond delay="500"/>
                            </p:stCondLst>
                            <p:childTnLst>
                              <p:par>
                                <p:cTn id="50" presetID="22" presetClass="entr" presetSubtype="8" fill="hold" nodeType="afterEffect">
                                  <p:stCondLst>
                                    <p:cond delay="0"/>
                                  </p:stCondLst>
                                  <p:childTnLst>
                                    <p:set>
                                      <p:cBhvr>
                                        <p:cTn id="51" dur="1" fill="hold">
                                          <p:stCondLst>
                                            <p:cond delay="0"/>
                                          </p:stCondLst>
                                        </p:cTn>
                                        <p:tgtEl>
                                          <p:spTgt spid="34871"/>
                                        </p:tgtEl>
                                        <p:attrNameLst>
                                          <p:attrName>style.visibility</p:attrName>
                                        </p:attrNameLst>
                                      </p:cBhvr>
                                      <p:to>
                                        <p:strVal val="visible"/>
                                      </p:to>
                                    </p:set>
                                    <p:animEffect transition="in" filter="wipe(left)">
                                      <p:cBhvr>
                                        <p:cTn id="52" dur="500"/>
                                        <p:tgtEl>
                                          <p:spTgt spid="34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61" grpId="0" autoUpdateAnimBg="0"/>
      <p:bldP spid="34862" grpId="0" autoUpdateAnimBg="0"/>
      <p:bldP spid="34864" grpId="0" autoUpdateAnimBg="0"/>
      <p:bldP spid="34869" grpId="0" autoUpdateAnimBg="0"/>
      <p:bldP spid="34872" grpId="0" autoUpdateAnimBg="0"/>
      <p:bldP spid="34873"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
          <p:cNvGrpSpPr>
            <a:grpSpLocks/>
          </p:cNvGrpSpPr>
          <p:nvPr/>
        </p:nvGrpSpPr>
        <p:grpSpPr bwMode="auto">
          <a:xfrm>
            <a:off x="387350" y="765175"/>
            <a:ext cx="8382000" cy="3940175"/>
            <a:chOff x="244" y="1056"/>
            <a:chExt cx="5280" cy="2482"/>
          </a:xfrm>
        </p:grpSpPr>
        <p:sp>
          <p:nvSpPr>
            <p:cNvPr id="13317" name="Text Box 6"/>
            <p:cNvSpPr txBox="1">
              <a:spLocks noChangeArrowheads="1"/>
            </p:cNvSpPr>
            <p:nvPr/>
          </p:nvSpPr>
          <p:spPr bwMode="auto">
            <a:xfrm>
              <a:off x="244" y="1056"/>
              <a:ext cx="5280"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5.</a:t>
              </a:r>
              <a:r>
                <a:rPr lang="zh-CN" altLang="en-US" sz="2800">
                  <a:solidFill>
                    <a:schemeClr val="accent2"/>
                  </a:solidFill>
                </a:rPr>
                <a:t>半径为</a:t>
              </a:r>
              <a:r>
                <a:rPr lang="en-US" altLang="zh-CN" sz="2800" i="1">
                  <a:solidFill>
                    <a:schemeClr val="accent2"/>
                  </a:solidFill>
                </a:rPr>
                <a:t>r</a:t>
              </a:r>
              <a:r>
                <a:rPr lang="zh-CN" altLang="en-US" sz="2800">
                  <a:solidFill>
                    <a:schemeClr val="accent2"/>
                  </a:solidFill>
                </a:rPr>
                <a:t>的均匀带电球面</a:t>
              </a:r>
              <a:r>
                <a:rPr lang="en-US" altLang="zh-CN" sz="2800">
                  <a:solidFill>
                    <a:schemeClr val="accent2"/>
                  </a:solidFill>
                </a:rPr>
                <a:t>1</a:t>
              </a:r>
              <a:r>
                <a:rPr lang="zh-CN" altLang="en-US" sz="2800">
                  <a:solidFill>
                    <a:schemeClr val="accent2"/>
                  </a:solidFill>
                </a:rPr>
                <a:t>，带电量为</a:t>
              </a:r>
              <a:r>
                <a:rPr lang="en-US" altLang="zh-CN" sz="2800" i="1">
                  <a:solidFill>
                    <a:schemeClr val="accent2"/>
                  </a:solidFill>
                </a:rPr>
                <a:t>q</a:t>
              </a:r>
              <a:r>
                <a:rPr lang="zh-CN" altLang="en-US" sz="2800">
                  <a:solidFill>
                    <a:schemeClr val="accent2"/>
                  </a:solidFill>
                </a:rPr>
                <a:t>，其外有一同心的半径为</a:t>
              </a:r>
              <a:r>
                <a:rPr lang="en-US" altLang="zh-CN" sz="2800" i="1">
                  <a:solidFill>
                    <a:schemeClr val="accent2"/>
                  </a:solidFill>
                </a:rPr>
                <a:t>R</a:t>
              </a:r>
              <a:r>
                <a:rPr lang="zh-CN" altLang="en-US" sz="2800">
                  <a:solidFill>
                    <a:schemeClr val="accent2"/>
                  </a:solidFill>
                </a:rPr>
                <a:t>的均匀带电球面</a:t>
              </a:r>
              <a:r>
                <a:rPr lang="en-US" altLang="zh-CN" sz="2800">
                  <a:solidFill>
                    <a:schemeClr val="accent2"/>
                  </a:solidFill>
                </a:rPr>
                <a:t>2</a:t>
              </a:r>
              <a:r>
                <a:rPr lang="zh-CN" altLang="en-US" sz="2800">
                  <a:solidFill>
                    <a:schemeClr val="accent2"/>
                  </a:solidFill>
                </a:rPr>
                <a:t>，带电量为</a:t>
              </a:r>
              <a:r>
                <a:rPr lang="en-US" altLang="zh-CN" sz="2800" i="1">
                  <a:solidFill>
                    <a:schemeClr val="accent2"/>
                  </a:solidFill>
                </a:rPr>
                <a:t>Q</a:t>
              </a:r>
              <a:r>
                <a:rPr lang="zh-CN" altLang="en-US" sz="2800">
                  <a:solidFill>
                    <a:schemeClr val="accent2"/>
                  </a:solidFill>
                </a:rPr>
                <a:t>，则此两球面之间的电势差为</a:t>
              </a:r>
              <a:r>
                <a:rPr lang="zh-CN" altLang="en-US" sz="2400" b="0"/>
                <a:t>：</a:t>
              </a:r>
            </a:p>
          </p:txBody>
        </p:sp>
        <p:sp>
          <p:nvSpPr>
            <p:cNvPr id="13318" name="Text Box 7"/>
            <p:cNvSpPr txBox="1">
              <a:spLocks noChangeArrowheads="1"/>
            </p:cNvSpPr>
            <p:nvPr/>
          </p:nvSpPr>
          <p:spPr bwMode="auto">
            <a:xfrm>
              <a:off x="336" y="2064"/>
              <a:ext cx="53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(A)</a:t>
              </a:r>
              <a:endParaRPr lang="en-US" altLang="zh-CN" sz="2800" b="0">
                <a:solidFill>
                  <a:schemeClr val="accent2"/>
                </a:solidFill>
              </a:endParaRPr>
            </a:p>
          </p:txBody>
        </p:sp>
        <p:sp>
          <p:nvSpPr>
            <p:cNvPr id="13319" name="Text Box 8"/>
            <p:cNvSpPr txBox="1">
              <a:spLocks noChangeArrowheads="1"/>
            </p:cNvSpPr>
            <p:nvPr/>
          </p:nvSpPr>
          <p:spPr bwMode="auto">
            <a:xfrm>
              <a:off x="2957" y="2106"/>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(B)</a:t>
              </a:r>
              <a:endParaRPr lang="en-US" altLang="zh-CN" sz="2800" b="0">
                <a:solidFill>
                  <a:schemeClr val="accent2"/>
                </a:solidFill>
              </a:endParaRPr>
            </a:p>
          </p:txBody>
        </p:sp>
        <p:sp>
          <p:nvSpPr>
            <p:cNvPr id="13320" name="Text Box 9"/>
            <p:cNvSpPr txBox="1">
              <a:spLocks noChangeArrowheads="1"/>
            </p:cNvSpPr>
            <p:nvPr/>
          </p:nvSpPr>
          <p:spPr bwMode="auto">
            <a:xfrm>
              <a:off x="327" y="3033"/>
              <a:ext cx="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(C)</a:t>
              </a:r>
              <a:endParaRPr lang="en-US" altLang="zh-CN" sz="2800" b="0">
                <a:solidFill>
                  <a:schemeClr val="accent2"/>
                </a:solidFill>
              </a:endParaRPr>
            </a:p>
          </p:txBody>
        </p:sp>
        <p:sp>
          <p:nvSpPr>
            <p:cNvPr id="13321" name="Text Box 10"/>
            <p:cNvSpPr txBox="1">
              <a:spLocks noChangeArrowheads="1"/>
            </p:cNvSpPr>
            <p:nvPr/>
          </p:nvSpPr>
          <p:spPr bwMode="auto">
            <a:xfrm>
              <a:off x="3019" y="3071"/>
              <a:ext cx="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(D)</a:t>
              </a:r>
              <a:endParaRPr lang="en-US" altLang="zh-CN" sz="2800" b="0">
                <a:solidFill>
                  <a:schemeClr val="accent2"/>
                </a:solidFill>
              </a:endParaRPr>
            </a:p>
          </p:txBody>
        </p:sp>
        <p:graphicFrame>
          <p:nvGraphicFramePr>
            <p:cNvPr id="13322" name="Object 11"/>
            <p:cNvGraphicFramePr>
              <a:graphicFrameLocks noChangeAspect="1"/>
            </p:cNvGraphicFramePr>
            <p:nvPr/>
          </p:nvGraphicFramePr>
          <p:xfrm>
            <a:off x="896" y="1964"/>
            <a:ext cx="1577" cy="681"/>
          </p:xfrm>
          <a:graphic>
            <a:graphicData uri="http://schemas.openxmlformats.org/presentationml/2006/ole">
              <mc:AlternateContent xmlns:mc="http://schemas.openxmlformats.org/markup-compatibility/2006">
                <mc:Choice xmlns:v="urn:schemas-microsoft-com:vml" Requires="v">
                  <p:oleObj name="公式" r:id="rId2" imgW="1973605" imgH="982980" progId="Equation.3">
                    <p:embed/>
                  </p:oleObj>
                </mc:Choice>
                <mc:Fallback>
                  <p:oleObj name="公式" r:id="rId2" imgW="1973605" imgH="982980" progId="Equation.3">
                    <p:embed/>
                    <p:pic>
                      <p:nvPicPr>
                        <p:cNvPr id="13322"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6" y="1964"/>
                          <a:ext cx="1577" cy="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3" name="Object 12"/>
            <p:cNvGraphicFramePr>
              <a:graphicFrameLocks noChangeAspect="1"/>
            </p:cNvGraphicFramePr>
            <p:nvPr/>
          </p:nvGraphicFramePr>
          <p:xfrm>
            <a:off x="3440" y="1947"/>
            <a:ext cx="1576" cy="649"/>
          </p:xfrm>
          <a:graphic>
            <a:graphicData uri="http://schemas.openxmlformats.org/presentationml/2006/ole">
              <mc:AlternateContent xmlns:mc="http://schemas.openxmlformats.org/markup-compatibility/2006">
                <mc:Choice xmlns:v="urn:schemas-microsoft-com:vml" Requires="v">
                  <p:oleObj name="公式" r:id="rId4" imgW="1973605" imgH="982980" progId="Equation.3">
                    <p:embed/>
                  </p:oleObj>
                </mc:Choice>
                <mc:Fallback>
                  <p:oleObj name="公式" r:id="rId4" imgW="1973605" imgH="982980" progId="Equation.3">
                    <p:embed/>
                    <p:pic>
                      <p:nvPicPr>
                        <p:cNvPr id="13323"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40" y="1947"/>
                          <a:ext cx="1576" cy="6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4" name="Object 13"/>
            <p:cNvGraphicFramePr>
              <a:graphicFrameLocks noChangeAspect="1"/>
            </p:cNvGraphicFramePr>
            <p:nvPr/>
          </p:nvGraphicFramePr>
          <p:xfrm>
            <a:off x="902" y="2876"/>
            <a:ext cx="1468" cy="646"/>
          </p:xfrm>
          <a:graphic>
            <a:graphicData uri="http://schemas.openxmlformats.org/presentationml/2006/ole">
              <mc:AlternateContent xmlns:mc="http://schemas.openxmlformats.org/markup-compatibility/2006">
                <mc:Choice xmlns:v="urn:schemas-microsoft-com:vml" Requires="v">
                  <p:oleObj name="公式" r:id="rId6" imgW="1988993" imgH="982980" progId="Equation.3">
                    <p:embed/>
                  </p:oleObj>
                </mc:Choice>
                <mc:Fallback>
                  <p:oleObj name="公式" r:id="rId6" imgW="1988993" imgH="982980" progId="Equation.3">
                    <p:embed/>
                    <p:pic>
                      <p:nvPicPr>
                        <p:cNvPr id="13324"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2" y="2876"/>
                          <a:ext cx="1468" cy="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25" name="Object 14"/>
            <p:cNvGraphicFramePr>
              <a:graphicFrameLocks noChangeAspect="1"/>
            </p:cNvGraphicFramePr>
            <p:nvPr/>
          </p:nvGraphicFramePr>
          <p:xfrm>
            <a:off x="3488" y="2876"/>
            <a:ext cx="753" cy="662"/>
          </p:xfrm>
          <a:graphic>
            <a:graphicData uri="http://schemas.openxmlformats.org/presentationml/2006/ole">
              <mc:AlternateContent xmlns:mc="http://schemas.openxmlformats.org/markup-compatibility/2006">
                <mc:Choice xmlns:v="urn:schemas-microsoft-com:vml" Requires="v">
                  <p:oleObj name="公式" r:id="rId8" imgW="967863" imgH="982980" progId="Equation.3">
                    <p:embed/>
                  </p:oleObj>
                </mc:Choice>
                <mc:Fallback>
                  <p:oleObj name="公式" r:id="rId8" imgW="967863" imgH="982980" progId="Equation.3">
                    <p:embed/>
                    <p:pic>
                      <p:nvPicPr>
                        <p:cNvPr id="13325"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8" y="2876"/>
                          <a:ext cx="753" cy="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34831" name="Object 15"/>
          <p:cNvGraphicFramePr>
            <a:graphicFrameLocks noChangeAspect="1"/>
          </p:cNvGraphicFramePr>
          <p:nvPr/>
        </p:nvGraphicFramePr>
        <p:xfrm>
          <a:off x="1847850" y="4797425"/>
          <a:ext cx="5257800" cy="990600"/>
        </p:xfrm>
        <a:graphic>
          <a:graphicData uri="http://schemas.openxmlformats.org/presentationml/2006/ole">
            <mc:AlternateContent xmlns:mc="http://schemas.openxmlformats.org/markup-compatibility/2006">
              <mc:Choice xmlns:v="urn:schemas-microsoft-com:vml" Requires="v">
                <p:oleObj name="公式" r:id="rId10" imgW="5250057" imgH="982980" progId="Equation.3">
                  <p:embed/>
                </p:oleObj>
              </mc:Choice>
              <mc:Fallback>
                <p:oleObj name="公式" r:id="rId10" imgW="5250057" imgH="982980" progId="Equation.3">
                  <p:embed/>
                  <p:pic>
                    <p:nvPicPr>
                      <p:cNvPr id="34831"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47850" y="4797425"/>
                        <a:ext cx="52578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4832" name="Object 16"/>
          <p:cNvGraphicFramePr>
            <a:graphicFrameLocks noChangeAspect="1"/>
          </p:cNvGraphicFramePr>
          <p:nvPr/>
        </p:nvGraphicFramePr>
        <p:xfrm>
          <a:off x="611188" y="2301875"/>
          <a:ext cx="666750" cy="661988"/>
        </p:xfrm>
        <a:graphic>
          <a:graphicData uri="http://schemas.openxmlformats.org/presentationml/2006/ole">
            <mc:AlternateContent xmlns:mc="http://schemas.openxmlformats.org/markup-compatibility/2006">
              <mc:Choice xmlns:v="urn:schemas-microsoft-com:vml" Requires="v">
                <p:oleObj name="剪辑" r:id="rId12" imgW="2247900" imgH="3306763" progId="">
                  <p:embed/>
                </p:oleObj>
              </mc:Choice>
              <mc:Fallback>
                <p:oleObj name="剪辑" r:id="rId12" imgW="2247900" imgH="3306763" progId="">
                  <p:embed/>
                  <p:pic>
                    <p:nvPicPr>
                      <p:cNvPr id="34832"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1188" y="2301875"/>
                        <a:ext cx="6667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483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4831"/>
                                        </p:tgtEl>
                                        <p:attrNameLst>
                                          <p:attrName>style.visibility</p:attrName>
                                        </p:attrNameLst>
                                      </p:cBhvr>
                                      <p:to>
                                        <p:strVal val="visible"/>
                                      </p:to>
                                    </p:set>
                                    <p:anim calcmode="lin" valueType="num">
                                      <p:cBhvr additive="base">
                                        <p:cTn id="17" dur="500" fill="hold"/>
                                        <p:tgtEl>
                                          <p:spTgt spid="34831"/>
                                        </p:tgtEl>
                                        <p:attrNameLst>
                                          <p:attrName>ppt_x</p:attrName>
                                        </p:attrNameLst>
                                      </p:cBhvr>
                                      <p:tavLst>
                                        <p:tav tm="0">
                                          <p:val>
                                            <p:strVal val="#ppt_x"/>
                                          </p:val>
                                        </p:tav>
                                        <p:tav tm="100000">
                                          <p:val>
                                            <p:strVal val="#ppt_x"/>
                                          </p:val>
                                        </p:tav>
                                      </p:tavLst>
                                    </p:anim>
                                    <p:anim calcmode="lin" valueType="num">
                                      <p:cBhvr additive="base">
                                        <p:cTn id="18" dur="500" fill="hold"/>
                                        <p:tgtEl>
                                          <p:spTgt spid="348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827088" y="692150"/>
            <a:ext cx="7331075" cy="5257800"/>
            <a:chOff x="528" y="480"/>
            <a:chExt cx="4618" cy="3312"/>
          </a:xfrm>
        </p:grpSpPr>
        <p:sp>
          <p:nvSpPr>
            <p:cNvPr id="14340" name="Text Box 5"/>
            <p:cNvSpPr txBox="1">
              <a:spLocks noChangeArrowheads="1"/>
            </p:cNvSpPr>
            <p:nvPr/>
          </p:nvSpPr>
          <p:spPr bwMode="auto">
            <a:xfrm>
              <a:off x="528" y="480"/>
              <a:ext cx="461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90500" indent="-190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6.</a:t>
              </a:r>
              <a:r>
                <a:rPr lang="zh-CN" altLang="en-US" sz="2800">
                  <a:solidFill>
                    <a:schemeClr val="accent2"/>
                  </a:solidFill>
                </a:rPr>
                <a:t>在均匀电场中各点，下列物理量中，</a:t>
              </a:r>
              <a:r>
                <a:rPr lang="en-US" altLang="zh-CN" sz="2800">
                  <a:solidFill>
                    <a:schemeClr val="accent2"/>
                  </a:solidFill>
                </a:rPr>
                <a:t>(1)</a:t>
              </a:r>
              <a:r>
                <a:rPr lang="zh-CN" altLang="en-US" sz="2800">
                  <a:solidFill>
                    <a:schemeClr val="accent2"/>
                  </a:solidFill>
                </a:rPr>
                <a:t>电场强度，</a:t>
              </a:r>
              <a:r>
                <a:rPr lang="en-US" altLang="zh-CN" sz="2800">
                  <a:solidFill>
                    <a:schemeClr val="accent2"/>
                  </a:solidFill>
                </a:rPr>
                <a:t>(2)</a:t>
              </a:r>
              <a:r>
                <a:rPr lang="zh-CN" altLang="en-US" sz="2800">
                  <a:solidFill>
                    <a:schemeClr val="accent2"/>
                  </a:solidFill>
                </a:rPr>
                <a:t>电势，</a:t>
              </a:r>
              <a:r>
                <a:rPr lang="en-US" altLang="zh-CN" sz="2800">
                  <a:solidFill>
                    <a:schemeClr val="accent2"/>
                  </a:solidFill>
                </a:rPr>
                <a:t>(3)</a:t>
              </a:r>
              <a:r>
                <a:rPr lang="zh-CN" altLang="en-US" sz="2800">
                  <a:solidFill>
                    <a:schemeClr val="accent2"/>
                  </a:solidFill>
                </a:rPr>
                <a:t>电势梯度，那些是相等的？</a:t>
              </a:r>
            </a:p>
          </p:txBody>
        </p:sp>
        <p:sp>
          <p:nvSpPr>
            <p:cNvPr id="14341" name="Text Box 6"/>
            <p:cNvSpPr txBox="1">
              <a:spLocks noChangeArrowheads="1"/>
            </p:cNvSpPr>
            <p:nvPr/>
          </p:nvSpPr>
          <p:spPr bwMode="auto">
            <a:xfrm>
              <a:off x="1074" y="1353"/>
              <a:ext cx="4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(A)</a:t>
              </a:r>
              <a:endParaRPr lang="en-US" altLang="zh-CN" sz="2400" b="0">
                <a:solidFill>
                  <a:schemeClr val="accent2"/>
                </a:solidFill>
              </a:endParaRPr>
            </a:p>
          </p:txBody>
        </p:sp>
        <p:sp>
          <p:nvSpPr>
            <p:cNvPr id="14342" name="Text Box 7"/>
            <p:cNvSpPr txBox="1">
              <a:spLocks noChangeArrowheads="1"/>
            </p:cNvSpPr>
            <p:nvPr/>
          </p:nvSpPr>
          <p:spPr bwMode="auto">
            <a:xfrm>
              <a:off x="1106" y="1881"/>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(B)</a:t>
              </a:r>
              <a:endParaRPr lang="en-US" altLang="zh-CN" sz="2400" b="0">
                <a:solidFill>
                  <a:schemeClr val="accent2"/>
                </a:solidFill>
              </a:endParaRPr>
            </a:p>
          </p:txBody>
        </p:sp>
        <p:sp>
          <p:nvSpPr>
            <p:cNvPr id="14343" name="Text Box 8"/>
            <p:cNvSpPr txBox="1">
              <a:spLocks noChangeArrowheads="1"/>
            </p:cNvSpPr>
            <p:nvPr/>
          </p:nvSpPr>
          <p:spPr bwMode="auto">
            <a:xfrm>
              <a:off x="1106" y="2409"/>
              <a:ext cx="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(C)</a:t>
              </a:r>
              <a:endParaRPr lang="en-US" altLang="zh-CN" sz="2400" b="0">
                <a:solidFill>
                  <a:schemeClr val="accent2"/>
                </a:solidFill>
              </a:endParaRPr>
            </a:p>
          </p:txBody>
        </p:sp>
        <p:sp>
          <p:nvSpPr>
            <p:cNvPr id="14344" name="Text Box 9"/>
            <p:cNvSpPr txBox="1">
              <a:spLocks noChangeArrowheads="1"/>
            </p:cNvSpPr>
            <p:nvPr/>
          </p:nvSpPr>
          <p:spPr bwMode="auto">
            <a:xfrm>
              <a:off x="1104" y="2928"/>
              <a:ext cx="4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(D)</a:t>
              </a:r>
              <a:endParaRPr lang="en-US" altLang="zh-CN" sz="2400" b="0">
                <a:solidFill>
                  <a:schemeClr val="accent2"/>
                </a:solidFill>
              </a:endParaRPr>
            </a:p>
          </p:txBody>
        </p:sp>
        <p:sp>
          <p:nvSpPr>
            <p:cNvPr id="14345" name="Text Box 10"/>
            <p:cNvSpPr txBox="1">
              <a:spLocks noChangeArrowheads="1"/>
            </p:cNvSpPr>
            <p:nvPr/>
          </p:nvSpPr>
          <p:spPr bwMode="auto">
            <a:xfrm>
              <a:off x="1142" y="3465"/>
              <a:ext cx="4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(E)</a:t>
              </a:r>
              <a:endParaRPr lang="en-US" altLang="zh-CN" sz="2400" b="0">
                <a:solidFill>
                  <a:schemeClr val="accent2"/>
                </a:solidFill>
              </a:endParaRPr>
            </a:p>
          </p:txBody>
        </p:sp>
        <p:sp>
          <p:nvSpPr>
            <p:cNvPr id="14346" name="Text Box 11"/>
            <p:cNvSpPr txBox="1">
              <a:spLocks noChangeArrowheads="1"/>
            </p:cNvSpPr>
            <p:nvPr/>
          </p:nvSpPr>
          <p:spPr bwMode="auto">
            <a:xfrm>
              <a:off x="1640" y="1338"/>
              <a:ext cx="33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a:t>
              </a:r>
              <a:r>
                <a:rPr lang="en-US" altLang="zh-CN" sz="2800">
                  <a:solidFill>
                    <a:schemeClr val="accent2"/>
                  </a:solidFill>
                </a:rPr>
                <a:t>(2)</a:t>
              </a:r>
              <a:r>
                <a:rPr lang="zh-CN" altLang="en-US" sz="2800">
                  <a:solidFill>
                    <a:schemeClr val="accent2"/>
                  </a:solidFill>
                </a:rPr>
                <a:t>、</a:t>
              </a:r>
              <a:r>
                <a:rPr lang="en-US" altLang="zh-CN" sz="2800">
                  <a:solidFill>
                    <a:schemeClr val="accent2"/>
                  </a:solidFill>
                </a:rPr>
                <a:t>(3)</a:t>
              </a:r>
              <a:r>
                <a:rPr lang="zh-CN" altLang="en-US" sz="2800">
                  <a:solidFill>
                    <a:schemeClr val="accent2"/>
                  </a:solidFill>
                </a:rPr>
                <a:t>在各点都各自相等；</a:t>
              </a:r>
              <a:endParaRPr lang="zh-CN" altLang="en-US" sz="2400" b="0">
                <a:solidFill>
                  <a:schemeClr val="accent2"/>
                </a:solidFill>
              </a:endParaRPr>
            </a:p>
          </p:txBody>
        </p:sp>
        <p:sp>
          <p:nvSpPr>
            <p:cNvPr id="14347" name="Text Box 12"/>
            <p:cNvSpPr txBox="1">
              <a:spLocks noChangeArrowheads="1"/>
            </p:cNvSpPr>
            <p:nvPr/>
          </p:nvSpPr>
          <p:spPr bwMode="auto">
            <a:xfrm>
              <a:off x="1682" y="1872"/>
              <a:ext cx="26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a:t>
              </a:r>
              <a:r>
                <a:rPr lang="en-US" altLang="zh-CN" sz="2800">
                  <a:solidFill>
                    <a:schemeClr val="accent2"/>
                  </a:solidFill>
                </a:rPr>
                <a:t>(2)</a:t>
              </a:r>
              <a:r>
                <a:rPr lang="zh-CN" altLang="en-US" sz="2800">
                  <a:solidFill>
                    <a:schemeClr val="accent2"/>
                  </a:solidFill>
                </a:rPr>
                <a:t>在各点各自相等；</a:t>
              </a:r>
              <a:endParaRPr lang="zh-CN" altLang="en-US" sz="2400" b="0">
                <a:solidFill>
                  <a:schemeClr val="accent2"/>
                </a:solidFill>
              </a:endParaRPr>
            </a:p>
          </p:txBody>
        </p:sp>
        <p:sp>
          <p:nvSpPr>
            <p:cNvPr id="14348" name="Text Box 13"/>
            <p:cNvSpPr txBox="1">
              <a:spLocks noChangeArrowheads="1"/>
            </p:cNvSpPr>
            <p:nvPr/>
          </p:nvSpPr>
          <p:spPr bwMode="auto">
            <a:xfrm>
              <a:off x="1680" y="2928"/>
              <a:ext cx="26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(2)</a:t>
              </a:r>
              <a:r>
                <a:rPr lang="zh-CN" altLang="en-US" sz="2800">
                  <a:solidFill>
                    <a:schemeClr val="accent2"/>
                  </a:solidFill>
                </a:rPr>
                <a:t>、</a:t>
              </a:r>
              <a:r>
                <a:rPr lang="en-US" altLang="zh-CN" sz="2800">
                  <a:solidFill>
                    <a:schemeClr val="accent2"/>
                  </a:solidFill>
                </a:rPr>
                <a:t>(3)</a:t>
              </a:r>
              <a:r>
                <a:rPr lang="zh-CN" altLang="en-US" sz="2800">
                  <a:solidFill>
                    <a:schemeClr val="accent2"/>
                  </a:solidFill>
                </a:rPr>
                <a:t>在各点各自相等；</a:t>
              </a:r>
            </a:p>
          </p:txBody>
        </p:sp>
        <p:sp>
          <p:nvSpPr>
            <p:cNvPr id="14349" name="Text Box 14"/>
            <p:cNvSpPr txBox="1">
              <a:spLocks noChangeArrowheads="1"/>
            </p:cNvSpPr>
            <p:nvPr/>
          </p:nvSpPr>
          <p:spPr bwMode="auto">
            <a:xfrm>
              <a:off x="1682" y="2400"/>
              <a:ext cx="26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a:t>
              </a:r>
              <a:r>
                <a:rPr lang="en-US" altLang="zh-CN" sz="2800">
                  <a:solidFill>
                    <a:schemeClr val="accent2"/>
                  </a:solidFill>
                </a:rPr>
                <a:t>(3)</a:t>
              </a:r>
              <a:r>
                <a:rPr lang="zh-CN" altLang="en-US" sz="2800">
                  <a:solidFill>
                    <a:schemeClr val="accent2"/>
                  </a:solidFill>
                </a:rPr>
                <a:t>在各点各自相等；</a:t>
              </a:r>
            </a:p>
          </p:txBody>
        </p:sp>
        <p:sp>
          <p:nvSpPr>
            <p:cNvPr id="14350" name="Text Box 15"/>
            <p:cNvSpPr txBox="1">
              <a:spLocks noChangeArrowheads="1"/>
            </p:cNvSpPr>
            <p:nvPr/>
          </p:nvSpPr>
          <p:spPr bwMode="auto">
            <a:xfrm>
              <a:off x="1670" y="3456"/>
              <a:ext cx="21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只有</a:t>
              </a:r>
              <a:r>
                <a:rPr lang="en-US" altLang="zh-CN" sz="2800">
                  <a:solidFill>
                    <a:schemeClr val="accent2"/>
                  </a:solidFill>
                </a:rPr>
                <a:t>(1)</a:t>
              </a:r>
              <a:r>
                <a:rPr lang="zh-CN" altLang="en-US" sz="2800">
                  <a:solidFill>
                    <a:schemeClr val="accent2"/>
                  </a:solidFill>
                </a:rPr>
                <a:t>在各点相等。</a:t>
              </a:r>
            </a:p>
          </p:txBody>
        </p:sp>
      </p:grpSp>
      <p:graphicFrame>
        <p:nvGraphicFramePr>
          <p:cNvPr id="35856" name="Object 16"/>
          <p:cNvGraphicFramePr>
            <a:graphicFrameLocks noChangeAspect="1"/>
          </p:cNvGraphicFramePr>
          <p:nvPr/>
        </p:nvGraphicFramePr>
        <p:xfrm>
          <a:off x="1836738" y="3687763"/>
          <a:ext cx="666750" cy="661987"/>
        </p:xfrm>
        <a:graphic>
          <a:graphicData uri="http://schemas.openxmlformats.org/presentationml/2006/ole">
            <mc:AlternateContent xmlns:mc="http://schemas.openxmlformats.org/markup-compatibility/2006">
              <mc:Choice xmlns:v="urn:schemas-microsoft-com:vml" Requires="v">
                <p:oleObj name="剪辑" r:id="rId2" imgW="2247900" imgH="3306763" progId="">
                  <p:embed/>
                </p:oleObj>
              </mc:Choice>
              <mc:Fallback>
                <p:oleObj name="剪辑" r:id="rId2" imgW="2247900" imgH="3306763" progId="">
                  <p:embed/>
                  <p:pic>
                    <p:nvPicPr>
                      <p:cNvPr id="35856" name="Object 1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6738" y="3687763"/>
                        <a:ext cx="6667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58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533400" y="381000"/>
            <a:ext cx="23622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a:solidFill>
                  <a:srgbClr val="CC3300"/>
                </a:solidFill>
              </a:rPr>
              <a:t>填空题：</a:t>
            </a:r>
            <a:endParaRPr lang="zh-CN" altLang="en-US" sz="2400" b="0">
              <a:solidFill>
                <a:srgbClr val="CC3300"/>
              </a:solidFill>
            </a:endParaRPr>
          </a:p>
        </p:txBody>
      </p:sp>
      <p:grpSp>
        <p:nvGrpSpPr>
          <p:cNvPr id="2" name="Group 25"/>
          <p:cNvGrpSpPr>
            <a:grpSpLocks/>
          </p:cNvGrpSpPr>
          <p:nvPr/>
        </p:nvGrpSpPr>
        <p:grpSpPr bwMode="auto">
          <a:xfrm>
            <a:off x="914400" y="1219200"/>
            <a:ext cx="7848600" cy="3276600"/>
            <a:chOff x="576" y="768"/>
            <a:chExt cx="4944" cy="2064"/>
          </a:xfrm>
        </p:grpSpPr>
        <p:sp>
          <p:nvSpPr>
            <p:cNvPr id="15368" name="Text Box 3"/>
            <p:cNvSpPr txBox="1">
              <a:spLocks noChangeArrowheads="1"/>
            </p:cNvSpPr>
            <p:nvPr/>
          </p:nvSpPr>
          <p:spPr bwMode="auto">
            <a:xfrm>
              <a:off x="576" y="768"/>
              <a:ext cx="4944"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7. </a:t>
              </a:r>
              <a:r>
                <a:rPr lang="zh-CN" altLang="en-US" sz="2800">
                  <a:solidFill>
                    <a:schemeClr val="accent2"/>
                  </a:solidFill>
                </a:rPr>
                <a:t>在点电荷</a:t>
              </a:r>
              <a:r>
                <a:rPr lang="en-US" altLang="zh-CN" sz="2800">
                  <a:solidFill>
                    <a:schemeClr val="accent2"/>
                  </a:solidFill>
                </a:rPr>
                <a:t>+</a:t>
              </a:r>
              <a:r>
                <a:rPr lang="en-US" altLang="zh-CN" sz="2800" i="1">
                  <a:solidFill>
                    <a:schemeClr val="accent2"/>
                  </a:solidFill>
                </a:rPr>
                <a:t>q</a:t>
              </a:r>
              <a:r>
                <a:rPr lang="zh-CN" altLang="en-US" sz="2800">
                  <a:solidFill>
                    <a:schemeClr val="accent2"/>
                  </a:solidFill>
                </a:rPr>
                <a:t>和</a:t>
              </a:r>
              <a:r>
                <a:rPr lang="en-US" altLang="zh-CN" sz="2800">
                  <a:solidFill>
                    <a:schemeClr val="accent2"/>
                  </a:solidFill>
                </a:rPr>
                <a:t>-</a:t>
              </a:r>
              <a:r>
                <a:rPr lang="en-US" altLang="zh-CN" sz="2800" i="1">
                  <a:solidFill>
                    <a:schemeClr val="accent2"/>
                  </a:solidFill>
                </a:rPr>
                <a:t>q</a:t>
              </a:r>
              <a:r>
                <a:rPr lang="zh-CN" altLang="en-US" sz="2800">
                  <a:solidFill>
                    <a:schemeClr val="accent2"/>
                  </a:solidFill>
                </a:rPr>
                <a:t>的静电场中，作出图示的三个闭合曲面</a:t>
              </a:r>
              <a:r>
                <a:rPr lang="en-US" altLang="zh-CN" sz="2800" i="1">
                  <a:solidFill>
                    <a:schemeClr val="accent2"/>
                  </a:solidFill>
                </a:rPr>
                <a:t>S</a:t>
              </a:r>
              <a:r>
                <a:rPr lang="en-US" altLang="zh-CN" sz="2800" baseline="-25000">
                  <a:solidFill>
                    <a:schemeClr val="accent2"/>
                  </a:solidFill>
                </a:rPr>
                <a:t>1</a:t>
              </a:r>
              <a:r>
                <a:rPr lang="zh-CN" altLang="en-US" sz="2800">
                  <a:solidFill>
                    <a:schemeClr val="accent2"/>
                  </a:solidFill>
                </a:rPr>
                <a:t>，</a:t>
              </a:r>
              <a:r>
                <a:rPr lang="en-US" altLang="zh-CN" sz="2800" i="1">
                  <a:solidFill>
                    <a:schemeClr val="accent2"/>
                  </a:solidFill>
                </a:rPr>
                <a:t>S</a:t>
              </a:r>
              <a:r>
                <a:rPr lang="en-US" altLang="zh-CN" sz="2800" baseline="-25000">
                  <a:solidFill>
                    <a:schemeClr val="accent2"/>
                  </a:solidFill>
                </a:rPr>
                <a:t>2</a:t>
              </a:r>
              <a:r>
                <a:rPr lang="zh-CN" altLang="en-US" sz="2800">
                  <a:solidFill>
                    <a:schemeClr val="accent2"/>
                  </a:solidFill>
                </a:rPr>
                <a:t>，</a:t>
              </a:r>
              <a:r>
                <a:rPr lang="en-US" altLang="zh-CN" sz="2800" i="1">
                  <a:solidFill>
                    <a:schemeClr val="accent2"/>
                  </a:solidFill>
                </a:rPr>
                <a:t>S</a:t>
              </a:r>
              <a:r>
                <a:rPr lang="en-US" altLang="zh-CN" sz="2800" baseline="-25000">
                  <a:solidFill>
                    <a:schemeClr val="accent2"/>
                  </a:solidFill>
                </a:rPr>
                <a:t>3</a:t>
              </a:r>
              <a:r>
                <a:rPr lang="zh-CN" altLang="en-US" sz="2800">
                  <a:solidFill>
                    <a:schemeClr val="accent2"/>
                  </a:solidFill>
                </a:rPr>
                <a:t>，则通过这三个闭合曲面的电通量为</a:t>
              </a:r>
              <a:endParaRPr lang="zh-CN" altLang="en-US" sz="2800"/>
            </a:p>
          </p:txBody>
        </p:sp>
        <p:sp>
          <p:nvSpPr>
            <p:cNvPr id="15369" name="Oval 4"/>
            <p:cNvSpPr>
              <a:spLocks noChangeArrowheads="1"/>
            </p:cNvSpPr>
            <p:nvPr/>
          </p:nvSpPr>
          <p:spPr bwMode="auto">
            <a:xfrm>
              <a:off x="3264" y="2016"/>
              <a:ext cx="864" cy="81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5370" name="Oval 5"/>
            <p:cNvSpPr>
              <a:spLocks noChangeArrowheads="1"/>
            </p:cNvSpPr>
            <p:nvPr/>
          </p:nvSpPr>
          <p:spPr bwMode="auto">
            <a:xfrm>
              <a:off x="3888" y="2016"/>
              <a:ext cx="864" cy="81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5371" name="Oval 6"/>
            <p:cNvSpPr>
              <a:spLocks noChangeArrowheads="1"/>
            </p:cNvSpPr>
            <p:nvPr/>
          </p:nvSpPr>
          <p:spPr bwMode="auto">
            <a:xfrm>
              <a:off x="4512" y="2016"/>
              <a:ext cx="864" cy="816"/>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5372" name="Oval 7"/>
            <p:cNvSpPr>
              <a:spLocks noChangeArrowheads="1"/>
            </p:cNvSpPr>
            <p:nvPr/>
          </p:nvSpPr>
          <p:spPr bwMode="auto">
            <a:xfrm>
              <a:off x="5040" y="2496"/>
              <a:ext cx="48" cy="48"/>
            </a:xfrm>
            <a:prstGeom prst="ellipse">
              <a:avLst/>
            </a:prstGeom>
            <a:solidFill>
              <a:schemeClr val="accent2"/>
            </a:solidFill>
            <a:ln w="19050">
              <a:solidFill>
                <a:schemeClr val="accent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5373" name="Oval 8"/>
            <p:cNvSpPr>
              <a:spLocks noChangeArrowheads="1"/>
            </p:cNvSpPr>
            <p:nvPr/>
          </p:nvSpPr>
          <p:spPr bwMode="auto">
            <a:xfrm>
              <a:off x="3552" y="2496"/>
              <a:ext cx="48" cy="48"/>
            </a:xfrm>
            <a:prstGeom prst="ellipse">
              <a:avLst/>
            </a:prstGeom>
            <a:solidFill>
              <a:schemeClr val="accent2"/>
            </a:solidFill>
            <a:ln w="19050">
              <a:solidFill>
                <a:schemeClr val="accent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5374" name="Text Box 10"/>
            <p:cNvSpPr txBox="1">
              <a:spLocks noChangeArrowheads="1"/>
            </p:cNvSpPr>
            <p:nvPr/>
          </p:nvSpPr>
          <p:spPr bwMode="auto">
            <a:xfrm>
              <a:off x="3456" y="216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a:t>
              </a:r>
              <a:r>
                <a:rPr lang="en-US" altLang="zh-CN" sz="2800" i="1">
                  <a:solidFill>
                    <a:schemeClr val="accent2"/>
                  </a:solidFill>
                </a:rPr>
                <a:t>q</a:t>
              </a:r>
            </a:p>
          </p:txBody>
        </p:sp>
        <p:sp>
          <p:nvSpPr>
            <p:cNvPr id="15375" name="Text Box 11"/>
            <p:cNvSpPr txBox="1">
              <a:spLocks noChangeArrowheads="1"/>
            </p:cNvSpPr>
            <p:nvPr/>
          </p:nvSpPr>
          <p:spPr bwMode="auto">
            <a:xfrm>
              <a:off x="4896" y="2160"/>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a:t>
              </a:r>
              <a:r>
                <a:rPr lang="en-US" altLang="zh-CN" sz="2800" i="1">
                  <a:solidFill>
                    <a:schemeClr val="accent2"/>
                  </a:solidFill>
                </a:rPr>
                <a:t>q</a:t>
              </a:r>
            </a:p>
          </p:txBody>
        </p:sp>
        <p:sp>
          <p:nvSpPr>
            <p:cNvPr id="15376" name="Text Box 12"/>
            <p:cNvSpPr txBox="1">
              <a:spLocks noChangeArrowheads="1"/>
            </p:cNvSpPr>
            <p:nvPr/>
          </p:nvSpPr>
          <p:spPr bwMode="auto">
            <a:xfrm>
              <a:off x="3504" y="1632"/>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S</a:t>
              </a:r>
              <a:r>
                <a:rPr lang="en-US" altLang="zh-CN" sz="2800" baseline="-25000">
                  <a:solidFill>
                    <a:schemeClr val="accent2"/>
                  </a:solidFill>
                </a:rPr>
                <a:t>1</a:t>
              </a:r>
            </a:p>
          </p:txBody>
        </p:sp>
        <p:sp>
          <p:nvSpPr>
            <p:cNvPr id="15377" name="Text Box 14"/>
            <p:cNvSpPr txBox="1">
              <a:spLocks noChangeArrowheads="1"/>
            </p:cNvSpPr>
            <p:nvPr/>
          </p:nvSpPr>
          <p:spPr bwMode="auto">
            <a:xfrm>
              <a:off x="4176" y="1632"/>
              <a:ext cx="43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S</a:t>
              </a:r>
              <a:r>
                <a:rPr lang="en-US" altLang="zh-CN" sz="2800" baseline="-25000">
                  <a:solidFill>
                    <a:schemeClr val="accent2"/>
                  </a:solidFill>
                </a:rPr>
                <a:t>2</a:t>
              </a:r>
            </a:p>
          </p:txBody>
        </p:sp>
        <p:sp>
          <p:nvSpPr>
            <p:cNvPr id="15378" name="Text Box 15"/>
            <p:cNvSpPr txBox="1">
              <a:spLocks noChangeArrowheads="1"/>
            </p:cNvSpPr>
            <p:nvPr/>
          </p:nvSpPr>
          <p:spPr bwMode="auto">
            <a:xfrm>
              <a:off x="4800" y="163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S</a:t>
              </a:r>
              <a:r>
                <a:rPr lang="en-US" altLang="zh-CN" sz="2800" baseline="-25000">
                  <a:solidFill>
                    <a:schemeClr val="accent2"/>
                  </a:solidFill>
                </a:rPr>
                <a:t>3</a:t>
              </a:r>
            </a:p>
          </p:txBody>
        </p:sp>
      </p:grpSp>
      <p:sp>
        <p:nvSpPr>
          <p:cNvPr id="12307" name="Text Box 19"/>
          <p:cNvSpPr txBox="1">
            <a:spLocks noChangeArrowheads="1"/>
          </p:cNvSpPr>
          <p:nvPr/>
        </p:nvSpPr>
        <p:spPr bwMode="auto">
          <a:xfrm>
            <a:off x="1371600" y="2895600"/>
            <a:ext cx="2438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i="1">
                <a:solidFill>
                  <a:schemeClr val="accent2"/>
                </a:solidFill>
              </a:rPr>
              <a:t>Φ</a:t>
            </a:r>
            <a:r>
              <a:rPr lang="en-US" altLang="zh-CN" sz="2800" baseline="-25000">
                <a:solidFill>
                  <a:schemeClr val="accent2"/>
                </a:solidFill>
              </a:rPr>
              <a:t>1</a:t>
            </a:r>
            <a:r>
              <a:rPr lang="en-US" altLang="zh-CN" sz="2800">
                <a:solidFill>
                  <a:schemeClr val="accent2"/>
                </a:solidFill>
              </a:rPr>
              <a:t>=+</a:t>
            </a:r>
            <a:r>
              <a:rPr lang="en-US" altLang="zh-CN" sz="2800" i="1">
                <a:solidFill>
                  <a:schemeClr val="accent2"/>
                </a:solidFill>
              </a:rPr>
              <a:t>q</a:t>
            </a:r>
            <a:r>
              <a:rPr lang="en-US" altLang="zh-CN" sz="2800">
                <a:solidFill>
                  <a:schemeClr val="accent2"/>
                </a:solidFill>
              </a:rPr>
              <a:t>/</a:t>
            </a:r>
            <a:r>
              <a:rPr lang="en-US" altLang="zh-CN" sz="2800" i="1">
                <a:solidFill>
                  <a:schemeClr val="accent2"/>
                </a:solidFill>
              </a:rPr>
              <a:t>ε</a:t>
            </a:r>
            <a:r>
              <a:rPr lang="en-US" altLang="zh-CN" sz="2800" baseline="-25000">
                <a:solidFill>
                  <a:schemeClr val="accent2"/>
                </a:solidFill>
              </a:rPr>
              <a:t>0</a:t>
            </a:r>
            <a:endParaRPr lang="en-US" altLang="zh-CN" sz="2800" b="0">
              <a:solidFill>
                <a:schemeClr val="accent2"/>
              </a:solidFill>
            </a:endParaRPr>
          </a:p>
        </p:txBody>
      </p:sp>
      <p:sp>
        <p:nvSpPr>
          <p:cNvPr id="12308" name="Text Box 20"/>
          <p:cNvSpPr txBox="1">
            <a:spLocks noChangeArrowheads="1"/>
          </p:cNvSpPr>
          <p:nvPr/>
        </p:nvSpPr>
        <p:spPr bwMode="auto">
          <a:xfrm>
            <a:off x="1371600" y="37338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i="1">
                <a:solidFill>
                  <a:schemeClr val="accent2"/>
                </a:solidFill>
              </a:rPr>
              <a:t>Φ</a:t>
            </a:r>
            <a:r>
              <a:rPr lang="en-US" altLang="zh-CN" sz="2800" baseline="-25000">
                <a:solidFill>
                  <a:schemeClr val="accent2"/>
                </a:solidFill>
              </a:rPr>
              <a:t>2</a:t>
            </a:r>
            <a:r>
              <a:rPr lang="en-US" altLang="zh-CN" sz="2800">
                <a:solidFill>
                  <a:schemeClr val="accent2"/>
                </a:solidFill>
              </a:rPr>
              <a:t>=0</a:t>
            </a:r>
            <a:endParaRPr lang="en-US" altLang="zh-CN" sz="2800" b="0">
              <a:solidFill>
                <a:schemeClr val="accent2"/>
              </a:solidFill>
            </a:endParaRPr>
          </a:p>
        </p:txBody>
      </p:sp>
      <p:sp>
        <p:nvSpPr>
          <p:cNvPr id="12309" name="Text Box 21"/>
          <p:cNvSpPr txBox="1">
            <a:spLocks noChangeArrowheads="1"/>
          </p:cNvSpPr>
          <p:nvPr/>
        </p:nvSpPr>
        <p:spPr bwMode="auto">
          <a:xfrm>
            <a:off x="1371600" y="44958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buFontTx/>
              <a:buNone/>
            </a:pPr>
            <a:r>
              <a:rPr lang="en-US" altLang="zh-CN" sz="2800" i="1">
                <a:solidFill>
                  <a:schemeClr val="accent2"/>
                </a:solidFill>
              </a:rPr>
              <a:t>Φ</a:t>
            </a:r>
            <a:r>
              <a:rPr lang="en-US" altLang="zh-CN" sz="2800" baseline="-25000">
                <a:solidFill>
                  <a:schemeClr val="accent2"/>
                </a:solidFill>
              </a:rPr>
              <a:t>3</a:t>
            </a:r>
            <a:r>
              <a:rPr lang="en-US" altLang="zh-CN" sz="2800">
                <a:solidFill>
                  <a:schemeClr val="accent2"/>
                </a:solidFill>
              </a:rPr>
              <a:t>=-</a:t>
            </a:r>
            <a:r>
              <a:rPr lang="en-US" altLang="zh-CN" sz="2800" i="1">
                <a:solidFill>
                  <a:schemeClr val="accent2"/>
                </a:solidFill>
              </a:rPr>
              <a:t>q</a:t>
            </a:r>
            <a:r>
              <a:rPr lang="en-US" altLang="zh-CN" sz="2800">
                <a:solidFill>
                  <a:schemeClr val="accent2"/>
                </a:solidFill>
              </a:rPr>
              <a:t>/</a:t>
            </a:r>
            <a:r>
              <a:rPr lang="en-US" altLang="zh-CN" sz="2800" i="1">
                <a:solidFill>
                  <a:schemeClr val="accent2"/>
                </a:solidFill>
              </a:rPr>
              <a:t>ε</a:t>
            </a:r>
            <a:r>
              <a:rPr lang="en-US" altLang="zh-CN" sz="2800" baseline="-25000">
                <a:solidFill>
                  <a:schemeClr val="accent2"/>
                </a:solidFill>
              </a:rPr>
              <a:t>0</a:t>
            </a:r>
            <a:endParaRPr lang="en-US" altLang="zh-CN" sz="2800" b="0">
              <a:solidFill>
                <a:schemeClr val="accent2"/>
              </a:solidFill>
            </a:endParaRPr>
          </a:p>
        </p:txBody>
      </p:sp>
      <p:sp>
        <p:nvSpPr>
          <p:cNvPr id="12312" name="Rectangle 24"/>
          <p:cNvSpPr>
            <a:spLocks noChangeArrowheads="1"/>
          </p:cNvSpPr>
          <p:nvPr/>
        </p:nvSpPr>
        <p:spPr bwMode="auto">
          <a:xfrm>
            <a:off x="0" y="990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blinds(horizontal)">
                                      <p:cBhvr>
                                        <p:cTn id="7" dur="500"/>
                                        <p:tgtEl>
                                          <p:spTgt spid="1229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2312"/>
                                        </p:tgtEl>
                                        <p:attrNameLst>
                                          <p:attrName>style.visibility</p:attrName>
                                        </p:attrNameLst>
                                      </p:cBhvr>
                                      <p:to>
                                        <p:strVal val="visible"/>
                                      </p:to>
                                    </p:set>
                                    <p:animEffect transition="in" filter="strips(upRight)">
                                      <p:cBhvr>
                                        <p:cTn id="11" dur="500"/>
                                        <p:tgtEl>
                                          <p:spTgt spid="12312"/>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307"/>
                                        </p:tgtEl>
                                        <p:attrNameLst>
                                          <p:attrName>style.visibility</p:attrName>
                                        </p:attrNameLst>
                                      </p:cBhvr>
                                      <p:to>
                                        <p:strVal val="visible"/>
                                      </p:to>
                                    </p:set>
                                    <p:anim calcmode="lin" valueType="num">
                                      <p:cBhvr additive="base">
                                        <p:cTn id="21" dur="500" fill="hold"/>
                                        <p:tgtEl>
                                          <p:spTgt spid="12307"/>
                                        </p:tgtEl>
                                        <p:attrNameLst>
                                          <p:attrName>ppt_x</p:attrName>
                                        </p:attrNameLst>
                                      </p:cBhvr>
                                      <p:tavLst>
                                        <p:tav tm="0">
                                          <p:val>
                                            <p:strVal val="0-#ppt_w/2"/>
                                          </p:val>
                                        </p:tav>
                                        <p:tav tm="100000">
                                          <p:val>
                                            <p:strVal val="#ppt_x"/>
                                          </p:val>
                                        </p:tav>
                                      </p:tavLst>
                                    </p:anim>
                                    <p:anim calcmode="lin" valueType="num">
                                      <p:cBhvr additive="base">
                                        <p:cTn id="22" dur="500" fill="hold"/>
                                        <p:tgtEl>
                                          <p:spTgt spid="1230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2308"/>
                                        </p:tgtEl>
                                        <p:attrNameLst>
                                          <p:attrName>style.visibility</p:attrName>
                                        </p:attrNameLst>
                                      </p:cBhvr>
                                      <p:to>
                                        <p:strVal val="visible"/>
                                      </p:to>
                                    </p:set>
                                    <p:anim calcmode="lin" valueType="num">
                                      <p:cBhvr additive="base">
                                        <p:cTn id="27" dur="500" fill="hold"/>
                                        <p:tgtEl>
                                          <p:spTgt spid="12308"/>
                                        </p:tgtEl>
                                        <p:attrNameLst>
                                          <p:attrName>ppt_x</p:attrName>
                                        </p:attrNameLst>
                                      </p:cBhvr>
                                      <p:tavLst>
                                        <p:tav tm="0">
                                          <p:val>
                                            <p:strVal val="0-#ppt_w/2"/>
                                          </p:val>
                                        </p:tav>
                                        <p:tav tm="100000">
                                          <p:val>
                                            <p:strVal val="#ppt_x"/>
                                          </p:val>
                                        </p:tav>
                                      </p:tavLst>
                                    </p:anim>
                                    <p:anim calcmode="lin" valueType="num">
                                      <p:cBhvr additive="base">
                                        <p:cTn id="28" dur="500" fill="hold"/>
                                        <p:tgtEl>
                                          <p:spTgt spid="12308"/>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2309"/>
                                        </p:tgtEl>
                                        <p:attrNameLst>
                                          <p:attrName>style.visibility</p:attrName>
                                        </p:attrNameLst>
                                      </p:cBhvr>
                                      <p:to>
                                        <p:strVal val="visible"/>
                                      </p:to>
                                    </p:set>
                                    <p:anim calcmode="lin" valueType="num">
                                      <p:cBhvr additive="base">
                                        <p:cTn id="33" dur="500" fill="hold"/>
                                        <p:tgtEl>
                                          <p:spTgt spid="12309"/>
                                        </p:tgtEl>
                                        <p:attrNameLst>
                                          <p:attrName>ppt_x</p:attrName>
                                        </p:attrNameLst>
                                      </p:cBhvr>
                                      <p:tavLst>
                                        <p:tav tm="0">
                                          <p:val>
                                            <p:strVal val="#ppt_x"/>
                                          </p:val>
                                        </p:tav>
                                        <p:tav tm="100000">
                                          <p:val>
                                            <p:strVal val="#ppt_x"/>
                                          </p:val>
                                        </p:tav>
                                      </p:tavLst>
                                    </p:anim>
                                    <p:anim calcmode="lin" valueType="num">
                                      <p:cBhvr additive="base">
                                        <p:cTn id="34" dur="500" fill="hold"/>
                                        <p:tgtEl>
                                          <p:spTgt spid="1230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0" grpId="0" autoUpdateAnimBg="0"/>
      <p:bldP spid="12307" grpId="0" autoUpdateAnimBg="0"/>
      <p:bldP spid="12308" grpId="0" autoUpdateAnimBg="0"/>
      <p:bldP spid="12309" grpId="0" autoUpdateAnimBg="0"/>
      <p:bldP spid="123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24" name="Text Box 12"/>
          <p:cNvSpPr txBox="1">
            <a:spLocks noChangeArrowheads="1"/>
          </p:cNvSpPr>
          <p:nvPr/>
        </p:nvSpPr>
        <p:spPr bwMode="auto">
          <a:xfrm>
            <a:off x="3429000" y="990600"/>
            <a:ext cx="1981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u="sng">
                <a:solidFill>
                  <a:srgbClr val="CC3300"/>
                </a:solidFill>
              </a:rPr>
              <a:t>成立</a:t>
            </a:r>
            <a:endParaRPr lang="zh-CN" altLang="en-US" sz="2400" b="0">
              <a:solidFill>
                <a:srgbClr val="CC3300"/>
              </a:solidFill>
            </a:endParaRPr>
          </a:p>
        </p:txBody>
      </p:sp>
      <p:grpSp>
        <p:nvGrpSpPr>
          <p:cNvPr id="2" name="Group 33"/>
          <p:cNvGrpSpPr>
            <a:grpSpLocks/>
          </p:cNvGrpSpPr>
          <p:nvPr/>
        </p:nvGrpSpPr>
        <p:grpSpPr bwMode="auto">
          <a:xfrm>
            <a:off x="685800" y="457200"/>
            <a:ext cx="8001000" cy="2286000"/>
            <a:chOff x="432" y="288"/>
            <a:chExt cx="5040" cy="1440"/>
          </a:xfrm>
        </p:grpSpPr>
        <p:sp>
          <p:nvSpPr>
            <p:cNvPr id="16399" name="Freeform 3" descr="深色上对角线"/>
            <p:cNvSpPr>
              <a:spLocks/>
            </p:cNvSpPr>
            <p:nvPr/>
          </p:nvSpPr>
          <p:spPr bwMode="auto">
            <a:xfrm>
              <a:off x="4608" y="808"/>
              <a:ext cx="488" cy="688"/>
            </a:xfrm>
            <a:custGeom>
              <a:avLst/>
              <a:gdLst>
                <a:gd name="T0" fmla="*/ 24 w 488"/>
                <a:gd name="T1" fmla="*/ 104 h 688"/>
                <a:gd name="T2" fmla="*/ 168 w 488"/>
                <a:gd name="T3" fmla="*/ 8 h 688"/>
                <a:gd name="T4" fmla="*/ 408 w 488"/>
                <a:gd name="T5" fmla="*/ 56 h 688"/>
                <a:gd name="T6" fmla="*/ 456 w 488"/>
                <a:gd name="T7" fmla="*/ 296 h 688"/>
                <a:gd name="T8" fmla="*/ 456 w 488"/>
                <a:gd name="T9" fmla="*/ 488 h 688"/>
                <a:gd name="T10" fmla="*/ 264 w 488"/>
                <a:gd name="T11" fmla="*/ 680 h 688"/>
                <a:gd name="T12" fmla="*/ 72 w 488"/>
                <a:gd name="T13" fmla="*/ 536 h 688"/>
                <a:gd name="T14" fmla="*/ 72 w 488"/>
                <a:gd name="T15" fmla="*/ 392 h 688"/>
                <a:gd name="T16" fmla="*/ 24 w 488"/>
                <a:gd name="T17" fmla="*/ 200 h 688"/>
                <a:gd name="T18" fmla="*/ 24 w 488"/>
                <a:gd name="T19" fmla="*/ 104 h 6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88"/>
                <a:gd name="T31" fmla="*/ 0 h 688"/>
                <a:gd name="T32" fmla="*/ 488 w 488"/>
                <a:gd name="T33" fmla="*/ 688 h 6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88" h="688">
                  <a:moveTo>
                    <a:pt x="24" y="104"/>
                  </a:moveTo>
                  <a:cubicBezTo>
                    <a:pt x="48" y="72"/>
                    <a:pt x="104" y="16"/>
                    <a:pt x="168" y="8"/>
                  </a:cubicBezTo>
                  <a:cubicBezTo>
                    <a:pt x="232" y="0"/>
                    <a:pt x="360" y="8"/>
                    <a:pt x="408" y="56"/>
                  </a:cubicBezTo>
                  <a:cubicBezTo>
                    <a:pt x="456" y="104"/>
                    <a:pt x="448" y="224"/>
                    <a:pt x="456" y="296"/>
                  </a:cubicBezTo>
                  <a:cubicBezTo>
                    <a:pt x="464" y="368"/>
                    <a:pt x="488" y="424"/>
                    <a:pt x="456" y="488"/>
                  </a:cubicBezTo>
                  <a:cubicBezTo>
                    <a:pt x="424" y="552"/>
                    <a:pt x="328" y="672"/>
                    <a:pt x="264" y="680"/>
                  </a:cubicBezTo>
                  <a:cubicBezTo>
                    <a:pt x="200" y="688"/>
                    <a:pt x="104" y="584"/>
                    <a:pt x="72" y="536"/>
                  </a:cubicBezTo>
                  <a:cubicBezTo>
                    <a:pt x="40" y="488"/>
                    <a:pt x="80" y="448"/>
                    <a:pt x="72" y="392"/>
                  </a:cubicBezTo>
                  <a:cubicBezTo>
                    <a:pt x="64" y="336"/>
                    <a:pt x="32" y="248"/>
                    <a:pt x="24" y="200"/>
                  </a:cubicBezTo>
                  <a:cubicBezTo>
                    <a:pt x="16" y="152"/>
                    <a:pt x="0" y="136"/>
                    <a:pt x="24" y="104"/>
                  </a:cubicBezTo>
                  <a:close/>
                </a:path>
              </a:pathLst>
            </a:custGeom>
            <a:pattFill prst="dkUpDiag">
              <a:fgClr>
                <a:srgbClr val="CC3300"/>
              </a:fgClr>
              <a:bgClr>
                <a:srgbClr val="FFFFFF"/>
              </a:bgClr>
            </a:pattFill>
            <a:ln w="28575" cmpd="sng">
              <a:solidFill>
                <a:schemeClr val="accent2"/>
              </a:solidFill>
              <a:round/>
              <a:headEnd/>
              <a:tailEnd/>
            </a:ln>
          </p:spPr>
          <p:txBody>
            <a:bodyPr wrap="none" anchor="ctr"/>
            <a:lstStyle/>
            <a:p>
              <a:endParaRPr lang="zh-CN" altLang="en-US"/>
            </a:p>
          </p:txBody>
        </p:sp>
        <p:sp>
          <p:nvSpPr>
            <p:cNvPr id="16400" name="Oval 2"/>
            <p:cNvSpPr>
              <a:spLocks noChangeArrowheads="1"/>
            </p:cNvSpPr>
            <p:nvPr/>
          </p:nvSpPr>
          <p:spPr bwMode="auto">
            <a:xfrm>
              <a:off x="3744" y="672"/>
              <a:ext cx="1104" cy="1056"/>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6401" name="Oval 4"/>
            <p:cNvSpPr>
              <a:spLocks noChangeArrowheads="1"/>
            </p:cNvSpPr>
            <p:nvPr/>
          </p:nvSpPr>
          <p:spPr bwMode="auto">
            <a:xfrm>
              <a:off x="4176" y="1296"/>
              <a:ext cx="48" cy="48"/>
            </a:xfrm>
            <a:prstGeom prst="ellipse">
              <a:avLst/>
            </a:prstGeom>
            <a:solidFill>
              <a:srgbClr val="CC3300"/>
            </a:solidFill>
            <a:ln w="19050">
              <a:solidFill>
                <a:srgbClr val="CC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6402" name="Text Box 5"/>
            <p:cNvSpPr txBox="1">
              <a:spLocks noChangeArrowheads="1"/>
            </p:cNvSpPr>
            <p:nvPr/>
          </p:nvSpPr>
          <p:spPr bwMode="auto">
            <a:xfrm>
              <a:off x="4128" y="39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S</a:t>
              </a:r>
              <a:endParaRPr lang="en-US" altLang="zh-CN" sz="2800" i="1" baseline="-25000">
                <a:solidFill>
                  <a:schemeClr val="accent2"/>
                </a:solidFill>
              </a:endParaRPr>
            </a:p>
          </p:txBody>
        </p:sp>
        <p:sp>
          <p:nvSpPr>
            <p:cNvPr id="16403" name="Text Box 6"/>
            <p:cNvSpPr txBox="1">
              <a:spLocks noChangeArrowheads="1"/>
            </p:cNvSpPr>
            <p:nvPr/>
          </p:nvSpPr>
          <p:spPr bwMode="auto">
            <a:xfrm>
              <a:off x="4128" y="1008"/>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q</a:t>
              </a:r>
            </a:p>
          </p:txBody>
        </p:sp>
        <p:sp>
          <p:nvSpPr>
            <p:cNvPr id="16404" name="Text Box 7"/>
            <p:cNvSpPr txBox="1">
              <a:spLocks noChangeArrowheads="1"/>
            </p:cNvSpPr>
            <p:nvPr/>
          </p:nvSpPr>
          <p:spPr bwMode="auto">
            <a:xfrm>
              <a:off x="4608" y="393"/>
              <a:ext cx="8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电介质</a:t>
              </a:r>
              <a:endParaRPr lang="zh-CN" altLang="en-US" sz="2400" b="0">
                <a:solidFill>
                  <a:schemeClr val="accent2"/>
                </a:solidFill>
              </a:endParaRPr>
            </a:p>
          </p:txBody>
        </p:sp>
        <p:sp>
          <p:nvSpPr>
            <p:cNvPr id="16405" name="Text Box 9"/>
            <p:cNvSpPr txBox="1">
              <a:spLocks noChangeArrowheads="1"/>
            </p:cNvSpPr>
            <p:nvPr/>
          </p:nvSpPr>
          <p:spPr bwMode="auto">
            <a:xfrm>
              <a:off x="432" y="288"/>
              <a:ext cx="30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8. </a:t>
              </a:r>
              <a:r>
                <a:rPr lang="zh-CN" altLang="en-US" sz="2800">
                  <a:solidFill>
                    <a:schemeClr val="accent2"/>
                  </a:solidFill>
                </a:rPr>
                <a:t>对如图所示的高斯面，高斯</a:t>
              </a:r>
            </a:p>
          </p:txBody>
        </p:sp>
        <p:sp>
          <p:nvSpPr>
            <p:cNvPr id="16406" name="Text Box 10"/>
            <p:cNvSpPr txBox="1">
              <a:spLocks noChangeArrowheads="1"/>
            </p:cNvSpPr>
            <p:nvPr/>
          </p:nvSpPr>
          <p:spPr bwMode="auto">
            <a:xfrm>
              <a:off x="528" y="624"/>
              <a:ext cx="15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定律是否成立</a:t>
              </a:r>
              <a:endParaRPr lang="zh-CN" altLang="en-US" sz="2400" b="0"/>
            </a:p>
          </p:txBody>
        </p:sp>
        <p:sp>
          <p:nvSpPr>
            <p:cNvPr id="16407" name="Text Box 13"/>
            <p:cNvSpPr txBox="1">
              <a:spLocks noChangeArrowheads="1"/>
            </p:cNvSpPr>
            <p:nvPr/>
          </p:nvSpPr>
          <p:spPr bwMode="auto">
            <a:xfrm>
              <a:off x="480" y="969"/>
              <a:ext cx="312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能否用高斯定律求出高斯面上</a:t>
              </a:r>
            </a:p>
          </p:txBody>
        </p:sp>
        <p:sp>
          <p:nvSpPr>
            <p:cNvPr id="16408" name="Text Box 14"/>
            <p:cNvSpPr txBox="1">
              <a:spLocks noChangeArrowheads="1"/>
            </p:cNvSpPr>
            <p:nvPr/>
          </p:nvSpPr>
          <p:spPr bwMode="auto">
            <a:xfrm>
              <a:off x="624" y="1296"/>
              <a:ext cx="11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各点场强</a:t>
              </a:r>
            </a:p>
          </p:txBody>
        </p:sp>
      </p:grpSp>
      <p:sp>
        <p:nvSpPr>
          <p:cNvPr id="13327" name="Text Box 15"/>
          <p:cNvSpPr txBox="1">
            <a:spLocks noChangeArrowheads="1"/>
          </p:cNvSpPr>
          <p:nvPr/>
        </p:nvSpPr>
        <p:spPr bwMode="auto">
          <a:xfrm>
            <a:off x="3429000" y="2057400"/>
            <a:ext cx="106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u="sng">
                <a:solidFill>
                  <a:srgbClr val="CC3300"/>
                </a:solidFill>
              </a:rPr>
              <a:t>不能</a:t>
            </a:r>
            <a:endParaRPr lang="zh-CN" altLang="en-US" sz="2400" b="0">
              <a:solidFill>
                <a:srgbClr val="CC3300"/>
              </a:solidFill>
            </a:endParaRPr>
          </a:p>
        </p:txBody>
      </p:sp>
      <p:graphicFrame>
        <p:nvGraphicFramePr>
          <p:cNvPr id="13333" name="Object 21"/>
          <p:cNvGraphicFramePr>
            <a:graphicFrameLocks noChangeAspect="1"/>
          </p:cNvGraphicFramePr>
          <p:nvPr/>
        </p:nvGraphicFramePr>
        <p:xfrm>
          <a:off x="5051425" y="4221163"/>
          <a:ext cx="2095500" cy="1028700"/>
        </p:xfrm>
        <a:graphic>
          <a:graphicData uri="http://schemas.openxmlformats.org/presentationml/2006/ole">
            <mc:AlternateContent xmlns:mc="http://schemas.openxmlformats.org/markup-compatibility/2006">
              <mc:Choice xmlns:v="urn:schemas-microsoft-com:vml" Requires="v">
                <p:oleObj name="公式" r:id="rId2" imgW="2088028" imgH="1021211" progId="Equation.3">
                  <p:embed/>
                </p:oleObj>
              </mc:Choice>
              <mc:Fallback>
                <p:oleObj name="公式" r:id="rId2" imgW="2088028" imgH="1021211" progId="Equation.3">
                  <p:embed/>
                  <p:pic>
                    <p:nvPicPr>
                      <p:cNvPr id="13333" name="Object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1425" y="4221163"/>
                        <a:ext cx="20955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331" name="Object 19"/>
          <p:cNvGraphicFramePr>
            <a:graphicFrameLocks noChangeAspect="1"/>
          </p:cNvGraphicFramePr>
          <p:nvPr/>
        </p:nvGraphicFramePr>
        <p:xfrm>
          <a:off x="1854200" y="4279900"/>
          <a:ext cx="1612900" cy="927100"/>
        </p:xfrm>
        <a:graphic>
          <a:graphicData uri="http://schemas.openxmlformats.org/presentationml/2006/ole">
            <mc:AlternateContent xmlns:mc="http://schemas.openxmlformats.org/markup-compatibility/2006">
              <mc:Choice xmlns:v="urn:schemas-microsoft-com:vml" Requires="v">
                <p:oleObj name="Equation" r:id="rId4" imgW="1607845" imgH="921889" progId="Equation.3">
                  <p:embed/>
                </p:oleObj>
              </mc:Choice>
              <mc:Fallback>
                <p:oleObj name="Equation" r:id="rId4" imgW="1607845" imgH="921889" progId="Equation.3">
                  <p:embed/>
                  <p:pic>
                    <p:nvPicPr>
                      <p:cNvPr id="13331"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4200" y="4279900"/>
                        <a:ext cx="1612900" cy="92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391" name="Text Box 20"/>
          <p:cNvSpPr txBox="1">
            <a:spLocks noChangeArrowheads="1"/>
          </p:cNvSpPr>
          <p:nvPr/>
        </p:nvSpPr>
        <p:spPr bwMode="auto">
          <a:xfrm>
            <a:off x="4191000" y="44958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b="0"/>
          </a:p>
        </p:txBody>
      </p:sp>
      <p:graphicFrame>
        <p:nvGraphicFramePr>
          <p:cNvPr id="13335" name="Object 23"/>
          <p:cNvGraphicFramePr>
            <a:graphicFrameLocks noChangeAspect="1"/>
          </p:cNvGraphicFramePr>
          <p:nvPr/>
        </p:nvGraphicFramePr>
        <p:xfrm>
          <a:off x="1593850" y="5516563"/>
          <a:ext cx="2870200" cy="546100"/>
        </p:xfrm>
        <a:graphic>
          <a:graphicData uri="http://schemas.openxmlformats.org/presentationml/2006/ole">
            <mc:AlternateContent xmlns:mc="http://schemas.openxmlformats.org/markup-compatibility/2006">
              <mc:Choice xmlns:v="urn:schemas-microsoft-com:vml" Requires="v">
                <p:oleObj name="公式" r:id="rId6" imgW="2865317" imgH="541151" progId="Equation.3">
                  <p:embed/>
                </p:oleObj>
              </mc:Choice>
              <mc:Fallback>
                <p:oleObj name="公式" r:id="rId6" imgW="2865317" imgH="541151" progId="Equation.3">
                  <p:embed/>
                  <p:pic>
                    <p:nvPicPr>
                      <p:cNvPr id="13335" name="Object 2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93850" y="5516563"/>
                        <a:ext cx="287020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32"/>
          <p:cNvGrpSpPr>
            <a:grpSpLocks/>
          </p:cNvGrpSpPr>
          <p:nvPr/>
        </p:nvGrpSpPr>
        <p:grpSpPr bwMode="auto">
          <a:xfrm>
            <a:off x="762000" y="2819400"/>
            <a:ext cx="7924800" cy="1800225"/>
            <a:chOff x="480" y="1776"/>
            <a:chExt cx="4992" cy="1134"/>
          </a:xfrm>
        </p:grpSpPr>
        <p:sp>
          <p:nvSpPr>
            <p:cNvPr id="16397" name="Text Box 16"/>
            <p:cNvSpPr txBox="1">
              <a:spLocks noChangeArrowheads="1"/>
            </p:cNvSpPr>
            <p:nvPr/>
          </p:nvSpPr>
          <p:spPr bwMode="auto">
            <a:xfrm>
              <a:off x="480" y="1776"/>
              <a:ext cx="499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9.</a:t>
              </a:r>
              <a:r>
                <a:rPr lang="zh-CN" altLang="en-US" sz="2800">
                  <a:solidFill>
                    <a:schemeClr val="accent2"/>
                  </a:solidFill>
                </a:rPr>
                <a:t>一无限长均匀带电直线，电荷线密度为</a:t>
              </a:r>
              <a:r>
                <a:rPr lang="zh-CN" altLang="en-US" sz="2800">
                  <a:solidFill>
                    <a:schemeClr val="accent2"/>
                  </a:solidFill>
                  <a:latin typeface="宋体" panose="02010600030101010101" pitchFamily="2" charset="-122"/>
                </a:rPr>
                <a:t>  </a:t>
              </a:r>
              <a:r>
                <a:rPr lang="zh-CN" altLang="en-US" sz="2800">
                  <a:solidFill>
                    <a:schemeClr val="accent2"/>
                  </a:solidFill>
                </a:rPr>
                <a:t>。在它的电场作用下，一质量为</a:t>
              </a:r>
              <a:r>
                <a:rPr lang="en-US" altLang="zh-CN" sz="2800" i="1">
                  <a:solidFill>
                    <a:schemeClr val="accent2"/>
                  </a:solidFill>
                </a:rPr>
                <a:t>m</a:t>
              </a:r>
              <a:r>
                <a:rPr lang="zh-CN" altLang="en-US" sz="2800">
                  <a:solidFill>
                    <a:schemeClr val="accent2"/>
                  </a:solidFill>
                </a:rPr>
                <a:t>，电量为</a:t>
              </a:r>
              <a:r>
                <a:rPr lang="en-US" altLang="zh-CN" sz="2800" i="1">
                  <a:solidFill>
                    <a:schemeClr val="accent2"/>
                  </a:solidFill>
                </a:rPr>
                <a:t>q</a:t>
              </a:r>
              <a:r>
                <a:rPr lang="zh-CN" altLang="en-US" sz="2800">
                  <a:solidFill>
                    <a:schemeClr val="accent2"/>
                  </a:solidFill>
                </a:rPr>
                <a:t>的质点以该直线为轴线作匀速圆周运动。则该质点的速率为</a:t>
              </a:r>
            </a:p>
          </p:txBody>
        </p:sp>
        <p:graphicFrame>
          <p:nvGraphicFramePr>
            <p:cNvPr id="16398" name="Object 29"/>
            <p:cNvGraphicFramePr>
              <a:graphicFrameLocks noChangeAspect="1"/>
            </p:cNvGraphicFramePr>
            <p:nvPr/>
          </p:nvGraphicFramePr>
          <p:xfrm>
            <a:off x="4560" y="1824"/>
            <a:ext cx="168" cy="208"/>
          </p:xfrm>
          <a:graphic>
            <a:graphicData uri="http://schemas.openxmlformats.org/presentationml/2006/ole">
              <mc:AlternateContent xmlns:mc="http://schemas.openxmlformats.org/markup-compatibility/2006">
                <mc:Choice xmlns:v="urn:schemas-microsoft-com:vml" Requires="v">
                  <p:oleObj name="Equation" r:id="rId8" imgW="259228" imgH="320040" progId="Equation.3">
                    <p:embed/>
                  </p:oleObj>
                </mc:Choice>
                <mc:Fallback>
                  <p:oleObj name="Equation" r:id="rId8" imgW="259228" imgH="320040" progId="Equation.3">
                    <p:embed/>
                    <p:pic>
                      <p:nvPicPr>
                        <p:cNvPr id="16398"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60" y="1824"/>
                          <a:ext cx="16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31"/>
          <p:cNvGrpSpPr>
            <a:grpSpLocks/>
          </p:cNvGrpSpPr>
          <p:nvPr/>
        </p:nvGrpSpPr>
        <p:grpSpPr bwMode="auto">
          <a:xfrm>
            <a:off x="4953000" y="5486400"/>
            <a:ext cx="3505200" cy="519113"/>
            <a:chOff x="3120" y="3456"/>
            <a:chExt cx="2208" cy="327"/>
          </a:xfrm>
        </p:grpSpPr>
        <p:sp>
          <p:nvSpPr>
            <p:cNvPr id="16395" name="Text Box 24"/>
            <p:cNvSpPr txBox="1">
              <a:spLocks noChangeArrowheads="1"/>
            </p:cNvSpPr>
            <p:nvPr/>
          </p:nvSpPr>
          <p:spPr bwMode="auto">
            <a:xfrm>
              <a:off x="3120" y="3456"/>
              <a:ext cx="220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   、</a:t>
              </a:r>
              <a:r>
                <a:rPr lang="en-US" altLang="zh-CN" sz="2800" i="1">
                  <a:solidFill>
                    <a:schemeClr val="accent2"/>
                  </a:solidFill>
                </a:rPr>
                <a:t>q</a:t>
              </a:r>
              <a:r>
                <a:rPr lang="zh-CN" altLang="en-US" sz="2800">
                  <a:solidFill>
                    <a:schemeClr val="accent2"/>
                  </a:solidFill>
                </a:rPr>
                <a:t>要异号）</a:t>
              </a:r>
              <a:endParaRPr lang="zh-CN" altLang="en-US" sz="2400" b="0">
                <a:solidFill>
                  <a:schemeClr val="accent2"/>
                </a:solidFill>
              </a:endParaRPr>
            </a:p>
          </p:txBody>
        </p:sp>
        <p:graphicFrame>
          <p:nvGraphicFramePr>
            <p:cNvPr id="16396" name="Object 30"/>
            <p:cNvGraphicFramePr>
              <a:graphicFrameLocks noChangeAspect="1"/>
            </p:cNvGraphicFramePr>
            <p:nvPr/>
          </p:nvGraphicFramePr>
          <p:xfrm>
            <a:off x="3384" y="3504"/>
            <a:ext cx="168" cy="208"/>
          </p:xfrm>
          <a:graphic>
            <a:graphicData uri="http://schemas.openxmlformats.org/presentationml/2006/ole">
              <mc:AlternateContent xmlns:mc="http://schemas.openxmlformats.org/markup-compatibility/2006">
                <mc:Choice xmlns:v="urn:schemas-microsoft-com:vml" Requires="v">
                  <p:oleObj name="Equation" r:id="rId10" imgW="259228" imgH="320040" progId="Equation.3">
                    <p:embed/>
                  </p:oleObj>
                </mc:Choice>
                <mc:Fallback>
                  <p:oleObj name="Equation" r:id="rId10" imgW="259228" imgH="320040" progId="Equation.3">
                    <p:embed/>
                    <p:pic>
                      <p:nvPicPr>
                        <p:cNvPr id="16396" name="Object 3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4" y="3504"/>
                          <a:ext cx="16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3324"/>
                                        </p:tgtEl>
                                        <p:attrNameLst>
                                          <p:attrName>style.visibility</p:attrName>
                                        </p:attrNameLst>
                                      </p:cBhvr>
                                      <p:to>
                                        <p:strVal val="visible"/>
                                      </p:to>
                                    </p:set>
                                    <p:animEffect transition="in" filter="wipe(left)">
                                      <p:cBhvr>
                                        <p:cTn id="13" dur="500"/>
                                        <p:tgtEl>
                                          <p:spTgt spid="1332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3327"/>
                                        </p:tgtEl>
                                        <p:attrNameLst>
                                          <p:attrName>style.visibility</p:attrName>
                                        </p:attrNameLst>
                                      </p:cBhvr>
                                      <p:to>
                                        <p:strVal val="visible"/>
                                      </p:to>
                                    </p:set>
                                    <p:animEffect transition="in" filter="wipe(left)">
                                      <p:cBhvr>
                                        <p:cTn id="18" dur="500"/>
                                        <p:tgtEl>
                                          <p:spTgt spid="1332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3331"/>
                                        </p:tgtEl>
                                        <p:attrNameLst>
                                          <p:attrName>style.visibility</p:attrName>
                                        </p:attrNameLst>
                                      </p:cBhvr>
                                      <p:to>
                                        <p:strVal val="visible"/>
                                      </p:to>
                                    </p:set>
                                    <p:animEffect transition="in" filter="wipe(left)">
                                      <p:cBhvr>
                                        <p:cTn id="28" dur="500"/>
                                        <p:tgtEl>
                                          <p:spTgt spid="13331"/>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3333"/>
                                        </p:tgtEl>
                                        <p:attrNameLst>
                                          <p:attrName>style.visibility</p:attrName>
                                        </p:attrNameLst>
                                      </p:cBhvr>
                                      <p:to>
                                        <p:strVal val="visible"/>
                                      </p:to>
                                    </p:set>
                                    <p:animEffect transition="in" filter="wipe(left)">
                                      <p:cBhvr>
                                        <p:cTn id="33" dur="500"/>
                                        <p:tgtEl>
                                          <p:spTgt spid="133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3335"/>
                                        </p:tgtEl>
                                        <p:attrNameLst>
                                          <p:attrName>style.visibility</p:attrName>
                                        </p:attrNameLst>
                                      </p:cBhvr>
                                      <p:to>
                                        <p:strVal val="visible"/>
                                      </p:to>
                                    </p:set>
                                    <p:animEffect transition="in" filter="wipe(left)">
                                      <p:cBhvr>
                                        <p:cTn id="38" dur="500"/>
                                        <p:tgtEl>
                                          <p:spTgt spid="13335"/>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wipe(left)">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4" grpId="0" autoUpdateAnimBg="0"/>
      <p:bldP spid="1332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Text Box 4"/>
          <p:cNvSpPr txBox="1">
            <a:spLocks noChangeArrowheads="1"/>
          </p:cNvSpPr>
          <p:nvPr/>
        </p:nvSpPr>
        <p:spPr bwMode="auto">
          <a:xfrm>
            <a:off x="381000" y="137001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10. </a:t>
            </a:r>
            <a:r>
              <a:rPr lang="zh-CN" altLang="en-US" sz="2800">
                <a:solidFill>
                  <a:schemeClr val="accent2"/>
                </a:solidFill>
              </a:rPr>
              <a:t>在电量为</a:t>
            </a:r>
            <a:r>
              <a:rPr lang="en-US" altLang="zh-CN" sz="2800" i="1">
                <a:solidFill>
                  <a:schemeClr val="accent2"/>
                </a:solidFill>
              </a:rPr>
              <a:t>q</a:t>
            </a:r>
            <a:r>
              <a:rPr lang="zh-CN" altLang="en-US" sz="2800">
                <a:solidFill>
                  <a:schemeClr val="accent2"/>
                </a:solidFill>
              </a:rPr>
              <a:t>的点电荷的电场中，若选取与点电荷相距为</a:t>
            </a:r>
            <a:r>
              <a:rPr lang="en-US" altLang="zh-CN" sz="2800" i="1">
                <a:solidFill>
                  <a:schemeClr val="accent2"/>
                </a:solidFill>
              </a:rPr>
              <a:t>r</a:t>
            </a:r>
            <a:r>
              <a:rPr lang="en-US" altLang="zh-CN" sz="2800" baseline="-25000">
                <a:solidFill>
                  <a:schemeClr val="accent2"/>
                </a:solidFill>
              </a:rPr>
              <a:t>0</a:t>
            </a:r>
            <a:r>
              <a:rPr lang="zh-CN" altLang="en-US" sz="2800">
                <a:solidFill>
                  <a:schemeClr val="accent2"/>
                </a:solidFill>
              </a:rPr>
              <a:t>的一点为电势零点，则与点电荷相距为</a:t>
            </a:r>
            <a:r>
              <a:rPr lang="en-US" altLang="zh-CN" sz="2800" i="1">
                <a:solidFill>
                  <a:schemeClr val="accent2"/>
                </a:solidFill>
              </a:rPr>
              <a:t>r</a:t>
            </a:r>
            <a:r>
              <a:rPr lang="zh-CN" altLang="en-US" sz="2800">
                <a:solidFill>
                  <a:schemeClr val="accent2"/>
                </a:solidFill>
              </a:rPr>
              <a:t>的一点的电势为：</a:t>
            </a:r>
          </a:p>
        </p:txBody>
      </p:sp>
      <p:graphicFrame>
        <p:nvGraphicFramePr>
          <p:cNvPr id="36869" name="Object 5"/>
          <p:cNvGraphicFramePr>
            <a:graphicFrameLocks noChangeAspect="1"/>
          </p:cNvGraphicFramePr>
          <p:nvPr/>
        </p:nvGraphicFramePr>
        <p:xfrm>
          <a:off x="2387600" y="3117850"/>
          <a:ext cx="4521200" cy="990600"/>
        </p:xfrm>
        <a:graphic>
          <a:graphicData uri="http://schemas.openxmlformats.org/presentationml/2006/ole">
            <mc:AlternateContent xmlns:mc="http://schemas.openxmlformats.org/markup-compatibility/2006">
              <mc:Choice xmlns:v="urn:schemas-microsoft-com:vml" Requires="v">
                <p:oleObj name="公式" r:id="rId2" imgW="4511040" imgH="982980" progId="Equation.3">
                  <p:embed/>
                </p:oleObj>
              </mc:Choice>
              <mc:Fallback>
                <p:oleObj name="公式" r:id="rId2" imgW="4511040" imgH="982980" progId="Equation.3">
                  <p:embed/>
                  <p:pic>
                    <p:nvPicPr>
                      <p:cNvPr id="368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7600" y="3117850"/>
                        <a:ext cx="4521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6870" name="Object 6"/>
          <p:cNvGraphicFramePr>
            <a:graphicFrameLocks noChangeAspect="1"/>
          </p:cNvGraphicFramePr>
          <p:nvPr/>
        </p:nvGraphicFramePr>
        <p:xfrm>
          <a:off x="2705100" y="4121150"/>
          <a:ext cx="2806700" cy="990600"/>
        </p:xfrm>
        <a:graphic>
          <a:graphicData uri="http://schemas.openxmlformats.org/presentationml/2006/ole">
            <mc:AlternateContent xmlns:mc="http://schemas.openxmlformats.org/markup-compatibility/2006">
              <mc:Choice xmlns:v="urn:schemas-microsoft-com:vml" Requires="v">
                <p:oleObj name="公式" r:id="rId4" imgW="2796663" imgH="982980" progId="Equation.3">
                  <p:embed/>
                </p:oleObj>
              </mc:Choice>
              <mc:Fallback>
                <p:oleObj name="公式" r:id="rId4" imgW="2796663" imgH="982980" progId="Equation.3">
                  <p:embed/>
                  <p:pic>
                    <p:nvPicPr>
                      <p:cNvPr id="3687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5100" y="4121150"/>
                        <a:ext cx="28067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1+#ppt_w/2"/>
                                          </p:val>
                                        </p:tav>
                                        <p:tav tm="100000">
                                          <p:val>
                                            <p:strVal val="#ppt_x"/>
                                          </p:val>
                                        </p:tav>
                                      </p:tavLst>
                                    </p:anim>
                                    <p:anim calcmode="lin" valueType="num">
                                      <p:cBhvr additive="base">
                                        <p:cTn id="8" dur="500" fill="hold"/>
                                        <p:tgtEl>
                                          <p:spTgt spid="368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Effect transition="in" filter="wipe(left)">
                                      <p:cBhvr>
                                        <p:cTn id="13" dur="500"/>
                                        <p:tgtEl>
                                          <p:spTgt spid="3686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6870"/>
                                        </p:tgtEl>
                                        <p:attrNameLst>
                                          <p:attrName>style.visibility</p:attrName>
                                        </p:attrNameLst>
                                      </p:cBhvr>
                                      <p:to>
                                        <p:strVal val="visible"/>
                                      </p:to>
                                    </p:set>
                                    <p:animEffect transition="in" filter="wipe(left)">
                                      <p:cBhvr>
                                        <p:cTn id="18" dur="500"/>
                                        <p:tgtEl>
                                          <p:spTgt spid="368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Text Box 4"/>
          <p:cNvSpPr txBox="1">
            <a:spLocks noChangeArrowheads="1"/>
          </p:cNvSpPr>
          <p:nvPr/>
        </p:nvSpPr>
        <p:spPr bwMode="auto">
          <a:xfrm>
            <a:off x="838200" y="685800"/>
            <a:ext cx="748347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11. </a:t>
            </a:r>
            <a:r>
              <a:rPr lang="zh-CN" altLang="en-US" sz="2800">
                <a:solidFill>
                  <a:schemeClr val="accent2"/>
                </a:solidFill>
              </a:rPr>
              <a:t>直线</a:t>
            </a:r>
            <a:r>
              <a:rPr lang="en-US" altLang="zh-CN" sz="2800" i="1">
                <a:solidFill>
                  <a:schemeClr val="accent2"/>
                </a:solidFill>
              </a:rPr>
              <a:t>MN</a:t>
            </a:r>
            <a:r>
              <a:rPr lang="zh-CN" altLang="en-US" sz="2800">
                <a:solidFill>
                  <a:schemeClr val="accent2"/>
                </a:solidFill>
              </a:rPr>
              <a:t>长为</a:t>
            </a:r>
            <a:r>
              <a:rPr lang="en-US" altLang="zh-CN" sz="2800">
                <a:solidFill>
                  <a:schemeClr val="accent2"/>
                </a:solidFill>
              </a:rPr>
              <a:t>2</a:t>
            </a:r>
            <a:r>
              <a:rPr lang="en-US" altLang="zh-CN" sz="2800" i="1">
                <a:solidFill>
                  <a:schemeClr val="accent2"/>
                </a:solidFill>
              </a:rPr>
              <a:t>l</a:t>
            </a:r>
            <a:r>
              <a:rPr lang="zh-CN" altLang="en-US" sz="2800">
                <a:solidFill>
                  <a:schemeClr val="accent2"/>
                </a:solidFill>
              </a:rPr>
              <a:t>，弧</a:t>
            </a:r>
            <a:r>
              <a:rPr lang="en-US" altLang="zh-CN" sz="2800" i="1">
                <a:solidFill>
                  <a:schemeClr val="accent2"/>
                </a:solidFill>
              </a:rPr>
              <a:t>OCD</a:t>
            </a:r>
            <a:r>
              <a:rPr lang="zh-CN" altLang="en-US" sz="2800">
                <a:solidFill>
                  <a:schemeClr val="accent2"/>
                </a:solidFill>
              </a:rPr>
              <a:t>以</a:t>
            </a:r>
            <a:r>
              <a:rPr lang="en-US" altLang="zh-CN" sz="2800" i="1">
                <a:solidFill>
                  <a:schemeClr val="accent2"/>
                </a:solidFill>
              </a:rPr>
              <a:t>N</a:t>
            </a:r>
            <a:r>
              <a:rPr lang="zh-CN" altLang="en-US" sz="2800">
                <a:solidFill>
                  <a:schemeClr val="accent2"/>
                </a:solidFill>
              </a:rPr>
              <a:t>为中心，</a:t>
            </a:r>
            <a:r>
              <a:rPr lang="en-US" altLang="zh-CN" sz="2800" i="1">
                <a:solidFill>
                  <a:schemeClr val="accent2"/>
                </a:solidFill>
              </a:rPr>
              <a:t>l</a:t>
            </a:r>
            <a:r>
              <a:rPr lang="zh-CN" altLang="en-US" sz="2800">
                <a:solidFill>
                  <a:schemeClr val="accent2"/>
                </a:solidFill>
              </a:rPr>
              <a:t>为半径。</a:t>
            </a:r>
            <a:r>
              <a:rPr lang="en-US" altLang="zh-CN" sz="2800" i="1">
                <a:solidFill>
                  <a:schemeClr val="accent2"/>
                </a:solidFill>
              </a:rPr>
              <a:t>N</a:t>
            </a:r>
            <a:r>
              <a:rPr lang="zh-CN" altLang="en-US" sz="2800">
                <a:solidFill>
                  <a:schemeClr val="accent2"/>
                </a:solidFill>
              </a:rPr>
              <a:t>点有点电荷</a:t>
            </a:r>
            <a:r>
              <a:rPr lang="en-US" altLang="zh-CN" sz="2800">
                <a:solidFill>
                  <a:schemeClr val="accent2"/>
                </a:solidFill>
              </a:rPr>
              <a:t>+</a:t>
            </a:r>
            <a:r>
              <a:rPr lang="en-US" altLang="zh-CN" sz="2800" i="1">
                <a:solidFill>
                  <a:schemeClr val="accent2"/>
                </a:solidFill>
              </a:rPr>
              <a:t>q</a:t>
            </a:r>
            <a:r>
              <a:rPr lang="zh-CN" altLang="en-US" sz="2800">
                <a:solidFill>
                  <a:schemeClr val="accent2"/>
                </a:solidFill>
              </a:rPr>
              <a:t>，</a:t>
            </a:r>
            <a:r>
              <a:rPr lang="en-US" altLang="zh-CN" sz="2800" i="1">
                <a:solidFill>
                  <a:schemeClr val="accent2"/>
                </a:solidFill>
              </a:rPr>
              <a:t>M</a:t>
            </a:r>
            <a:r>
              <a:rPr lang="zh-CN" altLang="en-US" sz="2800">
                <a:solidFill>
                  <a:schemeClr val="accent2"/>
                </a:solidFill>
              </a:rPr>
              <a:t>点有点电荷</a:t>
            </a:r>
            <a:r>
              <a:rPr lang="en-US" altLang="zh-CN" sz="2800">
                <a:solidFill>
                  <a:schemeClr val="accent2"/>
                </a:solidFill>
              </a:rPr>
              <a:t>-</a:t>
            </a:r>
            <a:r>
              <a:rPr lang="en-US" altLang="zh-CN" sz="2800" i="1">
                <a:solidFill>
                  <a:schemeClr val="accent2"/>
                </a:solidFill>
              </a:rPr>
              <a:t>q</a:t>
            </a:r>
            <a:r>
              <a:rPr lang="zh-CN" altLang="en-US" sz="2800">
                <a:solidFill>
                  <a:schemeClr val="accent2"/>
                </a:solidFill>
              </a:rPr>
              <a:t>。今将试验电荷</a:t>
            </a:r>
            <a:r>
              <a:rPr lang="en-US" altLang="zh-CN" sz="2800" i="1">
                <a:solidFill>
                  <a:schemeClr val="accent2"/>
                </a:solidFill>
              </a:rPr>
              <a:t>q</a:t>
            </a:r>
            <a:r>
              <a:rPr lang="en-US" altLang="zh-CN" sz="2800" baseline="-25000">
                <a:solidFill>
                  <a:schemeClr val="accent2"/>
                </a:solidFill>
              </a:rPr>
              <a:t>0</a:t>
            </a:r>
            <a:r>
              <a:rPr lang="zh-CN" altLang="en-US" sz="2800">
                <a:solidFill>
                  <a:schemeClr val="accent2"/>
                </a:solidFill>
              </a:rPr>
              <a:t>从</a:t>
            </a:r>
            <a:r>
              <a:rPr lang="en-US" altLang="zh-CN" sz="2800" i="1">
                <a:solidFill>
                  <a:schemeClr val="accent2"/>
                </a:solidFill>
              </a:rPr>
              <a:t>O</a:t>
            </a:r>
            <a:r>
              <a:rPr lang="zh-CN" altLang="en-US" sz="2800">
                <a:solidFill>
                  <a:schemeClr val="accent2"/>
                </a:solidFill>
              </a:rPr>
              <a:t>点出发沿</a:t>
            </a:r>
            <a:r>
              <a:rPr lang="en-US" altLang="zh-CN" sz="2800" i="1">
                <a:solidFill>
                  <a:schemeClr val="accent2"/>
                </a:solidFill>
              </a:rPr>
              <a:t>OCDP</a:t>
            </a:r>
            <a:r>
              <a:rPr lang="zh-CN" altLang="en-US" sz="2800">
                <a:solidFill>
                  <a:schemeClr val="accent2"/>
                </a:solidFill>
              </a:rPr>
              <a:t>移到无限远处。设无限远处电势为零，则电场力的功为</a:t>
            </a:r>
            <a:r>
              <a:rPr lang="en-US" altLang="zh-CN" sz="2800">
                <a:solidFill>
                  <a:schemeClr val="accent2"/>
                </a:solidFill>
              </a:rPr>
              <a:t>________</a:t>
            </a:r>
            <a:r>
              <a:rPr lang="zh-CN" altLang="en-US" sz="2800">
                <a:solidFill>
                  <a:schemeClr val="accent2"/>
                </a:solidFill>
              </a:rPr>
              <a:t>。</a:t>
            </a:r>
          </a:p>
        </p:txBody>
      </p:sp>
      <p:grpSp>
        <p:nvGrpSpPr>
          <p:cNvPr id="2" name="Group 5"/>
          <p:cNvGrpSpPr>
            <a:grpSpLocks/>
          </p:cNvGrpSpPr>
          <p:nvPr/>
        </p:nvGrpSpPr>
        <p:grpSpPr bwMode="auto">
          <a:xfrm>
            <a:off x="4505325" y="2743200"/>
            <a:ext cx="4410075" cy="1676400"/>
            <a:chOff x="2838" y="1872"/>
            <a:chExt cx="2778" cy="1056"/>
          </a:xfrm>
        </p:grpSpPr>
        <p:sp>
          <p:nvSpPr>
            <p:cNvPr id="18437" name="Line 6"/>
            <p:cNvSpPr>
              <a:spLocks noChangeShapeType="1"/>
            </p:cNvSpPr>
            <p:nvPr/>
          </p:nvSpPr>
          <p:spPr bwMode="auto">
            <a:xfrm>
              <a:off x="4608" y="2688"/>
              <a:ext cx="100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8" name="Line 7"/>
            <p:cNvSpPr>
              <a:spLocks noChangeShapeType="1"/>
            </p:cNvSpPr>
            <p:nvPr/>
          </p:nvSpPr>
          <p:spPr bwMode="auto">
            <a:xfrm>
              <a:off x="3024" y="2688"/>
              <a:ext cx="1056" cy="0"/>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39" name="Freeform 8"/>
            <p:cNvSpPr>
              <a:spLocks/>
            </p:cNvSpPr>
            <p:nvPr/>
          </p:nvSpPr>
          <p:spPr bwMode="auto">
            <a:xfrm>
              <a:off x="3552" y="2116"/>
              <a:ext cx="1056" cy="572"/>
            </a:xfrm>
            <a:custGeom>
              <a:avLst/>
              <a:gdLst>
                <a:gd name="T0" fmla="*/ 0 w 1056"/>
                <a:gd name="T1" fmla="*/ 572 h 572"/>
                <a:gd name="T2" fmla="*/ 24 w 1056"/>
                <a:gd name="T3" fmla="*/ 404 h 572"/>
                <a:gd name="T4" fmla="*/ 104 w 1056"/>
                <a:gd name="T5" fmla="*/ 236 h 572"/>
                <a:gd name="T6" fmla="*/ 264 w 1056"/>
                <a:gd name="T7" fmla="*/ 76 h 572"/>
                <a:gd name="T8" fmla="*/ 520 w 1056"/>
                <a:gd name="T9" fmla="*/ 4 h 572"/>
                <a:gd name="T10" fmla="*/ 752 w 1056"/>
                <a:gd name="T11" fmla="*/ 52 h 572"/>
                <a:gd name="T12" fmla="*/ 936 w 1056"/>
                <a:gd name="T13" fmla="*/ 196 h 572"/>
                <a:gd name="T14" fmla="*/ 1032 w 1056"/>
                <a:gd name="T15" fmla="*/ 412 h 572"/>
                <a:gd name="T16" fmla="*/ 1056 w 1056"/>
                <a:gd name="T17" fmla="*/ 572 h 57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56"/>
                <a:gd name="T28" fmla="*/ 0 h 572"/>
                <a:gd name="T29" fmla="*/ 1056 w 1056"/>
                <a:gd name="T30" fmla="*/ 572 h 57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56" h="572">
                  <a:moveTo>
                    <a:pt x="0" y="572"/>
                  </a:moveTo>
                  <a:cubicBezTo>
                    <a:pt x="4" y="544"/>
                    <a:pt x="7" y="460"/>
                    <a:pt x="24" y="404"/>
                  </a:cubicBezTo>
                  <a:cubicBezTo>
                    <a:pt x="41" y="348"/>
                    <a:pt x="64" y="291"/>
                    <a:pt x="104" y="236"/>
                  </a:cubicBezTo>
                  <a:cubicBezTo>
                    <a:pt x="144" y="181"/>
                    <a:pt x="195" y="115"/>
                    <a:pt x="264" y="76"/>
                  </a:cubicBezTo>
                  <a:cubicBezTo>
                    <a:pt x="333" y="37"/>
                    <a:pt x="439" y="8"/>
                    <a:pt x="520" y="4"/>
                  </a:cubicBezTo>
                  <a:cubicBezTo>
                    <a:pt x="601" y="0"/>
                    <a:pt x="683" y="20"/>
                    <a:pt x="752" y="52"/>
                  </a:cubicBezTo>
                  <a:cubicBezTo>
                    <a:pt x="821" y="84"/>
                    <a:pt x="889" y="136"/>
                    <a:pt x="936" y="196"/>
                  </a:cubicBezTo>
                  <a:cubicBezTo>
                    <a:pt x="983" y="256"/>
                    <a:pt x="1012" y="349"/>
                    <a:pt x="1032" y="412"/>
                  </a:cubicBezTo>
                  <a:cubicBezTo>
                    <a:pt x="1052" y="475"/>
                    <a:pt x="1051" y="539"/>
                    <a:pt x="1056" y="572"/>
                  </a:cubicBezTo>
                </a:path>
              </a:pathLst>
            </a:custGeom>
            <a:noFill/>
            <a:ln w="38100" cap="flat" cmpd="sng">
              <a:solidFill>
                <a:schemeClr val="accent2"/>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8440" name="Text Box 9"/>
            <p:cNvSpPr txBox="1">
              <a:spLocks noChangeArrowheads="1"/>
            </p:cNvSpPr>
            <p:nvPr/>
          </p:nvSpPr>
          <p:spPr bwMode="auto">
            <a:xfrm>
              <a:off x="2857" y="2640"/>
              <a:ext cx="28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buFontTx/>
                <a:buNone/>
              </a:pPr>
              <a:r>
                <a:rPr lang="en-US" altLang="zh-CN" sz="2400" i="1">
                  <a:solidFill>
                    <a:schemeClr val="accent2"/>
                  </a:solidFill>
                </a:rPr>
                <a:t>M</a:t>
              </a:r>
              <a:endParaRPr lang="en-US" altLang="zh-CN" sz="2400" b="0" i="1">
                <a:solidFill>
                  <a:schemeClr val="accent2"/>
                </a:solidFill>
              </a:endParaRPr>
            </a:p>
          </p:txBody>
        </p:sp>
        <p:sp>
          <p:nvSpPr>
            <p:cNvPr id="18441" name="Text Box 10"/>
            <p:cNvSpPr txBox="1">
              <a:spLocks noChangeArrowheads="1"/>
            </p:cNvSpPr>
            <p:nvPr/>
          </p:nvSpPr>
          <p:spPr bwMode="auto">
            <a:xfrm>
              <a:off x="3921" y="26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solidFill>
                    <a:schemeClr val="accent2"/>
                  </a:solidFill>
                </a:rPr>
                <a:t>N</a:t>
              </a:r>
              <a:endParaRPr lang="en-US" altLang="zh-CN" sz="2400" b="0" i="1">
                <a:solidFill>
                  <a:schemeClr val="accent2"/>
                </a:solidFill>
              </a:endParaRPr>
            </a:p>
          </p:txBody>
        </p:sp>
        <p:sp>
          <p:nvSpPr>
            <p:cNvPr id="18442" name="Text Box 11"/>
            <p:cNvSpPr txBox="1">
              <a:spLocks noChangeArrowheads="1"/>
            </p:cNvSpPr>
            <p:nvPr/>
          </p:nvSpPr>
          <p:spPr bwMode="auto">
            <a:xfrm>
              <a:off x="3377" y="26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solidFill>
                    <a:schemeClr val="accent2"/>
                  </a:solidFill>
                </a:rPr>
                <a:t>O</a:t>
              </a:r>
              <a:endParaRPr lang="en-US" altLang="zh-CN" sz="2400" b="0" i="1">
                <a:solidFill>
                  <a:schemeClr val="accent2"/>
                </a:solidFill>
              </a:endParaRPr>
            </a:p>
          </p:txBody>
        </p:sp>
        <p:sp>
          <p:nvSpPr>
            <p:cNvPr id="18443" name="Text Box 12"/>
            <p:cNvSpPr txBox="1">
              <a:spLocks noChangeArrowheads="1"/>
            </p:cNvSpPr>
            <p:nvPr/>
          </p:nvSpPr>
          <p:spPr bwMode="auto">
            <a:xfrm>
              <a:off x="2838" y="2400"/>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a:solidFill>
                    <a:schemeClr val="accent2"/>
                  </a:solidFill>
                </a:rPr>
                <a:t>-</a:t>
              </a:r>
              <a:r>
                <a:rPr lang="en-US" altLang="zh-CN" sz="2400" i="1">
                  <a:solidFill>
                    <a:schemeClr val="accent2"/>
                  </a:solidFill>
                </a:rPr>
                <a:t>q</a:t>
              </a:r>
              <a:endParaRPr lang="en-US" altLang="zh-CN" sz="2400" b="0" i="1">
                <a:solidFill>
                  <a:schemeClr val="accent2"/>
                </a:solidFill>
              </a:endParaRPr>
            </a:p>
          </p:txBody>
        </p:sp>
        <p:sp>
          <p:nvSpPr>
            <p:cNvPr id="18444" name="Text Box 13"/>
            <p:cNvSpPr txBox="1">
              <a:spLocks noChangeArrowheads="1"/>
            </p:cNvSpPr>
            <p:nvPr/>
          </p:nvSpPr>
          <p:spPr bwMode="auto">
            <a:xfrm>
              <a:off x="3974" y="240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solidFill>
                    <a:schemeClr val="accent2"/>
                  </a:solidFill>
                </a:rPr>
                <a:t>q</a:t>
              </a:r>
              <a:endParaRPr lang="en-US" altLang="zh-CN" sz="2400" b="0" i="1">
                <a:solidFill>
                  <a:schemeClr val="accent2"/>
                </a:solidFill>
              </a:endParaRPr>
            </a:p>
          </p:txBody>
        </p:sp>
        <p:sp>
          <p:nvSpPr>
            <p:cNvPr id="18445" name="Text Box 14"/>
            <p:cNvSpPr txBox="1">
              <a:spLocks noChangeArrowheads="1"/>
            </p:cNvSpPr>
            <p:nvPr/>
          </p:nvSpPr>
          <p:spPr bwMode="auto">
            <a:xfrm>
              <a:off x="4433" y="264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solidFill>
                    <a:schemeClr val="accent2"/>
                  </a:solidFill>
                </a:rPr>
                <a:t>D</a:t>
              </a:r>
              <a:endParaRPr lang="en-US" altLang="zh-CN" sz="2400" b="0" i="1">
                <a:solidFill>
                  <a:schemeClr val="accent2"/>
                </a:solidFill>
              </a:endParaRPr>
            </a:p>
          </p:txBody>
        </p:sp>
        <p:sp>
          <p:nvSpPr>
            <p:cNvPr id="18446" name="Text Box 15"/>
            <p:cNvSpPr txBox="1">
              <a:spLocks noChangeArrowheads="1"/>
            </p:cNvSpPr>
            <p:nvPr/>
          </p:nvSpPr>
          <p:spPr bwMode="auto">
            <a:xfrm>
              <a:off x="3888" y="1872"/>
              <a:ext cx="3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solidFill>
                    <a:schemeClr val="accent2"/>
                  </a:solidFill>
                </a:rPr>
                <a:t>C</a:t>
              </a:r>
            </a:p>
          </p:txBody>
        </p:sp>
        <p:sp>
          <p:nvSpPr>
            <p:cNvPr id="18447" name="Text Box 16"/>
            <p:cNvSpPr txBox="1">
              <a:spLocks noChangeArrowheads="1"/>
            </p:cNvSpPr>
            <p:nvPr/>
          </p:nvSpPr>
          <p:spPr bwMode="auto">
            <a:xfrm>
              <a:off x="5232" y="2640"/>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en-US" altLang="zh-CN" sz="2400" i="1">
                  <a:solidFill>
                    <a:schemeClr val="accent2"/>
                  </a:solidFill>
                </a:rPr>
                <a:t>P</a:t>
              </a:r>
              <a:endParaRPr lang="en-US" altLang="zh-CN" sz="2400" b="0" i="1">
                <a:solidFill>
                  <a:schemeClr val="accent2"/>
                </a:solidFill>
              </a:endParaRPr>
            </a:p>
          </p:txBody>
        </p:sp>
      </p:grpSp>
      <p:graphicFrame>
        <p:nvGraphicFramePr>
          <p:cNvPr id="37905" name="Object 17"/>
          <p:cNvGraphicFramePr>
            <a:graphicFrameLocks noChangeAspect="1"/>
          </p:cNvGraphicFramePr>
          <p:nvPr/>
        </p:nvGraphicFramePr>
        <p:xfrm>
          <a:off x="1981200" y="5080000"/>
          <a:ext cx="4762500" cy="495300"/>
        </p:xfrm>
        <a:graphic>
          <a:graphicData uri="http://schemas.openxmlformats.org/presentationml/2006/ole">
            <mc:AlternateContent xmlns:mc="http://schemas.openxmlformats.org/markup-compatibility/2006">
              <mc:Choice xmlns:v="urn:schemas-microsoft-com:vml" Requires="v">
                <p:oleObj name="Equation" r:id="rId2" imgW="4754880" imgH="487549" progId="Equation.3">
                  <p:embed/>
                </p:oleObj>
              </mc:Choice>
              <mc:Fallback>
                <p:oleObj name="Equation" r:id="rId2" imgW="4754880" imgH="487549" progId="Equation.3">
                  <p:embed/>
                  <p:pic>
                    <p:nvPicPr>
                      <p:cNvPr id="37905"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080000"/>
                        <a:ext cx="47625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Effect transition="in" filter="blinds(horizontal)">
                                      <p:cBhvr>
                                        <p:cTn id="7" dur="500"/>
                                        <p:tgtEl>
                                          <p:spTgt spid="37892"/>
                                        </p:tgtEl>
                                      </p:cBhvr>
                                    </p:animEffect>
                                  </p:childTnLst>
                                </p:cTn>
                              </p:par>
                            </p:childTnLst>
                          </p:cTn>
                        </p:par>
                        <p:par>
                          <p:cTn id="8" fill="hold" nodeType="afterGroup">
                            <p:stCondLst>
                              <p:cond delay="500"/>
                            </p:stCondLst>
                            <p:childTnLst>
                              <p:par>
                                <p:cTn id="9" presetID="2" presetClass="entr" presetSubtype="2"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7905"/>
                                        </p:tgtEl>
                                        <p:attrNameLst>
                                          <p:attrName>style.visibility</p:attrName>
                                        </p:attrNameLst>
                                      </p:cBhvr>
                                      <p:to>
                                        <p:strVal val="visible"/>
                                      </p:to>
                                    </p:set>
                                    <p:anim calcmode="lin" valueType="num">
                                      <p:cBhvr additive="base">
                                        <p:cTn id="17" dur="500" fill="hold"/>
                                        <p:tgtEl>
                                          <p:spTgt spid="37905"/>
                                        </p:tgtEl>
                                        <p:attrNameLst>
                                          <p:attrName>ppt_x</p:attrName>
                                        </p:attrNameLst>
                                      </p:cBhvr>
                                      <p:tavLst>
                                        <p:tav tm="0">
                                          <p:val>
                                            <p:strVal val="#ppt_x"/>
                                          </p:val>
                                        </p:tav>
                                        <p:tav tm="100000">
                                          <p:val>
                                            <p:strVal val="#ppt_x"/>
                                          </p:val>
                                        </p:tav>
                                      </p:tavLst>
                                    </p:anim>
                                    <p:anim calcmode="lin" valueType="num">
                                      <p:cBhvr additive="base">
                                        <p:cTn id="18" dur="500" fill="hold"/>
                                        <p:tgtEl>
                                          <p:spTgt spid="379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762000" y="563563"/>
            <a:ext cx="7467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190500" indent="-1905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12. </a:t>
            </a:r>
            <a:r>
              <a:rPr lang="zh-CN" altLang="en-US" sz="2800">
                <a:solidFill>
                  <a:schemeClr val="accent2"/>
                </a:solidFill>
              </a:rPr>
              <a:t>一个静止氢离子在匀强电场中被加速而获得的速率为一静止的氧离子在同一电场中，且通过相同的路径被加速所获得速率的</a:t>
            </a:r>
            <a:r>
              <a:rPr lang="en-US" altLang="zh-CN" sz="2800">
                <a:solidFill>
                  <a:schemeClr val="accent2"/>
                </a:solidFill>
              </a:rPr>
              <a:t>_________</a:t>
            </a:r>
            <a:r>
              <a:rPr lang="zh-CN" altLang="en-US" sz="2800">
                <a:solidFill>
                  <a:schemeClr val="accent2"/>
                </a:solidFill>
              </a:rPr>
              <a:t>。</a:t>
            </a:r>
          </a:p>
        </p:txBody>
      </p:sp>
      <p:graphicFrame>
        <p:nvGraphicFramePr>
          <p:cNvPr id="38917" name="Object 5"/>
          <p:cNvGraphicFramePr>
            <a:graphicFrameLocks noChangeAspect="1"/>
          </p:cNvGraphicFramePr>
          <p:nvPr/>
        </p:nvGraphicFramePr>
        <p:xfrm>
          <a:off x="5359400" y="4895850"/>
          <a:ext cx="2921000" cy="1016000"/>
        </p:xfrm>
        <a:graphic>
          <a:graphicData uri="http://schemas.openxmlformats.org/presentationml/2006/ole">
            <mc:AlternateContent xmlns:mc="http://schemas.openxmlformats.org/markup-compatibility/2006">
              <mc:Choice xmlns:v="urn:schemas-microsoft-com:vml" Requires="v">
                <p:oleObj name="公式" r:id="rId2" imgW="2910692" imgH="1005840" progId="Equation.3">
                  <p:embed/>
                </p:oleObj>
              </mc:Choice>
              <mc:Fallback>
                <p:oleObj name="公式" r:id="rId2" imgW="2910692" imgH="1005840" progId="Equation.3">
                  <p:embed/>
                  <p:pic>
                    <p:nvPicPr>
                      <p:cNvPr id="38917"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59400" y="4895850"/>
                        <a:ext cx="2921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8918" name="Object 6"/>
          <p:cNvGraphicFramePr>
            <a:graphicFrameLocks noChangeAspect="1"/>
          </p:cNvGraphicFramePr>
          <p:nvPr/>
        </p:nvGraphicFramePr>
        <p:xfrm>
          <a:off x="5911850" y="2209800"/>
          <a:ext cx="1841500" cy="889000"/>
        </p:xfrm>
        <a:graphic>
          <a:graphicData uri="http://schemas.openxmlformats.org/presentationml/2006/ole">
            <mc:AlternateContent xmlns:mc="http://schemas.openxmlformats.org/markup-compatibility/2006">
              <mc:Choice xmlns:v="urn:schemas-microsoft-com:vml" Requires="v">
                <p:oleObj name="公式" r:id="rId4" imgW="1836297" imgH="884051" progId="Equation.3">
                  <p:embed/>
                </p:oleObj>
              </mc:Choice>
              <mc:Fallback>
                <p:oleObj name="公式" r:id="rId4" imgW="1836297" imgH="884051" progId="Equation.3">
                  <p:embed/>
                  <p:pic>
                    <p:nvPicPr>
                      <p:cNvPr id="38918"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1850" y="2209800"/>
                        <a:ext cx="1841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19" name="Object 7"/>
          <p:cNvGraphicFramePr>
            <a:graphicFrameLocks noChangeAspect="1"/>
          </p:cNvGraphicFramePr>
          <p:nvPr/>
        </p:nvGraphicFramePr>
        <p:xfrm>
          <a:off x="1708150" y="3505200"/>
          <a:ext cx="2044700" cy="889000"/>
        </p:xfrm>
        <a:graphic>
          <a:graphicData uri="http://schemas.openxmlformats.org/presentationml/2006/ole">
            <mc:AlternateContent xmlns:mc="http://schemas.openxmlformats.org/markup-compatibility/2006">
              <mc:Choice xmlns:v="urn:schemas-microsoft-com:vml" Requires="v">
                <p:oleObj name="公式" r:id="rId6" imgW="2034367" imgH="884051" progId="Equation.3">
                  <p:embed/>
                </p:oleObj>
              </mc:Choice>
              <mc:Fallback>
                <p:oleObj name="公式" r:id="rId6" imgW="2034367" imgH="884051" progId="Equation.3">
                  <p:embed/>
                  <p:pic>
                    <p:nvPicPr>
                      <p:cNvPr id="3891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08150" y="3505200"/>
                        <a:ext cx="20447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0" name="Object 8"/>
          <p:cNvGraphicFramePr>
            <a:graphicFrameLocks noChangeAspect="1"/>
          </p:cNvGraphicFramePr>
          <p:nvPr/>
        </p:nvGraphicFramePr>
        <p:xfrm>
          <a:off x="3676650" y="2476500"/>
          <a:ext cx="1193800" cy="457200"/>
        </p:xfrm>
        <a:graphic>
          <a:graphicData uri="http://schemas.openxmlformats.org/presentationml/2006/ole">
            <mc:AlternateContent xmlns:mc="http://schemas.openxmlformats.org/markup-compatibility/2006">
              <mc:Choice xmlns:v="urn:schemas-microsoft-com:vml" Requires="v">
                <p:oleObj name="公式" r:id="rId8" imgW="1188819" imgH="449711" progId="Equation.3">
                  <p:embed/>
                </p:oleObj>
              </mc:Choice>
              <mc:Fallback>
                <p:oleObj name="公式" r:id="rId8" imgW="1188819" imgH="449711" progId="Equation.3">
                  <p:embed/>
                  <p:pic>
                    <p:nvPicPr>
                      <p:cNvPr id="3892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76650" y="2476500"/>
                        <a:ext cx="119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9"/>
          <p:cNvGraphicFramePr>
            <a:graphicFrameLocks noChangeAspect="1"/>
          </p:cNvGraphicFramePr>
          <p:nvPr/>
        </p:nvGraphicFramePr>
        <p:xfrm>
          <a:off x="1619250" y="2470150"/>
          <a:ext cx="1003300" cy="457200"/>
        </p:xfrm>
        <a:graphic>
          <a:graphicData uri="http://schemas.openxmlformats.org/presentationml/2006/ole">
            <mc:AlternateContent xmlns:mc="http://schemas.openxmlformats.org/markup-compatibility/2006">
              <mc:Choice xmlns:v="urn:schemas-microsoft-com:vml" Requires="v">
                <p:oleObj name="公式" r:id="rId10" imgW="998245" imgH="449711" progId="Equation.3">
                  <p:embed/>
                </p:oleObj>
              </mc:Choice>
              <mc:Fallback>
                <p:oleObj name="公式" r:id="rId10" imgW="998245" imgH="449711" progId="Equation.3">
                  <p:embed/>
                  <p:pic>
                    <p:nvPicPr>
                      <p:cNvPr id="3892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19250" y="2470150"/>
                        <a:ext cx="10033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2" name="Object 10"/>
          <p:cNvGraphicFramePr>
            <a:graphicFrameLocks noChangeAspect="1"/>
          </p:cNvGraphicFramePr>
          <p:nvPr/>
        </p:nvGraphicFramePr>
        <p:xfrm>
          <a:off x="1346200" y="4876800"/>
          <a:ext cx="2654300" cy="889000"/>
        </p:xfrm>
        <a:graphic>
          <a:graphicData uri="http://schemas.openxmlformats.org/presentationml/2006/ole">
            <mc:AlternateContent xmlns:mc="http://schemas.openxmlformats.org/markup-compatibility/2006">
              <mc:Choice xmlns:v="urn:schemas-microsoft-com:vml" Requires="v">
                <p:oleObj name="公式" r:id="rId12" imgW="2643967" imgH="884051" progId="Equation.3">
                  <p:embed/>
                </p:oleObj>
              </mc:Choice>
              <mc:Fallback>
                <p:oleObj name="公式" r:id="rId12" imgW="2643967" imgH="884051" progId="Equation.3">
                  <p:embed/>
                  <p:pic>
                    <p:nvPicPr>
                      <p:cNvPr id="38922"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46200" y="4876800"/>
                        <a:ext cx="26543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3" name="Object 11"/>
          <p:cNvGraphicFramePr>
            <a:graphicFrameLocks noChangeAspect="1"/>
          </p:cNvGraphicFramePr>
          <p:nvPr/>
        </p:nvGraphicFramePr>
        <p:xfrm>
          <a:off x="5124450" y="3581400"/>
          <a:ext cx="2222500" cy="889000"/>
        </p:xfrm>
        <a:graphic>
          <a:graphicData uri="http://schemas.openxmlformats.org/presentationml/2006/ole">
            <mc:AlternateContent xmlns:mc="http://schemas.openxmlformats.org/markup-compatibility/2006">
              <mc:Choice xmlns:v="urn:schemas-microsoft-com:vml" Requires="v">
                <p:oleObj name="公式" r:id="rId14" imgW="2217445" imgH="884051" progId="Equation.3">
                  <p:embed/>
                </p:oleObj>
              </mc:Choice>
              <mc:Fallback>
                <p:oleObj name="公式" r:id="rId14" imgW="2217445" imgH="884051" progId="Equation.3">
                  <p:embed/>
                  <p:pic>
                    <p:nvPicPr>
                      <p:cNvPr id="38923"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24450" y="3581400"/>
                        <a:ext cx="22225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1+#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8921"/>
                                        </p:tgtEl>
                                        <p:attrNameLst>
                                          <p:attrName>style.visibility</p:attrName>
                                        </p:attrNameLst>
                                      </p:cBhvr>
                                      <p:to>
                                        <p:strVal val="visible"/>
                                      </p:to>
                                    </p:set>
                                    <p:animEffect transition="in" filter="wipe(left)">
                                      <p:cBhvr>
                                        <p:cTn id="13" dur="500"/>
                                        <p:tgtEl>
                                          <p:spTgt spid="38921"/>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8920"/>
                                        </p:tgtEl>
                                        <p:attrNameLst>
                                          <p:attrName>style.visibility</p:attrName>
                                        </p:attrNameLst>
                                      </p:cBhvr>
                                      <p:to>
                                        <p:strVal val="visible"/>
                                      </p:to>
                                    </p:set>
                                    <p:animEffect transition="in" filter="wipe(left)">
                                      <p:cBhvr>
                                        <p:cTn id="18" dur="500"/>
                                        <p:tgtEl>
                                          <p:spTgt spid="3892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8918"/>
                                        </p:tgtEl>
                                        <p:attrNameLst>
                                          <p:attrName>style.visibility</p:attrName>
                                        </p:attrNameLst>
                                      </p:cBhvr>
                                      <p:to>
                                        <p:strVal val="visible"/>
                                      </p:to>
                                    </p:set>
                                    <p:animEffect transition="in" filter="wipe(left)">
                                      <p:cBhvr>
                                        <p:cTn id="23" dur="500"/>
                                        <p:tgtEl>
                                          <p:spTgt spid="3891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38919"/>
                                        </p:tgtEl>
                                        <p:attrNameLst>
                                          <p:attrName>style.visibility</p:attrName>
                                        </p:attrNameLst>
                                      </p:cBhvr>
                                      <p:to>
                                        <p:strVal val="visible"/>
                                      </p:to>
                                    </p:set>
                                    <p:animEffect transition="in" filter="wipe(left)">
                                      <p:cBhvr>
                                        <p:cTn id="28" dur="500"/>
                                        <p:tgtEl>
                                          <p:spTgt spid="38919"/>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8923"/>
                                        </p:tgtEl>
                                        <p:attrNameLst>
                                          <p:attrName>style.visibility</p:attrName>
                                        </p:attrNameLst>
                                      </p:cBhvr>
                                      <p:to>
                                        <p:strVal val="visible"/>
                                      </p:to>
                                    </p:set>
                                    <p:animEffect transition="in" filter="wipe(left)">
                                      <p:cBhvr>
                                        <p:cTn id="33" dur="500"/>
                                        <p:tgtEl>
                                          <p:spTgt spid="3892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8922"/>
                                        </p:tgtEl>
                                        <p:attrNameLst>
                                          <p:attrName>style.visibility</p:attrName>
                                        </p:attrNameLst>
                                      </p:cBhvr>
                                      <p:to>
                                        <p:strVal val="visible"/>
                                      </p:to>
                                    </p:set>
                                    <p:animEffect transition="in" filter="wipe(left)">
                                      <p:cBhvr>
                                        <p:cTn id="38" dur="500"/>
                                        <p:tgtEl>
                                          <p:spTgt spid="389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38917"/>
                                        </p:tgtEl>
                                        <p:attrNameLst>
                                          <p:attrName>style.visibility</p:attrName>
                                        </p:attrNameLst>
                                      </p:cBhvr>
                                      <p:to>
                                        <p:strVal val="visible"/>
                                      </p:to>
                                    </p:set>
                                    <p:animEffect transition="in" filter="wipe(left)">
                                      <p:cBhvr>
                                        <p:cTn id="43"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4"/>
          <p:cNvSpPr txBox="1">
            <a:spLocks noChangeArrowheads="1"/>
          </p:cNvSpPr>
          <p:nvPr/>
        </p:nvSpPr>
        <p:spPr bwMode="auto">
          <a:xfrm>
            <a:off x="914400" y="685800"/>
            <a:ext cx="77120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nchor="ctr">
            <a:spAutoFit/>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13. </a:t>
            </a:r>
            <a:r>
              <a:rPr lang="zh-CN" altLang="en-US" sz="2800">
                <a:solidFill>
                  <a:schemeClr val="accent2"/>
                </a:solidFill>
              </a:rPr>
              <a:t>已知空气击穿场强为</a:t>
            </a:r>
            <a:r>
              <a:rPr lang="en-US" altLang="zh-CN" sz="2800">
                <a:solidFill>
                  <a:schemeClr val="accent2"/>
                </a:solidFill>
              </a:rPr>
              <a:t>30kV/cm</a:t>
            </a:r>
            <a:r>
              <a:rPr lang="zh-CN" altLang="en-US" sz="2800">
                <a:solidFill>
                  <a:schemeClr val="accent2"/>
                </a:solidFill>
              </a:rPr>
              <a:t>，空气中直径为</a:t>
            </a:r>
            <a:r>
              <a:rPr lang="en-US" altLang="zh-CN" sz="2800">
                <a:solidFill>
                  <a:schemeClr val="accent2"/>
                </a:solidFill>
              </a:rPr>
              <a:t>1m</a:t>
            </a:r>
            <a:r>
              <a:rPr lang="zh-CN" altLang="en-US" sz="2800">
                <a:solidFill>
                  <a:schemeClr val="accent2"/>
                </a:solidFill>
              </a:rPr>
              <a:t>的带电球以无限远为电势零点，则该球能达到的最高电势为</a:t>
            </a:r>
            <a:r>
              <a:rPr lang="en-US" altLang="zh-CN" sz="2800">
                <a:solidFill>
                  <a:schemeClr val="accent2"/>
                </a:solidFill>
              </a:rPr>
              <a:t>___________</a:t>
            </a:r>
            <a:r>
              <a:rPr lang="zh-CN" altLang="en-US" sz="2800">
                <a:solidFill>
                  <a:schemeClr val="accent2"/>
                </a:solidFill>
              </a:rPr>
              <a:t>。</a:t>
            </a:r>
            <a:endParaRPr lang="zh-CN" altLang="en-US" sz="2400" b="0"/>
          </a:p>
        </p:txBody>
      </p:sp>
      <p:graphicFrame>
        <p:nvGraphicFramePr>
          <p:cNvPr id="39941" name="Object 5"/>
          <p:cNvGraphicFramePr>
            <a:graphicFrameLocks noChangeAspect="1"/>
          </p:cNvGraphicFramePr>
          <p:nvPr/>
        </p:nvGraphicFramePr>
        <p:xfrm>
          <a:off x="2698750" y="5232400"/>
          <a:ext cx="3467100" cy="495300"/>
        </p:xfrm>
        <a:graphic>
          <a:graphicData uri="http://schemas.openxmlformats.org/presentationml/2006/ole">
            <mc:AlternateContent xmlns:mc="http://schemas.openxmlformats.org/markup-compatibility/2006">
              <mc:Choice xmlns:v="urn:schemas-microsoft-com:vml" Requires="v">
                <p:oleObj name="公式" r:id="rId2" imgW="3459529" imgH="487549" progId="Equation.3">
                  <p:embed/>
                </p:oleObj>
              </mc:Choice>
              <mc:Fallback>
                <p:oleObj name="公式" r:id="rId2" imgW="3459529" imgH="487549" progId="Equation.3">
                  <p:embed/>
                  <p:pic>
                    <p:nvPicPr>
                      <p:cNvPr id="39941"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8750" y="5232400"/>
                        <a:ext cx="34671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2" name="Object 6"/>
          <p:cNvGraphicFramePr>
            <a:graphicFrameLocks noChangeAspect="1"/>
          </p:cNvGraphicFramePr>
          <p:nvPr/>
        </p:nvGraphicFramePr>
        <p:xfrm>
          <a:off x="1600200" y="3511550"/>
          <a:ext cx="5410200" cy="990600"/>
        </p:xfrm>
        <a:graphic>
          <a:graphicData uri="http://schemas.openxmlformats.org/presentationml/2006/ole">
            <mc:AlternateContent xmlns:mc="http://schemas.openxmlformats.org/markup-compatibility/2006">
              <mc:Choice xmlns:v="urn:schemas-microsoft-com:vml" Requires="v">
                <p:oleObj name="公式" r:id="rId4" imgW="5402753" imgH="982980" progId="Equation.3">
                  <p:embed/>
                </p:oleObj>
              </mc:Choice>
              <mc:Fallback>
                <p:oleObj name="公式" r:id="rId4" imgW="5402753" imgH="982980" progId="Equation.3">
                  <p:embed/>
                  <p:pic>
                    <p:nvPicPr>
                      <p:cNvPr id="39942"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511550"/>
                        <a:ext cx="5410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9943" name="Object 7"/>
          <p:cNvGraphicFramePr>
            <a:graphicFrameLocks noChangeAspect="1"/>
          </p:cNvGraphicFramePr>
          <p:nvPr/>
        </p:nvGraphicFramePr>
        <p:xfrm>
          <a:off x="2647950" y="2565400"/>
          <a:ext cx="2654300" cy="495300"/>
        </p:xfrm>
        <a:graphic>
          <a:graphicData uri="http://schemas.openxmlformats.org/presentationml/2006/ole">
            <mc:AlternateContent xmlns:mc="http://schemas.openxmlformats.org/markup-compatibility/2006">
              <mc:Choice xmlns:v="urn:schemas-microsoft-com:vml" Requires="v">
                <p:oleObj name="公式" r:id="rId6" imgW="2643967" imgH="487549" progId="Equation.3">
                  <p:embed/>
                </p:oleObj>
              </mc:Choice>
              <mc:Fallback>
                <p:oleObj name="公式" r:id="rId6" imgW="2643967" imgH="487549" progId="Equation.3">
                  <p:embed/>
                  <p:pic>
                    <p:nvPicPr>
                      <p:cNvPr id="39943"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47950" y="2565400"/>
                        <a:ext cx="26543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39940"/>
                                        </p:tgtEl>
                                        <p:attrNameLst>
                                          <p:attrName>style.visibility</p:attrName>
                                        </p:attrNameLst>
                                      </p:cBhvr>
                                      <p:to>
                                        <p:strVal val="visible"/>
                                      </p:to>
                                    </p:set>
                                    <p:anim calcmode="lin" valueType="num">
                                      <p:cBhvr additive="base">
                                        <p:cTn id="7" dur="500" fill="hold"/>
                                        <p:tgtEl>
                                          <p:spTgt spid="39940"/>
                                        </p:tgtEl>
                                        <p:attrNameLst>
                                          <p:attrName>ppt_x</p:attrName>
                                        </p:attrNameLst>
                                      </p:cBhvr>
                                      <p:tavLst>
                                        <p:tav tm="0">
                                          <p:val>
                                            <p:strVal val="#ppt_x"/>
                                          </p:val>
                                        </p:tav>
                                        <p:tav tm="100000">
                                          <p:val>
                                            <p:strVal val="#ppt_x"/>
                                          </p:val>
                                        </p:tav>
                                      </p:tavLst>
                                    </p:anim>
                                    <p:anim calcmode="lin" valueType="num">
                                      <p:cBhvr additive="base">
                                        <p:cTn id="8" dur="500" fill="hold"/>
                                        <p:tgtEl>
                                          <p:spTgt spid="3994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9943"/>
                                        </p:tgtEl>
                                        <p:attrNameLst>
                                          <p:attrName>style.visibility</p:attrName>
                                        </p:attrNameLst>
                                      </p:cBhvr>
                                      <p:to>
                                        <p:strVal val="visible"/>
                                      </p:to>
                                    </p:set>
                                    <p:animEffect transition="in" filter="wipe(left)">
                                      <p:cBhvr>
                                        <p:cTn id="13" dur="500"/>
                                        <p:tgtEl>
                                          <p:spTgt spid="3994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39942"/>
                                        </p:tgtEl>
                                        <p:attrNameLst>
                                          <p:attrName>style.visibility</p:attrName>
                                        </p:attrNameLst>
                                      </p:cBhvr>
                                      <p:to>
                                        <p:strVal val="visible"/>
                                      </p:to>
                                    </p:set>
                                    <p:animEffect transition="in" filter="wipe(left)">
                                      <p:cBhvr>
                                        <p:cTn id="18" dur="500"/>
                                        <p:tgtEl>
                                          <p:spTgt spid="3994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9941"/>
                                        </p:tgtEl>
                                        <p:attrNameLst>
                                          <p:attrName>style.visibility</p:attrName>
                                        </p:attrNameLst>
                                      </p:cBhvr>
                                      <p:to>
                                        <p:strVal val="visible"/>
                                      </p:to>
                                    </p:set>
                                    <p:animEffect transition="in" filter="wipe(left)">
                                      <p:cBhvr>
                                        <p:cTn id="23" dur="500"/>
                                        <p:tgtEl>
                                          <p:spTgt spid="39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5"/>
          <p:cNvGrpSpPr>
            <a:grpSpLocks/>
          </p:cNvGrpSpPr>
          <p:nvPr/>
        </p:nvGrpSpPr>
        <p:grpSpPr bwMode="auto">
          <a:xfrm>
            <a:off x="6172200" y="1376363"/>
            <a:ext cx="1906588" cy="1443037"/>
            <a:chOff x="3888" y="819"/>
            <a:chExt cx="1201" cy="909"/>
          </a:xfrm>
        </p:grpSpPr>
        <p:grpSp>
          <p:nvGrpSpPr>
            <p:cNvPr id="21541" name="Group 50"/>
            <p:cNvGrpSpPr>
              <a:grpSpLocks/>
            </p:cNvGrpSpPr>
            <p:nvPr/>
          </p:nvGrpSpPr>
          <p:grpSpPr bwMode="auto">
            <a:xfrm>
              <a:off x="3888" y="819"/>
              <a:ext cx="1201" cy="909"/>
              <a:chOff x="3888" y="819"/>
              <a:chExt cx="1201" cy="909"/>
            </a:xfrm>
          </p:grpSpPr>
          <p:sp>
            <p:nvSpPr>
              <p:cNvPr id="21544" name="Arc 7"/>
              <p:cNvSpPr>
                <a:spLocks/>
              </p:cNvSpPr>
              <p:nvPr/>
            </p:nvSpPr>
            <p:spPr bwMode="auto">
              <a:xfrm rot="5001321" flipH="1">
                <a:off x="4226" y="484"/>
                <a:ext cx="528" cy="1198"/>
              </a:xfrm>
              <a:custGeom>
                <a:avLst/>
                <a:gdLst>
                  <a:gd name="T0" fmla="*/ 1 w 21600"/>
                  <a:gd name="T1" fmla="*/ 0 h 42702"/>
                  <a:gd name="T2" fmla="*/ 3 w 21600"/>
                  <a:gd name="T3" fmla="*/ 34 h 42702"/>
                  <a:gd name="T4" fmla="*/ 0 w 21600"/>
                  <a:gd name="T5" fmla="*/ 17 h 42702"/>
                  <a:gd name="T6" fmla="*/ 0 60000 65536"/>
                  <a:gd name="T7" fmla="*/ 0 60000 65536"/>
                  <a:gd name="T8" fmla="*/ 0 60000 65536"/>
                  <a:gd name="T9" fmla="*/ 0 w 21600"/>
                  <a:gd name="T10" fmla="*/ 0 h 42702"/>
                  <a:gd name="T11" fmla="*/ 21600 w 21600"/>
                  <a:gd name="T12" fmla="*/ 42702 h 42702"/>
                </a:gdLst>
                <a:ahLst/>
                <a:cxnLst>
                  <a:cxn ang="T6">
                    <a:pos x="T0" y="T1"/>
                  </a:cxn>
                  <a:cxn ang="T7">
                    <a:pos x="T2" y="T3"/>
                  </a:cxn>
                  <a:cxn ang="T8">
                    <a:pos x="T4" y="T5"/>
                  </a:cxn>
                </a:cxnLst>
                <a:rect l="T9" t="T10" r="T11" b="T12"/>
                <a:pathLst>
                  <a:path w="21600" h="42702" fill="none" extrusionOk="0">
                    <a:moveTo>
                      <a:pt x="1572" y="0"/>
                    </a:moveTo>
                    <a:cubicBezTo>
                      <a:pt x="12861" y="824"/>
                      <a:pt x="21600" y="10223"/>
                      <a:pt x="21600" y="21543"/>
                    </a:cubicBezTo>
                    <a:cubicBezTo>
                      <a:pt x="21600" y="31798"/>
                      <a:pt x="14388" y="40640"/>
                      <a:pt x="4342" y="42702"/>
                    </a:cubicBezTo>
                  </a:path>
                  <a:path w="21600" h="42702" stroke="0" extrusionOk="0">
                    <a:moveTo>
                      <a:pt x="1572" y="0"/>
                    </a:moveTo>
                    <a:cubicBezTo>
                      <a:pt x="12861" y="824"/>
                      <a:pt x="21600" y="10223"/>
                      <a:pt x="21600" y="21543"/>
                    </a:cubicBezTo>
                    <a:cubicBezTo>
                      <a:pt x="21600" y="31798"/>
                      <a:pt x="14388" y="40640"/>
                      <a:pt x="4342" y="42702"/>
                    </a:cubicBezTo>
                    <a:lnTo>
                      <a:pt x="0" y="21543"/>
                    </a:lnTo>
                    <a:lnTo>
                      <a:pt x="1572" y="0"/>
                    </a:lnTo>
                    <a:close/>
                  </a:path>
                </a:pathLst>
              </a:cu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1545" name="Line 11"/>
              <p:cNvSpPr>
                <a:spLocks noChangeShapeType="1"/>
              </p:cNvSpPr>
              <p:nvPr/>
            </p:nvSpPr>
            <p:spPr bwMode="auto">
              <a:xfrm>
                <a:off x="3936" y="1296"/>
                <a:ext cx="576" cy="43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6" name="Line 12"/>
              <p:cNvSpPr>
                <a:spLocks noChangeShapeType="1"/>
              </p:cNvSpPr>
              <p:nvPr/>
            </p:nvSpPr>
            <p:spPr bwMode="auto">
              <a:xfrm flipH="1">
                <a:off x="4512" y="1296"/>
                <a:ext cx="576" cy="432"/>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47" name="Text Box 21"/>
              <p:cNvSpPr txBox="1">
                <a:spLocks noChangeArrowheads="1"/>
              </p:cNvSpPr>
              <p:nvPr/>
            </p:nvSpPr>
            <p:spPr bwMode="auto">
              <a:xfrm>
                <a:off x="3888" y="12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rPr>
                  <a:t>a</a:t>
                </a:r>
                <a:endParaRPr lang="en-US" altLang="zh-CN" sz="2400" b="0" i="1">
                  <a:solidFill>
                    <a:schemeClr val="accent2"/>
                  </a:solidFill>
                </a:endParaRPr>
              </a:p>
            </p:txBody>
          </p:sp>
          <p:sp>
            <p:nvSpPr>
              <p:cNvPr id="21548" name="Text Box 22"/>
              <p:cNvSpPr txBox="1">
                <a:spLocks noChangeArrowheads="1"/>
              </p:cNvSpPr>
              <p:nvPr/>
            </p:nvSpPr>
            <p:spPr bwMode="auto">
              <a:xfrm>
                <a:off x="4848" y="1296"/>
                <a:ext cx="24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rPr>
                  <a:t>a</a:t>
                </a:r>
                <a:endParaRPr lang="en-US" altLang="zh-CN" sz="2400" b="0" i="1">
                  <a:solidFill>
                    <a:schemeClr val="accent2"/>
                  </a:solidFill>
                </a:endParaRPr>
              </a:p>
            </p:txBody>
          </p:sp>
        </p:grpSp>
        <p:sp>
          <p:nvSpPr>
            <p:cNvPr id="21542" name="Freeform 53"/>
            <p:cNvSpPr>
              <a:spLocks/>
            </p:cNvSpPr>
            <p:nvPr/>
          </p:nvSpPr>
          <p:spPr bwMode="auto">
            <a:xfrm>
              <a:off x="4368" y="1551"/>
              <a:ext cx="288" cy="81"/>
            </a:xfrm>
            <a:custGeom>
              <a:avLst/>
              <a:gdLst>
                <a:gd name="T0" fmla="*/ 0 w 288"/>
                <a:gd name="T1" fmla="*/ 81 h 81"/>
                <a:gd name="T2" fmla="*/ 78 w 288"/>
                <a:gd name="T3" fmla="*/ 18 h 81"/>
                <a:gd name="T4" fmla="*/ 147 w 288"/>
                <a:gd name="T5" fmla="*/ 0 h 81"/>
                <a:gd name="T6" fmla="*/ 219 w 288"/>
                <a:gd name="T7" fmla="*/ 18 h 81"/>
                <a:gd name="T8" fmla="*/ 288 w 288"/>
                <a:gd name="T9" fmla="*/ 81 h 81"/>
                <a:gd name="T10" fmla="*/ 0 60000 65536"/>
                <a:gd name="T11" fmla="*/ 0 60000 65536"/>
                <a:gd name="T12" fmla="*/ 0 60000 65536"/>
                <a:gd name="T13" fmla="*/ 0 60000 65536"/>
                <a:gd name="T14" fmla="*/ 0 60000 65536"/>
                <a:gd name="T15" fmla="*/ 0 w 288"/>
                <a:gd name="T16" fmla="*/ 0 h 81"/>
                <a:gd name="T17" fmla="*/ 288 w 288"/>
                <a:gd name="T18" fmla="*/ 81 h 81"/>
              </a:gdLst>
              <a:ahLst/>
              <a:cxnLst>
                <a:cxn ang="T10">
                  <a:pos x="T0" y="T1"/>
                </a:cxn>
                <a:cxn ang="T11">
                  <a:pos x="T2" y="T3"/>
                </a:cxn>
                <a:cxn ang="T12">
                  <a:pos x="T4" y="T5"/>
                </a:cxn>
                <a:cxn ang="T13">
                  <a:pos x="T6" y="T7"/>
                </a:cxn>
                <a:cxn ang="T14">
                  <a:pos x="T8" y="T9"/>
                </a:cxn>
              </a:cxnLst>
              <a:rect l="T15" t="T16" r="T17" b="T18"/>
              <a:pathLst>
                <a:path w="288" h="81">
                  <a:moveTo>
                    <a:pt x="0" y="81"/>
                  </a:moveTo>
                  <a:cubicBezTo>
                    <a:pt x="13" y="71"/>
                    <a:pt x="54" y="31"/>
                    <a:pt x="78" y="18"/>
                  </a:cubicBezTo>
                  <a:cubicBezTo>
                    <a:pt x="102" y="5"/>
                    <a:pt x="124" y="0"/>
                    <a:pt x="147" y="0"/>
                  </a:cubicBezTo>
                  <a:cubicBezTo>
                    <a:pt x="170" y="0"/>
                    <a:pt x="196" y="5"/>
                    <a:pt x="219" y="18"/>
                  </a:cubicBezTo>
                  <a:cubicBezTo>
                    <a:pt x="242" y="31"/>
                    <a:pt x="274" y="68"/>
                    <a:pt x="288" y="81"/>
                  </a:cubicBezTo>
                </a:path>
              </a:pathLst>
            </a:custGeom>
            <a:noFill/>
            <a:ln w="28575"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543" name="Text Box 54"/>
            <p:cNvSpPr txBox="1">
              <a:spLocks noChangeArrowheads="1"/>
            </p:cNvSpPr>
            <p:nvPr/>
          </p:nvSpPr>
          <p:spPr bwMode="auto">
            <a:xfrm>
              <a:off x="4176" y="1296"/>
              <a:ext cx="5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latin typeface="宋体" panose="02010600030101010101" pitchFamily="2" charset="-122"/>
                </a:rPr>
                <a:t>θ</a:t>
              </a:r>
              <a:r>
                <a:rPr lang="en-US" altLang="zh-CN" sz="2400" baseline="-25000">
                  <a:solidFill>
                    <a:schemeClr val="accent2"/>
                  </a:solidFill>
                  <a:latin typeface="宋体" panose="02010600030101010101" pitchFamily="2" charset="-122"/>
                </a:rPr>
                <a:t>0</a:t>
              </a:r>
            </a:p>
          </p:txBody>
        </p:sp>
      </p:grpSp>
      <p:sp>
        <p:nvSpPr>
          <p:cNvPr id="14346" name="Line 10"/>
          <p:cNvSpPr>
            <a:spLocks noChangeShapeType="1"/>
          </p:cNvSpPr>
          <p:nvPr/>
        </p:nvSpPr>
        <p:spPr bwMode="auto">
          <a:xfrm flipH="1">
            <a:off x="6705600" y="1524000"/>
            <a:ext cx="1066800" cy="22098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1" name="Line 15"/>
          <p:cNvSpPr>
            <a:spLocks noChangeShapeType="1"/>
          </p:cNvSpPr>
          <p:nvPr/>
        </p:nvSpPr>
        <p:spPr bwMode="auto">
          <a:xfrm>
            <a:off x="7772400" y="1524000"/>
            <a:ext cx="76200" cy="76200"/>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Arc 16"/>
          <p:cNvSpPr>
            <a:spLocks/>
          </p:cNvSpPr>
          <p:nvPr/>
        </p:nvSpPr>
        <p:spPr bwMode="auto">
          <a:xfrm>
            <a:off x="7162800" y="2209800"/>
            <a:ext cx="228600" cy="76200"/>
          </a:xfrm>
          <a:custGeom>
            <a:avLst/>
            <a:gdLst>
              <a:gd name="T0" fmla="*/ 0 w 21600"/>
              <a:gd name="T1" fmla="*/ 0 h 21600"/>
              <a:gd name="T2" fmla="*/ 2419350 w 21600"/>
              <a:gd name="T3" fmla="*/ 268817 h 21600"/>
              <a:gd name="T4" fmla="*/ 0 w 21600"/>
              <a:gd name="T5" fmla="*/ 26881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4" name="Group 51"/>
          <p:cNvGrpSpPr>
            <a:grpSpLocks/>
          </p:cNvGrpSpPr>
          <p:nvPr/>
        </p:nvGrpSpPr>
        <p:grpSpPr bwMode="auto">
          <a:xfrm>
            <a:off x="5638800" y="1371600"/>
            <a:ext cx="3733800" cy="2514600"/>
            <a:chOff x="3552" y="816"/>
            <a:chExt cx="2352" cy="1584"/>
          </a:xfrm>
        </p:grpSpPr>
        <p:sp>
          <p:nvSpPr>
            <p:cNvPr id="21537" name="Line 8"/>
            <p:cNvSpPr>
              <a:spLocks noChangeShapeType="1"/>
            </p:cNvSpPr>
            <p:nvPr/>
          </p:nvSpPr>
          <p:spPr bwMode="auto">
            <a:xfrm>
              <a:off x="3552" y="1728"/>
              <a:ext cx="216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8" name="Line 9"/>
            <p:cNvSpPr>
              <a:spLocks noChangeShapeType="1"/>
            </p:cNvSpPr>
            <p:nvPr/>
          </p:nvSpPr>
          <p:spPr bwMode="auto">
            <a:xfrm>
              <a:off x="4512" y="816"/>
              <a:ext cx="0" cy="148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9" name="Text Box 19"/>
            <p:cNvSpPr txBox="1">
              <a:spLocks noChangeArrowheads="1"/>
            </p:cNvSpPr>
            <p:nvPr/>
          </p:nvSpPr>
          <p:spPr bwMode="auto">
            <a:xfrm>
              <a:off x="4560" y="211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rPr>
                <a:t>y</a:t>
              </a:r>
            </a:p>
          </p:txBody>
        </p:sp>
        <p:sp>
          <p:nvSpPr>
            <p:cNvPr id="21540" name="Text Box 20"/>
            <p:cNvSpPr txBox="1">
              <a:spLocks noChangeArrowheads="1"/>
            </p:cNvSpPr>
            <p:nvPr/>
          </p:nvSpPr>
          <p:spPr bwMode="auto">
            <a:xfrm>
              <a:off x="5520" y="1440"/>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rPr>
                <a:t>x</a:t>
              </a:r>
              <a:endParaRPr lang="en-US" altLang="zh-CN" sz="2400" b="0" i="1">
                <a:solidFill>
                  <a:schemeClr val="accent2"/>
                </a:solidFill>
              </a:endParaRPr>
            </a:p>
          </p:txBody>
        </p:sp>
      </p:grpSp>
      <p:sp>
        <p:nvSpPr>
          <p:cNvPr id="21511" name="Text Box 23"/>
          <p:cNvSpPr txBox="1">
            <a:spLocks noChangeArrowheads="1"/>
          </p:cNvSpPr>
          <p:nvPr/>
        </p:nvSpPr>
        <p:spPr bwMode="auto">
          <a:xfrm>
            <a:off x="7239000" y="1600200"/>
            <a:ext cx="304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b="0"/>
          </a:p>
        </p:txBody>
      </p:sp>
      <p:graphicFrame>
        <p:nvGraphicFramePr>
          <p:cNvPr id="49154" name="Object 2"/>
          <p:cNvGraphicFramePr>
            <a:graphicFrameLocks noChangeAspect="1"/>
          </p:cNvGraphicFramePr>
          <p:nvPr/>
        </p:nvGraphicFramePr>
        <p:xfrm>
          <a:off x="6115050" y="3308350"/>
          <a:ext cx="520700" cy="393700"/>
        </p:xfrm>
        <a:graphic>
          <a:graphicData uri="http://schemas.openxmlformats.org/presentationml/2006/ole">
            <mc:AlternateContent xmlns:mc="http://schemas.openxmlformats.org/markup-compatibility/2006">
              <mc:Choice xmlns:v="urn:schemas-microsoft-com:vml" Requires="v">
                <p:oleObj name="公式" r:id="rId2" imgW="510565" imgH="388620" progId="Equation.3">
                  <p:embed/>
                </p:oleObj>
              </mc:Choice>
              <mc:Fallback>
                <p:oleObj name="公式" r:id="rId2" imgW="510565" imgH="388620" progId="Equation.3">
                  <p:embed/>
                  <p:pic>
                    <p:nvPicPr>
                      <p:cNvPr id="491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050" y="3308350"/>
                        <a:ext cx="5207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61" name="Text Box 25"/>
          <p:cNvSpPr txBox="1">
            <a:spLocks noChangeArrowheads="1"/>
          </p:cNvSpPr>
          <p:nvPr/>
        </p:nvSpPr>
        <p:spPr bwMode="auto">
          <a:xfrm>
            <a:off x="7086600" y="182880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latin typeface="宋体" panose="02010600030101010101" pitchFamily="2" charset="-122"/>
              </a:rPr>
              <a:t>θ</a:t>
            </a:r>
            <a:endParaRPr lang="en-US" altLang="zh-CN" sz="2400" b="0" i="1">
              <a:solidFill>
                <a:schemeClr val="accent2"/>
              </a:solidFill>
              <a:latin typeface="宋体" panose="02010600030101010101" pitchFamily="2" charset="-122"/>
            </a:endParaRPr>
          </a:p>
        </p:txBody>
      </p:sp>
      <p:sp>
        <p:nvSpPr>
          <p:cNvPr id="14362" name="Text Box 26"/>
          <p:cNvSpPr txBox="1">
            <a:spLocks noChangeArrowheads="1"/>
          </p:cNvSpPr>
          <p:nvPr/>
        </p:nvSpPr>
        <p:spPr bwMode="auto">
          <a:xfrm>
            <a:off x="7848600" y="1295400"/>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a:solidFill>
                  <a:schemeClr val="accent2"/>
                </a:solidFill>
              </a:rPr>
              <a:t>d</a:t>
            </a:r>
            <a:r>
              <a:rPr lang="en-US" altLang="zh-CN" sz="2400" i="1">
                <a:solidFill>
                  <a:schemeClr val="accent2"/>
                </a:solidFill>
              </a:rPr>
              <a:t>l</a:t>
            </a:r>
            <a:endParaRPr lang="en-US" altLang="zh-CN" sz="2400" b="0" i="1">
              <a:solidFill>
                <a:schemeClr val="accent2"/>
              </a:solidFill>
            </a:endParaRPr>
          </a:p>
        </p:txBody>
      </p:sp>
      <p:sp>
        <p:nvSpPr>
          <p:cNvPr id="14365" name="Text Box 29"/>
          <p:cNvSpPr txBox="1">
            <a:spLocks noChangeArrowheads="1"/>
          </p:cNvSpPr>
          <p:nvPr/>
        </p:nvSpPr>
        <p:spPr bwMode="auto">
          <a:xfrm>
            <a:off x="152400" y="1538288"/>
            <a:ext cx="990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解：</a:t>
            </a:r>
            <a:endParaRPr lang="zh-CN" altLang="en-US" sz="2400" b="0">
              <a:solidFill>
                <a:schemeClr val="accent2"/>
              </a:solidFill>
            </a:endParaRPr>
          </a:p>
        </p:txBody>
      </p:sp>
      <p:sp>
        <p:nvSpPr>
          <p:cNvPr id="21516" name="Text Box 30"/>
          <p:cNvSpPr txBox="1">
            <a:spLocks noChangeArrowheads="1"/>
          </p:cNvSpPr>
          <p:nvPr/>
        </p:nvSpPr>
        <p:spPr bwMode="auto">
          <a:xfrm>
            <a:off x="1524000" y="2590800"/>
            <a:ext cx="312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a:latin typeface="宋体" panose="02010600030101010101" pitchFamily="2" charset="-122"/>
            </a:endParaRPr>
          </a:p>
        </p:txBody>
      </p:sp>
      <p:graphicFrame>
        <p:nvGraphicFramePr>
          <p:cNvPr id="49155" name="Object 3"/>
          <p:cNvGraphicFramePr>
            <a:graphicFrameLocks noChangeAspect="1"/>
          </p:cNvGraphicFramePr>
          <p:nvPr/>
        </p:nvGraphicFramePr>
        <p:xfrm>
          <a:off x="1676400" y="1384300"/>
          <a:ext cx="1244600" cy="977900"/>
        </p:xfrm>
        <a:graphic>
          <a:graphicData uri="http://schemas.openxmlformats.org/presentationml/2006/ole">
            <mc:AlternateContent xmlns:mc="http://schemas.openxmlformats.org/markup-compatibility/2006">
              <mc:Choice xmlns:v="urn:schemas-microsoft-com:vml" Requires="v">
                <p:oleObj name="Equation" r:id="rId4" imgW="1234588" imgH="967609" progId="Equation.3">
                  <p:embed/>
                </p:oleObj>
              </mc:Choice>
              <mc:Fallback>
                <p:oleObj name="Equation" r:id="rId4" imgW="1234588" imgH="967609" progId="Equation.3">
                  <p:embed/>
                  <p:pic>
                    <p:nvPicPr>
                      <p:cNvPr id="4915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384300"/>
                        <a:ext cx="12446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8" name="Text Box 32"/>
          <p:cNvSpPr txBox="1">
            <a:spLocks noChangeArrowheads="1"/>
          </p:cNvSpPr>
          <p:nvPr/>
        </p:nvSpPr>
        <p:spPr bwMode="auto">
          <a:xfrm>
            <a:off x="1676400" y="35814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b="0"/>
          </a:p>
        </p:txBody>
      </p:sp>
      <p:graphicFrame>
        <p:nvGraphicFramePr>
          <p:cNvPr id="49156" name="Object 4"/>
          <p:cNvGraphicFramePr>
            <a:graphicFrameLocks noChangeAspect="1"/>
          </p:cNvGraphicFramePr>
          <p:nvPr/>
        </p:nvGraphicFramePr>
        <p:xfrm>
          <a:off x="971550" y="2368550"/>
          <a:ext cx="2032000" cy="990600"/>
        </p:xfrm>
        <a:graphic>
          <a:graphicData uri="http://schemas.openxmlformats.org/presentationml/2006/ole">
            <mc:AlternateContent xmlns:mc="http://schemas.openxmlformats.org/markup-compatibility/2006">
              <mc:Choice xmlns:v="urn:schemas-microsoft-com:vml" Requires="v">
                <p:oleObj name="公式" r:id="rId6" imgW="2026871" imgH="982980" progId="Equation.3">
                  <p:embed/>
                </p:oleObj>
              </mc:Choice>
              <mc:Fallback>
                <p:oleObj name="公式" r:id="rId6" imgW="2026871" imgH="982980" progId="Equation.3">
                  <p:embed/>
                  <p:pic>
                    <p:nvPicPr>
                      <p:cNvPr id="49156"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2368550"/>
                        <a:ext cx="2032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70" name="Text Box 34"/>
          <p:cNvSpPr txBox="1">
            <a:spLocks noChangeArrowheads="1"/>
          </p:cNvSpPr>
          <p:nvPr/>
        </p:nvSpPr>
        <p:spPr bwMode="auto">
          <a:xfrm>
            <a:off x="3581400" y="2605088"/>
            <a:ext cx="1905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方向如图</a:t>
            </a:r>
            <a:endParaRPr lang="zh-CN" altLang="en-US" sz="2400" b="0">
              <a:solidFill>
                <a:schemeClr val="accent2"/>
              </a:solidFill>
            </a:endParaRPr>
          </a:p>
        </p:txBody>
      </p:sp>
      <p:sp>
        <p:nvSpPr>
          <p:cNvPr id="14371" name="Text Box 35"/>
          <p:cNvSpPr txBox="1">
            <a:spLocks noChangeArrowheads="1"/>
          </p:cNvSpPr>
          <p:nvPr/>
        </p:nvSpPr>
        <p:spPr bwMode="auto">
          <a:xfrm>
            <a:off x="457200" y="3276600"/>
            <a:ext cx="3886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根据电荷分布的对称性</a:t>
            </a:r>
            <a:endParaRPr lang="zh-CN" altLang="en-US" sz="2400" b="0">
              <a:solidFill>
                <a:schemeClr val="accent2"/>
              </a:solidFill>
            </a:endParaRPr>
          </a:p>
        </p:txBody>
      </p:sp>
      <p:sp>
        <p:nvSpPr>
          <p:cNvPr id="21522" name="Text Box 36"/>
          <p:cNvSpPr txBox="1">
            <a:spLocks noChangeArrowheads="1"/>
          </p:cNvSpPr>
          <p:nvPr/>
        </p:nvSpPr>
        <p:spPr bwMode="auto">
          <a:xfrm>
            <a:off x="5029200" y="5105400"/>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b="0"/>
          </a:p>
        </p:txBody>
      </p:sp>
      <p:graphicFrame>
        <p:nvGraphicFramePr>
          <p:cNvPr id="49157" name="Object 5"/>
          <p:cNvGraphicFramePr>
            <a:graphicFrameLocks noChangeAspect="1"/>
          </p:cNvGraphicFramePr>
          <p:nvPr/>
        </p:nvGraphicFramePr>
        <p:xfrm>
          <a:off x="4419600" y="3352800"/>
          <a:ext cx="1066800" cy="457200"/>
        </p:xfrm>
        <a:graphic>
          <a:graphicData uri="http://schemas.openxmlformats.org/presentationml/2006/ole">
            <mc:AlternateContent xmlns:mc="http://schemas.openxmlformats.org/markup-compatibility/2006">
              <mc:Choice xmlns:v="urn:schemas-microsoft-com:vml" Requires="v">
                <p:oleObj name="Equation" r:id="rId8" imgW="1059007" imgH="449711" progId="Equation.3">
                  <p:embed/>
                </p:oleObj>
              </mc:Choice>
              <mc:Fallback>
                <p:oleObj name="Equation" r:id="rId8" imgW="1059007" imgH="449711" progId="Equation.3">
                  <p:embed/>
                  <p:pic>
                    <p:nvPicPr>
                      <p:cNvPr id="49157"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19600" y="3352800"/>
                        <a:ext cx="1066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24" name="Text Box 38"/>
          <p:cNvSpPr txBox="1">
            <a:spLocks noChangeArrowheads="1"/>
          </p:cNvSpPr>
          <p:nvPr/>
        </p:nvSpPr>
        <p:spPr bwMode="auto">
          <a:xfrm>
            <a:off x="2057400" y="5638800"/>
            <a:ext cx="5486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b="0"/>
          </a:p>
        </p:txBody>
      </p:sp>
      <p:graphicFrame>
        <p:nvGraphicFramePr>
          <p:cNvPr id="49158" name="Object 6"/>
          <p:cNvGraphicFramePr>
            <a:graphicFrameLocks noChangeAspect="1"/>
          </p:cNvGraphicFramePr>
          <p:nvPr/>
        </p:nvGraphicFramePr>
        <p:xfrm>
          <a:off x="488950" y="3892550"/>
          <a:ext cx="4686300" cy="990600"/>
        </p:xfrm>
        <a:graphic>
          <a:graphicData uri="http://schemas.openxmlformats.org/presentationml/2006/ole">
            <mc:AlternateContent xmlns:mc="http://schemas.openxmlformats.org/markup-compatibility/2006">
              <mc:Choice xmlns:v="urn:schemas-microsoft-com:vml" Requires="v">
                <p:oleObj name="公式" r:id="rId10" imgW="4678729" imgH="982980" progId="Equation.3">
                  <p:embed/>
                </p:oleObj>
              </mc:Choice>
              <mc:Fallback>
                <p:oleObj name="公式" r:id="rId10" imgW="4678729" imgH="982980" progId="Equation.3">
                  <p:embed/>
                  <p:pic>
                    <p:nvPicPr>
                      <p:cNvPr id="49158"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8950" y="3892550"/>
                        <a:ext cx="4686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7"/>
          <p:cNvGrpSpPr>
            <a:grpSpLocks/>
          </p:cNvGrpSpPr>
          <p:nvPr/>
        </p:nvGrpSpPr>
        <p:grpSpPr bwMode="auto">
          <a:xfrm>
            <a:off x="152400" y="654050"/>
            <a:ext cx="8763000" cy="946150"/>
            <a:chOff x="96" y="412"/>
            <a:chExt cx="5520" cy="596"/>
          </a:xfrm>
        </p:grpSpPr>
        <p:sp>
          <p:nvSpPr>
            <p:cNvPr id="21535" name="Text Box 28"/>
            <p:cNvSpPr txBox="1">
              <a:spLocks noChangeArrowheads="1"/>
            </p:cNvSpPr>
            <p:nvPr/>
          </p:nvSpPr>
          <p:spPr bwMode="auto">
            <a:xfrm>
              <a:off x="96" y="412"/>
              <a:ext cx="552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14.</a:t>
              </a:r>
              <a:r>
                <a:rPr lang="zh-CN" altLang="en-US" sz="2800">
                  <a:solidFill>
                    <a:schemeClr val="accent2"/>
                  </a:solidFill>
                </a:rPr>
                <a:t>半径为</a:t>
              </a:r>
              <a:r>
                <a:rPr lang="en-US" altLang="zh-CN" sz="2800" i="1">
                  <a:solidFill>
                    <a:schemeClr val="accent2"/>
                  </a:solidFill>
                </a:rPr>
                <a:t>a</a:t>
              </a:r>
              <a:r>
                <a:rPr lang="zh-CN" altLang="en-US" sz="2800">
                  <a:solidFill>
                    <a:schemeClr val="accent2"/>
                  </a:solidFill>
                </a:rPr>
                <a:t>的细圆弧对圆心的张角为    ，其上均匀分布着电荷</a:t>
              </a:r>
              <a:r>
                <a:rPr lang="en-US" altLang="zh-CN" sz="2800" i="1">
                  <a:solidFill>
                    <a:schemeClr val="accent2"/>
                  </a:solidFill>
                </a:rPr>
                <a:t>q</a:t>
              </a:r>
              <a:r>
                <a:rPr lang="zh-CN" altLang="en-US" sz="2800">
                  <a:solidFill>
                    <a:schemeClr val="accent2"/>
                  </a:solidFill>
                </a:rPr>
                <a:t>。求圆心处的场强。</a:t>
              </a:r>
            </a:p>
          </p:txBody>
        </p:sp>
        <p:graphicFrame>
          <p:nvGraphicFramePr>
            <p:cNvPr id="21536" name="Object 12"/>
            <p:cNvGraphicFramePr>
              <a:graphicFrameLocks noChangeAspect="1"/>
            </p:cNvGraphicFramePr>
            <p:nvPr/>
          </p:nvGraphicFramePr>
          <p:xfrm>
            <a:off x="3715" y="432"/>
            <a:ext cx="208" cy="288"/>
          </p:xfrm>
          <a:graphic>
            <a:graphicData uri="http://schemas.openxmlformats.org/presentationml/2006/ole">
              <mc:AlternateContent xmlns:mc="http://schemas.openxmlformats.org/markup-compatibility/2006">
                <mc:Choice xmlns:v="urn:schemas-microsoft-com:vml" Requires="v">
                  <p:oleObj name="Equation" r:id="rId12" imgW="319991" imgH="449711" progId="Equation.3">
                    <p:embed/>
                  </p:oleObj>
                </mc:Choice>
                <mc:Fallback>
                  <p:oleObj name="Equation" r:id="rId12" imgW="319991" imgH="449711" progId="Equation.3">
                    <p:embed/>
                    <p:pic>
                      <p:nvPicPr>
                        <p:cNvPr id="21536"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5" y="432"/>
                          <a:ext cx="2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9159" name="Object 7"/>
          <p:cNvGraphicFramePr>
            <a:graphicFrameLocks noChangeAspect="1"/>
          </p:cNvGraphicFramePr>
          <p:nvPr/>
        </p:nvGraphicFramePr>
        <p:xfrm>
          <a:off x="5226050" y="3829050"/>
          <a:ext cx="2540000" cy="990600"/>
        </p:xfrm>
        <a:graphic>
          <a:graphicData uri="http://schemas.openxmlformats.org/presentationml/2006/ole">
            <mc:AlternateContent xmlns:mc="http://schemas.openxmlformats.org/markup-compatibility/2006">
              <mc:Choice xmlns:v="urn:schemas-microsoft-com:vml" Requires="v">
                <p:oleObj name="公式" r:id="rId14" imgW="2529939" imgH="982980" progId="Equation.3">
                  <p:embed/>
                </p:oleObj>
              </mc:Choice>
              <mc:Fallback>
                <p:oleObj name="公式" r:id="rId14" imgW="2529939" imgH="982980" progId="Equation.3">
                  <p:embed/>
                  <p:pic>
                    <p:nvPicPr>
                      <p:cNvPr id="49159"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226050" y="3829050"/>
                        <a:ext cx="25400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0" name="Object 8"/>
          <p:cNvGraphicFramePr>
            <a:graphicFrameLocks noChangeAspect="1"/>
          </p:cNvGraphicFramePr>
          <p:nvPr/>
        </p:nvGraphicFramePr>
        <p:xfrm>
          <a:off x="406400" y="4902200"/>
          <a:ext cx="4140200" cy="1041400"/>
        </p:xfrm>
        <a:graphic>
          <a:graphicData uri="http://schemas.openxmlformats.org/presentationml/2006/ole">
            <mc:AlternateContent xmlns:mc="http://schemas.openxmlformats.org/markup-compatibility/2006">
              <mc:Choice xmlns:v="urn:schemas-microsoft-com:vml" Requires="v">
                <p:oleObj name="公式" r:id="rId16" imgW="4129892" imgH="1036189" progId="Equation.3">
                  <p:embed/>
                </p:oleObj>
              </mc:Choice>
              <mc:Fallback>
                <p:oleObj name="公式" r:id="rId16" imgW="4129892" imgH="1036189" progId="Equation.3">
                  <p:embed/>
                  <p:pic>
                    <p:nvPicPr>
                      <p:cNvPr id="4916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06400" y="4902200"/>
                        <a:ext cx="4140200"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1" name="Object 9"/>
          <p:cNvGraphicFramePr>
            <a:graphicFrameLocks noChangeAspect="1"/>
          </p:cNvGraphicFramePr>
          <p:nvPr/>
        </p:nvGraphicFramePr>
        <p:xfrm>
          <a:off x="4565650" y="4883150"/>
          <a:ext cx="2235200" cy="990600"/>
        </p:xfrm>
        <a:graphic>
          <a:graphicData uri="http://schemas.openxmlformats.org/presentationml/2006/ole">
            <mc:AlternateContent xmlns:mc="http://schemas.openxmlformats.org/markup-compatibility/2006">
              <mc:Choice xmlns:v="urn:schemas-microsoft-com:vml" Requires="v">
                <p:oleObj name="公式" r:id="rId18" imgW="2224941" imgH="982980" progId="Equation.3">
                  <p:embed/>
                </p:oleObj>
              </mc:Choice>
              <mc:Fallback>
                <p:oleObj name="公式" r:id="rId18" imgW="2224941" imgH="982980" progId="Equation.3">
                  <p:embed/>
                  <p:pic>
                    <p:nvPicPr>
                      <p:cNvPr id="49161"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65650" y="4883150"/>
                        <a:ext cx="22352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80" name="Text Box 44"/>
          <p:cNvSpPr txBox="1">
            <a:spLocks noChangeArrowheads="1"/>
          </p:cNvSpPr>
          <p:nvPr/>
        </p:nvSpPr>
        <p:spPr bwMode="auto">
          <a:xfrm>
            <a:off x="6858000" y="51054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方向是</a:t>
            </a:r>
            <a:r>
              <a:rPr lang="en-US" altLang="zh-CN" sz="2800" i="1">
                <a:solidFill>
                  <a:schemeClr val="accent2"/>
                </a:solidFill>
              </a:rPr>
              <a:t>y</a:t>
            </a:r>
            <a:r>
              <a:rPr lang="zh-CN" altLang="en-US" sz="2800">
                <a:solidFill>
                  <a:schemeClr val="accent2"/>
                </a:solidFill>
              </a:rPr>
              <a:t>方向</a:t>
            </a:r>
            <a:endParaRPr lang="zh-CN" altLang="en-US" sz="2400" b="0">
              <a:solidFill>
                <a:schemeClr val="accent2"/>
              </a:solidFill>
            </a:endParaRPr>
          </a:p>
        </p:txBody>
      </p:sp>
      <p:graphicFrame>
        <p:nvGraphicFramePr>
          <p:cNvPr id="49162" name="Object 10"/>
          <p:cNvGraphicFramePr>
            <a:graphicFrameLocks noChangeAspect="1"/>
          </p:cNvGraphicFramePr>
          <p:nvPr/>
        </p:nvGraphicFramePr>
        <p:xfrm>
          <a:off x="3867150" y="5873750"/>
          <a:ext cx="1689100" cy="990600"/>
        </p:xfrm>
        <a:graphic>
          <a:graphicData uri="http://schemas.openxmlformats.org/presentationml/2006/ole">
            <mc:AlternateContent xmlns:mc="http://schemas.openxmlformats.org/markup-compatibility/2006">
              <mc:Choice xmlns:v="urn:schemas-microsoft-com:vml" Requires="v">
                <p:oleObj name="公式" r:id="rId20" imgW="1683995" imgH="982980" progId="Equation.3">
                  <p:embed/>
                </p:oleObj>
              </mc:Choice>
              <mc:Fallback>
                <p:oleObj name="公式" r:id="rId20" imgW="1683995" imgH="982980" progId="Equation.3">
                  <p:embed/>
                  <p:pic>
                    <p:nvPicPr>
                      <p:cNvPr id="49162"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67150" y="5873750"/>
                        <a:ext cx="16891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163" name="Object 11"/>
          <p:cNvGraphicFramePr>
            <a:graphicFrameLocks noChangeAspect="1"/>
          </p:cNvGraphicFramePr>
          <p:nvPr/>
        </p:nvGraphicFramePr>
        <p:xfrm>
          <a:off x="2057400" y="6096000"/>
          <a:ext cx="977900" cy="457200"/>
        </p:xfrm>
        <a:graphic>
          <a:graphicData uri="http://schemas.openxmlformats.org/presentationml/2006/ole">
            <mc:AlternateContent xmlns:mc="http://schemas.openxmlformats.org/markup-compatibility/2006">
              <mc:Choice xmlns:v="urn:schemas-microsoft-com:vml" Requires="v">
                <p:oleObj name="公式" r:id="rId22" imgW="967863" imgH="449711" progId="Equation.3">
                  <p:embed/>
                </p:oleObj>
              </mc:Choice>
              <mc:Fallback>
                <p:oleObj name="公式" r:id="rId22" imgW="967863" imgH="449711" progId="Equation.3">
                  <p:embed/>
                  <p:pic>
                    <p:nvPicPr>
                      <p:cNvPr id="49163"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057400" y="6096000"/>
                        <a:ext cx="977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383" name="Rectangle 47"/>
          <p:cNvSpPr>
            <a:spLocks noChangeArrowheads="1"/>
          </p:cNvSpPr>
          <p:nvPr/>
        </p:nvSpPr>
        <p:spPr bwMode="auto">
          <a:xfrm>
            <a:off x="0" y="5334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4392" name="Text Box 56"/>
          <p:cNvSpPr txBox="1">
            <a:spLocks noChangeArrowheads="1"/>
          </p:cNvSpPr>
          <p:nvPr/>
        </p:nvSpPr>
        <p:spPr bwMode="auto">
          <a:xfrm>
            <a:off x="212725" y="-7938"/>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CC3300"/>
                </a:solidFill>
              </a:rPr>
              <a:t>计算题：</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392"/>
                                        </p:tgtEl>
                                        <p:attrNameLst>
                                          <p:attrName>style.visibility</p:attrName>
                                        </p:attrNameLst>
                                      </p:cBhvr>
                                      <p:to>
                                        <p:strVal val="visible"/>
                                      </p:to>
                                    </p:set>
                                    <p:animEffect transition="in" filter="blinds(horizontal)">
                                      <p:cBhvr>
                                        <p:cTn id="7" dur="500"/>
                                        <p:tgtEl>
                                          <p:spTgt spid="14392"/>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4383"/>
                                        </p:tgtEl>
                                        <p:attrNameLst>
                                          <p:attrName>style.visibility</p:attrName>
                                        </p:attrNameLst>
                                      </p:cBhvr>
                                      <p:to>
                                        <p:strVal val="visible"/>
                                      </p:to>
                                    </p:set>
                                    <p:animEffect transition="in" filter="strips(upRight)">
                                      <p:cBhvr>
                                        <p:cTn id="11" dur="500"/>
                                        <p:tgtEl>
                                          <p:spTgt spid="14383"/>
                                        </p:tgtEl>
                                      </p:cBhvr>
                                    </p:animEffect>
                                  </p:childTnLst>
                                </p:cTn>
                              </p:par>
                            </p:childTnLst>
                          </p:cTn>
                        </p:par>
                        <p:par>
                          <p:cTn id="12" fill="hold" nodeType="after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par>
                          <p:cTn id="16" fill="hold" nodeType="afterGroup">
                            <p:stCondLst>
                              <p:cond delay="1500"/>
                            </p:stCondLst>
                            <p:childTnLst>
                              <p:par>
                                <p:cTn id="17" presetID="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4365"/>
                                        </p:tgtEl>
                                        <p:attrNameLst>
                                          <p:attrName>style.visibility</p:attrName>
                                        </p:attrNameLst>
                                      </p:cBhvr>
                                      <p:to>
                                        <p:strVal val="visible"/>
                                      </p:to>
                                    </p:set>
                                    <p:animEffect transition="in" filter="wipe(left)">
                                      <p:cBhvr>
                                        <p:cTn id="25" dur="500"/>
                                        <p:tgtEl>
                                          <p:spTgt spid="1436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49155"/>
                                        </p:tgtEl>
                                        <p:attrNameLst>
                                          <p:attrName>style.visibility</p:attrName>
                                        </p:attrNameLst>
                                      </p:cBhvr>
                                      <p:to>
                                        <p:strVal val="visible"/>
                                      </p:to>
                                    </p:set>
                                    <p:animEffect transition="in" filter="wipe(left)">
                                      <p:cBhvr>
                                        <p:cTn id="30" dur="500"/>
                                        <p:tgtEl>
                                          <p:spTgt spid="4915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14351"/>
                                        </p:tgtEl>
                                        <p:attrNameLst>
                                          <p:attrName>style.visibility</p:attrName>
                                        </p:attrNameLst>
                                      </p:cBhvr>
                                      <p:to>
                                        <p:strVal val="visible"/>
                                      </p:to>
                                    </p:set>
                                    <p:animEffect transition="in" filter="wipe(up)">
                                      <p:cBhvr>
                                        <p:cTn id="35" dur="500"/>
                                        <p:tgtEl>
                                          <p:spTgt spid="14351"/>
                                        </p:tgtEl>
                                      </p:cBhvr>
                                    </p:animEffect>
                                  </p:childTnLst>
                                </p:cTn>
                              </p:par>
                            </p:childTnLst>
                          </p:cTn>
                        </p:par>
                        <p:par>
                          <p:cTn id="36" fill="hold" nodeType="afterGroup">
                            <p:stCondLst>
                              <p:cond delay="500"/>
                            </p:stCondLst>
                            <p:childTnLst>
                              <p:par>
                                <p:cTn id="37" presetID="22" presetClass="entr" presetSubtype="1" fill="hold" grpId="0" nodeType="afterEffect">
                                  <p:stCondLst>
                                    <p:cond delay="0"/>
                                  </p:stCondLst>
                                  <p:childTnLst>
                                    <p:set>
                                      <p:cBhvr>
                                        <p:cTn id="38" dur="1" fill="hold">
                                          <p:stCondLst>
                                            <p:cond delay="0"/>
                                          </p:stCondLst>
                                        </p:cTn>
                                        <p:tgtEl>
                                          <p:spTgt spid="14362"/>
                                        </p:tgtEl>
                                        <p:attrNameLst>
                                          <p:attrName>style.visibility</p:attrName>
                                        </p:attrNameLst>
                                      </p:cBhvr>
                                      <p:to>
                                        <p:strVal val="visible"/>
                                      </p:to>
                                    </p:set>
                                    <p:animEffect transition="in" filter="wipe(up)">
                                      <p:cBhvr>
                                        <p:cTn id="39" dur="500"/>
                                        <p:tgtEl>
                                          <p:spTgt spid="14362"/>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14346"/>
                                        </p:tgtEl>
                                        <p:attrNameLst>
                                          <p:attrName>style.visibility</p:attrName>
                                        </p:attrNameLst>
                                      </p:cBhvr>
                                      <p:to>
                                        <p:strVal val="visible"/>
                                      </p:to>
                                    </p:set>
                                    <p:animEffect transition="in" filter="wipe(up)">
                                      <p:cBhvr>
                                        <p:cTn id="44" dur="500"/>
                                        <p:tgtEl>
                                          <p:spTgt spid="14346"/>
                                        </p:tgtEl>
                                      </p:cBhvr>
                                    </p:animEffect>
                                  </p:childTnLst>
                                </p:cTn>
                              </p:par>
                            </p:childTnLst>
                          </p:cTn>
                        </p:par>
                        <p:par>
                          <p:cTn id="45" fill="hold" nodeType="afterGroup">
                            <p:stCondLst>
                              <p:cond delay="500"/>
                            </p:stCondLst>
                            <p:childTnLst>
                              <p:par>
                                <p:cTn id="46" presetID="22" presetClass="entr" presetSubtype="1" fill="hold" nodeType="afterEffect">
                                  <p:stCondLst>
                                    <p:cond delay="0"/>
                                  </p:stCondLst>
                                  <p:childTnLst>
                                    <p:set>
                                      <p:cBhvr>
                                        <p:cTn id="47" dur="1" fill="hold">
                                          <p:stCondLst>
                                            <p:cond delay="0"/>
                                          </p:stCondLst>
                                        </p:cTn>
                                        <p:tgtEl>
                                          <p:spTgt spid="49154"/>
                                        </p:tgtEl>
                                        <p:attrNameLst>
                                          <p:attrName>style.visibility</p:attrName>
                                        </p:attrNameLst>
                                      </p:cBhvr>
                                      <p:to>
                                        <p:strVal val="visible"/>
                                      </p:to>
                                    </p:set>
                                    <p:animEffect transition="in" filter="wipe(up)">
                                      <p:cBhvr>
                                        <p:cTn id="48" dur="500"/>
                                        <p:tgtEl>
                                          <p:spTgt spid="4915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49156"/>
                                        </p:tgtEl>
                                        <p:attrNameLst>
                                          <p:attrName>style.visibility</p:attrName>
                                        </p:attrNameLst>
                                      </p:cBhvr>
                                      <p:to>
                                        <p:strVal val="visible"/>
                                      </p:to>
                                    </p:set>
                                    <p:animEffect transition="in" filter="wipe(left)">
                                      <p:cBhvr>
                                        <p:cTn id="53" dur="500"/>
                                        <p:tgtEl>
                                          <p:spTgt spid="49156"/>
                                        </p:tgtEl>
                                      </p:cBhvr>
                                    </p:animEffect>
                                  </p:childTnLst>
                                </p:cTn>
                              </p:par>
                            </p:childTnLst>
                          </p:cTn>
                        </p:par>
                        <p:par>
                          <p:cTn id="54" fill="hold" nodeType="afterGroup">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14370"/>
                                        </p:tgtEl>
                                        <p:attrNameLst>
                                          <p:attrName>style.visibility</p:attrName>
                                        </p:attrNameLst>
                                      </p:cBhvr>
                                      <p:to>
                                        <p:strVal val="visible"/>
                                      </p:to>
                                    </p:set>
                                    <p:animEffect transition="in" filter="wipe(left)">
                                      <p:cBhvr>
                                        <p:cTn id="57" dur="500"/>
                                        <p:tgtEl>
                                          <p:spTgt spid="1437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1" fill="hold"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childTnLst>
                          </p:cTn>
                        </p:par>
                        <p:par>
                          <p:cTn id="63" fill="hold" nodeType="afterGroup">
                            <p:stCondLst>
                              <p:cond delay="500"/>
                            </p:stCondLst>
                            <p:childTnLst>
                              <p:par>
                                <p:cTn id="64" presetID="22" presetClass="entr" presetSubtype="1" fill="hold" grpId="0" nodeType="afterEffect">
                                  <p:stCondLst>
                                    <p:cond delay="0"/>
                                  </p:stCondLst>
                                  <p:childTnLst>
                                    <p:set>
                                      <p:cBhvr>
                                        <p:cTn id="65" dur="1" fill="hold">
                                          <p:stCondLst>
                                            <p:cond delay="0"/>
                                          </p:stCondLst>
                                        </p:cTn>
                                        <p:tgtEl>
                                          <p:spTgt spid="14352"/>
                                        </p:tgtEl>
                                        <p:attrNameLst>
                                          <p:attrName>style.visibility</p:attrName>
                                        </p:attrNameLst>
                                      </p:cBhvr>
                                      <p:to>
                                        <p:strVal val="visible"/>
                                      </p:to>
                                    </p:set>
                                    <p:animEffect transition="in" filter="wipe(up)">
                                      <p:cBhvr>
                                        <p:cTn id="66" dur="500"/>
                                        <p:tgtEl>
                                          <p:spTgt spid="14352"/>
                                        </p:tgtEl>
                                      </p:cBhvr>
                                    </p:animEffect>
                                  </p:childTnLst>
                                </p:cTn>
                              </p:par>
                            </p:childTnLst>
                          </p:cTn>
                        </p:par>
                        <p:par>
                          <p:cTn id="67" fill="hold" nodeType="afterGroup">
                            <p:stCondLst>
                              <p:cond delay="1000"/>
                            </p:stCondLst>
                            <p:childTnLst>
                              <p:par>
                                <p:cTn id="68" presetID="22" presetClass="entr" presetSubtype="1" fill="hold" grpId="0" nodeType="afterEffect">
                                  <p:stCondLst>
                                    <p:cond delay="0"/>
                                  </p:stCondLst>
                                  <p:childTnLst>
                                    <p:set>
                                      <p:cBhvr>
                                        <p:cTn id="69" dur="1" fill="hold">
                                          <p:stCondLst>
                                            <p:cond delay="0"/>
                                          </p:stCondLst>
                                        </p:cTn>
                                        <p:tgtEl>
                                          <p:spTgt spid="14361"/>
                                        </p:tgtEl>
                                        <p:attrNameLst>
                                          <p:attrName>style.visibility</p:attrName>
                                        </p:attrNameLst>
                                      </p:cBhvr>
                                      <p:to>
                                        <p:strVal val="visible"/>
                                      </p:to>
                                    </p:set>
                                    <p:animEffect transition="in" filter="wipe(up)">
                                      <p:cBhvr>
                                        <p:cTn id="70" dur="500"/>
                                        <p:tgtEl>
                                          <p:spTgt spid="14361"/>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14371"/>
                                        </p:tgtEl>
                                        <p:attrNameLst>
                                          <p:attrName>style.visibility</p:attrName>
                                        </p:attrNameLst>
                                      </p:cBhvr>
                                      <p:to>
                                        <p:strVal val="visible"/>
                                      </p:to>
                                    </p:set>
                                    <p:animEffect transition="in" filter="wipe(left)">
                                      <p:cBhvr>
                                        <p:cTn id="75" dur="500"/>
                                        <p:tgtEl>
                                          <p:spTgt spid="14371"/>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22" presetClass="entr" presetSubtype="8" fill="hold" nodeType="clickEffect">
                                  <p:stCondLst>
                                    <p:cond delay="0"/>
                                  </p:stCondLst>
                                  <p:childTnLst>
                                    <p:set>
                                      <p:cBhvr>
                                        <p:cTn id="79" dur="1" fill="hold">
                                          <p:stCondLst>
                                            <p:cond delay="0"/>
                                          </p:stCondLst>
                                        </p:cTn>
                                        <p:tgtEl>
                                          <p:spTgt spid="49157"/>
                                        </p:tgtEl>
                                        <p:attrNameLst>
                                          <p:attrName>style.visibility</p:attrName>
                                        </p:attrNameLst>
                                      </p:cBhvr>
                                      <p:to>
                                        <p:strVal val="visible"/>
                                      </p:to>
                                    </p:set>
                                    <p:animEffect transition="in" filter="wipe(left)">
                                      <p:cBhvr>
                                        <p:cTn id="80" dur="500"/>
                                        <p:tgtEl>
                                          <p:spTgt spid="49157"/>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8" fill="hold" nodeType="clickEffect">
                                  <p:stCondLst>
                                    <p:cond delay="0"/>
                                  </p:stCondLst>
                                  <p:childTnLst>
                                    <p:set>
                                      <p:cBhvr>
                                        <p:cTn id="84" dur="1" fill="hold">
                                          <p:stCondLst>
                                            <p:cond delay="0"/>
                                          </p:stCondLst>
                                        </p:cTn>
                                        <p:tgtEl>
                                          <p:spTgt spid="49158"/>
                                        </p:tgtEl>
                                        <p:attrNameLst>
                                          <p:attrName>style.visibility</p:attrName>
                                        </p:attrNameLst>
                                      </p:cBhvr>
                                      <p:to>
                                        <p:strVal val="visible"/>
                                      </p:to>
                                    </p:set>
                                    <p:animEffect transition="in" filter="wipe(left)">
                                      <p:cBhvr>
                                        <p:cTn id="85" dur="500"/>
                                        <p:tgtEl>
                                          <p:spTgt spid="49158"/>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22" presetClass="entr" presetSubtype="8" fill="hold" nodeType="clickEffect">
                                  <p:stCondLst>
                                    <p:cond delay="0"/>
                                  </p:stCondLst>
                                  <p:childTnLst>
                                    <p:set>
                                      <p:cBhvr>
                                        <p:cTn id="89" dur="1" fill="hold">
                                          <p:stCondLst>
                                            <p:cond delay="0"/>
                                          </p:stCondLst>
                                        </p:cTn>
                                        <p:tgtEl>
                                          <p:spTgt spid="49159"/>
                                        </p:tgtEl>
                                        <p:attrNameLst>
                                          <p:attrName>style.visibility</p:attrName>
                                        </p:attrNameLst>
                                      </p:cBhvr>
                                      <p:to>
                                        <p:strVal val="visible"/>
                                      </p:to>
                                    </p:set>
                                    <p:animEffect transition="in" filter="wipe(left)">
                                      <p:cBhvr>
                                        <p:cTn id="90" dur="500"/>
                                        <p:tgtEl>
                                          <p:spTgt spid="49159"/>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2" presetClass="entr" presetSubtype="8" fill="hold" nodeType="clickEffect">
                                  <p:stCondLst>
                                    <p:cond delay="0"/>
                                  </p:stCondLst>
                                  <p:childTnLst>
                                    <p:set>
                                      <p:cBhvr>
                                        <p:cTn id="94" dur="1" fill="hold">
                                          <p:stCondLst>
                                            <p:cond delay="0"/>
                                          </p:stCondLst>
                                        </p:cTn>
                                        <p:tgtEl>
                                          <p:spTgt spid="49160"/>
                                        </p:tgtEl>
                                        <p:attrNameLst>
                                          <p:attrName>style.visibility</p:attrName>
                                        </p:attrNameLst>
                                      </p:cBhvr>
                                      <p:to>
                                        <p:strVal val="visible"/>
                                      </p:to>
                                    </p:set>
                                    <p:animEffect transition="in" filter="wipe(left)">
                                      <p:cBhvr>
                                        <p:cTn id="95" dur="500"/>
                                        <p:tgtEl>
                                          <p:spTgt spid="49160"/>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8" fill="hold" nodeType="clickEffect">
                                  <p:stCondLst>
                                    <p:cond delay="0"/>
                                  </p:stCondLst>
                                  <p:childTnLst>
                                    <p:set>
                                      <p:cBhvr>
                                        <p:cTn id="99" dur="1" fill="hold">
                                          <p:stCondLst>
                                            <p:cond delay="0"/>
                                          </p:stCondLst>
                                        </p:cTn>
                                        <p:tgtEl>
                                          <p:spTgt spid="49161"/>
                                        </p:tgtEl>
                                        <p:attrNameLst>
                                          <p:attrName>style.visibility</p:attrName>
                                        </p:attrNameLst>
                                      </p:cBhvr>
                                      <p:to>
                                        <p:strVal val="visible"/>
                                      </p:to>
                                    </p:set>
                                    <p:animEffect transition="in" filter="wipe(left)">
                                      <p:cBhvr>
                                        <p:cTn id="100" dur="500"/>
                                        <p:tgtEl>
                                          <p:spTgt spid="49161"/>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2" presetClass="entr" presetSubtype="8" fill="hold" grpId="0" nodeType="clickEffect">
                                  <p:stCondLst>
                                    <p:cond delay="0"/>
                                  </p:stCondLst>
                                  <p:childTnLst>
                                    <p:set>
                                      <p:cBhvr>
                                        <p:cTn id="104" dur="1" fill="hold">
                                          <p:stCondLst>
                                            <p:cond delay="0"/>
                                          </p:stCondLst>
                                        </p:cTn>
                                        <p:tgtEl>
                                          <p:spTgt spid="14380"/>
                                        </p:tgtEl>
                                        <p:attrNameLst>
                                          <p:attrName>style.visibility</p:attrName>
                                        </p:attrNameLst>
                                      </p:cBhvr>
                                      <p:to>
                                        <p:strVal val="visible"/>
                                      </p:to>
                                    </p:set>
                                    <p:animEffect transition="in" filter="wipe(left)">
                                      <p:cBhvr>
                                        <p:cTn id="105" dur="500"/>
                                        <p:tgtEl>
                                          <p:spTgt spid="14380"/>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2" presetClass="entr" presetSubtype="8" fill="hold" nodeType="clickEffect">
                                  <p:stCondLst>
                                    <p:cond delay="0"/>
                                  </p:stCondLst>
                                  <p:childTnLst>
                                    <p:set>
                                      <p:cBhvr>
                                        <p:cTn id="109" dur="1" fill="hold">
                                          <p:stCondLst>
                                            <p:cond delay="0"/>
                                          </p:stCondLst>
                                        </p:cTn>
                                        <p:tgtEl>
                                          <p:spTgt spid="49163"/>
                                        </p:tgtEl>
                                        <p:attrNameLst>
                                          <p:attrName>style.visibility</p:attrName>
                                        </p:attrNameLst>
                                      </p:cBhvr>
                                      <p:to>
                                        <p:strVal val="visible"/>
                                      </p:to>
                                    </p:set>
                                    <p:animEffect transition="in" filter="wipe(left)">
                                      <p:cBhvr>
                                        <p:cTn id="110" dur="500"/>
                                        <p:tgtEl>
                                          <p:spTgt spid="49163"/>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2" presetClass="entr" presetSubtype="8" fill="hold" nodeType="clickEffect">
                                  <p:stCondLst>
                                    <p:cond delay="0"/>
                                  </p:stCondLst>
                                  <p:childTnLst>
                                    <p:set>
                                      <p:cBhvr>
                                        <p:cTn id="114" dur="1" fill="hold">
                                          <p:stCondLst>
                                            <p:cond delay="0"/>
                                          </p:stCondLst>
                                        </p:cTn>
                                        <p:tgtEl>
                                          <p:spTgt spid="49162"/>
                                        </p:tgtEl>
                                        <p:attrNameLst>
                                          <p:attrName>style.visibility</p:attrName>
                                        </p:attrNameLst>
                                      </p:cBhvr>
                                      <p:to>
                                        <p:strVal val="visible"/>
                                      </p:to>
                                    </p:set>
                                    <p:animEffect transition="in" filter="wipe(left)">
                                      <p:cBhvr>
                                        <p:cTn id="115" dur="500"/>
                                        <p:tgtEl>
                                          <p:spTgt spid="491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6" grpId="0" animBg="1"/>
      <p:bldP spid="14351" grpId="0" animBg="1"/>
      <p:bldP spid="14352" grpId="0" animBg="1"/>
      <p:bldP spid="14361" grpId="0" autoUpdateAnimBg="0"/>
      <p:bldP spid="14362" grpId="0" autoUpdateAnimBg="0"/>
      <p:bldP spid="14365" grpId="0" autoUpdateAnimBg="0"/>
      <p:bldP spid="14370" grpId="0" autoUpdateAnimBg="0"/>
      <p:bldP spid="14371" grpId="0" autoUpdateAnimBg="0"/>
      <p:bldP spid="14380" grpId="0" autoUpdateAnimBg="0"/>
      <p:bldP spid="14383" grpId="0" animBg="1"/>
      <p:bldP spid="1439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Text Box 4"/>
          <p:cNvSpPr txBox="1">
            <a:spLocks noChangeArrowheads="1"/>
          </p:cNvSpPr>
          <p:nvPr/>
        </p:nvSpPr>
        <p:spPr bwMode="auto">
          <a:xfrm>
            <a:off x="527050" y="215265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accent2"/>
                </a:solidFill>
                <a:latin typeface="宋体" panose="02010600030101010101" pitchFamily="2" charset="-122"/>
              </a:rPr>
              <a:t>解：</a:t>
            </a:r>
            <a:endParaRPr lang="zh-CN" altLang="en-US" sz="2400" b="0">
              <a:solidFill>
                <a:schemeClr val="accent2"/>
              </a:solidFill>
              <a:latin typeface="宋体" panose="02010600030101010101" pitchFamily="2" charset="-122"/>
            </a:endParaRPr>
          </a:p>
        </p:txBody>
      </p:sp>
      <p:grpSp>
        <p:nvGrpSpPr>
          <p:cNvPr id="2" name="Group 5"/>
          <p:cNvGrpSpPr>
            <a:grpSpLocks/>
          </p:cNvGrpSpPr>
          <p:nvPr/>
        </p:nvGrpSpPr>
        <p:grpSpPr bwMode="auto">
          <a:xfrm>
            <a:off x="2019300" y="1460500"/>
            <a:ext cx="3086100" cy="2120900"/>
            <a:chOff x="912" y="1104"/>
            <a:chExt cx="1944" cy="1336"/>
          </a:xfrm>
        </p:grpSpPr>
        <p:graphicFrame>
          <p:nvGraphicFramePr>
            <p:cNvPr id="22556" name="Object 6"/>
            <p:cNvGraphicFramePr>
              <a:graphicFrameLocks noChangeAspect="1"/>
            </p:cNvGraphicFramePr>
            <p:nvPr/>
          </p:nvGraphicFramePr>
          <p:xfrm>
            <a:off x="912" y="1104"/>
            <a:ext cx="1120" cy="1336"/>
          </p:xfrm>
          <a:graphic>
            <a:graphicData uri="http://schemas.openxmlformats.org/presentationml/2006/ole">
              <mc:AlternateContent xmlns:mc="http://schemas.openxmlformats.org/markup-compatibility/2006">
                <mc:Choice xmlns:v="urn:schemas-microsoft-com:vml" Requires="v">
                  <p:oleObj name="Equation" r:id="rId2" imgW="1768037" imgH="2110609" progId="Equation.3">
                    <p:embed/>
                  </p:oleObj>
                </mc:Choice>
                <mc:Fallback>
                  <p:oleObj name="Equation" r:id="rId2" imgW="1768037" imgH="2110609" progId="Equation.3">
                    <p:embed/>
                    <p:pic>
                      <p:nvPicPr>
                        <p:cNvPr id="22556"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2" y="1104"/>
                          <a:ext cx="1120" cy="1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7" name="Object 7"/>
            <p:cNvGraphicFramePr>
              <a:graphicFrameLocks noChangeAspect="1"/>
            </p:cNvGraphicFramePr>
            <p:nvPr/>
          </p:nvGraphicFramePr>
          <p:xfrm>
            <a:off x="2328" y="2016"/>
            <a:ext cx="528" cy="208"/>
          </p:xfrm>
          <a:graphic>
            <a:graphicData uri="http://schemas.openxmlformats.org/presentationml/2006/ole">
              <mc:AlternateContent xmlns:mc="http://schemas.openxmlformats.org/markup-compatibility/2006">
                <mc:Choice xmlns:v="urn:schemas-microsoft-com:vml" Requires="v">
                  <p:oleObj name="Equation" r:id="rId4" imgW="830555" imgH="320040" progId="Equation.3">
                    <p:embed/>
                  </p:oleObj>
                </mc:Choice>
                <mc:Fallback>
                  <p:oleObj name="Equation" r:id="rId4" imgW="830555" imgH="320040" progId="Equation.3">
                    <p:embed/>
                    <p:pic>
                      <p:nvPicPr>
                        <p:cNvPr id="22557"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8" y="2016"/>
                          <a:ext cx="52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58" name="Object 8"/>
            <p:cNvGraphicFramePr>
              <a:graphicFrameLocks noChangeAspect="1"/>
            </p:cNvGraphicFramePr>
            <p:nvPr/>
          </p:nvGraphicFramePr>
          <p:xfrm>
            <a:off x="2328" y="1392"/>
            <a:ext cx="528" cy="208"/>
          </p:xfrm>
          <a:graphic>
            <a:graphicData uri="http://schemas.openxmlformats.org/presentationml/2006/ole">
              <mc:AlternateContent xmlns:mc="http://schemas.openxmlformats.org/markup-compatibility/2006">
                <mc:Choice xmlns:v="urn:schemas-microsoft-com:vml" Requires="v">
                  <p:oleObj name="Equation" r:id="rId6" imgW="830555" imgH="320040" progId="Equation.3">
                    <p:embed/>
                  </p:oleObj>
                </mc:Choice>
                <mc:Fallback>
                  <p:oleObj name="Equation" r:id="rId6" imgW="830555" imgH="320040" progId="Equation.3">
                    <p:embed/>
                    <p:pic>
                      <p:nvPicPr>
                        <p:cNvPr id="22558"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28" y="1392"/>
                          <a:ext cx="52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0176" name="Object 0"/>
          <p:cNvGraphicFramePr>
            <a:graphicFrameLocks noChangeAspect="1"/>
          </p:cNvGraphicFramePr>
          <p:nvPr/>
        </p:nvGraphicFramePr>
        <p:xfrm>
          <a:off x="4305300" y="5207000"/>
          <a:ext cx="3492500" cy="990600"/>
        </p:xfrm>
        <a:graphic>
          <a:graphicData uri="http://schemas.openxmlformats.org/presentationml/2006/ole">
            <mc:AlternateContent xmlns:mc="http://schemas.openxmlformats.org/markup-compatibility/2006">
              <mc:Choice xmlns:v="urn:schemas-microsoft-com:vml" Requires="v">
                <p:oleObj name="公式" r:id="rId8" imgW="3482414" imgH="982980" progId="Equation.3">
                  <p:embed/>
                </p:oleObj>
              </mc:Choice>
              <mc:Fallback>
                <p:oleObj name="公式" r:id="rId8" imgW="3482414" imgH="982980" progId="Equation.3">
                  <p:embed/>
                  <p:pic>
                    <p:nvPicPr>
                      <p:cNvPr id="50176" name="Object 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5300" y="5207000"/>
                        <a:ext cx="34925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77" name="Object 1"/>
          <p:cNvGraphicFramePr>
            <a:graphicFrameLocks noChangeAspect="1"/>
          </p:cNvGraphicFramePr>
          <p:nvPr/>
        </p:nvGraphicFramePr>
        <p:xfrm>
          <a:off x="1536700" y="4279900"/>
          <a:ext cx="3543300" cy="990600"/>
        </p:xfrm>
        <a:graphic>
          <a:graphicData uri="http://schemas.openxmlformats.org/presentationml/2006/ole">
            <mc:AlternateContent xmlns:mc="http://schemas.openxmlformats.org/markup-compatibility/2006">
              <mc:Choice xmlns:v="urn:schemas-microsoft-com:vml" Requires="v">
                <p:oleObj name="公式" r:id="rId10" imgW="3535680" imgH="982980" progId="Equation.3">
                  <p:embed/>
                </p:oleObj>
              </mc:Choice>
              <mc:Fallback>
                <p:oleObj name="公式" r:id="rId10" imgW="3535680" imgH="982980" progId="Equation.3">
                  <p:embed/>
                  <p:pic>
                    <p:nvPicPr>
                      <p:cNvPr id="50177" name="Object 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700" y="4279900"/>
                        <a:ext cx="35433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1"/>
          <p:cNvGrpSpPr>
            <a:grpSpLocks/>
          </p:cNvGrpSpPr>
          <p:nvPr/>
        </p:nvGrpSpPr>
        <p:grpSpPr bwMode="auto">
          <a:xfrm>
            <a:off x="1711325" y="3676650"/>
            <a:ext cx="2168525" cy="533400"/>
            <a:chOff x="1078" y="2496"/>
            <a:chExt cx="1366" cy="336"/>
          </a:xfrm>
        </p:grpSpPr>
        <p:graphicFrame>
          <p:nvGraphicFramePr>
            <p:cNvPr id="22553" name="Object 5"/>
            <p:cNvGraphicFramePr>
              <a:graphicFrameLocks noChangeAspect="1"/>
            </p:cNvGraphicFramePr>
            <p:nvPr/>
          </p:nvGraphicFramePr>
          <p:xfrm>
            <a:off x="1428" y="2576"/>
            <a:ext cx="528" cy="208"/>
          </p:xfrm>
          <a:graphic>
            <a:graphicData uri="http://schemas.openxmlformats.org/presentationml/2006/ole">
              <mc:AlternateContent xmlns:mc="http://schemas.openxmlformats.org/markup-compatibility/2006">
                <mc:Choice xmlns:v="urn:schemas-microsoft-com:vml" Requires="v">
                  <p:oleObj name="Equation" r:id="rId12" imgW="830555" imgH="320040" progId="Equation.3">
                    <p:embed/>
                  </p:oleObj>
                </mc:Choice>
                <mc:Fallback>
                  <p:oleObj name="Equation" r:id="rId12" imgW="830555" imgH="320040" progId="Equation.3">
                    <p:embed/>
                    <p:pic>
                      <p:nvPicPr>
                        <p:cNvPr id="22553" name="Object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28" y="2576"/>
                          <a:ext cx="52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54" name="Text Box 13"/>
            <p:cNvSpPr txBox="1">
              <a:spLocks noChangeArrowheads="1"/>
            </p:cNvSpPr>
            <p:nvPr/>
          </p:nvSpPr>
          <p:spPr bwMode="auto">
            <a:xfrm>
              <a:off x="1078" y="2496"/>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accent2"/>
                  </a:solidFill>
                  <a:latin typeface="宋体" panose="02010600030101010101" pitchFamily="2" charset="-122"/>
                </a:rPr>
                <a:t>在</a:t>
              </a:r>
              <a:endParaRPr lang="zh-CN" altLang="en-US" sz="2400" b="0">
                <a:solidFill>
                  <a:schemeClr val="accent2"/>
                </a:solidFill>
                <a:latin typeface="宋体" panose="02010600030101010101" pitchFamily="2" charset="-122"/>
              </a:endParaRPr>
            </a:p>
          </p:txBody>
        </p:sp>
        <p:sp>
          <p:nvSpPr>
            <p:cNvPr id="22555" name="Text Box 14"/>
            <p:cNvSpPr txBox="1">
              <a:spLocks noChangeArrowheads="1"/>
            </p:cNvSpPr>
            <p:nvPr/>
          </p:nvSpPr>
          <p:spPr bwMode="auto">
            <a:xfrm>
              <a:off x="1876" y="2505"/>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accent2"/>
                  </a:solidFill>
                  <a:latin typeface="宋体" panose="02010600030101010101" pitchFamily="2" charset="-122"/>
                </a:rPr>
                <a:t>区域</a:t>
              </a:r>
              <a:endParaRPr lang="zh-CN" altLang="en-US" sz="2400" b="0">
                <a:solidFill>
                  <a:schemeClr val="accent2"/>
                </a:solidFill>
                <a:latin typeface="宋体" panose="02010600030101010101" pitchFamily="2" charset="-122"/>
              </a:endParaRPr>
            </a:p>
          </p:txBody>
        </p:sp>
      </p:grpSp>
      <p:grpSp>
        <p:nvGrpSpPr>
          <p:cNvPr id="4" name="Group 15"/>
          <p:cNvGrpSpPr>
            <a:grpSpLocks/>
          </p:cNvGrpSpPr>
          <p:nvPr/>
        </p:nvGrpSpPr>
        <p:grpSpPr bwMode="auto">
          <a:xfrm>
            <a:off x="1292225" y="5443538"/>
            <a:ext cx="2047875" cy="519112"/>
            <a:chOff x="814" y="3504"/>
            <a:chExt cx="1290" cy="327"/>
          </a:xfrm>
        </p:grpSpPr>
        <p:graphicFrame>
          <p:nvGraphicFramePr>
            <p:cNvPr id="22550" name="Object 4"/>
            <p:cNvGraphicFramePr>
              <a:graphicFrameLocks noChangeAspect="1"/>
            </p:cNvGraphicFramePr>
            <p:nvPr/>
          </p:nvGraphicFramePr>
          <p:xfrm>
            <a:off x="1092" y="3584"/>
            <a:ext cx="528" cy="208"/>
          </p:xfrm>
          <a:graphic>
            <a:graphicData uri="http://schemas.openxmlformats.org/presentationml/2006/ole">
              <mc:AlternateContent xmlns:mc="http://schemas.openxmlformats.org/markup-compatibility/2006">
                <mc:Choice xmlns:v="urn:schemas-microsoft-com:vml" Requires="v">
                  <p:oleObj name="Equation" r:id="rId14" imgW="830555" imgH="320040" progId="Equation.3">
                    <p:embed/>
                  </p:oleObj>
                </mc:Choice>
                <mc:Fallback>
                  <p:oleObj name="Equation" r:id="rId14" imgW="830555" imgH="320040" progId="Equation.3">
                    <p:embed/>
                    <p:pic>
                      <p:nvPicPr>
                        <p:cNvPr id="22550"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92" y="3584"/>
                          <a:ext cx="528" cy="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51" name="Text Box 17"/>
            <p:cNvSpPr txBox="1">
              <a:spLocks noChangeArrowheads="1"/>
            </p:cNvSpPr>
            <p:nvPr/>
          </p:nvSpPr>
          <p:spPr bwMode="auto">
            <a:xfrm>
              <a:off x="814" y="3504"/>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accent2"/>
                  </a:solidFill>
                  <a:latin typeface="宋体" panose="02010600030101010101" pitchFamily="2" charset="-122"/>
                </a:rPr>
                <a:t>在</a:t>
              </a:r>
              <a:endParaRPr lang="zh-CN" altLang="en-US" sz="2400" b="0">
                <a:solidFill>
                  <a:schemeClr val="accent2"/>
                </a:solidFill>
                <a:latin typeface="宋体" panose="02010600030101010101" pitchFamily="2" charset="-122"/>
              </a:endParaRPr>
            </a:p>
          </p:txBody>
        </p:sp>
        <p:sp>
          <p:nvSpPr>
            <p:cNvPr id="22552" name="Text Box 18"/>
            <p:cNvSpPr txBox="1">
              <a:spLocks noChangeArrowheads="1"/>
            </p:cNvSpPr>
            <p:nvPr/>
          </p:nvSpPr>
          <p:spPr bwMode="auto">
            <a:xfrm>
              <a:off x="1536" y="3504"/>
              <a:ext cx="56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accent2"/>
                  </a:solidFill>
                  <a:latin typeface="宋体" panose="02010600030101010101" pitchFamily="2" charset="-122"/>
                </a:rPr>
                <a:t>区域</a:t>
              </a:r>
              <a:endParaRPr lang="zh-CN" altLang="en-US" sz="2400" b="0">
                <a:solidFill>
                  <a:schemeClr val="accent2"/>
                </a:solidFill>
                <a:latin typeface="宋体" panose="02010600030101010101" pitchFamily="2" charset="-122"/>
              </a:endParaRPr>
            </a:p>
          </p:txBody>
        </p:sp>
      </p:grpSp>
      <p:grpSp>
        <p:nvGrpSpPr>
          <p:cNvPr id="22536" name="Group 35"/>
          <p:cNvGrpSpPr>
            <a:grpSpLocks/>
          </p:cNvGrpSpPr>
          <p:nvPr/>
        </p:nvGrpSpPr>
        <p:grpSpPr bwMode="auto">
          <a:xfrm>
            <a:off x="457200" y="457200"/>
            <a:ext cx="8305800" cy="1373188"/>
            <a:chOff x="288" y="288"/>
            <a:chExt cx="5232" cy="865"/>
          </a:xfrm>
        </p:grpSpPr>
        <p:sp>
          <p:nvSpPr>
            <p:cNvPr id="22548" name="Text Box 21"/>
            <p:cNvSpPr txBox="1">
              <a:spLocks noChangeArrowheads="1"/>
            </p:cNvSpPr>
            <p:nvPr/>
          </p:nvSpPr>
          <p:spPr bwMode="auto">
            <a:xfrm>
              <a:off x="288" y="288"/>
              <a:ext cx="523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76250" indent="-4762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15</a:t>
              </a:r>
              <a:r>
                <a:rPr lang="en-US" altLang="zh-CN" sz="2800">
                  <a:solidFill>
                    <a:schemeClr val="accent2"/>
                  </a:solidFill>
                  <a:latin typeface="宋体" panose="02010600030101010101" pitchFamily="2" charset="-122"/>
                </a:rPr>
                <a:t>.</a:t>
              </a:r>
              <a:r>
                <a:rPr lang="zh-CN" altLang="en-US" sz="2800">
                  <a:solidFill>
                    <a:schemeClr val="accent2"/>
                  </a:solidFill>
                  <a:latin typeface="宋体" panose="02010600030101010101" pitchFamily="2" charset="-122"/>
                </a:rPr>
                <a:t>一无限大均匀带电平面沿</a:t>
              </a:r>
              <a:r>
                <a:rPr lang="en-US" altLang="zh-CN" sz="2800">
                  <a:solidFill>
                    <a:schemeClr val="accent2"/>
                  </a:solidFill>
                  <a:latin typeface="宋体" panose="02010600030101010101" pitchFamily="2" charset="-122"/>
                </a:rPr>
                <a:t>yz</a:t>
              </a:r>
              <a:r>
                <a:rPr lang="zh-CN" altLang="en-US" sz="2800">
                  <a:solidFill>
                    <a:schemeClr val="accent2"/>
                  </a:solidFill>
                  <a:latin typeface="宋体" panose="02010600030101010101" pitchFamily="2" charset="-122"/>
                </a:rPr>
                <a:t>方向，电荷面密度为  。若以该平面为电势零点，求平面周围空气电势分布。</a:t>
              </a:r>
            </a:p>
          </p:txBody>
        </p:sp>
        <p:graphicFrame>
          <p:nvGraphicFramePr>
            <p:cNvPr id="22549" name="Object 3"/>
            <p:cNvGraphicFramePr>
              <a:graphicFrameLocks noChangeAspect="1"/>
            </p:cNvGraphicFramePr>
            <p:nvPr/>
          </p:nvGraphicFramePr>
          <p:xfrm>
            <a:off x="912" y="672"/>
            <a:ext cx="192" cy="152"/>
          </p:xfrm>
          <a:graphic>
            <a:graphicData uri="http://schemas.openxmlformats.org/presentationml/2006/ole">
              <mc:AlternateContent xmlns:mc="http://schemas.openxmlformats.org/markup-compatibility/2006">
                <mc:Choice xmlns:v="urn:schemas-microsoft-com:vml" Requires="v">
                  <p:oleObj name="Equation" r:id="rId16" imgW="297106" imgH="236089" progId="Equation.3">
                    <p:embed/>
                  </p:oleObj>
                </mc:Choice>
                <mc:Fallback>
                  <p:oleObj name="Equation" r:id="rId16" imgW="297106" imgH="236089" progId="Equation.3">
                    <p:embed/>
                    <p:pic>
                      <p:nvPicPr>
                        <p:cNvPr id="22549" name="Object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912" y="672"/>
                          <a:ext cx="192" cy="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6" name="Group 23"/>
          <p:cNvGrpSpPr>
            <a:grpSpLocks/>
          </p:cNvGrpSpPr>
          <p:nvPr/>
        </p:nvGrpSpPr>
        <p:grpSpPr bwMode="auto">
          <a:xfrm>
            <a:off x="5867400" y="3295650"/>
            <a:ext cx="2362200" cy="838200"/>
            <a:chOff x="3696" y="2256"/>
            <a:chExt cx="1488" cy="528"/>
          </a:xfrm>
        </p:grpSpPr>
        <p:sp>
          <p:nvSpPr>
            <p:cNvPr id="22546" name="Line 24"/>
            <p:cNvSpPr>
              <a:spLocks noChangeShapeType="1"/>
            </p:cNvSpPr>
            <p:nvPr/>
          </p:nvSpPr>
          <p:spPr bwMode="auto">
            <a:xfrm>
              <a:off x="4416" y="2256"/>
              <a:ext cx="768" cy="52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7" name="Line 25"/>
            <p:cNvSpPr>
              <a:spLocks noChangeShapeType="1"/>
            </p:cNvSpPr>
            <p:nvPr/>
          </p:nvSpPr>
          <p:spPr bwMode="auto">
            <a:xfrm flipH="1">
              <a:off x="3696" y="2256"/>
              <a:ext cx="720" cy="52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50178" name="Object 2"/>
          <p:cNvGraphicFramePr>
            <a:graphicFrameLocks noChangeAspect="1"/>
          </p:cNvGraphicFramePr>
          <p:nvPr/>
        </p:nvGraphicFramePr>
        <p:xfrm>
          <a:off x="7162800" y="2533650"/>
          <a:ext cx="279400" cy="317500"/>
        </p:xfrm>
        <a:graphic>
          <a:graphicData uri="http://schemas.openxmlformats.org/presentationml/2006/ole">
            <mc:AlternateContent xmlns:mc="http://schemas.openxmlformats.org/markup-compatibility/2006">
              <mc:Choice xmlns:v="urn:schemas-microsoft-com:vml" Requires="v">
                <p:oleObj name="Equation" r:id="rId18" imgW="274221" imgH="312551" progId="Equation.3">
                  <p:embed/>
                </p:oleObj>
              </mc:Choice>
              <mc:Fallback>
                <p:oleObj name="Equation" r:id="rId18" imgW="274221" imgH="312551" progId="Equation.3">
                  <p:embed/>
                  <p:pic>
                    <p:nvPicPr>
                      <p:cNvPr id="50178" name="Object 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162800" y="2533650"/>
                        <a:ext cx="2794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7" name="Group 27"/>
          <p:cNvGrpSpPr>
            <a:grpSpLocks/>
          </p:cNvGrpSpPr>
          <p:nvPr/>
        </p:nvGrpSpPr>
        <p:grpSpPr bwMode="auto">
          <a:xfrm>
            <a:off x="5715000" y="2152650"/>
            <a:ext cx="3028950" cy="2819400"/>
            <a:chOff x="3600" y="1536"/>
            <a:chExt cx="1908" cy="1776"/>
          </a:xfrm>
        </p:grpSpPr>
        <p:sp>
          <p:nvSpPr>
            <p:cNvPr id="22540" name="Line 28"/>
            <p:cNvSpPr>
              <a:spLocks noChangeShapeType="1"/>
            </p:cNvSpPr>
            <p:nvPr/>
          </p:nvSpPr>
          <p:spPr bwMode="auto">
            <a:xfrm>
              <a:off x="3600" y="2256"/>
              <a:ext cx="168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1" name="Line 29"/>
            <p:cNvSpPr>
              <a:spLocks noChangeShapeType="1"/>
            </p:cNvSpPr>
            <p:nvPr/>
          </p:nvSpPr>
          <p:spPr bwMode="auto">
            <a:xfrm flipV="1">
              <a:off x="4416" y="1824"/>
              <a:ext cx="0" cy="105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30"/>
            <p:cNvSpPr>
              <a:spLocks noChangeShapeType="1"/>
            </p:cNvSpPr>
            <p:nvPr/>
          </p:nvSpPr>
          <p:spPr bwMode="auto">
            <a:xfrm>
              <a:off x="4416" y="2784"/>
              <a:ext cx="0" cy="528"/>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31"/>
            <p:cNvSpPr>
              <a:spLocks noChangeShapeType="1"/>
            </p:cNvSpPr>
            <p:nvPr/>
          </p:nvSpPr>
          <p:spPr bwMode="auto">
            <a:xfrm flipV="1">
              <a:off x="4416" y="1536"/>
              <a:ext cx="0" cy="24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Text Box 32"/>
            <p:cNvSpPr txBox="1">
              <a:spLocks noChangeArrowheads="1"/>
            </p:cNvSpPr>
            <p:nvPr/>
          </p:nvSpPr>
          <p:spPr bwMode="auto">
            <a:xfrm>
              <a:off x="4176" y="201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accent2"/>
                  </a:solidFill>
                </a:rPr>
                <a:t>O</a:t>
              </a:r>
            </a:p>
          </p:txBody>
        </p:sp>
        <p:sp>
          <p:nvSpPr>
            <p:cNvPr id="22545" name="Text Box 33"/>
            <p:cNvSpPr txBox="1">
              <a:spLocks noChangeArrowheads="1"/>
            </p:cNvSpPr>
            <p:nvPr/>
          </p:nvSpPr>
          <p:spPr bwMode="auto">
            <a:xfrm>
              <a:off x="5280" y="20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i="1">
                  <a:solidFill>
                    <a:schemeClr val="accent2"/>
                  </a:solidFill>
                </a:rPr>
                <a:t>x</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wipe(left)">
                                      <p:cBhvr>
                                        <p:cTn id="13" dur="500"/>
                                        <p:tgtEl>
                                          <p:spTgt spid="4096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wipe(left)">
                                      <p:cBhvr>
                                        <p:cTn id="18" dur="500"/>
                                        <p:tgtEl>
                                          <p:spTgt spid="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wipe(left)">
                                      <p:cBhvr>
                                        <p:cTn id="23" dur="500"/>
                                        <p:tgtEl>
                                          <p:spTgt spid="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0177"/>
                                        </p:tgtEl>
                                        <p:attrNameLst>
                                          <p:attrName>style.visibility</p:attrName>
                                        </p:attrNameLst>
                                      </p:cBhvr>
                                      <p:to>
                                        <p:strVal val="visible"/>
                                      </p:to>
                                    </p:set>
                                    <p:animEffect transition="in" filter="wipe(left)">
                                      <p:cBhvr>
                                        <p:cTn id="28" dur="500"/>
                                        <p:tgtEl>
                                          <p:spTgt spid="5017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0176"/>
                                        </p:tgtEl>
                                        <p:attrNameLst>
                                          <p:attrName>style.visibility</p:attrName>
                                        </p:attrNameLst>
                                      </p:cBhvr>
                                      <p:to>
                                        <p:strVal val="visible"/>
                                      </p:to>
                                    </p:set>
                                    <p:animEffect transition="in" filter="wipe(left)">
                                      <p:cBhvr>
                                        <p:cTn id="38" dur="500"/>
                                        <p:tgtEl>
                                          <p:spTgt spid="5017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50178"/>
                                        </p:tgtEl>
                                        <p:attrNameLst>
                                          <p:attrName>style.visibility</p:attrName>
                                        </p:attrNameLst>
                                      </p:cBhvr>
                                      <p:to>
                                        <p:strVal val="visible"/>
                                      </p:to>
                                    </p:set>
                                    <p:animEffect transition="in" filter="wipe(left)">
                                      <p:cBhvr>
                                        <p:cTn id="43" dur="500"/>
                                        <p:tgtEl>
                                          <p:spTgt spid="5017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1"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up)">
                                      <p:cBhvr>
                                        <p:cTn id="4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523875" y="2817813"/>
            <a:ext cx="1987550" cy="522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a:solidFill>
                  <a:schemeClr val="accent2"/>
                </a:solidFill>
              </a:rPr>
              <a:t>6. 高斯定理</a:t>
            </a:r>
          </a:p>
        </p:txBody>
      </p:sp>
      <p:sp>
        <p:nvSpPr>
          <p:cNvPr id="35843" name="Text Box 3"/>
          <p:cNvSpPr txBox="1">
            <a:spLocks noChangeArrowheads="1"/>
          </p:cNvSpPr>
          <p:nvPr/>
        </p:nvSpPr>
        <p:spPr bwMode="auto">
          <a:xfrm>
            <a:off x="838200" y="3429000"/>
            <a:ext cx="7772400" cy="1433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chemeClr val="accent2"/>
                </a:solidFill>
              </a:rPr>
              <a:t>       </a:t>
            </a:r>
            <a:r>
              <a:rPr lang="zh-CN" altLang="en-US">
                <a:solidFill>
                  <a:schemeClr val="accent2"/>
                </a:solidFill>
              </a:rPr>
              <a:t>在真空中的静电场内，通过任意封闭曲面的电通量等于该封闭曲面所包围的电荷的电量的代数和的1/</a:t>
            </a:r>
            <a:r>
              <a:rPr lang="en-US" altLang="zh-CN" i="1">
                <a:solidFill>
                  <a:schemeClr val="accent2"/>
                </a:solidFill>
                <a:latin typeface="宋体" panose="02010600030101010101" pitchFamily="2" charset="-122"/>
              </a:rPr>
              <a:t>ε</a:t>
            </a:r>
            <a:r>
              <a:rPr lang="en-US" altLang="zh-CN" baseline="-25000">
                <a:solidFill>
                  <a:schemeClr val="accent2"/>
                </a:solidFill>
              </a:rPr>
              <a:t>0</a:t>
            </a:r>
            <a:r>
              <a:rPr lang="zh-CN" altLang="en-US">
                <a:solidFill>
                  <a:schemeClr val="accent2"/>
                </a:solidFill>
              </a:rPr>
              <a:t>倍。</a:t>
            </a:r>
            <a:endParaRPr lang="en-US" altLang="zh-CN">
              <a:solidFill>
                <a:schemeClr val="accent2"/>
              </a:solidFill>
            </a:endParaRPr>
          </a:p>
        </p:txBody>
      </p:sp>
      <p:graphicFrame>
        <p:nvGraphicFramePr>
          <p:cNvPr id="35844" name="Object 4"/>
          <p:cNvGraphicFramePr>
            <a:graphicFrameLocks noChangeAspect="1"/>
          </p:cNvGraphicFramePr>
          <p:nvPr/>
        </p:nvGraphicFramePr>
        <p:xfrm>
          <a:off x="2743200" y="4953000"/>
          <a:ext cx="3124200" cy="1066800"/>
        </p:xfrm>
        <a:graphic>
          <a:graphicData uri="http://schemas.openxmlformats.org/presentationml/2006/ole">
            <mc:AlternateContent xmlns:mc="http://schemas.openxmlformats.org/markup-compatibility/2006">
              <mc:Choice xmlns:v="urn:schemas-microsoft-com:vml" Requires="v">
                <p:oleObj name="Equation" r:id="rId2" imgW="2796663" imgH="967609" progId="Equation.3">
                  <p:embed/>
                </p:oleObj>
              </mc:Choice>
              <mc:Fallback>
                <p:oleObj name="Equation" r:id="rId2" imgW="2796663" imgH="967609" progId="Equation.3">
                  <p:embed/>
                  <p:pic>
                    <p:nvPicPr>
                      <p:cNvPr id="3584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4953000"/>
                        <a:ext cx="31242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sp>
        <p:nvSpPr>
          <p:cNvPr id="4101" name="Text Box 5"/>
          <p:cNvSpPr txBox="1">
            <a:spLocks noChangeArrowheads="1"/>
          </p:cNvSpPr>
          <p:nvPr/>
        </p:nvSpPr>
        <p:spPr bwMode="auto">
          <a:xfrm>
            <a:off x="593725" y="349250"/>
            <a:ext cx="7788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35846" name="Object 6"/>
          <p:cNvGraphicFramePr>
            <a:graphicFrameLocks noChangeAspect="1"/>
          </p:cNvGraphicFramePr>
          <p:nvPr/>
        </p:nvGraphicFramePr>
        <p:xfrm>
          <a:off x="1295400" y="1600200"/>
          <a:ext cx="2667000" cy="992188"/>
        </p:xfrm>
        <a:graphic>
          <a:graphicData uri="http://schemas.openxmlformats.org/presentationml/2006/ole">
            <mc:AlternateContent xmlns:mc="http://schemas.openxmlformats.org/markup-compatibility/2006">
              <mc:Choice xmlns:v="urn:schemas-microsoft-com:vml" Requires="v">
                <p:oleObj name="Equation" r:id="rId4" imgW="2636471" imgH="998351" progId="Equation.3">
                  <p:embed/>
                </p:oleObj>
              </mc:Choice>
              <mc:Fallback>
                <p:oleObj name="Equation" r:id="rId4" imgW="2636471" imgH="998351" progId="Equation.3">
                  <p:embed/>
                  <p:pic>
                    <p:nvPicPr>
                      <p:cNvPr id="35846"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600200"/>
                        <a:ext cx="266700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35847" name="Object 7"/>
          <p:cNvGraphicFramePr>
            <a:graphicFrameLocks noChangeAspect="1"/>
          </p:cNvGraphicFramePr>
          <p:nvPr/>
        </p:nvGraphicFramePr>
        <p:xfrm>
          <a:off x="4572000" y="1676400"/>
          <a:ext cx="2971800" cy="962025"/>
        </p:xfrm>
        <a:graphic>
          <a:graphicData uri="http://schemas.openxmlformats.org/presentationml/2006/ole">
            <mc:AlternateContent xmlns:mc="http://schemas.openxmlformats.org/markup-compatibility/2006">
              <mc:Choice xmlns:v="urn:schemas-microsoft-com:vml" Requires="v">
                <p:oleObj name="Equation" r:id="rId6" imgW="3421257" imgH="967609" progId="Equation.3">
                  <p:embed/>
                </p:oleObj>
              </mc:Choice>
              <mc:Fallback>
                <p:oleObj name="Equation" r:id="rId6" imgW="3421257" imgH="967609" progId="Equation.3">
                  <p:embed/>
                  <p:pic>
                    <p:nvPicPr>
                      <p:cNvPr id="35847"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676400"/>
                        <a:ext cx="29718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sp>
        <p:nvSpPr>
          <p:cNvPr id="35848" name="Rectangle 8"/>
          <p:cNvSpPr>
            <a:spLocks noChangeArrowheads="1"/>
          </p:cNvSpPr>
          <p:nvPr/>
        </p:nvSpPr>
        <p:spPr bwMode="auto">
          <a:xfrm>
            <a:off x="533400" y="304800"/>
            <a:ext cx="28019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a:solidFill>
                  <a:srgbClr val="3333CC"/>
                </a:solidFill>
              </a:rPr>
              <a:t>5. 电场叠加原理:</a:t>
            </a:r>
          </a:p>
        </p:txBody>
      </p:sp>
      <p:sp>
        <p:nvSpPr>
          <p:cNvPr id="35849" name="Rectangle 9"/>
          <p:cNvSpPr>
            <a:spLocks noChangeArrowheads="1"/>
          </p:cNvSpPr>
          <p:nvPr/>
        </p:nvSpPr>
        <p:spPr bwMode="auto">
          <a:xfrm>
            <a:off x="990600" y="990600"/>
            <a:ext cx="4827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rgbClr val="3333CC"/>
                </a:solidFill>
                <a:latin typeface="宋体" panose="02010600030101010101" pitchFamily="2" charset="-122"/>
              </a:rPr>
              <a:t>利用叠加法求</a:t>
            </a:r>
            <a:r>
              <a:rPr lang="zh-CN" altLang="en-US">
                <a:solidFill>
                  <a:srgbClr val="3333CC"/>
                </a:solidFill>
              </a:rPr>
              <a:t>电荷系的静电场</a:t>
            </a:r>
          </a:p>
        </p:txBody>
      </p:sp>
      <p:graphicFrame>
        <p:nvGraphicFramePr>
          <p:cNvPr id="35850" name="Object 10"/>
          <p:cNvGraphicFramePr>
            <a:graphicFrameLocks noChangeAspect="1"/>
          </p:cNvGraphicFramePr>
          <p:nvPr/>
        </p:nvGraphicFramePr>
        <p:xfrm>
          <a:off x="3657600" y="244475"/>
          <a:ext cx="1631950" cy="646113"/>
        </p:xfrm>
        <a:graphic>
          <a:graphicData uri="http://schemas.openxmlformats.org/presentationml/2006/ole">
            <mc:AlternateContent xmlns:mc="http://schemas.openxmlformats.org/markup-compatibility/2006">
              <mc:Choice xmlns:v="urn:schemas-microsoft-com:vml" Requires="v">
                <p:oleObj name="Equation" r:id="rId8" imgW="662866" imgH="258949" progId="Equation.3">
                  <p:embed/>
                </p:oleObj>
              </mc:Choice>
              <mc:Fallback>
                <p:oleObj name="Equation" r:id="rId8" imgW="662866" imgH="258949" progId="Equation.3">
                  <p:embed/>
                  <p:pic>
                    <p:nvPicPr>
                      <p:cNvPr id="3585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57600" y="244475"/>
                        <a:ext cx="1631950"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5848"/>
                                        </p:tgtEl>
                                        <p:attrNameLst>
                                          <p:attrName>style.visibility</p:attrName>
                                        </p:attrNameLst>
                                      </p:cBhvr>
                                      <p:to>
                                        <p:strVal val="visible"/>
                                      </p:to>
                                    </p:set>
                                    <p:animEffect transition="in" filter="blinds(horizontal)">
                                      <p:cBhvr>
                                        <p:cTn id="7" dur="500"/>
                                        <p:tgtEl>
                                          <p:spTgt spid="358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50"/>
                                        </p:tgtEl>
                                        <p:attrNameLst>
                                          <p:attrName>style.visibility</p:attrName>
                                        </p:attrNameLst>
                                      </p:cBhvr>
                                      <p:to>
                                        <p:strVal val="visible"/>
                                      </p:to>
                                    </p:set>
                                    <p:animEffect transition="in" filter="blinds(horizontal)">
                                      <p:cBhvr>
                                        <p:cTn id="12" dur="500"/>
                                        <p:tgtEl>
                                          <p:spTgt spid="35850"/>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35849"/>
                                        </p:tgtEl>
                                        <p:attrNameLst>
                                          <p:attrName>style.visibility</p:attrName>
                                        </p:attrNameLst>
                                      </p:cBhvr>
                                      <p:to>
                                        <p:strVal val="visible"/>
                                      </p:to>
                                    </p:set>
                                    <p:animEffect transition="in" filter="blinds(horizontal)">
                                      <p:cBhvr>
                                        <p:cTn id="16" dur="500"/>
                                        <p:tgtEl>
                                          <p:spTgt spid="3584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5" fill="hold" nodeType="clickEffect">
                                  <p:stCondLst>
                                    <p:cond delay="0"/>
                                  </p:stCondLst>
                                  <p:childTnLst>
                                    <p:set>
                                      <p:cBhvr>
                                        <p:cTn id="20" dur="1" fill="hold">
                                          <p:stCondLst>
                                            <p:cond delay="0"/>
                                          </p:stCondLst>
                                        </p:cTn>
                                        <p:tgtEl>
                                          <p:spTgt spid="35846"/>
                                        </p:tgtEl>
                                        <p:attrNameLst>
                                          <p:attrName>style.visibility</p:attrName>
                                        </p:attrNameLst>
                                      </p:cBhvr>
                                      <p:to>
                                        <p:strVal val="visible"/>
                                      </p:to>
                                    </p:set>
                                    <p:animEffect transition="in" filter="blinds(vertical)">
                                      <p:cBhvr>
                                        <p:cTn id="21" dur="500"/>
                                        <p:tgtEl>
                                          <p:spTgt spid="358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5847"/>
                                        </p:tgtEl>
                                        <p:attrNameLst>
                                          <p:attrName>style.visibility</p:attrName>
                                        </p:attrNameLst>
                                      </p:cBhvr>
                                      <p:to>
                                        <p:strVal val="visible"/>
                                      </p:to>
                                    </p:set>
                                    <p:animEffect transition="in" filter="blinds(horizontal)">
                                      <p:cBhvr>
                                        <p:cTn id="26" dur="500"/>
                                        <p:tgtEl>
                                          <p:spTgt spid="35847"/>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35842"/>
                                        </p:tgtEl>
                                        <p:attrNameLst>
                                          <p:attrName>style.visibility</p:attrName>
                                        </p:attrNameLst>
                                      </p:cBhvr>
                                      <p:to>
                                        <p:strVal val="visible"/>
                                      </p:to>
                                    </p:set>
                                    <p:animEffect transition="in" filter="blinds(horizontal)">
                                      <p:cBhvr>
                                        <p:cTn id="30" dur="500"/>
                                        <p:tgtEl>
                                          <p:spTgt spid="3584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35843"/>
                                        </p:tgtEl>
                                        <p:attrNameLst>
                                          <p:attrName>style.visibility</p:attrName>
                                        </p:attrNameLst>
                                      </p:cBhvr>
                                      <p:to>
                                        <p:strVal val="visible"/>
                                      </p:to>
                                    </p:set>
                                    <p:animEffect transition="in" filter="wipe(up)">
                                      <p:cBhvr>
                                        <p:cTn id="35" dur="500"/>
                                        <p:tgtEl>
                                          <p:spTgt spid="35843"/>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nodeType="clickEffect">
                                  <p:stCondLst>
                                    <p:cond delay="0"/>
                                  </p:stCondLst>
                                  <p:childTnLst>
                                    <p:set>
                                      <p:cBhvr>
                                        <p:cTn id="39" dur="1" fill="hold">
                                          <p:stCondLst>
                                            <p:cond delay="0"/>
                                          </p:stCondLst>
                                        </p:cTn>
                                        <p:tgtEl>
                                          <p:spTgt spid="35844"/>
                                        </p:tgtEl>
                                        <p:attrNameLst>
                                          <p:attrName>style.visibility</p:attrName>
                                        </p:attrNameLst>
                                      </p:cBhvr>
                                      <p:to>
                                        <p:strVal val="visible"/>
                                      </p:to>
                                    </p:set>
                                    <p:animEffect transition="in" filter="blinds(horizontal)">
                                      <p:cBhvr>
                                        <p:cTn id="40" dur="500"/>
                                        <p:tgtEl>
                                          <p:spTgt spid="358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P spid="35843" grpId="0" autoUpdateAnimBg="0"/>
      <p:bldP spid="35848" grpId="0" autoUpdateAnimBg="0"/>
      <p:bldP spid="3584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Text Box 4"/>
          <p:cNvSpPr txBox="1">
            <a:spLocks noChangeArrowheads="1"/>
          </p:cNvSpPr>
          <p:nvPr/>
        </p:nvSpPr>
        <p:spPr bwMode="auto">
          <a:xfrm>
            <a:off x="304800" y="152400"/>
            <a:ext cx="86868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16</a:t>
            </a:r>
            <a:r>
              <a:rPr lang="en-US" altLang="zh-CN" sz="2800">
                <a:solidFill>
                  <a:schemeClr val="accent2"/>
                </a:solidFill>
                <a:latin typeface="宋体" panose="02010600030101010101" pitchFamily="2" charset="-122"/>
              </a:rPr>
              <a:t>.</a:t>
            </a:r>
            <a:r>
              <a:rPr lang="zh-CN" altLang="en-US" sz="2800">
                <a:solidFill>
                  <a:schemeClr val="accent2"/>
                </a:solidFill>
                <a:latin typeface="宋体" panose="02010600030101010101" pitchFamily="2" charset="-122"/>
              </a:rPr>
              <a:t>半径为</a:t>
            </a:r>
            <a:r>
              <a:rPr lang="en-US" altLang="zh-CN" sz="2800" i="1">
                <a:solidFill>
                  <a:schemeClr val="accent2"/>
                </a:solidFill>
              </a:rPr>
              <a:t>R</a:t>
            </a:r>
            <a:r>
              <a:rPr lang="zh-CN" altLang="en-US" sz="2800">
                <a:solidFill>
                  <a:schemeClr val="accent2"/>
                </a:solidFill>
                <a:latin typeface="宋体" panose="02010600030101010101" pitchFamily="2" charset="-122"/>
              </a:rPr>
              <a:t>的无限长圆柱形带电体，电荷体密度为</a:t>
            </a:r>
            <a:r>
              <a:rPr lang="en-US" altLang="zh-CN" sz="2800" i="1">
                <a:solidFill>
                  <a:schemeClr val="accent2"/>
                </a:solidFill>
              </a:rPr>
              <a:t>Ar</a:t>
            </a:r>
          </a:p>
          <a:p>
            <a:pPr eaLnBrk="1" hangingPunct="1">
              <a:spcBef>
                <a:spcPct val="0"/>
              </a:spcBef>
              <a:buFontTx/>
              <a:buNone/>
            </a:pPr>
            <a:r>
              <a:rPr lang="en-US" altLang="zh-CN" sz="2800">
                <a:solidFill>
                  <a:schemeClr val="accent2"/>
                </a:solidFill>
                <a:latin typeface="宋体" panose="02010600030101010101" pitchFamily="2" charset="-122"/>
              </a:rPr>
              <a:t>(</a:t>
            </a:r>
            <a:r>
              <a:rPr lang="en-US" altLang="zh-CN" sz="2800" i="1">
                <a:solidFill>
                  <a:schemeClr val="accent2"/>
                </a:solidFill>
              </a:rPr>
              <a:t>r</a:t>
            </a:r>
            <a:r>
              <a:rPr lang="en-US" altLang="zh-CN" sz="2800">
                <a:solidFill>
                  <a:schemeClr val="accent2"/>
                </a:solidFill>
                <a:latin typeface="宋体" panose="02010600030101010101" pitchFamily="2" charset="-122"/>
              </a:rPr>
              <a:t>≤</a:t>
            </a:r>
            <a:r>
              <a:rPr lang="en-US" altLang="zh-CN" sz="2800" i="1">
                <a:solidFill>
                  <a:schemeClr val="accent2"/>
                </a:solidFill>
              </a:rPr>
              <a:t>R)</a:t>
            </a:r>
            <a:r>
              <a:rPr lang="zh-CN" altLang="en-US" sz="2800">
                <a:solidFill>
                  <a:schemeClr val="accent2"/>
                </a:solidFill>
                <a:latin typeface="宋体" panose="02010600030101010101" pitchFamily="2" charset="-122"/>
              </a:rPr>
              <a:t>，</a:t>
            </a:r>
            <a:r>
              <a:rPr lang="en-US" altLang="zh-CN" sz="2800" i="1">
                <a:solidFill>
                  <a:schemeClr val="accent2"/>
                </a:solidFill>
              </a:rPr>
              <a:t>r</a:t>
            </a:r>
            <a:r>
              <a:rPr lang="zh-CN" altLang="en-US" sz="2800">
                <a:solidFill>
                  <a:schemeClr val="accent2"/>
                </a:solidFill>
                <a:latin typeface="宋体" panose="02010600030101010101" pitchFamily="2" charset="-122"/>
              </a:rPr>
              <a:t>为距轴线距离，</a:t>
            </a:r>
            <a:r>
              <a:rPr lang="en-US" altLang="zh-CN" sz="2800" i="1">
                <a:solidFill>
                  <a:schemeClr val="accent2"/>
                </a:solidFill>
              </a:rPr>
              <a:t>A</a:t>
            </a:r>
            <a:r>
              <a:rPr lang="zh-CN" altLang="en-US" sz="2800">
                <a:solidFill>
                  <a:schemeClr val="accent2"/>
                </a:solidFill>
                <a:latin typeface="宋体" panose="02010600030101010101" pitchFamily="2" charset="-122"/>
              </a:rPr>
              <a:t>为常数。选距轴线距离为</a:t>
            </a:r>
            <a:r>
              <a:rPr lang="en-US" altLang="zh-CN" sz="2800" i="1">
                <a:solidFill>
                  <a:schemeClr val="accent2"/>
                </a:solidFill>
              </a:rPr>
              <a:t>L(L &gt; R)</a:t>
            </a:r>
            <a:r>
              <a:rPr lang="zh-CN" altLang="en-US" sz="2800">
                <a:solidFill>
                  <a:schemeClr val="accent2"/>
                </a:solidFill>
                <a:latin typeface="宋体" panose="02010600030101010101" pitchFamily="2" charset="-122"/>
              </a:rPr>
              <a:t>处为电势零点。计算圆柱体内外各点的电势。</a:t>
            </a:r>
          </a:p>
        </p:txBody>
      </p:sp>
      <p:sp>
        <p:nvSpPr>
          <p:cNvPr id="41989" name="Text Box 5"/>
          <p:cNvSpPr txBox="1">
            <a:spLocks noChangeArrowheads="1"/>
          </p:cNvSpPr>
          <p:nvPr/>
        </p:nvSpPr>
        <p:spPr bwMode="auto">
          <a:xfrm>
            <a:off x="228600" y="1752600"/>
            <a:ext cx="5105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66750" indent="-666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latin typeface="宋体" panose="02010600030101010101" pitchFamily="2" charset="-122"/>
              </a:rPr>
              <a:t>解</a:t>
            </a:r>
            <a:r>
              <a:rPr lang="zh-CN" altLang="en-US" sz="2800" b="0">
                <a:solidFill>
                  <a:schemeClr val="accent2"/>
                </a:solidFill>
                <a:latin typeface="宋体" panose="02010600030101010101" pitchFamily="2" charset="-122"/>
              </a:rPr>
              <a:t>：</a:t>
            </a:r>
            <a:r>
              <a:rPr lang="zh-CN" altLang="en-US" sz="2800">
                <a:solidFill>
                  <a:schemeClr val="accent2"/>
                </a:solidFill>
                <a:latin typeface="宋体" panose="02010600030101010101" pitchFamily="2" charset="-122"/>
              </a:rPr>
              <a:t>内部场强，取半径为</a:t>
            </a:r>
            <a:r>
              <a:rPr lang="en-US" altLang="zh-CN" sz="2800" i="1">
                <a:solidFill>
                  <a:schemeClr val="accent2"/>
                </a:solidFill>
              </a:rPr>
              <a:t>r &lt; R</a:t>
            </a:r>
            <a:r>
              <a:rPr lang="zh-CN" altLang="en-US" sz="2800">
                <a:solidFill>
                  <a:schemeClr val="accent2"/>
                </a:solidFill>
                <a:latin typeface="宋体" panose="02010600030101010101" pitchFamily="2" charset="-122"/>
              </a:rPr>
              <a:t>，高为</a:t>
            </a:r>
            <a:r>
              <a:rPr lang="en-US" altLang="zh-CN" sz="2800" i="1">
                <a:solidFill>
                  <a:schemeClr val="accent2"/>
                </a:solidFill>
              </a:rPr>
              <a:t>l</a:t>
            </a:r>
            <a:r>
              <a:rPr lang="zh-CN" altLang="en-US" sz="2800">
                <a:solidFill>
                  <a:schemeClr val="accent2"/>
                </a:solidFill>
                <a:latin typeface="宋体" panose="02010600030101010101" pitchFamily="2" charset="-122"/>
              </a:rPr>
              <a:t>的同轴圆柱面为高斯面</a:t>
            </a:r>
            <a:r>
              <a:rPr lang="zh-CN" altLang="en-US" sz="2800" b="0">
                <a:solidFill>
                  <a:schemeClr val="accent2"/>
                </a:solidFill>
                <a:latin typeface="宋体" panose="02010600030101010101" pitchFamily="2" charset="-122"/>
              </a:rPr>
              <a:t>。</a:t>
            </a:r>
          </a:p>
        </p:txBody>
      </p:sp>
      <p:graphicFrame>
        <p:nvGraphicFramePr>
          <p:cNvPr id="41990" name="Object 6"/>
          <p:cNvGraphicFramePr>
            <a:graphicFrameLocks noChangeAspect="1"/>
          </p:cNvGraphicFramePr>
          <p:nvPr/>
        </p:nvGraphicFramePr>
        <p:xfrm>
          <a:off x="1447800" y="5334000"/>
          <a:ext cx="3632200" cy="977900"/>
        </p:xfrm>
        <a:graphic>
          <a:graphicData uri="http://schemas.openxmlformats.org/presentationml/2006/ole">
            <mc:AlternateContent xmlns:mc="http://schemas.openxmlformats.org/markup-compatibility/2006">
              <mc:Choice xmlns:v="urn:schemas-microsoft-com:vml" Requires="v">
                <p:oleObj name="Equation" r:id="rId2" imgW="3627219" imgH="967609" progId="Equation.3">
                  <p:embed/>
                </p:oleObj>
              </mc:Choice>
              <mc:Fallback>
                <p:oleObj name="Equation" r:id="rId2" imgW="3627219" imgH="967609" progId="Equation.3">
                  <p:embed/>
                  <p:pic>
                    <p:nvPicPr>
                      <p:cNvPr id="4199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5334000"/>
                        <a:ext cx="36322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7"/>
          <p:cNvGraphicFramePr>
            <a:graphicFrameLocks noChangeAspect="1"/>
          </p:cNvGraphicFramePr>
          <p:nvPr/>
        </p:nvGraphicFramePr>
        <p:xfrm>
          <a:off x="1244600" y="4121150"/>
          <a:ext cx="2489200" cy="736600"/>
        </p:xfrm>
        <a:graphic>
          <a:graphicData uri="http://schemas.openxmlformats.org/presentationml/2006/ole">
            <mc:AlternateContent xmlns:mc="http://schemas.openxmlformats.org/markup-compatibility/2006">
              <mc:Choice xmlns:v="urn:schemas-microsoft-com:vml" Requires="v">
                <p:oleObj name="公式" r:id="rId4" imgW="2484169" imgH="731520" progId="Equation.3">
                  <p:embed/>
                </p:oleObj>
              </mc:Choice>
              <mc:Fallback>
                <p:oleObj name="公式" r:id="rId4" imgW="2484169" imgH="731520" progId="Equation.3">
                  <p:embed/>
                  <p:pic>
                    <p:nvPicPr>
                      <p:cNvPr id="4199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4600" y="4121150"/>
                        <a:ext cx="24892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8"/>
          <p:cNvGraphicFramePr>
            <a:graphicFrameLocks noChangeAspect="1"/>
          </p:cNvGraphicFramePr>
          <p:nvPr/>
        </p:nvGraphicFramePr>
        <p:xfrm>
          <a:off x="1524000" y="3117850"/>
          <a:ext cx="2032000" cy="838200"/>
        </p:xfrm>
        <a:graphic>
          <a:graphicData uri="http://schemas.openxmlformats.org/presentationml/2006/ole">
            <mc:AlternateContent xmlns:mc="http://schemas.openxmlformats.org/markup-compatibility/2006">
              <mc:Choice xmlns:v="urn:schemas-microsoft-com:vml" Requires="v">
                <p:oleObj name="公式" r:id="rId6" imgW="2026871" imgH="830449" progId="Equation.3">
                  <p:embed/>
                </p:oleObj>
              </mc:Choice>
              <mc:Fallback>
                <p:oleObj name="公式" r:id="rId6" imgW="2026871" imgH="830449" progId="Equation.3">
                  <p:embed/>
                  <p:pic>
                    <p:nvPicPr>
                      <p:cNvPr id="41992"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3117850"/>
                        <a:ext cx="203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3" name="Object 9"/>
          <p:cNvGraphicFramePr>
            <a:graphicFrameLocks noChangeAspect="1"/>
          </p:cNvGraphicFramePr>
          <p:nvPr/>
        </p:nvGraphicFramePr>
        <p:xfrm>
          <a:off x="3797300" y="4038600"/>
          <a:ext cx="1473200" cy="889000"/>
        </p:xfrm>
        <a:graphic>
          <a:graphicData uri="http://schemas.openxmlformats.org/presentationml/2006/ole">
            <mc:AlternateContent xmlns:mc="http://schemas.openxmlformats.org/markup-compatibility/2006">
              <mc:Choice xmlns:v="urn:schemas-microsoft-com:vml" Requires="v">
                <p:oleObj name="公式" r:id="rId8" imgW="1463040" imgH="884051" progId="Equation.3">
                  <p:embed/>
                </p:oleObj>
              </mc:Choice>
              <mc:Fallback>
                <p:oleObj name="公式" r:id="rId8" imgW="1463040" imgH="884051" progId="Equation.3">
                  <p:embed/>
                  <p:pic>
                    <p:nvPicPr>
                      <p:cNvPr id="41993"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97300" y="4038600"/>
                        <a:ext cx="14732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4" name="Rectangle 10"/>
          <p:cNvSpPr>
            <a:spLocks noChangeArrowheads="1"/>
          </p:cNvSpPr>
          <p:nvPr/>
        </p:nvSpPr>
        <p:spPr bwMode="auto">
          <a:xfrm>
            <a:off x="0" y="1524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pSp>
        <p:nvGrpSpPr>
          <p:cNvPr id="2" name="Group 11"/>
          <p:cNvGrpSpPr>
            <a:grpSpLocks/>
          </p:cNvGrpSpPr>
          <p:nvPr/>
        </p:nvGrpSpPr>
        <p:grpSpPr bwMode="auto">
          <a:xfrm>
            <a:off x="5943600" y="1828800"/>
            <a:ext cx="1828800" cy="4495800"/>
            <a:chOff x="3744" y="1248"/>
            <a:chExt cx="1152" cy="2832"/>
          </a:xfrm>
        </p:grpSpPr>
        <p:sp>
          <p:nvSpPr>
            <p:cNvPr id="23571" name="Oval 12"/>
            <p:cNvSpPr>
              <a:spLocks noChangeArrowheads="1"/>
            </p:cNvSpPr>
            <p:nvPr/>
          </p:nvSpPr>
          <p:spPr bwMode="auto">
            <a:xfrm>
              <a:off x="3744" y="1488"/>
              <a:ext cx="1152" cy="28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3572" name="Line 13"/>
            <p:cNvSpPr>
              <a:spLocks noChangeShapeType="1"/>
            </p:cNvSpPr>
            <p:nvPr/>
          </p:nvSpPr>
          <p:spPr bwMode="auto">
            <a:xfrm>
              <a:off x="3744" y="1632"/>
              <a:ext cx="0" cy="196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3" name="Line 14"/>
            <p:cNvSpPr>
              <a:spLocks noChangeShapeType="1"/>
            </p:cNvSpPr>
            <p:nvPr/>
          </p:nvSpPr>
          <p:spPr bwMode="auto">
            <a:xfrm>
              <a:off x="4896" y="1632"/>
              <a:ext cx="0" cy="20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4" name="Line 15"/>
            <p:cNvSpPr>
              <a:spLocks noChangeShapeType="1"/>
            </p:cNvSpPr>
            <p:nvPr/>
          </p:nvSpPr>
          <p:spPr bwMode="auto">
            <a:xfrm>
              <a:off x="3744" y="3600"/>
              <a:ext cx="0" cy="48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5" name="Line 16"/>
            <p:cNvSpPr>
              <a:spLocks noChangeShapeType="1"/>
            </p:cNvSpPr>
            <p:nvPr/>
          </p:nvSpPr>
          <p:spPr bwMode="auto">
            <a:xfrm>
              <a:off x="4896" y="3600"/>
              <a:ext cx="0" cy="48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6" name="Line 17"/>
            <p:cNvSpPr>
              <a:spLocks noChangeShapeType="1"/>
            </p:cNvSpPr>
            <p:nvPr/>
          </p:nvSpPr>
          <p:spPr bwMode="auto">
            <a:xfrm>
              <a:off x="4320" y="1632"/>
              <a:ext cx="0" cy="172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7" name="Line 18"/>
            <p:cNvSpPr>
              <a:spLocks noChangeShapeType="1"/>
            </p:cNvSpPr>
            <p:nvPr/>
          </p:nvSpPr>
          <p:spPr bwMode="auto">
            <a:xfrm>
              <a:off x="4320" y="3360"/>
              <a:ext cx="0" cy="72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8" name="Line 19"/>
            <p:cNvSpPr>
              <a:spLocks noChangeShapeType="1"/>
            </p:cNvSpPr>
            <p:nvPr/>
          </p:nvSpPr>
          <p:spPr bwMode="auto">
            <a:xfrm flipV="1">
              <a:off x="4320" y="1248"/>
              <a:ext cx="0" cy="48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79" name="Line 20"/>
            <p:cNvSpPr>
              <a:spLocks noChangeShapeType="1"/>
            </p:cNvSpPr>
            <p:nvPr/>
          </p:nvSpPr>
          <p:spPr bwMode="auto">
            <a:xfrm flipH="1">
              <a:off x="4320" y="1632"/>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80" name="Text Box 21"/>
            <p:cNvSpPr txBox="1">
              <a:spLocks noChangeArrowheads="1"/>
            </p:cNvSpPr>
            <p:nvPr/>
          </p:nvSpPr>
          <p:spPr bwMode="auto">
            <a:xfrm>
              <a:off x="4460" y="1392"/>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accent2"/>
                  </a:solidFill>
                </a:rPr>
                <a:t>R</a:t>
              </a:r>
            </a:p>
          </p:txBody>
        </p:sp>
      </p:grpSp>
      <p:grpSp>
        <p:nvGrpSpPr>
          <p:cNvPr id="3" name="Group 22"/>
          <p:cNvGrpSpPr>
            <a:grpSpLocks/>
          </p:cNvGrpSpPr>
          <p:nvPr/>
        </p:nvGrpSpPr>
        <p:grpSpPr bwMode="auto">
          <a:xfrm>
            <a:off x="6324600" y="2895600"/>
            <a:ext cx="1295400" cy="990600"/>
            <a:chOff x="3984" y="1824"/>
            <a:chExt cx="816" cy="624"/>
          </a:xfrm>
        </p:grpSpPr>
        <p:grpSp>
          <p:nvGrpSpPr>
            <p:cNvPr id="23563" name="Group 23"/>
            <p:cNvGrpSpPr>
              <a:grpSpLocks/>
            </p:cNvGrpSpPr>
            <p:nvPr/>
          </p:nvGrpSpPr>
          <p:grpSpPr bwMode="auto">
            <a:xfrm>
              <a:off x="3984" y="1968"/>
              <a:ext cx="672" cy="480"/>
              <a:chOff x="3984" y="1968"/>
              <a:chExt cx="672" cy="480"/>
            </a:xfrm>
          </p:grpSpPr>
          <p:sp>
            <p:nvSpPr>
              <p:cNvPr id="23566" name="Oval 24"/>
              <p:cNvSpPr>
                <a:spLocks noChangeArrowheads="1"/>
              </p:cNvSpPr>
              <p:nvPr/>
            </p:nvSpPr>
            <p:spPr bwMode="auto">
              <a:xfrm>
                <a:off x="3984" y="1968"/>
                <a:ext cx="672" cy="144"/>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3567" name="Line 25"/>
              <p:cNvSpPr>
                <a:spLocks noChangeShapeType="1"/>
              </p:cNvSpPr>
              <p:nvPr/>
            </p:nvSpPr>
            <p:spPr bwMode="auto">
              <a:xfrm>
                <a:off x="3984" y="2064"/>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8" name="Line 26"/>
              <p:cNvSpPr>
                <a:spLocks noChangeShapeType="1"/>
              </p:cNvSpPr>
              <p:nvPr/>
            </p:nvSpPr>
            <p:spPr bwMode="auto">
              <a:xfrm>
                <a:off x="4656" y="2016"/>
                <a:ext cx="0" cy="336"/>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9" name="Oval 27"/>
              <p:cNvSpPr>
                <a:spLocks noChangeArrowheads="1"/>
              </p:cNvSpPr>
              <p:nvPr/>
            </p:nvSpPr>
            <p:spPr bwMode="auto">
              <a:xfrm>
                <a:off x="3984" y="2304"/>
                <a:ext cx="672" cy="144"/>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3570" name="Line 28"/>
              <p:cNvSpPr>
                <a:spLocks noChangeShapeType="1"/>
              </p:cNvSpPr>
              <p:nvPr/>
            </p:nvSpPr>
            <p:spPr bwMode="auto">
              <a:xfrm flipH="1">
                <a:off x="4320" y="206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3564" name="Text Box 29"/>
            <p:cNvSpPr txBox="1">
              <a:spLocks noChangeArrowheads="1"/>
            </p:cNvSpPr>
            <p:nvPr/>
          </p:nvSpPr>
          <p:spPr bwMode="auto">
            <a:xfrm>
              <a:off x="4368" y="1824"/>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accent2"/>
                  </a:solidFill>
                </a:rPr>
                <a:t>r</a:t>
              </a:r>
            </a:p>
          </p:txBody>
        </p:sp>
        <p:sp>
          <p:nvSpPr>
            <p:cNvPr id="23565" name="Text Box 30"/>
            <p:cNvSpPr txBox="1">
              <a:spLocks noChangeArrowheads="1"/>
            </p:cNvSpPr>
            <p:nvPr/>
          </p:nvSpPr>
          <p:spPr bwMode="auto">
            <a:xfrm>
              <a:off x="4631" y="211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accent2"/>
                  </a:solidFill>
                </a:rPr>
                <a:t>l</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41988"/>
                                        </p:tgtEl>
                                        <p:attrNameLst>
                                          <p:attrName>style.visibility</p:attrName>
                                        </p:attrNameLst>
                                      </p:cBhvr>
                                      <p:to>
                                        <p:strVal val="visible"/>
                                      </p:to>
                                    </p:set>
                                    <p:anim calcmode="lin" valueType="num">
                                      <p:cBhvr additive="base">
                                        <p:cTn id="7" dur="500" fill="hold"/>
                                        <p:tgtEl>
                                          <p:spTgt spid="41988"/>
                                        </p:tgtEl>
                                        <p:attrNameLst>
                                          <p:attrName>ppt_x</p:attrName>
                                        </p:attrNameLst>
                                      </p:cBhvr>
                                      <p:tavLst>
                                        <p:tav tm="0">
                                          <p:val>
                                            <p:strVal val="1+#ppt_w/2"/>
                                          </p:val>
                                        </p:tav>
                                        <p:tav tm="100000">
                                          <p:val>
                                            <p:strVal val="#ppt_x"/>
                                          </p:val>
                                        </p:tav>
                                      </p:tavLst>
                                    </p:anim>
                                    <p:anim calcmode="lin" valueType="num">
                                      <p:cBhvr additive="base">
                                        <p:cTn id="8" dur="500" fill="hold"/>
                                        <p:tgtEl>
                                          <p:spTgt spid="41988"/>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41994"/>
                                        </p:tgtEl>
                                        <p:attrNameLst>
                                          <p:attrName>style.visibility</p:attrName>
                                        </p:attrNameLst>
                                      </p:cBhvr>
                                      <p:to>
                                        <p:strVal val="visible"/>
                                      </p:to>
                                    </p:set>
                                    <p:animEffect transition="in" filter="strips(upRight)">
                                      <p:cBhvr>
                                        <p:cTn id="12" dur="500"/>
                                        <p:tgtEl>
                                          <p:spTgt spid="41994"/>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1+#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989"/>
                                        </p:tgtEl>
                                        <p:attrNameLst>
                                          <p:attrName>style.visibility</p:attrName>
                                        </p:attrNameLst>
                                      </p:cBhvr>
                                      <p:to>
                                        <p:strVal val="visible"/>
                                      </p:to>
                                    </p:set>
                                    <p:animEffect transition="in" filter="wipe(left)">
                                      <p:cBhvr>
                                        <p:cTn id="22" dur="500"/>
                                        <p:tgtEl>
                                          <p:spTgt spid="41989"/>
                                        </p:tgtEl>
                                      </p:cBhvr>
                                    </p:animEffect>
                                  </p:childTnLst>
                                </p:cTn>
                              </p:par>
                            </p:childTnLst>
                          </p:cTn>
                        </p:par>
                        <p:par>
                          <p:cTn id="23" fill="hold" nodeType="afterGroup">
                            <p:stCondLst>
                              <p:cond delay="500"/>
                            </p:stCondLst>
                            <p:childTnLst>
                              <p:par>
                                <p:cTn id="24" presetID="22" presetClass="entr" presetSubtype="1"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up)">
                                      <p:cBhvr>
                                        <p:cTn id="26" dur="5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1992"/>
                                        </p:tgtEl>
                                        <p:attrNameLst>
                                          <p:attrName>style.visibility</p:attrName>
                                        </p:attrNameLst>
                                      </p:cBhvr>
                                      <p:to>
                                        <p:strVal val="visible"/>
                                      </p:to>
                                    </p:set>
                                    <p:animEffect transition="in" filter="wipe(left)">
                                      <p:cBhvr>
                                        <p:cTn id="31" dur="500"/>
                                        <p:tgtEl>
                                          <p:spTgt spid="4199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41991"/>
                                        </p:tgtEl>
                                        <p:attrNameLst>
                                          <p:attrName>style.visibility</p:attrName>
                                        </p:attrNameLst>
                                      </p:cBhvr>
                                      <p:to>
                                        <p:strVal val="visible"/>
                                      </p:to>
                                    </p:set>
                                    <p:animEffect transition="in" filter="wipe(left)">
                                      <p:cBhvr>
                                        <p:cTn id="36" dur="500"/>
                                        <p:tgtEl>
                                          <p:spTgt spid="41991"/>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1993"/>
                                        </p:tgtEl>
                                        <p:attrNameLst>
                                          <p:attrName>style.visibility</p:attrName>
                                        </p:attrNameLst>
                                      </p:cBhvr>
                                      <p:to>
                                        <p:strVal val="visible"/>
                                      </p:to>
                                    </p:set>
                                    <p:animEffect transition="in" filter="wipe(left)">
                                      <p:cBhvr>
                                        <p:cTn id="41" dur="500"/>
                                        <p:tgtEl>
                                          <p:spTgt spid="4199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1990"/>
                                        </p:tgtEl>
                                        <p:attrNameLst>
                                          <p:attrName>style.visibility</p:attrName>
                                        </p:attrNameLst>
                                      </p:cBhvr>
                                      <p:to>
                                        <p:strVal val="visible"/>
                                      </p:to>
                                    </p:set>
                                    <p:animEffect transition="in" filter="wipe(left)">
                                      <p:cBhvr>
                                        <p:cTn id="46"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autoUpdateAnimBg="0"/>
      <p:bldP spid="41989" grpId="0" autoUpdateAnimBg="0"/>
      <p:bldP spid="4199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Text Box 4"/>
          <p:cNvSpPr txBox="1">
            <a:spLocks noChangeArrowheads="1"/>
          </p:cNvSpPr>
          <p:nvPr/>
        </p:nvSpPr>
        <p:spPr bwMode="auto">
          <a:xfrm>
            <a:off x="152400" y="228600"/>
            <a:ext cx="4876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latin typeface="宋体" panose="02010600030101010101" pitchFamily="2" charset="-122"/>
              </a:rPr>
              <a:t>外部场强，取半径为</a:t>
            </a:r>
            <a:r>
              <a:rPr lang="en-US" altLang="zh-CN" sz="2800" i="1">
                <a:solidFill>
                  <a:schemeClr val="accent2"/>
                </a:solidFill>
              </a:rPr>
              <a:t>r</a:t>
            </a:r>
            <a:r>
              <a:rPr lang="en-US" altLang="zh-CN" sz="2800">
                <a:solidFill>
                  <a:schemeClr val="accent2"/>
                </a:solidFill>
              </a:rPr>
              <a:t>&gt;</a:t>
            </a:r>
            <a:r>
              <a:rPr lang="en-US" altLang="zh-CN" sz="2800" i="1">
                <a:solidFill>
                  <a:schemeClr val="accent2"/>
                </a:solidFill>
              </a:rPr>
              <a:t>R</a:t>
            </a:r>
            <a:r>
              <a:rPr lang="en-US" altLang="zh-CN" sz="2800">
                <a:solidFill>
                  <a:schemeClr val="accent2"/>
                </a:solidFill>
                <a:latin typeface="宋体" panose="02010600030101010101" pitchFamily="2" charset="-122"/>
              </a:rPr>
              <a:t> </a:t>
            </a:r>
            <a:r>
              <a:rPr lang="zh-CN" altLang="en-US" sz="2800">
                <a:solidFill>
                  <a:schemeClr val="accent2"/>
                </a:solidFill>
                <a:latin typeface="宋体" panose="02010600030101010101" pitchFamily="2" charset="-122"/>
              </a:rPr>
              <a:t>，长为</a:t>
            </a:r>
            <a:r>
              <a:rPr lang="en-US" altLang="zh-CN" sz="2800" i="1">
                <a:solidFill>
                  <a:schemeClr val="accent2"/>
                </a:solidFill>
              </a:rPr>
              <a:t>l</a:t>
            </a:r>
            <a:r>
              <a:rPr lang="zh-CN" altLang="en-US" sz="2800">
                <a:solidFill>
                  <a:schemeClr val="accent2"/>
                </a:solidFill>
                <a:latin typeface="宋体" panose="02010600030101010101" pitchFamily="2" charset="-122"/>
              </a:rPr>
              <a:t>的同轴圆柱面为高斯面。</a:t>
            </a:r>
          </a:p>
        </p:txBody>
      </p:sp>
      <p:graphicFrame>
        <p:nvGraphicFramePr>
          <p:cNvPr id="43013" name="Object 5"/>
          <p:cNvGraphicFramePr>
            <a:graphicFrameLocks noChangeAspect="1"/>
          </p:cNvGraphicFramePr>
          <p:nvPr/>
        </p:nvGraphicFramePr>
        <p:xfrm>
          <a:off x="1428750" y="1143000"/>
          <a:ext cx="2032000" cy="838200"/>
        </p:xfrm>
        <a:graphic>
          <a:graphicData uri="http://schemas.openxmlformats.org/presentationml/2006/ole">
            <mc:AlternateContent xmlns:mc="http://schemas.openxmlformats.org/markup-compatibility/2006">
              <mc:Choice xmlns:v="urn:schemas-microsoft-com:vml" Requires="v">
                <p:oleObj name="公式" r:id="rId2" imgW="2026871" imgH="830449" progId="Equation.3">
                  <p:embed/>
                </p:oleObj>
              </mc:Choice>
              <mc:Fallback>
                <p:oleObj name="公式" r:id="rId2" imgW="2026871" imgH="830449" progId="Equation.3">
                  <p:embed/>
                  <p:pic>
                    <p:nvPicPr>
                      <p:cNvPr id="43013"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143000"/>
                        <a:ext cx="2032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4" name="Object 6"/>
          <p:cNvGraphicFramePr>
            <a:graphicFrameLocks noChangeAspect="1"/>
          </p:cNvGraphicFramePr>
          <p:nvPr/>
        </p:nvGraphicFramePr>
        <p:xfrm>
          <a:off x="831850" y="1905000"/>
          <a:ext cx="2540000" cy="736600"/>
        </p:xfrm>
        <a:graphic>
          <a:graphicData uri="http://schemas.openxmlformats.org/presentationml/2006/ole">
            <mc:AlternateContent xmlns:mc="http://schemas.openxmlformats.org/markup-compatibility/2006">
              <mc:Choice xmlns:v="urn:schemas-microsoft-com:vml" Requires="v">
                <p:oleObj name="公式" r:id="rId4" imgW="2529939" imgH="731520" progId="Equation.3">
                  <p:embed/>
                </p:oleObj>
              </mc:Choice>
              <mc:Fallback>
                <p:oleObj name="公式" r:id="rId4" imgW="2529939" imgH="731520" progId="Equation.3">
                  <p:embed/>
                  <p:pic>
                    <p:nvPicPr>
                      <p:cNvPr id="43014"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50" y="1905000"/>
                        <a:ext cx="25400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5" name="Object 7"/>
          <p:cNvGraphicFramePr>
            <a:graphicFrameLocks noChangeAspect="1"/>
          </p:cNvGraphicFramePr>
          <p:nvPr/>
        </p:nvGraphicFramePr>
        <p:xfrm>
          <a:off x="3409950" y="1828800"/>
          <a:ext cx="1562100" cy="889000"/>
        </p:xfrm>
        <a:graphic>
          <a:graphicData uri="http://schemas.openxmlformats.org/presentationml/2006/ole">
            <mc:AlternateContent xmlns:mc="http://schemas.openxmlformats.org/markup-compatibility/2006">
              <mc:Choice xmlns:v="urn:schemas-microsoft-com:vml" Requires="v">
                <p:oleObj name="公式" r:id="rId6" imgW="1554579" imgH="884051" progId="Equation.3">
                  <p:embed/>
                </p:oleObj>
              </mc:Choice>
              <mc:Fallback>
                <p:oleObj name="公式" r:id="rId6" imgW="1554579" imgH="884051" progId="Equation.3">
                  <p:embed/>
                  <p:pic>
                    <p:nvPicPr>
                      <p:cNvPr id="43015"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09950" y="1828800"/>
                        <a:ext cx="156210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16" name="Object 8"/>
          <p:cNvGraphicFramePr>
            <a:graphicFrameLocks noChangeAspect="1"/>
          </p:cNvGraphicFramePr>
          <p:nvPr/>
        </p:nvGraphicFramePr>
        <p:xfrm>
          <a:off x="990600" y="2590800"/>
          <a:ext cx="4114800" cy="977900"/>
        </p:xfrm>
        <a:graphic>
          <a:graphicData uri="http://schemas.openxmlformats.org/presentationml/2006/ole">
            <mc:AlternateContent xmlns:mc="http://schemas.openxmlformats.org/markup-compatibility/2006">
              <mc:Choice xmlns:v="urn:schemas-microsoft-com:vml" Requires="v">
                <p:oleObj name="Equation" r:id="rId8" imgW="4107007" imgH="967609" progId="Equation.3">
                  <p:embed/>
                </p:oleObj>
              </mc:Choice>
              <mc:Fallback>
                <p:oleObj name="Equation" r:id="rId8" imgW="4107007" imgH="967609" progId="Equation.3">
                  <p:embed/>
                  <p:pic>
                    <p:nvPicPr>
                      <p:cNvPr id="43016"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2590800"/>
                        <a:ext cx="4114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7" name="Text Box 9"/>
          <p:cNvSpPr txBox="1">
            <a:spLocks noChangeArrowheads="1"/>
          </p:cNvSpPr>
          <p:nvPr/>
        </p:nvSpPr>
        <p:spPr bwMode="auto">
          <a:xfrm>
            <a:off x="139700" y="3748088"/>
            <a:ext cx="16129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accent2"/>
                </a:solidFill>
                <a:latin typeface="宋体" panose="02010600030101010101" pitchFamily="2" charset="-122"/>
              </a:rPr>
              <a:t>内部电势</a:t>
            </a:r>
            <a:endParaRPr lang="zh-CN" altLang="en-US" sz="2400" b="0">
              <a:solidFill>
                <a:schemeClr val="accent2"/>
              </a:solidFill>
              <a:latin typeface="宋体" panose="02010600030101010101" pitchFamily="2" charset="-122"/>
            </a:endParaRPr>
          </a:p>
        </p:txBody>
      </p:sp>
      <p:sp>
        <p:nvSpPr>
          <p:cNvPr id="43018" name="Text Box 10"/>
          <p:cNvSpPr txBox="1">
            <a:spLocks noChangeArrowheads="1"/>
          </p:cNvSpPr>
          <p:nvPr/>
        </p:nvSpPr>
        <p:spPr bwMode="auto">
          <a:xfrm>
            <a:off x="152400" y="5791200"/>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800">
                <a:solidFill>
                  <a:schemeClr val="accent2"/>
                </a:solidFill>
                <a:latin typeface="宋体" panose="02010600030101010101" pitchFamily="2" charset="-122"/>
              </a:rPr>
              <a:t>外部电势</a:t>
            </a:r>
            <a:endParaRPr lang="zh-CN" altLang="en-US" sz="2400" b="0">
              <a:solidFill>
                <a:schemeClr val="accent2"/>
              </a:solidFill>
              <a:latin typeface="宋体" panose="02010600030101010101" pitchFamily="2" charset="-122"/>
            </a:endParaRPr>
          </a:p>
        </p:txBody>
      </p:sp>
      <p:graphicFrame>
        <p:nvGraphicFramePr>
          <p:cNvPr id="43019" name="Object 11"/>
          <p:cNvGraphicFramePr>
            <a:graphicFrameLocks noChangeAspect="1"/>
          </p:cNvGraphicFramePr>
          <p:nvPr/>
        </p:nvGraphicFramePr>
        <p:xfrm>
          <a:off x="2019300" y="5524500"/>
          <a:ext cx="5664200" cy="1028700"/>
        </p:xfrm>
        <a:graphic>
          <a:graphicData uri="http://schemas.openxmlformats.org/presentationml/2006/ole">
            <mc:AlternateContent xmlns:mc="http://schemas.openxmlformats.org/markup-compatibility/2006">
              <mc:Choice xmlns:v="urn:schemas-microsoft-com:vml" Requires="v">
                <p:oleObj name="公式" r:id="rId10" imgW="5654089" imgH="1021211" progId="Equation.3">
                  <p:embed/>
                </p:oleObj>
              </mc:Choice>
              <mc:Fallback>
                <p:oleObj name="公式" r:id="rId10" imgW="5654089" imgH="1021211" progId="Equation.3">
                  <p:embed/>
                  <p:pic>
                    <p:nvPicPr>
                      <p:cNvPr id="43019"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9300" y="5524500"/>
                        <a:ext cx="56642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0" name="Object 12"/>
          <p:cNvGraphicFramePr>
            <a:graphicFrameLocks noChangeAspect="1"/>
          </p:cNvGraphicFramePr>
          <p:nvPr/>
        </p:nvGraphicFramePr>
        <p:xfrm>
          <a:off x="2438400" y="4381500"/>
          <a:ext cx="4102100" cy="1028700"/>
        </p:xfrm>
        <a:graphic>
          <a:graphicData uri="http://schemas.openxmlformats.org/presentationml/2006/ole">
            <mc:AlternateContent xmlns:mc="http://schemas.openxmlformats.org/markup-compatibility/2006">
              <mc:Choice xmlns:v="urn:schemas-microsoft-com:vml" Requires="v">
                <p:oleObj name="Equation" r:id="rId12" imgW="4092014" imgH="1021211" progId="Equation.3">
                  <p:embed/>
                </p:oleObj>
              </mc:Choice>
              <mc:Fallback>
                <p:oleObj name="Equation" r:id="rId12" imgW="4092014" imgH="1021211" progId="Equation.3">
                  <p:embed/>
                  <p:pic>
                    <p:nvPicPr>
                      <p:cNvPr id="4302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38400" y="4381500"/>
                        <a:ext cx="41021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3021" name="Object 13"/>
          <p:cNvGraphicFramePr>
            <a:graphicFrameLocks noChangeAspect="1"/>
          </p:cNvGraphicFramePr>
          <p:nvPr/>
        </p:nvGraphicFramePr>
        <p:xfrm>
          <a:off x="1905000" y="3486150"/>
          <a:ext cx="6591300" cy="1028700"/>
        </p:xfrm>
        <a:graphic>
          <a:graphicData uri="http://schemas.openxmlformats.org/presentationml/2006/ole">
            <mc:AlternateContent xmlns:mc="http://schemas.openxmlformats.org/markup-compatibility/2006">
              <mc:Choice xmlns:v="urn:schemas-microsoft-com:vml" Requires="v">
                <p:oleObj name="公式" r:id="rId14" imgW="6583680" imgH="1021211" progId="Equation.3">
                  <p:embed/>
                </p:oleObj>
              </mc:Choice>
              <mc:Fallback>
                <p:oleObj name="公式" r:id="rId14" imgW="6583680" imgH="1021211" progId="Equation.3">
                  <p:embed/>
                  <p:pic>
                    <p:nvPicPr>
                      <p:cNvPr id="43021"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3486150"/>
                        <a:ext cx="6591300" cy="102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14"/>
          <p:cNvGrpSpPr>
            <a:grpSpLocks/>
          </p:cNvGrpSpPr>
          <p:nvPr/>
        </p:nvGrpSpPr>
        <p:grpSpPr bwMode="auto">
          <a:xfrm>
            <a:off x="5410200" y="1270000"/>
            <a:ext cx="3240088" cy="1701800"/>
            <a:chOff x="3408" y="800"/>
            <a:chExt cx="2041" cy="1072"/>
          </a:xfrm>
        </p:grpSpPr>
        <p:grpSp>
          <p:nvGrpSpPr>
            <p:cNvPr id="24600" name="Group 15"/>
            <p:cNvGrpSpPr>
              <a:grpSpLocks/>
            </p:cNvGrpSpPr>
            <p:nvPr/>
          </p:nvGrpSpPr>
          <p:grpSpPr bwMode="auto">
            <a:xfrm>
              <a:off x="3408" y="864"/>
              <a:ext cx="1824" cy="1008"/>
              <a:chOff x="3408" y="2544"/>
              <a:chExt cx="1824" cy="1008"/>
            </a:xfrm>
          </p:grpSpPr>
          <p:sp>
            <p:nvSpPr>
              <p:cNvPr id="24603" name="Oval 16"/>
              <p:cNvSpPr>
                <a:spLocks noChangeArrowheads="1"/>
              </p:cNvSpPr>
              <p:nvPr/>
            </p:nvSpPr>
            <p:spPr bwMode="auto">
              <a:xfrm>
                <a:off x="3408" y="2544"/>
                <a:ext cx="1824" cy="384"/>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4604" name="Line 17"/>
              <p:cNvSpPr>
                <a:spLocks noChangeShapeType="1"/>
              </p:cNvSpPr>
              <p:nvPr/>
            </p:nvSpPr>
            <p:spPr bwMode="auto">
              <a:xfrm>
                <a:off x="3408" y="2784"/>
                <a:ext cx="0" cy="62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5" name="Line 18"/>
              <p:cNvSpPr>
                <a:spLocks noChangeShapeType="1"/>
              </p:cNvSpPr>
              <p:nvPr/>
            </p:nvSpPr>
            <p:spPr bwMode="auto">
              <a:xfrm>
                <a:off x="5232" y="2784"/>
                <a:ext cx="0" cy="624"/>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606" name="Oval 19"/>
              <p:cNvSpPr>
                <a:spLocks noChangeArrowheads="1"/>
              </p:cNvSpPr>
              <p:nvPr/>
            </p:nvSpPr>
            <p:spPr bwMode="auto">
              <a:xfrm>
                <a:off x="3408" y="3168"/>
                <a:ext cx="1824" cy="384"/>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4607" name="Line 20"/>
              <p:cNvSpPr>
                <a:spLocks noChangeShapeType="1"/>
              </p:cNvSpPr>
              <p:nvPr/>
            </p:nvSpPr>
            <p:spPr bwMode="auto">
              <a:xfrm flipH="1">
                <a:off x="4320" y="2736"/>
                <a:ext cx="91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4601" name="Text Box 21"/>
            <p:cNvSpPr txBox="1">
              <a:spLocks noChangeArrowheads="1"/>
            </p:cNvSpPr>
            <p:nvPr/>
          </p:nvSpPr>
          <p:spPr bwMode="auto">
            <a:xfrm>
              <a:off x="4560" y="800"/>
              <a:ext cx="1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accent2"/>
                  </a:solidFill>
                </a:rPr>
                <a:t>r</a:t>
              </a:r>
            </a:p>
          </p:txBody>
        </p:sp>
        <p:sp>
          <p:nvSpPr>
            <p:cNvPr id="24602" name="Text Box 22"/>
            <p:cNvSpPr txBox="1">
              <a:spLocks noChangeArrowheads="1"/>
            </p:cNvSpPr>
            <p:nvPr/>
          </p:nvSpPr>
          <p:spPr bwMode="auto">
            <a:xfrm>
              <a:off x="5280" y="1232"/>
              <a:ext cx="16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accent2"/>
                  </a:solidFill>
                </a:rPr>
                <a:t>l</a:t>
              </a:r>
            </a:p>
          </p:txBody>
        </p:sp>
      </p:grpSp>
      <p:grpSp>
        <p:nvGrpSpPr>
          <p:cNvPr id="24589" name="Group 23"/>
          <p:cNvGrpSpPr>
            <a:grpSpLocks/>
          </p:cNvGrpSpPr>
          <p:nvPr/>
        </p:nvGrpSpPr>
        <p:grpSpPr bwMode="auto">
          <a:xfrm>
            <a:off x="5943600" y="0"/>
            <a:ext cx="1828800" cy="3657600"/>
            <a:chOff x="3744" y="0"/>
            <a:chExt cx="1152" cy="2304"/>
          </a:xfrm>
        </p:grpSpPr>
        <p:sp>
          <p:nvSpPr>
            <p:cNvPr id="24590" name="Oval 24"/>
            <p:cNvSpPr>
              <a:spLocks noChangeArrowheads="1"/>
            </p:cNvSpPr>
            <p:nvPr/>
          </p:nvSpPr>
          <p:spPr bwMode="auto">
            <a:xfrm>
              <a:off x="3744" y="240"/>
              <a:ext cx="1152" cy="288"/>
            </a:xfrm>
            <a:prstGeom prst="ellipse">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24591" name="Line 25"/>
            <p:cNvSpPr>
              <a:spLocks noChangeShapeType="1"/>
            </p:cNvSpPr>
            <p:nvPr/>
          </p:nvSpPr>
          <p:spPr bwMode="auto">
            <a:xfrm>
              <a:off x="3744" y="384"/>
              <a:ext cx="0" cy="14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2" name="Line 26"/>
            <p:cNvSpPr>
              <a:spLocks noChangeShapeType="1"/>
            </p:cNvSpPr>
            <p:nvPr/>
          </p:nvSpPr>
          <p:spPr bwMode="auto">
            <a:xfrm>
              <a:off x="4896" y="384"/>
              <a:ext cx="0" cy="14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3" name="Line 27"/>
            <p:cNvSpPr>
              <a:spLocks noChangeShapeType="1"/>
            </p:cNvSpPr>
            <p:nvPr/>
          </p:nvSpPr>
          <p:spPr bwMode="auto">
            <a:xfrm>
              <a:off x="3744" y="1920"/>
              <a:ext cx="0" cy="384"/>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4" name="Line 28"/>
            <p:cNvSpPr>
              <a:spLocks noChangeShapeType="1"/>
            </p:cNvSpPr>
            <p:nvPr/>
          </p:nvSpPr>
          <p:spPr bwMode="auto">
            <a:xfrm>
              <a:off x="4896" y="1824"/>
              <a:ext cx="0" cy="48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5" name="Line 29"/>
            <p:cNvSpPr>
              <a:spLocks noChangeShapeType="1"/>
            </p:cNvSpPr>
            <p:nvPr/>
          </p:nvSpPr>
          <p:spPr bwMode="auto">
            <a:xfrm>
              <a:off x="4320" y="384"/>
              <a:ext cx="0" cy="124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6" name="Line 30"/>
            <p:cNvSpPr>
              <a:spLocks noChangeShapeType="1"/>
            </p:cNvSpPr>
            <p:nvPr/>
          </p:nvSpPr>
          <p:spPr bwMode="auto">
            <a:xfrm>
              <a:off x="4320" y="1584"/>
              <a:ext cx="0" cy="72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7" name="Line 31"/>
            <p:cNvSpPr>
              <a:spLocks noChangeShapeType="1"/>
            </p:cNvSpPr>
            <p:nvPr/>
          </p:nvSpPr>
          <p:spPr bwMode="auto">
            <a:xfrm flipV="1">
              <a:off x="4320" y="0"/>
              <a:ext cx="0" cy="48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8" name="Line 32"/>
            <p:cNvSpPr>
              <a:spLocks noChangeShapeType="1"/>
            </p:cNvSpPr>
            <p:nvPr/>
          </p:nvSpPr>
          <p:spPr bwMode="auto">
            <a:xfrm flipH="1">
              <a:off x="4320" y="384"/>
              <a:ext cx="57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599" name="Text Box 33"/>
            <p:cNvSpPr txBox="1">
              <a:spLocks noChangeArrowheads="1"/>
            </p:cNvSpPr>
            <p:nvPr/>
          </p:nvSpPr>
          <p:spPr bwMode="auto">
            <a:xfrm>
              <a:off x="4464" y="14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400" i="1">
                  <a:solidFill>
                    <a:schemeClr val="accent2"/>
                  </a:solidFill>
                </a:rPr>
                <a:t>R</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3012"/>
                                        </p:tgtEl>
                                        <p:attrNameLst>
                                          <p:attrName>style.visibility</p:attrName>
                                        </p:attrNameLst>
                                      </p:cBhvr>
                                      <p:to>
                                        <p:strVal val="visible"/>
                                      </p:to>
                                    </p:set>
                                    <p:animEffect transition="in" filter="wipe(left)">
                                      <p:cBhvr>
                                        <p:cTn id="7" dur="500"/>
                                        <p:tgtEl>
                                          <p:spTgt spid="43012"/>
                                        </p:tgtEl>
                                      </p:cBhvr>
                                    </p:animEffect>
                                  </p:childTnLst>
                                </p:cTn>
                              </p:par>
                            </p:childTnLst>
                          </p:cTn>
                        </p:par>
                        <p:par>
                          <p:cTn id="8" fill="hold" nodeType="afterGroup">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43013"/>
                                        </p:tgtEl>
                                        <p:attrNameLst>
                                          <p:attrName>style.visibility</p:attrName>
                                        </p:attrNameLst>
                                      </p:cBhvr>
                                      <p:to>
                                        <p:strVal val="visible"/>
                                      </p:to>
                                    </p:set>
                                    <p:animEffect transition="in" filter="wipe(left)">
                                      <p:cBhvr>
                                        <p:cTn id="16" dur="500"/>
                                        <p:tgtEl>
                                          <p:spTgt spid="4301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3014"/>
                                        </p:tgtEl>
                                        <p:attrNameLst>
                                          <p:attrName>style.visibility</p:attrName>
                                        </p:attrNameLst>
                                      </p:cBhvr>
                                      <p:to>
                                        <p:strVal val="visible"/>
                                      </p:to>
                                    </p:set>
                                    <p:animEffect transition="in" filter="wipe(left)">
                                      <p:cBhvr>
                                        <p:cTn id="21" dur="500"/>
                                        <p:tgtEl>
                                          <p:spTgt spid="43014"/>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43015"/>
                                        </p:tgtEl>
                                        <p:attrNameLst>
                                          <p:attrName>style.visibility</p:attrName>
                                        </p:attrNameLst>
                                      </p:cBhvr>
                                      <p:to>
                                        <p:strVal val="visible"/>
                                      </p:to>
                                    </p:set>
                                    <p:animEffect transition="in" filter="wipe(left)">
                                      <p:cBhvr>
                                        <p:cTn id="26" dur="500"/>
                                        <p:tgtEl>
                                          <p:spTgt spid="4301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3016"/>
                                        </p:tgtEl>
                                        <p:attrNameLst>
                                          <p:attrName>style.visibility</p:attrName>
                                        </p:attrNameLst>
                                      </p:cBhvr>
                                      <p:to>
                                        <p:strVal val="visible"/>
                                      </p:to>
                                    </p:set>
                                    <p:animEffect transition="in" filter="wipe(left)">
                                      <p:cBhvr>
                                        <p:cTn id="31" dur="500"/>
                                        <p:tgtEl>
                                          <p:spTgt spid="4301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017"/>
                                        </p:tgtEl>
                                        <p:attrNameLst>
                                          <p:attrName>style.visibility</p:attrName>
                                        </p:attrNameLst>
                                      </p:cBhvr>
                                      <p:to>
                                        <p:strVal val="visible"/>
                                      </p:to>
                                    </p:set>
                                    <p:animEffect transition="in" filter="wipe(left)">
                                      <p:cBhvr>
                                        <p:cTn id="36" dur="500"/>
                                        <p:tgtEl>
                                          <p:spTgt spid="4301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43021"/>
                                        </p:tgtEl>
                                        <p:attrNameLst>
                                          <p:attrName>style.visibility</p:attrName>
                                        </p:attrNameLst>
                                      </p:cBhvr>
                                      <p:to>
                                        <p:strVal val="visible"/>
                                      </p:to>
                                    </p:set>
                                    <p:animEffect transition="in" filter="wipe(left)">
                                      <p:cBhvr>
                                        <p:cTn id="41" dur="500"/>
                                        <p:tgtEl>
                                          <p:spTgt spid="4302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43020"/>
                                        </p:tgtEl>
                                        <p:attrNameLst>
                                          <p:attrName>style.visibility</p:attrName>
                                        </p:attrNameLst>
                                      </p:cBhvr>
                                      <p:to>
                                        <p:strVal val="visible"/>
                                      </p:to>
                                    </p:set>
                                    <p:animEffect transition="in" filter="wipe(left)">
                                      <p:cBhvr>
                                        <p:cTn id="46" dur="500"/>
                                        <p:tgtEl>
                                          <p:spTgt spid="4302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43018"/>
                                        </p:tgtEl>
                                        <p:attrNameLst>
                                          <p:attrName>style.visibility</p:attrName>
                                        </p:attrNameLst>
                                      </p:cBhvr>
                                      <p:to>
                                        <p:strVal val="visible"/>
                                      </p:to>
                                    </p:set>
                                    <p:animEffect transition="in" filter="wipe(left)">
                                      <p:cBhvr>
                                        <p:cTn id="51" dur="500"/>
                                        <p:tgtEl>
                                          <p:spTgt spid="430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43019"/>
                                        </p:tgtEl>
                                        <p:attrNameLst>
                                          <p:attrName>style.visibility</p:attrName>
                                        </p:attrNameLst>
                                      </p:cBhvr>
                                      <p:to>
                                        <p:strVal val="visible"/>
                                      </p:to>
                                    </p:set>
                                    <p:animEffect transition="in" filter="wipe(left)">
                                      <p:cBhvr>
                                        <p:cTn id="56" dur="500"/>
                                        <p:tgtEl>
                                          <p:spTgt spid="43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2" grpId="0" autoUpdateAnimBg="0"/>
      <p:bldP spid="43017" grpId="0" autoUpdateAnimBg="0"/>
      <p:bldP spid="4301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1447800" y="838200"/>
            <a:ext cx="472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sz="2400" b="0"/>
          </a:p>
        </p:txBody>
      </p:sp>
      <p:sp>
        <p:nvSpPr>
          <p:cNvPr id="25603" name="Text Box 3"/>
          <p:cNvSpPr txBox="1">
            <a:spLocks noChangeArrowheads="1"/>
          </p:cNvSpPr>
          <p:nvPr/>
        </p:nvSpPr>
        <p:spPr bwMode="auto">
          <a:xfrm>
            <a:off x="1447800" y="3048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sz="2400" b="0"/>
          </a:p>
        </p:txBody>
      </p:sp>
      <p:sp>
        <p:nvSpPr>
          <p:cNvPr id="25604" name="Text Box 4"/>
          <p:cNvSpPr txBox="1">
            <a:spLocks noChangeArrowheads="1"/>
          </p:cNvSpPr>
          <p:nvPr/>
        </p:nvSpPr>
        <p:spPr bwMode="auto">
          <a:xfrm>
            <a:off x="1828800" y="3429000"/>
            <a:ext cx="373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sz="2400" b="0"/>
          </a:p>
        </p:txBody>
      </p:sp>
      <p:sp>
        <p:nvSpPr>
          <p:cNvPr id="25605" name="Text Box 5"/>
          <p:cNvSpPr txBox="1">
            <a:spLocks noChangeArrowheads="1"/>
          </p:cNvSpPr>
          <p:nvPr/>
        </p:nvSpPr>
        <p:spPr bwMode="auto">
          <a:xfrm>
            <a:off x="533400" y="5181600"/>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endParaRPr lang="en-US" altLang="zh-CN" sz="2400" b="0"/>
          </a:p>
        </p:txBody>
      </p:sp>
      <p:sp>
        <p:nvSpPr>
          <p:cNvPr id="36870" name="Text Box 6"/>
          <p:cNvSpPr txBox="1">
            <a:spLocks noChangeArrowheads="1"/>
          </p:cNvSpPr>
          <p:nvPr/>
        </p:nvSpPr>
        <p:spPr bwMode="auto">
          <a:xfrm>
            <a:off x="914400" y="1704975"/>
            <a:ext cx="8001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150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在</a:t>
            </a:r>
            <a:r>
              <a:rPr lang="zh-CN" altLang="en-US" sz="2800">
                <a:solidFill>
                  <a:srgbClr val="CC3300"/>
                </a:solidFill>
              </a:rPr>
              <a:t>球体内</a:t>
            </a:r>
            <a:r>
              <a:rPr lang="zh-CN" altLang="en-US" sz="2800">
                <a:solidFill>
                  <a:schemeClr val="accent2"/>
                </a:solidFill>
              </a:rPr>
              <a:t>取半径为</a:t>
            </a:r>
            <a:r>
              <a:rPr lang="en-US" altLang="zh-CN" sz="2800" i="1">
                <a:solidFill>
                  <a:schemeClr val="accent2"/>
                </a:solidFill>
              </a:rPr>
              <a:t>r</a:t>
            </a:r>
            <a:r>
              <a:rPr lang="en-US" altLang="zh-CN" sz="2800">
                <a:solidFill>
                  <a:schemeClr val="accent2"/>
                </a:solidFill>
              </a:rPr>
              <a:t>、</a:t>
            </a:r>
            <a:r>
              <a:rPr lang="zh-CN" altLang="en-US" sz="2800">
                <a:solidFill>
                  <a:schemeClr val="accent2"/>
                </a:solidFill>
              </a:rPr>
              <a:t>厚为</a:t>
            </a:r>
            <a:r>
              <a:rPr lang="en-US" altLang="zh-CN" sz="2800" i="1">
                <a:solidFill>
                  <a:schemeClr val="accent2"/>
                </a:solidFill>
              </a:rPr>
              <a:t>dr</a:t>
            </a:r>
            <a:r>
              <a:rPr lang="zh-CN" altLang="en-US" sz="2800">
                <a:solidFill>
                  <a:schemeClr val="accent2"/>
                </a:solidFill>
              </a:rPr>
              <a:t>的簿球壳，该壳内所包含的电量为</a:t>
            </a:r>
          </a:p>
        </p:txBody>
      </p:sp>
      <p:sp>
        <p:nvSpPr>
          <p:cNvPr id="36871" name="Text Box 7"/>
          <p:cNvSpPr txBox="1">
            <a:spLocks noChangeArrowheads="1"/>
          </p:cNvSpPr>
          <p:nvPr/>
        </p:nvSpPr>
        <p:spPr bwMode="auto">
          <a:xfrm>
            <a:off x="304800" y="200025"/>
            <a:ext cx="8610600" cy="1458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150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17. 一半径为</a:t>
            </a:r>
            <a:r>
              <a:rPr lang="en-US" altLang="zh-CN" sz="2800" i="1">
                <a:solidFill>
                  <a:schemeClr val="accent2"/>
                </a:solidFill>
              </a:rPr>
              <a:t>R</a:t>
            </a:r>
            <a:r>
              <a:rPr lang="zh-CN" altLang="en-US" sz="2800">
                <a:solidFill>
                  <a:schemeClr val="accent2"/>
                </a:solidFill>
              </a:rPr>
              <a:t>的带电球体，其电荷体密度分布为</a:t>
            </a:r>
          </a:p>
          <a:p>
            <a:pPr eaLnBrk="1" hangingPunct="1">
              <a:spcBef>
                <a:spcPct val="0"/>
              </a:spcBef>
              <a:buFontTx/>
              <a:buNone/>
            </a:pPr>
            <a:r>
              <a:rPr lang="zh-CN" altLang="en-US" sz="2800" i="1">
                <a:solidFill>
                  <a:schemeClr val="accent2"/>
                </a:solidFill>
                <a:sym typeface="Symbol" panose="05050102010706020507" pitchFamily="18" charset="2"/>
              </a:rPr>
              <a:t>                </a:t>
            </a:r>
            <a:r>
              <a:rPr lang="zh-CN" altLang="en-US" sz="2800" i="1">
                <a:solidFill>
                  <a:schemeClr val="accent2"/>
                </a:solidFill>
              </a:rPr>
              <a:t>=</a:t>
            </a:r>
            <a:r>
              <a:rPr lang="en-US" altLang="zh-CN" sz="2800" i="1">
                <a:solidFill>
                  <a:schemeClr val="accent2"/>
                </a:solidFill>
              </a:rPr>
              <a:t>Ar      (r≤R)   </a:t>
            </a:r>
            <a:r>
              <a:rPr lang="en-US" altLang="zh-CN" sz="2800" i="1">
                <a:solidFill>
                  <a:schemeClr val="accent2"/>
                </a:solidFill>
                <a:sym typeface="Symbol" panose="05050102010706020507" pitchFamily="18" charset="2"/>
              </a:rPr>
              <a:t> </a:t>
            </a:r>
            <a:r>
              <a:rPr lang="en-US" altLang="zh-CN" sz="2800" i="1">
                <a:solidFill>
                  <a:schemeClr val="accent2"/>
                </a:solidFill>
              </a:rPr>
              <a:t>=0      （r&gt;R）</a:t>
            </a:r>
            <a:endParaRPr lang="en-US" altLang="zh-CN" sz="2800">
              <a:solidFill>
                <a:schemeClr val="accent2"/>
              </a:solidFill>
            </a:endParaRPr>
          </a:p>
          <a:p>
            <a:pPr eaLnBrk="1" hangingPunct="1">
              <a:lnSpc>
                <a:spcPct val="120000"/>
              </a:lnSpc>
              <a:spcBef>
                <a:spcPct val="0"/>
              </a:spcBef>
              <a:buFontTx/>
              <a:buNone/>
            </a:pPr>
            <a:r>
              <a:rPr lang="en-US" altLang="zh-CN" sz="2800">
                <a:solidFill>
                  <a:schemeClr val="accent2"/>
                </a:solidFill>
              </a:rPr>
              <a:t>     </a:t>
            </a:r>
            <a:r>
              <a:rPr lang="en-US" altLang="zh-CN" sz="2800" i="1">
                <a:solidFill>
                  <a:schemeClr val="accent2"/>
                </a:solidFill>
              </a:rPr>
              <a:t>A</a:t>
            </a:r>
            <a:r>
              <a:rPr lang="zh-CN" altLang="en-US" sz="2800">
                <a:solidFill>
                  <a:schemeClr val="accent2"/>
                </a:solidFill>
              </a:rPr>
              <a:t>为一常数，试求球体内外的场强分布。</a:t>
            </a:r>
          </a:p>
        </p:txBody>
      </p:sp>
      <p:sp>
        <p:nvSpPr>
          <p:cNvPr id="36872" name="Text Box 8"/>
          <p:cNvSpPr txBox="1">
            <a:spLocks noChangeArrowheads="1"/>
          </p:cNvSpPr>
          <p:nvPr/>
        </p:nvSpPr>
        <p:spPr bwMode="auto">
          <a:xfrm>
            <a:off x="919163" y="3962400"/>
            <a:ext cx="5541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150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以该球面为高斯面，按高斯定理有</a:t>
            </a:r>
            <a:endParaRPr lang="zh-CN" altLang="en-US" sz="2800" i="1" baseline="-25000">
              <a:solidFill>
                <a:schemeClr val="accent2"/>
              </a:solidFill>
            </a:endParaRPr>
          </a:p>
        </p:txBody>
      </p:sp>
      <p:sp>
        <p:nvSpPr>
          <p:cNvPr id="36873" name="Text Box 9"/>
          <p:cNvSpPr txBox="1">
            <a:spLocks noChangeArrowheads="1"/>
          </p:cNvSpPr>
          <p:nvPr/>
        </p:nvSpPr>
        <p:spPr bwMode="auto">
          <a:xfrm>
            <a:off x="304800" y="1676400"/>
            <a:ext cx="898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解：</a:t>
            </a:r>
            <a:endParaRPr lang="en-US" altLang="zh-CN">
              <a:solidFill>
                <a:schemeClr val="accent2"/>
              </a:solidFill>
            </a:endParaRPr>
          </a:p>
        </p:txBody>
      </p:sp>
      <p:graphicFrame>
        <p:nvGraphicFramePr>
          <p:cNvPr id="36874" name="Object 10"/>
          <p:cNvGraphicFramePr>
            <a:graphicFrameLocks noChangeAspect="1"/>
          </p:cNvGraphicFramePr>
          <p:nvPr/>
        </p:nvGraphicFramePr>
        <p:xfrm>
          <a:off x="3306763" y="2166938"/>
          <a:ext cx="3632200" cy="482600"/>
        </p:xfrm>
        <a:graphic>
          <a:graphicData uri="http://schemas.openxmlformats.org/presentationml/2006/ole">
            <mc:AlternateContent xmlns:mc="http://schemas.openxmlformats.org/markup-compatibility/2006">
              <mc:Choice xmlns:v="urn:schemas-microsoft-com:vml" Requires="v">
                <p:oleObj name="Equation" r:id="rId2" imgW="3627219" imgH="472571" progId="Equation.3">
                  <p:embed/>
                </p:oleObj>
              </mc:Choice>
              <mc:Fallback>
                <p:oleObj name="Equation" r:id="rId2" imgW="3627219" imgH="472571" progId="Equation.3">
                  <p:embed/>
                  <p:pic>
                    <p:nvPicPr>
                      <p:cNvPr id="36874"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6763" y="2166938"/>
                        <a:ext cx="3632200"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5" name="Text Box 11"/>
          <p:cNvSpPr txBox="1">
            <a:spLocks noChangeArrowheads="1"/>
          </p:cNvSpPr>
          <p:nvPr/>
        </p:nvSpPr>
        <p:spPr bwMode="auto">
          <a:xfrm>
            <a:off x="942975" y="2733675"/>
            <a:ext cx="56403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在半径为</a:t>
            </a:r>
            <a:r>
              <a:rPr lang="en-US" altLang="zh-CN" i="1">
                <a:solidFill>
                  <a:schemeClr val="accent2"/>
                </a:solidFill>
              </a:rPr>
              <a:t>r</a:t>
            </a:r>
            <a:r>
              <a:rPr lang="zh-CN" altLang="en-US">
                <a:solidFill>
                  <a:schemeClr val="accent2"/>
                </a:solidFill>
              </a:rPr>
              <a:t>的球面内包含的总电量为</a:t>
            </a:r>
            <a:endParaRPr lang="en-US" altLang="zh-CN" sz="2400" b="0"/>
          </a:p>
        </p:txBody>
      </p:sp>
      <p:graphicFrame>
        <p:nvGraphicFramePr>
          <p:cNvPr id="36876" name="Object 12"/>
          <p:cNvGraphicFramePr>
            <a:graphicFrameLocks noChangeAspect="1"/>
          </p:cNvGraphicFramePr>
          <p:nvPr/>
        </p:nvGraphicFramePr>
        <p:xfrm>
          <a:off x="1360488" y="3219450"/>
          <a:ext cx="6413500" cy="736600"/>
        </p:xfrm>
        <a:graphic>
          <a:graphicData uri="http://schemas.openxmlformats.org/presentationml/2006/ole">
            <mc:AlternateContent xmlns:mc="http://schemas.openxmlformats.org/markup-compatibility/2006">
              <mc:Choice xmlns:v="urn:schemas-microsoft-com:vml" Requires="v">
                <p:oleObj name="Equation" r:id="rId4" imgW="6408494" imgH="731520" progId="Equation.3">
                  <p:embed/>
                </p:oleObj>
              </mc:Choice>
              <mc:Fallback>
                <p:oleObj name="Equation" r:id="rId4" imgW="6408494" imgH="731520" progId="Equation.3">
                  <p:embed/>
                  <p:pic>
                    <p:nvPicPr>
                      <p:cNvPr id="36876"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488" y="3219450"/>
                        <a:ext cx="64135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7" name="Object 13"/>
          <p:cNvGraphicFramePr>
            <a:graphicFrameLocks noChangeAspect="1"/>
          </p:cNvGraphicFramePr>
          <p:nvPr/>
        </p:nvGraphicFramePr>
        <p:xfrm>
          <a:off x="2438400" y="4538663"/>
          <a:ext cx="2921000" cy="495300"/>
        </p:xfrm>
        <a:graphic>
          <a:graphicData uri="http://schemas.openxmlformats.org/presentationml/2006/ole">
            <mc:AlternateContent xmlns:mc="http://schemas.openxmlformats.org/markup-compatibility/2006">
              <mc:Choice xmlns:v="urn:schemas-microsoft-com:vml" Requires="v">
                <p:oleObj name="Equation" r:id="rId6" imgW="2910692" imgH="487549" progId="Equation.3">
                  <p:embed/>
                </p:oleObj>
              </mc:Choice>
              <mc:Fallback>
                <p:oleObj name="Equation" r:id="rId6" imgW="2910692" imgH="487549" progId="Equation.3">
                  <p:embed/>
                  <p:pic>
                    <p:nvPicPr>
                      <p:cNvPr id="36877"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8400" y="4538663"/>
                        <a:ext cx="29210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8" name="Text Box 14"/>
          <p:cNvSpPr txBox="1">
            <a:spLocks noChangeArrowheads="1"/>
          </p:cNvSpPr>
          <p:nvPr/>
        </p:nvSpPr>
        <p:spPr bwMode="auto">
          <a:xfrm>
            <a:off x="936625" y="5686425"/>
            <a:ext cx="4826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150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方向沿径向，  </a:t>
            </a:r>
            <a:r>
              <a:rPr lang="en-US" altLang="zh-CN" sz="2800" i="1">
                <a:solidFill>
                  <a:schemeClr val="accent2"/>
                </a:solidFill>
              </a:rPr>
              <a:t>A</a:t>
            </a:r>
            <a:r>
              <a:rPr lang="en-US" altLang="zh-CN" sz="2800">
                <a:solidFill>
                  <a:schemeClr val="accent2"/>
                </a:solidFill>
              </a:rPr>
              <a:t>&gt;0</a:t>
            </a:r>
            <a:r>
              <a:rPr lang="zh-CN" altLang="en-US" sz="2800">
                <a:solidFill>
                  <a:schemeClr val="accent2"/>
                </a:solidFill>
              </a:rPr>
              <a:t>时向外，   </a:t>
            </a:r>
          </a:p>
          <a:p>
            <a:pPr eaLnBrk="1" hangingPunct="1">
              <a:spcBef>
                <a:spcPct val="0"/>
              </a:spcBef>
              <a:buFontTx/>
              <a:buNone/>
            </a:pPr>
            <a:r>
              <a:rPr lang="zh-CN" altLang="en-US" sz="2800">
                <a:solidFill>
                  <a:schemeClr val="accent2"/>
                </a:solidFill>
              </a:rPr>
              <a:t>                          </a:t>
            </a:r>
            <a:r>
              <a:rPr lang="en-US" altLang="zh-CN" sz="2800" i="1">
                <a:solidFill>
                  <a:schemeClr val="accent2"/>
                </a:solidFill>
              </a:rPr>
              <a:t>A</a:t>
            </a:r>
            <a:r>
              <a:rPr lang="en-US" altLang="zh-CN" sz="2800">
                <a:solidFill>
                  <a:schemeClr val="accent2"/>
                </a:solidFill>
              </a:rPr>
              <a:t>&lt;0</a:t>
            </a:r>
            <a:r>
              <a:rPr lang="zh-CN" altLang="en-US" sz="2800">
                <a:solidFill>
                  <a:schemeClr val="accent2"/>
                </a:solidFill>
              </a:rPr>
              <a:t>时向里。</a:t>
            </a:r>
            <a:endParaRPr lang="zh-CN" altLang="en-US" sz="2800" b="0">
              <a:solidFill>
                <a:schemeClr val="accent2"/>
              </a:solidFill>
            </a:endParaRPr>
          </a:p>
        </p:txBody>
      </p:sp>
      <p:sp>
        <p:nvSpPr>
          <p:cNvPr id="36879" name="Text Box 15"/>
          <p:cNvSpPr txBox="1">
            <a:spLocks noChangeArrowheads="1"/>
          </p:cNvSpPr>
          <p:nvPr/>
        </p:nvSpPr>
        <p:spPr bwMode="auto">
          <a:xfrm>
            <a:off x="942975" y="51054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得到</a:t>
            </a:r>
            <a:endParaRPr lang="en-US" altLang="zh-CN">
              <a:solidFill>
                <a:schemeClr val="accent2"/>
              </a:solidFill>
            </a:endParaRPr>
          </a:p>
        </p:txBody>
      </p:sp>
      <p:graphicFrame>
        <p:nvGraphicFramePr>
          <p:cNvPr id="36880" name="Object 16"/>
          <p:cNvGraphicFramePr>
            <a:graphicFrameLocks noChangeAspect="1"/>
          </p:cNvGraphicFramePr>
          <p:nvPr/>
        </p:nvGraphicFramePr>
        <p:xfrm>
          <a:off x="2238375" y="5143500"/>
          <a:ext cx="3962400" cy="495300"/>
        </p:xfrm>
        <a:graphic>
          <a:graphicData uri="http://schemas.openxmlformats.org/presentationml/2006/ole">
            <mc:AlternateContent xmlns:mc="http://schemas.openxmlformats.org/markup-compatibility/2006">
              <mc:Choice xmlns:v="urn:schemas-microsoft-com:vml" Requires="v">
                <p:oleObj name="Equation" r:id="rId8" imgW="3954706" imgH="487549" progId="Equation.3">
                  <p:embed/>
                </p:oleObj>
              </mc:Choice>
              <mc:Fallback>
                <p:oleObj name="Equation" r:id="rId8" imgW="3954706" imgH="487549" progId="Equation.3">
                  <p:embed/>
                  <p:pic>
                    <p:nvPicPr>
                      <p:cNvPr id="3688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38375" y="5143500"/>
                        <a:ext cx="3962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81" name="Oval 17"/>
          <p:cNvSpPr>
            <a:spLocks noChangeArrowheads="1"/>
          </p:cNvSpPr>
          <p:nvPr/>
        </p:nvSpPr>
        <p:spPr bwMode="auto">
          <a:xfrm>
            <a:off x="6858000" y="4724400"/>
            <a:ext cx="1676400" cy="1676400"/>
          </a:xfrm>
          <a:prstGeom prst="ellipse">
            <a:avLst/>
          </a:prstGeom>
          <a:gradFill rotWithShape="0">
            <a:gsLst>
              <a:gs pos="0">
                <a:srgbClr val="FFCC00"/>
              </a:gs>
              <a:gs pos="100000">
                <a:srgbClr val="5E4B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82" name="AutoShape 18"/>
          <p:cNvSpPr>
            <a:spLocks noChangeArrowheads="1"/>
          </p:cNvSpPr>
          <p:nvPr/>
        </p:nvSpPr>
        <p:spPr bwMode="auto">
          <a:xfrm>
            <a:off x="7210425" y="5076825"/>
            <a:ext cx="990600" cy="990600"/>
          </a:xfrm>
          <a:custGeom>
            <a:avLst/>
            <a:gdLst>
              <a:gd name="T0" fmla="*/ 495300 w 21600"/>
              <a:gd name="T1" fmla="*/ 0 h 21600"/>
              <a:gd name="T2" fmla="*/ 145059 w 21600"/>
              <a:gd name="T3" fmla="*/ 145059 h 21600"/>
              <a:gd name="T4" fmla="*/ 0 w 21600"/>
              <a:gd name="T5" fmla="*/ 495300 h 21600"/>
              <a:gd name="T6" fmla="*/ 145059 w 21600"/>
              <a:gd name="T7" fmla="*/ 845541 h 21600"/>
              <a:gd name="T8" fmla="*/ 495300 w 21600"/>
              <a:gd name="T9" fmla="*/ 990600 h 21600"/>
              <a:gd name="T10" fmla="*/ 845541 w 21600"/>
              <a:gd name="T11" fmla="*/ 845541 h 21600"/>
              <a:gd name="T12" fmla="*/ 990600 w 21600"/>
              <a:gd name="T13" fmla="*/ 495300 h 21600"/>
              <a:gd name="T14" fmla="*/ 845541 w 21600"/>
              <a:gd name="T15" fmla="*/ 145059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077" y="10800"/>
                </a:moveTo>
                <a:cubicBezTo>
                  <a:pt x="2077" y="15618"/>
                  <a:pt x="5982" y="19523"/>
                  <a:pt x="10800" y="19523"/>
                </a:cubicBezTo>
                <a:cubicBezTo>
                  <a:pt x="15618" y="19523"/>
                  <a:pt x="19523" y="15618"/>
                  <a:pt x="19523" y="10800"/>
                </a:cubicBezTo>
                <a:cubicBezTo>
                  <a:pt x="19523" y="5982"/>
                  <a:pt x="15618" y="2077"/>
                  <a:pt x="10800" y="2077"/>
                </a:cubicBezTo>
                <a:cubicBezTo>
                  <a:pt x="5982" y="2077"/>
                  <a:pt x="2077" y="5982"/>
                  <a:pt x="2077" y="10800"/>
                </a:cubicBezTo>
                <a:close/>
              </a:path>
            </a:pathLst>
          </a:custGeom>
          <a:noFill/>
          <a:ln w="1905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6883" name="Group 19"/>
          <p:cNvGrpSpPr>
            <a:grpSpLocks/>
          </p:cNvGrpSpPr>
          <p:nvPr/>
        </p:nvGrpSpPr>
        <p:grpSpPr bwMode="auto">
          <a:xfrm>
            <a:off x="7677150" y="4995863"/>
            <a:ext cx="752475" cy="623887"/>
            <a:chOff x="4836" y="3147"/>
            <a:chExt cx="474" cy="393"/>
          </a:xfrm>
        </p:grpSpPr>
        <p:sp>
          <p:nvSpPr>
            <p:cNvPr id="25620" name="Line 20"/>
            <p:cNvSpPr>
              <a:spLocks noChangeShapeType="1"/>
            </p:cNvSpPr>
            <p:nvPr/>
          </p:nvSpPr>
          <p:spPr bwMode="auto">
            <a:xfrm flipV="1">
              <a:off x="4848" y="3456"/>
              <a:ext cx="240"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621" name="Text Box 21"/>
            <p:cNvSpPr txBox="1">
              <a:spLocks noChangeArrowheads="1"/>
            </p:cNvSpPr>
            <p:nvPr/>
          </p:nvSpPr>
          <p:spPr bwMode="auto">
            <a:xfrm>
              <a:off x="4836" y="3213"/>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r</a:t>
              </a:r>
            </a:p>
          </p:txBody>
        </p:sp>
        <p:sp>
          <p:nvSpPr>
            <p:cNvPr id="25622" name="Text Box 22"/>
            <p:cNvSpPr txBox="1">
              <a:spLocks noChangeArrowheads="1"/>
            </p:cNvSpPr>
            <p:nvPr/>
          </p:nvSpPr>
          <p:spPr bwMode="auto">
            <a:xfrm>
              <a:off x="4995" y="3147"/>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dr</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871"/>
                                        </p:tgtEl>
                                        <p:attrNameLst>
                                          <p:attrName>style.visibility</p:attrName>
                                        </p:attrNameLst>
                                      </p:cBhvr>
                                      <p:to>
                                        <p:strVal val="visible"/>
                                      </p:to>
                                    </p:set>
                                    <p:animEffect transition="in" filter="blinds(horizontal)">
                                      <p:cBhvr>
                                        <p:cTn id="7" dur="500"/>
                                        <p:tgtEl>
                                          <p:spTgt spid="36871"/>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6881"/>
                                        </p:tgtEl>
                                        <p:attrNameLst>
                                          <p:attrName>style.visibility</p:attrName>
                                        </p:attrNameLst>
                                      </p:cBhvr>
                                      <p:to>
                                        <p:strVal val="visible"/>
                                      </p:to>
                                    </p:set>
                                    <p:animEffect transition="in" filter="blinds(horizontal)">
                                      <p:cBhvr>
                                        <p:cTn id="11" dur="500"/>
                                        <p:tgtEl>
                                          <p:spTgt spid="36881"/>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6873"/>
                                        </p:tgtEl>
                                        <p:attrNameLst>
                                          <p:attrName>style.visibility</p:attrName>
                                        </p:attrNameLst>
                                      </p:cBhvr>
                                      <p:to>
                                        <p:strVal val="visible"/>
                                      </p:to>
                                    </p:set>
                                    <p:animEffect transition="in" filter="wipe(left)">
                                      <p:cBhvr>
                                        <p:cTn id="16" dur="500"/>
                                        <p:tgtEl>
                                          <p:spTgt spid="36873"/>
                                        </p:tgtEl>
                                      </p:cBhvr>
                                    </p:animEffect>
                                  </p:childTnLst>
                                </p:cTn>
                              </p:par>
                            </p:childTnLst>
                          </p:cTn>
                        </p:par>
                        <p:par>
                          <p:cTn id="17" fill="hold" nodeType="afterGroup">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36870"/>
                                        </p:tgtEl>
                                        <p:attrNameLst>
                                          <p:attrName>style.visibility</p:attrName>
                                        </p:attrNameLst>
                                      </p:cBhvr>
                                      <p:to>
                                        <p:strVal val="visible"/>
                                      </p:to>
                                    </p:set>
                                    <p:animEffect transition="in" filter="wipe(left)">
                                      <p:cBhvr>
                                        <p:cTn id="20" dur="500"/>
                                        <p:tgtEl>
                                          <p:spTgt spid="36870"/>
                                        </p:tgtEl>
                                      </p:cBhvr>
                                    </p:animEffect>
                                  </p:childTnLst>
                                </p:cTn>
                              </p:par>
                            </p:childTnLst>
                          </p:cTn>
                        </p:par>
                        <p:par>
                          <p:cTn id="21" fill="hold" nodeType="afterGroup">
                            <p:stCondLst>
                              <p:cond delay="1000"/>
                            </p:stCondLst>
                            <p:childTnLst>
                              <p:par>
                                <p:cTn id="22" presetID="3" presetClass="entr" presetSubtype="10" fill="hold" grpId="0" nodeType="afterEffect">
                                  <p:stCondLst>
                                    <p:cond delay="0"/>
                                  </p:stCondLst>
                                  <p:childTnLst>
                                    <p:set>
                                      <p:cBhvr>
                                        <p:cTn id="23" dur="1" fill="hold">
                                          <p:stCondLst>
                                            <p:cond delay="0"/>
                                          </p:stCondLst>
                                        </p:cTn>
                                        <p:tgtEl>
                                          <p:spTgt spid="36882"/>
                                        </p:tgtEl>
                                        <p:attrNameLst>
                                          <p:attrName>style.visibility</p:attrName>
                                        </p:attrNameLst>
                                      </p:cBhvr>
                                      <p:to>
                                        <p:strVal val="visible"/>
                                      </p:to>
                                    </p:set>
                                    <p:animEffect transition="in" filter="blinds(horizontal)">
                                      <p:cBhvr>
                                        <p:cTn id="24" dur="500"/>
                                        <p:tgtEl>
                                          <p:spTgt spid="36882"/>
                                        </p:tgtEl>
                                      </p:cBhvr>
                                    </p:animEffect>
                                  </p:childTnLst>
                                </p:cTn>
                              </p:par>
                            </p:childTnLst>
                          </p:cTn>
                        </p:par>
                        <p:par>
                          <p:cTn id="25" fill="hold" nodeType="afterGroup">
                            <p:stCondLst>
                              <p:cond delay="1500"/>
                            </p:stCondLst>
                            <p:childTnLst>
                              <p:par>
                                <p:cTn id="26" presetID="22" presetClass="entr" presetSubtype="8" fill="hold" nodeType="afterEffect">
                                  <p:stCondLst>
                                    <p:cond delay="0"/>
                                  </p:stCondLst>
                                  <p:childTnLst>
                                    <p:set>
                                      <p:cBhvr>
                                        <p:cTn id="27" dur="1" fill="hold">
                                          <p:stCondLst>
                                            <p:cond delay="0"/>
                                          </p:stCondLst>
                                        </p:cTn>
                                        <p:tgtEl>
                                          <p:spTgt spid="36883"/>
                                        </p:tgtEl>
                                        <p:attrNameLst>
                                          <p:attrName>style.visibility</p:attrName>
                                        </p:attrNameLst>
                                      </p:cBhvr>
                                      <p:to>
                                        <p:strVal val="visible"/>
                                      </p:to>
                                    </p:set>
                                    <p:animEffect transition="in" filter="wipe(left)">
                                      <p:cBhvr>
                                        <p:cTn id="28" dur="500"/>
                                        <p:tgtEl>
                                          <p:spTgt spid="3688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6874"/>
                                        </p:tgtEl>
                                        <p:attrNameLst>
                                          <p:attrName>style.visibility</p:attrName>
                                        </p:attrNameLst>
                                      </p:cBhvr>
                                      <p:to>
                                        <p:strVal val="visible"/>
                                      </p:to>
                                    </p:set>
                                    <p:animEffect transition="in" filter="wipe(left)">
                                      <p:cBhvr>
                                        <p:cTn id="33" dur="500"/>
                                        <p:tgtEl>
                                          <p:spTgt spid="3687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6875"/>
                                        </p:tgtEl>
                                        <p:attrNameLst>
                                          <p:attrName>style.visibility</p:attrName>
                                        </p:attrNameLst>
                                      </p:cBhvr>
                                      <p:to>
                                        <p:strVal val="visible"/>
                                      </p:to>
                                    </p:set>
                                    <p:animEffect transition="in" filter="wipe(left)">
                                      <p:cBhvr>
                                        <p:cTn id="38" dur="500"/>
                                        <p:tgtEl>
                                          <p:spTgt spid="36875"/>
                                        </p:tgtEl>
                                      </p:cBhvr>
                                    </p:animEffect>
                                  </p:childTnLst>
                                </p:cTn>
                              </p:par>
                            </p:childTnLst>
                          </p:cTn>
                        </p:par>
                        <p:par>
                          <p:cTn id="39" fill="hold" nodeType="afterGroup">
                            <p:stCondLst>
                              <p:cond delay="500"/>
                            </p:stCondLst>
                            <p:childTnLst>
                              <p:par>
                                <p:cTn id="40" presetID="22" presetClass="entr" presetSubtype="8" fill="hold" nodeType="afterEffect">
                                  <p:stCondLst>
                                    <p:cond delay="0"/>
                                  </p:stCondLst>
                                  <p:childTnLst>
                                    <p:set>
                                      <p:cBhvr>
                                        <p:cTn id="41" dur="1" fill="hold">
                                          <p:stCondLst>
                                            <p:cond delay="0"/>
                                          </p:stCondLst>
                                        </p:cTn>
                                        <p:tgtEl>
                                          <p:spTgt spid="36876"/>
                                        </p:tgtEl>
                                        <p:attrNameLst>
                                          <p:attrName>style.visibility</p:attrName>
                                        </p:attrNameLst>
                                      </p:cBhvr>
                                      <p:to>
                                        <p:strVal val="visible"/>
                                      </p:to>
                                    </p:set>
                                    <p:animEffect transition="in" filter="wipe(left)">
                                      <p:cBhvr>
                                        <p:cTn id="42" dur="500"/>
                                        <p:tgtEl>
                                          <p:spTgt spid="368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grpId="0" nodeType="clickEffect">
                                  <p:stCondLst>
                                    <p:cond delay="0"/>
                                  </p:stCondLst>
                                  <p:childTnLst>
                                    <p:set>
                                      <p:cBhvr>
                                        <p:cTn id="46" dur="1" fill="hold">
                                          <p:stCondLst>
                                            <p:cond delay="0"/>
                                          </p:stCondLst>
                                        </p:cTn>
                                        <p:tgtEl>
                                          <p:spTgt spid="36872"/>
                                        </p:tgtEl>
                                        <p:attrNameLst>
                                          <p:attrName>style.visibility</p:attrName>
                                        </p:attrNameLst>
                                      </p:cBhvr>
                                      <p:to>
                                        <p:strVal val="visible"/>
                                      </p:to>
                                    </p:set>
                                    <p:animEffect transition="in" filter="blinds(vertical)">
                                      <p:cBhvr>
                                        <p:cTn id="47" dur="500"/>
                                        <p:tgtEl>
                                          <p:spTgt spid="36872"/>
                                        </p:tgtEl>
                                      </p:cBhvr>
                                    </p:animEffect>
                                  </p:childTnLst>
                                </p:cTn>
                              </p:par>
                            </p:childTnLst>
                          </p:cTn>
                        </p:par>
                        <p:par>
                          <p:cTn id="48" fill="hold" nodeType="afterGroup">
                            <p:stCondLst>
                              <p:cond delay="500"/>
                            </p:stCondLst>
                            <p:childTnLst>
                              <p:par>
                                <p:cTn id="49" presetID="22" presetClass="entr" presetSubtype="8" fill="hold" nodeType="afterEffect">
                                  <p:stCondLst>
                                    <p:cond delay="0"/>
                                  </p:stCondLst>
                                  <p:childTnLst>
                                    <p:set>
                                      <p:cBhvr>
                                        <p:cTn id="50" dur="1" fill="hold">
                                          <p:stCondLst>
                                            <p:cond delay="0"/>
                                          </p:stCondLst>
                                        </p:cTn>
                                        <p:tgtEl>
                                          <p:spTgt spid="36877"/>
                                        </p:tgtEl>
                                        <p:attrNameLst>
                                          <p:attrName>style.visibility</p:attrName>
                                        </p:attrNameLst>
                                      </p:cBhvr>
                                      <p:to>
                                        <p:strVal val="visible"/>
                                      </p:to>
                                    </p:set>
                                    <p:animEffect transition="in" filter="wipe(left)">
                                      <p:cBhvr>
                                        <p:cTn id="51" dur="500"/>
                                        <p:tgtEl>
                                          <p:spTgt spid="3687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36879"/>
                                        </p:tgtEl>
                                        <p:attrNameLst>
                                          <p:attrName>style.visibility</p:attrName>
                                        </p:attrNameLst>
                                      </p:cBhvr>
                                      <p:to>
                                        <p:strVal val="visible"/>
                                      </p:to>
                                    </p:set>
                                    <p:animEffect transition="in" filter="wipe(left)">
                                      <p:cBhvr>
                                        <p:cTn id="56" dur="500"/>
                                        <p:tgtEl>
                                          <p:spTgt spid="36879"/>
                                        </p:tgtEl>
                                      </p:cBhvr>
                                    </p:animEffect>
                                  </p:childTnLst>
                                </p:cTn>
                              </p:par>
                            </p:childTnLst>
                          </p:cTn>
                        </p:par>
                        <p:par>
                          <p:cTn id="57" fill="hold" nodeType="afterGroup">
                            <p:stCondLst>
                              <p:cond delay="500"/>
                            </p:stCondLst>
                            <p:childTnLst>
                              <p:par>
                                <p:cTn id="58" presetID="22" presetClass="entr" presetSubtype="8" fill="hold" nodeType="afterEffect">
                                  <p:stCondLst>
                                    <p:cond delay="0"/>
                                  </p:stCondLst>
                                  <p:childTnLst>
                                    <p:set>
                                      <p:cBhvr>
                                        <p:cTn id="59" dur="1" fill="hold">
                                          <p:stCondLst>
                                            <p:cond delay="0"/>
                                          </p:stCondLst>
                                        </p:cTn>
                                        <p:tgtEl>
                                          <p:spTgt spid="36880"/>
                                        </p:tgtEl>
                                        <p:attrNameLst>
                                          <p:attrName>style.visibility</p:attrName>
                                        </p:attrNameLst>
                                      </p:cBhvr>
                                      <p:to>
                                        <p:strVal val="visible"/>
                                      </p:to>
                                    </p:set>
                                    <p:animEffect transition="in" filter="wipe(left)">
                                      <p:cBhvr>
                                        <p:cTn id="60" dur="500"/>
                                        <p:tgtEl>
                                          <p:spTgt spid="36880"/>
                                        </p:tgtEl>
                                      </p:cBhvr>
                                    </p:animEffect>
                                  </p:childTnLst>
                                </p:cTn>
                              </p:par>
                            </p:childTnLst>
                          </p:cTn>
                        </p:par>
                        <p:par>
                          <p:cTn id="61" fill="hold" nodeType="afterGroup">
                            <p:stCondLst>
                              <p:cond delay="1000"/>
                            </p:stCondLst>
                            <p:childTnLst>
                              <p:par>
                                <p:cTn id="62" presetID="3" presetClass="entr" presetSubtype="10" fill="hold" grpId="0" nodeType="afterEffect">
                                  <p:stCondLst>
                                    <p:cond delay="0"/>
                                  </p:stCondLst>
                                  <p:childTnLst>
                                    <p:set>
                                      <p:cBhvr>
                                        <p:cTn id="63" dur="1" fill="hold">
                                          <p:stCondLst>
                                            <p:cond delay="0"/>
                                          </p:stCondLst>
                                        </p:cTn>
                                        <p:tgtEl>
                                          <p:spTgt spid="36878"/>
                                        </p:tgtEl>
                                        <p:attrNameLst>
                                          <p:attrName>style.visibility</p:attrName>
                                        </p:attrNameLst>
                                      </p:cBhvr>
                                      <p:to>
                                        <p:strVal val="visible"/>
                                      </p:to>
                                    </p:set>
                                    <p:animEffect transition="in" filter="blinds(horizontal)">
                                      <p:cBhvr>
                                        <p:cTn id="64" dur="500"/>
                                        <p:tgtEl>
                                          <p:spTgt spid="36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0" grpId="0" autoUpdateAnimBg="0"/>
      <p:bldP spid="36871" grpId="0" autoUpdateAnimBg="0"/>
      <p:bldP spid="36872" grpId="0" autoUpdateAnimBg="0"/>
      <p:bldP spid="36873" grpId="0" autoUpdateAnimBg="0"/>
      <p:bldP spid="36875" grpId="0" autoUpdateAnimBg="0"/>
      <p:bldP spid="36878" grpId="0" autoUpdateAnimBg="0"/>
      <p:bldP spid="36879" grpId="0" autoUpdateAnimBg="0"/>
      <p:bldP spid="36881" grpId="0" animBg="1"/>
      <p:bldP spid="3688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381000" y="381000"/>
            <a:ext cx="83216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在</a:t>
            </a:r>
            <a:r>
              <a:rPr lang="zh-CN" altLang="en-US">
                <a:solidFill>
                  <a:srgbClr val="CC3300"/>
                </a:solidFill>
              </a:rPr>
              <a:t>球体外</a:t>
            </a:r>
            <a:r>
              <a:rPr lang="zh-CN" altLang="en-US">
                <a:solidFill>
                  <a:schemeClr val="accent2"/>
                </a:solidFill>
              </a:rPr>
              <a:t>作一半径为</a:t>
            </a:r>
            <a:r>
              <a:rPr lang="en-US" altLang="zh-CN">
                <a:solidFill>
                  <a:schemeClr val="accent2"/>
                </a:solidFill>
              </a:rPr>
              <a:t>r</a:t>
            </a:r>
            <a:r>
              <a:rPr lang="zh-CN" altLang="en-US">
                <a:solidFill>
                  <a:schemeClr val="accent2"/>
                </a:solidFill>
              </a:rPr>
              <a:t>的同心高斯球面，其包含的总电量为</a:t>
            </a:r>
            <a:endParaRPr lang="en-US" altLang="zh-CN">
              <a:solidFill>
                <a:schemeClr val="accent2"/>
              </a:solidFill>
            </a:endParaRPr>
          </a:p>
        </p:txBody>
      </p:sp>
      <p:graphicFrame>
        <p:nvGraphicFramePr>
          <p:cNvPr id="37891" name="Object 3"/>
          <p:cNvGraphicFramePr>
            <a:graphicFrameLocks noChangeAspect="1"/>
          </p:cNvGraphicFramePr>
          <p:nvPr/>
        </p:nvGraphicFramePr>
        <p:xfrm>
          <a:off x="1073150" y="1371600"/>
          <a:ext cx="6553200" cy="736600"/>
        </p:xfrm>
        <a:graphic>
          <a:graphicData uri="http://schemas.openxmlformats.org/presentationml/2006/ole">
            <mc:AlternateContent xmlns:mc="http://schemas.openxmlformats.org/markup-compatibility/2006">
              <mc:Choice xmlns:v="urn:schemas-microsoft-com:vml" Requires="v">
                <p:oleObj name="Equation" r:id="rId2" imgW="6545407" imgH="731520" progId="Equation.3">
                  <p:embed/>
                </p:oleObj>
              </mc:Choice>
              <mc:Fallback>
                <p:oleObj name="Equation" r:id="rId2" imgW="6545407" imgH="731520" progId="Equation.3">
                  <p:embed/>
                  <p:pic>
                    <p:nvPicPr>
                      <p:cNvPr id="37891"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150" y="1371600"/>
                        <a:ext cx="655320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2" name="Text Box 4"/>
          <p:cNvSpPr txBox="1">
            <a:spLocks noChangeArrowheads="1"/>
          </p:cNvSpPr>
          <p:nvPr/>
        </p:nvSpPr>
        <p:spPr bwMode="auto">
          <a:xfrm>
            <a:off x="381000" y="2362200"/>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按高斯定律有</a:t>
            </a:r>
            <a:endParaRPr lang="en-US" altLang="zh-CN">
              <a:solidFill>
                <a:schemeClr val="accent2"/>
              </a:solidFill>
            </a:endParaRPr>
          </a:p>
        </p:txBody>
      </p:sp>
      <p:graphicFrame>
        <p:nvGraphicFramePr>
          <p:cNvPr id="37893" name="Object 5"/>
          <p:cNvGraphicFramePr>
            <a:graphicFrameLocks noChangeAspect="1"/>
          </p:cNvGraphicFramePr>
          <p:nvPr/>
        </p:nvGraphicFramePr>
        <p:xfrm>
          <a:off x="2720975" y="2940050"/>
          <a:ext cx="2997200" cy="495300"/>
        </p:xfrm>
        <a:graphic>
          <a:graphicData uri="http://schemas.openxmlformats.org/presentationml/2006/ole">
            <mc:AlternateContent xmlns:mc="http://schemas.openxmlformats.org/markup-compatibility/2006">
              <mc:Choice xmlns:v="urn:schemas-microsoft-com:vml" Requires="v">
                <p:oleObj name="Equation" r:id="rId4" imgW="2987237" imgH="487549" progId="Equation.3">
                  <p:embed/>
                </p:oleObj>
              </mc:Choice>
              <mc:Fallback>
                <p:oleObj name="Equation" r:id="rId4" imgW="2987237" imgH="487549" progId="Equation.3">
                  <p:embed/>
                  <p:pic>
                    <p:nvPicPr>
                      <p:cNvPr id="3789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0975" y="2940050"/>
                        <a:ext cx="29972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4" name="Text Box 6"/>
          <p:cNvSpPr txBox="1">
            <a:spLocks noChangeArrowheads="1"/>
          </p:cNvSpPr>
          <p:nvPr/>
        </p:nvSpPr>
        <p:spPr bwMode="auto">
          <a:xfrm>
            <a:off x="1371600" y="4006850"/>
            <a:ext cx="4826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699">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57150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7145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2860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743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2004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657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114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方向沿径向，  </a:t>
            </a:r>
            <a:r>
              <a:rPr lang="en-US" altLang="zh-CN" sz="2800" i="1">
                <a:solidFill>
                  <a:schemeClr val="accent2"/>
                </a:solidFill>
              </a:rPr>
              <a:t>A</a:t>
            </a:r>
            <a:r>
              <a:rPr lang="en-US" altLang="zh-CN" sz="2800">
                <a:solidFill>
                  <a:schemeClr val="accent2"/>
                </a:solidFill>
              </a:rPr>
              <a:t>&gt;0</a:t>
            </a:r>
            <a:r>
              <a:rPr lang="zh-CN" altLang="en-US" sz="2800">
                <a:solidFill>
                  <a:schemeClr val="accent2"/>
                </a:solidFill>
              </a:rPr>
              <a:t>时向外，   </a:t>
            </a:r>
          </a:p>
          <a:p>
            <a:pPr eaLnBrk="1" hangingPunct="1">
              <a:spcBef>
                <a:spcPct val="0"/>
              </a:spcBef>
              <a:buFontTx/>
              <a:buNone/>
            </a:pPr>
            <a:r>
              <a:rPr lang="zh-CN" altLang="en-US" sz="2800">
                <a:solidFill>
                  <a:schemeClr val="accent2"/>
                </a:solidFill>
              </a:rPr>
              <a:t>                          </a:t>
            </a:r>
            <a:r>
              <a:rPr lang="en-US" altLang="zh-CN" sz="2800" i="1">
                <a:solidFill>
                  <a:schemeClr val="accent2"/>
                </a:solidFill>
              </a:rPr>
              <a:t>A</a:t>
            </a:r>
            <a:r>
              <a:rPr lang="en-US" altLang="zh-CN" sz="2800">
                <a:solidFill>
                  <a:schemeClr val="accent2"/>
                </a:solidFill>
              </a:rPr>
              <a:t>&lt;0</a:t>
            </a:r>
            <a:r>
              <a:rPr lang="zh-CN" altLang="en-US" sz="2800">
                <a:solidFill>
                  <a:schemeClr val="accent2"/>
                </a:solidFill>
              </a:rPr>
              <a:t>时向里。</a:t>
            </a:r>
            <a:endParaRPr lang="zh-CN" altLang="en-US" sz="2800" b="0">
              <a:solidFill>
                <a:schemeClr val="accent2"/>
              </a:solidFill>
            </a:endParaRPr>
          </a:p>
        </p:txBody>
      </p:sp>
      <p:sp>
        <p:nvSpPr>
          <p:cNvPr id="37895" name="Text Box 7"/>
          <p:cNvSpPr txBox="1">
            <a:spLocks noChangeArrowheads="1"/>
          </p:cNvSpPr>
          <p:nvPr/>
        </p:nvSpPr>
        <p:spPr bwMode="auto">
          <a:xfrm>
            <a:off x="1387475" y="339725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得到</a:t>
            </a:r>
            <a:endParaRPr lang="en-US" altLang="zh-CN">
              <a:solidFill>
                <a:schemeClr val="accent2"/>
              </a:solidFill>
            </a:endParaRPr>
          </a:p>
        </p:txBody>
      </p:sp>
      <p:graphicFrame>
        <p:nvGraphicFramePr>
          <p:cNvPr id="37896" name="Object 8"/>
          <p:cNvGraphicFramePr>
            <a:graphicFrameLocks noChangeAspect="1"/>
          </p:cNvGraphicFramePr>
          <p:nvPr/>
        </p:nvGraphicFramePr>
        <p:xfrm>
          <a:off x="2708275" y="3370263"/>
          <a:ext cx="4743450" cy="625475"/>
        </p:xfrm>
        <a:graphic>
          <a:graphicData uri="http://schemas.openxmlformats.org/presentationml/2006/ole">
            <mc:AlternateContent xmlns:mc="http://schemas.openxmlformats.org/markup-compatibility/2006">
              <mc:Choice xmlns:v="urn:schemas-microsoft-com:vml" Requires="v">
                <p:oleObj name="Equation" r:id="rId6" imgW="1828800" imgH="241200" progId="Equation.DSMT4">
                  <p:embed/>
                </p:oleObj>
              </mc:Choice>
              <mc:Fallback>
                <p:oleObj name="Equation" r:id="rId6" imgW="1828800" imgH="241200" progId="Equation.DSMT4">
                  <p:embed/>
                  <p:pic>
                    <p:nvPicPr>
                      <p:cNvPr id="37896"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8275" y="3370263"/>
                        <a:ext cx="47434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Oval 9"/>
          <p:cNvSpPr>
            <a:spLocks noChangeArrowheads="1"/>
          </p:cNvSpPr>
          <p:nvPr/>
        </p:nvSpPr>
        <p:spPr bwMode="auto">
          <a:xfrm>
            <a:off x="6772275" y="4267200"/>
            <a:ext cx="1371600" cy="1447800"/>
          </a:xfrm>
          <a:prstGeom prst="ellipse">
            <a:avLst/>
          </a:prstGeom>
          <a:gradFill rotWithShape="0">
            <a:gsLst>
              <a:gs pos="0">
                <a:srgbClr val="FFCC00"/>
              </a:gs>
              <a:gs pos="100000">
                <a:srgbClr val="6E5800"/>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7898" name="AutoShape 10"/>
          <p:cNvSpPr>
            <a:spLocks noChangeArrowheads="1"/>
          </p:cNvSpPr>
          <p:nvPr/>
        </p:nvSpPr>
        <p:spPr bwMode="auto">
          <a:xfrm>
            <a:off x="6477000" y="3962400"/>
            <a:ext cx="1981200" cy="2057400"/>
          </a:xfrm>
          <a:custGeom>
            <a:avLst/>
            <a:gdLst>
              <a:gd name="T0" fmla="*/ 990600 w 21600"/>
              <a:gd name="T1" fmla="*/ 0 h 21600"/>
              <a:gd name="T2" fmla="*/ 290117 w 21600"/>
              <a:gd name="T3" fmla="*/ 301276 h 21600"/>
              <a:gd name="T4" fmla="*/ 0 w 21600"/>
              <a:gd name="T5" fmla="*/ 1028700 h 21600"/>
              <a:gd name="T6" fmla="*/ 290117 w 21600"/>
              <a:gd name="T7" fmla="*/ 1756124 h 21600"/>
              <a:gd name="T8" fmla="*/ 990600 w 21600"/>
              <a:gd name="T9" fmla="*/ 2057400 h 21600"/>
              <a:gd name="T10" fmla="*/ 1691083 w 21600"/>
              <a:gd name="T11" fmla="*/ 1756124 h 21600"/>
              <a:gd name="T12" fmla="*/ 1981200 w 21600"/>
              <a:gd name="T13" fmla="*/ 1028700 h 21600"/>
              <a:gd name="T14" fmla="*/ 1691083 w 21600"/>
              <a:gd name="T15" fmla="*/ 301276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148" y="10800"/>
                </a:moveTo>
                <a:cubicBezTo>
                  <a:pt x="1148" y="16131"/>
                  <a:pt x="5469" y="20452"/>
                  <a:pt x="10800" y="20452"/>
                </a:cubicBezTo>
                <a:cubicBezTo>
                  <a:pt x="16131" y="20452"/>
                  <a:pt x="20452" y="16131"/>
                  <a:pt x="20452" y="10800"/>
                </a:cubicBezTo>
                <a:cubicBezTo>
                  <a:pt x="20452" y="5469"/>
                  <a:pt x="16131" y="1148"/>
                  <a:pt x="10800" y="1148"/>
                </a:cubicBezTo>
                <a:cubicBezTo>
                  <a:pt x="5469" y="1148"/>
                  <a:pt x="1148" y="5469"/>
                  <a:pt x="1148" y="10800"/>
                </a:cubicBezTo>
                <a:close/>
              </a:path>
            </a:pathLst>
          </a:custGeom>
          <a:noFill/>
          <a:ln w="19050">
            <a:solidFill>
              <a:schemeClr val="tx1"/>
            </a:solidFill>
            <a:prstDash val="sysDot"/>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899" name="Group 11"/>
          <p:cNvGrpSpPr>
            <a:grpSpLocks/>
          </p:cNvGrpSpPr>
          <p:nvPr/>
        </p:nvGrpSpPr>
        <p:grpSpPr bwMode="auto">
          <a:xfrm>
            <a:off x="838200" y="5029200"/>
            <a:ext cx="5116513" cy="1336675"/>
            <a:chOff x="528" y="3168"/>
            <a:chExt cx="3223" cy="842"/>
          </a:xfrm>
        </p:grpSpPr>
        <p:sp>
          <p:nvSpPr>
            <p:cNvPr id="26640" name="AutoShape 12"/>
            <p:cNvSpPr>
              <a:spLocks/>
            </p:cNvSpPr>
            <p:nvPr/>
          </p:nvSpPr>
          <p:spPr bwMode="auto">
            <a:xfrm>
              <a:off x="987" y="3264"/>
              <a:ext cx="144" cy="624"/>
            </a:xfrm>
            <a:prstGeom prst="leftBrace">
              <a:avLst>
                <a:gd name="adj1" fmla="val 36111"/>
                <a:gd name="adj2" fmla="val 50000"/>
              </a:avLst>
            </a:prstGeom>
            <a:noFill/>
            <a:ln w="25400">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26641" name="Object 13"/>
            <p:cNvGraphicFramePr>
              <a:graphicFrameLocks noChangeAspect="1"/>
            </p:cNvGraphicFramePr>
            <p:nvPr/>
          </p:nvGraphicFramePr>
          <p:xfrm>
            <a:off x="1103" y="3168"/>
            <a:ext cx="2184" cy="377"/>
          </p:xfrm>
          <a:graphic>
            <a:graphicData uri="http://schemas.openxmlformats.org/presentationml/2006/ole">
              <mc:AlternateContent xmlns:mc="http://schemas.openxmlformats.org/markup-compatibility/2006">
                <mc:Choice xmlns:v="urn:schemas-microsoft-com:vml" Requires="v">
                  <p:oleObj name="Equation" r:id="rId8" imgW="1396800" imgH="241200" progId="Equation.DSMT4">
                    <p:embed/>
                  </p:oleObj>
                </mc:Choice>
                <mc:Fallback>
                  <p:oleObj name="Equation" r:id="rId8" imgW="1396800" imgH="241200" progId="Equation.DSMT4">
                    <p:embed/>
                    <p:pic>
                      <p:nvPicPr>
                        <p:cNvPr id="26641"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03" y="3168"/>
                          <a:ext cx="2184"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6642" name="Object 14"/>
            <p:cNvGraphicFramePr>
              <a:graphicFrameLocks noChangeAspect="1"/>
            </p:cNvGraphicFramePr>
            <p:nvPr/>
          </p:nvGraphicFramePr>
          <p:xfrm>
            <a:off x="1118" y="3600"/>
            <a:ext cx="2633" cy="410"/>
          </p:xfrm>
          <a:graphic>
            <a:graphicData uri="http://schemas.openxmlformats.org/presentationml/2006/ole">
              <mc:AlternateContent xmlns:mc="http://schemas.openxmlformats.org/markup-compatibility/2006">
                <mc:Choice xmlns:v="urn:schemas-microsoft-com:vml" Requires="v">
                  <p:oleObj name="Equation" r:id="rId10" imgW="1549080" imgH="241200" progId="Equation.DSMT4">
                    <p:embed/>
                  </p:oleObj>
                </mc:Choice>
                <mc:Fallback>
                  <p:oleObj name="Equation" r:id="rId10" imgW="1549080" imgH="241200" progId="Equation.DSMT4">
                    <p:embed/>
                    <p:pic>
                      <p:nvPicPr>
                        <p:cNvPr id="26642"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8" y="3600"/>
                          <a:ext cx="2633"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43" name="Text Box 15"/>
            <p:cNvSpPr txBox="1">
              <a:spLocks noChangeArrowheads="1"/>
            </p:cNvSpPr>
            <p:nvPr/>
          </p:nvSpPr>
          <p:spPr bwMode="auto">
            <a:xfrm>
              <a:off x="528" y="3408"/>
              <a:ext cx="4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E =</a:t>
              </a:r>
            </a:p>
          </p:txBody>
        </p:sp>
      </p:grpSp>
      <p:grpSp>
        <p:nvGrpSpPr>
          <p:cNvPr id="37904" name="Group 16"/>
          <p:cNvGrpSpPr>
            <a:grpSpLocks/>
          </p:cNvGrpSpPr>
          <p:nvPr/>
        </p:nvGrpSpPr>
        <p:grpSpPr bwMode="auto">
          <a:xfrm>
            <a:off x="7453313" y="4114800"/>
            <a:ext cx="1185862" cy="900113"/>
            <a:chOff x="4800" y="2601"/>
            <a:chExt cx="747" cy="567"/>
          </a:xfrm>
        </p:grpSpPr>
        <p:sp>
          <p:nvSpPr>
            <p:cNvPr id="26637" name="Line 17"/>
            <p:cNvSpPr>
              <a:spLocks noChangeShapeType="1"/>
            </p:cNvSpPr>
            <p:nvPr/>
          </p:nvSpPr>
          <p:spPr bwMode="auto">
            <a:xfrm flipV="1">
              <a:off x="4800" y="2880"/>
              <a:ext cx="528" cy="288"/>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638" name="Text Box 18"/>
            <p:cNvSpPr txBox="1">
              <a:spLocks noChangeArrowheads="1"/>
            </p:cNvSpPr>
            <p:nvPr/>
          </p:nvSpPr>
          <p:spPr bwMode="auto">
            <a:xfrm>
              <a:off x="4933" y="2736"/>
              <a:ext cx="20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r</a:t>
              </a:r>
            </a:p>
          </p:txBody>
        </p:sp>
        <p:sp>
          <p:nvSpPr>
            <p:cNvPr id="26639" name="Text Box 19"/>
            <p:cNvSpPr txBox="1">
              <a:spLocks noChangeArrowheads="1"/>
            </p:cNvSpPr>
            <p:nvPr/>
          </p:nvSpPr>
          <p:spPr bwMode="auto">
            <a:xfrm>
              <a:off x="5232" y="2601"/>
              <a:ext cx="31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i="1">
                  <a:solidFill>
                    <a:schemeClr val="accent2"/>
                  </a:solidFill>
                </a:rPr>
                <a:t>dr</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897"/>
                                        </p:tgtEl>
                                        <p:attrNameLst>
                                          <p:attrName>style.visibility</p:attrName>
                                        </p:attrNameLst>
                                      </p:cBhvr>
                                      <p:to>
                                        <p:strVal val="visible"/>
                                      </p:to>
                                    </p:set>
                                    <p:animEffect transition="in" filter="blinds(horizontal)">
                                      <p:cBhvr>
                                        <p:cTn id="7" dur="500"/>
                                        <p:tgtEl>
                                          <p:spTgt spid="37897"/>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7890"/>
                                        </p:tgtEl>
                                        <p:attrNameLst>
                                          <p:attrName>style.visibility</p:attrName>
                                        </p:attrNameLst>
                                      </p:cBhvr>
                                      <p:to>
                                        <p:strVal val="visible"/>
                                      </p:to>
                                    </p:set>
                                    <p:animEffect transition="in" filter="wipe(left)">
                                      <p:cBhvr>
                                        <p:cTn id="11" dur="500"/>
                                        <p:tgtEl>
                                          <p:spTgt spid="3789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7898"/>
                                        </p:tgtEl>
                                        <p:attrNameLst>
                                          <p:attrName>style.visibility</p:attrName>
                                        </p:attrNameLst>
                                      </p:cBhvr>
                                      <p:to>
                                        <p:strVal val="visible"/>
                                      </p:to>
                                    </p:set>
                                    <p:animEffect transition="in" filter="blinds(horizontal)">
                                      <p:cBhvr>
                                        <p:cTn id="16" dur="500"/>
                                        <p:tgtEl>
                                          <p:spTgt spid="37898"/>
                                        </p:tgtEl>
                                      </p:cBhvr>
                                    </p:animEffect>
                                  </p:childTnLst>
                                </p:cTn>
                              </p:par>
                            </p:childTnLst>
                          </p:cTn>
                        </p:par>
                        <p:par>
                          <p:cTn id="17" fill="hold" nodeType="afterGroup">
                            <p:stCondLst>
                              <p:cond delay="500"/>
                            </p:stCondLst>
                            <p:childTnLst>
                              <p:par>
                                <p:cTn id="18" presetID="22" presetClass="entr" presetSubtype="8" fill="hold" nodeType="afterEffect">
                                  <p:stCondLst>
                                    <p:cond delay="0"/>
                                  </p:stCondLst>
                                  <p:childTnLst>
                                    <p:set>
                                      <p:cBhvr>
                                        <p:cTn id="19" dur="1" fill="hold">
                                          <p:stCondLst>
                                            <p:cond delay="0"/>
                                          </p:stCondLst>
                                        </p:cTn>
                                        <p:tgtEl>
                                          <p:spTgt spid="37904"/>
                                        </p:tgtEl>
                                        <p:attrNameLst>
                                          <p:attrName>style.visibility</p:attrName>
                                        </p:attrNameLst>
                                      </p:cBhvr>
                                      <p:to>
                                        <p:strVal val="visible"/>
                                      </p:to>
                                    </p:set>
                                    <p:animEffect transition="in" filter="wipe(left)">
                                      <p:cBhvr>
                                        <p:cTn id="20" dur="500"/>
                                        <p:tgtEl>
                                          <p:spTgt spid="3790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nodeType="clickEffect">
                                  <p:stCondLst>
                                    <p:cond delay="0"/>
                                  </p:stCondLst>
                                  <p:childTnLst>
                                    <p:set>
                                      <p:cBhvr>
                                        <p:cTn id="24" dur="1" fill="hold">
                                          <p:stCondLst>
                                            <p:cond delay="0"/>
                                          </p:stCondLst>
                                        </p:cTn>
                                        <p:tgtEl>
                                          <p:spTgt spid="37891"/>
                                        </p:tgtEl>
                                        <p:attrNameLst>
                                          <p:attrName>style.visibility</p:attrName>
                                        </p:attrNameLst>
                                      </p:cBhvr>
                                      <p:to>
                                        <p:strVal val="visible"/>
                                      </p:to>
                                    </p:set>
                                    <p:animEffect transition="in" filter="wipe(left)">
                                      <p:cBhvr>
                                        <p:cTn id="25" dur="500"/>
                                        <p:tgtEl>
                                          <p:spTgt spid="3789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37892"/>
                                        </p:tgtEl>
                                        <p:attrNameLst>
                                          <p:attrName>style.visibility</p:attrName>
                                        </p:attrNameLst>
                                      </p:cBhvr>
                                      <p:to>
                                        <p:strVal val="visible"/>
                                      </p:to>
                                    </p:set>
                                    <p:animEffect transition="in" filter="wipe(left)">
                                      <p:cBhvr>
                                        <p:cTn id="30" dur="500"/>
                                        <p:tgtEl>
                                          <p:spTgt spid="37892"/>
                                        </p:tgtEl>
                                      </p:cBhvr>
                                    </p:animEffect>
                                  </p:childTnLst>
                                </p:cTn>
                              </p:par>
                            </p:childTnLst>
                          </p:cTn>
                        </p:par>
                        <p:par>
                          <p:cTn id="31" fill="hold" nodeType="afterGroup">
                            <p:stCondLst>
                              <p:cond delay="500"/>
                            </p:stCondLst>
                            <p:childTnLst>
                              <p:par>
                                <p:cTn id="32" presetID="22" presetClass="entr" presetSubtype="8" fill="hold" nodeType="afterEffect">
                                  <p:stCondLst>
                                    <p:cond delay="0"/>
                                  </p:stCondLst>
                                  <p:childTnLst>
                                    <p:set>
                                      <p:cBhvr>
                                        <p:cTn id="33" dur="1" fill="hold">
                                          <p:stCondLst>
                                            <p:cond delay="0"/>
                                          </p:stCondLst>
                                        </p:cTn>
                                        <p:tgtEl>
                                          <p:spTgt spid="37893"/>
                                        </p:tgtEl>
                                        <p:attrNameLst>
                                          <p:attrName>style.visibility</p:attrName>
                                        </p:attrNameLst>
                                      </p:cBhvr>
                                      <p:to>
                                        <p:strVal val="visible"/>
                                      </p:to>
                                    </p:set>
                                    <p:animEffect transition="in" filter="wipe(left)">
                                      <p:cBhvr>
                                        <p:cTn id="34" dur="500"/>
                                        <p:tgtEl>
                                          <p:spTgt spid="37893"/>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37895"/>
                                        </p:tgtEl>
                                        <p:attrNameLst>
                                          <p:attrName>style.visibility</p:attrName>
                                        </p:attrNameLst>
                                      </p:cBhvr>
                                      <p:to>
                                        <p:strVal val="visible"/>
                                      </p:to>
                                    </p:set>
                                    <p:animEffect transition="in" filter="wipe(left)">
                                      <p:cBhvr>
                                        <p:cTn id="39" dur="500"/>
                                        <p:tgtEl>
                                          <p:spTgt spid="37895"/>
                                        </p:tgtEl>
                                      </p:cBhvr>
                                    </p:animEffect>
                                  </p:childTnLst>
                                </p:cTn>
                              </p:par>
                            </p:childTnLst>
                          </p:cTn>
                        </p:par>
                        <p:par>
                          <p:cTn id="40" fill="hold" nodeType="afterGroup">
                            <p:stCondLst>
                              <p:cond delay="500"/>
                            </p:stCondLst>
                            <p:childTnLst>
                              <p:par>
                                <p:cTn id="41" presetID="22" presetClass="entr" presetSubtype="8" fill="hold" nodeType="afterEffect">
                                  <p:stCondLst>
                                    <p:cond delay="0"/>
                                  </p:stCondLst>
                                  <p:childTnLst>
                                    <p:set>
                                      <p:cBhvr>
                                        <p:cTn id="42" dur="1" fill="hold">
                                          <p:stCondLst>
                                            <p:cond delay="0"/>
                                          </p:stCondLst>
                                        </p:cTn>
                                        <p:tgtEl>
                                          <p:spTgt spid="37896"/>
                                        </p:tgtEl>
                                        <p:attrNameLst>
                                          <p:attrName>style.visibility</p:attrName>
                                        </p:attrNameLst>
                                      </p:cBhvr>
                                      <p:to>
                                        <p:strVal val="visible"/>
                                      </p:to>
                                    </p:set>
                                    <p:animEffect transition="in" filter="wipe(left)">
                                      <p:cBhvr>
                                        <p:cTn id="43" dur="500"/>
                                        <p:tgtEl>
                                          <p:spTgt spid="37896"/>
                                        </p:tgtEl>
                                      </p:cBhvr>
                                    </p:animEffect>
                                  </p:childTnLst>
                                </p:cTn>
                              </p:par>
                            </p:childTnLst>
                          </p:cTn>
                        </p:par>
                        <p:par>
                          <p:cTn id="44" fill="hold" nodeType="afterGroup">
                            <p:stCondLst>
                              <p:cond delay="1000"/>
                            </p:stCondLst>
                            <p:childTnLst>
                              <p:par>
                                <p:cTn id="45" presetID="3" presetClass="entr" presetSubtype="10" fill="hold" grpId="0" nodeType="afterEffect">
                                  <p:stCondLst>
                                    <p:cond delay="0"/>
                                  </p:stCondLst>
                                  <p:childTnLst>
                                    <p:set>
                                      <p:cBhvr>
                                        <p:cTn id="46" dur="1" fill="hold">
                                          <p:stCondLst>
                                            <p:cond delay="0"/>
                                          </p:stCondLst>
                                        </p:cTn>
                                        <p:tgtEl>
                                          <p:spTgt spid="37894"/>
                                        </p:tgtEl>
                                        <p:attrNameLst>
                                          <p:attrName>style.visibility</p:attrName>
                                        </p:attrNameLst>
                                      </p:cBhvr>
                                      <p:to>
                                        <p:strVal val="visible"/>
                                      </p:to>
                                    </p:set>
                                    <p:animEffect transition="in" filter="blinds(horizontal)">
                                      <p:cBhvr>
                                        <p:cTn id="47" dur="500"/>
                                        <p:tgtEl>
                                          <p:spTgt spid="3789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7899"/>
                                        </p:tgtEl>
                                        <p:attrNameLst>
                                          <p:attrName>style.visibility</p:attrName>
                                        </p:attrNameLst>
                                      </p:cBhvr>
                                      <p:to>
                                        <p:strVal val="visible"/>
                                      </p:to>
                                    </p:set>
                                    <p:animEffect transition="in" filter="wipe(left)">
                                      <p:cBhvr>
                                        <p:cTn id="52"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utoUpdateAnimBg="0"/>
      <p:bldP spid="37892" grpId="0" autoUpdateAnimBg="0"/>
      <p:bldP spid="37894" grpId="0" autoUpdateAnimBg="0"/>
      <p:bldP spid="37895" grpId="0" autoUpdateAnimBg="0"/>
      <p:bldP spid="37897" grpId="0" animBg="1"/>
      <p:bldP spid="3789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9C9E5E-6F74-CD79-9A25-018D306AB1D5}"/>
              </a:ext>
            </a:extLst>
          </p:cNvPr>
          <p:cNvSpPr txBox="1"/>
          <p:nvPr/>
        </p:nvSpPr>
        <p:spPr>
          <a:xfrm>
            <a:off x="142041" y="850943"/>
            <a:ext cx="4145873" cy="646331"/>
          </a:xfrm>
          <a:prstGeom prst="rect">
            <a:avLst/>
          </a:prstGeom>
          <a:noFill/>
        </p:spPr>
        <p:txBody>
          <a:bodyPr wrap="square" rtlCol="0">
            <a:spAutoFit/>
          </a:bodyPr>
          <a:lstStyle/>
          <a:p>
            <a:r>
              <a:rPr lang="zh-CN" altLang="en-US" sz="3600" dirty="0">
                <a:ea typeface="微软雅黑" panose="020B0503020204020204" pitchFamily="34" charset="-122"/>
              </a:rPr>
              <a:t>第五次作业：</a:t>
            </a:r>
          </a:p>
        </p:txBody>
      </p:sp>
      <p:sp>
        <p:nvSpPr>
          <p:cNvPr id="5" name="文本框 4">
            <a:extLst>
              <a:ext uri="{FF2B5EF4-FFF2-40B4-BE49-F238E27FC236}">
                <a16:creationId xmlns:a16="http://schemas.microsoft.com/office/drawing/2014/main" id="{9C152DE9-B736-DF33-3F01-6104BF9C8FBB}"/>
              </a:ext>
            </a:extLst>
          </p:cNvPr>
          <p:cNvSpPr txBox="1"/>
          <p:nvPr/>
        </p:nvSpPr>
        <p:spPr>
          <a:xfrm>
            <a:off x="240638" y="2051391"/>
            <a:ext cx="8662723" cy="1200329"/>
          </a:xfrm>
          <a:prstGeom prst="rect">
            <a:avLst/>
          </a:prstGeom>
          <a:noFill/>
        </p:spPr>
        <p:txBody>
          <a:bodyPr wrap="square" rtlCol="0">
            <a:spAutoFit/>
          </a:bodyPr>
          <a:lstStyle/>
          <a:p>
            <a:pPr algn="ctr"/>
            <a:r>
              <a:rPr lang="zh-CN" altLang="en-US" sz="3600" b="0" dirty="0">
                <a:solidFill>
                  <a:srgbClr val="FF0000"/>
                </a:solidFill>
                <a:ea typeface="微软雅黑" panose="020B0503020204020204" pitchFamily="34" charset="-122"/>
              </a:rPr>
              <a:t>第三卷 第一章 习题 </a:t>
            </a:r>
            <a:r>
              <a:rPr lang="en-US" altLang="zh-CN" sz="3600" b="0" dirty="0">
                <a:solidFill>
                  <a:srgbClr val="FF0000"/>
                </a:solidFill>
                <a:ea typeface="微软雅黑" panose="020B0503020204020204" pitchFamily="34" charset="-122"/>
              </a:rPr>
              <a:t>1-30, 32, 33, 34, 35, 36</a:t>
            </a:r>
          </a:p>
          <a:p>
            <a:pPr algn="ctr"/>
            <a:r>
              <a:rPr lang="zh-CN" altLang="en-US" sz="3600" b="0" dirty="0">
                <a:solidFill>
                  <a:srgbClr val="FF0000"/>
                </a:solidFill>
                <a:ea typeface="微软雅黑" panose="020B0503020204020204" pitchFamily="34" charset="-122"/>
              </a:rPr>
              <a:t>活页 练习三 </a:t>
            </a:r>
            <a:r>
              <a:rPr lang="en-US" altLang="zh-CN" sz="3600" b="0" dirty="0">
                <a:solidFill>
                  <a:srgbClr val="FF0000"/>
                </a:solidFill>
                <a:ea typeface="微软雅黑" panose="020B0503020204020204" pitchFamily="34" charset="-122"/>
              </a:rPr>
              <a:t>3-10,</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11,</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12,</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13,</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14,</a:t>
            </a:r>
            <a:r>
              <a:rPr lang="zh-CN" altLang="en-US" sz="3600" b="0" dirty="0">
                <a:solidFill>
                  <a:srgbClr val="FF0000"/>
                </a:solidFill>
                <a:ea typeface="微软雅黑" panose="020B0503020204020204" pitchFamily="34" charset="-122"/>
              </a:rPr>
              <a:t> </a:t>
            </a:r>
            <a:r>
              <a:rPr lang="en-US" altLang="zh-CN" sz="3600" b="0" dirty="0">
                <a:solidFill>
                  <a:srgbClr val="FF0000"/>
                </a:solidFill>
                <a:ea typeface="微软雅黑" panose="020B0503020204020204" pitchFamily="34" charset="-122"/>
              </a:rPr>
              <a:t>15</a:t>
            </a:r>
            <a:endParaRPr lang="zh-CN" altLang="en-US" sz="3600" b="0" dirty="0">
              <a:solidFill>
                <a:srgbClr val="FF0000"/>
              </a:solidFill>
              <a:ea typeface="微软雅黑" panose="020B0503020204020204" pitchFamily="34" charset="-122"/>
            </a:endParaRPr>
          </a:p>
        </p:txBody>
      </p:sp>
      <p:sp>
        <p:nvSpPr>
          <p:cNvPr id="6" name="文本框 5">
            <a:extLst>
              <a:ext uri="{FF2B5EF4-FFF2-40B4-BE49-F238E27FC236}">
                <a16:creationId xmlns:a16="http://schemas.microsoft.com/office/drawing/2014/main" id="{1781C098-283C-BD97-0ED7-CA36C050CF86}"/>
              </a:ext>
            </a:extLst>
          </p:cNvPr>
          <p:cNvSpPr txBox="1"/>
          <p:nvPr/>
        </p:nvSpPr>
        <p:spPr>
          <a:xfrm>
            <a:off x="142041" y="4989641"/>
            <a:ext cx="7247050" cy="1200329"/>
          </a:xfrm>
          <a:prstGeom prst="rect">
            <a:avLst/>
          </a:prstGeom>
          <a:noFill/>
        </p:spPr>
        <p:txBody>
          <a:bodyPr wrap="square" rtlCol="0">
            <a:spAutoFit/>
          </a:bodyPr>
          <a:lstStyle/>
          <a:p>
            <a:r>
              <a:rPr lang="en-US" altLang="zh-CN" sz="3600" dirty="0">
                <a:ea typeface="微软雅黑" panose="020B0503020204020204" pitchFamily="34" charset="-122"/>
              </a:rPr>
              <a:t>SPOC1</a:t>
            </a:r>
            <a:r>
              <a:rPr lang="zh-CN" altLang="en-US" sz="3600" dirty="0">
                <a:ea typeface="微软雅黑" panose="020B0503020204020204" pitchFamily="34" charset="-122"/>
              </a:rPr>
              <a:t>第二周单元测试</a:t>
            </a:r>
            <a:endParaRPr lang="en-US" altLang="zh-CN" sz="3600" dirty="0">
              <a:ea typeface="微软雅黑" panose="020B0503020204020204" pitchFamily="34" charset="-122"/>
            </a:endParaRPr>
          </a:p>
          <a:p>
            <a:r>
              <a:rPr lang="en-US" altLang="zh-CN" sz="3600" b="0" dirty="0">
                <a:solidFill>
                  <a:schemeClr val="bg1">
                    <a:lumMod val="50000"/>
                  </a:schemeClr>
                </a:solidFill>
                <a:ea typeface="微软雅黑" panose="020B0503020204020204" pitchFamily="34" charset="-122"/>
              </a:rPr>
              <a:t>                   (9</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29</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23:30</a:t>
            </a:r>
            <a:r>
              <a:rPr lang="zh-CN" altLang="en-US" sz="3600" b="0" dirty="0">
                <a:solidFill>
                  <a:schemeClr val="bg1">
                    <a:lumMod val="50000"/>
                  </a:schemeClr>
                </a:solidFill>
                <a:ea typeface="微软雅黑" panose="020B0503020204020204" pitchFamily="34" charset="-122"/>
              </a:rPr>
              <a:t>前完成</a:t>
            </a:r>
            <a:r>
              <a:rPr lang="en-US" altLang="zh-CN" sz="3600" b="0" dirty="0">
                <a:solidFill>
                  <a:schemeClr val="bg1">
                    <a:lumMod val="50000"/>
                  </a:schemeClr>
                </a:solidFill>
                <a:ea typeface="微软雅黑" panose="020B0503020204020204" pitchFamily="34" charset="-122"/>
              </a:rPr>
              <a:t>)</a:t>
            </a:r>
            <a:endParaRPr lang="zh-CN" altLang="en-US" sz="3600" b="0" dirty="0">
              <a:solidFill>
                <a:schemeClr val="bg1">
                  <a:lumMod val="50000"/>
                </a:schemeClr>
              </a:solidFill>
              <a:ea typeface="微软雅黑" panose="020B0503020204020204" pitchFamily="34" charset="-122"/>
            </a:endParaRPr>
          </a:p>
        </p:txBody>
      </p:sp>
      <p:sp>
        <p:nvSpPr>
          <p:cNvPr id="8" name="文本框 7">
            <a:extLst>
              <a:ext uri="{FF2B5EF4-FFF2-40B4-BE49-F238E27FC236}">
                <a16:creationId xmlns:a16="http://schemas.microsoft.com/office/drawing/2014/main" id="{2AAE431B-23F9-B398-CABD-8A195ECD1782}"/>
              </a:ext>
            </a:extLst>
          </p:cNvPr>
          <p:cNvSpPr txBox="1"/>
          <p:nvPr/>
        </p:nvSpPr>
        <p:spPr>
          <a:xfrm>
            <a:off x="771639" y="3606281"/>
            <a:ext cx="7600720" cy="646331"/>
          </a:xfrm>
          <a:prstGeom prst="rect">
            <a:avLst/>
          </a:prstGeom>
          <a:noFill/>
        </p:spPr>
        <p:txBody>
          <a:bodyPr wrap="square">
            <a:spAutoFit/>
          </a:bodyPr>
          <a:lstStyle/>
          <a:p>
            <a:r>
              <a:rPr lang="en-US" altLang="zh-CN" sz="3600" b="0" dirty="0">
                <a:solidFill>
                  <a:schemeClr val="bg1">
                    <a:lumMod val="50000"/>
                  </a:schemeClr>
                </a:solidFill>
                <a:ea typeface="微软雅黑" panose="020B0503020204020204" pitchFamily="34" charset="-122"/>
              </a:rPr>
              <a:t>(10</a:t>
            </a:r>
            <a:r>
              <a:rPr lang="zh-CN" altLang="en-US" sz="3600" b="0" dirty="0">
                <a:solidFill>
                  <a:schemeClr val="bg1">
                    <a:lumMod val="50000"/>
                  </a:schemeClr>
                </a:solidFill>
                <a:ea typeface="微软雅黑" panose="020B0503020204020204" pitchFamily="34" charset="-122"/>
              </a:rPr>
              <a:t>月</a:t>
            </a:r>
            <a:r>
              <a:rPr lang="en-US" altLang="zh-CN" sz="3600" b="0" dirty="0">
                <a:solidFill>
                  <a:schemeClr val="bg1">
                    <a:lumMod val="50000"/>
                  </a:schemeClr>
                </a:solidFill>
                <a:ea typeface="微软雅黑" panose="020B0503020204020204" pitchFamily="34" charset="-122"/>
              </a:rPr>
              <a:t>10</a:t>
            </a:r>
            <a:r>
              <a:rPr lang="zh-CN" altLang="en-US" sz="3600" b="0" dirty="0">
                <a:solidFill>
                  <a:schemeClr val="bg1">
                    <a:lumMod val="50000"/>
                  </a:schemeClr>
                </a:solidFill>
                <a:ea typeface="微软雅黑" panose="020B0503020204020204" pitchFamily="34" charset="-122"/>
              </a:rPr>
              <a:t>日</a:t>
            </a:r>
            <a:r>
              <a:rPr lang="en-US" altLang="zh-CN" sz="3600" b="0" dirty="0">
                <a:solidFill>
                  <a:schemeClr val="bg1">
                    <a:lumMod val="50000"/>
                  </a:schemeClr>
                </a:solidFill>
                <a:ea typeface="微软雅黑" panose="020B0503020204020204" pitchFamily="34" charset="-122"/>
              </a:rPr>
              <a:t>23:59</a:t>
            </a:r>
            <a:r>
              <a:rPr lang="zh-CN" altLang="en-US" sz="3600" b="0" dirty="0">
                <a:solidFill>
                  <a:schemeClr val="bg1">
                    <a:lumMod val="50000"/>
                  </a:schemeClr>
                </a:solidFill>
                <a:ea typeface="微软雅黑" panose="020B0503020204020204" pitchFamily="34" charset="-122"/>
              </a:rPr>
              <a:t>前电子版提交到乐学</a:t>
            </a:r>
            <a:r>
              <a:rPr lang="en-US" altLang="zh-CN" sz="3600" b="0" dirty="0">
                <a:solidFill>
                  <a:schemeClr val="bg1">
                    <a:lumMod val="50000"/>
                  </a:schemeClr>
                </a:solidFill>
                <a:ea typeface="微软雅黑" panose="020B0503020204020204" pitchFamily="34" charset="-122"/>
              </a:rPr>
              <a:t>)</a:t>
            </a:r>
            <a:endParaRPr lang="zh-CN" altLang="en-US" sz="3600" dirty="0"/>
          </a:p>
        </p:txBody>
      </p:sp>
    </p:spTree>
    <p:extLst>
      <p:ext uri="{BB962C8B-B14F-4D97-AF65-F5344CB8AC3E}">
        <p14:creationId xmlns:p14="http://schemas.microsoft.com/office/powerpoint/2010/main" val="1889600637"/>
      </p:ext>
    </p:extLst>
  </p:cSld>
  <p:clrMapOvr>
    <a:masterClrMapping/>
  </p:clrMapOvr>
  <p:transition>
    <p:zoom dir="in"/>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Text Box 1028"/>
          <p:cNvSpPr txBox="1">
            <a:spLocks noChangeArrowheads="1"/>
          </p:cNvSpPr>
          <p:nvPr/>
        </p:nvSpPr>
        <p:spPr bwMode="auto">
          <a:xfrm>
            <a:off x="304800" y="984250"/>
            <a:ext cx="4800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a:solidFill>
                  <a:srgbClr val="CC3300"/>
                </a:solidFill>
              </a:rPr>
              <a:t>一个实验定律</a:t>
            </a:r>
            <a:r>
              <a:rPr lang="zh-CN" altLang="en-US">
                <a:solidFill>
                  <a:schemeClr val="accent2"/>
                </a:solidFill>
              </a:rPr>
              <a:t>：库仑定律</a:t>
            </a:r>
          </a:p>
        </p:txBody>
      </p:sp>
      <p:graphicFrame>
        <p:nvGraphicFramePr>
          <p:cNvPr id="46085" name="Object 1029"/>
          <p:cNvGraphicFramePr>
            <a:graphicFrameLocks noChangeAspect="1"/>
          </p:cNvGraphicFramePr>
          <p:nvPr/>
        </p:nvGraphicFramePr>
        <p:xfrm>
          <a:off x="2720975" y="5084763"/>
          <a:ext cx="4154488" cy="785812"/>
        </p:xfrm>
        <a:graphic>
          <a:graphicData uri="http://schemas.openxmlformats.org/presentationml/2006/ole">
            <mc:AlternateContent xmlns:mc="http://schemas.openxmlformats.org/markup-compatibility/2006">
              <mc:Choice xmlns:v="urn:schemas-microsoft-com:vml" Requires="v">
                <p:oleObj name="Equation" r:id="rId2" imgW="1346040" imgH="241200" progId="Equation.DSMT4">
                  <p:embed/>
                </p:oleObj>
              </mc:Choice>
              <mc:Fallback>
                <p:oleObj name="Equation" r:id="rId2" imgW="1346040" imgH="241200" progId="Equation.DSMT4">
                  <p:embed/>
                  <p:pic>
                    <p:nvPicPr>
                      <p:cNvPr id="46085" name="Object 10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0975" y="5084763"/>
                        <a:ext cx="4154488"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Text Box 1030"/>
          <p:cNvSpPr txBox="1">
            <a:spLocks noChangeArrowheads="1"/>
          </p:cNvSpPr>
          <p:nvPr/>
        </p:nvSpPr>
        <p:spPr bwMode="auto">
          <a:xfrm>
            <a:off x="304800" y="1768475"/>
            <a:ext cx="34290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a:solidFill>
                  <a:srgbClr val="CC3300"/>
                </a:solidFill>
                <a:latin typeface="宋体" panose="02010600030101010101" pitchFamily="2" charset="-122"/>
              </a:rPr>
              <a:t>两个基本定理</a:t>
            </a:r>
            <a:r>
              <a:rPr lang="zh-CN" altLang="en-US">
                <a:solidFill>
                  <a:schemeClr val="accent2"/>
                </a:solidFill>
                <a:latin typeface="宋体" panose="02010600030101010101" pitchFamily="2" charset="-122"/>
              </a:rPr>
              <a:t>:</a:t>
            </a:r>
          </a:p>
        </p:txBody>
      </p:sp>
      <p:sp>
        <p:nvSpPr>
          <p:cNvPr id="46091" name="Text Box 1035"/>
          <p:cNvSpPr txBox="1">
            <a:spLocks noChangeArrowheads="1"/>
          </p:cNvSpPr>
          <p:nvPr/>
        </p:nvSpPr>
        <p:spPr bwMode="auto">
          <a:xfrm>
            <a:off x="887413" y="2517775"/>
            <a:ext cx="222408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chemeClr val="accent2"/>
                </a:solidFill>
              </a:rPr>
              <a:t>高斯定理：</a:t>
            </a:r>
          </a:p>
        </p:txBody>
      </p:sp>
      <p:sp>
        <p:nvSpPr>
          <p:cNvPr id="46092" name="Text Box 1036"/>
          <p:cNvSpPr txBox="1">
            <a:spLocks noChangeArrowheads="1"/>
          </p:cNvSpPr>
          <p:nvPr/>
        </p:nvSpPr>
        <p:spPr bwMode="auto">
          <a:xfrm>
            <a:off x="838200" y="3603625"/>
            <a:ext cx="367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chemeClr val="accent2"/>
                </a:solidFill>
              </a:rPr>
              <a:t>静电场环路定理：</a:t>
            </a:r>
            <a:endParaRPr lang="zh-CN" altLang="en-US" b="0">
              <a:solidFill>
                <a:schemeClr val="accent2"/>
              </a:solidFill>
            </a:endParaRPr>
          </a:p>
        </p:txBody>
      </p:sp>
      <p:graphicFrame>
        <p:nvGraphicFramePr>
          <p:cNvPr id="46093" name="Object 1037"/>
          <p:cNvGraphicFramePr>
            <a:graphicFrameLocks noChangeAspect="1"/>
          </p:cNvGraphicFramePr>
          <p:nvPr/>
        </p:nvGraphicFramePr>
        <p:xfrm>
          <a:off x="4114800" y="2308225"/>
          <a:ext cx="3321050" cy="1123950"/>
        </p:xfrm>
        <a:graphic>
          <a:graphicData uri="http://schemas.openxmlformats.org/presentationml/2006/ole">
            <mc:AlternateContent xmlns:mc="http://schemas.openxmlformats.org/markup-compatibility/2006">
              <mc:Choice xmlns:v="urn:schemas-microsoft-com:vml" Requires="v">
                <p:oleObj name="Equation" r:id="rId4" imgW="2865317" imgH="982980" progId="Equation.DSMT4">
                  <p:embed/>
                </p:oleObj>
              </mc:Choice>
              <mc:Fallback>
                <p:oleObj name="Equation" r:id="rId4" imgW="2865317" imgH="982980" progId="Equation.DSMT4">
                  <p:embed/>
                  <p:pic>
                    <p:nvPicPr>
                      <p:cNvPr id="46093" name="Object 10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2308225"/>
                        <a:ext cx="332105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46094" name="Object 1038"/>
          <p:cNvGraphicFramePr>
            <a:graphicFrameLocks noChangeAspect="1"/>
          </p:cNvGraphicFramePr>
          <p:nvPr/>
        </p:nvGraphicFramePr>
        <p:xfrm>
          <a:off x="4495800" y="3544888"/>
          <a:ext cx="2182813" cy="820737"/>
        </p:xfrm>
        <a:graphic>
          <a:graphicData uri="http://schemas.openxmlformats.org/presentationml/2006/ole">
            <mc:AlternateContent xmlns:mc="http://schemas.openxmlformats.org/markup-compatibility/2006">
              <mc:Choice xmlns:v="urn:schemas-microsoft-com:vml" Requires="v">
                <p:oleObj name="Equation" r:id="rId6" imgW="1722268" imgH="655451" progId="Equation.DSMT4">
                  <p:embed/>
                </p:oleObj>
              </mc:Choice>
              <mc:Fallback>
                <p:oleObj name="Equation" r:id="rId6" imgW="1722268" imgH="655451" progId="Equation.DSMT4">
                  <p:embed/>
                  <p:pic>
                    <p:nvPicPr>
                      <p:cNvPr id="46094" name="Object 103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3544888"/>
                        <a:ext cx="2182813"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9" name="Text Box 11"/>
          <p:cNvSpPr txBox="1">
            <a:spLocks noChangeArrowheads="1"/>
          </p:cNvSpPr>
          <p:nvPr/>
        </p:nvSpPr>
        <p:spPr bwMode="auto">
          <a:xfrm>
            <a:off x="3243263" y="152400"/>
            <a:ext cx="32004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chemeClr val="accent2"/>
                </a:solidFill>
              </a:rPr>
              <a:t>核 心 内 容</a:t>
            </a:r>
          </a:p>
        </p:txBody>
      </p:sp>
      <p:graphicFrame>
        <p:nvGraphicFramePr>
          <p:cNvPr id="1036" name="Object 12"/>
          <p:cNvGraphicFramePr>
            <a:graphicFrameLocks noChangeAspect="1"/>
          </p:cNvGraphicFramePr>
          <p:nvPr/>
        </p:nvGraphicFramePr>
        <p:xfrm>
          <a:off x="5181600" y="762000"/>
          <a:ext cx="2667000" cy="1004888"/>
        </p:xfrm>
        <a:graphic>
          <a:graphicData uri="http://schemas.openxmlformats.org/presentationml/2006/ole">
            <mc:AlternateContent xmlns:mc="http://schemas.openxmlformats.org/markup-compatibility/2006">
              <mc:Choice xmlns:v="urn:schemas-microsoft-com:vml" Requires="v">
                <p:oleObj name="Equation" r:id="rId8" imgW="2544932" imgH="967609" progId="Equation.DSMT4">
                  <p:embed/>
                </p:oleObj>
              </mc:Choice>
              <mc:Fallback>
                <p:oleObj name="Equation" r:id="rId8" imgW="2544932" imgH="967609" progId="Equation.DSMT4">
                  <p:embed/>
                  <p:pic>
                    <p:nvPicPr>
                      <p:cNvPr id="1036"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81600" y="762000"/>
                        <a:ext cx="26670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9900"/>
                            </a:solidFill>
                            <a:miter lim="800000"/>
                            <a:headEnd/>
                            <a:tailEnd/>
                          </a14:hiddenLine>
                        </a:ext>
                      </a:extLst>
                    </p:spPr>
                  </p:pic>
                </p:oleObj>
              </mc:Fallback>
            </mc:AlternateContent>
          </a:graphicData>
        </a:graphic>
      </p:graphicFrame>
      <p:sp>
        <p:nvSpPr>
          <p:cNvPr id="1037" name="Text Box 13"/>
          <p:cNvSpPr txBox="1">
            <a:spLocks noChangeArrowheads="1"/>
          </p:cNvSpPr>
          <p:nvPr/>
        </p:nvSpPr>
        <p:spPr bwMode="auto">
          <a:xfrm>
            <a:off x="254000" y="4508500"/>
            <a:ext cx="3581400"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CC3300"/>
                </a:solidFill>
              </a:rPr>
              <a:t>两个相关的物理量：</a:t>
            </a:r>
          </a:p>
        </p:txBody>
      </p:sp>
      <p:sp>
        <p:nvSpPr>
          <p:cNvPr id="1039" name="Text Box 15"/>
          <p:cNvSpPr txBox="1">
            <a:spLocks noChangeArrowheads="1"/>
          </p:cNvSpPr>
          <p:nvPr/>
        </p:nvSpPr>
        <p:spPr bwMode="auto">
          <a:xfrm>
            <a:off x="236538" y="6092825"/>
            <a:ext cx="8872537"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CC3300"/>
                </a:solidFill>
              </a:rPr>
              <a:t>三个叠加原理：</a:t>
            </a:r>
            <a:r>
              <a:rPr lang="zh-CN" altLang="en-US" sz="3200">
                <a:solidFill>
                  <a:schemeClr val="accent2"/>
                </a:solidFill>
              </a:rPr>
              <a:t>电力叠加，电场叠加，电势叠加</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blinds(vertical)">
                                      <p:cBhvr>
                                        <p:cTn id="7" dur="500"/>
                                        <p:tgtEl>
                                          <p:spTgt spid="4608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36"/>
                                        </p:tgtEl>
                                        <p:attrNameLst>
                                          <p:attrName>style.visibility</p:attrName>
                                        </p:attrNameLst>
                                      </p:cBhvr>
                                      <p:to>
                                        <p:strVal val="visible"/>
                                      </p:to>
                                    </p:set>
                                    <p:animEffect transition="in" filter="blinds(horizontal)">
                                      <p:cBhvr>
                                        <p:cTn id="12" dur="500"/>
                                        <p:tgtEl>
                                          <p:spTgt spid="103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6086">
                                            <p:txEl>
                                              <p:pRg st="0" end="0"/>
                                            </p:txEl>
                                          </p:spTgt>
                                        </p:tgtEl>
                                        <p:attrNameLst>
                                          <p:attrName>style.visibility</p:attrName>
                                        </p:attrNameLst>
                                      </p:cBhvr>
                                      <p:to>
                                        <p:strVal val="visible"/>
                                      </p:to>
                                    </p:set>
                                    <p:animEffect transition="in" filter="blinds(vertical)">
                                      <p:cBhvr>
                                        <p:cTn id="17" dur="500"/>
                                        <p:tgtEl>
                                          <p:spTgt spid="4608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91"/>
                                        </p:tgtEl>
                                        <p:attrNameLst>
                                          <p:attrName>style.visibility</p:attrName>
                                        </p:attrNameLst>
                                      </p:cBhvr>
                                      <p:to>
                                        <p:strVal val="visible"/>
                                      </p:to>
                                    </p:set>
                                    <p:animEffect transition="in" filter="wipe(left)">
                                      <p:cBhvr>
                                        <p:cTn id="22" dur="500"/>
                                        <p:tgtEl>
                                          <p:spTgt spid="460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2" fill="hold" nodeType="clickEffect">
                                  <p:stCondLst>
                                    <p:cond delay="0"/>
                                  </p:stCondLst>
                                  <p:childTnLst>
                                    <p:set>
                                      <p:cBhvr>
                                        <p:cTn id="26" dur="1" fill="hold">
                                          <p:stCondLst>
                                            <p:cond delay="0"/>
                                          </p:stCondLst>
                                        </p:cTn>
                                        <p:tgtEl>
                                          <p:spTgt spid="46093"/>
                                        </p:tgtEl>
                                        <p:attrNameLst>
                                          <p:attrName>style.visibility</p:attrName>
                                        </p:attrNameLst>
                                      </p:cBhvr>
                                      <p:to>
                                        <p:strVal val="visible"/>
                                      </p:to>
                                    </p:set>
                                    <p:anim calcmode="lin" valueType="num">
                                      <p:cBhvr additive="base">
                                        <p:cTn id="27" dur="500" fill="hold"/>
                                        <p:tgtEl>
                                          <p:spTgt spid="46093"/>
                                        </p:tgtEl>
                                        <p:attrNameLst>
                                          <p:attrName>ppt_x</p:attrName>
                                        </p:attrNameLst>
                                      </p:cBhvr>
                                      <p:tavLst>
                                        <p:tav tm="0">
                                          <p:val>
                                            <p:strVal val="1+#ppt_w/2"/>
                                          </p:val>
                                        </p:tav>
                                        <p:tav tm="100000">
                                          <p:val>
                                            <p:strVal val="#ppt_x"/>
                                          </p:val>
                                        </p:tav>
                                      </p:tavLst>
                                    </p:anim>
                                    <p:anim calcmode="lin" valueType="num">
                                      <p:cBhvr additive="base">
                                        <p:cTn id="28" dur="500" fill="hold"/>
                                        <p:tgtEl>
                                          <p:spTgt spid="46093"/>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46092"/>
                                        </p:tgtEl>
                                        <p:attrNameLst>
                                          <p:attrName>style.visibility</p:attrName>
                                        </p:attrNameLst>
                                      </p:cBhvr>
                                      <p:to>
                                        <p:strVal val="visible"/>
                                      </p:to>
                                    </p:set>
                                    <p:animEffect transition="in" filter="wipe(left)">
                                      <p:cBhvr>
                                        <p:cTn id="33" dur="500"/>
                                        <p:tgtEl>
                                          <p:spTgt spid="4609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3" presetClass="entr" presetSubtype="16" fill="hold" nodeType="clickEffect">
                                  <p:stCondLst>
                                    <p:cond delay="0"/>
                                  </p:stCondLst>
                                  <p:childTnLst>
                                    <p:set>
                                      <p:cBhvr>
                                        <p:cTn id="37" dur="1" fill="hold">
                                          <p:stCondLst>
                                            <p:cond delay="0"/>
                                          </p:stCondLst>
                                        </p:cTn>
                                        <p:tgtEl>
                                          <p:spTgt spid="46094"/>
                                        </p:tgtEl>
                                        <p:attrNameLst>
                                          <p:attrName>style.visibility</p:attrName>
                                        </p:attrNameLst>
                                      </p:cBhvr>
                                      <p:to>
                                        <p:strVal val="visible"/>
                                      </p:to>
                                    </p:set>
                                    <p:anim calcmode="lin" valueType="num">
                                      <p:cBhvr>
                                        <p:cTn id="38" dur="500" fill="hold"/>
                                        <p:tgtEl>
                                          <p:spTgt spid="46094"/>
                                        </p:tgtEl>
                                        <p:attrNameLst>
                                          <p:attrName>ppt_w</p:attrName>
                                        </p:attrNameLst>
                                      </p:cBhvr>
                                      <p:tavLst>
                                        <p:tav tm="0">
                                          <p:val>
                                            <p:fltVal val="0"/>
                                          </p:val>
                                        </p:tav>
                                        <p:tav tm="100000">
                                          <p:val>
                                            <p:strVal val="#ppt_w"/>
                                          </p:val>
                                        </p:tav>
                                      </p:tavLst>
                                    </p:anim>
                                    <p:anim calcmode="lin" valueType="num">
                                      <p:cBhvr>
                                        <p:cTn id="39" dur="500" fill="hold"/>
                                        <p:tgtEl>
                                          <p:spTgt spid="46094"/>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8" fill="hold" grpId="0" nodeType="clickEffect">
                                  <p:stCondLst>
                                    <p:cond delay="0"/>
                                  </p:stCondLst>
                                  <p:childTnLst>
                                    <p:set>
                                      <p:cBhvr>
                                        <p:cTn id="43" dur="1" fill="hold">
                                          <p:stCondLst>
                                            <p:cond delay="0"/>
                                          </p:stCondLst>
                                        </p:cTn>
                                        <p:tgtEl>
                                          <p:spTgt spid="1037"/>
                                        </p:tgtEl>
                                        <p:attrNameLst>
                                          <p:attrName>style.visibility</p:attrName>
                                        </p:attrNameLst>
                                      </p:cBhvr>
                                      <p:to>
                                        <p:strVal val="visible"/>
                                      </p:to>
                                    </p:set>
                                    <p:anim calcmode="lin" valueType="num">
                                      <p:cBhvr additive="base">
                                        <p:cTn id="44" dur="500" fill="hold"/>
                                        <p:tgtEl>
                                          <p:spTgt spid="1037"/>
                                        </p:tgtEl>
                                        <p:attrNameLst>
                                          <p:attrName>ppt_x</p:attrName>
                                        </p:attrNameLst>
                                      </p:cBhvr>
                                      <p:tavLst>
                                        <p:tav tm="0">
                                          <p:val>
                                            <p:strVal val="0-#ppt_w/2"/>
                                          </p:val>
                                        </p:tav>
                                        <p:tav tm="100000">
                                          <p:val>
                                            <p:strVal val="#ppt_x"/>
                                          </p:val>
                                        </p:tav>
                                      </p:tavLst>
                                    </p:anim>
                                    <p:anim calcmode="lin" valueType="num">
                                      <p:cBhvr additive="base">
                                        <p:cTn id="45" dur="500" fill="hold"/>
                                        <p:tgtEl>
                                          <p:spTgt spid="1037"/>
                                        </p:tgtEl>
                                        <p:attrNameLst>
                                          <p:attrName>ppt_y</p:attrName>
                                        </p:attrNameLst>
                                      </p:cBhvr>
                                      <p:tavLst>
                                        <p:tav tm="0">
                                          <p:val>
                                            <p:strVal val="#ppt_y"/>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3" presetClass="entr" presetSubtype="5" fill="hold" nodeType="clickEffect">
                                  <p:stCondLst>
                                    <p:cond delay="0"/>
                                  </p:stCondLst>
                                  <p:childTnLst>
                                    <p:set>
                                      <p:cBhvr>
                                        <p:cTn id="49" dur="1" fill="hold">
                                          <p:stCondLst>
                                            <p:cond delay="0"/>
                                          </p:stCondLst>
                                        </p:cTn>
                                        <p:tgtEl>
                                          <p:spTgt spid="46085"/>
                                        </p:tgtEl>
                                        <p:attrNameLst>
                                          <p:attrName>style.visibility</p:attrName>
                                        </p:attrNameLst>
                                      </p:cBhvr>
                                      <p:to>
                                        <p:strVal val="visible"/>
                                      </p:to>
                                    </p:set>
                                    <p:animEffect transition="in" filter="blinds(vertical)">
                                      <p:cBhvr>
                                        <p:cTn id="50" dur="500"/>
                                        <p:tgtEl>
                                          <p:spTgt spid="4608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39"/>
                                        </p:tgtEl>
                                        <p:attrNameLst>
                                          <p:attrName>style.visibility</p:attrName>
                                        </p:attrNameLst>
                                      </p:cBhvr>
                                      <p:to>
                                        <p:strVal val="visible"/>
                                      </p:to>
                                    </p:set>
                                    <p:anim calcmode="lin" valueType="num">
                                      <p:cBhvr additive="base">
                                        <p:cTn id="55" dur="500" fill="hold"/>
                                        <p:tgtEl>
                                          <p:spTgt spid="1039"/>
                                        </p:tgtEl>
                                        <p:attrNameLst>
                                          <p:attrName>ppt_x</p:attrName>
                                        </p:attrNameLst>
                                      </p:cBhvr>
                                      <p:tavLst>
                                        <p:tav tm="0">
                                          <p:val>
                                            <p:strVal val="0-#ppt_w/2"/>
                                          </p:val>
                                        </p:tav>
                                        <p:tav tm="100000">
                                          <p:val>
                                            <p:strVal val="#ppt_x"/>
                                          </p:val>
                                        </p:tav>
                                      </p:tavLst>
                                    </p:anim>
                                    <p:anim calcmode="lin" valueType="num">
                                      <p:cBhvr additive="base">
                                        <p:cTn id="56" dur="500" fill="hold"/>
                                        <p:tgtEl>
                                          <p:spTgt spid="10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autoUpdateAnimBg="0"/>
      <p:bldP spid="46086" grpId="0" build="p" autoUpdateAnimBg="0"/>
      <p:bldP spid="46091" grpId="0" autoUpdateAnimBg="0"/>
      <p:bldP spid="46092" grpId="0" autoUpdateAnimBg="0"/>
      <p:bldP spid="1037" grpId="0" autoUpdateAnimBg="0"/>
      <p:bldP spid="103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5" name="Text Box 11"/>
          <p:cNvSpPr txBox="1">
            <a:spLocks noChangeArrowheads="1"/>
          </p:cNvSpPr>
          <p:nvPr/>
        </p:nvSpPr>
        <p:spPr bwMode="auto">
          <a:xfrm>
            <a:off x="152400" y="55563"/>
            <a:ext cx="3581400" cy="652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15000"/>
              </a:lnSpc>
              <a:spcBef>
                <a:spcPct val="0"/>
              </a:spcBef>
              <a:buFontTx/>
              <a:buNone/>
            </a:pPr>
            <a:r>
              <a:rPr lang="zh-CN" altLang="en-US">
                <a:solidFill>
                  <a:schemeClr val="accent2"/>
                </a:solidFill>
                <a:latin typeface="宋体" panose="02010600030101010101" pitchFamily="2" charset="-122"/>
              </a:rPr>
              <a:t>计算思路</a:t>
            </a:r>
            <a:r>
              <a:rPr lang="zh-CN" altLang="en-US"/>
              <a:t>  </a:t>
            </a:r>
            <a:endParaRPr lang="zh-CN" altLang="en-US">
              <a:solidFill>
                <a:schemeClr val="accent2"/>
              </a:solidFill>
              <a:latin typeface="宋体" panose="02010600030101010101" pitchFamily="2" charset="-122"/>
            </a:endParaRPr>
          </a:p>
        </p:txBody>
      </p:sp>
      <p:sp>
        <p:nvSpPr>
          <p:cNvPr id="47120" name="Text Box 16"/>
          <p:cNvSpPr txBox="1">
            <a:spLocks noChangeArrowheads="1"/>
          </p:cNvSpPr>
          <p:nvPr/>
        </p:nvSpPr>
        <p:spPr bwMode="auto">
          <a:xfrm>
            <a:off x="539750" y="4754563"/>
            <a:ext cx="84153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(3)</a:t>
            </a:r>
            <a:r>
              <a:rPr lang="zh-CN" altLang="en-US" sz="2800">
                <a:solidFill>
                  <a:schemeClr val="accent2"/>
                </a:solidFill>
                <a:latin typeface="宋体" panose="02010600030101010101" pitchFamily="2" charset="-122"/>
              </a:rPr>
              <a:t>电势叠加，求电势梯度。</a:t>
            </a:r>
            <a:endParaRPr lang="en-US" altLang="zh-CN" sz="2800">
              <a:solidFill>
                <a:schemeClr val="accent2"/>
              </a:solidFill>
              <a:latin typeface="宋体" panose="02010600030101010101" pitchFamily="2" charset="-122"/>
            </a:endParaRPr>
          </a:p>
        </p:txBody>
      </p:sp>
      <p:graphicFrame>
        <p:nvGraphicFramePr>
          <p:cNvPr id="47122" name="Object 18"/>
          <p:cNvGraphicFramePr>
            <a:graphicFrameLocks noChangeAspect="1"/>
          </p:cNvGraphicFramePr>
          <p:nvPr/>
        </p:nvGraphicFramePr>
        <p:xfrm>
          <a:off x="2538413" y="2133600"/>
          <a:ext cx="3255962" cy="1041400"/>
        </p:xfrm>
        <a:graphic>
          <a:graphicData uri="http://schemas.openxmlformats.org/presentationml/2006/ole">
            <mc:AlternateContent xmlns:mc="http://schemas.openxmlformats.org/markup-compatibility/2006">
              <mc:Choice xmlns:v="urn:schemas-microsoft-com:vml" Requires="v">
                <p:oleObj name="公式" r:id="rId2" imgW="3512795" imgH="982980" progId="Equation.3">
                  <p:embed/>
                </p:oleObj>
              </mc:Choice>
              <mc:Fallback>
                <p:oleObj name="公式" r:id="rId2" imgW="3512795" imgH="982980" progId="Equation.3">
                  <p:embed/>
                  <p:pic>
                    <p:nvPicPr>
                      <p:cNvPr id="47122"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8413" y="2133600"/>
                        <a:ext cx="3255962"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FF"/>
                            </a:solidFill>
                            <a:miter lim="800000"/>
                            <a:headEnd/>
                            <a:tailEnd/>
                          </a14:hiddenLine>
                        </a:ext>
                      </a:extLst>
                    </p:spPr>
                  </p:pic>
                </p:oleObj>
              </mc:Fallback>
            </mc:AlternateContent>
          </a:graphicData>
        </a:graphic>
      </p:graphicFrame>
      <p:graphicFrame>
        <p:nvGraphicFramePr>
          <p:cNvPr id="47123" name="Object 19"/>
          <p:cNvGraphicFramePr>
            <a:graphicFrameLocks noChangeAspect="1"/>
          </p:cNvGraphicFramePr>
          <p:nvPr/>
        </p:nvGraphicFramePr>
        <p:xfrm>
          <a:off x="2916238" y="3716338"/>
          <a:ext cx="2960687" cy="1001712"/>
        </p:xfrm>
        <a:graphic>
          <a:graphicData uri="http://schemas.openxmlformats.org/presentationml/2006/ole">
            <mc:AlternateContent xmlns:mc="http://schemas.openxmlformats.org/markup-compatibility/2006">
              <mc:Choice xmlns:v="urn:schemas-microsoft-com:vml" Requires="v">
                <p:oleObj name="公式" r:id="rId4" imgW="2865317" imgH="982980" progId="Equation.3">
                  <p:embed/>
                </p:oleObj>
              </mc:Choice>
              <mc:Fallback>
                <p:oleObj name="公式" r:id="rId4" imgW="2865317" imgH="982980" progId="Equation.3">
                  <p:embed/>
                  <p:pic>
                    <p:nvPicPr>
                      <p:cNvPr id="47123"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6238" y="3716338"/>
                        <a:ext cx="2960687" cy="1001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47124" name="Object 20"/>
          <p:cNvGraphicFramePr>
            <a:graphicFrameLocks noChangeAspect="1"/>
          </p:cNvGraphicFramePr>
          <p:nvPr/>
        </p:nvGraphicFramePr>
        <p:xfrm>
          <a:off x="4205288" y="5973763"/>
          <a:ext cx="3205162" cy="468312"/>
        </p:xfrm>
        <a:graphic>
          <a:graphicData uri="http://schemas.openxmlformats.org/presentationml/2006/ole">
            <mc:AlternateContent xmlns:mc="http://schemas.openxmlformats.org/markup-compatibility/2006">
              <mc:Choice xmlns:v="urn:schemas-microsoft-com:vml" Requires="v">
                <p:oleObj name="公式" r:id="rId6" imgW="3139539" imgH="464689" progId="Equation.3">
                  <p:embed/>
                </p:oleObj>
              </mc:Choice>
              <mc:Fallback>
                <p:oleObj name="公式" r:id="rId6" imgW="3139539" imgH="464689" progId="Equation.3">
                  <p:embed/>
                  <p:pic>
                    <p:nvPicPr>
                      <p:cNvPr id="47124"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05288" y="5973763"/>
                        <a:ext cx="3205162" cy="46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125" name="Object 21"/>
          <p:cNvGraphicFramePr>
            <a:graphicFrameLocks noChangeAspect="1"/>
          </p:cNvGraphicFramePr>
          <p:nvPr/>
        </p:nvGraphicFramePr>
        <p:xfrm>
          <a:off x="1651000" y="5730875"/>
          <a:ext cx="1878013" cy="1011238"/>
        </p:xfrm>
        <a:graphic>
          <a:graphicData uri="http://schemas.openxmlformats.org/presentationml/2006/ole">
            <mc:AlternateContent xmlns:mc="http://schemas.openxmlformats.org/markup-compatibility/2006">
              <mc:Choice xmlns:v="urn:schemas-microsoft-com:vml" Requires="v">
                <p:oleObj name="公式" r:id="rId8" imgW="1836297" imgH="982980" progId="Equation.3">
                  <p:embed/>
                </p:oleObj>
              </mc:Choice>
              <mc:Fallback>
                <p:oleObj name="公式" r:id="rId8" imgW="1836297" imgH="982980" progId="Equation.3">
                  <p:embed/>
                  <p:pic>
                    <p:nvPicPr>
                      <p:cNvPr id="47125"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1000" y="5730875"/>
                        <a:ext cx="1878013" cy="1011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26" name="Text Box 22"/>
          <p:cNvSpPr txBox="1">
            <a:spLocks noChangeArrowheads="1"/>
          </p:cNvSpPr>
          <p:nvPr/>
        </p:nvSpPr>
        <p:spPr bwMode="auto">
          <a:xfrm>
            <a:off x="396875" y="1341438"/>
            <a:ext cx="7920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a:t>
            </a:r>
            <a:r>
              <a:rPr lang="zh-CN" altLang="en-US" sz="2800">
                <a:solidFill>
                  <a:schemeClr val="accent2"/>
                </a:solidFill>
              </a:rPr>
              <a:t> 直接求：点电荷的场强矢量叠加。</a:t>
            </a:r>
            <a:endParaRPr lang="en-US" altLang="zh-CN" sz="2800">
              <a:solidFill>
                <a:schemeClr val="accent2"/>
              </a:solidFill>
            </a:endParaRPr>
          </a:p>
        </p:txBody>
      </p:sp>
      <p:sp>
        <p:nvSpPr>
          <p:cNvPr id="47127" name="Text Box 23"/>
          <p:cNvSpPr txBox="1">
            <a:spLocks noChangeArrowheads="1"/>
          </p:cNvSpPr>
          <p:nvPr/>
        </p:nvSpPr>
        <p:spPr bwMode="auto">
          <a:xfrm>
            <a:off x="468313" y="3213100"/>
            <a:ext cx="82073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(2)</a:t>
            </a:r>
            <a:r>
              <a:rPr lang="zh-CN" altLang="en-US" sz="2800">
                <a:solidFill>
                  <a:schemeClr val="accent2"/>
                </a:solidFill>
              </a:rPr>
              <a:t> 对称性条件下，通过高斯定理求。</a:t>
            </a:r>
            <a:endParaRPr lang="en-US" altLang="zh-CN" sz="2800">
              <a:solidFill>
                <a:schemeClr val="accent2"/>
              </a:solidFill>
            </a:endParaRPr>
          </a:p>
        </p:txBody>
      </p:sp>
      <p:sp>
        <p:nvSpPr>
          <p:cNvPr id="47128" name="Text Box 24"/>
          <p:cNvSpPr txBox="1">
            <a:spLocks noChangeArrowheads="1"/>
          </p:cNvSpPr>
          <p:nvPr/>
        </p:nvSpPr>
        <p:spPr bwMode="auto">
          <a:xfrm>
            <a:off x="395288" y="688975"/>
            <a:ext cx="2619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a:solidFill>
                  <a:srgbClr val="CC3300"/>
                </a:solidFill>
              </a:rPr>
              <a:t>A.</a:t>
            </a:r>
            <a:r>
              <a:rPr lang="zh-CN" altLang="en-US">
                <a:solidFill>
                  <a:srgbClr val="CC3300"/>
                </a:solidFill>
              </a:rPr>
              <a:t>求电场强度</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7115">
                                            <p:txEl>
                                              <p:pRg st="0" end="0"/>
                                            </p:txEl>
                                          </p:spTgt>
                                        </p:tgtEl>
                                        <p:attrNameLst>
                                          <p:attrName>style.visibility</p:attrName>
                                        </p:attrNameLst>
                                      </p:cBhvr>
                                      <p:to>
                                        <p:strVal val="visible"/>
                                      </p:to>
                                    </p:set>
                                    <p:animEffect transition="in" filter="blinds(horizontal)">
                                      <p:cBhvr>
                                        <p:cTn id="7" dur="500"/>
                                        <p:tgtEl>
                                          <p:spTgt spid="47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28"/>
                                        </p:tgtEl>
                                        <p:attrNameLst>
                                          <p:attrName>style.visibility</p:attrName>
                                        </p:attrNameLst>
                                      </p:cBhvr>
                                      <p:to>
                                        <p:strVal val="visible"/>
                                      </p:to>
                                    </p:set>
                                    <p:animEffect transition="in" filter="wipe(left)">
                                      <p:cBhvr>
                                        <p:cTn id="12" dur="500"/>
                                        <p:tgtEl>
                                          <p:spTgt spid="4712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26"/>
                                        </p:tgtEl>
                                        <p:attrNameLst>
                                          <p:attrName>style.visibility</p:attrName>
                                        </p:attrNameLst>
                                      </p:cBhvr>
                                      <p:to>
                                        <p:strVal val="visible"/>
                                      </p:to>
                                    </p:set>
                                    <p:animEffect transition="in" filter="wipe(left)">
                                      <p:cBhvr>
                                        <p:cTn id="17" dur="500"/>
                                        <p:tgtEl>
                                          <p:spTgt spid="4712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7122"/>
                                        </p:tgtEl>
                                        <p:attrNameLst>
                                          <p:attrName>style.visibility</p:attrName>
                                        </p:attrNameLst>
                                      </p:cBhvr>
                                      <p:to>
                                        <p:strVal val="visible"/>
                                      </p:to>
                                    </p:set>
                                    <p:animEffect transition="in" filter="wipe(left)">
                                      <p:cBhvr>
                                        <p:cTn id="22" dur="500"/>
                                        <p:tgtEl>
                                          <p:spTgt spid="4712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27"/>
                                        </p:tgtEl>
                                        <p:attrNameLst>
                                          <p:attrName>style.visibility</p:attrName>
                                        </p:attrNameLst>
                                      </p:cBhvr>
                                      <p:to>
                                        <p:strVal val="visible"/>
                                      </p:to>
                                    </p:set>
                                    <p:animEffect transition="in" filter="wipe(left)">
                                      <p:cBhvr>
                                        <p:cTn id="27" dur="500"/>
                                        <p:tgtEl>
                                          <p:spTgt spid="4712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47123"/>
                                        </p:tgtEl>
                                        <p:attrNameLst>
                                          <p:attrName>style.visibility</p:attrName>
                                        </p:attrNameLst>
                                      </p:cBhvr>
                                      <p:to>
                                        <p:strVal val="visible"/>
                                      </p:to>
                                    </p:set>
                                    <p:animEffect transition="in" filter="wipe(left)">
                                      <p:cBhvr>
                                        <p:cTn id="32" dur="500"/>
                                        <p:tgtEl>
                                          <p:spTgt spid="4712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20"/>
                                        </p:tgtEl>
                                        <p:attrNameLst>
                                          <p:attrName>style.visibility</p:attrName>
                                        </p:attrNameLst>
                                      </p:cBhvr>
                                      <p:to>
                                        <p:strVal val="visible"/>
                                      </p:to>
                                    </p:set>
                                    <p:animEffect transition="in" filter="wipe(left)">
                                      <p:cBhvr>
                                        <p:cTn id="37" dur="500"/>
                                        <p:tgtEl>
                                          <p:spTgt spid="471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47125"/>
                                        </p:tgtEl>
                                        <p:attrNameLst>
                                          <p:attrName>style.visibility</p:attrName>
                                        </p:attrNameLst>
                                      </p:cBhvr>
                                      <p:to>
                                        <p:strVal val="visible"/>
                                      </p:to>
                                    </p:set>
                                    <p:animEffect transition="in" filter="wipe(left)">
                                      <p:cBhvr>
                                        <p:cTn id="42" dur="500"/>
                                        <p:tgtEl>
                                          <p:spTgt spid="4712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47124"/>
                                        </p:tgtEl>
                                        <p:attrNameLst>
                                          <p:attrName>style.visibility</p:attrName>
                                        </p:attrNameLst>
                                      </p:cBhvr>
                                      <p:to>
                                        <p:strVal val="visible"/>
                                      </p:to>
                                    </p:set>
                                    <p:animEffect transition="in" filter="wipe(left)">
                                      <p:cBhvr>
                                        <p:cTn id="47" dur="500"/>
                                        <p:tgtEl>
                                          <p:spTgt spid="4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15" grpId="0" build="p" autoUpdateAnimBg="0"/>
      <p:bldP spid="47120" grpId="0" autoUpdateAnimBg="0"/>
      <p:bldP spid="47126" grpId="0" autoUpdateAnimBg="0"/>
      <p:bldP spid="47127" grpId="0" autoUpdateAnimBg="0"/>
      <p:bldP spid="4712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4" name="Text Box 6"/>
          <p:cNvSpPr txBox="1">
            <a:spLocks noChangeArrowheads="1"/>
          </p:cNvSpPr>
          <p:nvPr/>
        </p:nvSpPr>
        <p:spPr bwMode="auto">
          <a:xfrm>
            <a:off x="381000" y="187325"/>
            <a:ext cx="1882775"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0"/>
              </a:spcBef>
              <a:buFontTx/>
              <a:buNone/>
            </a:pPr>
            <a:r>
              <a:rPr lang="en-US" altLang="zh-CN">
                <a:solidFill>
                  <a:srgbClr val="CC3300"/>
                </a:solidFill>
              </a:rPr>
              <a:t>B. </a:t>
            </a:r>
            <a:r>
              <a:rPr lang="zh-CN" altLang="en-US">
                <a:solidFill>
                  <a:srgbClr val="CC3300"/>
                </a:solidFill>
              </a:rPr>
              <a:t>求电势</a:t>
            </a:r>
          </a:p>
        </p:txBody>
      </p:sp>
      <p:sp>
        <p:nvSpPr>
          <p:cNvPr id="48142" name="Text Box 14"/>
          <p:cNvSpPr txBox="1">
            <a:spLocks noChangeArrowheads="1"/>
          </p:cNvSpPr>
          <p:nvPr/>
        </p:nvSpPr>
        <p:spPr bwMode="auto">
          <a:xfrm>
            <a:off x="735013" y="1109663"/>
            <a:ext cx="568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a:solidFill>
                  <a:schemeClr val="accent2"/>
                </a:solidFill>
              </a:rPr>
              <a:t>(1) </a:t>
            </a:r>
            <a:r>
              <a:rPr lang="zh-CN" altLang="en-US" sz="2800">
                <a:solidFill>
                  <a:schemeClr val="accent2"/>
                </a:solidFill>
              </a:rPr>
              <a:t>电势叠加法：当电荷分布已知时</a:t>
            </a:r>
          </a:p>
        </p:txBody>
      </p:sp>
      <p:grpSp>
        <p:nvGrpSpPr>
          <p:cNvPr id="2" name="Group 16"/>
          <p:cNvGrpSpPr>
            <a:grpSpLocks/>
          </p:cNvGrpSpPr>
          <p:nvPr/>
        </p:nvGrpSpPr>
        <p:grpSpPr bwMode="auto">
          <a:xfrm>
            <a:off x="692150" y="4278313"/>
            <a:ext cx="6759575" cy="519112"/>
            <a:chOff x="240" y="1902"/>
            <a:chExt cx="4258" cy="327"/>
          </a:xfrm>
        </p:grpSpPr>
        <p:sp>
          <p:nvSpPr>
            <p:cNvPr id="7180" name="Text Box 7"/>
            <p:cNvSpPr txBox="1">
              <a:spLocks noChangeArrowheads="1"/>
            </p:cNvSpPr>
            <p:nvPr/>
          </p:nvSpPr>
          <p:spPr bwMode="auto">
            <a:xfrm>
              <a:off x="240" y="1902"/>
              <a:ext cx="425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7620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defTabSz="76200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defTabSz="7620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defTabSz="7620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spcBef>
                  <a:spcPct val="0"/>
                </a:spcBef>
                <a:buFontTx/>
                <a:buNone/>
              </a:pPr>
              <a:r>
                <a:rPr lang="en-US" altLang="zh-CN" sz="2800">
                  <a:solidFill>
                    <a:schemeClr val="accent2"/>
                  </a:solidFill>
                </a:rPr>
                <a:t>(2) </a:t>
              </a:r>
              <a:r>
                <a:rPr lang="zh-CN" altLang="en-US" sz="2800">
                  <a:solidFill>
                    <a:schemeClr val="accent2"/>
                  </a:solidFill>
                </a:rPr>
                <a:t>场强积分法：当    易于由高斯定理求出</a:t>
              </a:r>
            </a:p>
          </p:txBody>
        </p:sp>
        <p:graphicFrame>
          <p:nvGraphicFramePr>
            <p:cNvPr id="7181" name="Object 15"/>
            <p:cNvGraphicFramePr>
              <a:graphicFrameLocks noChangeAspect="1"/>
            </p:cNvGraphicFramePr>
            <p:nvPr/>
          </p:nvGraphicFramePr>
          <p:xfrm>
            <a:off x="2200" y="1933"/>
            <a:ext cx="216" cy="240"/>
          </p:xfrm>
          <a:graphic>
            <a:graphicData uri="http://schemas.openxmlformats.org/presentationml/2006/ole">
              <mc:AlternateContent xmlns:mc="http://schemas.openxmlformats.org/markup-compatibility/2006">
                <mc:Choice xmlns:v="urn:schemas-microsoft-com:vml" Requires="v">
                  <p:oleObj name="公式" r:id="rId2" imgW="335379" imgH="373249" progId="Equation.3">
                    <p:embed/>
                  </p:oleObj>
                </mc:Choice>
                <mc:Fallback>
                  <p:oleObj name="公式" r:id="rId2" imgW="335379" imgH="373249" progId="Equation.3">
                    <p:embed/>
                    <p:pic>
                      <p:nvPicPr>
                        <p:cNvPr id="7181"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0" y="1933"/>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sp>
        <p:nvSpPr>
          <p:cNvPr id="48145" name="Text Box 17"/>
          <p:cNvSpPr txBox="1">
            <a:spLocks noChangeArrowheads="1"/>
          </p:cNvSpPr>
          <p:nvPr/>
        </p:nvSpPr>
        <p:spPr bwMode="auto">
          <a:xfrm>
            <a:off x="1311275" y="2070100"/>
            <a:ext cx="20589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点电荷系： </a:t>
            </a:r>
          </a:p>
        </p:txBody>
      </p:sp>
      <p:sp>
        <p:nvSpPr>
          <p:cNvPr id="7174" name="Rectangle 1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aphicFrame>
        <p:nvGraphicFramePr>
          <p:cNvPr id="48146" name="Object 18"/>
          <p:cNvGraphicFramePr>
            <a:graphicFrameLocks noChangeAspect="1"/>
          </p:cNvGraphicFramePr>
          <p:nvPr/>
        </p:nvGraphicFramePr>
        <p:xfrm>
          <a:off x="3459163" y="1812925"/>
          <a:ext cx="2120900" cy="982663"/>
        </p:xfrm>
        <a:graphic>
          <a:graphicData uri="http://schemas.openxmlformats.org/presentationml/2006/ole">
            <mc:AlternateContent xmlns:mc="http://schemas.openxmlformats.org/markup-compatibility/2006">
              <mc:Choice xmlns:v="urn:schemas-microsoft-com:vml" Requires="v">
                <p:oleObj name="公式" r:id="rId4" imgW="2110913" imgH="982980" progId="Equation.3">
                  <p:embed/>
                </p:oleObj>
              </mc:Choice>
              <mc:Fallback>
                <p:oleObj name="公式" r:id="rId4" imgW="2110913" imgH="982980" progId="Equation.3">
                  <p:embed/>
                  <p:pic>
                    <p:nvPicPr>
                      <p:cNvPr id="48146"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59163" y="1812925"/>
                        <a:ext cx="21209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8" name="Text Box 20"/>
          <p:cNvSpPr txBox="1">
            <a:spLocks noChangeArrowheads="1"/>
          </p:cNvSpPr>
          <p:nvPr/>
        </p:nvSpPr>
        <p:spPr bwMode="auto">
          <a:xfrm>
            <a:off x="1331913" y="3082925"/>
            <a:ext cx="24161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800">
                <a:solidFill>
                  <a:schemeClr val="accent2"/>
                </a:solidFill>
              </a:rPr>
              <a:t>连续带电体： </a:t>
            </a:r>
          </a:p>
        </p:txBody>
      </p:sp>
      <p:sp>
        <p:nvSpPr>
          <p:cNvPr id="7177" name="Rectangle 22"/>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graphicFrame>
        <p:nvGraphicFramePr>
          <p:cNvPr id="48149" name="Object 21"/>
          <p:cNvGraphicFramePr>
            <a:graphicFrameLocks noChangeAspect="1"/>
          </p:cNvGraphicFramePr>
          <p:nvPr/>
        </p:nvGraphicFramePr>
        <p:xfrm>
          <a:off x="3600450" y="2806700"/>
          <a:ext cx="1841500" cy="982663"/>
        </p:xfrm>
        <a:graphic>
          <a:graphicData uri="http://schemas.openxmlformats.org/presentationml/2006/ole">
            <mc:AlternateContent xmlns:mc="http://schemas.openxmlformats.org/markup-compatibility/2006">
              <mc:Choice xmlns:v="urn:schemas-microsoft-com:vml" Requires="v">
                <p:oleObj name="公式" r:id="rId6" imgW="1836297" imgH="982980" progId="Equation.3">
                  <p:embed/>
                </p:oleObj>
              </mc:Choice>
              <mc:Fallback>
                <p:oleObj name="公式" r:id="rId6" imgW="1836297" imgH="982980" progId="Equation.3">
                  <p:embed/>
                  <p:pic>
                    <p:nvPicPr>
                      <p:cNvPr id="48149"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00450" y="2806700"/>
                        <a:ext cx="18415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51" name="Object 23"/>
          <p:cNvGraphicFramePr>
            <a:graphicFrameLocks noChangeAspect="1"/>
          </p:cNvGraphicFramePr>
          <p:nvPr/>
        </p:nvGraphicFramePr>
        <p:xfrm>
          <a:off x="2771775" y="5084763"/>
          <a:ext cx="2841625" cy="736600"/>
        </p:xfrm>
        <a:graphic>
          <a:graphicData uri="http://schemas.openxmlformats.org/presentationml/2006/ole">
            <mc:AlternateContent xmlns:mc="http://schemas.openxmlformats.org/markup-compatibility/2006">
              <mc:Choice xmlns:v="urn:schemas-microsoft-com:vml" Requires="v">
                <p:oleObj name="公式" r:id="rId8" imgW="2788772" imgH="731520" progId="Equation.3">
                  <p:embed/>
                </p:oleObj>
              </mc:Choice>
              <mc:Fallback>
                <p:oleObj name="公式" r:id="rId8" imgW="2788772" imgH="731520" progId="Equation.3">
                  <p:embed/>
                  <p:pic>
                    <p:nvPicPr>
                      <p:cNvPr id="48151"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775" y="5084763"/>
                        <a:ext cx="2841625"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8134"/>
                                        </p:tgtEl>
                                        <p:attrNameLst>
                                          <p:attrName>style.visibility</p:attrName>
                                        </p:attrNameLst>
                                      </p:cBhvr>
                                      <p:to>
                                        <p:strVal val="visible"/>
                                      </p:to>
                                    </p:set>
                                    <p:animEffect transition="in" filter="blinds(horizontal)">
                                      <p:cBhvr>
                                        <p:cTn id="7" dur="500"/>
                                        <p:tgtEl>
                                          <p:spTgt spid="481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8142"/>
                                        </p:tgtEl>
                                        <p:attrNameLst>
                                          <p:attrName>style.visibility</p:attrName>
                                        </p:attrNameLst>
                                      </p:cBhvr>
                                      <p:to>
                                        <p:strVal val="visible"/>
                                      </p:to>
                                    </p:set>
                                    <p:animEffect transition="in" filter="wipe(left)">
                                      <p:cBhvr>
                                        <p:cTn id="12" dur="500"/>
                                        <p:tgtEl>
                                          <p:spTgt spid="4814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8145"/>
                                        </p:tgtEl>
                                        <p:attrNameLst>
                                          <p:attrName>style.visibility</p:attrName>
                                        </p:attrNameLst>
                                      </p:cBhvr>
                                      <p:to>
                                        <p:strVal val="visible"/>
                                      </p:to>
                                    </p:set>
                                    <p:animEffect transition="in" filter="wipe(left)">
                                      <p:cBhvr>
                                        <p:cTn id="17" dur="500"/>
                                        <p:tgtEl>
                                          <p:spTgt spid="48145"/>
                                        </p:tgtEl>
                                      </p:cBhvr>
                                    </p:animEffect>
                                  </p:childTnLst>
                                </p:cTn>
                              </p:par>
                            </p:childTnLst>
                          </p:cTn>
                        </p:par>
                        <p:par>
                          <p:cTn id="18" fill="hold" nodeType="afterGroup">
                            <p:stCondLst>
                              <p:cond delay="500"/>
                            </p:stCondLst>
                            <p:childTnLst>
                              <p:par>
                                <p:cTn id="19" presetID="22" presetClass="entr" presetSubtype="8" fill="hold" nodeType="afterEffect">
                                  <p:stCondLst>
                                    <p:cond delay="0"/>
                                  </p:stCondLst>
                                  <p:childTnLst>
                                    <p:set>
                                      <p:cBhvr>
                                        <p:cTn id="20" dur="1" fill="hold">
                                          <p:stCondLst>
                                            <p:cond delay="0"/>
                                          </p:stCondLst>
                                        </p:cTn>
                                        <p:tgtEl>
                                          <p:spTgt spid="48146"/>
                                        </p:tgtEl>
                                        <p:attrNameLst>
                                          <p:attrName>style.visibility</p:attrName>
                                        </p:attrNameLst>
                                      </p:cBhvr>
                                      <p:to>
                                        <p:strVal val="visible"/>
                                      </p:to>
                                    </p:set>
                                    <p:animEffect transition="in" filter="wipe(left)">
                                      <p:cBhvr>
                                        <p:cTn id="21" dur="500"/>
                                        <p:tgtEl>
                                          <p:spTgt spid="4814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8148"/>
                                        </p:tgtEl>
                                        <p:attrNameLst>
                                          <p:attrName>style.visibility</p:attrName>
                                        </p:attrNameLst>
                                      </p:cBhvr>
                                      <p:to>
                                        <p:strVal val="visible"/>
                                      </p:to>
                                    </p:set>
                                    <p:animEffect transition="in" filter="wipe(left)">
                                      <p:cBhvr>
                                        <p:cTn id="26" dur="500"/>
                                        <p:tgtEl>
                                          <p:spTgt spid="48148"/>
                                        </p:tgtEl>
                                      </p:cBhvr>
                                    </p:animEffect>
                                  </p:childTnLst>
                                </p:cTn>
                              </p:par>
                            </p:childTnLst>
                          </p:cTn>
                        </p:par>
                        <p:par>
                          <p:cTn id="27" fill="hold" nodeType="afterGroup">
                            <p:stCondLst>
                              <p:cond delay="500"/>
                            </p:stCondLst>
                            <p:childTnLst>
                              <p:par>
                                <p:cTn id="28" presetID="22" presetClass="entr" presetSubtype="8" fill="hold" nodeType="afterEffect">
                                  <p:stCondLst>
                                    <p:cond delay="0"/>
                                  </p:stCondLst>
                                  <p:childTnLst>
                                    <p:set>
                                      <p:cBhvr>
                                        <p:cTn id="29" dur="1" fill="hold">
                                          <p:stCondLst>
                                            <p:cond delay="0"/>
                                          </p:stCondLst>
                                        </p:cTn>
                                        <p:tgtEl>
                                          <p:spTgt spid="48149"/>
                                        </p:tgtEl>
                                        <p:attrNameLst>
                                          <p:attrName>style.visibility</p:attrName>
                                        </p:attrNameLst>
                                      </p:cBhvr>
                                      <p:to>
                                        <p:strVal val="visible"/>
                                      </p:to>
                                    </p:set>
                                    <p:animEffect transition="in" filter="wipe(left)">
                                      <p:cBhvr>
                                        <p:cTn id="30" dur="500"/>
                                        <p:tgtEl>
                                          <p:spTgt spid="4814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left)">
                                      <p:cBhvr>
                                        <p:cTn id="35" dur="500"/>
                                        <p:tgtEl>
                                          <p:spTgt spid="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3" presetClass="entr" presetSubtype="16" fill="hold" nodeType="clickEffect">
                                  <p:stCondLst>
                                    <p:cond delay="0"/>
                                  </p:stCondLst>
                                  <p:childTnLst>
                                    <p:set>
                                      <p:cBhvr>
                                        <p:cTn id="39" dur="1" fill="hold">
                                          <p:stCondLst>
                                            <p:cond delay="0"/>
                                          </p:stCondLst>
                                        </p:cTn>
                                        <p:tgtEl>
                                          <p:spTgt spid="48151"/>
                                        </p:tgtEl>
                                        <p:attrNameLst>
                                          <p:attrName>style.visibility</p:attrName>
                                        </p:attrNameLst>
                                      </p:cBhvr>
                                      <p:to>
                                        <p:strVal val="visible"/>
                                      </p:to>
                                    </p:set>
                                    <p:anim calcmode="lin" valueType="num">
                                      <p:cBhvr>
                                        <p:cTn id="40" dur="500" fill="hold"/>
                                        <p:tgtEl>
                                          <p:spTgt spid="48151"/>
                                        </p:tgtEl>
                                        <p:attrNameLst>
                                          <p:attrName>ppt_w</p:attrName>
                                        </p:attrNameLst>
                                      </p:cBhvr>
                                      <p:tavLst>
                                        <p:tav tm="0">
                                          <p:val>
                                            <p:fltVal val="0"/>
                                          </p:val>
                                        </p:tav>
                                        <p:tav tm="100000">
                                          <p:val>
                                            <p:strVal val="#ppt_w"/>
                                          </p:val>
                                        </p:tav>
                                      </p:tavLst>
                                    </p:anim>
                                    <p:anim calcmode="lin" valueType="num">
                                      <p:cBhvr>
                                        <p:cTn id="41" dur="500" fill="hold"/>
                                        <p:tgtEl>
                                          <p:spTgt spid="4815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autoUpdateAnimBg="0"/>
      <p:bldP spid="48142" grpId="0"/>
      <p:bldP spid="48145" grpId="0"/>
      <p:bldP spid="481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457200" y="1219200"/>
            <a:ext cx="20574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a:solidFill>
                  <a:srgbClr val="CC3300"/>
                </a:solidFill>
              </a:rPr>
              <a:t>选择题：</a:t>
            </a:r>
          </a:p>
        </p:txBody>
      </p:sp>
      <p:grpSp>
        <p:nvGrpSpPr>
          <p:cNvPr id="2" name="Group 37"/>
          <p:cNvGrpSpPr>
            <a:grpSpLocks/>
          </p:cNvGrpSpPr>
          <p:nvPr/>
        </p:nvGrpSpPr>
        <p:grpSpPr bwMode="auto">
          <a:xfrm>
            <a:off x="250825" y="1989138"/>
            <a:ext cx="8893175" cy="4024312"/>
            <a:chOff x="158" y="1253"/>
            <a:chExt cx="5602" cy="2535"/>
          </a:xfrm>
        </p:grpSpPr>
        <p:sp>
          <p:nvSpPr>
            <p:cNvPr id="8199" name="Text Box 4"/>
            <p:cNvSpPr txBox="1">
              <a:spLocks noChangeArrowheads="1"/>
            </p:cNvSpPr>
            <p:nvPr/>
          </p:nvSpPr>
          <p:spPr bwMode="auto">
            <a:xfrm>
              <a:off x="158" y="1253"/>
              <a:ext cx="560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1. </a:t>
              </a:r>
              <a:r>
                <a:rPr lang="zh-CN" altLang="en-US" sz="2800">
                  <a:solidFill>
                    <a:schemeClr val="accent2"/>
                  </a:solidFill>
                </a:rPr>
                <a:t>在坐标原点放一正电荷</a:t>
              </a:r>
              <a:r>
                <a:rPr lang="en-US" altLang="zh-CN" sz="2800" i="1">
                  <a:solidFill>
                    <a:schemeClr val="accent2"/>
                  </a:solidFill>
                </a:rPr>
                <a:t>Q</a:t>
              </a:r>
              <a:r>
                <a:rPr lang="zh-CN" altLang="en-US" sz="2800">
                  <a:solidFill>
                    <a:schemeClr val="accent2"/>
                  </a:solidFill>
                </a:rPr>
                <a:t>，它在</a:t>
              </a:r>
              <a:r>
                <a:rPr lang="en-US" altLang="zh-CN" sz="2800" i="1">
                  <a:solidFill>
                    <a:schemeClr val="accent2"/>
                  </a:solidFill>
                </a:rPr>
                <a:t>P</a:t>
              </a:r>
              <a:r>
                <a:rPr lang="zh-CN" altLang="en-US" sz="2800">
                  <a:solidFill>
                    <a:schemeClr val="accent2"/>
                  </a:solidFill>
                </a:rPr>
                <a:t>点（</a:t>
              </a:r>
              <a:r>
                <a:rPr lang="en-US" altLang="zh-CN" sz="2800" i="1">
                  <a:solidFill>
                    <a:schemeClr val="accent2"/>
                  </a:solidFill>
                </a:rPr>
                <a:t>x</a:t>
              </a:r>
              <a:r>
                <a:rPr lang="en-US" altLang="zh-CN" sz="2800">
                  <a:solidFill>
                    <a:schemeClr val="accent2"/>
                  </a:solidFill>
                </a:rPr>
                <a:t>=+1</a:t>
              </a:r>
              <a:r>
                <a:rPr lang="zh-CN" altLang="en-US" sz="2800">
                  <a:solidFill>
                    <a:schemeClr val="accent2"/>
                  </a:solidFill>
                </a:rPr>
                <a:t>，</a:t>
              </a:r>
              <a:r>
                <a:rPr lang="en-US" altLang="zh-CN" sz="2800" i="1">
                  <a:solidFill>
                    <a:schemeClr val="accent2"/>
                  </a:solidFill>
                </a:rPr>
                <a:t>y</a:t>
              </a:r>
              <a:r>
                <a:rPr lang="en-US" altLang="zh-CN" sz="2800">
                  <a:solidFill>
                    <a:schemeClr val="accent2"/>
                  </a:solidFill>
                </a:rPr>
                <a:t>=0</a:t>
              </a:r>
              <a:r>
                <a:rPr lang="zh-CN" altLang="en-US" sz="2800">
                  <a:solidFill>
                    <a:schemeClr val="accent2"/>
                  </a:solidFill>
                </a:rPr>
                <a:t>）产生的电场强度为    。现在另一个负电荷为</a:t>
              </a:r>
              <a:r>
                <a:rPr lang="en-US" altLang="zh-CN" sz="2800">
                  <a:solidFill>
                    <a:schemeClr val="accent2"/>
                  </a:solidFill>
                </a:rPr>
                <a:t>-2</a:t>
              </a:r>
              <a:r>
                <a:rPr lang="en-US" altLang="zh-CN" sz="2800" i="1">
                  <a:solidFill>
                    <a:schemeClr val="accent2"/>
                  </a:solidFill>
                </a:rPr>
                <a:t>Q</a:t>
              </a:r>
              <a:r>
                <a:rPr lang="zh-CN" altLang="en-US" sz="2800">
                  <a:solidFill>
                    <a:schemeClr val="accent2"/>
                  </a:solidFill>
                </a:rPr>
                <a:t>，试问应将它放在什么位置才能使</a:t>
              </a:r>
              <a:r>
                <a:rPr lang="en-US" altLang="zh-CN" sz="2800" i="1">
                  <a:solidFill>
                    <a:schemeClr val="accent2"/>
                  </a:solidFill>
                </a:rPr>
                <a:t>P</a:t>
              </a:r>
              <a:r>
                <a:rPr lang="zh-CN" altLang="en-US" sz="2800">
                  <a:solidFill>
                    <a:schemeClr val="accent2"/>
                  </a:solidFill>
                </a:rPr>
                <a:t>点的电场强度等于零。 </a:t>
              </a:r>
            </a:p>
          </p:txBody>
        </p:sp>
        <p:graphicFrame>
          <p:nvGraphicFramePr>
            <p:cNvPr id="8200" name="Object 5"/>
            <p:cNvGraphicFramePr>
              <a:graphicFrameLocks noChangeAspect="1"/>
            </p:cNvGraphicFramePr>
            <p:nvPr/>
          </p:nvGraphicFramePr>
          <p:xfrm>
            <a:off x="1791" y="1541"/>
            <a:ext cx="216" cy="240"/>
          </p:xfrm>
          <a:graphic>
            <a:graphicData uri="http://schemas.openxmlformats.org/presentationml/2006/ole">
              <mc:AlternateContent xmlns:mc="http://schemas.openxmlformats.org/markup-compatibility/2006">
                <mc:Choice xmlns:v="urn:schemas-microsoft-com:vml" Requires="v">
                  <p:oleObj name="Equation" r:id="rId2" imgW="335379" imgH="373249" progId="Equation.3">
                    <p:embed/>
                  </p:oleObj>
                </mc:Choice>
                <mc:Fallback>
                  <p:oleObj name="Equation" r:id="rId2" imgW="335379" imgH="373249" progId="Equation.3">
                    <p:embed/>
                    <p:pic>
                      <p:nvPicPr>
                        <p:cNvPr id="820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1" y="1541"/>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01" name="Line 6"/>
            <p:cNvSpPr>
              <a:spLocks noChangeShapeType="1"/>
            </p:cNvSpPr>
            <p:nvPr/>
          </p:nvSpPr>
          <p:spPr bwMode="auto">
            <a:xfrm>
              <a:off x="3326" y="3317"/>
              <a:ext cx="1824"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2" name="Line 7"/>
            <p:cNvSpPr>
              <a:spLocks noChangeShapeType="1"/>
            </p:cNvSpPr>
            <p:nvPr/>
          </p:nvSpPr>
          <p:spPr bwMode="auto">
            <a:xfrm>
              <a:off x="3662" y="2549"/>
              <a:ext cx="0" cy="1104"/>
            </a:xfrm>
            <a:prstGeom prst="line">
              <a:avLst/>
            </a:prstGeom>
            <a:noFill/>
            <a:ln w="28575">
              <a:solidFill>
                <a:schemeClr val="accent2"/>
              </a:solidFill>
              <a:round/>
              <a:headEnd type="arrow"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3" name="Oval 10"/>
            <p:cNvSpPr>
              <a:spLocks noChangeArrowheads="1"/>
            </p:cNvSpPr>
            <p:nvPr/>
          </p:nvSpPr>
          <p:spPr bwMode="auto">
            <a:xfrm>
              <a:off x="3614" y="3269"/>
              <a:ext cx="96" cy="96"/>
            </a:xfrm>
            <a:prstGeom prst="ellipse">
              <a:avLst/>
            </a:prstGeom>
            <a:solidFill>
              <a:srgbClr val="CC3300"/>
            </a:solidFill>
            <a:ln w="19050">
              <a:solidFill>
                <a:srgbClr val="CC3300"/>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endParaRPr lang="en-US" altLang="zh-CN" sz="2400" b="0">
                <a:solidFill>
                  <a:srgbClr val="CC3300"/>
                </a:solidFill>
              </a:endParaRPr>
            </a:p>
          </p:txBody>
        </p:sp>
        <p:sp>
          <p:nvSpPr>
            <p:cNvPr id="8204" name="Line 12"/>
            <p:cNvSpPr>
              <a:spLocks noChangeShapeType="1"/>
            </p:cNvSpPr>
            <p:nvPr/>
          </p:nvSpPr>
          <p:spPr bwMode="auto">
            <a:xfrm>
              <a:off x="4238" y="3269"/>
              <a:ext cx="0" cy="9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05" name="Text Box 13"/>
            <p:cNvSpPr txBox="1">
              <a:spLocks noChangeArrowheads="1"/>
            </p:cNvSpPr>
            <p:nvPr/>
          </p:nvSpPr>
          <p:spPr bwMode="auto">
            <a:xfrm>
              <a:off x="4958" y="2981"/>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x</a:t>
              </a:r>
            </a:p>
          </p:txBody>
        </p:sp>
        <p:sp>
          <p:nvSpPr>
            <p:cNvPr id="8206" name="Text Box 14"/>
            <p:cNvSpPr txBox="1">
              <a:spLocks noChangeArrowheads="1"/>
            </p:cNvSpPr>
            <p:nvPr/>
          </p:nvSpPr>
          <p:spPr bwMode="auto">
            <a:xfrm>
              <a:off x="3710" y="2357"/>
              <a:ext cx="2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y</a:t>
              </a:r>
            </a:p>
          </p:txBody>
        </p:sp>
        <p:sp>
          <p:nvSpPr>
            <p:cNvPr id="8207" name="Text Box 15"/>
            <p:cNvSpPr txBox="1">
              <a:spLocks noChangeArrowheads="1"/>
            </p:cNvSpPr>
            <p:nvPr/>
          </p:nvSpPr>
          <p:spPr bwMode="auto">
            <a:xfrm>
              <a:off x="4142" y="3269"/>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P</a:t>
              </a:r>
            </a:p>
          </p:txBody>
        </p:sp>
        <p:sp>
          <p:nvSpPr>
            <p:cNvPr id="8208" name="Text Box 16"/>
            <p:cNvSpPr txBox="1">
              <a:spLocks noChangeArrowheads="1"/>
            </p:cNvSpPr>
            <p:nvPr/>
          </p:nvSpPr>
          <p:spPr bwMode="auto">
            <a:xfrm>
              <a:off x="3806" y="2933"/>
              <a:ext cx="9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1,0</a:t>
              </a:r>
              <a:r>
                <a:rPr lang="zh-CN" altLang="en-US" sz="2800">
                  <a:solidFill>
                    <a:schemeClr val="accent2"/>
                  </a:solidFill>
                </a:rPr>
                <a:t>）</a:t>
              </a:r>
            </a:p>
          </p:txBody>
        </p:sp>
        <p:sp>
          <p:nvSpPr>
            <p:cNvPr id="8209" name="Text Box 17"/>
            <p:cNvSpPr txBox="1">
              <a:spLocks noChangeArrowheads="1"/>
            </p:cNvSpPr>
            <p:nvPr/>
          </p:nvSpPr>
          <p:spPr bwMode="auto">
            <a:xfrm>
              <a:off x="3374" y="3269"/>
              <a:ext cx="4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O</a:t>
              </a:r>
            </a:p>
          </p:txBody>
        </p:sp>
        <p:sp>
          <p:nvSpPr>
            <p:cNvPr id="8210" name="Text Box 18"/>
            <p:cNvSpPr txBox="1">
              <a:spLocks noChangeArrowheads="1"/>
            </p:cNvSpPr>
            <p:nvPr/>
          </p:nvSpPr>
          <p:spPr bwMode="auto">
            <a:xfrm>
              <a:off x="3374" y="2933"/>
              <a:ext cx="3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Q</a:t>
              </a:r>
            </a:p>
          </p:txBody>
        </p:sp>
        <p:sp>
          <p:nvSpPr>
            <p:cNvPr id="8211" name="Text Box 23"/>
            <p:cNvSpPr txBox="1">
              <a:spLocks noChangeArrowheads="1"/>
            </p:cNvSpPr>
            <p:nvPr/>
          </p:nvSpPr>
          <p:spPr bwMode="auto">
            <a:xfrm>
              <a:off x="254" y="2261"/>
              <a:ext cx="23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A</a:t>
              </a:r>
              <a:r>
                <a:rPr lang="zh-CN" altLang="en-US" sz="2800">
                  <a:solidFill>
                    <a:schemeClr val="accent2"/>
                  </a:solidFill>
                </a:rPr>
                <a:t>）</a:t>
              </a:r>
              <a:r>
                <a:rPr lang="en-US" altLang="zh-CN" sz="2800" i="1">
                  <a:solidFill>
                    <a:schemeClr val="accent2"/>
                  </a:solidFill>
                </a:rPr>
                <a:t>x</a:t>
              </a:r>
              <a:r>
                <a:rPr lang="zh-CN" altLang="en-US" sz="2800">
                  <a:solidFill>
                    <a:schemeClr val="accent2"/>
                  </a:solidFill>
                </a:rPr>
                <a:t>轴上</a:t>
              </a:r>
              <a:r>
                <a:rPr lang="en-US" altLang="zh-CN" sz="2800" i="1">
                  <a:solidFill>
                    <a:schemeClr val="accent2"/>
                  </a:solidFill>
                </a:rPr>
                <a:t>x</a:t>
              </a:r>
              <a:r>
                <a:rPr lang="en-US" altLang="zh-CN" sz="2800">
                  <a:solidFill>
                    <a:schemeClr val="accent2"/>
                  </a:solidFill>
                </a:rPr>
                <a:t>&gt;1</a:t>
              </a:r>
              <a:r>
                <a:rPr lang="zh-CN" altLang="en-US" sz="2800">
                  <a:solidFill>
                    <a:schemeClr val="accent2"/>
                  </a:solidFill>
                </a:rPr>
                <a:t>；</a:t>
              </a:r>
            </a:p>
          </p:txBody>
        </p:sp>
        <p:sp>
          <p:nvSpPr>
            <p:cNvPr id="8212" name="Text Box 24"/>
            <p:cNvSpPr txBox="1">
              <a:spLocks noChangeArrowheads="1"/>
            </p:cNvSpPr>
            <p:nvPr/>
          </p:nvSpPr>
          <p:spPr bwMode="auto">
            <a:xfrm>
              <a:off x="254" y="2645"/>
              <a:ext cx="244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B</a:t>
              </a:r>
              <a:r>
                <a:rPr lang="zh-CN" altLang="en-US" sz="2800">
                  <a:solidFill>
                    <a:schemeClr val="accent2"/>
                  </a:solidFill>
                </a:rPr>
                <a:t>）</a:t>
              </a:r>
              <a:r>
                <a:rPr lang="en-US" altLang="zh-CN" sz="2800" i="1">
                  <a:solidFill>
                    <a:schemeClr val="accent2"/>
                  </a:solidFill>
                </a:rPr>
                <a:t>x</a:t>
              </a:r>
              <a:r>
                <a:rPr lang="zh-CN" altLang="en-US" sz="2800">
                  <a:solidFill>
                    <a:schemeClr val="accent2"/>
                  </a:solidFill>
                </a:rPr>
                <a:t>轴上</a:t>
              </a:r>
              <a:r>
                <a:rPr lang="en-US" altLang="zh-CN" sz="2800" i="1">
                  <a:solidFill>
                    <a:schemeClr val="accent2"/>
                  </a:solidFill>
                </a:rPr>
                <a:t>x</a:t>
              </a:r>
              <a:r>
                <a:rPr lang="en-US" altLang="zh-CN" sz="2800">
                  <a:solidFill>
                    <a:schemeClr val="accent2"/>
                  </a:solidFill>
                </a:rPr>
                <a:t>&lt;0</a:t>
              </a:r>
              <a:r>
                <a:rPr lang="zh-CN" altLang="en-US" sz="2800">
                  <a:solidFill>
                    <a:schemeClr val="accent2"/>
                  </a:solidFill>
                </a:rPr>
                <a:t>；</a:t>
              </a:r>
            </a:p>
          </p:txBody>
        </p:sp>
        <p:sp>
          <p:nvSpPr>
            <p:cNvPr id="8213" name="Text Box 25"/>
            <p:cNvSpPr txBox="1">
              <a:spLocks noChangeArrowheads="1"/>
            </p:cNvSpPr>
            <p:nvPr/>
          </p:nvSpPr>
          <p:spPr bwMode="auto">
            <a:xfrm>
              <a:off x="254" y="3029"/>
              <a:ext cx="262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C</a:t>
              </a:r>
              <a:r>
                <a:rPr lang="zh-CN" altLang="en-US" sz="2800">
                  <a:solidFill>
                    <a:schemeClr val="accent2"/>
                  </a:solidFill>
                </a:rPr>
                <a:t>）</a:t>
              </a:r>
              <a:r>
                <a:rPr lang="en-US" altLang="zh-CN" sz="2800" i="1">
                  <a:solidFill>
                    <a:schemeClr val="accent2"/>
                  </a:solidFill>
                </a:rPr>
                <a:t>x</a:t>
              </a:r>
              <a:r>
                <a:rPr lang="zh-CN" altLang="en-US" sz="2800">
                  <a:solidFill>
                    <a:schemeClr val="accent2"/>
                  </a:solidFill>
                </a:rPr>
                <a:t>轴上</a:t>
              </a:r>
              <a:r>
                <a:rPr lang="en-US" altLang="zh-CN" sz="2800">
                  <a:solidFill>
                    <a:schemeClr val="accent2"/>
                  </a:solidFill>
                </a:rPr>
                <a:t>0 &lt; </a:t>
              </a:r>
              <a:r>
                <a:rPr lang="en-US" altLang="zh-CN" sz="2800" i="1">
                  <a:solidFill>
                    <a:schemeClr val="accent2"/>
                  </a:solidFill>
                </a:rPr>
                <a:t>x</a:t>
              </a:r>
              <a:r>
                <a:rPr lang="en-US" altLang="zh-CN" sz="2800">
                  <a:solidFill>
                    <a:schemeClr val="accent2"/>
                  </a:solidFill>
                </a:rPr>
                <a:t> &lt; 1</a:t>
              </a:r>
              <a:r>
                <a:rPr lang="zh-CN" altLang="en-US" sz="2800">
                  <a:solidFill>
                    <a:schemeClr val="accent2"/>
                  </a:solidFill>
                </a:rPr>
                <a:t>；</a:t>
              </a:r>
            </a:p>
          </p:txBody>
        </p:sp>
        <p:sp>
          <p:nvSpPr>
            <p:cNvPr id="8214" name="Text Box 26"/>
            <p:cNvSpPr txBox="1">
              <a:spLocks noChangeArrowheads="1"/>
            </p:cNvSpPr>
            <p:nvPr/>
          </p:nvSpPr>
          <p:spPr bwMode="auto">
            <a:xfrm>
              <a:off x="254" y="3461"/>
              <a:ext cx="225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D</a:t>
              </a:r>
              <a:r>
                <a:rPr lang="zh-CN" altLang="en-US" sz="2800">
                  <a:solidFill>
                    <a:schemeClr val="accent2"/>
                  </a:solidFill>
                </a:rPr>
                <a:t>）</a:t>
              </a:r>
              <a:r>
                <a:rPr lang="en-US" altLang="zh-CN" sz="2800" i="1">
                  <a:solidFill>
                    <a:schemeClr val="accent2"/>
                  </a:solidFill>
                </a:rPr>
                <a:t>y</a:t>
              </a:r>
              <a:r>
                <a:rPr lang="zh-CN" altLang="en-US" sz="2800">
                  <a:solidFill>
                    <a:schemeClr val="accent2"/>
                  </a:solidFill>
                </a:rPr>
                <a:t>轴上</a:t>
              </a:r>
              <a:r>
                <a:rPr lang="en-US" altLang="zh-CN" sz="2800" i="1">
                  <a:solidFill>
                    <a:schemeClr val="accent2"/>
                  </a:solidFill>
                </a:rPr>
                <a:t>y </a:t>
              </a:r>
              <a:r>
                <a:rPr lang="en-US" altLang="zh-CN" sz="2800">
                  <a:solidFill>
                    <a:schemeClr val="accent2"/>
                  </a:solidFill>
                </a:rPr>
                <a:t>&gt; 0</a:t>
              </a:r>
              <a:r>
                <a:rPr lang="zh-CN" altLang="en-US" sz="2800">
                  <a:solidFill>
                    <a:schemeClr val="accent2"/>
                  </a:solidFill>
                </a:rPr>
                <a:t>。</a:t>
              </a:r>
            </a:p>
          </p:txBody>
        </p:sp>
      </p:grpSp>
      <p:graphicFrame>
        <p:nvGraphicFramePr>
          <p:cNvPr id="8225" name="Object 33"/>
          <p:cNvGraphicFramePr>
            <a:graphicFrameLocks noChangeAspect="1"/>
          </p:cNvGraphicFramePr>
          <p:nvPr/>
        </p:nvGraphicFramePr>
        <p:xfrm>
          <a:off x="762000" y="4205288"/>
          <a:ext cx="666750" cy="661987"/>
        </p:xfrm>
        <a:graphic>
          <a:graphicData uri="http://schemas.openxmlformats.org/presentationml/2006/ole">
            <mc:AlternateContent xmlns:mc="http://schemas.openxmlformats.org/markup-compatibility/2006">
              <mc:Choice xmlns:v="urn:schemas-microsoft-com:vml" Requires="v">
                <p:oleObj name="剪辑" r:id="rId4" imgW="2247900" imgH="3306763" progId="">
                  <p:embed/>
                </p:oleObj>
              </mc:Choice>
              <mc:Fallback>
                <p:oleObj name="剪辑" r:id="rId4" imgW="2247900" imgH="3306763" progId="">
                  <p:embed/>
                  <p:pic>
                    <p:nvPicPr>
                      <p:cNvPr id="8225" name="Object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4205288"/>
                        <a:ext cx="666750" cy="66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27" name="Rectangle 35"/>
          <p:cNvSpPr>
            <a:spLocks noChangeArrowheads="1"/>
          </p:cNvSpPr>
          <p:nvPr/>
        </p:nvSpPr>
        <p:spPr bwMode="auto">
          <a:xfrm>
            <a:off x="0" y="9906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3" name="标题 2"/>
          <p:cNvSpPr>
            <a:spLocks noGrp="1"/>
          </p:cNvSpPr>
          <p:nvPr>
            <p:ph type="title"/>
          </p:nvPr>
        </p:nvSpPr>
        <p:spPr>
          <a:xfrm>
            <a:off x="685800" y="191517"/>
            <a:ext cx="7772400" cy="645195"/>
          </a:xfrm>
        </p:spPr>
        <p:txBody>
          <a:bodyPr/>
          <a:lstStyle/>
          <a:p>
            <a:r>
              <a:rPr lang="zh-CN" altLang="en-US" sz="3600" b="1">
                <a:solidFill>
                  <a:schemeClr val="accent2"/>
                </a:solidFill>
              </a:rPr>
              <a:t>静电场练习题</a:t>
            </a:r>
            <a:endParaRPr lang="zh-CN" altLang="en-US" sz="3600" b="1"/>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8" presetClass="entr" presetSubtype="3" fill="hold" grpId="0" nodeType="afterEffect">
                                  <p:stCondLst>
                                    <p:cond delay="0"/>
                                  </p:stCondLst>
                                  <p:childTnLst>
                                    <p:set>
                                      <p:cBhvr>
                                        <p:cTn id="6" dur="1" fill="hold">
                                          <p:stCondLst>
                                            <p:cond delay="0"/>
                                          </p:stCondLst>
                                        </p:cTn>
                                        <p:tgtEl>
                                          <p:spTgt spid="8227"/>
                                        </p:tgtEl>
                                        <p:attrNameLst>
                                          <p:attrName>style.visibility</p:attrName>
                                        </p:attrNameLst>
                                      </p:cBhvr>
                                      <p:to>
                                        <p:strVal val="visible"/>
                                      </p:to>
                                    </p:set>
                                    <p:animEffect transition="in" filter="strips(upRight)">
                                      <p:cBhvr>
                                        <p:cTn id="7" dur="500"/>
                                        <p:tgtEl>
                                          <p:spTgt spid="822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8195"/>
                                        </p:tgtEl>
                                        <p:attrNameLst>
                                          <p:attrName>style.visibility</p:attrName>
                                        </p:attrNameLst>
                                      </p:cBhvr>
                                      <p:to>
                                        <p:strVal val="visible"/>
                                      </p:to>
                                    </p:set>
                                    <p:animEffect transition="in" filter="blinds(horizontal)">
                                      <p:cBhvr>
                                        <p:cTn id="11" dur="500"/>
                                        <p:tgtEl>
                                          <p:spTgt spid="8195"/>
                                        </p:tgtEl>
                                      </p:cBhvr>
                                    </p:animEffect>
                                  </p:childTnLst>
                                </p:cTn>
                              </p:par>
                              <p:par>
                                <p:cTn id="12" presetID="2" presetClass="entr" presetSubtype="4" fill="hold" nodeType="with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 fill="hold"/>
                                        <p:tgtEl>
                                          <p:spTgt spid="2"/>
                                        </p:tgtEl>
                                        <p:attrNameLst>
                                          <p:attrName>ppt_x</p:attrName>
                                        </p:attrNameLst>
                                      </p:cBhvr>
                                      <p:tavLst>
                                        <p:tav tm="0">
                                          <p:val>
                                            <p:strVal val="#ppt_x"/>
                                          </p:val>
                                        </p:tav>
                                        <p:tav tm="100000">
                                          <p:val>
                                            <p:strVal val="#ppt_x"/>
                                          </p:val>
                                        </p:tav>
                                      </p:tavLst>
                                    </p:anim>
                                    <p:anim calcmode="lin" valueType="num">
                                      <p:cBhvr additive="base">
                                        <p:cTn id="1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82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autoUpdateAnimBg="0"/>
      <p:bldP spid="82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
          <p:cNvGrpSpPr>
            <a:grpSpLocks/>
          </p:cNvGrpSpPr>
          <p:nvPr/>
        </p:nvGrpSpPr>
        <p:grpSpPr bwMode="auto">
          <a:xfrm>
            <a:off x="914400" y="431800"/>
            <a:ext cx="7162800" cy="5391150"/>
            <a:chOff x="576" y="272"/>
            <a:chExt cx="4512" cy="3396"/>
          </a:xfrm>
        </p:grpSpPr>
        <p:sp>
          <p:nvSpPr>
            <p:cNvPr id="9220" name="Text Box 2"/>
            <p:cNvSpPr txBox="1">
              <a:spLocks noChangeArrowheads="1"/>
            </p:cNvSpPr>
            <p:nvPr/>
          </p:nvSpPr>
          <p:spPr bwMode="auto">
            <a:xfrm>
              <a:off x="576" y="288"/>
              <a:ext cx="14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2.</a:t>
              </a:r>
              <a:r>
                <a:rPr lang="zh-CN" altLang="en-US" sz="2800">
                  <a:solidFill>
                    <a:schemeClr val="accent2"/>
                  </a:solidFill>
                </a:rPr>
                <a:t>高斯定理</a:t>
              </a:r>
              <a:endParaRPr lang="zh-CN" altLang="en-US" sz="2800" b="0">
                <a:solidFill>
                  <a:schemeClr val="accent2"/>
                </a:solidFill>
              </a:endParaRPr>
            </a:p>
          </p:txBody>
        </p:sp>
        <p:graphicFrame>
          <p:nvGraphicFramePr>
            <p:cNvPr id="9221" name="Object 59"/>
            <p:cNvGraphicFramePr>
              <a:graphicFrameLocks noChangeAspect="1"/>
            </p:cNvGraphicFramePr>
            <p:nvPr/>
          </p:nvGraphicFramePr>
          <p:xfrm>
            <a:off x="2192" y="272"/>
            <a:ext cx="1896" cy="416"/>
          </p:xfrm>
          <a:graphic>
            <a:graphicData uri="http://schemas.openxmlformats.org/presentationml/2006/ole">
              <mc:AlternateContent xmlns:mc="http://schemas.openxmlformats.org/markup-compatibility/2006">
                <mc:Choice xmlns:v="urn:schemas-microsoft-com:vml" Requires="v">
                  <p:oleObj name="公式" r:id="rId3" imgW="3002231" imgH="655451" progId="Equation.3">
                    <p:embed/>
                  </p:oleObj>
                </mc:Choice>
                <mc:Fallback>
                  <p:oleObj name="公式" r:id="rId3" imgW="3002231" imgH="655451" progId="Equation.3">
                    <p:embed/>
                    <p:pic>
                      <p:nvPicPr>
                        <p:cNvPr id="9221" name="Object 5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2" y="272"/>
                          <a:ext cx="1896"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Text Box 4"/>
            <p:cNvSpPr txBox="1">
              <a:spLocks noChangeArrowheads="1"/>
            </p:cNvSpPr>
            <p:nvPr/>
          </p:nvSpPr>
          <p:spPr bwMode="auto">
            <a:xfrm>
              <a:off x="576" y="960"/>
              <a:ext cx="360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A</a:t>
              </a:r>
              <a:r>
                <a:rPr lang="zh-CN" altLang="en-US" sz="2800">
                  <a:solidFill>
                    <a:schemeClr val="accent2"/>
                  </a:solidFill>
                </a:rPr>
                <a:t>）适用于任何静电场；</a:t>
              </a:r>
              <a:endParaRPr lang="zh-CN" altLang="en-US" sz="2800" b="0">
                <a:solidFill>
                  <a:schemeClr val="accent2"/>
                </a:solidFill>
              </a:endParaRPr>
            </a:p>
          </p:txBody>
        </p:sp>
        <p:sp>
          <p:nvSpPr>
            <p:cNvPr id="9223" name="Text Box 5"/>
            <p:cNvSpPr txBox="1">
              <a:spLocks noChangeArrowheads="1"/>
            </p:cNvSpPr>
            <p:nvPr/>
          </p:nvSpPr>
          <p:spPr bwMode="auto">
            <a:xfrm>
              <a:off x="576" y="1584"/>
              <a:ext cx="41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B</a:t>
              </a:r>
              <a:r>
                <a:rPr lang="zh-CN" altLang="en-US" sz="2800">
                  <a:solidFill>
                    <a:schemeClr val="accent2"/>
                  </a:solidFill>
                </a:rPr>
                <a:t>）只适用于真空中的静电场；</a:t>
              </a:r>
              <a:endParaRPr lang="zh-CN" altLang="en-US" sz="2800" b="0">
                <a:solidFill>
                  <a:schemeClr val="accent2"/>
                </a:solidFill>
              </a:endParaRPr>
            </a:p>
          </p:txBody>
        </p:sp>
        <p:sp>
          <p:nvSpPr>
            <p:cNvPr id="9224" name="Text Box 6"/>
            <p:cNvSpPr txBox="1">
              <a:spLocks noChangeArrowheads="1"/>
            </p:cNvSpPr>
            <p:nvPr/>
          </p:nvSpPr>
          <p:spPr bwMode="auto">
            <a:xfrm>
              <a:off x="576" y="2160"/>
              <a:ext cx="432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C</a:t>
              </a:r>
              <a:r>
                <a:rPr lang="zh-CN" altLang="en-US" sz="2800">
                  <a:solidFill>
                    <a:schemeClr val="accent2"/>
                  </a:solidFill>
                </a:rPr>
                <a:t>）只适用于具有球对称、轴对称和平面对称性的静电场；</a:t>
              </a:r>
            </a:p>
          </p:txBody>
        </p:sp>
        <p:sp>
          <p:nvSpPr>
            <p:cNvPr id="9225" name="Text Box 7"/>
            <p:cNvSpPr txBox="1">
              <a:spLocks noChangeArrowheads="1"/>
            </p:cNvSpPr>
            <p:nvPr/>
          </p:nvSpPr>
          <p:spPr bwMode="auto">
            <a:xfrm>
              <a:off x="624" y="3072"/>
              <a:ext cx="44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D</a:t>
              </a:r>
              <a:r>
                <a:rPr lang="zh-CN" altLang="en-US" sz="2800">
                  <a:solidFill>
                    <a:schemeClr val="accent2"/>
                  </a:solidFill>
                </a:rPr>
                <a:t>）只适用于虽然不具有</a:t>
              </a:r>
              <a:r>
                <a:rPr lang="en-US" altLang="zh-CN" sz="2800">
                  <a:solidFill>
                    <a:schemeClr val="accent2"/>
                  </a:solidFill>
                </a:rPr>
                <a:t>(C)</a:t>
              </a:r>
              <a:r>
                <a:rPr lang="zh-CN" altLang="en-US" sz="2800">
                  <a:solidFill>
                    <a:schemeClr val="accent2"/>
                  </a:solidFill>
                </a:rPr>
                <a:t>中所述对称性，但能找到合适的高斯面的静电场。</a:t>
              </a:r>
            </a:p>
          </p:txBody>
        </p:sp>
      </p:grpSp>
      <p:graphicFrame>
        <p:nvGraphicFramePr>
          <p:cNvPr id="14394" name="Object 58"/>
          <p:cNvGraphicFramePr>
            <a:graphicFrameLocks noChangeAspect="1"/>
          </p:cNvGraphicFramePr>
          <p:nvPr/>
        </p:nvGraphicFramePr>
        <p:xfrm>
          <a:off x="1219200" y="1524000"/>
          <a:ext cx="666750" cy="661988"/>
        </p:xfrm>
        <a:graphic>
          <a:graphicData uri="http://schemas.openxmlformats.org/presentationml/2006/ole">
            <mc:AlternateContent xmlns:mc="http://schemas.openxmlformats.org/markup-compatibility/2006">
              <mc:Choice xmlns:v="urn:schemas-microsoft-com:vml" Requires="v">
                <p:oleObj name="剪辑" r:id="rId5" imgW="2247900" imgH="3306763" progId="">
                  <p:embed/>
                </p:oleObj>
              </mc:Choice>
              <mc:Fallback>
                <p:oleObj name="剪辑" r:id="rId5" imgW="2247900" imgH="3306763" progId="">
                  <p:embed/>
                  <p:pic>
                    <p:nvPicPr>
                      <p:cNvPr id="14394"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1524000"/>
                        <a:ext cx="6667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43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75"/>
          <p:cNvGrpSpPr>
            <a:grpSpLocks/>
          </p:cNvGrpSpPr>
          <p:nvPr/>
        </p:nvGrpSpPr>
        <p:grpSpPr bwMode="auto">
          <a:xfrm>
            <a:off x="685800" y="457200"/>
            <a:ext cx="8229600" cy="5943600"/>
            <a:chOff x="432" y="288"/>
            <a:chExt cx="5184" cy="3744"/>
          </a:xfrm>
        </p:grpSpPr>
        <p:sp>
          <p:nvSpPr>
            <p:cNvPr id="11272" name="Text Box 1026"/>
            <p:cNvSpPr txBox="1">
              <a:spLocks noChangeArrowheads="1"/>
            </p:cNvSpPr>
            <p:nvPr/>
          </p:nvSpPr>
          <p:spPr bwMode="auto">
            <a:xfrm>
              <a:off x="432" y="288"/>
              <a:ext cx="5184"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3.</a:t>
              </a:r>
              <a:r>
                <a:rPr lang="zh-CN" altLang="en-US" sz="2800">
                  <a:solidFill>
                    <a:schemeClr val="accent2"/>
                  </a:solidFill>
                </a:rPr>
                <a:t>设有一无限大均匀带正电的平面，取</a:t>
              </a:r>
              <a:r>
                <a:rPr lang="en-US" altLang="zh-CN" sz="2800" i="1">
                  <a:solidFill>
                    <a:schemeClr val="accent2"/>
                  </a:solidFill>
                </a:rPr>
                <a:t>x</a:t>
              </a:r>
              <a:r>
                <a:rPr lang="zh-CN" altLang="en-US" sz="2800">
                  <a:solidFill>
                    <a:schemeClr val="accent2"/>
                  </a:solidFill>
                </a:rPr>
                <a:t>轴垂直带电平面，坐标原点在带电平面上，则其空间各点的电场强度    随距平面的位置坐标</a:t>
              </a:r>
              <a:r>
                <a:rPr lang="en-US" altLang="zh-CN" sz="2800" i="1">
                  <a:solidFill>
                    <a:schemeClr val="accent2"/>
                  </a:solidFill>
                </a:rPr>
                <a:t>x</a:t>
              </a:r>
              <a:r>
                <a:rPr lang="zh-CN" altLang="en-US" sz="2800">
                  <a:solidFill>
                    <a:schemeClr val="accent2"/>
                  </a:solidFill>
                </a:rPr>
                <a:t>变化的关系曲线为</a:t>
              </a:r>
              <a:r>
                <a:rPr lang="en-US" altLang="zh-CN" sz="2800">
                  <a:solidFill>
                    <a:schemeClr val="accent2"/>
                  </a:solidFill>
                </a:rPr>
                <a:t>(</a:t>
              </a:r>
              <a:r>
                <a:rPr lang="zh-CN" altLang="en-US" sz="2800">
                  <a:solidFill>
                    <a:schemeClr val="accent2"/>
                  </a:solidFill>
                </a:rPr>
                <a:t>规定场强沿</a:t>
              </a:r>
              <a:r>
                <a:rPr lang="en-US" altLang="zh-CN" sz="2800" i="1">
                  <a:solidFill>
                    <a:schemeClr val="accent2"/>
                  </a:solidFill>
                </a:rPr>
                <a:t>x</a:t>
              </a:r>
              <a:r>
                <a:rPr lang="zh-CN" altLang="en-US" sz="2800">
                  <a:solidFill>
                    <a:schemeClr val="accent2"/>
                  </a:solidFill>
                </a:rPr>
                <a:t>轴正向为正，反之为负</a:t>
              </a:r>
              <a:r>
                <a:rPr lang="en-US" altLang="zh-CN" sz="2800">
                  <a:solidFill>
                    <a:schemeClr val="accent2"/>
                  </a:solidFill>
                </a:rPr>
                <a:t>)</a:t>
              </a:r>
              <a:r>
                <a:rPr lang="zh-CN" altLang="en-US" sz="2800">
                  <a:solidFill>
                    <a:schemeClr val="accent2"/>
                  </a:solidFill>
                </a:rPr>
                <a:t>：</a:t>
              </a:r>
            </a:p>
          </p:txBody>
        </p:sp>
        <p:graphicFrame>
          <p:nvGraphicFramePr>
            <p:cNvPr id="11273" name="Object 1027"/>
            <p:cNvGraphicFramePr>
              <a:graphicFrameLocks noChangeAspect="1"/>
            </p:cNvGraphicFramePr>
            <p:nvPr/>
          </p:nvGraphicFramePr>
          <p:xfrm>
            <a:off x="1584" y="864"/>
            <a:ext cx="216" cy="240"/>
          </p:xfrm>
          <a:graphic>
            <a:graphicData uri="http://schemas.openxmlformats.org/presentationml/2006/ole">
              <mc:AlternateContent xmlns:mc="http://schemas.openxmlformats.org/markup-compatibility/2006">
                <mc:Choice xmlns:v="urn:schemas-microsoft-com:vml" Requires="v">
                  <p:oleObj name="Equation" r:id="rId2" imgW="335379" imgH="373249" progId="Equation.3">
                    <p:embed/>
                  </p:oleObj>
                </mc:Choice>
                <mc:Fallback>
                  <p:oleObj name="Equation" r:id="rId2" imgW="335379" imgH="373249" progId="Equation.3">
                    <p:embed/>
                    <p:pic>
                      <p:nvPicPr>
                        <p:cNvPr id="11273"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4" y="864"/>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Line 1032"/>
            <p:cNvSpPr>
              <a:spLocks noChangeShapeType="1"/>
            </p:cNvSpPr>
            <p:nvPr/>
          </p:nvSpPr>
          <p:spPr bwMode="auto">
            <a:xfrm>
              <a:off x="576" y="2448"/>
              <a:ext cx="211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5" name="Line 1033"/>
            <p:cNvSpPr>
              <a:spLocks noChangeShapeType="1"/>
            </p:cNvSpPr>
            <p:nvPr/>
          </p:nvSpPr>
          <p:spPr bwMode="auto">
            <a:xfrm flipV="1">
              <a:off x="1584" y="1824"/>
              <a:ext cx="0" cy="105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6" name="Line 1034"/>
            <p:cNvSpPr>
              <a:spLocks noChangeShapeType="1"/>
            </p:cNvSpPr>
            <p:nvPr/>
          </p:nvSpPr>
          <p:spPr bwMode="auto">
            <a:xfrm>
              <a:off x="1152" y="2160"/>
              <a:ext cx="91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7" name="Line 1035"/>
            <p:cNvSpPr>
              <a:spLocks noChangeShapeType="1"/>
            </p:cNvSpPr>
            <p:nvPr/>
          </p:nvSpPr>
          <p:spPr bwMode="auto">
            <a:xfrm>
              <a:off x="2064" y="2160"/>
              <a:ext cx="384" cy="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8" name="Line 1036"/>
            <p:cNvSpPr>
              <a:spLocks noChangeShapeType="1"/>
            </p:cNvSpPr>
            <p:nvPr/>
          </p:nvSpPr>
          <p:spPr bwMode="auto">
            <a:xfrm flipH="1">
              <a:off x="672" y="2160"/>
              <a:ext cx="480" cy="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79" name="Line 1037"/>
            <p:cNvSpPr>
              <a:spLocks noChangeShapeType="1"/>
            </p:cNvSpPr>
            <p:nvPr/>
          </p:nvSpPr>
          <p:spPr bwMode="auto">
            <a:xfrm>
              <a:off x="3264" y="2352"/>
              <a:ext cx="177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0" name="Line 1038"/>
            <p:cNvSpPr>
              <a:spLocks noChangeShapeType="1"/>
            </p:cNvSpPr>
            <p:nvPr/>
          </p:nvSpPr>
          <p:spPr bwMode="auto">
            <a:xfrm flipV="1">
              <a:off x="4176" y="1872"/>
              <a:ext cx="0" cy="1008"/>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1" name="Line 1039"/>
            <p:cNvSpPr>
              <a:spLocks noChangeShapeType="1"/>
            </p:cNvSpPr>
            <p:nvPr/>
          </p:nvSpPr>
          <p:spPr bwMode="auto">
            <a:xfrm flipV="1">
              <a:off x="3840" y="2112"/>
              <a:ext cx="624" cy="528"/>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2" name="Freeform 1040"/>
            <p:cNvSpPr>
              <a:spLocks/>
            </p:cNvSpPr>
            <p:nvPr/>
          </p:nvSpPr>
          <p:spPr bwMode="auto">
            <a:xfrm>
              <a:off x="4512" y="1848"/>
              <a:ext cx="240" cy="216"/>
            </a:xfrm>
            <a:custGeom>
              <a:avLst/>
              <a:gdLst>
                <a:gd name="T0" fmla="*/ 0 w 240"/>
                <a:gd name="T1" fmla="*/ 216 h 216"/>
                <a:gd name="T2" fmla="*/ 240 w 240"/>
                <a:gd name="T3" fmla="*/ 0 h 216"/>
                <a:gd name="T4" fmla="*/ 0 60000 65536"/>
                <a:gd name="T5" fmla="*/ 0 60000 65536"/>
                <a:gd name="T6" fmla="*/ 0 w 240"/>
                <a:gd name="T7" fmla="*/ 0 h 216"/>
                <a:gd name="T8" fmla="*/ 240 w 240"/>
                <a:gd name="T9" fmla="*/ 216 h 216"/>
              </a:gdLst>
              <a:ahLst/>
              <a:cxnLst>
                <a:cxn ang="T4">
                  <a:pos x="T0" y="T1"/>
                </a:cxn>
                <a:cxn ang="T5">
                  <a:pos x="T2" y="T3"/>
                </a:cxn>
              </a:cxnLst>
              <a:rect l="T6" t="T7" r="T8" b="T9"/>
              <a:pathLst>
                <a:path w="240" h="216">
                  <a:moveTo>
                    <a:pt x="0" y="216"/>
                  </a:moveTo>
                  <a:lnTo>
                    <a:pt x="240" y="0"/>
                  </a:lnTo>
                </a:path>
              </a:pathLst>
            </a:custGeom>
            <a:noFill/>
            <a:ln w="28575" cap="flat" cmpd="sng">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83" name="Line 1041"/>
            <p:cNvSpPr>
              <a:spLocks noChangeShapeType="1"/>
            </p:cNvSpPr>
            <p:nvPr/>
          </p:nvSpPr>
          <p:spPr bwMode="auto">
            <a:xfrm flipH="1">
              <a:off x="3552" y="2640"/>
              <a:ext cx="288" cy="24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042"/>
            <p:cNvSpPr>
              <a:spLocks noChangeShapeType="1"/>
            </p:cNvSpPr>
            <p:nvPr/>
          </p:nvSpPr>
          <p:spPr bwMode="auto">
            <a:xfrm>
              <a:off x="720" y="3456"/>
              <a:ext cx="192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1043"/>
            <p:cNvSpPr>
              <a:spLocks noChangeShapeType="1"/>
            </p:cNvSpPr>
            <p:nvPr/>
          </p:nvSpPr>
          <p:spPr bwMode="auto">
            <a:xfrm flipV="1">
              <a:off x="1632" y="2976"/>
              <a:ext cx="0" cy="1056"/>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6" name="Line 1044"/>
            <p:cNvSpPr>
              <a:spLocks noChangeShapeType="1"/>
            </p:cNvSpPr>
            <p:nvPr/>
          </p:nvSpPr>
          <p:spPr bwMode="auto">
            <a:xfrm>
              <a:off x="1632" y="3216"/>
              <a:ext cx="43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7" name="Line 1045"/>
            <p:cNvSpPr>
              <a:spLocks noChangeShapeType="1"/>
            </p:cNvSpPr>
            <p:nvPr/>
          </p:nvSpPr>
          <p:spPr bwMode="auto">
            <a:xfrm>
              <a:off x="2064" y="3216"/>
              <a:ext cx="432" cy="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8" name="Line 1046"/>
            <p:cNvSpPr>
              <a:spLocks noChangeShapeType="1"/>
            </p:cNvSpPr>
            <p:nvPr/>
          </p:nvSpPr>
          <p:spPr bwMode="auto">
            <a:xfrm flipH="1">
              <a:off x="1248" y="3696"/>
              <a:ext cx="38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1047"/>
            <p:cNvSpPr>
              <a:spLocks noChangeShapeType="1"/>
            </p:cNvSpPr>
            <p:nvPr/>
          </p:nvSpPr>
          <p:spPr bwMode="auto">
            <a:xfrm flipH="1">
              <a:off x="816" y="3696"/>
              <a:ext cx="432" cy="0"/>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1049"/>
            <p:cNvSpPr>
              <a:spLocks noChangeShapeType="1"/>
            </p:cNvSpPr>
            <p:nvPr/>
          </p:nvSpPr>
          <p:spPr bwMode="auto">
            <a:xfrm flipV="1">
              <a:off x="4224" y="2928"/>
              <a:ext cx="0" cy="96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1048"/>
            <p:cNvSpPr>
              <a:spLocks noChangeShapeType="1"/>
            </p:cNvSpPr>
            <p:nvPr/>
          </p:nvSpPr>
          <p:spPr bwMode="auto">
            <a:xfrm>
              <a:off x="3408" y="3552"/>
              <a:ext cx="1632"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Freeform 1050"/>
            <p:cNvSpPr>
              <a:spLocks/>
            </p:cNvSpPr>
            <p:nvPr/>
          </p:nvSpPr>
          <p:spPr bwMode="auto">
            <a:xfrm flipH="1">
              <a:off x="3744" y="3120"/>
              <a:ext cx="480" cy="288"/>
            </a:xfrm>
            <a:custGeom>
              <a:avLst/>
              <a:gdLst>
                <a:gd name="T0" fmla="*/ 0 w 480"/>
                <a:gd name="T1" fmla="*/ 0 h 288"/>
                <a:gd name="T2" fmla="*/ 144 w 480"/>
                <a:gd name="T3" fmla="*/ 144 h 288"/>
                <a:gd name="T4" fmla="*/ 480 w 480"/>
                <a:gd name="T5" fmla="*/ 288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0"/>
                  </a:moveTo>
                  <a:cubicBezTo>
                    <a:pt x="32" y="48"/>
                    <a:pt x="64" y="96"/>
                    <a:pt x="144" y="144"/>
                  </a:cubicBezTo>
                  <a:cubicBezTo>
                    <a:pt x="224" y="192"/>
                    <a:pt x="424" y="264"/>
                    <a:pt x="480" y="288"/>
                  </a:cubicBezTo>
                </a:path>
              </a:pathLst>
            </a:custGeom>
            <a:noFill/>
            <a:ln w="28575"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3" name="Freeform 1051"/>
            <p:cNvSpPr>
              <a:spLocks/>
            </p:cNvSpPr>
            <p:nvPr/>
          </p:nvSpPr>
          <p:spPr bwMode="auto">
            <a:xfrm flipH="1">
              <a:off x="3456" y="3408"/>
              <a:ext cx="288" cy="48"/>
            </a:xfrm>
            <a:custGeom>
              <a:avLst/>
              <a:gdLst>
                <a:gd name="T0" fmla="*/ 0 w 288"/>
                <a:gd name="T1" fmla="*/ 0 h 48"/>
                <a:gd name="T2" fmla="*/ 144 w 288"/>
                <a:gd name="T3" fmla="*/ 33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cubicBezTo>
                    <a:pt x="24" y="6"/>
                    <a:pt x="96" y="25"/>
                    <a:pt x="144" y="33"/>
                  </a:cubicBezTo>
                  <a:cubicBezTo>
                    <a:pt x="192" y="41"/>
                    <a:pt x="258" y="45"/>
                    <a:pt x="288" y="48"/>
                  </a:cubicBezTo>
                </a:path>
              </a:pathLst>
            </a:custGeom>
            <a:noFill/>
            <a:ln w="28575" cap="flat" cmpd="sng">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4" name="Freeform 1054"/>
            <p:cNvSpPr>
              <a:spLocks/>
            </p:cNvSpPr>
            <p:nvPr/>
          </p:nvSpPr>
          <p:spPr bwMode="auto">
            <a:xfrm>
              <a:off x="4224" y="3120"/>
              <a:ext cx="480" cy="288"/>
            </a:xfrm>
            <a:custGeom>
              <a:avLst/>
              <a:gdLst>
                <a:gd name="T0" fmla="*/ 0 w 480"/>
                <a:gd name="T1" fmla="*/ 0 h 288"/>
                <a:gd name="T2" fmla="*/ 144 w 480"/>
                <a:gd name="T3" fmla="*/ 144 h 288"/>
                <a:gd name="T4" fmla="*/ 480 w 480"/>
                <a:gd name="T5" fmla="*/ 288 h 288"/>
                <a:gd name="T6" fmla="*/ 0 60000 65536"/>
                <a:gd name="T7" fmla="*/ 0 60000 65536"/>
                <a:gd name="T8" fmla="*/ 0 60000 65536"/>
                <a:gd name="T9" fmla="*/ 0 w 480"/>
                <a:gd name="T10" fmla="*/ 0 h 288"/>
                <a:gd name="T11" fmla="*/ 480 w 480"/>
                <a:gd name="T12" fmla="*/ 288 h 288"/>
              </a:gdLst>
              <a:ahLst/>
              <a:cxnLst>
                <a:cxn ang="T6">
                  <a:pos x="T0" y="T1"/>
                </a:cxn>
                <a:cxn ang="T7">
                  <a:pos x="T2" y="T3"/>
                </a:cxn>
                <a:cxn ang="T8">
                  <a:pos x="T4" y="T5"/>
                </a:cxn>
              </a:cxnLst>
              <a:rect l="T9" t="T10" r="T11" b="T12"/>
              <a:pathLst>
                <a:path w="480" h="288">
                  <a:moveTo>
                    <a:pt x="0" y="0"/>
                  </a:moveTo>
                  <a:cubicBezTo>
                    <a:pt x="32" y="48"/>
                    <a:pt x="64" y="96"/>
                    <a:pt x="144" y="144"/>
                  </a:cubicBezTo>
                  <a:cubicBezTo>
                    <a:pt x="224" y="192"/>
                    <a:pt x="424" y="264"/>
                    <a:pt x="480" y="288"/>
                  </a:cubicBezTo>
                </a:path>
              </a:pathLst>
            </a:custGeom>
            <a:noFill/>
            <a:ln w="28575" cmpd="sng">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5" name="Freeform 1055"/>
            <p:cNvSpPr>
              <a:spLocks/>
            </p:cNvSpPr>
            <p:nvPr/>
          </p:nvSpPr>
          <p:spPr bwMode="auto">
            <a:xfrm>
              <a:off x="4704" y="3408"/>
              <a:ext cx="288" cy="48"/>
            </a:xfrm>
            <a:custGeom>
              <a:avLst/>
              <a:gdLst>
                <a:gd name="T0" fmla="*/ 0 w 288"/>
                <a:gd name="T1" fmla="*/ 0 h 48"/>
                <a:gd name="T2" fmla="*/ 144 w 288"/>
                <a:gd name="T3" fmla="*/ 33 h 48"/>
                <a:gd name="T4" fmla="*/ 288 w 288"/>
                <a:gd name="T5" fmla="*/ 48 h 48"/>
                <a:gd name="T6" fmla="*/ 0 60000 65536"/>
                <a:gd name="T7" fmla="*/ 0 60000 65536"/>
                <a:gd name="T8" fmla="*/ 0 60000 65536"/>
                <a:gd name="T9" fmla="*/ 0 w 288"/>
                <a:gd name="T10" fmla="*/ 0 h 48"/>
                <a:gd name="T11" fmla="*/ 288 w 288"/>
                <a:gd name="T12" fmla="*/ 48 h 48"/>
              </a:gdLst>
              <a:ahLst/>
              <a:cxnLst>
                <a:cxn ang="T6">
                  <a:pos x="T0" y="T1"/>
                </a:cxn>
                <a:cxn ang="T7">
                  <a:pos x="T2" y="T3"/>
                </a:cxn>
                <a:cxn ang="T8">
                  <a:pos x="T4" y="T5"/>
                </a:cxn>
              </a:cxnLst>
              <a:rect l="T9" t="T10" r="T11" b="T12"/>
              <a:pathLst>
                <a:path w="288" h="48">
                  <a:moveTo>
                    <a:pt x="0" y="0"/>
                  </a:moveTo>
                  <a:cubicBezTo>
                    <a:pt x="24" y="6"/>
                    <a:pt x="96" y="25"/>
                    <a:pt x="144" y="33"/>
                  </a:cubicBezTo>
                  <a:cubicBezTo>
                    <a:pt x="192" y="41"/>
                    <a:pt x="258" y="45"/>
                    <a:pt x="288" y="48"/>
                  </a:cubicBezTo>
                </a:path>
              </a:pathLst>
            </a:custGeom>
            <a:noFill/>
            <a:ln w="28575" cap="flat" cmpd="sng">
              <a:solidFill>
                <a:srgbClr val="CC330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1296" name="Text Box 1056"/>
            <p:cNvSpPr txBox="1">
              <a:spLocks noChangeArrowheads="1"/>
            </p:cNvSpPr>
            <p:nvPr/>
          </p:nvSpPr>
          <p:spPr bwMode="auto">
            <a:xfrm>
              <a:off x="2592" y="326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x</a:t>
              </a:r>
              <a:endParaRPr lang="en-US" altLang="zh-CN" sz="2400" i="1">
                <a:solidFill>
                  <a:schemeClr val="accent2"/>
                </a:solidFill>
              </a:endParaRPr>
            </a:p>
          </p:txBody>
        </p:sp>
        <p:sp>
          <p:nvSpPr>
            <p:cNvPr id="11297" name="Text Box 1057"/>
            <p:cNvSpPr txBox="1">
              <a:spLocks noChangeArrowheads="1"/>
            </p:cNvSpPr>
            <p:nvPr/>
          </p:nvSpPr>
          <p:spPr bwMode="auto">
            <a:xfrm>
              <a:off x="4992" y="216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x</a:t>
              </a:r>
              <a:endParaRPr lang="en-US" altLang="zh-CN" sz="2400" i="1">
                <a:solidFill>
                  <a:schemeClr val="accent2"/>
                </a:solidFill>
              </a:endParaRPr>
            </a:p>
          </p:txBody>
        </p:sp>
        <p:sp>
          <p:nvSpPr>
            <p:cNvPr id="11298" name="Text Box 1058"/>
            <p:cNvSpPr txBox="1">
              <a:spLocks noChangeArrowheads="1"/>
            </p:cNvSpPr>
            <p:nvPr/>
          </p:nvSpPr>
          <p:spPr bwMode="auto">
            <a:xfrm>
              <a:off x="2640" y="2256"/>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x</a:t>
              </a:r>
              <a:endParaRPr lang="en-US" altLang="zh-CN" sz="2400" i="1">
                <a:solidFill>
                  <a:schemeClr val="accent2"/>
                </a:solidFill>
              </a:endParaRPr>
            </a:p>
          </p:txBody>
        </p:sp>
        <p:sp>
          <p:nvSpPr>
            <p:cNvPr id="11299" name="Text Box 1059"/>
            <p:cNvSpPr txBox="1">
              <a:spLocks noChangeArrowheads="1"/>
            </p:cNvSpPr>
            <p:nvPr/>
          </p:nvSpPr>
          <p:spPr bwMode="auto">
            <a:xfrm>
              <a:off x="4992" y="336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x</a:t>
              </a:r>
              <a:endParaRPr lang="en-US" altLang="zh-CN" sz="2400" i="1">
                <a:solidFill>
                  <a:schemeClr val="accent2"/>
                </a:solidFill>
              </a:endParaRPr>
            </a:p>
          </p:txBody>
        </p:sp>
        <p:sp>
          <p:nvSpPr>
            <p:cNvPr id="11300" name="Text Box 1064"/>
            <p:cNvSpPr txBox="1">
              <a:spLocks noChangeArrowheads="1"/>
            </p:cNvSpPr>
            <p:nvPr/>
          </p:nvSpPr>
          <p:spPr bwMode="auto">
            <a:xfrm>
              <a:off x="1584" y="1680"/>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E</a:t>
              </a:r>
              <a:endParaRPr lang="en-US" altLang="zh-CN" sz="2400" i="1">
                <a:solidFill>
                  <a:schemeClr val="accent2"/>
                </a:solidFill>
              </a:endParaRPr>
            </a:p>
          </p:txBody>
        </p:sp>
        <p:sp>
          <p:nvSpPr>
            <p:cNvPr id="11301" name="Text Box 1065"/>
            <p:cNvSpPr txBox="1">
              <a:spLocks noChangeArrowheads="1"/>
            </p:cNvSpPr>
            <p:nvPr/>
          </p:nvSpPr>
          <p:spPr bwMode="auto">
            <a:xfrm>
              <a:off x="4224" y="2784"/>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E</a:t>
              </a:r>
              <a:endParaRPr lang="en-US" altLang="zh-CN" sz="2400" i="1">
                <a:solidFill>
                  <a:schemeClr val="accent2"/>
                </a:solidFill>
              </a:endParaRPr>
            </a:p>
          </p:txBody>
        </p:sp>
        <p:sp>
          <p:nvSpPr>
            <p:cNvPr id="11302" name="Text Box 1066"/>
            <p:cNvSpPr txBox="1">
              <a:spLocks noChangeArrowheads="1"/>
            </p:cNvSpPr>
            <p:nvPr/>
          </p:nvSpPr>
          <p:spPr bwMode="auto">
            <a:xfrm>
              <a:off x="1632" y="2832"/>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E</a:t>
              </a:r>
              <a:endParaRPr lang="en-US" altLang="zh-CN" sz="2400" i="1">
                <a:solidFill>
                  <a:schemeClr val="accent2"/>
                </a:solidFill>
              </a:endParaRPr>
            </a:p>
          </p:txBody>
        </p:sp>
        <p:sp>
          <p:nvSpPr>
            <p:cNvPr id="11303" name="Text Box 1067"/>
            <p:cNvSpPr txBox="1">
              <a:spLocks noChangeArrowheads="1"/>
            </p:cNvSpPr>
            <p:nvPr/>
          </p:nvSpPr>
          <p:spPr bwMode="auto">
            <a:xfrm>
              <a:off x="4176" y="1728"/>
              <a:ext cx="3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chemeClr val="accent2"/>
                  </a:solidFill>
                </a:rPr>
                <a:t>E</a:t>
              </a:r>
              <a:endParaRPr lang="en-US" altLang="zh-CN" sz="2400" i="1">
                <a:solidFill>
                  <a:schemeClr val="accent2"/>
                </a:solidFill>
              </a:endParaRPr>
            </a:p>
          </p:txBody>
        </p:sp>
      </p:grpSp>
      <p:graphicFrame>
        <p:nvGraphicFramePr>
          <p:cNvPr id="10287" name="Object 1071"/>
          <p:cNvGraphicFramePr>
            <a:graphicFrameLocks noChangeAspect="1"/>
          </p:cNvGraphicFramePr>
          <p:nvPr/>
        </p:nvGraphicFramePr>
        <p:xfrm>
          <a:off x="1066800" y="4648200"/>
          <a:ext cx="666750" cy="661988"/>
        </p:xfrm>
        <a:graphic>
          <a:graphicData uri="http://schemas.openxmlformats.org/presentationml/2006/ole">
            <mc:AlternateContent xmlns:mc="http://schemas.openxmlformats.org/markup-compatibility/2006">
              <mc:Choice xmlns:v="urn:schemas-microsoft-com:vml" Requires="v">
                <p:oleObj name="剪辑" r:id="rId4" imgW="2247900" imgH="3306763" progId="">
                  <p:embed/>
                </p:oleObj>
              </mc:Choice>
              <mc:Fallback>
                <p:oleObj name="剪辑" r:id="rId4" imgW="2247900" imgH="3306763" progId="">
                  <p:embed/>
                  <p:pic>
                    <p:nvPicPr>
                      <p:cNvPr id="10287" name="Object 107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6800" y="4648200"/>
                        <a:ext cx="6667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8" name="矩形 2"/>
          <p:cNvSpPr>
            <a:spLocks noChangeArrowheads="1"/>
          </p:cNvSpPr>
          <p:nvPr/>
        </p:nvSpPr>
        <p:spPr bwMode="auto">
          <a:xfrm>
            <a:off x="638175" y="2736850"/>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A</a:t>
            </a:r>
            <a:r>
              <a:rPr lang="zh-CN" altLang="en-US">
                <a:solidFill>
                  <a:schemeClr val="accent2"/>
                </a:solidFill>
              </a:rPr>
              <a:t>）</a:t>
            </a:r>
            <a:endParaRPr lang="zh-CN" altLang="en-US"/>
          </a:p>
        </p:txBody>
      </p:sp>
      <p:sp>
        <p:nvSpPr>
          <p:cNvPr id="11269" name="矩形 36"/>
          <p:cNvSpPr>
            <a:spLocks noChangeArrowheads="1"/>
          </p:cNvSpPr>
          <p:nvPr/>
        </p:nvSpPr>
        <p:spPr bwMode="auto">
          <a:xfrm>
            <a:off x="663575" y="4414838"/>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C</a:t>
            </a:r>
            <a:r>
              <a:rPr lang="zh-CN" altLang="en-US">
                <a:solidFill>
                  <a:schemeClr val="accent2"/>
                </a:solidFill>
              </a:rPr>
              <a:t>）</a:t>
            </a:r>
            <a:endParaRPr lang="zh-CN" altLang="en-US"/>
          </a:p>
        </p:txBody>
      </p:sp>
      <p:sp>
        <p:nvSpPr>
          <p:cNvPr id="11270" name="矩形 37"/>
          <p:cNvSpPr>
            <a:spLocks noChangeArrowheads="1"/>
          </p:cNvSpPr>
          <p:nvPr/>
        </p:nvSpPr>
        <p:spPr bwMode="auto">
          <a:xfrm>
            <a:off x="4697413" y="2744788"/>
            <a:ext cx="11652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B</a:t>
            </a:r>
            <a:r>
              <a:rPr lang="zh-CN" altLang="en-US">
                <a:solidFill>
                  <a:schemeClr val="accent2"/>
                </a:solidFill>
              </a:rPr>
              <a:t>）</a:t>
            </a:r>
            <a:endParaRPr lang="zh-CN" altLang="en-US"/>
          </a:p>
        </p:txBody>
      </p:sp>
      <p:sp>
        <p:nvSpPr>
          <p:cNvPr id="11271" name="矩形 38"/>
          <p:cNvSpPr>
            <a:spLocks noChangeArrowheads="1"/>
          </p:cNvSpPr>
          <p:nvPr/>
        </p:nvSpPr>
        <p:spPr bwMode="auto">
          <a:xfrm>
            <a:off x="4716463" y="4494213"/>
            <a:ext cx="11652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a:solidFill>
                  <a:schemeClr val="accent2"/>
                </a:solidFill>
              </a:rPr>
              <a:t>（</a:t>
            </a:r>
            <a:r>
              <a:rPr lang="en-US" altLang="zh-CN">
                <a:solidFill>
                  <a:schemeClr val="accent2"/>
                </a:solidFill>
              </a:rPr>
              <a:t>D</a:t>
            </a:r>
            <a:r>
              <a:rPr lang="zh-CN" altLang="en-US">
                <a:solidFill>
                  <a:schemeClr val="accent2"/>
                </a:solidFill>
              </a:rPr>
              <a:t>）</a:t>
            </a:r>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02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609600" y="457200"/>
            <a:ext cx="8382000" cy="5594350"/>
            <a:chOff x="384" y="288"/>
            <a:chExt cx="5280" cy="3524"/>
          </a:xfrm>
        </p:grpSpPr>
        <p:sp>
          <p:nvSpPr>
            <p:cNvPr id="12292" name="Text Box 2"/>
            <p:cNvSpPr txBox="1">
              <a:spLocks noChangeArrowheads="1"/>
            </p:cNvSpPr>
            <p:nvPr/>
          </p:nvSpPr>
          <p:spPr bwMode="auto">
            <a:xfrm>
              <a:off x="432" y="288"/>
              <a:ext cx="49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a:solidFill>
                    <a:schemeClr val="accent2"/>
                  </a:solidFill>
                </a:rPr>
                <a:t>4. </a:t>
              </a:r>
              <a:r>
                <a:rPr lang="zh-CN" altLang="en-US" sz="2800">
                  <a:solidFill>
                    <a:schemeClr val="accent2"/>
                  </a:solidFill>
                </a:rPr>
                <a:t>闭合曲面</a:t>
              </a:r>
              <a:r>
                <a:rPr lang="en-US" altLang="zh-CN" sz="2800" i="1">
                  <a:solidFill>
                    <a:schemeClr val="accent2"/>
                  </a:solidFill>
                </a:rPr>
                <a:t>S</a:t>
              </a:r>
              <a:r>
                <a:rPr lang="zh-CN" altLang="en-US" sz="2800">
                  <a:solidFill>
                    <a:schemeClr val="accent2"/>
                  </a:solidFill>
                </a:rPr>
                <a:t>内外，各有电荷</a:t>
              </a:r>
              <a:r>
                <a:rPr lang="en-US" altLang="zh-CN" sz="2800" i="1">
                  <a:solidFill>
                    <a:schemeClr val="accent2"/>
                  </a:solidFill>
                </a:rPr>
                <a:t>q</a:t>
              </a:r>
              <a:r>
                <a:rPr lang="en-US" altLang="zh-CN" sz="2800" baseline="-25000">
                  <a:solidFill>
                    <a:schemeClr val="accent2"/>
                  </a:solidFill>
                </a:rPr>
                <a:t>1</a:t>
              </a:r>
              <a:r>
                <a:rPr lang="zh-CN" altLang="en-US" sz="2800">
                  <a:solidFill>
                    <a:schemeClr val="accent2"/>
                  </a:solidFill>
                </a:rPr>
                <a:t>，</a:t>
              </a:r>
              <a:r>
                <a:rPr lang="en-US" altLang="zh-CN" sz="2800" i="1">
                  <a:solidFill>
                    <a:schemeClr val="accent2"/>
                  </a:solidFill>
                </a:rPr>
                <a:t>q</a:t>
              </a:r>
              <a:r>
                <a:rPr lang="en-US" altLang="zh-CN" sz="2800" baseline="-25000">
                  <a:solidFill>
                    <a:schemeClr val="accent2"/>
                  </a:solidFill>
                </a:rPr>
                <a:t>2</a:t>
              </a:r>
              <a:r>
                <a:rPr lang="zh-CN" altLang="en-US" sz="2800">
                  <a:solidFill>
                    <a:schemeClr val="accent2"/>
                  </a:solidFill>
                </a:rPr>
                <a:t>。</a:t>
              </a:r>
              <a:r>
                <a:rPr lang="en-US" altLang="zh-CN" sz="2800" i="1">
                  <a:solidFill>
                    <a:schemeClr val="accent2"/>
                  </a:solidFill>
                </a:rPr>
                <a:t>P</a:t>
              </a:r>
              <a:r>
                <a:rPr lang="zh-CN" altLang="en-US" sz="2800">
                  <a:solidFill>
                    <a:schemeClr val="accent2"/>
                  </a:solidFill>
                </a:rPr>
                <a:t>为闭合曲面上一点。若在闭合曲面内移动点电荷</a:t>
              </a:r>
              <a:r>
                <a:rPr lang="en-US" altLang="zh-CN" sz="2800" i="1">
                  <a:solidFill>
                    <a:schemeClr val="accent2"/>
                  </a:solidFill>
                </a:rPr>
                <a:t>q</a:t>
              </a:r>
              <a:r>
                <a:rPr lang="en-US" altLang="zh-CN" sz="2800" baseline="-25000">
                  <a:solidFill>
                    <a:schemeClr val="accent2"/>
                  </a:solidFill>
                </a:rPr>
                <a:t>1</a:t>
              </a:r>
              <a:r>
                <a:rPr lang="zh-CN" altLang="en-US" sz="2800">
                  <a:solidFill>
                    <a:schemeClr val="accent2"/>
                  </a:solidFill>
                </a:rPr>
                <a:t>，</a:t>
              </a:r>
            </a:p>
          </p:txBody>
        </p:sp>
        <p:sp>
          <p:nvSpPr>
            <p:cNvPr id="12293" name="Text Box 3"/>
            <p:cNvSpPr txBox="1">
              <a:spLocks noChangeArrowheads="1"/>
            </p:cNvSpPr>
            <p:nvPr/>
          </p:nvSpPr>
          <p:spPr bwMode="auto">
            <a:xfrm>
              <a:off x="384" y="1104"/>
              <a:ext cx="50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endParaRPr lang="en-US" altLang="zh-CN" sz="2400" b="0"/>
            </a:p>
          </p:txBody>
        </p:sp>
        <p:sp>
          <p:nvSpPr>
            <p:cNvPr id="12294" name="Oval 5"/>
            <p:cNvSpPr>
              <a:spLocks noChangeArrowheads="1"/>
            </p:cNvSpPr>
            <p:nvPr/>
          </p:nvSpPr>
          <p:spPr bwMode="auto">
            <a:xfrm>
              <a:off x="4032" y="1248"/>
              <a:ext cx="1152" cy="1152"/>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2295" name="Oval 6"/>
            <p:cNvSpPr>
              <a:spLocks noChangeArrowheads="1"/>
            </p:cNvSpPr>
            <p:nvPr/>
          </p:nvSpPr>
          <p:spPr bwMode="auto">
            <a:xfrm>
              <a:off x="4224" y="1344"/>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2296" name="Oval 7"/>
            <p:cNvSpPr>
              <a:spLocks noChangeArrowheads="1"/>
            </p:cNvSpPr>
            <p:nvPr/>
          </p:nvSpPr>
          <p:spPr bwMode="auto">
            <a:xfrm>
              <a:off x="4752" y="1920"/>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2297" name="Oval 8"/>
            <p:cNvSpPr>
              <a:spLocks noChangeArrowheads="1"/>
            </p:cNvSpPr>
            <p:nvPr/>
          </p:nvSpPr>
          <p:spPr bwMode="auto">
            <a:xfrm>
              <a:off x="5328" y="2208"/>
              <a:ext cx="48" cy="48"/>
            </a:xfrm>
            <a:prstGeom prst="ellipse">
              <a:avLst/>
            </a:prstGeom>
            <a:solidFill>
              <a:schemeClr val="accent2"/>
            </a:solidFill>
            <a:ln w="9525">
              <a:solidFill>
                <a:schemeClr val="accent2"/>
              </a:solidFill>
              <a:round/>
              <a:headEnd/>
              <a:tailEnd/>
            </a:ln>
          </p:spPr>
          <p:txBody>
            <a:bodyPr wrap="none" anchor="ct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en-US" sz="2800"/>
            </a:p>
          </p:txBody>
        </p:sp>
        <p:sp>
          <p:nvSpPr>
            <p:cNvPr id="12298" name="Text Box 9"/>
            <p:cNvSpPr txBox="1">
              <a:spLocks noChangeArrowheads="1"/>
            </p:cNvSpPr>
            <p:nvPr/>
          </p:nvSpPr>
          <p:spPr bwMode="auto">
            <a:xfrm>
              <a:off x="4896" y="1113"/>
              <a:ext cx="28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800" i="1">
                  <a:solidFill>
                    <a:srgbClr val="993300"/>
                  </a:solidFill>
                </a:rPr>
                <a:t>S</a:t>
              </a:r>
              <a:endParaRPr lang="en-US" altLang="zh-CN" sz="2400" b="0" i="1"/>
            </a:p>
          </p:txBody>
        </p:sp>
        <p:sp>
          <p:nvSpPr>
            <p:cNvPr id="12299" name="Text Box 10"/>
            <p:cNvSpPr txBox="1">
              <a:spLocks noChangeArrowheads="1"/>
            </p:cNvSpPr>
            <p:nvPr/>
          </p:nvSpPr>
          <p:spPr bwMode="auto">
            <a:xfrm>
              <a:off x="4032" y="1152"/>
              <a:ext cx="2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rPr>
                <a:t>P</a:t>
              </a:r>
              <a:endParaRPr lang="en-US" altLang="zh-CN" sz="2400" b="0" i="1">
                <a:solidFill>
                  <a:schemeClr val="accent2"/>
                </a:solidFill>
              </a:endParaRPr>
            </a:p>
          </p:txBody>
        </p:sp>
        <p:sp>
          <p:nvSpPr>
            <p:cNvPr id="12300" name="Text Box 11"/>
            <p:cNvSpPr txBox="1">
              <a:spLocks noChangeArrowheads="1"/>
            </p:cNvSpPr>
            <p:nvPr/>
          </p:nvSpPr>
          <p:spPr bwMode="auto">
            <a:xfrm>
              <a:off x="4512" y="1776"/>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rPr>
                <a:t>q</a:t>
              </a:r>
              <a:r>
                <a:rPr lang="en-US" altLang="zh-CN" sz="2400" baseline="-25000">
                  <a:solidFill>
                    <a:schemeClr val="accent2"/>
                  </a:solidFill>
                </a:rPr>
                <a:t>1</a:t>
              </a:r>
              <a:endParaRPr lang="en-US" altLang="zh-CN" sz="2400" b="0">
                <a:solidFill>
                  <a:schemeClr val="accent2"/>
                </a:solidFill>
              </a:endParaRPr>
            </a:p>
          </p:txBody>
        </p:sp>
        <p:sp>
          <p:nvSpPr>
            <p:cNvPr id="12301" name="Text Box 12"/>
            <p:cNvSpPr txBox="1">
              <a:spLocks noChangeArrowheads="1"/>
            </p:cNvSpPr>
            <p:nvPr/>
          </p:nvSpPr>
          <p:spPr bwMode="auto">
            <a:xfrm>
              <a:off x="5280" y="1872"/>
              <a:ext cx="3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sz="2400" i="1">
                  <a:solidFill>
                    <a:schemeClr val="accent2"/>
                  </a:solidFill>
                </a:rPr>
                <a:t>q</a:t>
              </a:r>
              <a:r>
                <a:rPr lang="en-US" altLang="zh-CN" sz="2400" baseline="-25000">
                  <a:solidFill>
                    <a:schemeClr val="accent2"/>
                  </a:solidFill>
                </a:rPr>
                <a:t>2</a:t>
              </a:r>
              <a:endParaRPr lang="en-US" altLang="zh-CN" sz="2400" b="0">
                <a:solidFill>
                  <a:schemeClr val="accent2"/>
                </a:solidFill>
              </a:endParaRPr>
            </a:p>
          </p:txBody>
        </p:sp>
        <p:sp>
          <p:nvSpPr>
            <p:cNvPr id="12302" name="Text Box 14"/>
            <p:cNvSpPr txBox="1">
              <a:spLocks noChangeArrowheads="1"/>
            </p:cNvSpPr>
            <p:nvPr/>
          </p:nvSpPr>
          <p:spPr bwMode="auto">
            <a:xfrm>
              <a:off x="576" y="960"/>
              <a:ext cx="32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A</a:t>
              </a:r>
              <a:r>
                <a:rPr lang="zh-CN" altLang="en-US" sz="2800">
                  <a:solidFill>
                    <a:schemeClr val="accent2"/>
                  </a:solidFill>
                </a:rPr>
                <a:t>）通过闭合曲面的电通量不变，</a:t>
              </a:r>
              <a:r>
                <a:rPr lang="en-US" altLang="zh-CN" sz="2800" i="1">
                  <a:solidFill>
                    <a:schemeClr val="accent2"/>
                  </a:solidFill>
                </a:rPr>
                <a:t>P</a:t>
              </a:r>
              <a:r>
                <a:rPr lang="zh-CN" altLang="en-US" sz="2800">
                  <a:solidFill>
                    <a:schemeClr val="accent2"/>
                  </a:solidFill>
                </a:rPr>
                <a:t>点场强不变。</a:t>
              </a:r>
            </a:p>
          </p:txBody>
        </p:sp>
        <p:sp>
          <p:nvSpPr>
            <p:cNvPr id="12303" name="Text Box 16"/>
            <p:cNvSpPr txBox="1">
              <a:spLocks noChangeArrowheads="1"/>
            </p:cNvSpPr>
            <p:nvPr/>
          </p:nvSpPr>
          <p:spPr bwMode="auto">
            <a:xfrm>
              <a:off x="624" y="1728"/>
              <a:ext cx="32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B</a:t>
              </a:r>
              <a:r>
                <a:rPr lang="zh-CN" altLang="en-US" sz="2800">
                  <a:solidFill>
                    <a:schemeClr val="accent2"/>
                  </a:solidFill>
                </a:rPr>
                <a:t>）通过闭合曲面的电通量变，</a:t>
              </a:r>
              <a:r>
                <a:rPr lang="en-US" altLang="zh-CN" sz="2800" i="1">
                  <a:solidFill>
                    <a:schemeClr val="accent2"/>
                  </a:solidFill>
                </a:rPr>
                <a:t>P</a:t>
              </a:r>
              <a:r>
                <a:rPr lang="zh-CN" altLang="en-US" sz="2800">
                  <a:solidFill>
                    <a:schemeClr val="accent2"/>
                  </a:solidFill>
                </a:rPr>
                <a:t>点场强不变。</a:t>
              </a:r>
            </a:p>
          </p:txBody>
        </p:sp>
        <p:sp>
          <p:nvSpPr>
            <p:cNvPr id="12304" name="Text Box 17"/>
            <p:cNvSpPr txBox="1">
              <a:spLocks noChangeArrowheads="1"/>
            </p:cNvSpPr>
            <p:nvPr/>
          </p:nvSpPr>
          <p:spPr bwMode="auto">
            <a:xfrm>
              <a:off x="672" y="2496"/>
              <a:ext cx="32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C</a:t>
              </a:r>
              <a:r>
                <a:rPr lang="zh-CN" altLang="en-US" sz="2800">
                  <a:solidFill>
                    <a:schemeClr val="accent2"/>
                  </a:solidFill>
                </a:rPr>
                <a:t>）通过闭合曲面的电通量不变，</a:t>
              </a:r>
              <a:r>
                <a:rPr lang="en-US" altLang="zh-CN" sz="2800" i="1">
                  <a:solidFill>
                    <a:schemeClr val="accent2"/>
                  </a:solidFill>
                </a:rPr>
                <a:t>P</a:t>
              </a:r>
              <a:r>
                <a:rPr lang="zh-CN" altLang="en-US" sz="2800">
                  <a:solidFill>
                    <a:schemeClr val="accent2"/>
                  </a:solidFill>
                </a:rPr>
                <a:t>点场强变。</a:t>
              </a:r>
            </a:p>
          </p:txBody>
        </p:sp>
        <p:sp>
          <p:nvSpPr>
            <p:cNvPr id="12305" name="Text Box 18"/>
            <p:cNvSpPr txBox="1">
              <a:spLocks noChangeArrowheads="1"/>
            </p:cNvSpPr>
            <p:nvPr/>
          </p:nvSpPr>
          <p:spPr bwMode="auto">
            <a:xfrm>
              <a:off x="720" y="3216"/>
              <a:ext cx="326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2800">
                  <a:solidFill>
                    <a:schemeClr val="accent2"/>
                  </a:solidFill>
                </a:rPr>
                <a:t>（</a:t>
              </a:r>
              <a:r>
                <a:rPr lang="en-US" altLang="zh-CN" sz="2800">
                  <a:solidFill>
                    <a:schemeClr val="accent2"/>
                  </a:solidFill>
                </a:rPr>
                <a:t>D</a:t>
              </a:r>
              <a:r>
                <a:rPr lang="zh-CN" altLang="en-US" sz="2800">
                  <a:solidFill>
                    <a:schemeClr val="accent2"/>
                  </a:solidFill>
                </a:rPr>
                <a:t>）通过闭合曲面的电通量变，</a:t>
              </a:r>
              <a:r>
                <a:rPr lang="en-US" altLang="zh-CN" sz="2800" i="1">
                  <a:solidFill>
                    <a:schemeClr val="accent2"/>
                  </a:solidFill>
                </a:rPr>
                <a:t>P</a:t>
              </a:r>
              <a:r>
                <a:rPr lang="zh-CN" altLang="en-US" sz="2800">
                  <a:solidFill>
                    <a:schemeClr val="accent2"/>
                  </a:solidFill>
                </a:rPr>
                <a:t>点场强变。</a:t>
              </a:r>
            </a:p>
          </p:txBody>
        </p:sp>
      </p:grpSp>
      <p:graphicFrame>
        <p:nvGraphicFramePr>
          <p:cNvPr id="11288" name="Object 24"/>
          <p:cNvGraphicFramePr>
            <a:graphicFrameLocks noChangeAspect="1"/>
          </p:cNvGraphicFramePr>
          <p:nvPr/>
        </p:nvGraphicFramePr>
        <p:xfrm>
          <a:off x="1371600" y="3886200"/>
          <a:ext cx="666750" cy="661988"/>
        </p:xfrm>
        <a:graphic>
          <a:graphicData uri="http://schemas.openxmlformats.org/presentationml/2006/ole">
            <mc:AlternateContent xmlns:mc="http://schemas.openxmlformats.org/markup-compatibility/2006">
              <mc:Choice xmlns:v="urn:schemas-microsoft-com:vml" Requires="v">
                <p:oleObj name="剪辑" r:id="rId2" imgW="2247900" imgH="3306763" progId="">
                  <p:embed/>
                </p:oleObj>
              </mc:Choice>
              <mc:Fallback>
                <p:oleObj name="剪辑" r:id="rId2" imgW="2247900" imgH="3306763" progId="">
                  <p:embed/>
                  <p:pic>
                    <p:nvPicPr>
                      <p:cNvPr id="11288" name="Object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3886200"/>
                        <a:ext cx="6667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112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第二节 20240912-电场和电场强度" id="{31A34FD1-D6CC-4A83-A7CC-ACC52CDA780E}" vid="{4B3E695F-41C6-4F5D-A814-6721AEA0A698}"/>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Template>
  <TotalTime>40</TotalTime>
  <Words>1505</Words>
  <Application>Microsoft Office PowerPoint</Application>
  <PresentationFormat>全屏显示(4:3)</PresentationFormat>
  <Paragraphs>177</Paragraphs>
  <Slides>24</Slides>
  <Notes>1</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3" baseType="lpstr">
      <vt:lpstr>等线</vt:lpstr>
      <vt:lpstr>宋体</vt:lpstr>
      <vt:lpstr>微软雅黑</vt:lpstr>
      <vt:lpstr>Symbol</vt:lpstr>
      <vt:lpstr>Times New Roman</vt:lpstr>
      <vt:lpstr>Default Design</vt:lpstr>
      <vt:lpstr>Equation</vt:lpstr>
      <vt:lpstr>公式</vt:lpstr>
      <vt:lpstr>剪辑</vt:lpstr>
      <vt:lpstr>真空中静电场小结</vt:lpstr>
      <vt:lpstr>PowerPoint 演示文稿</vt:lpstr>
      <vt:lpstr>PowerPoint 演示文稿</vt:lpstr>
      <vt:lpstr>PowerPoint 演示文稿</vt:lpstr>
      <vt:lpstr>PowerPoint 演示文稿</vt:lpstr>
      <vt:lpstr>静电场练习题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jiabin qiao</dc:creator>
  <cp:lastModifiedBy>jiabin qiao</cp:lastModifiedBy>
  <cp:revision>7</cp:revision>
  <dcterms:created xsi:type="dcterms:W3CDTF">2024-09-10T06:08:35Z</dcterms:created>
  <dcterms:modified xsi:type="dcterms:W3CDTF">2024-09-22T01:47:01Z</dcterms:modified>
</cp:coreProperties>
</file>