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15" r:id="rId2"/>
    <p:sldId id="426" r:id="rId3"/>
    <p:sldId id="417" r:id="rId4"/>
    <p:sldId id="423" r:id="rId5"/>
    <p:sldId id="271" r:id="rId6"/>
    <p:sldId id="272" r:id="rId7"/>
    <p:sldId id="260" r:id="rId8"/>
    <p:sldId id="265" r:id="rId9"/>
    <p:sldId id="258" r:id="rId10"/>
    <p:sldId id="380" r:id="rId11"/>
    <p:sldId id="427" r:id="rId12"/>
    <p:sldId id="441" r:id="rId13"/>
    <p:sldId id="444" r:id="rId14"/>
    <p:sldId id="382" r:id="rId15"/>
    <p:sldId id="442" r:id="rId16"/>
    <p:sldId id="446" r:id="rId17"/>
    <p:sldId id="388" r:id="rId18"/>
    <p:sldId id="389" r:id="rId19"/>
    <p:sldId id="447" r:id="rId20"/>
    <p:sldId id="392" r:id="rId21"/>
    <p:sldId id="391" r:id="rId22"/>
    <p:sldId id="393" r:id="rId23"/>
    <p:sldId id="394" r:id="rId24"/>
    <p:sldId id="32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8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DBE70C-C62C-4FF3-AE8C-FB5829EA2656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z="2800"/>
          </a:p>
        </p:txBody>
      </p:sp>
    </p:spTree>
    <p:extLst>
      <p:ext uri="{BB962C8B-B14F-4D97-AF65-F5344CB8AC3E}">
        <p14:creationId xmlns:p14="http://schemas.microsoft.com/office/powerpoint/2010/main" val="405296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08F484-EDEE-40BD-8DFF-1519B1660099}" type="slidenum">
              <a:rPr lang="en-US" altLang="zh-CN" sz="1200" b="0"/>
              <a:pPr/>
              <a:t>3</a:t>
            </a:fld>
            <a:endParaRPr lang="en-US" altLang="zh-CN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44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D516D0-942F-4742-90DC-4A96E2069D44}" type="slidenum">
              <a:rPr lang="en-US" altLang="zh-CN" sz="1200" b="0"/>
              <a:pPr/>
              <a:t>4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424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8FD92B-489B-41BE-B620-77D1040B4E6D}" type="slidenum">
              <a:rPr lang="en-US" altLang="zh-CN" sz="1200" b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637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82F25D-FF04-46F4-9B97-FDC06A32C57C}" type="slidenum">
              <a:rPr lang="en-US" altLang="zh-CN" sz="1200" b="0" i="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 b="0" i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009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08D238-53CC-4A82-8355-6FDC371FE54D}" type="slidenum">
              <a:rPr lang="en-US" altLang="zh-CN" sz="1200" b="0" i="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 b="0" i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820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5" Type="http://schemas.openxmlformats.org/officeDocument/2006/relationships/image" Target="NULL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emf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58.bin"/><Relationship Id="rId3" Type="http://schemas.openxmlformats.org/officeDocument/2006/relationships/image" Target="../media/image64.wmf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23.png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5.wmf"/><Relationship Id="rId15" Type="http://schemas.openxmlformats.org/officeDocument/2006/relationships/image" Target="../media/image180.png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30.png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image" Target="../media/image29.png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9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emf"/><Relationship Id="rId18" Type="http://schemas.openxmlformats.org/officeDocument/2006/relationships/oleObject" Target="../embeddings/oleObject72.bin"/><Relationship Id="rId26" Type="http://schemas.openxmlformats.org/officeDocument/2006/relationships/image" Target="../media/image81.wmf"/><Relationship Id="rId39" Type="http://schemas.openxmlformats.org/officeDocument/2006/relationships/image" Target="../media/image490.png"/><Relationship Id="rId21" Type="http://schemas.openxmlformats.org/officeDocument/2006/relationships/image" Target="../media/image70.wmf"/><Relationship Id="rId34" Type="http://schemas.openxmlformats.org/officeDocument/2006/relationships/image" Target="../media/image85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9.emf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0.bin"/><Relationship Id="rId38" Type="http://schemas.openxmlformats.org/officeDocument/2006/relationships/image" Target="../media/image380.png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29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6.emf"/><Relationship Id="rId24" Type="http://schemas.openxmlformats.org/officeDocument/2006/relationships/oleObject" Target="../embeddings/oleObject75.bin"/><Relationship Id="rId32" Type="http://schemas.openxmlformats.org/officeDocument/2006/relationships/image" Target="../media/image84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23" Type="http://schemas.openxmlformats.org/officeDocument/2006/relationships/image" Target="../media/image71.wmf"/><Relationship Id="rId28" Type="http://schemas.openxmlformats.org/officeDocument/2006/relationships/image" Target="../media/image82.emf"/><Relationship Id="rId36" Type="http://schemas.openxmlformats.org/officeDocument/2006/relationships/image" Target="../media/image86.e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80.emf"/><Relationship Id="rId31" Type="http://schemas.openxmlformats.org/officeDocument/2006/relationships/oleObject" Target="../embeddings/oleObject79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83.emf"/><Relationship Id="rId35" Type="http://schemas.openxmlformats.org/officeDocument/2006/relationships/oleObject" Target="../embeddings/oleObject81.bin"/><Relationship Id="rId8" Type="http://schemas.openxmlformats.org/officeDocument/2006/relationships/oleObject" Target="../embeddings/oleObject67.bin"/><Relationship Id="rId3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87.wmf"/><Relationship Id="rId26" Type="http://schemas.openxmlformats.org/officeDocument/2006/relationships/image" Target="../media/image66.png"/><Relationship Id="rId21" Type="http://schemas.openxmlformats.org/officeDocument/2006/relationships/image" Target="../media/image88.emf"/><Relationship Id="rId7" Type="http://schemas.openxmlformats.org/officeDocument/2006/relationships/image" Target="../media/image53.png"/><Relationship Id="rId17" Type="http://schemas.openxmlformats.org/officeDocument/2006/relationships/oleObject" Target="../embeddings/oleObject82.bin"/><Relationship Id="rId25" Type="http://schemas.openxmlformats.org/officeDocument/2006/relationships/image" Target="../media/image89.wmf"/><Relationship Id="rId16" Type="http://schemas.openxmlformats.org/officeDocument/2006/relationships/image" Target="../media/image87.wmf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24" Type="http://schemas.openxmlformats.org/officeDocument/2006/relationships/oleObject" Target="../embeddings/oleObject580.bin"/><Relationship Id="rId15" Type="http://schemas.openxmlformats.org/officeDocument/2006/relationships/oleObject" Target="../embeddings/oleObject82.bin"/><Relationship Id="rId23" Type="http://schemas.openxmlformats.org/officeDocument/2006/relationships/image" Target="../media/image89.wmf"/><Relationship Id="rId19" Type="http://schemas.openxmlformats.org/officeDocument/2006/relationships/image" Target="../media/image41.png"/><Relationship Id="rId14" Type="http://schemas.openxmlformats.org/officeDocument/2006/relationships/image" Target="../media/image40.png"/><Relationship Id="rId22" Type="http://schemas.openxmlformats.org/officeDocument/2006/relationships/oleObject" Target="../embeddings/oleObject8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3.wmf"/><Relationship Id="rId3" Type="http://schemas.openxmlformats.org/officeDocument/2006/relationships/image" Target="../media/image90.emf"/><Relationship Id="rId7" Type="http://schemas.openxmlformats.org/officeDocument/2006/relationships/image" Target="../media/image480.png"/><Relationship Id="rId12" Type="http://schemas.openxmlformats.org/officeDocument/2006/relationships/oleObject" Target="../embeddings/oleObject89.bin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3.png"/><Relationship Id="rId5" Type="http://schemas.openxmlformats.org/officeDocument/2006/relationships/image" Target="../media/image91.wmf"/><Relationship Id="rId15" Type="http://schemas.openxmlformats.org/officeDocument/2006/relationships/image" Target="../media/image94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31.bin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7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3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wmf"/><Relationship Id="rId3" Type="http://schemas.openxmlformats.org/officeDocument/2006/relationships/image" Target="../media/image46.e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5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0" y="74613"/>
            <a:ext cx="9144000" cy="766762"/>
            <a:chOff x="0" y="47"/>
            <a:chExt cx="5760" cy="483"/>
          </a:xfrm>
        </p:grpSpPr>
        <p:sp>
          <p:nvSpPr>
            <p:cNvPr id="17423" name="Rectangle 3"/>
            <p:cNvSpPr>
              <a:spLocks noChangeArrowheads="1"/>
            </p:cNvSpPr>
            <p:nvPr/>
          </p:nvSpPr>
          <p:spPr bwMode="auto">
            <a:xfrm>
              <a:off x="0" y="47"/>
              <a:ext cx="55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36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424" name="Rectangle 4"/>
            <p:cNvSpPr>
              <a:spLocks noChangeArrowheads="1"/>
            </p:cNvSpPr>
            <p:nvPr/>
          </p:nvSpPr>
          <p:spPr bwMode="auto">
            <a:xfrm>
              <a:off x="0" y="482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50000">
                  <a:srgbClr val="FFCC00"/>
                </a:gs>
                <a:gs pos="100000">
                  <a:srgbClr val="FFFFCC"/>
                </a:gs>
              </a:gsLst>
              <a:lin ang="540000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152400" y="990600"/>
            <a:ext cx="860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CC3300"/>
                </a:solidFill>
              </a:rPr>
              <a:t>一、洛仑兹力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244743" name="Object 7"/>
          <p:cNvGraphicFramePr>
            <a:graphicFrameLocks noChangeAspect="1"/>
          </p:cNvGraphicFramePr>
          <p:nvPr/>
        </p:nvGraphicFramePr>
        <p:xfrm>
          <a:off x="827584" y="3096190"/>
          <a:ext cx="2346960" cy="764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400" imgH="228600" progId="Equation.DSMT4">
                  <p:embed/>
                </p:oleObj>
              </mc:Choice>
              <mc:Fallback>
                <p:oleObj name="Equation" r:id="rId3" imgW="698400" imgH="228600" progId="Equation.DSMT4">
                  <p:embed/>
                  <p:pic>
                    <p:nvPicPr>
                      <p:cNvPr id="244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96190"/>
                        <a:ext cx="2346960" cy="76485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B05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81" name="Object 45"/>
          <p:cNvGraphicFramePr>
            <a:graphicFrameLocks noChangeAspect="1"/>
          </p:cNvGraphicFramePr>
          <p:nvPr/>
        </p:nvGraphicFramePr>
        <p:xfrm>
          <a:off x="530794" y="4437112"/>
          <a:ext cx="2449988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24478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94" y="4437112"/>
                        <a:ext cx="2449988" cy="69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83" name="Text Box 47"/>
          <p:cNvSpPr txBox="1">
            <a:spLocks noChangeArrowheads="1"/>
          </p:cNvSpPr>
          <p:nvPr/>
        </p:nvSpPr>
        <p:spPr bwMode="auto">
          <a:xfrm>
            <a:off x="6084168" y="5085184"/>
            <a:ext cx="2296390" cy="148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/>
              <a:t>安培力</a:t>
            </a:r>
            <a:endParaRPr lang="en-US" altLang="zh-CN" sz="32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/>
              <a:t>就是</a:t>
            </a:r>
            <a:endParaRPr lang="en-US" altLang="zh-CN" sz="3200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dirty="0"/>
              <a:t>洛伦兹力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4809" y="1772816"/>
            <a:ext cx="386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实验表明，运动电荷在磁场中所受的力为：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4" y="1582068"/>
            <a:ext cx="3136564" cy="2422996"/>
          </a:xfrm>
          <a:prstGeom prst="rect">
            <a:avLst/>
          </a:prstGeom>
        </p:spPr>
      </p:pic>
      <p:graphicFrame>
        <p:nvGraphicFramePr>
          <p:cNvPr id="19" name="Object 45"/>
          <p:cNvGraphicFramePr>
            <a:graphicFrameLocks noChangeAspect="1"/>
          </p:cNvGraphicFramePr>
          <p:nvPr/>
        </p:nvGraphicFramePr>
        <p:xfrm>
          <a:off x="1217653" y="5101410"/>
          <a:ext cx="2741613" cy="6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228600" progId="Equation.DSMT4">
                  <p:embed/>
                </p:oleObj>
              </mc:Choice>
              <mc:Fallback>
                <p:oleObj name="Equation" r:id="rId8" imgW="952200" imgH="228600" progId="Equation.DSMT4">
                  <p:embed/>
                  <p:pic>
                    <p:nvPicPr>
                      <p:cNvPr id="1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53" y="5101410"/>
                        <a:ext cx="2741613" cy="654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5"/>
          <p:cNvGraphicFramePr>
            <a:graphicFrameLocks noChangeAspect="1"/>
          </p:cNvGraphicFramePr>
          <p:nvPr/>
        </p:nvGraphicFramePr>
        <p:xfrm>
          <a:off x="1212692" y="5814718"/>
          <a:ext cx="2486660" cy="6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80" imgH="228600" progId="Equation.DSMT4">
                  <p:embed/>
                </p:oleObj>
              </mc:Choice>
              <mc:Fallback>
                <p:oleObj name="Equation" r:id="rId10" imgW="863280" imgH="228600" progId="Equation.DSMT4">
                  <p:embed/>
                  <p:pic>
                    <p:nvPicPr>
                      <p:cNvPr id="2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692" y="5814718"/>
                        <a:ext cx="2486660" cy="654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5"/>
          <p:cNvGraphicFramePr>
            <a:graphicFrameLocks noChangeAspect="1"/>
          </p:cNvGraphicFramePr>
          <p:nvPr/>
        </p:nvGraphicFramePr>
        <p:xfrm>
          <a:off x="3017853" y="4446566"/>
          <a:ext cx="2778283" cy="6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160" imgH="228600" progId="Equation.DSMT4">
                  <p:embed/>
                </p:oleObj>
              </mc:Choice>
              <mc:Fallback>
                <p:oleObj name="Equation" r:id="rId12" imgW="965160" imgH="228600" progId="Equation.DSMT4">
                  <p:embed/>
                  <p:pic>
                    <p:nvPicPr>
                      <p:cNvPr id="2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53" y="4446566"/>
                        <a:ext cx="2778283" cy="654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标注 6"/>
              <p:cNvSpPr/>
              <p:nvPr/>
            </p:nvSpPr>
            <p:spPr bwMode="auto">
              <a:xfrm>
                <a:off x="7020272" y="3434116"/>
                <a:ext cx="1852385" cy="1219020"/>
              </a:xfrm>
              <a:prstGeom prst="wedgeRoundRectCallout">
                <a:avLst>
                  <a:gd name="adj1" fmla="val -52853"/>
                  <a:gd name="adj2" fmla="val -84481"/>
                  <a:gd name="adj3" fmla="val 16667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𝒅𝑵</m:t>
                    </m:r>
                  </m:oMath>
                </a14:m>
                <a:r>
                  <a:rPr lang="zh-CN" altLang="en-US" dirty="0"/>
                  <a:t> 为体积元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𝑺𝒅𝒍</m:t>
                    </m:r>
                  </m:oMath>
                </a14:m>
                <a:r>
                  <a:rPr lang="zh-CN" altLang="en-US" dirty="0"/>
                  <a:t> 内的电荷数</a:t>
                </a:r>
              </a:p>
            </p:txBody>
          </p:sp>
        </mc:Choice>
        <mc:Fallback xmlns="">
          <p:sp>
            <p:nvSpPr>
              <p:cNvPr id="7" name="圆角矩形标注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434116"/>
                <a:ext cx="1852385" cy="1219020"/>
              </a:xfrm>
              <a:prstGeom prst="wedgeRoundRectCallout">
                <a:avLst>
                  <a:gd name="adj1" fmla="val -52853"/>
                  <a:gd name="adj2" fmla="val -84481"/>
                  <a:gd name="adj3" fmla="val 16667"/>
                </a:avLst>
              </a:prstGeom>
              <a:blipFill rotWithShape="0">
                <a:blip r:embed="rId15"/>
                <a:stretch>
                  <a:fillRect b="-627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54990"/>
            <a:ext cx="7772400" cy="709714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3600" b="1" kern="120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§3.6 </a:t>
            </a:r>
            <a:r>
              <a:rPr lang="zh-CN" altLang="en-US" sz="3600" b="1" kern="120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磁场对运动电荷的作用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2" grpId="0"/>
      <p:bldP spid="244783" grpId="0" autoUpdateAnimBg="0"/>
      <p:bldP spid="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179388" y="1196975"/>
            <a:ext cx="5002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CC3300"/>
                </a:solidFill>
              </a:rPr>
              <a:t>一、磁介质对磁场的影响</a:t>
            </a:r>
          </a:p>
        </p:txBody>
      </p:sp>
      <p:sp>
        <p:nvSpPr>
          <p:cNvPr id="15364" name="Rectangle 44"/>
          <p:cNvSpPr>
            <a:spLocks noChangeArrowheads="1"/>
          </p:cNvSpPr>
          <p:nvPr/>
        </p:nvSpPr>
        <p:spPr bwMode="auto">
          <a:xfrm>
            <a:off x="0" y="904875"/>
            <a:ext cx="9144000" cy="76200"/>
          </a:xfrm>
          <a:prstGeom prst="rect">
            <a:avLst/>
          </a:prstGeom>
          <a:solidFill>
            <a:srgbClr val="FFCC66"/>
          </a:solidFill>
          <a:ln w="952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2561" name="Text Box 49"/>
          <p:cNvSpPr txBox="1">
            <a:spLocks noChangeArrowheads="1"/>
          </p:cNvSpPr>
          <p:nvPr/>
        </p:nvSpPr>
        <p:spPr bwMode="auto">
          <a:xfrm>
            <a:off x="990600" y="2133600"/>
            <a:ext cx="6400800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i="0">
                <a:solidFill>
                  <a:schemeClr val="tx1"/>
                </a:solidFill>
              </a:rPr>
              <a:t>电介质对电场的影响：</a:t>
            </a:r>
          </a:p>
          <a:p>
            <a:pPr>
              <a:spcBef>
                <a:spcPct val="50000"/>
              </a:spcBef>
            </a:pPr>
            <a:r>
              <a:rPr lang="zh-CN" altLang="en-US" i="0">
                <a:solidFill>
                  <a:schemeClr val="tx1"/>
                </a:solidFill>
              </a:rPr>
              <a:t>电极化 </a:t>
            </a:r>
            <a:r>
              <a:rPr lang="en-US" altLang="zh-CN" i="0">
                <a:solidFill>
                  <a:schemeClr val="tx1"/>
                </a:solidFill>
              </a:rPr>
              <a:t>=&gt; </a:t>
            </a:r>
            <a:r>
              <a:rPr lang="zh-CN" altLang="en-US" i="0">
                <a:solidFill>
                  <a:schemeClr val="tx1"/>
                </a:solidFill>
              </a:rPr>
              <a:t>束缚电荷 </a:t>
            </a:r>
            <a:r>
              <a:rPr lang="en-US" altLang="zh-CN" i="0">
                <a:solidFill>
                  <a:schemeClr val="tx1"/>
                </a:solidFill>
              </a:rPr>
              <a:t>=&gt; </a:t>
            </a:r>
            <a:r>
              <a:rPr lang="zh-CN" altLang="en-US" i="0">
                <a:solidFill>
                  <a:schemeClr val="tx1"/>
                </a:solidFill>
              </a:rPr>
              <a:t>削弱电场</a:t>
            </a:r>
          </a:p>
          <a:p>
            <a:pPr>
              <a:spcBef>
                <a:spcPct val="50000"/>
              </a:spcBef>
            </a:pPr>
            <a:endParaRPr lang="zh-CN" altLang="en-US" i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i="0">
                <a:solidFill>
                  <a:schemeClr val="tx1"/>
                </a:solidFill>
              </a:rPr>
              <a:t>磁介质对磁场的影响：</a:t>
            </a:r>
          </a:p>
          <a:p>
            <a:pPr>
              <a:spcBef>
                <a:spcPct val="50000"/>
              </a:spcBef>
            </a:pPr>
            <a:r>
              <a:rPr lang="zh-CN" altLang="en-US" i="0">
                <a:solidFill>
                  <a:schemeClr val="tx1"/>
                </a:solidFill>
              </a:rPr>
              <a:t>磁化 </a:t>
            </a:r>
            <a:r>
              <a:rPr lang="en-US" altLang="zh-CN" i="0">
                <a:solidFill>
                  <a:schemeClr val="tx1"/>
                </a:solidFill>
              </a:rPr>
              <a:t>=&gt; </a:t>
            </a:r>
            <a:r>
              <a:rPr lang="zh-CN" altLang="en-US" i="0">
                <a:solidFill>
                  <a:schemeClr val="tx1"/>
                </a:solidFill>
              </a:rPr>
              <a:t>束缚电流 </a:t>
            </a:r>
            <a:r>
              <a:rPr lang="en-US" altLang="zh-CN" i="0">
                <a:solidFill>
                  <a:schemeClr val="tx1"/>
                </a:solidFill>
              </a:rPr>
              <a:t>=&gt; </a:t>
            </a:r>
            <a:r>
              <a:rPr lang="zh-CN" altLang="en-US" i="0">
                <a:solidFill>
                  <a:schemeClr val="tx1"/>
                </a:solidFill>
              </a:rPr>
              <a:t>增强或削弱磁场</a:t>
            </a:r>
          </a:p>
          <a:p>
            <a:pPr>
              <a:spcBef>
                <a:spcPct val="50000"/>
              </a:spcBef>
            </a:pPr>
            <a:r>
              <a:rPr lang="zh-CN" altLang="en-US" i="0">
                <a:solidFill>
                  <a:schemeClr val="tx1"/>
                </a:solidFill>
              </a:rPr>
              <a:t>分别对应，顺磁和抗磁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7180" y="44624"/>
            <a:ext cx="8549640" cy="78068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</a:pPr>
            <a:r>
              <a:rPr lang="en-US" altLang="zh-CN" sz="3600" b="1" kern="12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§3.7 </a:t>
            </a:r>
            <a:r>
              <a:rPr lang="zh-CN" altLang="en-US" sz="3600" b="1" kern="12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磁场中的磁介质 </a:t>
            </a:r>
            <a:r>
              <a:rPr lang="en-US" altLang="zh-CN" sz="3600" b="1" kern="12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(magnetic medium)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2" grpId="0" autoUpdateAnimBg="0"/>
      <p:bldP spid="19256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2" name="Object 1028"/>
          <p:cNvGraphicFramePr>
            <a:graphicFrameLocks noChangeAspect="1"/>
          </p:cNvGraphicFramePr>
          <p:nvPr/>
        </p:nvGraphicFramePr>
        <p:xfrm>
          <a:off x="1143000" y="2766442"/>
          <a:ext cx="190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241200" progId="Equation.DSMT4">
                  <p:embed/>
                </p:oleObj>
              </mc:Choice>
              <mc:Fallback>
                <p:oleObj name="Equation" r:id="rId2" imgW="774360" imgH="241200" progId="Equation.DSMT4">
                  <p:embed/>
                  <p:pic>
                    <p:nvPicPr>
                      <p:cNvPr id="26317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66442"/>
                        <a:ext cx="1905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67"/>
          <p:cNvGrpSpPr>
            <a:grpSpLocks/>
          </p:cNvGrpSpPr>
          <p:nvPr/>
        </p:nvGrpSpPr>
        <p:grpSpPr bwMode="auto">
          <a:xfrm>
            <a:off x="705840" y="4011018"/>
            <a:ext cx="5594352" cy="1282702"/>
            <a:chOff x="488" y="2574"/>
            <a:chExt cx="3524" cy="808"/>
          </a:xfrm>
        </p:grpSpPr>
        <p:sp>
          <p:nvSpPr>
            <p:cNvPr id="1064" name="Text Box 1029"/>
            <p:cNvSpPr txBox="1">
              <a:spLocks noChangeArrowheads="1"/>
            </p:cNvSpPr>
            <p:nvPr/>
          </p:nvSpPr>
          <p:spPr bwMode="auto">
            <a:xfrm>
              <a:off x="488" y="2574"/>
              <a:ext cx="35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solidFill>
                    <a:schemeClr val="tx1"/>
                  </a:solidFill>
                </a:rPr>
                <a:t>对如图螺线管的磁场，实验表明：</a:t>
              </a:r>
            </a:p>
          </p:txBody>
        </p:sp>
        <p:sp>
          <p:nvSpPr>
            <p:cNvPr id="1065" name="Text Box 1030"/>
            <p:cNvSpPr txBox="1">
              <a:spLocks noChangeArrowheads="1"/>
            </p:cNvSpPr>
            <p:nvPr/>
          </p:nvSpPr>
          <p:spPr bwMode="auto">
            <a:xfrm>
              <a:off x="2025" y="3014"/>
              <a:ext cx="148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rgbClr val="FF0000"/>
                  </a:solidFill>
                </a:rPr>
                <a:t>B</a:t>
              </a:r>
              <a:r>
                <a:rPr lang="en-US" altLang="zh-CN" sz="3200" i="0" dirty="0">
                  <a:solidFill>
                    <a:srgbClr val="FF0000"/>
                  </a:solidFill>
                </a:rPr>
                <a:t> = </a:t>
              </a:r>
              <a:r>
                <a:rPr lang="en-US" altLang="zh-CN" sz="3200" dirty="0">
                  <a:solidFill>
                    <a:srgbClr val="FF0000"/>
                  </a:solidFill>
                  <a:latin typeface="Symbol" panose="05050102010706020507" pitchFamily="18" charset="2"/>
                </a:rPr>
                <a:t>m </a:t>
              </a:r>
              <a:r>
                <a:rPr lang="en-US" altLang="zh-CN" sz="3200" i="0" baseline="-25000" dirty="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 dirty="0">
                  <a:solidFill>
                    <a:srgbClr val="FF0000"/>
                  </a:solidFill>
                </a:rPr>
                <a:t> </a:t>
              </a:r>
              <a:r>
                <a:rPr lang="en-US" altLang="zh-CN" sz="3200" dirty="0">
                  <a:solidFill>
                    <a:srgbClr val="FF0000"/>
                  </a:solidFill>
                </a:rPr>
                <a:t>B</a:t>
              </a:r>
              <a:r>
                <a:rPr lang="en-US" altLang="zh-CN" sz="3200" i="0" baseline="-25000" dirty="0">
                  <a:solidFill>
                    <a:srgbClr val="FF0000"/>
                  </a:solidFill>
                </a:rPr>
                <a:t>0</a:t>
              </a:r>
              <a:endParaRPr lang="en-US" altLang="zh-CN" sz="3200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3175" name="Text Box 1031"/>
          <p:cNvSpPr txBox="1">
            <a:spLocks noChangeArrowheads="1"/>
          </p:cNvSpPr>
          <p:nvPr/>
        </p:nvSpPr>
        <p:spPr bwMode="auto">
          <a:xfrm>
            <a:off x="2339752" y="5613120"/>
            <a:ext cx="4664075" cy="120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" hangingPunct="1">
              <a:lnSpc>
                <a:spcPct val="8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μ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r</a:t>
            </a:r>
            <a:r>
              <a:rPr lang="en-US" altLang="zh-CN" i="0" baseline="-25000" dirty="0">
                <a:solidFill>
                  <a:schemeClr val="tx1"/>
                </a:solidFill>
              </a:rPr>
              <a:t> </a:t>
            </a:r>
            <a:r>
              <a:rPr lang="zh-CN" altLang="en-US" i="0" baseline="-25000" dirty="0">
                <a:solidFill>
                  <a:schemeClr val="tx1"/>
                </a:solidFill>
              </a:rPr>
              <a:t>：  </a:t>
            </a:r>
            <a:r>
              <a:rPr lang="zh-CN" altLang="zh-CN" i="0" dirty="0">
                <a:solidFill>
                  <a:schemeClr val="tx1"/>
                </a:solidFill>
              </a:rPr>
              <a:t>介质的相对磁导率</a:t>
            </a:r>
            <a:endParaRPr lang="zh-CN" altLang="en-US" i="0" dirty="0">
              <a:solidFill>
                <a:schemeClr val="tx1"/>
              </a:solidFill>
            </a:endParaRPr>
          </a:p>
          <a:p>
            <a:pPr eaLnBrk="1" fontAlgn="b" hangingPunct="1">
              <a:lnSpc>
                <a:spcPct val="80000"/>
              </a:lnSpc>
            </a:pPr>
            <a:endParaRPr lang="zh-CN" altLang="en-US" i="0" dirty="0">
              <a:solidFill>
                <a:schemeClr val="tx1"/>
              </a:solidFill>
            </a:endParaRPr>
          </a:p>
          <a:p>
            <a:pPr eaLnBrk="1" fontAlgn="b" hangingPunct="1">
              <a:lnSpc>
                <a:spcPct val="80000"/>
              </a:lnSpc>
            </a:pPr>
            <a:r>
              <a:rPr lang="zh-CN" altLang="zh-CN" i="0" dirty="0">
                <a:solidFill>
                  <a:schemeClr val="tx1"/>
                </a:solidFill>
              </a:rPr>
              <a:t>总磁场和外磁场成正比 </a:t>
            </a:r>
            <a:endParaRPr lang="zh-CN" altLang="en-US" i="0" baseline="-25000" dirty="0">
              <a:solidFill>
                <a:schemeClr val="tx1"/>
              </a:solidFill>
            </a:endParaRPr>
          </a:p>
        </p:txBody>
      </p:sp>
      <p:sp>
        <p:nvSpPr>
          <p:cNvPr id="1031" name="Text Box 1032"/>
          <p:cNvSpPr txBox="1">
            <a:spLocks noChangeArrowheads="1"/>
          </p:cNvSpPr>
          <p:nvPr/>
        </p:nvSpPr>
        <p:spPr bwMode="auto">
          <a:xfrm>
            <a:off x="287338" y="334963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i="0" dirty="0">
                <a:solidFill>
                  <a:srgbClr val="CC3300"/>
                </a:solidFill>
              </a:rPr>
              <a:t>二、磁介质的分类</a:t>
            </a:r>
          </a:p>
        </p:txBody>
      </p:sp>
      <p:sp>
        <p:nvSpPr>
          <p:cNvPr id="263177" name="Text Box 1033"/>
          <p:cNvSpPr txBox="1">
            <a:spLocks noChangeArrowheads="1"/>
          </p:cNvSpPr>
          <p:nvPr/>
        </p:nvSpPr>
        <p:spPr bwMode="auto">
          <a:xfrm>
            <a:off x="685800" y="1179909"/>
            <a:ext cx="746918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i="0" dirty="0">
                <a:solidFill>
                  <a:schemeClr val="tx1"/>
                </a:solidFill>
              </a:rPr>
              <a:t>磁介质对磁场的影响</a:t>
            </a:r>
          </a:p>
          <a:p>
            <a:pPr eaLnBrk="1" hangingPunct="1">
              <a:lnSpc>
                <a:spcPct val="80000"/>
              </a:lnSpc>
            </a:pPr>
            <a:endParaRPr lang="zh-CN" altLang="en-US" i="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i="0" dirty="0">
                <a:solidFill>
                  <a:schemeClr val="tx1"/>
                </a:solidFill>
              </a:rPr>
              <a:t>总磁场 </a:t>
            </a:r>
            <a:r>
              <a:rPr lang="en-US" altLang="zh-CN" i="0" dirty="0">
                <a:solidFill>
                  <a:schemeClr val="tx1"/>
                </a:solidFill>
              </a:rPr>
              <a:t>= </a:t>
            </a:r>
            <a:r>
              <a:rPr lang="zh-CN" altLang="en-US" i="0" dirty="0">
                <a:solidFill>
                  <a:schemeClr val="tx1"/>
                </a:solidFill>
              </a:rPr>
              <a:t>外磁场 </a:t>
            </a:r>
            <a:r>
              <a:rPr lang="en-US" altLang="zh-CN" i="0" dirty="0">
                <a:solidFill>
                  <a:schemeClr val="tx1"/>
                </a:solidFill>
              </a:rPr>
              <a:t>+ </a:t>
            </a:r>
            <a:r>
              <a:rPr lang="zh-CN" altLang="en-US" i="0" dirty="0">
                <a:solidFill>
                  <a:schemeClr val="tx1"/>
                </a:solidFill>
              </a:rPr>
              <a:t>束缚电流产生的磁场</a:t>
            </a:r>
          </a:p>
        </p:txBody>
      </p:sp>
      <p:grpSp>
        <p:nvGrpSpPr>
          <p:cNvPr id="3" name="Group 1068"/>
          <p:cNvGrpSpPr>
            <a:grpSpLocks/>
          </p:cNvGrpSpPr>
          <p:nvPr/>
        </p:nvGrpSpPr>
        <p:grpSpPr bwMode="auto">
          <a:xfrm>
            <a:off x="4859338" y="2574429"/>
            <a:ext cx="1544637" cy="1285875"/>
            <a:chOff x="3061" y="1926"/>
            <a:chExt cx="973" cy="810"/>
          </a:xfrm>
        </p:grpSpPr>
        <p:grpSp>
          <p:nvGrpSpPr>
            <p:cNvPr id="1049" name="Group 1035"/>
            <p:cNvGrpSpPr>
              <a:grpSpLocks/>
            </p:cNvGrpSpPr>
            <p:nvPr/>
          </p:nvGrpSpPr>
          <p:grpSpPr bwMode="auto">
            <a:xfrm>
              <a:off x="3061" y="1926"/>
              <a:ext cx="973" cy="690"/>
              <a:chOff x="3203" y="1962"/>
              <a:chExt cx="973" cy="690"/>
            </a:xfrm>
          </p:grpSpPr>
          <p:sp>
            <p:nvSpPr>
              <p:cNvPr id="1052" name="Freeform 1036"/>
              <p:cNvSpPr>
                <a:spLocks/>
              </p:cNvSpPr>
              <p:nvPr/>
            </p:nvSpPr>
            <p:spPr bwMode="auto">
              <a:xfrm>
                <a:off x="3203" y="1962"/>
                <a:ext cx="106" cy="544"/>
              </a:xfrm>
              <a:custGeom>
                <a:avLst/>
                <a:gdLst>
                  <a:gd name="T0" fmla="*/ 98 w 106"/>
                  <a:gd name="T1" fmla="*/ 21 h 544"/>
                  <a:gd name="T2" fmla="*/ 70 w 106"/>
                  <a:gd name="T3" fmla="*/ 5 h 544"/>
                  <a:gd name="T4" fmla="*/ 34 w 106"/>
                  <a:gd name="T5" fmla="*/ 49 h 544"/>
                  <a:gd name="T6" fmla="*/ 2 w 106"/>
                  <a:gd name="T7" fmla="*/ 193 h 544"/>
                  <a:gd name="T8" fmla="*/ 22 w 106"/>
                  <a:gd name="T9" fmla="*/ 425 h 544"/>
                  <a:gd name="T10" fmla="*/ 66 w 106"/>
                  <a:gd name="T11" fmla="*/ 525 h 544"/>
                  <a:gd name="T12" fmla="*/ 106 w 106"/>
                  <a:gd name="T13" fmla="*/ 542 h 5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6"/>
                  <a:gd name="T22" fmla="*/ 0 h 544"/>
                  <a:gd name="T23" fmla="*/ 106 w 106"/>
                  <a:gd name="T24" fmla="*/ 544 h 5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6" h="544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2" y="506"/>
                      <a:pt x="66" y="525"/>
                    </a:cubicBezTo>
                    <a:cubicBezTo>
                      <a:pt x="80" y="544"/>
                      <a:pt x="98" y="538"/>
                      <a:pt x="106" y="542"/>
                    </a:cubicBez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Freeform 1037"/>
              <p:cNvSpPr>
                <a:spLocks/>
              </p:cNvSpPr>
              <p:nvPr/>
            </p:nvSpPr>
            <p:spPr bwMode="auto">
              <a:xfrm>
                <a:off x="3313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539"/>
                  <a:gd name="T23" fmla="*/ 110 w 110"/>
                  <a:gd name="T24" fmla="*/ 539 h 5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Freeform 1038"/>
              <p:cNvSpPr>
                <a:spLocks/>
              </p:cNvSpPr>
              <p:nvPr/>
            </p:nvSpPr>
            <p:spPr bwMode="auto">
              <a:xfrm>
                <a:off x="3409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539"/>
                  <a:gd name="T23" fmla="*/ 110 w 110"/>
                  <a:gd name="T24" fmla="*/ 539 h 5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1039"/>
              <p:cNvSpPr>
                <a:spLocks/>
              </p:cNvSpPr>
              <p:nvPr/>
            </p:nvSpPr>
            <p:spPr bwMode="auto">
              <a:xfrm>
                <a:off x="3505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539"/>
                  <a:gd name="T23" fmla="*/ 110 w 110"/>
                  <a:gd name="T24" fmla="*/ 539 h 5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Freeform 1040"/>
              <p:cNvSpPr>
                <a:spLocks/>
              </p:cNvSpPr>
              <p:nvPr/>
            </p:nvSpPr>
            <p:spPr bwMode="auto">
              <a:xfrm>
                <a:off x="3601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539"/>
                  <a:gd name="T23" fmla="*/ 110 w 110"/>
                  <a:gd name="T24" fmla="*/ 539 h 5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Freeform 1041"/>
              <p:cNvSpPr>
                <a:spLocks/>
              </p:cNvSpPr>
              <p:nvPr/>
            </p:nvSpPr>
            <p:spPr bwMode="auto">
              <a:xfrm>
                <a:off x="3697" y="1963"/>
                <a:ext cx="104" cy="533"/>
              </a:xfrm>
              <a:custGeom>
                <a:avLst/>
                <a:gdLst>
                  <a:gd name="T0" fmla="*/ 103 w 104"/>
                  <a:gd name="T1" fmla="*/ 17 h 533"/>
                  <a:gd name="T2" fmla="*/ 70 w 104"/>
                  <a:gd name="T3" fmla="*/ 5 h 533"/>
                  <a:gd name="T4" fmla="*/ 34 w 104"/>
                  <a:gd name="T5" fmla="*/ 49 h 533"/>
                  <a:gd name="T6" fmla="*/ 2 w 104"/>
                  <a:gd name="T7" fmla="*/ 193 h 533"/>
                  <a:gd name="T8" fmla="*/ 22 w 104"/>
                  <a:gd name="T9" fmla="*/ 425 h 533"/>
                  <a:gd name="T10" fmla="*/ 66 w 104"/>
                  <a:gd name="T11" fmla="*/ 525 h 533"/>
                  <a:gd name="T12" fmla="*/ 104 w 104"/>
                  <a:gd name="T13" fmla="*/ 476 h 5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"/>
                  <a:gd name="T22" fmla="*/ 0 h 533"/>
                  <a:gd name="T23" fmla="*/ 104 w 104"/>
                  <a:gd name="T24" fmla="*/ 533 h 5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" h="533">
                    <a:moveTo>
                      <a:pt x="103" y="17"/>
                    </a:moveTo>
                    <a:cubicBezTo>
                      <a:pt x="98" y="15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2" y="517"/>
                      <a:pt x="66" y="525"/>
                    </a:cubicBezTo>
                    <a:cubicBezTo>
                      <a:pt x="80" y="533"/>
                      <a:pt x="96" y="486"/>
                      <a:pt x="104" y="476"/>
                    </a:cubicBez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Freeform 1042"/>
              <p:cNvSpPr>
                <a:spLocks/>
              </p:cNvSpPr>
              <p:nvPr/>
            </p:nvSpPr>
            <p:spPr bwMode="auto">
              <a:xfrm>
                <a:off x="3305" y="2512"/>
                <a:ext cx="8" cy="140"/>
              </a:xfrm>
              <a:custGeom>
                <a:avLst/>
                <a:gdLst>
                  <a:gd name="T0" fmla="*/ 0 w 8"/>
                  <a:gd name="T1" fmla="*/ 0 h 140"/>
                  <a:gd name="T2" fmla="*/ 8 w 8"/>
                  <a:gd name="T3" fmla="*/ 88 h 140"/>
                  <a:gd name="T4" fmla="*/ 0 w 8"/>
                  <a:gd name="T5" fmla="*/ 140 h 140"/>
                  <a:gd name="T6" fmla="*/ 0 60000 65536"/>
                  <a:gd name="T7" fmla="*/ 0 60000 65536"/>
                  <a:gd name="T8" fmla="*/ 0 60000 65536"/>
                  <a:gd name="T9" fmla="*/ 0 w 8"/>
                  <a:gd name="T10" fmla="*/ 0 h 140"/>
                  <a:gd name="T11" fmla="*/ 8 w 8"/>
                  <a:gd name="T12" fmla="*/ 140 h 1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" h="140">
                    <a:moveTo>
                      <a:pt x="0" y="0"/>
                    </a:moveTo>
                    <a:lnTo>
                      <a:pt x="8" y="88"/>
                    </a:lnTo>
                    <a:lnTo>
                      <a:pt x="0" y="140"/>
                    </a:ln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Freeform 1043"/>
              <p:cNvSpPr>
                <a:spLocks/>
              </p:cNvSpPr>
              <p:nvPr/>
            </p:nvSpPr>
            <p:spPr bwMode="auto">
              <a:xfrm>
                <a:off x="3793" y="2480"/>
                <a:ext cx="47" cy="160"/>
              </a:xfrm>
              <a:custGeom>
                <a:avLst/>
                <a:gdLst>
                  <a:gd name="T0" fmla="*/ 47 w 47"/>
                  <a:gd name="T1" fmla="*/ 0 h 160"/>
                  <a:gd name="T2" fmla="*/ 31 w 47"/>
                  <a:gd name="T3" fmla="*/ 28 h 160"/>
                  <a:gd name="T4" fmla="*/ 7 w 47"/>
                  <a:gd name="T5" fmla="*/ 84 h 160"/>
                  <a:gd name="T6" fmla="*/ 0 w 47"/>
                  <a:gd name="T7" fmla="*/ 160 h 1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"/>
                  <a:gd name="T13" fmla="*/ 0 h 160"/>
                  <a:gd name="T14" fmla="*/ 47 w 47"/>
                  <a:gd name="T15" fmla="*/ 160 h 1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" h="160">
                    <a:moveTo>
                      <a:pt x="47" y="0"/>
                    </a:moveTo>
                    <a:cubicBezTo>
                      <a:pt x="44" y="5"/>
                      <a:pt x="38" y="14"/>
                      <a:pt x="31" y="28"/>
                    </a:cubicBezTo>
                    <a:cubicBezTo>
                      <a:pt x="24" y="42"/>
                      <a:pt x="12" y="62"/>
                      <a:pt x="7" y="84"/>
                    </a:cubicBezTo>
                    <a:cubicBezTo>
                      <a:pt x="2" y="106"/>
                      <a:pt x="1" y="144"/>
                      <a:pt x="0" y="160"/>
                    </a:cubicBezTo>
                  </a:path>
                </a:pathLst>
              </a:custGeom>
              <a:noFill/>
              <a:ln w="38100" cmpd="sng">
                <a:solidFill>
                  <a:srgbClr val="6666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Line 1044"/>
              <p:cNvSpPr>
                <a:spLocks noChangeShapeType="1"/>
              </p:cNvSpPr>
              <p:nvPr/>
            </p:nvSpPr>
            <p:spPr bwMode="auto">
              <a:xfrm>
                <a:off x="3744" y="2256"/>
                <a:ext cx="3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8" name="Object 1045"/>
              <p:cNvGraphicFramePr>
                <a:graphicFrameLocks noChangeAspect="1"/>
              </p:cNvGraphicFramePr>
              <p:nvPr/>
            </p:nvGraphicFramePr>
            <p:xfrm>
              <a:off x="3952" y="1989"/>
              <a:ext cx="224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203040" imgH="241200" progId="Equation.3">
                      <p:embed/>
                    </p:oleObj>
                  </mc:Choice>
                  <mc:Fallback>
                    <p:oleObj name="公式" r:id="rId4" imgW="203040" imgH="241200" progId="Equation.3">
                      <p:embed/>
                      <p:pic>
                        <p:nvPicPr>
                          <p:cNvPr id="1028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2" y="1989"/>
                            <a:ext cx="224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1" name="Freeform 1046"/>
              <p:cNvSpPr>
                <a:spLocks/>
              </p:cNvSpPr>
              <p:nvPr/>
            </p:nvSpPr>
            <p:spPr bwMode="auto">
              <a:xfrm>
                <a:off x="3800" y="1980"/>
                <a:ext cx="83" cy="508"/>
              </a:xfrm>
              <a:custGeom>
                <a:avLst/>
                <a:gdLst>
                  <a:gd name="T0" fmla="*/ 0 w 83"/>
                  <a:gd name="T1" fmla="*/ 0 h 508"/>
                  <a:gd name="T2" fmla="*/ 67 w 83"/>
                  <a:gd name="T3" fmla="*/ 132 h 508"/>
                  <a:gd name="T4" fmla="*/ 79 w 83"/>
                  <a:gd name="T5" fmla="*/ 345 h 508"/>
                  <a:gd name="T6" fmla="*/ 40 w 83"/>
                  <a:gd name="T7" fmla="*/ 508 h 5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508"/>
                  <a:gd name="T14" fmla="*/ 83 w 83"/>
                  <a:gd name="T15" fmla="*/ 508 h 5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508">
                    <a:moveTo>
                      <a:pt x="0" y="0"/>
                    </a:moveTo>
                    <a:cubicBezTo>
                      <a:pt x="11" y="22"/>
                      <a:pt x="54" y="75"/>
                      <a:pt x="67" y="132"/>
                    </a:cubicBezTo>
                    <a:cubicBezTo>
                      <a:pt x="80" y="189"/>
                      <a:pt x="83" y="282"/>
                      <a:pt x="79" y="345"/>
                    </a:cubicBezTo>
                    <a:cubicBezTo>
                      <a:pt x="75" y="408"/>
                      <a:pt x="48" y="474"/>
                      <a:pt x="40" y="508"/>
                    </a:cubicBezTo>
                  </a:path>
                </a:pathLst>
              </a:custGeom>
              <a:noFill/>
              <a:ln w="38100" cap="flat" cmpd="sng">
                <a:solidFill>
                  <a:srgbClr val="6666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2" name="Freeform 1047"/>
              <p:cNvSpPr>
                <a:spLocks/>
              </p:cNvSpPr>
              <p:nvPr/>
            </p:nvSpPr>
            <p:spPr bwMode="auto">
              <a:xfrm>
                <a:off x="3738" y="2031"/>
                <a:ext cx="78" cy="408"/>
              </a:xfrm>
              <a:custGeom>
                <a:avLst/>
                <a:gdLst>
                  <a:gd name="T0" fmla="*/ 0 w 78"/>
                  <a:gd name="T1" fmla="*/ 0 h 408"/>
                  <a:gd name="T2" fmla="*/ 57 w 78"/>
                  <a:gd name="T3" fmla="*/ 84 h 408"/>
                  <a:gd name="T4" fmla="*/ 78 w 78"/>
                  <a:gd name="T5" fmla="*/ 252 h 408"/>
                  <a:gd name="T6" fmla="*/ 57 w 78"/>
                  <a:gd name="T7" fmla="*/ 408 h 4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8"/>
                  <a:gd name="T13" fmla="*/ 0 h 408"/>
                  <a:gd name="T14" fmla="*/ 78 w 78"/>
                  <a:gd name="T15" fmla="*/ 408 h 4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8" h="408">
                    <a:moveTo>
                      <a:pt x="0" y="0"/>
                    </a:moveTo>
                    <a:cubicBezTo>
                      <a:pt x="10" y="14"/>
                      <a:pt x="44" y="42"/>
                      <a:pt x="57" y="84"/>
                    </a:cubicBezTo>
                    <a:cubicBezTo>
                      <a:pt x="70" y="126"/>
                      <a:pt x="78" y="198"/>
                      <a:pt x="78" y="252"/>
                    </a:cubicBezTo>
                    <a:cubicBezTo>
                      <a:pt x="78" y="306"/>
                      <a:pt x="62" y="375"/>
                      <a:pt x="57" y="408"/>
                    </a:cubicBezTo>
                  </a:path>
                </a:pathLst>
              </a:custGeom>
              <a:noFill/>
              <a:ln w="38100" cap="flat" cmpd="sng">
                <a:solidFill>
                  <a:srgbClr val="6666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3" name="Freeform 1048"/>
              <p:cNvSpPr>
                <a:spLocks/>
              </p:cNvSpPr>
              <p:nvPr/>
            </p:nvSpPr>
            <p:spPr bwMode="auto">
              <a:xfrm>
                <a:off x="3724" y="2092"/>
                <a:ext cx="40" cy="317"/>
              </a:xfrm>
              <a:custGeom>
                <a:avLst/>
                <a:gdLst>
                  <a:gd name="T0" fmla="*/ 0 w 40"/>
                  <a:gd name="T1" fmla="*/ 0 h 317"/>
                  <a:gd name="T2" fmla="*/ 32 w 40"/>
                  <a:gd name="T3" fmla="*/ 107 h 317"/>
                  <a:gd name="T4" fmla="*/ 38 w 40"/>
                  <a:gd name="T5" fmla="*/ 221 h 317"/>
                  <a:gd name="T6" fmla="*/ 20 w 40"/>
                  <a:gd name="T7" fmla="*/ 317 h 3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"/>
                  <a:gd name="T13" fmla="*/ 0 h 317"/>
                  <a:gd name="T14" fmla="*/ 40 w 40"/>
                  <a:gd name="T15" fmla="*/ 317 h 3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" h="317">
                    <a:moveTo>
                      <a:pt x="0" y="0"/>
                    </a:moveTo>
                    <a:cubicBezTo>
                      <a:pt x="5" y="18"/>
                      <a:pt x="26" y="70"/>
                      <a:pt x="32" y="107"/>
                    </a:cubicBezTo>
                    <a:cubicBezTo>
                      <a:pt x="38" y="144"/>
                      <a:pt x="40" y="186"/>
                      <a:pt x="38" y="221"/>
                    </a:cubicBezTo>
                    <a:cubicBezTo>
                      <a:pt x="36" y="256"/>
                      <a:pt x="24" y="297"/>
                      <a:pt x="20" y="317"/>
                    </a:cubicBezTo>
                  </a:path>
                </a:pathLst>
              </a:custGeom>
              <a:noFill/>
              <a:ln w="38100" cap="flat" cmpd="sng">
                <a:solidFill>
                  <a:srgbClr val="66663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50" name="Freeform 1049"/>
            <p:cNvSpPr>
              <a:spLocks/>
            </p:cNvSpPr>
            <p:nvPr/>
          </p:nvSpPr>
          <p:spPr bwMode="auto">
            <a:xfrm>
              <a:off x="3165" y="2580"/>
              <a:ext cx="4" cy="152"/>
            </a:xfrm>
            <a:custGeom>
              <a:avLst/>
              <a:gdLst>
                <a:gd name="T0" fmla="*/ 0 w 4"/>
                <a:gd name="T1" fmla="*/ 152 h 152"/>
                <a:gd name="T2" fmla="*/ 4 w 4"/>
                <a:gd name="T3" fmla="*/ 0 h 152"/>
                <a:gd name="T4" fmla="*/ 0 60000 65536"/>
                <a:gd name="T5" fmla="*/ 0 60000 65536"/>
                <a:gd name="T6" fmla="*/ 0 w 4"/>
                <a:gd name="T7" fmla="*/ 0 h 152"/>
                <a:gd name="T8" fmla="*/ 4 w 4"/>
                <a:gd name="T9" fmla="*/ 152 h 1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" h="152">
                  <a:moveTo>
                    <a:pt x="0" y="152"/>
                  </a:moveTo>
                  <a:lnTo>
                    <a:pt x="4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Freeform 1050"/>
            <p:cNvSpPr>
              <a:spLocks/>
            </p:cNvSpPr>
            <p:nvPr/>
          </p:nvSpPr>
          <p:spPr bwMode="auto">
            <a:xfrm>
              <a:off x="3653" y="2588"/>
              <a:ext cx="12" cy="148"/>
            </a:xfrm>
            <a:custGeom>
              <a:avLst/>
              <a:gdLst>
                <a:gd name="T0" fmla="*/ 12 w 12"/>
                <a:gd name="T1" fmla="*/ 148 h 148"/>
                <a:gd name="T2" fmla="*/ 0 w 12"/>
                <a:gd name="T3" fmla="*/ 0 h 148"/>
                <a:gd name="T4" fmla="*/ 0 60000 65536"/>
                <a:gd name="T5" fmla="*/ 0 60000 65536"/>
                <a:gd name="T6" fmla="*/ 0 w 12"/>
                <a:gd name="T7" fmla="*/ 0 h 148"/>
                <a:gd name="T8" fmla="*/ 12 w 12"/>
                <a:gd name="T9" fmla="*/ 148 h 1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148">
                  <a:moveTo>
                    <a:pt x="12" y="14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66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69"/>
          <p:cNvGrpSpPr>
            <a:grpSpLocks/>
          </p:cNvGrpSpPr>
          <p:nvPr/>
        </p:nvGrpSpPr>
        <p:grpSpPr bwMode="auto">
          <a:xfrm>
            <a:off x="6858000" y="2564904"/>
            <a:ext cx="1871663" cy="1317625"/>
            <a:chOff x="4322" y="1756"/>
            <a:chExt cx="1179" cy="830"/>
          </a:xfrm>
        </p:grpSpPr>
        <p:sp>
          <p:nvSpPr>
            <p:cNvPr id="1035" name="AutoShape 1034"/>
            <p:cNvSpPr>
              <a:spLocks noChangeArrowheads="1"/>
            </p:cNvSpPr>
            <p:nvPr/>
          </p:nvSpPr>
          <p:spPr bwMode="auto">
            <a:xfrm rot="5400000">
              <a:off x="4517" y="1593"/>
              <a:ext cx="476" cy="865"/>
            </a:xfrm>
            <a:prstGeom prst="can">
              <a:avLst>
                <a:gd name="adj" fmla="val 12544"/>
              </a:avLst>
            </a:prstGeom>
            <a:solidFill>
              <a:srgbClr val="FF9933"/>
            </a:soli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7" name="Object 1051"/>
            <p:cNvGraphicFramePr>
              <a:graphicFrameLocks noChangeAspect="1"/>
            </p:cNvGraphicFramePr>
            <p:nvPr/>
          </p:nvGraphicFramePr>
          <p:xfrm>
            <a:off x="5320" y="1837"/>
            <a:ext cx="18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190440" progId="Equation.DSMT4">
                    <p:embed/>
                  </p:oleObj>
                </mc:Choice>
                <mc:Fallback>
                  <p:oleObj name="Equation" r:id="rId6" imgW="164880" imgH="190440" progId="Equation.DSMT4">
                    <p:embed/>
                    <p:pic>
                      <p:nvPicPr>
                        <p:cNvPr id="1027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0" y="1837"/>
                          <a:ext cx="181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6" name="Group 1052"/>
            <p:cNvGrpSpPr>
              <a:grpSpLocks/>
            </p:cNvGrpSpPr>
            <p:nvPr/>
          </p:nvGrpSpPr>
          <p:grpSpPr bwMode="auto">
            <a:xfrm>
              <a:off x="4453" y="1756"/>
              <a:ext cx="926" cy="830"/>
              <a:chOff x="4416" y="1962"/>
              <a:chExt cx="926" cy="830"/>
            </a:xfrm>
          </p:grpSpPr>
          <p:grpSp>
            <p:nvGrpSpPr>
              <p:cNvPr id="1037" name="Group 1053"/>
              <p:cNvGrpSpPr>
                <a:grpSpLocks/>
              </p:cNvGrpSpPr>
              <p:nvPr/>
            </p:nvGrpSpPr>
            <p:grpSpPr bwMode="auto">
              <a:xfrm>
                <a:off x="4416" y="1962"/>
                <a:ext cx="674" cy="690"/>
                <a:chOff x="3826" y="1962"/>
                <a:chExt cx="674" cy="690"/>
              </a:xfrm>
            </p:grpSpPr>
            <p:sp>
              <p:nvSpPr>
                <p:cNvPr id="1041" name="Freeform 1054"/>
                <p:cNvSpPr>
                  <a:spLocks/>
                </p:cNvSpPr>
                <p:nvPr/>
              </p:nvSpPr>
              <p:spPr bwMode="auto">
                <a:xfrm>
                  <a:off x="3826" y="1962"/>
                  <a:ext cx="106" cy="544"/>
                </a:xfrm>
                <a:custGeom>
                  <a:avLst/>
                  <a:gdLst>
                    <a:gd name="T0" fmla="*/ 98 w 106"/>
                    <a:gd name="T1" fmla="*/ 21 h 544"/>
                    <a:gd name="T2" fmla="*/ 70 w 106"/>
                    <a:gd name="T3" fmla="*/ 5 h 544"/>
                    <a:gd name="T4" fmla="*/ 34 w 106"/>
                    <a:gd name="T5" fmla="*/ 49 h 544"/>
                    <a:gd name="T6" fmla="*/ 2 w 106"/>
                    <a:gd name="T7" fmla="*/ 193 h 544"/>
                    <a:gd name="T8" fmla="*/ 22 w 106"/>
                    <a:gd name="T9" fmla="*/ 425 h 544"/>
                    <a:gd name="T10" fmla="*/ 66 w 106"/>
                    <a:gd name="T11" fmla="*/ 525 h 544"/>
                    <a:gd name="T12" fmla="*/ 106 w 106"/>
                    <a:gd name="T13" fmla="*/ 542 h 54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6"/>
                    <a:gd name="T22" fmla="*/ 0 h 544"/>
                    <a:gd name="T23" fmla="*/ 106 w 106"/>
                    <a:gd name="T24" fmla="*/ 544 h 54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6" h="544">
                      <a:moveTo>
                        <a:pt x="98" y="21"/>
                      </a:moveTo>
                      <a:cubicBezTo>
                        <a:pt x="93" y="18"/>
                        <a:pt x="81" y="0"/>
                        <a:pt x="70" y="5"/>
                      </a:cubicBezTo>
                      <a:cubicBezTo>
                        <a:pt x="59" y="10"/>
                        <a:pt x="45" y="18"/>
                        <a:pt x="34" y="49"/>
                      </a:cubicBezTo>
                      <a:cubicBezTo>
                        <a:pt x="23" y="80"/>
                        <a:pt x="4" y="130"/>
                        <a:pt x="2" y="193"/>
                      </a:cubicBezTo>
                      <a:cubicBezTo>
                        <a:pt x="0" y="256"/>
                        <a:pt x="11" y="370"/>
                        <a:pt x="22" y="425"/>
                      </a:cubicBezTo>
                      <a:cubicBezTo>
                        <a:pt x="33" y="480"/>
                        <a:pt x="52" y="506"/>
                        <a:pt x="66" y="525"/>
                      </a:cubicBezTo>
                      <a:cubicBezTo>
                        <a:pt x="80" y="544"/>
                        <a:pt x="98" y="538"/>
                        <a:pt x="106" y="542"/>
                      </a:cubicBez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055"/>
                <p:cNvSpPr>
                  <a:spLocks/>
                </p:cNvSpPr>
                <p:nvPr/>
              </p:nvSpPr>
              <p:spPr bwMode="auto">
                <a:xfrm>
                  <a:off x="3936" y="1963"/>
                  <a:ext cx="110" cy="539"/>
                </a:xfrm>
                <a:custGeom>
                  <a:avLst/>
                  <a:gdLst>
                    <a:gd name="T0" fmla="*/ 98 w 110"/>
                    <a:gd name="T1" fmla="*/ 21 h 539"/>
                    <a:gd name="T2" fmla="*/ 70 w 110"/>
                    <a:gd name="T3" fmla="*/ 5 h 539"/>
                    <a:gd name="T4" fmla="*/ 34 w 110"/>
                    <a:gd name="T5" fmla="*/ 49 h 539"/>
                    <a:gd name="T6" fmla="*/ 2 w 110"/>
                    <a:gd name="T7" fmla="*/ 193 h 539"/>
                    <a:gd name="T8" fmla="*/ 22 w 110"/>
                    <a:gd name="T9" fmla="*/ 425 h 539"/>
                    <a:gd name="T10" fmla="*/ 66 w 110"/>
                    <a:gd name="T11" fmla="*/ 525 h 539"/>
                    <a:gd name="T12" fmla="*/ 110 w 110"/>
                    <a:gd name="T13" fmla="*/ 509 h 5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539"/>
                    <a:gd name="T23" fmla="*/ 110 w 110"/>
                    <a:gd name="T24" fmla="*/ 539 h 5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539">
                      <a:moveTo>
                        <a:pt x="98" y="21"/>
                      </a:moveTo>
                      <a:cubicBezTo>
                        <a:pt x="93" y="18"/>
                        <a:pt x="81" y="0"/>
                        <a:pt x="70" y="5"/>
                      </a:cubicBezTo>
                      <a:cubicBezTo>
                        <a:pt x="59" y="10"/>
                        <a:pt x="45" y="18"/>
                        <a:pt x="34" y="49"/>
                      </a:cubicBezTo>
                      <a:cubicBezTo>
                        <a:pt x="23" y="80"/>
                        <a:pt x="4" y="130"/>
                        <a:pt x="2" y="193"/>
                      </a:cubicBezTo>
                      <a:cubicBezTo>
                        <a:pt x="0" y="256"/>
                        <a:pt x="11" y="370"/>
                        <a:pt x="22" y="425"/>
                      </a:cubicBezTo>
                      <a:cubicBezTo>
                        <a:pt x="33" y="480"/>
                        <a:pt x="51" y="511"/>
                        <a:pt x="66" y="525"/>
                      </a:cubicBezTo>
                      <a:cubicBezTo>
                        <a:pt x="81" y="539"/>
                        <a:pt x="101" y="512"/>
                        <a:pt x="110" y="509"/>
                      </a:cubicBez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056"/>
                <p:cNvSpPr>
                  <a:spLocks/>
                </p:cNvSpPr>
                <p:nvPr/>
              </p:nvSpPr>
              <p:spPr bwMode="auto">
                <a:xfrm>
                  <a:off x="4032" y="1963"/>
                  <a:ext cx="110" cy="539"/>
                </a:xfrm>
                <a:custGeom>
                  <a:avLst/>
                  <a:gdLst>
                    <a:gd name="T0" fmla="*/ 98 w 110"/>
                    <a:gd name="T1" fmla="*/ 21 h 539"/>
                    <a:gd name="T2" fmla="*/ 70 w 110"/>
                    <a:gd name="T3" fmla="*/ 5 h 539"/>
                    <a:gd name="T4" fmla="*/ 34 w 110"/>
                    <a:gd name="T5" fmla="*/ 49 h 539"/>
                    <a:gd name="T6" fmla="*/ 2 w 110"/>
                    <a:gd name="T7" fmla="*/ 193 h 539"/>
                    <a:gd name="T8" fmla="*/ 22 w 110"/>
                    <a:gd name="T9" fmla="*/ 425 h 539"/>
                    <a:gd name="T10" fmla="*/ 66 w 110"/>
                    <a:gd name="T11" fmla="*/ 525 h 539"/>
                    <a:gd name="T12" fmla="*/ 110 w 110"/>
                    <a:gd name="T13" fmla="*/ 509 h 5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539"/>
                    <a:gd name="T23" fmla="*/ 110 w 110"/>
                    <a:gd name="T24" fmla="*/ 539 h 5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539">
                      <a:moveTo>
                        <a:pt x="98" y="21"/>
                      </a:moveTo>
                      <a:cubicBezTo>
                        <a:pt x="93" y="18"/>
                        <a:pt x="81" y="0"/>
                        <a:pt x="70" y="5"/>
                      </a:cubicBezTo>
                      <a:cubicBezTo>
                        <a:pt x="59" y="10"/>
                        <a:pt x="45" y="18"/>
                        <a:pt x="34" y="49"/>
                      </a:cubicBezTo>
                      <a:cubicBezTo>
                        <a:pt x="23" y="80"/>
                        <a:pt x="4" y="130"/>
                        <a:pt x="2" y="193"/>
                      </a:cubicBezTo>
                      <a:cubicBezTo>
                        <a:pt x="0" y="256"/>
                        <a:pt x="11" y="370"/>
                        <a:pt x="22" y="425"/>
                      </a:cubicBezTo>
                      <a:cubicBezTo>
                        <a:pt x="33" y="480"/>
                        <a:pt x="51" y="511"/>
                        <a:pt x="66" y="525"/>
                      </a:cubicBezTo>
                      <a:cubicBezTo>
                        <a:pt x="81" y="539"/>
                        <a:pt x="101" y="512"/>
                        <a:pt x="110" y="509"/>
                      </a:cubicBez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1057"/>
                <p:cNvSpPr>
                  <a:spLocks/>
                </p:cNvSpPr>
                <p:nvPr/>
              </p:nvSpPr>
              <p:spPr bwMode="auto">
                <a:xfrm>
                  <a:off x="4128" y="1963"/>
                  <a:ext cx="110" cy="539"/>
                </a:xfrm>
                <a:custGeom>
                  <a:avLst/>
                  <a:gdLst>
                    <a:gd name="T0" fmla="*/ 98 w 110"/>
                    <a:gd name="T1" fmla="*/ 21 h 539"/>
                    <a:gd name="T2" fmla="*/ 70 w 110"/>
                    <a:gd name="T3" fmla="*/ 5 h 539"/>
                    <a:gd name="T4" fmla="*/ 34 w 110"/>
                    <a:gd name="T5" fmla="*/ 49 h 539"/>
                    <a:gd name="T6" fmla="*/ 2 w 110"/>
                    <a:gd name="T7" fmla="*/ 193 h 539"/>
                    <a:gd name="T8" fmla="*/ 22 w 110"/>
                    <a:gd name="T9" fmla="*/ 425 h 539"/>
                    <a:gd name="T10" fmla="*/ 66 w 110"/>
                    <a:gd name="T11" fmla="*/ 525 h 539"/>
                    <a:gd name="T12" fmla="*/ 110 w 110"/>
                    <a:gd name="T13" fmla="*/ 509 h 5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539"/>
                    <a:gd name="T23" fmla="*/ 110 w 110"/>
                    <a:gd name="T24" fmla="*/ 539 h 5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539">
                      <a:moveTo>
                        <a:pt x="98" y="21"/>
                      </a:moveTo>
                      <a:cubicBezTo>
                        <a:pt x="93" y="18"/>
                        <a:pt x="81" y="0"/>
                        <a:pt x="70" y="5"/>
                      </a:cubicBezTo>
                      <a:cubicBezTo>
                        <a:pt x="59" y="10"/>
                        <a:pt x="45" y="18"/>
                        <a:pt x="34" y="49"/>
                      </a:cubicBezTo>
                      <a:cubicBezTo>
                        <a:pt x="23" y="80"/>
                        <a:pt x="4" y="130"/>
                        <a:pt x="2" y="193"/>
                      </a:cubicBezTo>
                      <a:cubicBezTo>
                        <a:pt x="0" y="256"/>
                        <a:pt x="11" y="370"/>
                        <a:pt x="22" y="425"/>
                      </a:cubicBezTo>
                      <a:cubicBezTo>
                        <a:pt x="33" y="480"/>
                        <a:pt x="51" y="511"/>
                        <a:pt x="66" y="525"/>
                      </a:cubicBezTo>
                      <a:cubicBezTo>
                        <a:pt x="81" y="539"/>
                        <a:pt x="101" y="512"/>
                        <a:pt x="110" y="509"/>
                      </a:cubicBez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1058"/>
                <p:cNvSpPr>
                  <a:spLocks/>
                </p:cNvSpPr>
                <p:nvPr/>
              </p:nvSpPr>
              <p:spPr bwMode="auto">
                <a:xfrm>
                  <a:off x="4224" y="1963"/>
                  <a:ext cx="110" cy="539"/>
                </a:xfrm>
                <a:custGeom>
                  <a:avLst/>
                  <a:gdLst>
                    <a:gd name="T0" fmla="*/ 98 w 110"/>
                    <a:gd name="T1" fmla="*/ 21 h 539"/>
                    <a:gd name="T2" fmla="*/ 70 w 110"/>
                    <a:gd name="T3" fmla="*/ 5 h 539"/>
                    <a:gd name="T4" fmla="*/ 34 w 110"/>
                    <a:gd name="T5" fmla="*/ 49 h 539"/>
                    <a:gd name="T6" fmla="*/ 2 w 110"/>
                    <a:gd name="T7" fmla="*/ 193 h 539"/>
                    <a:gd name="T8" fmla="*/ 22 w 110"/>
                    <a:gd name="T9" fmla="*/ 425 h 539"/>
                    <a:gd name="T10" fmla="*/ 66 w 110"/>
                    <a:gd name="T11" fmla="*/ 525 h 539"/>
                    <a:gd name="T12" fmla="*/ 110 w 110"/>
                    <a:gd name="T13" fmla="*/ 509 h 5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539"/>
                    <a:gd name="T23" fmla="*/ 110 w 110"/>
                    <a:gd name="T24" fmla="*/ 539 h 5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539">
                      <a:moveTo>
                        <a:pt x="98" y="21"/>
                      </a:moveTo>
                      <a:cubicBezTo>
                        <a:pt x="93" y="18"/>
                        <a:pt x="81" y="0"/>
                        <a:pt x="70" y="5"/>
                      </a:cubicBezTo>
                      <a:cubicBezTo>
                        <a:pt x="59" y="10"/>
                        <a:pt x="45" y="18"/>
                        <a:pt x="34" y="49"/>
                      </a:cubicBezTo>
                      <a:cubicBezTo>
                        <a:pt x="23" y="80"/>
                        <a:pt x="4" y="130"/>
                        <a:pt x="2" y="193"/>
                      </a:cubicBezTo>
                      <a:cubicBezTo>
                        <a:pt x="0" y="256"/>
                        <a:pt x="11" y="370"/>
                        <a:pt x="22" y="425"/>
                      </a:cubicBezTo>
                      <a:cubicBezTo>
                        <a:pt x="33" y="480"/>
                        <a:pt x="51" y="511"/>
                        <a:pt x="66" y="525"/>
                      </a:cubicBezTo>
                      <a:cubicBezTo>
                        <a:pt x="81" y="539"/>
                        <a:pt x="101" y="512"/>
                        <a:pt x="110" y="509"/>
                      </a:cubicBez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1059"/>
                <p:cNvSpPr>
                  <a:spLocks/>
                </p:cNvSpPr>
                <p:nvPr/>
              </p:nvSpPr>
              <p:spPr bwMode="auto">
                <a:xfrm>
                  <a:off x="4320" y="1963"/>
                  <a:ext cx="110" cy="539"/>
                </a:xfrm>
                <a:custGeom>
                  <a:avLst/>
                  <a:gdLst>
                    <a:gd name="T0" fmla="*/ 98 w 110"/>
                    <a:gd name="T1" fmla="*/ 21 h 539"/>
                    <a:gd name="T2" fmla="*/ 70 w 110"/>
                    <a:gd name="T3" fmla="*/ 5 h 539"/>
                    <a:gd name="T4" fmla="*/ 34 w 110"/>
                    <a:gd name="T5" fmla="*/ 49 h 539"/>
                    <a:gd name="T6" fmla="*/ 2 w 110"/>
                    <a:gd name="T7" fmla="*/ 193 h 539"/>
                    <a:gd name="T8" fmla="*/ 22 w 110"/>
                    <a:gd name="T9" fmla="*/ 425 h 539"/>
                    <a:gd name="T10" fmla="*/ 66 w 110"/>
                    <a:gd name="T11" fmla="*/ 525 h 539"/>
                    <a:gd name="T12" fmla="*/ 110 w 110"/>
                    <a:gd name="T13" fmla="*/ 509 h 5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0"/>
                    <a:gd name="T22" fmla="*/ 0 h 539"/>
                    <a:gd name="T23" fmla="*/ 110 w 110"/>
                    <a:gd name="T24" fmla="*/ 539 h 5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0" h="539">
                      <a:moveTo>
                        <a:pt x="98" y="21"/>
                      </a:moveTo>
                      <a:cubicBezTo>
                        <a:pt x="93" y="18"/>
                        <a:pt x="81" y="0"/>
                        <a:pt x="70" y="5"/>
                      </a:cubicBezTo>
                      <a:cubicBezTo>
                        <a:pt x="59" y="10"/>
                        <a:pt x="45" y="18"/>
                        <a:pt x="34" y="49"/>
                      </a:cubicBezTo>
                      <a:cubicBezTo>
                        <a:pt x="23" y="80"/>
                        <a:pt x="4" y="130"/>
                        <a:pt x="2" y="193"/>
                      </a:cubicBezTo>
                      <a:cubicBezTo>
                        <a:pt x="0" y="256"/>
                        <a:pt x="11" y="370"/>
                        <a:pt x="22" y="425"/>
                      </a:cubicBezTo>
                      <a:cubicBezTo>
                        <a:pt x="33" y="480"/>
                        <a:pt x="51" y="511"/>
                        <a:pt x="66" y="525"/>
                      </a:cubicBezTo>
                      <a:cubicBezTo>
                        <a:pt x="81" y="539"/>
                        <a:pt x="101" y="512"/>
                        <a:pt x="110" y="509"/>
                      </a:cubicBez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1060"/>
                <p:cNvSpPr>
                  <a:spLocks/>
                </p:cNvSpPr>
                <p:nvPr/>
              </p:nvSpPr>
              <p:spPr bwMode="auto">
                <a:xfrm>
                  <a:off x="3928" y="2512"/>
                  <a:ext cx="8" cy="140"/>
                </a:xfrm>
                <a:custGeom>
                  <a:avLst/>
                  <a:gdLst>
                    <a:gd name="T0" fmla="*/ 0 w 8"/>
                    <a:gd name="T1" fmla="*/ 0 h 140"/>
                    <a:gd name="T2" fmla="*/ 8 w 8"/>
                    <a:gd name="T3" fmla="*/ 88 h 140"/>
                    <a:gd name="T4" fmla="*/ 0 w 8"/>
                    <a:gd name="T5" fmla="*/ 140 h 140"/>
                    <a:gd name="T6" fmla="*/ 0 60000 65536"/>
                    <a:gd name="T7" fmla="*/ 0 60000 65536"/>
                    <a:gd name="T8" fmla="*/ 0 60000 65536"/>
                    <a:gd name="T9" fmla="*/ 0 w 8"/>
                    <a:gd name="T10" fmla="*/ 0 h 140"/>
                    <a:gd name="T11" fmla="*/ 8 w 8"/>
                    <a:gd name="T12" fmla="*/ 140 h 14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" h="140">
                      <a:moveTo>
                        <a:pt x="0" y="0"/>
                      </a:moveTo>
                      <a:lnTo>
                        <a:pt x="8" y="88"/>
                      </a:lnTo>
                      <a:lnTo>
                        <a:pt x="0" y="140"/>
                      </a:ln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1061"/>
                <p:cNvSpPr>
                  <a:spLocks/>
                </p:cNvSpPr>
                <p:nvPr/>
              </p:nvSpPr>
              <p:spPr bwMode="auto">
                <a:xfrm>
                  <a:off x="4463" y="2472"/>
                  <a:ext cx="37" cy="168"/>
                </a:xfrm>
                <a:custGeom>
                  <a:avLst/>
                  <a:gdLst>
                    <a:gd name="T0" fmla="*/ 37 w 37"/>
                    <a:gd name="T1" fmla="*/ 0 h 168"/>
                    <a:gd name="T2" fmla="*/ 9 w 37"/>
                    <a:gd name="T3" fmla="*/ 28 h 168"/>
                    <a:gd name="T4" fmla="*/ 1 w 37"/>
                    <a:gd name="T5" fmla="*/ 72 h 168"/>
                    <a:gd name="T6" fmla="*/ 1 w 37"/>
                    <a:gd name="T7" fmla="*/ 168 h 1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7"/>
                    <a:gd name="T13" fmla="*/ 0 h 168"/>
                    <a:gd name="T14" fmla="*/ 37 w 37"/>
                    <a:gd name="T15" fmla="*/ 168 h 1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7" h="168">
                      <a:moveTo>
                        <a:pt x="37" y="0"/>
                      </a:moveTo>
                      <a:cubicBezTo>
                        <a:pt x="32" y="5"/>
                        <a:pt x="15" y="16"/>
                        <a:pt x="9" y="28"/>
                      </a:cubicBezTo>
                      <a:cubicBezTo>
                        <a:pt x="3" y="40"/>
                        <a:pt x="2" y="49"/>
                        <a:pt x="1" y="72"/>
                      </a:cubicBezTo>
                      <a:cubicBezTo>
                        <a:pt x="0" y="95"/>
                        <a:pt x="1" y="152"/>
                        <a:pt x="1" y="168"/>
                      </a:cubicBezTo>
                    </a:path>
                  </a:pathLst>
                </a:custGeom>
                <a:noFill/>
                <a:ln w="38100" cmpd="sng">
                  <a:solidFill>
                    <a:schemeClr val="tx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8" name="Line 1062"/>
              <p:cNvSpPr>
                <a:spLocks noChangeShapeType="1"/>
              </p:cNvSpPr>
              <p:nvPr/>
            </p:nvSpPr>
            <p:spPr bwMode="auto">
              <a:xfrm>
                <a:off x="5102" y="225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063"/>
              <p:cNvSpPr>
                <a:spLocks/>
              </p:cNvSpPr>
              <p:nvPr/>
            </p:nvSpPr>
            <p:spPr bwMode="auto">
              <a:xfrm>
                <a:off x="4512" y="2608"/>
                <a:ext cx="12" cy="184"/>
              </a:xfrm>
              <a:custGeom>
                <a:avLst/>
                <a:gdLst>
                  <a:gd name="T0" fmla="*/ 0 w 12"/>
                  <a:gd name="T1" fmla="*/ 184 h 184"/>
                  <a:gd name="T2" fmla="*/ 12 w 12"/>
                  <a:gd name="T3" fmla="*/ 0 h 184"/>
                  <a:gd name="T4" fmla="*/ 0 60000 65536"/>
                  <a:gd name="T5" fmla="*/ 0 60000 65536"/>
                  <a:gd name="T6" fmla="*/ 0 w 12"/>
                  <a:gd name="T7" fmla="*/ 0 h 184"/>
                  <a:gd name="T8" fmla="*/ 12 w 12"/>
                  <a:gd name="T9" fmla="*/ 184 h 1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184">
                    <a:moveTo>
                      <a:pt x="0" y="184"/>
                    </a:moveTo>
                    <a:lnTo>
                      <a:pt x="12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064"/>
              <p:cNvSpPr>
                <a:spLocks/>
              </p:cNvSpPr>
              <p:nvPr/>
            </p:nvSpPr>
            <p:spPr bwMode="auto">
              <a:xfrm>
                <a:off x="5052" y="2628"/>
                <a:ext cx="4" cy="148"/>
              </a:xfrm>
              <a:custGeom>
                <a:avLst/>
                <a:gdLst>
                  <a:gd name="T0" fmla="*/ 4 w 4"/>
                  <a:gd name="T1" fmla="*/ 148 h 148"/>
                  <a:gd name="T2" fmla="*/ 0 w 4"/>
                  <a:gd name="T3" fmla="*/ 0 h 148"/>
                  <a:gd name="T4" fmla="*/ 0 60000 65536"/>
                  <a:gd name="T5" fmla="*/ 0 60000 65536"/>
                  <a:gd name="T6" fmla="*/ 0 w 4"/>
                  <a:gd name="T7" fmla="*/ 0 h 148"/>
                  <a:gd name="T8" fmla="*/ 4 w 4"/>
                  <a:gd name="T9" fmla="*/ 148 h 1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" h="148">
                    <a:moveTo>
                      <a:pt x="4" y="148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6729753" y="4636293"/>
            <a:ext cx="18026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chemeClr val="accent2"/>
                </a:solidFill>
              </a:rPr>
              <a:t>前提：均匀各向同性磁介质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5" grpId="0" autoUpdateAnimBg="0"/>
      <p:bldP spid="263177" grpId="0" autoUpdateAnimBg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2630" name="Object 6"/>
              <p:cNvSpPr txBox="1"/>
              <p:nvPr/>
            </p:nvSpPr>
            <p:spPr bwMode="auto">
              <a:xfrm>
                <a:off x="1115616" y="1418109"/>
                <a:ext cx="7086600" cy="2860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弱磁质：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≈1,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顺磁质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&lt;1,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抗磁质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强磁质：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，且随磁场的强弱发生变化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磁滞回线，铁磁质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26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418109"/>
                <a:ext cx="7086600" cy="2860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683568" y="1066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i="0" dirty="0">
                <a:solidFill>
                  <a:srgbClr val="FF0000"/>
                </a:solidFill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</a:rPr>
              <a:t>m </a:t>
            </a:r>
            <a:r>
              <a:rPr lang="en-US" altLang="zh-CN" i="0" baseline="-25000" dirty="0">
                <a:solidFill>
                  <a:srgbClr val="FF0000"/>
                </a:solidFill>
              </a:rPr>
              <a:t>r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i="0" baseline="-25000" dirty="0">
                <a:solidFill>
                  <a:srgbClr val="FF0000"/>
                </a:solidFill>
              </a:rPr>
              <a:t>0</a:t>
            </a:r>
            <a:endParaRPr lang="en-US" altLang="zh-CN" i="0" dirty="0">
              <a:solidFill>
                <a:srgbClr val="FF0000"/>
              </a:solidFill>
            </a:endParaRPr>
          </a:p>
        </p:txBody>
      </p:sp>
      <p:sp>
        <p:nvSpPr>
          <p:cNvPr id="6" name="Text Box 1032">
            <a:extLst>
              <a:ext uri="{FF2B5EF4-FFF2-40B4-BE49-F238E27FC236}">
                <a16:creationId xmlns:a16="http://schemas.microsoft.com/office/drawing/2014/main" id="{4B6798B7-25BB-404A-A50F-AB177BC8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34963"/>
            <a:ext cx="381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i="0" dirty="0">
                <a:solidFill>
                  <a:srgbClr val="CC3300"/>
                </a:solidFill>
              </a:rPr>
              <a:t>二、磁介质的分类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BF54F-FE4F-468E-BD35-E9047CD1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933056"/>
            <a:ext cx="4744527" cy="2770930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51720" y="27815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 i="0" dirty="0">
                <a:solidFill>
                  <a:schemeClr val="tx1"/>
                </a:solidFill>
              </a:rPr>
              <a:t>几种磁介质的相对磁导率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B6C3D8-CC7B-462D-8E08-03F987C55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8351" r="8972"/>
          <a:stretch/>
        </p:blipFill>
        <p:spPr>
          <a:xfrm>
            <a:off x="179512" y="764704"/>
            <a:ext cx="8784975" cy="5997724"/>
          </a:xfrm>
          <a:prstGeom prst="rect">
            <a:avLst/>
          </a:prstGeom>
        </p:spPr>
      </p:pic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90600" y="2819400"/>
            <a:ext cx="5440363" cy="1219200"/>
            <a:chOff x="672" y="1521"/>
            <a:chExt cx="3427" cy="768"/>
          </a:xfrm>
        </p:grpSpPr>
        <p:sp>
          <p:nvSpPr>
            <p:cNvPr id="3082" name="Text Box 28"/>
            <p:cNvSpPr txBox="1">
              <a:spLocks noChangeArrowheads="1"/>
            </p:cNvSpPr>
            <p:nvPr/>
          </p:nvSpPr>
          <p:spPr bwMode="auto">
            <a:xfrm>
              <a:off x="672" y="1809"/>
              <a:ext cx="2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i="0">
                  <a:solidFill>
                    <a:schemeClr val="tx1"/>
                  </a:solidFill>
                </a:rPr>
                <a:t>分子磁矩可等效为圆电流</a:t>
              </a:r>
            </a:p>
          </p:txBody>
        </p:sp>
        <p:grpSp>
          <p:nvGrpSpPr>
            <p:cNvPr id="3083" name="Group 39"/>
            <p:cNvGrpSpPr>
              <a:grpSpLocks/>
            </p:cNvGrpSpPr>
            <p:nvPr/>
          </p:nvGrpSpPr>
          <p:grpSpPr bwMode="auto">
            <a:xfrm>
              <a:off x="3072" y="1521"/>
              <a:ext cx="1027" cy="768"/>
              <a:chOff x="3072" y="1536"/>
              <a:chExt cx="1027" cy="768"/>
            </a:xfrm>
          </p:grpSpPr>
          <p:sp>
            <p:nvSpPr>
              <p:cNvPr id="3084" name="Oval 30"/>
              <p:cNvSpPr>
                <a:spLocks noChangeArrowheads="1"/>
              </p:cNvSpPr>
              <p:nvPr/>
            </p:nvSpPr>
            <p:spPr bwMode="auto">
              <a:xfrm>
                <a:off x="3072" y="1536"/>
                <a:ext cx="336" cy="768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5" name="Freeform 31"/>
              <p:cNvSpPr>
                <a:spLocks/>
              </p:cNvSpPr>
              <p:nvPr/>
            </p:nvSpPr>
            <p:spPr bwMode="auto">
              <a:xfrm>
                <a:off x="3073" y="1884"/>
                <a:ext cx="5" cy="84"/>
              </a:xfrm>
              <a:custGeom>
                <a:avLst/>
                <a:gdLst>
                  <a:gd name="T0" fmla="*/ 5 w 5"/>
                  <a:gd name="T1" fmla="*/ 0 h 84"/>
                  <a:gd name="T2" fmla="*/ 0 w 5"/>
                  <a:gd name="T3" fmla="*/ 84 h 84"/>
                  <a:gd name="T4" fmla="*/ 0 60000 65536"/>
                  <a:gd name="T5" fmla="*/ 0 60000 65536"/>
                  <a:gd name="T6" fmla="*/ 0 w 5"/>
                  <a:gd name="T7" fmla="*/ 0 h 84"/>
                  <a:gd name="T8" fmla="*/ 5 w 5"/>
                  <a:gd name="T9" fmla="*/ 84 h 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" h="84">
                    <a:moveTo>
                      <a:pt x="5" y="0"/>
                    </a:moveTo>
                    <a:lnTo>
                      <a:pt x="0" y="8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6" name="Line 32"/>
              <p:cNvSpPr>
                <a:spLocks noChangeShapeType="1"/>
              </p:cNvSpPr>
              <p:nvPr/>
            </p:nvSpPr>
            <p:spPr bwMode="auto">
              <a:xfrm>
                <a:off x="3264" y="1920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4" name="Object 0"/>
              <p:cNvGraphicFramePr>
                <a:graphicFrameLocks noChangeAspect="1"/>
              </p:cNvGraphicFramePr>
              <p:nvPr/>
            </p:nvGraphicFramePr>
            <p:xfrm>
              <a:off x="3874" y="1762"/>
              <a:ext cx="225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177480" progId="Equation.DSMT4">
                      <p:embed/>
                    </p:oleObj>
                  </mc:Choice>
                  <mc:Fallback>
                    <p:oleObj name="Equation" r:id="rId2" imgW="164880" imgH="177480" progId="Equation.DSMT4">
                      <p:embed/>
                      <p:pic>
                        <p:nvPicPr>
                          <p:cNvPr id="3074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4" y="1762"/>
                            <a:ext cx="225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76" name="Text Box 34"/>
          <p:cNvSpPr txBox="1">
            <a:spLocks noChangeArrowheads="1"/>
          </p:cNvSpPr>
          <p:nvPr/>
        </p:nvSpPr>
        <p:spPr bwMode="auto">
          <a:xfrm>
            <a:off x="287338" y="625475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CC3300"/>
                </a:solidFill>
              </a:rPr>
              <a:t>三、磁介质的磁化</a:t>
            </a:r>
          </a:p>
        </p:txBody>
      </p:sp>
      <p:sp>
        <p:nvSpPr>
          <p:cNvPr id="194595" name="Text Box 35"/>
          <p:cNvSpPr txBox="1">
            <a:spLocks noChangeArrowheads="1"/>
          </p:cNvSpPr>
          <p:nvPr/>
        </p:nvSpPr>
        <p:spPr bwMode="auto">
          <a:xfrm>
            <a:off x="457200" y="1539875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0" dirty="0">
                <a:solidFill>
                  <a:schemeClr val="tx1"/>
                </a:solidFill>
              </a:rPr>
              <a:t>分子中电子绕核运动，产生分子电流，即轨道磁矩，</a:t>
            </a:r>
          </a:p>
          <a:p>
            <a:pPr>
              <a:spcBef>
                <a:spcPct val="50000"/>
              </a:spcBef>
            </a:pPr>
            <a:r>
              <a:rPr lang="zh-CN" altLang="en-US" sz="2400" i="0" dirty="0">
                <a:solidFill>
                  <a:schemeClr val="tx1"/>
                </a:solidFill>
              </a:rPr>
              <a:t>外加自旋磁矩和原子核的磁矩，共同贡献分子磁矩</a:t>
            </a:r>
            <a:r>
              <a:rPr lang="en-US" altLang="zh-CN" sz="2400" i="0" dirty="0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264861" y="4719909"/>
            <a:ext cx="8483603" cy="1949451"/>
            <a:chOff x="68" y="2925"/>
            <a:chExt cx="5344" cy="1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632" y="2925"/>
                  <a:ext cx="3780" cy="9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10000"/>
                    </a:lnSpc>
                  </a:pPr>
                  <a:r>
                    <a:rPr lang="en-US" altLang="zh-CN" i="0" baseline="-25000" dirty="0">
                      <a:solidFill>
                        <a:srgbClr val="0000CC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  <m:r>
                        <a:rPr lang="en-US" altLang="zh-CN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zh-CN" i="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zh-CN" altLang="en-US" i="0" dirty="0">
                      <a:solidFill>
                        <a:schemeClr val="tx1"/>
                      </a:solidFill>
                    </a:rPr>
                    <a:t>抗磁质，（类比无极分子）</a:t>
                  </a:r>
                </a:p>
                <a:p>
                  <a:pPr eaLnBrk="1" hangingPunct="1">
                    <a:lnSpc>
                      <a:spcPct val="110000"/>
                    </a:lnSpc>
                  </a:pPr>
                  <a:endParaRPr lang="zh-CN" altLang="en-US" i="0" dirty="0">
                    <a:solidFill>
                      <a:schemeClr val="tx1"/>
                    </a:solidFill>
                  </a:endParaRPr>
                </a:p>
                <a:p>
                  <a:pPr eaLnBrk="1" hangingPunct="1">
                    <a:lnSpc>
                      <a:spcPct val="110000"/>
                    </a:lnSpc>
                  </a:pP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acc>
                      <m:r>
                        <a:rPr lang="en-US" altLang="zh-CN" b="1" i="1" baseline="-25000" dirty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dirty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≠ </m:t>
                      </m:r>
                      <m:r>
                        <a:rPr lang="en-US" altLang="zh-CN" b="1" i="1" dirty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en-US" altLang="zh-CN" i="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zh-CN" altLang="en-US" i="0" dirty="0">
                      <a:solidFill>
                        <a:schemeClr val="tx1"/>
                      </a:solidFill>
                    </a:rPr>
                    <a:t>顺磁质，（类比有极分子）</a:t>
                  </a:r>
                </a:p>
              </p:txBody>
            </p:sp>
          </mc:Choice>
          <mc:Fallback xmlns="">
            <p:sp>
              <p:nvSpPr>
                <p:cNvPr id="3079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" y="2925"/>
                  <a:ext cx="3780" cy="9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800" b="-76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0" name="Text Box 42"/>
            <p:cNvSpPr txBox="1">
              <a:spLocks noChangeArrowheads="1"/>
            </p:cNvSpPr>
            <p:nvPr/>
          </p:nvSpPr>
          <p:spPr bwMode="auto">
            <a:xfrm>
              <a:off x="68" y="2928"/>
              <a:ext cx="172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i="0" dirty="0">
                  <a:solidFill>
                    <a:schemeClr val="tx1"/>
                  </a:solidFill>
                </a:rPr>
                <a:t>分子固有磁矩</a:t>
              </a:r>
            </a:p>
          </p:txBody>
        </p:sp>
        <p:sp>
          <p:nvSpPr>
            <p:cNvPr id="3081" name="Text Box 43"/>
            <p:cNvSpPr txBox="1">
              <a:spLocks noChangeArrowheads="1"/>
            </p:cNvSpPr>
            <p:nvPr/>
          </p:nvSpPr>
          <p:spPr bwMode="auto">
            <a:xfrm>
              <a:off x="68" y="3552"/>
              <a:ext cx="1726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i="0">
                  <a:solidFill>
                    <a:schemeClr val="tx1"/>
                  </a:solidFill>
                </a:rPr>
                <a:t>分子固有磁矩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7848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0" dirty="0">
                <a:solidFill>
                  <a:schemeClr val="tx1"/>
                </a:solidFill>
              </a:rPr>
              <a:t>磁场对磁介质的两个作用：</a:t>
            </a:r>
          </a:p>
          <a:p>
            <a:pPr marL="0" indent="0">
              <a:spcBef>
                <a:spcPct val="50000"/>
              </a:spcBef>
            </a:pPr>
            <a:r>
              <a:rPr lang="zh-CN" altLang="en-US" sz="2400" i="0" dirty="0">
                <a:solidFill>
                  <a:schemeClr val="tx1"/>
                </a:solidFill>
              </a:rPr>
              <a:t>转动：磁场对</a:t>
            </a:r>
            <a:r>
              <a:rPr lang="en-US" altLang="zh-CN" sz="2400" i="0" dirty="0">
                <a:solidFill>
                  <a:schemeClr val="tx1"/>
                </a:solidFill>
              </a:rPr>
              <a:t>m</a:t>
            </a:r>
            <a:r>
              <a:rPr lang="zh-CN" altLang="en-US" sz="2400" i="0" dirty="0">
                <a:solidFill>
                  <a:schemeClr val="tx1"/>
                </a:solidFill>
              </a:rPr>
              <a:t>产生力矩的作用，使</a:t>
            </a:r>
            <a:r>
              <a:rPr lang="en-US" altLang="zh-CN" sz="2400" i="0" dirty="0">
                <a:solidFill>
                  <a:schemeClr val="tx1"/>
                </a:solidFill>
              </a:rPr>
              <a:t>m</a:t>
            </a:r>
            <a:r>
              <a:rPr lang="zh-CN" altLang="en-US" sz="2400" i="0" dirty="0">
                <a:solidFill>
                  <a:schemeClr val="tx1"/>
                </a:solidFill>
              </a:rPr>
              <a:t>转到磁场方向</a:t>
            </a:r>
          </a:p>
        </p:txBody>
      </p:sp>
      <p:pic>
        <p:nvPicPr>
          <p:cNvPr id="283651" name="Picture 3" descr="http://jpkc.hnadl.cn/download/20090505174558_3023041933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28"/>
          <a:stretch/>
        </p:blipFill>
        <p:spPr bwMode="auto">
          <a:xfrm>
            <a:off x="685801" y="1772816"/>
            <a:ext cx="1869976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72200" y="4361655"/>
            <a:ext cx="2465388" cy="1371600"/>
            <a:chOff x="3888" y="2379"/>
            <a:chExt cx="1553" cy="864"/>
          </a:xfrm>
        </p:grpSpPr>
        <p:grpSp>
          <p:nvGrpSpPr>
            <p:cNvPr id="4111" name="Group 8"/>
            <p:cNvGrpSpPr>
              <a:grpSpLocks/>
            </p:cNvGrpSpPr>
            <p:nvPr/>
          </p:nvGrpSpPr>
          <p:grpSpPr bwMode="auto">
            <a:xfrm>
              <a:off x="3888" y="2379"/>
              <a:ext cx="1553" cy="864"/>
              <a:chOff x="3600" y="528"/>
              <a:chExt cx="1553" cy="864"/>
            </a:xfrm>
          </p:grpSpPr>
          <p:sp>
            <p:nvSpPr>
              <p:cNvPr id="4116" name="Line 9"/>
              <p:cNvSpPr>
                <a:spLocks noChangeShapeType="1"/>
              </p:cNvSpPr>
              <p:nvPr/>
            </p:nvSpPr>
            <p:spPr bwMode="auto">
              <a:xfrm>
                <a:off x="3600" y="57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" name="Line 10"/>
              <p:cNvSpPr>
                <a:spLocks noChangeShapeType="1"/>
              </p:cNvSpPr>
              <p:nvPr/>
            </p:nvSpPr>
            <p:spPr bwMode="auto">
              <a:xfrm>
                <a:off x="3600" y="1120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Line 11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1" name="Object 3"/>
              <p:cNvGraphicFramePr>
                <a:graphicFrameLocks noChangeAspect="1"/>
              </p:cNvGraphicFramePr>
              <p:nvPr/>
            </p:nvGraphicFramePr>
            <p:xfrm>
              <a:off x="4848" y="528"/>
              <a:ext cx="305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203040" imgH="241200" progId="Equation.3">
                      <p:embed/>
                    </p:oleObj>
                  </mc:Choice>
                  <mc:Fallback>
                    <p:oleObj name="公式" r:id="rId3" imgW="203040" imgH="241200" progId="Equation.3">
                      <p:embed/>
                      <p:pic>
                        <p:nvPicPr>
                          <p:cNvPr id="4101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528"/>
                            <a:ext cx="305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9" name="Line 13"/>
              <p:cNvSpPr>
                <a:spLocks noChangeShapeType="1"/>
              </p:cNvSpPr>
              <p:nvPr/>
            </p:nvSpPr>
            <p:spPr bwMode="auto">
              <a:xfrm>
                <a:off x="3600" y="848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2" name="Group 14"/>
            <p:cNvGrpSpPr>
              <a:grpSpLocks/>
            </p:cNvGrpSpPr>
            <p:nvPr/>
          </p:nvGrpSpPr>
          <p:grpSpPr bwMode="auto">
            <a:xfrm>
              <a:off x="4080" y="2523"/>
              <a:ext cx="738" cy="624"/>
              <a:chOff x="3936" y="672"/>
              <a:chExt cx="738" cy="624"/>
            </a:xfrm>
          </p:grpSpPr>
          <p:sp>
            <p:nvSpPr>
              <p:cNvPr id="4113" name="Oval 15"/>
              <p:cNvSpPr>
                <a:spLocks noChangeArrowheads="1"/>
              </p:cNvSpPr>
              <p:nvPr/>
            </p:nvSpPr>
            <p:spPr bwMode="auto">
              <a:xfrm>
                <a:off x="3936" y="672"/>
                <a:ext cx="240" cy="624"/>
              </a:xfrm>
              <a:prstGeom prst="ellips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4" name="Line 16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" name="Line 17"/>
              <p:cNvSpPr>
                <a:spLocks noChangeShapeType="1"/>
              </p:cNvSpPr>
              <p:nvPr/>
            </p:nvSpPr>
            <p:spPr bwMode="auto">
              <a:xfrm>
                <a:off x="4032" y="100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450" y="850"/>
              <a:ext cx="22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64880" imgH="177480" progId="Equation.DSMT4">
                      <p:embed/>
                    </p:oleObj>
                  </mc:Choice>
                  <mc:Fallback>
                    <p:oleObj name="Equation" r:id="rId5" imgW="164880" imgH="177480" progId="Equation.DSMT4">
                      <p:embed/>
                      <p:pic>
                        <p:nvPicPr>
                          <p:cNvPr id="410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0" y="850"/>
                            <a:ext cx="224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C3D3AF4-B3BB-4124-B11F-7EB0EB2B409C}"/>
              </a:ext>
            </a:extLst>
          </p:cNvPr>
          <p:cNvGrpSpPr/>
          <p:nvPr/>
        </p:nvGrpSpPr>
        <p:grpSpPr>
          <a:xfrm rot="15098232">
            <a:off x="6477000" y="2061592"/>
            <a:ext cx="914400" cy="990600"/>
            <a:chOff x="6477000" y="2061592"/>
            <a:chExt cx="914400" cy="990600"/>
          </a:xfrm>
        </p:grpSpPr>
        <p:sp>
          <p:nvSpPr>
            <p:cNvPr id="4108" name="Oval 21"/>
            <p:cNvSpPr>
              <a:spLocks noChangeArrowheads="1"/>
            </p:cNvSpPr>
            <p:nvPr/>
          </p:nvSpPr>
          <p:spPr bwMode="auto">
            <a:xfrm rot="1114489">
              <a:off x="6477000" y="2061592"/>
              <a:ext cx="457200" cy="990600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Line 22"/>
            <p:cNvSpPr>
              <a:spLocks noChangeShapeType="1"/>
            </p:cNvSpPr>
            <p:nvPr/>
          </p:nvSpPr>
          <p:spPr bwMode="auto">
            <a:xfrm>
              <a:off x="6705600" y="2547367"/>
              <a:ext cx="685800" cy="22860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110" name="Freeform 23"/>
            <p:cNvSpPr>
              <a:spLocks/>
            </p:cNvSpPr>
            <p:nvPr/>
          </p:nvSpPr>
          <p:spPr bwMode="auto">
            <a:xfrm>
              <a:off x="6489700" y="2366392"/>
              <a:ext cx="50800" cy="107950"/>
            </a:xfrm>
            <a:custGeom>
              <a:avLst/>
              <a:gdLst>
                <a:gd name="T0" fmla="*/ 32 w 32"/>
                <a:gd name="T1" fmla="*/ 0 h 68"/>
                <a:gd name="T2" fmla="*/ 0 w 32"/>
                <a:gd name="T3" fmla="*/ 68 h 68"/>
                <a:gd name="T4" fmla="*/ 0 60000 65536"/>
                <a:gd name="T5" fmla="*/ 0 60000 65536"/>
                <a:gd name="T6" fmla="*/ 0 w 32"/>
                <a:gd name="T7" fmla="*/ 0 h 68"/>
                <a:gd name="T8" fmla="*/ 32 w 3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68">
                  <a:moveTo>
                    <a:pt x="32" y="0"/>
                  </a:moveTo>
                  <a:lnTo>
                    <a:pt x="0" y="68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7132765" y="2051594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177480" progId="Equation.DSMT4">
                  <p:embed/>
                </p:oleObj>
              </mc:Choice>
              <mc:Fallback>
                <p:oleObj name="Equation" r:id="rId7" imgW="164880" imgH="177480" progId="Equation.DSMT4">
                  <p:embed/>
                  <p:pic>
                    <p:nvPicPr>
                      <p:cNvPr id="409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765" y="2051594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74" name="Text Box 26"/>
          <p:cNvSpPr txBox="1">
            <a:spLocks noChangeArrowheads="1"/>
          </p:cNvSpPr>
          <p:nvPr/>
        </p:nvSpPr>
        <p:spPr bwMode="auto">
          <a:xfrm>
            <a:off x="2123728" y="5607155"/>
            <a:ext cx="390296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i="0" dirty="0">
                <a:solidFill>
                  <a:srgbClr val="CC3300"/>
                </a:solidFill>
              </a:rPr>
              <a:t>顺磁质（固有磁矩不为零）</a:t>
            </a:r>
          </a:p>
        </p:txBody>
      </p:sp>
      <p:pic>
        <p:nvPicPr>
          <p:cNvPr id="24" name="Picture 3" descr="http://jpkc.hnadl.cn/download/20090505174558_30230419339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1" b="3180"/>
          <a:stretch/>
        </p:blipFill>
        <p:spPr bwMode="auto">
          <a:xfrm>
            <a:off x="2843808" y="1772816"/>
            <a:ext cx="2281898" cy="313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771800" y="326751"/>
            <a:ext cx="3400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i="0" dirty="0">
                <a:solidFill>
                  <a:srgbClr val="0000CC"/>
                </a:solidFill>
              </a:rPr>
              <a:t>磁化电流 </a:t>
            </a:r>
            <a:r>
              <a:rPr lang="en-US" altLang="zh-CN" i="0" dirty="0">
                <a:solidFill>
                  <a:srgbClr val="0000CC"/>
                </a:solidFill>
              </a:rPr>
              <a:t>(</a:t>
            </a:r>
            <a:r>
              <a:rPr lang="zh-CN" altLang="zh-CN" i="0" dirty="0">
                <a:solidFill>
                  <a:srgbClr val="0000CC"/>
                </a:solidFill>
              </a:rPr>
              <a:t>束缚电流</a:t>
            </a:r>
            <a:r>
              <a:rPr lang="en-US" altLang="zh-CN" i="0" dirty="0">
                <a:solidFill>
                  <a:srgbClr val="0000CC"/>
                </a:solidFill>
              </a:rPr>
              <a:t>)</a:t>
            </a:r>
            <a:endParaRPr lang="zh-CN" altLang="en-US" i="0" dirty="0">
              <a:solidFill>
                <a:srgbClr val="0000CC"/>
              </a:solidFill>
            </a:endParaRPr>
          </a:p>
        </p:txBody>
      </p:sp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266773" y="5580756"/>
            <a:ext cx="4953299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zh-CN" sz="2400" i="0" dirty="0">
                <a:solidFill>
                  <a:schemeClr val="tx1"/>
                </a:solidFill>
              </a:rPr>
              <a:t>区别于传导电流（宏观移动电流）</a:t>
            </a:r>
            <a:endParaRPr lang="zh-CN" altLang="en-US" sz="2400" i="0" dirty="0">
              <a:solidFill>
                <a:schemeClr val="tx1"/>
              </a:solidFill>
            </a:endParaRPr>
          </a:p>
        </p:txBody>
      </p:sp>
      <p:sp>
        <p:nvSpPr>
          <p:cNvPr id="287753" name="Text Box 9"/>
          <p:cNvSpPr txBox="1">
            <a:spLocks noChangeArrowheads="1"/>
          </p:cNvSpPr>
          <p:nvPr/>
        </p:nvSpPr>
        <p:spPr bwMode="auto">
          <a:xfrm>
            <a:off x="231775" y="6292850"/>
            <a:ext cx="815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solidFill>
                  <a:srgbClr val="CC3300"/>
                </a:solidFill>
              </a:rPr>
              <a:t>均匀磁介质或均匀磁化的磁介质中，体磁化电流密度为零</a:t>
            </a:r>
            <a:r>
              <a:rPr lang="zh-CN" altLang="en-US" sz="2400" i="0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14340" name="Picture 4" descr="第三章3 几种常见的磁场">
            <a:extLst>
              <a:ext uri="{FF2B5EF4-FFF2-40B4-BE49-F238E27FC236}">
                <a16:creationId xmlns:a16="http://schemas.microsoft.com/office/drawing/2014/main" id="{BA053A60-78C0-4BD3-8C37-96CB67B7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5" y="1128145"/>
            <a:ext cx="6375316" cy="16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E4A9072-1219-4E78-9671-F90E4E85CAA2}"/>
              </a:ext>
            </a:extLst>
          </p:cNvPr>
          <p:cNvGrpSpPr/>
          <p:nvPr/>
        </p:nvGrpSpPr>
        <p:grpSpPr>
          <a:xfrm>
            <a:off x="1331640" y="3068960"/>
            <a:ext cx="6716489" cy="2201365"/>
            <a:chOff x="1321210" y="3403563"/>
            <a:chExt cx="6716489" cy="2201365"/>
          </a:xfrm>
        </p:grpSpPr>
        <p:pic>
          <p:nvPicPr>
            <p:cNvPr id="14338" name="Picture 2" descr="没有人比我更懂电流，今天带你重新认识电流_人民号">
              <a:extLst>
                <a:ext uri="{FF2B5EF4-FFF2-40B4-BE49-F238E27FC236}">
                  <a16:creationId xmlns:a16="http://schemas.microsoft.com/office/drawing/2014/main" id="{C14C5650-6B9F-4DA8-B2B9-CF5DEB647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3933056"/>
              <a:ext cx="5111455" cy="1671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621C0706-5423-47F4-9A47-B5CC95386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210" y="3403563"/>
              <a:ext cx="6716489" cy="520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zh-CN" sz="2400" i="0" dirty="0">
                  <a:solidFill>
                    <a:schemeClr val="tx1"/>
                  </a:solidFill>
                </a:rPr>
                <a:t>分子内的圆电流一段段接合成表面束缚电流。</a:t>
              </a:r>
              <a:endParaRPr lang="zh-CN" altLang="en-US" sz="2400" i="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AEABC4DD-544C-4D2C-9035-39BE3DF12A0F}"/>
              </a:ext>
            </a:extLst>
          </p:cNvPr>
          <p:cNvSpPr/>
          <p:nvPr/>
        </p:nvSpPr>
        <p:spPr>
          <a:xfrm>
            <a:off x="5581233" y="5543659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I </a:t>
            </a:r>
            <a:r>
              <a:rPr lang="en-US" altLang="zh-CN" i="0" baseline="30000" dirty="0">
                <a:solidFill>
                  <a:schemeClr val="tx1"/>
                </a:solidFill>
              </a:rPr>
              <a:t>’</a:t>
            </a:r>
            <a:r>
              <a:rPr lang="en-US" altLang="zh-CN" i="0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 I</a:t>
            </a:r>
            <a:r>
              <a:rPr lang="en-US" altLang="zh-CN" i="0" dirty="0">
                <a:solidFill>
                  <a:schemeClr val="tx1"/>
                </a:solidFill>
              </a:rPr>
              <a:t> </a:t>
            </a:r>
            <a:r>
              <a:rPr lang="en-US" altLang="zh-CN" i="0" baseline="-25000" dirty="0">
                <a:solidFill>
                  <a:schemeClr val="tx1"/>
                </a:solidFill>
              </a:rPr>
              <a:t>m </a:t>
            </a:r>
            <a:r>
              <a:rPr lang="en-US" altLang="zh-CN" dirty="0">
                <a:solidFill>
                  <a:schemeClr val="tx1"/>
                </a:solidFill>
              </a:rPr>
              <a:t>n S l </a:t>
            </a:r>
            <a:r>
              <a:rPr lang="en-US" altLang="zh-CN" i="0" dirty="0">
                <a:solidFill>
                  <a:schemeClr val="tx1"/>
                </a:solidFill>
              </a:rPr>
              <a:t>cos </a:t>
            </a: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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2" grpId="0" autoUpdateAnimBg="0"/>
      <p:bldP spid="287753" grpId="0" autoUpdateAnimBg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7471" y="3817179"/>
            <a:ext cx="2976563" cy="519113"/>
            <a:chOff x="143" y="42"/>
            <a:chExt cx="1728" cy="327"/>
          </a:xfrm>
        </p:grpSpPr>
        <p:sp>
          <p:nvSpPr>
            <p:cNvPr id="6173" name="Text Box 3"/>
            <p:cNvSpPr txBox="1">
              <a:spLocks noChangeArrowheads="1"/>
            </p:cNvSpPr>
            <p:nvPr/>
          </p:nvSpPr>
          <p:spPr bwMode="auto">
            <a:xfrm>
              <a:off x="143" y="42"/>
              <a:ext cx="1728" cy="3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0">
                  <a:solidFill>
                    <a:schemeClr val="tx1"/>
                  </a:solidFill>
                </a:rPr>
                <a:t>2)       </a:t>
              </a:r>
              <a:r>
                <a:rPr lang="zh-CN" altLang="en-US" i="0">
                  <a:solidFill>
                    <a:schemeClr val="tx1"/>
                  </a:solidFill>
                </a:rPr>
                <a:t>与     的关系</a:t>
              </a:r>
            </a:p>
          </p:txBody>
        </p:sp>
        <p:graphicFrame>
          <p:nvGraphicFramePr>
            <p:cNvPr id="6152" name="Object 4"/>
            <p:cNvGraphicFramePr>
              <a:graphicFrameLocks noChangeAspect="1"/>
            </p:cNvGraphicFramePr>
            <p:nvPr/>
          </p:nvGraphicFramePr>
          <p:xfrm>
            <a:off x="429" y="52"/>
            <a:ext cx="3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90440" progId="Equation.DSMT4">
                    <p:embed/>
                  </p:oleObj>
                </mc:Choice>
                <mc:Fallback>
                  <p:oleObj name="Equation" r:id="rId2" imgW="203040" imgH="190440" progId="Equation.DSMT4">
                    <p:embed/>
                    <p:pic>
                      <p:nvPicPr>
                        <p:cNvPr id="61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52"/>
                          <a:ext cx="310" cy="29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5"/>
            <p:cNvGraphicFramePr>
              <a:graphicFrameLocks noChangeAspect="1"/>
            </p:cNvGraphicFramePr>
            <p:nvPr/>
          </p:nvGraphicFramePr>
          <p:xfrm>
            <a:off x="945" y="43"/>
            <a:ext cx="25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190440" progId="Equation.3">
                    <p:embed/>
                  </p:oleObj>
                </mc:Choice>
                <mc:Fallback>
                  <p:oleObj name="公式" r:id="rId4" imgW="164880" imgH="190440" progId="Equation.3">
                    <p:embed/>
                    <p:pic>
                      <p:nvPicPr>
                        <p:cNvPr id="61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43"/>
                          <a:ext cx="251" cy="293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304800" y="614364"/>
            <a:ext cx="7891463" cy="533400"/>
            <a:chOff x="192" y="387"/>
            <a:chExt cx="4971" cy="336"/>
          </a:xfrm>
        </p:grpSpPr>
        <p:grpSp>
          <p:nvGrpSpPr>
            <p:cNvPr id="6170" name="Group 27"/>
            <p:cNvGrpSpPr>
              <a:grpSpLocks/>
            </p:cNvGrpSpPr>
            <p:nvPr/>
          </p:nvGrpSpPr>
          <p:grpSpPr bwMode="auto">
            <a:xfrm>
              <a:off x="192" y="387"/>
              <a:ext cx="2218" cy="333"/>
              <a:chOff x="192" y="282"/>
              <a:chExt cx="2218" cy="333"/>
            </a:xfrm>
          </p:grpSpPr>
          <p:sp>
            <p:nvSpPr>
              <p:cNvPr id="6172" name="Text Box 6"/>
              <p:cNvSpPr txBox="1">
                <a:spLocks noChangeArrowheads="1"/>
              </p:cNvSpPr>
              <p:nvPr/>
            </p:nvSpPr>
            <p:spPr bwMode="auto">
              <a:xfrm>
                <a:off x="192" y="288"/>
                <a:ext cx="2218" cy="327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i="0">
                    <a:solidFill>
                      <a:schemeClr val="tx1"/>
                    </a:solidFill>
                  </a:rPr>
                  <a:t>磁化强度</a:t>
                </a:r>
              </a:p>
            </p:txBody>
          </p:sp>
          <p:graphicFrame>
            <p:nvGraphicFramePr>
              <p:cNvPr id="6151" name="Object 7"/>
              <p:cNvGraphicFramePr>
                <a:graphicFrameLocks noChangeAspect="1"/>
              </p:cNvGraphicFramePr>
              <p:nvPr/>
            </p:nvGraphicFramePr>
            <p:xfrm>
              <a:off x="1541" y="282"/>
              <a:ext cx="341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03040" imgH="190440" progId="Equation.3">
                      <p:embed/>
                    </p:oleObj>
                  </mc:Choice>
                  <mc:Fallback>
                    <p:oleObj name="公式" r:id="rId6" imgW="203040" imgH="190440" progId="Equation.3">
                      <p:embed/>
                      <p:pic>
                        <p:nvPicPr>
                          <p:cNvPr id="615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1" y="282"/>
                            <a:ext cx="341" cy="322"/>
                          </a:xfrm>
                          <a:prstGeom prst="rect">
                            <a:avLst/>
                          </a:prstGeom>
                          <a:solidFill>
                            <a:srgbClr val="FFCCCC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171" name="Text Box 8"/>
            <p:cNvSpPr txBox="1">
              <a:spLocks noChangeArrowheads="1"/>
            </p:cNvSpPr>
            <p:nvPr/>
          </p:nvSpPr>
          <p:spPr bwMode="auto">
            <a:xfrm>
              <a:off x="2093" y="393"/>
              <a:ext cx="3070" cy="3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solidFill>
                    <a:schemeClr val="tx1"/>
                  </a:solidFill>
                </a:rPr>
                <a:t>单位体积内分子磁矩的矢量和</a:t>
              </a:r>
            </a:p>
          </p:txBody>
        </p:sp>
      </p:grpSp>
      <p:graphicFrame>
        <p:nvGraphicFramePr>
          <p:cNvPr id="200713" name="Object 9"/>
          <p:cNvGraphicFramePr>
            <a:graphicFrameLocks noChangeAspect="1"/>
          </p:cNvGraphicFramePr>
          <p:nvPr/>
        </p:nvGraphicFramePr>
        <p:xfrm>
          <a:off x="685800" y="1905000"/>
          <a:ext cx="17605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1000" imgH="520560" progId="Equation.DSMT4">
                  <p:embed/>
                </p:oleObj>
              </mc:Choice>
              <mc:Fallback>
                <p:oleObj name="Equation" r:id="rId7" imgW="711000" imgH="520560" progId="Equation.DSMT4">
                  <p:embed/>
                  <p:pic>
                    <p:nvPicPr>
                      <p:cNvPr id="200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1760538" cy="117157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776538" y="2635252"/>
            <a:ext cx="3502025" cy="954088"/>
            <a:chOff x="725" y="2081"/>
            <a:chExt cx="2206" cy="601"/>
          </a:xfrm>
        </p:grpSpPr>
        <p:graphicFrame>
          <p:nvGraphicFramePr>
            <p:cNvPr id="6150" name="Object 11"/>
            <p:cNvGraphicFramePr>
              <a:graphicFrameLocks noChangeAspect="1"/>
            </p:cNvGraphicFramePr>
            <p:nvPr/>
          </p:nvGraphicFramePr>
          <p:xfrm>
            <a:off x="725" y="2085"/>
            <a:ext cx="31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190440" progId="Equation.DSMT4">
                    <p:embed/>
                  </p:oleObj>
                </mc:Choice>
                <mc:Fallback>
                  <p:oleObj name="Equation" r:id="rId9" imgW="203040" imgH="190440" progId="Equation.DSMT4">
                    <p:embed/>
                    <p:pic>
                      <p:nvPicPr>
                        <p:cNvPr id="615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085"/>
                          <a:ext cx="31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Text Box 12"/>
            <p:cNvSpPr txBox="1">
              <a:spLocks noChangeArrowheads="1"/>
            </p:cNvSpPr>
            <p:nvPr/>
          </p:nvSpPr>
          <p:spPr bwMode="auto">
            <a:xfrm>
              <a:off x="1036" y="2081"/>
              <a:ext cx="189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solidFill>
                    <a:schemeClr val="tx1"/>
                  </a:solidFill>
                </a:rPr>
                <a:t>矢量，单位：</a:t>
              </a:r>
              <a:r>
                <a:rPr lang="en-US" altLang="zh-CN" i="0" dirty="0">
                  <a:solidFill>
                    <a:schemeClr val="tx1"/>
                  </a:solidFill>
                </a:rPr>
                <a:t>A/m</a:t>
              </a:r>
            </a:p>
            <a:p>
              <a:pPr eaLnBrk="1" hangingPunct="1"/>
              <a:endParaRPr lang="en-US" altLang="zh-CN" i="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721" name="Text Box 17"/>
              <p:cNvSpPr txBox="1">
                <a:spLocks noChangeArrowheads="1"/>
              </p:cNvSpPr>
              <p:nvPr/>
            </p:nvSpPr>
            <p:spPr bwMode="auto">
              <a:xfrm>
                <a:off x="2749550" y="1903413"/>
                <a:ext cx="379507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i="0" dirty="0">
                    <a:solidFill>
                      <a:schemeClr val="tx1"/>
                    </a:solidFill>
                  </a:rPr>
                  <a:t>：第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个分子的磁矩</a:t>
                </a:r>
              </a:p>
            </p:txBody>
          </p:sp>
        </mc:Choice>
        <mc:Fallback xmlns="">
          <p:sp>
            <p:nvSpPr>
              <p:cNvPr id="20072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9550" y="1903413"/>
                <a:ext cx="3795078" cy="523220"/>
              </a:xfrm>
              <a:prstGeom prst="rect">
                <a:avLst/>
              </a:prstGeom>
              <a:blipFill rotWithShape="0">
                <a:blip r:embed="rId12"/>
                <a:stretch>
                  <a:fillRect t="-15116" r="-2568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7543800" y="1905000"/>
            <a:ext cx="1219200" cy="1828800"/>
            <a:chOff x="4533" y="1242"/>
            <a:chExt cx="768" cy="1152"/>
          </a:xfrm>
        </p:grpSpPr>
        <p:sp>
          <p:nvSpPr>
            <p:cNvPr id="6164" name="Oval 19" descr="5%"/>
            <p:cNvSpPr>
              <a:spLocks noChangeArrowheads="1"/>
            </p:cNvSpPr>
            <p:nvPr/>
          </p:nvSpPr>
          <p:spPr bwMode="auto">
            <a:xfrm rot="1302105">
              <a:off x="4533" y="1242"/>
              <a:ext cx="768" cy="1152"/>
            </a:xfrm>
            <a:prstGeom prst="ellipse">
              <a:avLst/>
            </a:prstGeom>
            <a:pattFill prst="pct5">
              <a:fgClr>
                <a:srgbClr val="3333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65" name="Group 20"/>
            <p:cNvGrpSpPr>
              <a:grpSpLocks/>
            </p:cNvGrpSpPr>
            <p:nvPr/>
          </p:nvGrpSpPr>
          <p:grpSpPr bwMode="auto">
            <a:xfrm>
              <a:off x="4608" y="1584"/>
              <a:ext cx="490" cy="516"/>
              <a:chOff x="4176" y="1392"/>
              <a:chExt cx="490" cy="829"/>
            </a:xfrm>
          </p:grpSpPr>
          <p:sp>
            <p:nvSpPr>
              <p:cNvPr id="6166" name="Oval 21"/>
              <p:cNvSpPr>
                <a:spLocks noChangeArrowheads="1"/>
              </p:cNvSpPr>
              <p:nvPr/>
            </p:nvSpPr>
            <p:spPr bwMode="auto">
              <a:xfrm>
                <a:off x="4320" y="1392"/>
                <a:ext cx="192" cy="288"/>
              </a:xfrm>
              <a:prstGeom prst="ellipse">
                <a:avLst/>
              </a:prstGeom>
              <a:gradFill rotWithShape="0">
                <a:gsLst>
                  <a:gs pos="0">
                    <a:srgbClr val="33CCCC"/>
                  </a:gs>
                  <a:gs pos="100000">
                    <a:srgbClr val="185E5E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7" name="Text Box 22"/>
              <p:cNvSpPr txBox="1">
                <a:spLocks noChangeArrowheads="1"/>
              </p:cNvSpPr>
              <p:nvPr/>
            </p:nvSpPr>
            <p:spPr bwMode="auto">
              <a:xfrm>
                <a:off x="4176" y="1696"/>
                <a:ext cx="490" cy="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0">
                    <a:solidFill>
                      <a:schemeClr val="tx1"/>
                    </a:solidFill>
                  </a:rPr>
                  <a:t>Δ</a:t>
                </a:r>
                <a:r>
                  <a:rPr lang="en-US" altLang="zh-CN">
                    <a:solidFill>
                      <a:schemeClr val="tx1"/>
                    </a:solidFill>
                  </a:rPr>
                  <a:t>V</a:t>
                </a:r>
                <a:endParaRPr lang="en-US" altLang="zh-CN" i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0727" name="Text Box 23"/>
          <p:cNvSpPr txBox="1">
            <a:spLocks noChangeArrowheads="1"/>
          </p:cNvSpPr>
          <p:nvPr/>
        </p:nvSpPr>
        <p:spPr bwMode="auto">
          <a:xfrm>
            <a:off x="1006921" y="4426779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实验证明： 各向同性的均匀抗磁质或顺磁质中</a:t>
            </a:r>
          </a:p>
        </p:txBody>
      </p:sp>
      <p:graphicFrame>
        <p:nvGraphicFramePr>
          <p:cNvPr id="200728" name="Object 24"/>
          <p:cNvGraphicFramePr>
            <a:graphicFrameLocks noChangeAspect="1"/>
          </p:cNvGraphicFramePr>
          <p:nvPr/>
        </p:nvGraphicFramePr>
        <p:xfrm>
          <a:off x="797371" y="5096406"/>
          <a:ext cx="25146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38080" imgH="431640" progId="Equation.DSMT4">
                  <p:embed/>
                </p:oleObj>
              </mc:Choice>
              <mc:Fallback>
                <p:oleObj name="Equation" r:id="rId13" imgW="838080" imgH="431640" progId="Equation.DSMT4">
                  <p:embed/>
                  <p:pic>
                    <p:nvPicPr>
                      <p:cNvPr id="2007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71" y="5096406"/>
                        <a:ext cx="2514600" cy="11271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26"/>
          <p:cNvSpPr txBox="1">
            <a:spLocks noChangeArrowheads="1"/>
          </p:cNvSpPr>
          <p:nvPr/>
        </p:nvSpPr>
        <p:spPr bwMode="auto">
          <a:xfrm>
            <a:off x="304800" y="0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i="0">
                <a:solidFill>
                  <a:srgbClr val="CC3300"/>
                </a:solidFill>
              </a:rPr>
              <a:t>三、磁化强度与束缚电流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3" name="Text Box 25"/>
              <p:cNvSpPr txBox="1">
                <a:spLocks noChangeArrowheads="1"/>
              </p:cNvSpPr>
              <p:nvPr/>
            </p:nvSpPr>
            <p:spPr bwMode="auto">
              <a:xfrm>
                <a:off x="4253668" y="5359435"/>
                <a:ext cx="391181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i="0" dirty="0">
                    <a:solidFill>
                      <a:schemeClr val="tx1"/>
                    </a:solidFill>
                  </a:rPr>
                  <a:t>： 介质的相对磁导率</a:t>
                </a:r>
              </a:p>
            </p:txBody>
          </p:sp>
        </mc:Choice>
        <mc:Fallback xmlns="">
          <p:sp>
            <p:nvSpPr>
              <p:cNvPr id="6163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3668" y="5359435"/>
                <a:ext cx="3911811" cy="523220"/>
              </a:xfrm>
              <a:prstGeom prst="rect">
                <a:avLst/>
              </a:prstGeom>
              <a:blipFill>
                <a:blip r:embed="rId15"/>
                <a:stretch>
                  <a:fillRect t="-15116" r="-249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85545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3" grpId="0" animBg="1" autoUpdateAnimBg="0"/>
      <p:bldP spid="200721" grpId="0" autoUpdateAnimBg="0"/>
      <p:bldP spid="200727" grpId="0" autoUpdateAnimBg="0"/>
      <p:bldP spid="61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3"/>
          <p:cNvSpPr txBox="1">
            <a:spLocks noChangeArrowheads="1"/>
          </p:cNvSpPr>
          <p:nvPr/>
        </p:nvSpPr>
        <p:spPr bwMode="auto">
          <a:xfrm>
            <a:off x="323528" y="188640"/>
            <a:ext cx="1832553" cy="5847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i="0" dirty="0">
                <a:solidFill>
                  <a:schemeClr val="tx1"/>
                </a:solidFill>
              </a:rPr>
              <a:t>磁化电流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827088" y="2379663"/>
            <a:ext cx="4043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 i="0">
                <a:solidFill>
                  <a:schemeClr val="tx1"/>
                </a:solidFill>
              </a:rPr>
              <a:t>：单位体积内的分子数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381000" y="175736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 dirty="0">
                <a:solidFill>
                  <a:schemeClr val="tx1"/>
                </a:solidFill>
              </a:rPr>
              <a:t>中心在柱内的分子数：</a:t>
            </a:r>
            <a:r>
              <a:rPr lang="en-US" altLang="zh-CN" dirty="0" err="1">
                <a:solidFill>
                  <a:schemeClr val="tx1"/>
                </a:solidFill>
              </a:rPr>
              <a:t>nSdl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0" dirty="0">
                <a:solidFill>
                  <a:schemeClr val="tx1"/>
                </a:solidFill>
              </a:rPr>
              <a:t>cos</a:t>
            </a: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</a:t>
            </a:r>
            <a:endParaRPr lang="en-US" altLang="zh-CN" i="0" dirty="0">
              <a:solidFill>
                <a:schemeClr val="tx1"/>
              </a:solidFill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899592" y="2909480"/>
            <a:ext cx="31598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tx1"/>
                </a:solidFill>
              </a:rPr>
              <a:t>dI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i="0" baseline="30000" dirty="0">
                <a:solidFill>
                  <a:schemeClr val="tx1"/>
                </a:solidFill>
              </a:rPr>
              <a:t>’</a:t>
            </a:r>
            <a:r>
              <a:rPr lang="en-US" altLang="zh-CN" i="0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 I</a:t>
            </a:r>
            <a:r>
              <a:rPr lang="en-US" altLang="zh-CN" i="0" dirty="0">
                <a:solidFill>
                  <a:schemeClr val="tx1"/>
                </a:solidFill>
              </a:rPr>
              <a:t> </a:t>
            </a:r>
            <a:r>
              <a:rPr lang="en-US" altLang="zh-CN" i="0" baseline="-25000" dirty="0">
                <a:solidFill>
                  <a:schemeClr val="tx1"/>
                </a:solidFill>
              </a:rPr>
              <a:t>m </a:t>
            </a:r>
            <a:r>
              <a:rPr lang="en-US" altLang="zh-CN" dirty="0">
                <a:solidFill>
                  <a:schemeClr val="tx1"/>
                </a:solidFill>
              </a:rPr>
              <a:t>n S dl </a:t>
            </a:r>
            <a:r>
              <a:rPr lang="en-US" altLang="zh-CN" i="0" dirty="0">
                <a:solidFill>
                  <a:schemeClr val="tx1"/>
                </a:solidFill>
              </a:rPr>
              <a:t>cos </a:t>
            </a: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</a:t>
            </a:r>
          </a:p>
          <a:p>
            <a:pPr eaLnBrk="1" hangingPunct="1"/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      =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 </a:t>
            </a:r>
            <a:r>
              <a:rPr lang="en-US" altLang="zh-CN" dirty="0">
                <a:solidFill>
                  <a:schemeClr val="tx1"/>
                </a:solidFill>
              </a:rPr>
              <a:t>n dl </a:t>
            </a:r>
            <a:r>
              <a:rPr lang="en-US" altLang="zh-CN" i="0" dirty="0">
                <a:solidFill>
                  <a:schemeClr val="tx1"/>
                </a:solidFill>
              </a:rPr>
              <a:t>cos </a:t>
            </a:r>
            <a:r>
              <a:rPr lang="en-US" altLang="zh-CN" i="0" dirty="0">
                <a:solidFill>
                  <a:schemeClr val="tx1"/>
                </a:solidFill>
                <a:sym typeface="Symbol" panose="05050102010706020507" pitchFamily="18" charset="2"/>
              </a:rPr>
              <a:t></a:t>
            </a:r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3491880" y="5301208"/>
          <a:ext cx="2438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03040" progId="Equation.DSMT4">
                  <p:embed/>
                </p:oleObj>
              </mc:Choice>
              <mc:Fallback>
                <p:oleObj name="Equation" r:id="rId2" imgW="787320" imgH="203040" progId="Equation.DSMT4">
                  <p:embed/>
                  <p:pic>
                    <p:nvPicPr>
                      <p:cNvPr id="2017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01208"/>
                        <a:ext cx="2438400" cy="5953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294443" y="1557338"/>
            <a:ext cx="2623224" cy="3453891"/>
            <a:chOff x="3456" y="671"/>
            <a:chExt cx="1372" cy="1652"/>
          </a:xfrm>
        </p:grpSpPr>
        <p:grpSp>
          <p:nvGrpSpPr>
            <p:cNvPr id="7184" name="Group 50"/>
            <p:cNvGrpSpPr>
              <a:grpSpLocks/>
            </p:cNvGrpSpPr>
            <p:nvPr/>
          </p:nvGrpSpPr>
          <p:grpSpPr bwMode="auto">
            <a:xfrm>
              <a:off x="3888" y="1402"/>
              <a:ext cx="483" cy="192"/>
              <a:chOff x="4099" y="1402"/>
              <a:chExt cx="483" cy="192"/>
            </a:xfrm>
          </p:grpSpPr>
          <p:sp>
            <p:nvSpPr>
              <p:cNvPr id="7206" name="Freeform 51"/>
              <p:cNvSpPr>
                <a:spLocks/>
              </p:cNvSpPr>
              <p:nvPr/>
            </p:nvSpPr>
            <p:spPr bwMode="auto">
              <a:xfrm rot="115687">
                <a:off x="4107" y="1402"/>
                <a:ext cx="475" cy="115"/>
              </a:xfrm>
              <a:custGeom>
                <a:avLst/>
                <a:gdLst>
                  <a:gd name="T0" fmla="*/ 0 w 576"/>
                  <a:gd name="T1" fmla="*/ 63 h 173"/>
                  <a:gd name="T2" fmla="*/ 40 w 576"/>
                  <a:gd name="T3" fmla="*/ 25 h 173"/>
                  <a:gd name="T4" fmla="*/ 130 w 576"/>
                  <a:gd name="T5" fmla="*/ 6 h 173"/>
                  <a:gd name="T6" fmla="*/ 245 w 576"/>
                  <a:gd name="T7" fmla="*/ 3 h 173"/>
                  <a:gd name="T8" fmla="*/ 357 w 576"/>
                  <a:gd name="T9" fmla="*/ 29 h 173"/>
                  <a:gd name="T10" fmla="*/ 392 w 576"/>
                  <a:gd name="T11" fmla="*/ 76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73"/>
                  <a:gd name="T20" fmla="*/ 576 w 576"/>
                  <a:gd name="T21" fmla="*/ 173 h 1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Freeform 52"/>
              <p:cNvSpPr>
                <a:spLocks/>
              </p:cNvSpPr>
              <p:nvPr/>
            </p:nvSpPr>
            <p:spPr bwMode="auto">
              <a:xfrm rot="115687">
                <a:off x="4099" y="1503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0 w 576"/>
                  <a:gd name="T3" fmla="*/ 36 h 138"/>
                  <a:gd name="T4" fmla="*/ 130 w 576"/>
                  <a:gd name="T5" fmla="*/ 55 h 138"/>
                  <a:gd name="T6" fmla="*/ 245 w 576"/>
                  <a:gd name="T7" fmla="*/ 57 h 138"/>
                  <a:gd name="T8" fmla="*/ 359 w 576"/>
                  <a:gd name="T9" fmla="*/ 39 h 138"/>
                  <a:gd name="T10" fmla="*/ 392 w 576"/>
                  <a:gd name="T11" fmla="*/ 5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38"/>
                  <a:gd name="T20" fmla="*/ 576 w 576"/>
                  <a:gd name="T21" fmla="*/ 138 h 1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171" name="Object 53"/>
            <p:cNvGraphicFramePr>
              <a:graphicFrameLocks noChangeAspect="1"/>
            </p:cNvGraphicFramePr>
            <p:nvPr/>
          </p:nvGraphicFramePr>
          <p:xfrm>
            <a:off x="4176" y="1056"/>
            <a:ext cx="25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03040" imgH="190440" progId="Equation.3">
                    <p:embed/>
                  </p:oleObj>
                </mc:Choice>
                <mc:Fallback>
                  <p:oleObj name="公式" r:id="rId4" imgW="203040" imgH="190440" progId="Equation.3">
                    <p:embed/>
                    <p:pic>
                      <p:nvPicPr>
                        <p:cNvPr id="717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56"/>
                          <a:ext cx="25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Text Box 54"/>
            <p:cNvSpPr txBox="1">
              <a:spLocks noChangeArrowheads="1"/>
            </p:cNvSpPr>
            <p:nvPr/>
          </p:nvSpPr>
          <p:spPr bwMode="auto">
            <a:xfrm>
              <a:off x="4368" y="1264"/>
              <a:ext cx="26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0066FF"/>
                  </a:solidFill>
                </a:rPr>
                <a:t>I</a:t>
              </a:r>
              <a:r>
                <a:rPr lang="en-US" altLang="zh-CN" baseline="-25000" dirty="0" err="1">
                  <a:solidFill>
                    <a:srgbClr val="0066FF"/>
                  </a:solidFill>
                </a:rPr>
                <a:t>m</a:t>
              </a:r>
              <a:endParaRPr lang="en-US" altLang="zh-CN" dirty="0">
                <a:solidFill>
                  <a:srgbClr val="0066FF"/>
                </a:solidFill>
              </a:endParaRPr>
            </a:p>
          </p:txBody>
        </p:sp>
        <p:sp>
          <p:nvSpPr>
            <p:cNvPr id="7186" name="Freeform 55"/>
            <p:cNvSpPr>
              <a:spLocks/>
            </p:cNvSpPr>
            <p:nvPr/>
          </p:nvSpPr>
          <p:spPr bwMode="auto">
            <a:xfrm>
              <a:off x="4131" y="1248"/>
              <a:ext cx="14" cy="276"/>
            </a:xfrm>
            <a:custGeom>
              <a:avLst/>
              <a:gdLst>
                <a:gd name="T0" fmla="*/ 0 w 14"/>
                <a:gd name="T1" fmla="*/ 276 h 276"/>
                <a:gd name="T2" fmla="*/ 14 w 14"/>
                <a:gd name="T3" fmla="*/ 0 h 276"/>
                <a:gd name="T4" fmla="*/ 0 60000 65536"/>
                <a:gd name="T5" fmla="*/ 0 60000 65536"/>
                <a:gd name="T6" fmla="*/ 0 w 14"/>
                <a:gd name="T7" fmla="*/ 0 h 276"/>
                <a:gd name="T8" fmla="*/ 14 w 14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" h="276">
                  <a:moveTo>
                    <a:pt x="0" y="276"/>
                  </a:moveTo>
                  <a:lnTo>
                    <a:pt x="14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Oval 56"/>
            <p:cNvSpPr>
              <a:spLocks noChangeArrowheads="1"/>
            </p:cNvSpPr>
            <p:nvPr/>
          </p:nvSpPr>
          <p:spPr bwMode="auto">
            <a:xfrm>
              <a:off x="3741" y="1216"/>
              <a:ext cx="528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8" name="Oval 57"/>
            <p:cNvSpPr>
              <a:spLocks noChangeArrowheads="1"/>
            </p:cNvSpPr>
            <p:nvPr/>
          </p:nvSpPr>
          <p:spPr bwMode="auto">
            <a:xfrm>
              <a:off x="4128" y="2016"/>
              <a:ext cx="528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Freeform 58"/>
            <p:cNvSpPr>
              <a:spLocks/>
            </p:cNvSpPr>
            <p:nvPr/>
          </p:nvSpPr>
          <p:spPr bwMode="auto">
            <a:xfrm>
              <a:off x="3748" y="1316"/>
              <a:ext cx="380" cy="787"/>
            </a:xfrm>
            <a:custGeom>
              <a:avLst/>
              <a:gdLst>
                <a:gd name="T0" fmla="*/ 0 w 380"/>
                <a:gd name="T1" fmla="*/ 0 h 787"/>
                <a:gd name="T2" fmla="*/ 380 w 380"/>
                <a:gd name="T3" fmla="*/ 787 h 787"/>
                <a:gd name="T4" fmla="*/ 0 60000 65536"/>
                <a:gd name="T5" fmla="*/ 0 60000 65536"/>
                <a:gd name="T6" fmla="*/ 0 w 380"/>
                <a:gd name="T7" fmla="*/ 0 h 787"/>
                <a:gd name="T8" fmla="*/ 380 w 380"/>
                <a:gd name="T9" fmla="*/ 787 h 7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0" h="787">
                  <a:moveTo>
                    <a:pt x="0" y="0"/>
                  </a:moveTo>
                  <a:lnTo>
                    <a:pt x="380" y="7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Freeform 59"/>
            <p:cNvSpPr>
              <a:spLocks/>
            </p:cNvSpPr>
            <p:nvPr/>
          </p:nvSpPr>
          <p:spPr bwMode="auto">
            <a:xfrm>
              <a:off x="4276" y="1288"/>
              <a:ext cx="377" cy="791"/>
            </a:xfrm>
            <a:custGeom>
              <a:avLst/>
              <a:gdLst>
                <a:gd name="T0" fmla="*/ 0 w 377"/>
                <a:gd name="T1" fmla="*/ 0 h 791"/>
                <a:gd name="T2" fmla="*/ 377 w 377"/>
                <a:gd name="T3" fmla="*/ 791 h 791"/>
                <a:gd name="T4" fmla="*/ 0 60000 65536"/>
                <a:gd name="T5" fmla="*/ 0 60000 65536"/>
                <a:gd name="T6" fmla="*/ 0 w 377"/>
                <a:gd name="T7" fmla="*/ 0 h 791"/>
                <a:gd name="T8" fmla="*/ 377 w 377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7" h="791">
                  <a:moveTo>
                    <a:pt x="0" y="0"/>
                  </a:moveTo>
                  <a:lnTo>
                    <a:pt x="377" y="79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Freeform 60"/>
            <p:cNvSpPr>
              <a:spLocks/>
            </p:cNvSpPr>
            <p:nvPr/>
          </p:nvSpPr>
          <p:spPr bwMode="auto">
            <a:xfrm>
              <a:off x="3837" y="976"/>
              <a:ext cx="168" cy="312"/>
            </a:xfrm>
            <a:custGeom>
              <a:avLst/>
              <a:gdLst>
                <a:gd name="T0" fmla="*/ 0 w 168"/>
                <a:gd name="T1" fmla="*/ 0 h 312"/>
                <a:gd name="T2" fmla="*/ 168 w 168"/>
                <a:gd name="T3" fmla="*/ 312 h 312"/>
                <a:gd name="T4" fmla="*/ 0 60000 65536"/>
                <a:gd name="T5" fmla="*/ 0 60000 65536"/>
                <a:gd name="T6" fmla="*/ 0 w 168"/>
                <a:gd name="T7" fmla="*/ 0 h 312"/>
                <a:gd name="T8" fmla="*/ 168 w 168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12">
                  <a:moveTo>
                    <a:pt x="0" y="0"/>
                  </a:moveTo>
                  <a:lnTo>
                    <a:pt x="168" y="31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Freeform 61"/>
            <p:cNvSpPr>
              <a:spLocks/>
            </p:cNvSpPr>
            <p:nvPr/>
          </p:nvSpPr>
          <p:spPr bwMode="auto">
            <a:xfrm>
              <a:off x="4029" y="1360"/>
              <a:ext cx="375" cy="734"/>
            </a:xfrm>
            <a:custGeom>
              <a:avLst/>
              <a:gdLst>
                <a:gd name="T0" fmla="*/ 0 w 375"/>
                <a:gd name="T1" fmla="*/ 0 h 734"/>
                <a:gd name="T2" fmla="*/ 375 w 375"/>
                <a:gd name="T3" fmla="*/ 734 h 734"/>
                <a:gd name="T4" fmla="*/ 0 60000 65536"/>
                <a:gd name="T5" fmla="*/ 0 60000 65536"/>
                <a:gd name="T6" fmla="*/ 0 w 375"/>
                <a:gd name="T7" fmla="*/ 0 h 734"/>
                <a:gd name="T8" fmla="*/ 375 w 375"/>
                <a:gd name="T9" fmla="*/ 734 h 7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5" h="734">
                  <a:moveTo>
                    <a:pt x="0" y="0"/>
                  </a:moveTo>
                  <a:lnTo>
                    <a:pt x="375" y="73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Freeform 62"/>
            <p:cNvSpPr>
              <a:spLocks/>
            </p:cNvSpPr>
            <p:nvPr/>
          </p:nvSpPr>
          <p:spPr bwMode="auto">
            <a:xfrm>
              <a:off x="4413" y="2112"/>
              <a:ext cx="93" cy="171"/>
            </a:xfrm>
            <a:custGeom>
              <a:avLst/>
              <a:gdLst>
                <a:gd name="T0" fmla="*/ 93 w 93"/>
                <a:gd name="T1" fmla="*/ 171 h 171"/>
                <a:gd name="T2" fmla="*/ 0 w 93"/>
                <a:gd name="T3" fmla="*/ 0 h 171"/>
                <a:gd name="T4" fmla="*/ 0 60000 65536"/>
                <a:gd name="T5" fmla="*/ 0 60000 65536"/>
                <a:gd name="T6" fmla="*/ 0 w 93"/>
                <a:gd name="T7" fmla="*/ 0 h 171"/>
                <a:gd name="T8" fmla="*/ 93 w 93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3" h="171">
                  <a:moveTo>
                    <a:pt x="93" y="171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94" name="Group 63"/>
            <p:cNvGrpSpPr>
              <a:grpSpLocks/>
            </p:cNvGrpSpPr>
            <p:nvPr/>
          </p:nvGrpSpPr>
          <p:grpSpPr bwMode="auto">
            <a:xfrm>
              <a:off x="4081" y="1825"/>
              <a:ext cx="479" cy="191"/>
              <a:chOff x="3912" y="1802"/>
              <a:chExt cx="479" cy="191"/>
            </a:xfrm>
          </p:grpSpPr>
          <p:sp>
            <p:nvSpPr>
              <p:cNvPr id="7204" name="Freeform 64"/>
              <p:cNvSpPr>
                <a:spLocks/>
              </p:cNvSpPr>
              <p:nvPr/>
            </p:nvSpPr>
            <p:spPr bwMode="auto">
              <a:xfrm rot="-74710">
                <a:off x="3916" y="1802"/>
                <a:ext cx="475" cy="115"/>
              </a:xfrm>
              <a:custGeom>
                <a:avLst/>
                <a:gdLst>
                  <a:gd name="T0" fmla="*/ 0 w 576"/>
                  <a:gd name="T1" fmla="*/ 63 h 173"/>
                  <a:gd name="T2" fmla="*/ 40 w 576"/>
                  <a:gd name="T3" fmla="*/ 25 h 173"/>
                  <a:gd name="T4" fmla="*/ 130 w 576"/>
                  <a:gd name="T5" fmla="*/ 6 h 173"/>
                  <a:gd name="T6" fmla="*/ 245 w 576"/>
                  <a:gd name="T7" fmla="*/ 3 h 173"/>
                  <a:gd name="T8" fmla="*/ 357 w 576"/>
                  <a:gd name="T9" fmla="*/ 29 h 173"/>
                  <a:gd name="T10" fmla="*/ 392 w 576"/>
                  <a:gd name="T11" fmla="*/ 76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73"/>
                  <a:gd name="T20" fmla="*/ 576 w 576"/>
                  <a:gd name="T21" fmla="*/ 173 h 1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5" name="Freeform 65"/>
              <p:cNvSpPr>
                <a:spLocks/>
              </p:cNvSpPr>
              <p:nvPr/>
            </p:nvSpPr>
            <p:spPr bwMode="auto">
              <a:xfrm rot="-74710">
                <a:off x="3912" y="1902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0 w 576"/>
                  <a:gd name="T3" fmla="*/ 36 h 138"/>
                  <a:gd name="T4" fmla="*/ 130 w 576"/>
                  <a:gd name="T5" fmla="*/ 55 h 138"/>
                  <a:gd name="T6" fmla="*/ 245 w 576"/>
                  <a:gd name="T7" fmla="*/ 57 h 138"/>
                  <a:gd name="T8" fmla="*/ 359 w 576"/>
                  <a:gd name="T9" fmla="*/ 39 h 138"/>
                  <a:gd name="T10" fmla="*/ 392 w 576"/>
                  <a:gd name="T11" fmla="*/ 5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38"/>
                  <a:gd name="T20" fmla="*/ 576 w 576"/>
                  <a:gd name="T21" fmla="*/ 138 h 1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95" name="Freeform 66"/>
            <p:cNvSpPr>
              <a:spLocks/>
            </p:cNvSpPr>
            <p:nvPr/>
          </p:nvSpPr>
          <p:spPr bwMode="auto">
            <a:xfrm>
              <a:off x="3726" y="756"/>
              <a:ext cx="255" cy="508"/>
            </a:xfrm>
            <a:custGeom>
              <a:avLst/>
              <a:gdLst>
                <a:gd name="T0" fmla="*/ 255 w 255"/>
                <a:gd name="T1" fmla="*/ 508 h 508"/>
                <a:gd name="T2" fmla="*/ 0 w 255"/>
                <a:gd name="T3" fmla="*/ 0 h 508"/>
                <a:gd name="T4" fmla="*/ 0 60000 65536"/>
                <a:gd name="T5" fmla="*/ 0 60000 65536"/>
                <a:gd name="T6" fmla="*/ 0 w 255"/>
                <a:gd name="T7" fmla="*/ 0 h 508"/>
                <a:gd name="T8" fmla="*/ 255 w 255"/>
                <a:gd name="T9" fmla="*/ 508 h 5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5" h="508">
                  <a:moveTo>
                    <a:pt x="255" y="50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Freeform 67"/>
            <p:cNvSpPr>
              <a:spLocks/>
            </p:cNvSpPr>
            <p:nvPr/>
          </p:nvSpPr>
          <p:spPr bwMode="auto">
            <a:xfrm>
              <a:off x="3978" y="756"/>
              <a:ext cx="3" cy="508"/>
            </a:xfrm>
            <a:custGeom>
              <a:avLst/>
              <a:gdLst>
                <a:gd name="T0" fmla="*/ 3 w 3"/>
                <a:gd name="T1" fmla="*/ 508 h 508"/>
                <a:gd name="T2" fmla="*/ 0 w 3"/>
                <a:gd name="T3" fmla="*/ 0 h 508"/>
                <a:gd name="T4" fmla="*/ 0 60000 65536"/>
                <a:gd name="T5" fmla="*/ 0 60000 65536"/>
                <a:gd name="T6" fmla="*/ 0 w 3"/>
                <a:gd name="T7" fmla="*/ 0 h 508"/>
                <a:gd name="T8" fmla="*/ 3 w 3"/>
                <a:gd name="T9" fmla="*/ 508 h 5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508">
                  <a:moveTo>
                    <a:pt x="3" y="50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Text Box 68"/>
            <p:cNvSpPr txBox="1">
              <a:spLocks noChangeArrowheads="1"/>
            </p:cNvSpPr>
            <p:nvPr/>
          </p:nvSpPr>
          <p:spPr bwMode="auto">
            <a:xfrm>
              <a:off x="4627" y="1984"/>
              <a:ext cx="20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tx1"/>
                  </a:solidFill>
                </a:rPr>
                <a:t>s</a:t>
              </a:r>
            </a:p>
          </p:txBody>
        </p:sp>
        <p:graphicFrame>
          <p:nvGraphicFramePr>
            <p:cNvPr id="7172" name="Object 69"/>
            <p:cNvGraphicFramePr>
              <a:graphicFrameLocks noChangeAspect="1"/>
            </p:cNvGraphicFramePr>
            <p:nvPr/>
          </p:nvGraphicFramePr>
          <p:xfrm>
            <a:off x="3744" y="1872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440" imgH="203040" progId="Equation.3">
                    <p:embed/>
                  </p:oleObj>
                </mc:Choice>
                <mc:Fallback>
                  <p:oleObj name="公式" r:id="rId6" imgW="190440" imgH="203040" progId="Equation.3">
                    <p:embed/>
                    <p:pic>
                      <p:nvPicPr>
                        <p:cNvPr id="7172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8" name="Text Box 70"/>
            <p:cNvSpPr txBox="1">
              <a:spLocks noChangeArrowheads="1"/>
            </p:cNvSpPr>
            <p:nvPr/>
          </p:nvSpPr>
          <p:spPr bwMode="auto">
            <a:xfrm>
              <a:off x="3744" y="831"/>
              <a:ext cx="28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θ</a:t>
              </a:r>
            </a:p>
          </p:txBody>
        </p:sp>
        <p:sp>
          <p:nvSpPr>
            <p:cNvPr id="7199" name="Freeform 71"/>
            <p:cNvSpPr>
              <a:spLocks/>
            </p:cNvSpPr>
            <p:nvPr/>
          </p:nvSpPr>
          <p:spPr bwMode="auto">
            <a:xfrm>
              <a:off x="4308" y="1620"/>
              <a:ext cx="12" cy="272"/>
            </a:xfrm>
            <a:custGeom>
              <a:avLst/>
              <a:gdLst>
                <a:gd name="T0" fmla="*/ 12 w 12"/>
                <a:gd name="T1" fmla="*/ 272 h 272"/>
                <a:gd name="T2" fmla="*/ 0 w 12"/>
                <a:gd name="T3" fmla="*/ 0 h 272"/>
                <a:gd name="T4" fmla="*/ 0 60000 65536"/>
                <a:gd name="T5" fmla="*/ 0 60000 65536"/>
                <a:gd name="T6" fmla="*/ 0 w 12"/>
                <a:gd name="T7" fmla="*/ 0 h 272"/>
                <a:gd name="T8" fmla="*/ 12 w 12"/>
                <a:gd name="T9" fmla="*/ 272 h 2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72">
                  <a:moveTo>
                    <a:pt x="12" y="27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3" name="Object 72"/>
            <p:cNvGraphicFramePr>
              <a:graphicFrameLocks noChangeAspect="1"/>
            </p:cNvGraphicFramePr>
            <p:nvPr/>
          </p:nvGraphicFramePr>
          <p:xfrm>
            <a:off x="4032" y="671"/>
            <a:ext cx="20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7173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671"/>
                          <a:ext cx="20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0" name="Group 73"/>
            <p:cNvGrpSpPr>
              <a:grpSpLocks/>
            </p:cNvGrpSpPr>
            <p:nvPr/>
          </p:nvGrpSpPr>
          <p:grpSpPr bwMode="auto">
            <a:xfrm>
              <a:off x="3792" y="1632"/>
              <a:ext cx="483" cy="192"/>
              <a:chOff x="4099" y="1402"/>
              <a:chExt cx="483" cy="192"/>
            </a:xfrm>
          </p:grpSpPr>
          <p:sp>
            <p:nvSpPr>
              <p:cNvPr id="7202" name="Freeform 74"/>
              <p:cNvSpPr>
                <a:spLocks/>
              </p:cNvSpPr>
              <p:nvPr/>
            </p:nvSpPr>
            <p:spPr bwMode="auto">
              <a:xfrm rot="115687">
                <a:off x="4107" y="1402"/>
                <a:ext cx="475" cy="115"/>
              </a:xfrm>
              <a:custGeom>
                <a:avLst/>
                <a:gdLst>
                  <a:gd name="T0" fmla="*/ 0 w 576"/>
                  <a:gd name="T1" fmla="*/ 63 h 173"/>
                  <a:gd name="T2" fmla="*/ 40 w 576"/>
                  <a:gd name="T3" fmla="*/ 25 h 173"/>
                  <a:gd name="T4" fmla="*/ 130 w 576"/>
                  <a:gd name="T5" fmla="*/ 6 h 173"/>
                  <a:gd name="T6" fmla="*/ 245 w 576"/>
                  <a:gd name="T7" fmla="*/ 3 h 173"/>
                  <a:gd name="T8" fmla="*/ 357 w 576"/>
                  <a:gd name="T9" fmla="*/ 29 h 173"/>
                  <a:gd name="T10" fmla="*/ 392 w 576"/>
                  <a:gd name="T11" fmla="*/ 76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73"/>
                  <a:gd name="T20" fmla="*/ 576 w 576"/>
                  <a:gd name="T21" fmla="*/ 173 h 1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3" name="Freeform 75"/>
              <p:cNvSpPr>
                <a:spLocks/>
              </p:cNvSpPr>
              <p:nvPr/>
            </p:nvSpPr>
            <p:spPr bwMode="auto">
              <a:xfrm rot="115687">
                <a:off x="4099" y="1503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0 w 576"/>
                  <a:gd name="T3" fmla="*/ 36 h 138"/>
                  <a:gd name="T4" fmla="*/ 130 w 576"/>
                  <a:gd name="T5" fmla="*/ 55 h 138"/>
                  <a:gd name="T6" fmla="*/ 245 w 576"/>
                  <a:gd name="T7" fmla="*/ 57 h 138"/>
                  <a:gd name="T8" fmla="*/ 359 w 576"/>
                  <a:gd name="T9" fmla="*/ 39 h 138"/>
                  <a:gd name="T10" fmla="*/ 392 w 576"/>
                  <a:gd name="T11" fmla="*/ 5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38"/>
                  <a:gd name="T20" fmla="*/ 576 w 576"/>
                  <a:gd name="T21" fmla="*/ 138 h 1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01" name="Freeform 76"/>
            <p:cNvSpPr>
              <a:spLocks/>
            </p:cNvSpPr>
            <p:nvPr/>
          </p:nvSpPr>
          <p:spPr bwMode="auto">
            <a:xfrm>
              <a:off x="4020" y="1440"/>
              <a:ext cx="12" cy="272"/>
            </a:xfrm>
            <a:custGeom>
              <a:avLst/>
              <a:gdLst>
                <a:gd name="T0" fmla="*/ 12 w 12"/>
                <a:gd name="T1" fmla="*/ 272 h 272"/>
                <a:gd name="T2" fmla="*/ 0 w 12"/>
                <a:gd name="T3" fmla="*/ 0 h 272"/>
                <a:gd name="T4" fmla="*/ 0 60000 65536"/>
                <a:gd name="T5" fmla="*/ 0 60000 65536"/>
                <a:gd name="T6" fmla="*/ 0 w 12"/>
                <a:gd name="T7" fmla="*/ 0 h 272"/>
                <a:gd name="T8" fmla="*/ 12 w 12"/>
                <a:gd name="T9" fmla="*/ 272 h 2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72">
                  <a:moveTo>
                    <a:pt x="12" y="27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4" name="Object 77"/>
            <p:cNvGraphicFramePr>
              <a:graphicFrameLocks noChangeAspect="1"/>
            </p:cNvGraphicFramePr>
            <p:nvPr/>
          </p:nvGraphicFramePr>
          <p:xfrm>
            <a:off x="3456" y="720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90440" imgH="203040" progId="Equation.3">
                    <p:embed/>
                  </p:oleObj>
                </mc:Choice>
                <mc:Fallback>
                  <p:oleObj name="公式" r:id="rId10" imgW="190440" imgH="203040" progId="Equation.3">
                    <p:embed/>
                    <p:pic>
                      <p:nvPicPr>
                        <p:cNvPr id="7174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720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3" name="TextBox 40"/>
          <p:cNvSpPr txBox="1">
            <a:spLocks noChangeArrowheads="1"/>
          </p:cNvSpPr>
          <p:nvPr/>
        </p:nvSpPr>
        <p:spPr bwMode="auto">
          <a:xfrm>
            <a:off x="322733" y="1033463"/>
            <a:ext cx="6913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 dirty="0">
                <a:solidFill>
                  <a:schemeClr val="accent2"/>
                </a:solidFill>
              </a:rPr>
              <a:t>中心在柱体内的分子电流都将绕过柱轴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41176" y="4469684"/>
                <a:ext cx="5715000" cy="5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i="0" dirty="0">
                    <a:solidFill>
                      <a:schemeClr val="tx1"/>
                    </a:solidFill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i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相套连的总分子电流为：</a:t>
                </a:r>
                <a:endParaRPr lang="en-US" altLang="zh-CN" i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176" y="4469684"/>
                <a:ext cx="5715000" cy="587277"/>
              </a:xfrm>
              <a:prstGeom prst="rect">
                <a:avLst/>
              </a:prstGeom>
              <a:blipFill rotWithShape="0">
                <a:blip r:embed="rId12"/>
                <a:stretch>
                  <a:fillRect l="-2132" t="-3093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41176" y="6082083"/>
                <a:ext cx="8702824" cy="587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i="0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i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为介质表面的线元时，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𝒅𝑰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i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即为</a:t>
                </a:r>
                <a:r>
                  <a:rPr lang="zh-CN" altLang="en-US" i="0" dirty="0">
                    <a:solidFill>
                      <a:srgbClr val="C00000"/>
                    </a:solidFill>
                  </a:rPr>
                  <a:t>面磁化电流</a:t>
                </a:r>
                <a:endParaRPr lang="en-US" altLang="zh-CN" i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176" y="6082083"/>
                <a:ext cx="8702824" cy="587277"/>
              </a:xfrm>
              <a:prstGeom prst="rect">
                <a:avLst/>
              </a:prstGeom>
              <a:blipFill rotWithShape="0">
                <a:blip r:embed="rId13"/>
                <a:stretch>
                  <a:fillRect l="-1401" t="-4167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9">
            <a:extLst>
              <a:ext uri="{FF2B5EF4-FFF2-40B4-BE49-F238E27FC236}">
                <a16:creationId xmlns:a16="http://schemas.microsoft.com/office/drawing/2014/main" id="{6A006AE1-4702-4E44-9800-086A3E963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9" y="3836992"/>
            <a:ext cx="1367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M = </a:t>
            </a:r>
            <a:r>
              <a:rPr lang="en-US" altLang="zh-CN" dirty="0" err="1">
                <a:solidFill>
                  <a:schemeClr val="tx1"/>
                </a:solidFill>
              </a:rPr>
              <a:t>mn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  <p:bldP spid="201733" grpId="0" build="p" autoUpdateAnimBg="0"/>
      <p:bldP spid="201734" grpId="0" autoUpdateAnimBg="0"/>
      <p:bldP spid="40" grpId="0" build="p" autoUpdateAnimBg="0"/>
      <p:bldP spid="41" grpId="0" build="p" autoUpdateAnimBg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3810000" y="228600"/>
            <a:ext cx="5105400" cy="2552700"/>
            <a:chOff x="2400" y="144"/>
            <a:chExt cx="3216" cy="1608"/>
          </a:xfrm>
        </p:grpSpPr>
        <p:grpSp>
          <p:nvGrpSpPr>
            <p:cNvPr id="9322" name="Group 107"/>
            <p:cNvGrpSpPr>
              <a:grpSpLocks/>
            </p:cNvGrpSpPr>
            <p:nvPr/>
          </p:nvGrpSpPr>
          <p:grpSpPr bwMode="auto">
            <a:xfrm>
              <a:off x="2400" y="144"/>
              <a:ext cx="3216" cy="1258"/>
              <a:chOff x="2400" y="144"/>
              <a:chExt cx="3216" cy="1258"/>
            </a:xfrm>
          </p:grpSpPr>
          <p:sp>
            <p:nvSpPr>
              <p:cNvPr id="9323" name="Oval 25"/>
              <p:cNvSpPr>
                <a:spLocks noChangeArrowheads="1"/>
              </p:cNvSpPr>
              <p:nvPr/>
            </p:nvSpPr>
            <p:spPr bwMode="auto">
              <a:xfrm rot="-2806132">
                <a:off x="3616" y="77"/>
                <a:ext cx="595" cy="1107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i="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9231" name="Object 14"/>
              <p:cNvGraphicFramePr>
                <a:graphicFrameLocks noChangeAspect="1"/>
              </p:cNvGraphicFramePr>
              <p:nvPr/>
            </p:nvGraphicFramePr>
            <p:xfrm>
              <a:off x="5390" y="538"/>
              <a:ext cx="22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17160" imgH="380880" progId="Equation.3">
                      <p:embed/>
                    </p:oleObj>
                  </mc:Choice>
                  <mc:Fallback>
                    <p:oleObj name="Equation" r:id="rId2" imgW="317160" imgH="380880" progId="Equation.3">
                      <p:embed/>
                      <p:pic>
                        <p:nvPicPr>
                          <p:cNvPr id="9231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0" y="538"/>
                            <a:ext cx="22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2" name="Object 15"/>
              <p:cNvGraphicFramePr>
                <a:graphicFrameLocks noChangeAspect="1"/>
              </p:cNvGraphicFramePr>
              <p:nvPr/>
            </p:nvGraphicFramePr>
            <p:xfrm>
              <a:off x="3936" y="509"/>
              <a:ext cx="24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482400" imgH="330120" progId="Equation.3">
                      <p:embed/>
                    </p:oleObj>
                  </mc:Choice>
                  <mc:Fallback>
                    <p:oleObj name="公式" r:id="rId4" imgW="482400" imgH="330120" progId="Equation.3">
                      <p:embed/>
                      <p:pic>
                        <p:nvPicPr>
                          <p:cNvPr id="9232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509"/>
                            <a:ext cx="24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3" name="Object 18"/>
              <p:cNvGraphicFramePr>
                <a:graphicFrameLocks noChangeAspect="1"/>
              </p:cNvGraphicFramePr>
              <p:nvPr/>
            </p:nvGraphicFramePr>
            <p:xfrm>
              <a:off x="3984" y="1118"/>
              <a:ext cx="18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4880" imgH="330120" progId="Equation.3">
                      <p:embed/>
                    </p:oleObj>
                  </mc:Choice>
                  <mc:Fallback>
                    <p:oleObj name="Equation" r:id="rId6" imgW="164880" imgH="330120" progId="Equation.3">
                      <p:embed/>
                      <p:pic>
                        <p:nvPicPr>
                          <p:cNvPr id="9233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118"/>
                            <a:ext cx="18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4" name="Line 26"/>
              <p:cNvSpPr>
                <a:spLocks noChangeShapeType="1"/>
              </p:cNvSpPr>
              <p:nvPr/>
            </p:nvSpPr>
            <p:spPr bwMode="auto">
              <a:xfrm flipH="1">
                <a:off x="3408" y="1066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5" name="Line 27"/>
              <p:cNvSpPr>
                <a:spLocks noChangeShapeType="1"/>
              </p:cNvSpPr>
              <p:nvPr/>
            </p:nvSpPr>
            <p:spPr bwMode="auto">
              <a:xfrm flipH="1">
                <a:off x="2880" y="202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6" name="Line 29"/>
              <p:cNvSpPr>
                <a:spLocks noChangeShapeType="1"/>
              </p:cNvSpPr>
              <p:nvPr/>
            </p:nvSpPr>
            <p:spPr bwMode="auto">
              <a:xfrm>
                <a:off x="4588" y="634"/>
                <a:ext cx="80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7" name="Line 30"/>
              <p:cNvSpPr>
                <a:spLocks noChangeShapeType="1"/>
              </p:cNvSpPr>
              <p:nvPr/>
            </p:nvSpPr>
            <p:spPr bwMode="auto">
              <a:xfrm>
                <a:off x="4588" y="634"/>
                <a:ext cx="51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8" name="Line 31"/>
              <p:cNvSpPr>
                <a:spLocks noChangeShapeType="1"/>
              </p:cNvSpPr>
              <p:nvPr/>
            </p:nvSpPr>
            <p:spPr bwMode="auto">
              <a:xfrm flipV="1">
                <a:off x="4588" y="298"/>
                <a:ext cx="562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34" name="Object 64"/>
              <p:cNvGraphicFramePr>
                <a:graphicFrameLocks noChangeAspect="1"/>
              </p:cNvGraphicFramePr>
              <p:nvPr/>
            </p:nvGraphicFramePr>
            <p:xfrm>
              <a:off x="4910" y="63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42720" imgH="380880" progId="Equation.3">
                      <p:embed/>
                    </p:oleObj>
                  </mc:Choice>
                  <mc:Fallback>
                    <p:oleObj name="Equation" r:id="rId8" imgW="342720" imgH="380880" progId="Equation.3">
                      <p:embed/>
                      <p:pic>
                        <p:nvPicPr>
                          <p:cNvPr id="9234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0" y="63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5" name="Object 65"/>
              <p:cNvGraphicFramePr>
                <a:graphicFrameLocks noChangeAspect="1"/>
              </p:cNvGraphicFramePr>
              <p:nvPr/>
            </p:nvGraphicFramePr>
            <p:xfrm>
              <a:off x="5136" y="155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30120" imgH="457200" progId="Equation.3">
                      <p:embed/>
                    </p:oleObj>
                  </mc:Choice>
                  <mc:Fallback>
                    <p:oleObj name="公式" r:id="rId10" imgW="330120" imgH="457200" progId="Equation.3">
                      <p:embed/>
                      <p:pic>
                        <p:nvPicPr>
                          <p:cNvPr id="9235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55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6" name="Object 68"/>
              <p:cNvGraphicFramePr>
                <a:graphicFrameLocks noChangeAspect="1"/>
              </p:cNvGraphicFramePr>
              <p:nvPr/>
            </p:nvGraphicFramePr>
            <p:xfrm>
              <a:off x="3590" y="778"/>
              <a:ext cx="350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545760" imgH="330120" progId="Equation.3">
                      <p:embed/>
                    </p:oleObj>
                  </mc:Choice>
                  <mc:Fallback>
                    <p:oleObj name="公式" r:id="rId12" imgW="545760" imgH="330120" progId="Equation.3">
                      <p:embed/>
                      <p:pic>
                        <p:nvPicPr>
                          <p:cNvPr id="9236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0" y="778"/>
                            <a:ext cx="350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9" name="Oval 75"/>
              <p:cNvSpPr>
                <a:spLocks noChangeArrowheads="1"/>
              </p:cNvSpPr>
              <p:nvPr/>
            </p:nvSpPr>
            <p:spPr bwMode="auto">
              <a:xfrm rot="-2806132">
                <a:off x="2869" y="95"/>
                <a:ext cx="595" cy="1059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i="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9237" name="Object 17"/>
              <p:cNvGraphicFramePr>
                <a:graphicFrameLocks noChangeAspect="1"/>
              </p:cNvGraphicFramePr>
              <p:nvPr/>
            </p:nvGraphicFramePr>
            <p:xfrm>
              <a:off x="4926" y="442"/>
              <a:ext cx="16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53800" imgH="330120" progId="Equation.3">
                      <p:embed/>
                    </p:oleObj>
                  </mc:Choice>
                  <mc:Fallback>
                    <p:oleObj name="Equation" r:id="rId14" imgW="253800" imgH="330120" progId="Equation.3">
                      <p:embed/>
                      <p:pic>
                        <p:nvPicPr>
                          <p:cNvPr id="923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6" y="442"/>
                            <a:ext cx="16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330" name="Group 88"/>
              <p:cNvGrpSpPr>
                <a:grpSpLocks/>
              </p:cNvGrpSpPr>
              <p:nvPr/>
            </p:nvGrpSpPr>
            <p:grpSpPr bwMode="auto">
              <a:xfrm>
                <a:off x="2400" y="365"/>
                <a:ext cx="1553" cy="365"/>
                <a:chOff x="2736" y="1027"/>
                <a:chExt cx="1553" cy="365"/>
              </a:xfrm>
            </p:grpSpPr>
            <p:grpSp>
              <p:nvGrpSpPr>
                <p:cNvPr id="9356" name="Group 81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9361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62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3200" i="0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9357" name="Group 84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9359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60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400" i="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9358" name="Line 87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31" name="Group 89"/>
              <p:cNvGrpSpPr>
                <a:grpSpLocks/>
              </p:cNvGrpSpPr>
              <p:nvPr/>
            </p:nvGrpSpPr>
            <p:grpSpPr bwMode="auto">
              <a:xfrm>
                <a:off x="3295" y="557"/>
                <a:ext cx="1553" cy="365"/>
                <a:chOff x="2736" y="1027"/>
                <a:chExt cx="1553" cy="365"/>
              </a:xfrm>
            </p:grpSpPr>
            <p:grpSp>
              <p:nvGrpSpPr>
                <p:cNvPr id="9349" name="Group 90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935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55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3200" i="0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9350" name="Group 93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9352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53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400" i="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9351" name="Line 96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32" name="Group 97"/>
              <p:cNvGrpSpPr>
                <a:grpSpLocks/>
              </p:cNvGrpSpPr>
              <p:nvPr/>
            </p:nvGrpSpPr>
            <p:grpSpPr bwMode="auto">
              <a:xfrm>
                <a:off x="3456" y="144"/>
                <a:ext cx="1553" cy="365"/>
                <a:chOff x="2736" y="1027"/>
                <a:chExt cx="1553" cy="365"/>
              </a:xfrm>
            </p:grpSpPr>
            <p:grpSp>
              <p:nvGrpSpPr>
                <p:cNvPr id="9342" name="Group 98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9347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48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3200" i="0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9343" name="Group 101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9345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46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400" i="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9344" name="Line 104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33" name="Group 105"/>
              <p:cNvGrpSpPr>
                <a:grpSpLocks/>
              </p:cNvGrpSpPr>
              <p:nvPr/>
            </p:nvGrpSpPr>
            <p:grpSpPr bwMode="auto">
              <a:xfrm>
                <a:off x="4015" y="749"/>
                <a:ext cx="1553" cy="365"/>
                <a:chOff x="2736" y="1027"/>
                <a:chExt cx="1553" cy="365"/>
              </a:xfrm>
            </p:grpSpPr>
            <p:grpSp>
              <p:nvGrpSpPr>
                <p:cNvPr id="9335" name="Group 106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9340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41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3200" i="0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9336" name="Group 109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9338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zh-CN" i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339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 b="1" i="1">
                        <a:solidFill>
                          <a:srgbClr val="00CC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400" i="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 i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9337" name="Line 112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334" name="Oval 75"/>
              <p:cNvSpPr>
                <a:spLocks noChangeArrowheads="1"/>
              </p:cNvSpPr>
              <p:nvPr/>
            </p:nvSpPr>
            <p:spPr bwMode="auto">
              <a:xfrm rot="-2806132">
                <a:off x="4340" y="76"/>
                <a:ext cx="595" cy="1104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i="0"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16506" name="Object 122"/>
            <p:cNvGraphicFramePr>
              <a:graphicFrameLocks noChangeAspect="1"/>
            </p:cNvGraphicFramePr>
            <p:nvPr/>
          </p:nvGraphicFramePr>
          <p:xfrm>
            <a:off x="3456" y="1440"/>
            <a:ext cx="19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22560" imgH="495000" progId="Equation.DSMT4">
                    <p:embed/>
                  </p:oleObj>
                </mc:Choice>
                <mc:Fallback>
                  <p:oleObj name="Equation" r:id="rId16" imgW="3022560" imgH="495000" progId="Equation.DSMT4">
                    <p:embed/>
                    <p:pic>
                      <p:nvPicPr>
                        <p:cNvPr id="16506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40"/>
                          <a:ext cx="19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97" name="Group 51"/>
          <p:cNvGrpSpPr>
            <a:grpSpLocks/>
          </p:cNvGrpSpPr>
          <p:nvPr/>
        </p:nvGrpSpPr>
        <p:grpSpPr bwMode="auto">
          <a:xfrm>
            <a:off x="402890" y="165715"/>
            <a:ext cx="2525713" cy="3370263"/>
            <a:chOff x="3456" y="671"/>
            <a:chExt cx="1321" cy="1612"/>
          </a:xfrm>
        </p:grpSpPr>
        <p:grpSp>
          <p:nvGrpSpPr>
            <p:cNvPr id="9298" name="Group 52"/>
            <p:cNvGrpSpPr>
              <a:grpSpLocks/>
            </p:cNvGrpSpPr>
            <p:nvPr/>
          </p:nvGrpSpPr>
          <p:grpSpPr bwMode="auto">
            <a:xfrm>
              <a:off x="3888" y="1402"/>
              <a:ext cx="483" cy="192"/>
              <a:chOff x="4099" y="1402"/>
              <a:chExt cx="483" cy="192"/>
            </a:xfrm>
          </p:grpSpPr>
          <p:sp>
            <p:nvSpPr>
              <p:cNvPr id="9320" name="Freeform 53"/>
              <p:cNvSpPr>
                <a:spLocks/>
              </p:cNvSpPr>
              <p:nvPr/>
            </p:nvSpPr>
            <p:spPr bwMode="auto">
              <a:xfrm rot="115687">
                <a:off x="4107" y="1402"/>
                <a:ext cx="475" cy="115"/>
              </a:xfrm>
              <a:custGeom>
                <a:avLst/>
                <a:gdLst>
                  <a:gd name="T0" fmla="*/ 0 w 576"/>
                  <a:gd name="T1" fmla="*/ 63 h 173"/>
                  <a:gd name="T2" fmla="*/ 40 w 576"/>
                  <a:gd name="T3" fmla="*/ 25 h 173"/>
                  <a:gd name="T4" fmla="*/ 130 w 576"/>
                  <a:gd name="T5" fmla="*/ 6 h 173"/>
                  <a:gd name="T6" fmla="*/ 245 w 576"/>
                  <a:gd name="T7" fmla="*/ 3 h 173"/>
                  <a:gd name="T8" fmla="*/ 357 w 576"/>
                  <a:gd name="T9" fmla="*/ 29 h 173"/>
                  <a:gd name="T10" fmla="*/ 392 w 576"/>
                  <a:gd name="T11" fmla="*/ 76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73"/>
                  <a:gd name="T20" fmla="*/ 576 w 576"/>
                  <a:gd name="T21" fmla="*/ 173 h 1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1" name="Freeform 54"/>
              <p:cNvSpPr>
                <a:spLocks/>
              </p:cNvSpPr>
              <p:nvPr/>
            </p:nvSpPr>
            <p:spPr bwMode="auto">
              <a:xfrm rot="115687">
                <a:off x="4099" y="1503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0 w 576"/>
                  <a:gd name="T3" fmla="*/ 36 h 138"/>
                  <a:gd name="T4" fmla="*/ 130 w 576"/>
                  <a:gd name="T5" fmla="*/ 55 h 138"/>
                  <a:gd name="T6" fmla="*/ 245 w 576"/>
                  <a:gd name="T7" fmla="*/ 57 h 138"/>
                  <a:gd name="T8" fmla="*/ 359 w 576"/>
                  <a:gd name="T9" fmla="*/ 39 h 138"/>
                  <a:gd name="T10" fmla="*/ 392 w 576"/>
                  <a:gd name="T11" fmla="*/ 5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38"/>
                  <a:gd name="T20" fmla="*/ 576 w 576"/>
                  <a:gd name="T21" fmla="*/ 138 h 1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26" name="Object 55"/>
            <p:cNvGraphicFramePr>
              <a:graphicFrameLocks noChangeAspect="1"/>
            </p:cNvGraphicFramePr>
            <p:nvPr/>
          </p:nvGraphicFramePr>
          <p:xfrm>
            <a:off x="4176" y="1056"/>
            <a:ext cx="25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03040" imgH="190440" progId="Equation.3">
                    <p:embed/>
                  </p:oleObj>
                </mc:Choice>
                <mc:Fallback>
                  <p:oleObj name="公式" r:id="rId18" imgW="203040" imgH="190440" progId="Equation.3">
                    <p:embed/>
                    <p:pic>
                      <p:nvPicPr>
                        <p:cNvPr id="9226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56"/>
                          <a:ext cx="25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99" name="Text Box 56"/>
            <p:cNvSpPr txBox="1">
              <a:spLocks noChangeArrowheads="1"/>
            </p:cNvSpPr>
            <p:nvPr/>
          </p:nvSpPr>
          <p:spPr bwMode="auto">
            <a:xfrm>
              <a:off x="4368" y="1264"/>
              <a:ext cx="26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66FF"/>
                  </a:solidFill>
                </a:rPr>
                <a:t>I</a:t>
              </a:r>
              <a:r>
                <a:rPr lang="en-US" altLang="zh-CN" baseline="-25000">
                  <a:solidFill>
                    <a:srgbClr val="0066FF"/>
                  </a:solidFill>
                </a:rPr>
                <a:t>m</a:t>
              </a:r>
              <a:endParaRPr lang="en-US" altLang="zh-CN">
                <a:solidFill>
                  <a:srgbClr val="0066FF"/>
                </a:solidFill>
              </a:endParaRPr>
            </a:p>
          </p:txBody>
        </p:sp>
        <p:sp>
          <p:nvSpPr>
            <p:cNvPr id="9300" name="Freeform 57"/>
            <p:cNvSpPr>
              <a:spLocks/>
            </p:cNvSpPr>
            <p:nvPr/>
          </p:nvSpPr>
          <p:spPr bwMode="auto">
            <a:xfrm>
              <a:off x="4131" y="1248"/>
              <a:ext cx="14" cy="276"/>
            </a:xfrm>
            <a:custGeom>
              <a:avLst/>
              <a:gdLst>
                <a:gd name="T0" fmla="*/ 0 w 14"/>
                <a:gd name="T1" fmla="*/ 276 h 276"/>
                <a:gd name="T2" fmla="*/ 14 w 14"/>
                <a:gd name="T3" fmla="*/ 0 h 276"/>
                <a:gd name="T4" fmla="*/ 0 60000 65536"/>
                <a:gd name="T5" fmla="*/ 0 60000 65536"/>
                <a:gd name="T6" fmla="*/ 0 w 14"/>
                <a:gd name="T7" fmla="*/ 0 h 276"/>
                <a:gd name="T8" fmla="*/ 14 w 14"/>
                <a:gd name="T9" fmla="*/ 276 h 2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" h="276">
                  <a:moveTo>
                    <a:pt x="0" y="276"/>
                  </a:moveTo>
                  <a:lnTo>
                    <a:pt x="14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1" name="Oval 58"/>
            <p:cNvSpPr>
              <a:spLocks noChangeArrowheads="1"/>
            </p:cNvSpPr>
            <p:nvPr/>
          </p:nvSpPr>
          <p:spPr bwMode="auto">
            <a:xfrm>
              <a:off x="3741" y="1216"/>
              <a:ext cx="528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2" name="Oval 59"/>
            <p:cNvSpPr>
              <a:spLocks noChangeArrowheads="1"/>
            </p:cNvSpPr>
            <p:nvPr/>
          </p:nvSpPr>
          <p:spPr bwMode="auto">
            <a:xfrm>
              <a:off x="4128" y="2016"/>
              <a:ext cx="528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303" name="Freeform 60"/>
            <p:cNvSpPr>
              <a:spLocks/>
            </p:cNvSpPr>
            <p:nvPr/>
          </p:nvSpPr>
          <p:spPr bwMode="auto">
            <a:xfrm>
              <a:off x="3748" y="1316"/>
              <a:ext cx="380" cy="787"/>
            </a:xfrm>
            <a:custGeom>
              <a:avLst/>
              <a:gdLst>
                <a:gd name="T0" fmla="*/ 0 w 380"/>
                <a:gd name="T1" fmla="*/ 0 h 787"/>
                <a:gd name="T2" fmla="*/ 380 w 380"/>
                <a:gd name="T3" fmla="*/ 787 h 787"/>
                <a:gd name="T4" fmla="*/ 0 60000 65536"/>
                <a:gd name="T5" fmla="*/ 0 60000 65536"/>
                <a:gd name="T6" fmla="*/ 0 w 380"/>
                <a:gd name="T7" fmla="*/ 0 h 787"/>
                <a:gd name="T8" fmla="*/ 380 w 380"/>
                <a:gd name="T9" fmla="*/ 787 h 7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0" h="787">
                  <a:moveTo>
                    <a:pt x="0" y="0"/>
                  </a:moveTo>
                  <a:lnTo>
                    <a:pt x="380" y="7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4" name="Freeform 61"/>
            <p:cNvSpPr>
              <a:spLocks/>
            </p:cNvSpPr>
            <p:nvPr/>
          </p:nvSpPr>
          <p:spPr bwMode="auto">
            <a:xfrm>
              <a:off x="4276" y="1288"/>
              <a:ext cx="377" cy="791"/>
            </a:xfrm>
            <a:custGeom>
              <a:avLst/>
              <a:gdLst>
                <a:gd name="T0" fmla="*/ 0 w 377"/>
                <a:gd name="T1" fmla="*/ 0 h 791"/>
                <a:gd name="T2" fmla="*/ 377 w 377"/>
                <a:gd name="T3" fmla="*/ 791 h 791"/>
                <a:gd name="T4" fmla="*/ 0 60000 65536"/>
                <a:gd name="T5" fmla="*/ 0 60000 65536"/>
                <a:gd name="T6" fmla="*/ 0 w 377"/>
                <a:gd name="T7" fmla="*/ 0 h 791"/>
                <a:gd name="T8" fmla="*/ 377 w 377"/>
                <a:gd name="T9" fmla="*/ 791 h 7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7" h="791">
                  <a:moveTo>
                    <a:pt x="0" y="0"/>
                  </a:moveTo>
                  <a:lnTo>
                    <a:pt x="377" y="79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5" name="Freeform 62"/>
            <p:cNvSpPr>
              <a:spLocks/>
            </p:cNvSpPr>
            <p:nvPr/>
          </p:nvSpPr>
          <p:spPr bwMode="auto">
            <a:xfrm>
              <a:off x="3837" y="976"/>
              <a:ext cx="168" cy="312"/>
            </a:xfrm>
            <a:custGeom>
              <a:avLst/>
              <a:gdLst>
                <a:gd name="T0" fmla="*/ 0 w 168"/>
                <a:gd name="T1" fmla="*/ 0 h 312"/>
                <a:gd name="T2" fmla="*/ 168 w 168"/>
                <a:gd name="T3" fmla="*/ 312 h 312"/>
                <a:gd name="T4" fmla="*/ 0 60000 65536"/>
                <a:gd name="T5" fmla="*/ 0 60000 65536"/>
                <a:gd name="T6" fmla="*/ 0 w 168"/>
                <a:gd name="T7" fmla="*/ 0 h 312"/>
                <a:gd name="T8" fmla="*/ 168 w 168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312">
                  <a:moveTo>
                    <a:pt x="0" y="0"/>
                  </a:moveTo>
                  <a:lnTo>
                    <a:pt x="168" y="31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6" name="Freeform 63"/>
            <p:cNvSpPr>
              <a:spLocks/>
            </p:cNvSpPr>
            <p:nvPr/>
          </p:nvSpPr>
          <p:spPr bwMode="auto">
            <a:xfrm>
              <a:off x="4029" y="1360"/>
              <a:ext cx="375" cy="734"/>
            </a:xfrm>
            <a:custGeom>
              <a:avLst/>
              <a:gdLst>
                <a:gd name="T0" fmla="*/ 0 w 375"/>
                <a:gd name="T1" fmla="*/ 0 h 734"/>
                <a:gd name="T2" fmla="*/ 375 w 375"/>
                <a:gd name="T3" fmla="*/ 734 h 734"/>
                <a:gd name="T4" fmla="*/ 0 60000 65536"/>
                <a:gd name="T5" fmla="*/ 0 60000 65536"/>
                <a:gd name="T6" fmla="*/ 0 w 375"/>
                <a:gd name="T7" fmla="*/ 0 h 734"/>
                <a:gd name="T8" fmla="*/ 375 w 375"/>
                <a:gd name="T9" fmla="*/ 734 h 7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5" h="734">
                  <a:moveTo>
                    <a:pt x="0" y="0"/>
                  </a:moveTo>
                  <a:lnTo>
                    <a:pt x="375" y="73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07" name="Freeform 64"/>
            <p:cNvSpPr>
              <a:spLocks/>
            </p:cNvSpPr>
            <p:nvPr/>
          </p:nvSpPr>
          <p:spPr bwMode="auto">
            <a:xfrm>
              <a:off x="4413" y="2112"/>
              <a:ext cx="93" cy="171"/>
            </a:xfrm>
            <a:custGeom>
              <a:avLst/>
              <a:gdLst>
                <a:gd name="T0" fmla="*/ 93 w 93"/>
                <a:gd name="T1" fmla="*/ 171 h 171"/>
                <a:gd name="T2" fmla="*/ 0 w 93"/>
                <a:gd name="T3" fmla="*/ 0 h 171"/>
                <a:gd name="T4" fmla="*/ 0 60000 65536"/>
                <a:gd name="T5" fmla="*/ 0 60000 65536"/>
                <a:gd name="T6" fmla="*/ 0 w 93"/>
                <a:gd name="T7" fmla="*/ 0 h 171"/>
                <a:gd name="T8" fmla="*/ 93 w 93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3" h="171">
                  <a:moveTo>
                    <a:pt x="93" y="171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308" name="Group 65"/>
            <p:cNvGrpSpPr>
              <a:grpSpLocks/>
            </p:cNvGrpSpPr>
            <p:nvPr/>
          </p:nvGrpSpPr>
          <p:grpSpPr bwMode="auto">
            <a:xfrm>
              <a:off x="4081" y="1825"/>
              <a:ext cx="479" cy="191"/>
              <a:chOff x="3912" y="1802"/>
              <a:chExt cx="479" cy="191"/>
            </a:xfrm>
          </p:grpSpPr>
          <p:sp>
            <p:nvSpPr>
              <p:cNvPr id="9318" name="Freeform 66"/>
              <p:cNvSpPr>
                <a:spLocks/>
              </p:cNvSpPr>
              <p:nvPr/>
            </p:nvSpPr>
            <p:spPr bwMode="auto">
              <a:xfrm rot="-74710">
                <a:off x="3916" y="1802"/>
                <a:ext cx="475" cy="115"/>
              </a:xfrm>
              <a:custGeom>
                <a:avLst/>
                <a:gdLst>
                  <a:gd name="T0" fmla="*/ 0 w 576"/>
                  <a:gd name="T1" fmla="*/ 63 h 173"/>
                  <a:gd name="T2" fmla="*/ 40 w 576"/>
                  <a:gd name="T3" fmla="*/ 25 h 173"/>
                  <a:gd name="T4" fmla="*/ 130 w 576"/>
                  <a:gd name="T5" fmla="*/ 6 h 173"/>
                  <a:gd name="T6" fmla="*/ 245 w 576"/>
                  <a:gd name="T7" fmla="*/ 3 h 173"/>
                  <a:gd name="T8" fmla="*/ 357 w 576"/>
                  <a:gd name="T9" fmla="*/ 29 h 173"/>
                  <a:gd name="T10" fmla="*/ 392 w 576"/>
                  <a:gd name="T11" fmla="*/ 76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73"/>
                  <a:gd name="T20" fmla="*/ 576 w 576"/>
                  <a:gd name="T21" fmla="*/ 173 h 1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" name="Freeform 67"/>
              <p:cNvSpPr>
                <a:spLocks/>
              </p:cNvSpPr>
              <p:nvPr/>
            </p:nvSpPr>
            <p:spPr bwMode="auto">
              <a:xfrm rot="-74710">
                <a:off x="3912" y="1902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0 w 576"/>
                  <a:gd name="T3" fmla="*/ 36 h 138"/>
                  <a:gd name="T4" fmla="*/ 130 w 576"/>
                  <a:gd name="T5" fmla="*/ 55 h 138"/>
                  <a:gd name="T6" fmla="*/ 245 w 576"/>
                  <a:gd name="T7" fmla="*/ 57 h 138"/>
                  <a:gd name="T8" fmla="*/ 359 w 576"/>
                  <a:gd name="T9" fmla="*/ 39 h 138"/>
                  <a:gd name="T10" fmla="*/ 392 w 576"/>
                  <a:gd name="T11" fmla="*/ 5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38"/>
                  <a:gd name="T20" fmla="*/ 576 w 576"/>
                  <a:gd name="T21" fmla="*/ 138 h 1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09" name="Freeform 68"/>
            <p:cNvSpPr>
              <a:spLocks/>
            </p:cNvSpPr>
            <p:nvPr/>
          </p:nvSpPr>
          <p:spPr bwMode="auto">
            <a:xfrm>
              <a:off x="3726" y="756"/>
              <a:ext cx="255" cy="508"/>
            </a:xfrm>
            <a:custGeom>
              <a:avLst/>
              <a:gdLst>
                <a:gd name="T0" fmla="*/ 255 w 255"/>
                <a:gd name="T1" fmla="*/ 508 h 508"/>
                <a:gd name="T2" fmla="*/ 0 w 255"/>
                <a:gd name="T3" fmla="*/ 0 h 508"/>
                <a:gd name="T4" fmla="*/ 0 60000 65536"/>
                <a:gd name="T5" fmla="*/ 0 60000 65536"/>
                <a:gd name="T6" fmla="*/ 0 w 255"/>
                <a:gd name="T7" fmla="*/ 0 h 508"/>
                <a:gd name="T8" fmla="*/ 255 w 255"/>
                <a:gd name="T9" fmla="*/ 508 h 5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5" h="508">
                  <a:moveTo>
                    <a:pt x="255" y="50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0" name="Freeform 69"/>
            <p:cNvSpPr>
              <a:spLocks/>
            </p:cNvSpPr>
            <p:nvPr/>
          </p:nvSpPr>
          <p:spPr bwMode="auto">
            <a:xfrm>
              <a:off x="3978" y="756"/>
              <a:ext cx="3" cy="508"/>
            </a:xfrm>
            <a:custGeom>
              <a:avLst/>
              <a:gdLst>
                <a:gd name="T0" fmla="*/ 3 w 3"/>
                <a:gd name="T1" fmla="*/ 508 h 508"/>
                <a:gd name="T2" fmla="*/ 0 w 3"/>
                <a:gd name="T3" fmla="*/ 0 h 508"/>
                <a:gd name="T4" fmla="*/ 0 60000 65536"/>
                <a:gd name="T5" fmla="*/ 0 60000 65536"/>
                <a:gd name="T6" fmla="*/ 0 w 3"/>
                <a:gd name="T7" fmla="*/ 0 h 508"/>
                <a:gd name="T8" fmla="*/ 3 w 3"/>
                <a:gd name="T9" fmla="*/ 508 h 5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508">
                  <a:moveTo>
                    <a:pt x="3" y="50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1" name="Text Box 70"/>
            <p:cNvSpPr txBox="1">
              <a:spLocks noChangeArrowheads="1"/>
            </p:cNvSpPr>
            <p:nvPr/>
          </p:nvSpPr>
          <p:spPr bwMode="auto">
            <a:xfrm>
              <a:off x="4608" y="1984"/>
              <a:ext cx="16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s</a:t>
              </a:r>
            </a:p>
          </p:txBody>
        </p:sp>
        <p:graphicFrame>
          <p:nvGraphicFramePr>
            <p:cNvPr id="9227" name="Object 71"/>
            <p:cNvGraphicFramePr>
              <a:graphicFrameLocks noChangeAspect="1"/>
            </p:cNvGraphicFramePr>
            <p:nvPr/>
          </p:nvGraphicFramePr>
          <p:xfrm>
            <a:off x="3744" y="1872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90440" imgH="203040" progId="Equation.3">
                    <p:embed/>
                  </p:oleObj>
                </mc:Choice>
                <mc:Fallback>
                  <p:oleObj name="公式" r:id="rId20" imgW="190440" imgH="203040" progId="Equation.3">
                    <p:embed/>
                    <p:pic>
                      <p:nvPicPr>
                        <p:cNvPr id="9227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2" name="Text Box 72"/>
            <p:cNvSpPr txBox="1">
              <a:spLocks noChangeArrowheads="1"/>
            </p:cNvSpPr>
            <p:nvPr/>
          </p:nvSpPr>
          <p:spPr bwMode="auto">
            <a:xfrm>
              <a:off x="3744" y="831"/>
              <a:ext cx="28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θ</a:t>
              </a:r>
            </a:p>
          </p:txBody>
        </p:sp>
        <p:sp>
          <p:nvSpPr>
            <p:cNvPr id="9313" name="Freeform 73"/>
            <p:cNvSpPr>
              <a:spLocks/>
            </p:cNvSpPr>
            <p:nvPr/>
          </p:nvSpPr>
          <p:spPr bwMode="auto">
            <a:xfrm>
              <a:off x="4308" y="1620"/>
              <a:ext cx="12" cy="272"/>
            </a:xfrm>
            <a:custGeom>
              <a:avLst/>
              <a:gdLst>
                <a:gd name="T0" fmla="*/ 12 w 12"/>
                <a:gd name="T1" fmla="*/ 272 h 272"/>
                <a:gd name="T2" fmla="*/ 0 w 12"/>
                <a:gd name="T3" fmla="*/ 0 h 272"/>
                <a:gd name="T4" fmla="*/ 0 60000 65536"/>
                <a:gd name="T5" fmla="*/ 0 60000 65536"/>
                <a:gd name="T6" fmla="*/ 0 w 12"/>
                <a:gd name="T7" fmla="*/ 0 h 272"/>
                <a:gd name="T8" fmla="*/ 12 w 12"/>
                <a:gd name="T9" fmla="*/ 272 h 2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72">
                  <a:moveTo>
                    <a:pt x="12" y="27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74"/>
            <p:cNvGraphicFramePr>
              <a:graphicFrameLocks noChangeAspect="1"/>
            </p:cNvGraphicFramePr>
            <p:nvPr/>
          </p:nvGraphicFramePr>
          <p:xfrm>
            <a:off x="4032" y="671"/>
            <a:ext cx="20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4880" imgH="190440" progId="Equation.3">
                    <p:embed/>
                  </p:oleObj>
                </mc:Choice>
                <mc:Fallback>
                  <p:oleObj name="公式" r:id="rId22" imgW="164880" imgH="190440" progId="Equation.3">
                    <p:embed/>
                    <p:pic>
                      <p:nvPicPr>
                        <p:cNvPr id="9228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671"/>
                          <a:ext cx="20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14" name="Group 75"/>
            <p:cNvGrpSpPr>
              <a:grpSpLocks/>
            </p:cNvGrpSpPr>
            <p:nvPr/>
          </p:nvGrpSpPr>
          <p:grpSpPr bwMode="auto">
            <a:xfrm>
              <a:off x="3792" y="1632"/>
              <a:ext cx="483" cy="192"/>
              <a:chOff x="4099" y="1402"/>
              <a:chExt cx="483" cy="192"/>
            </a:xfrm>
          </p:grpSpPr>
          <p:sp>
            <p:nvSpPr>
              <p:cNvPr id="9316" name="Freeform 76"/>
              <p:cNvSpPr>
                <a:spLocks/>
              </p:cNvSpPr>
              <p:nvPr/>
            </p:nvSpPr>
            <p:spPr bwMode="auto">
              <a:xfrm rot="115687">
                <a:off x="4107" y="1402"/>
                <a:ext cx="475" cy="115"/>
              </a:xfrm>
              <a:custGeom>
                <a:avLst/>
                <a:gdLst>
                  <a:gd name="T0" fmla="*/ 0 w 576"/>
                  <a:gd name="T1" fmla="*/ 63 h 173"/>
                  <a:gd name="T2" fmla="*/ 40 w 576"/>
                  <a:gd name="T3" fmla="*/ 25 h 173"/>
                  <a:gd name="T4" fmla="*/ 130 w 576"/>
                  <a:gd name="T5" fmla="*/ 6 h 173"/>
                  <a:gd name="T6" fmla="*/ 245 w 576"/>
                  <a:gd name="T7" fmla="*/ 3 h 173"/>
                  <a:gd name="T8" fmla="*/ 357 w 576"/>
                  <a:gd name="T9" fmla="*/ 29 h 173"/>
                  <a:gd name="T10" fmla="*/ 392 w 576"/>
                  <a:gd name="T11" fmla="*/ 76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73"/>
                  <a:gd name="T20" fmla="*/ 576 w 576"/>
                  <a:gd name="T21" fmla="*/ 173 h 1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7" name="Freeform 77"/>
              <p:cNvSpPr>
                <a:spLocks/>
              </p:cNvSpPr>
              <p:nvPr/>
            </p:nvSpPr>
            <p:spPr bwMode="auto">
              <a:xfrm rot="115687">
                <a:off x="4099" y="1503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0 w 576"/>
                  <a:gd name="T3" fmla="*/ 36 h 138"/>
                  <a:gd name="T4" fmla="*/ 130 w 576"/>
                  <a:gd name="T5" fmla="*/ 55 h 138"/>
                  <a:gd name="T6" fmla="*/ 245 w 576"/>
                  <a:gd name="T7" fmla="*/ 57 h 138"/>
                  <a:gd name="T8" fmla="*/ 359 w 576"/>
                  <a:gd name="T9" fmla="*/ 39 h 138"/>
                  <a:gd name="T10" fmla="*/ 392 w 576"/>
                  <a:gd name="T11" fmla="*/ 5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6"/>
                  <a:gd name="T19" fmla="*/ 0 h 138"/>
                  <a:gd name="T20" fmla="*/ 576 w 576"/>
                  <a:gd name="T21" fmla="*/ 138 h 1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315" name="Freeform 78"/>
            <p:cNvSpPr>
              <a:spLocks/>
            </p:cNvSpPr>
            <p:nvPr/>
          </p:nvSpPr>
          <p:spPr bwMode="auto">
            <a:xfrm>
              <a:off x="4020" y="1440"/>
              <a:ext cx="12" cy="272"/>
            </a:xfrm>
            <a:custGeom>
              <a:avLst/>
              <a:gdLst>
                <a:gd name="T0" fmla="*/ 12 w 12"/>
                <a:gd name="T1" fmla="*/ 272 h 272"/>
                <a:gd name="T2" fmla="*/ 0 w 12"/>
                <a:gd name="T3" fmla="*/ 0 h 272"/>
                <a:gd name="T4" fmla="*/ 0 60000 65536"/>
                <a:gd name="T5" fmla="*/ 0 60000 65536"/>
                <a:gd name="T6" fmla="*/ 0 w 12"/>
                <a:gd name="T7" fmla="*/ 0 h 272"/>
                <a:gd name="T8" fmla="*/ 12 w 12"/>
                <a:gd name="T9" fmla="*/ 272 h 2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72">
                  <a:moveTo>
                    <a:pt x="12" y="27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9" name="Object 79"/>
            <p:cNvGraphicFramePr>
              <a:graphicFrameLocks noChangeAspect="1"/>
            </p:cNvGraphicFramePr>
            <p:nvPr/>
          </p:nvGraphicFramePr>
          <p:xfrm>
            <a:off x="3456" y="720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90440" imgH="203040" progId="Equation.3">
                    <p:embed/>
                  </p:oleObj>
                </mc:Choice>
                <mc:Fallback>
                  <p:oleObj name="公式" r:id="rId24" imgW="190440" imgH="203040" progId="Equation.3">
                    <p:embed/>
                    <p:pic>
                      <p:nvPicPr>
                        <p:cNvPr id="9229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720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5" name="Object 83"/>
          <p:cNvGraphicFramePr>
            <a:graphicFrameLocks noChangeAspect="1"/>
          </p:cNvGraphicFramePr>
          <p:nvPr/>
        </p:nvGraphicFramePr>
        <p:xfrm>
          <a:off x="285749" y="4604968"/>
          <a:ext cx="367982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168200" imgH="228600" progId="Equation.DSMT4">
                  <p:embed/>
                </p:oleObj>
              </mc:Choice>
              <mc:Fallback>
                <p:oleObj name="Equation" r:id="rId25" imgW="1168200" imgH="228600" progId="Equation.DSMT4">
                  <p:embed/>
                  <p:pic>
                    <p:nvPicPr>
                      <p:cNvPr id="9225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9" y="4604968"/>
                        <a:ext cx="3679826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79" name="Group 1091"/>
          <p:cNvGrpSpPr>
            <a:grpSpLocks/>
          </p:cNvGrpSpPr>
          <p:nvPr/>
        </p:nvGrpSpPr>
        <p:grpSpPr bwMode="auto">
          <a:xfrm>
            <a:off x="6275206" y="3200404"/>
            <a:ext cx="2406093" cy="2053028"/>
            <a:chOff x="4080" y="188"/>
            <a:chExt cx="1440" cy="1252"/>
          </a:xfrm>
        </p:grpSpPr>
        <p:sp>
          <p:nvSpPr>
            <p:cNvPr id="9280" name="Oval 1053"/>
            <p:cNvSpPr>
              <a:spLocks noChangeArrowheads="1"/>
            </p:cNvSpPr>
            <p:nvPr/>
          </p:nvSpPr>
          <p:spPr bwMode="auto">
            <a:xfrm rot="3781056">
              <a:off x="4806" y="573"/>
              <a:ext cx="279" cy="9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i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9220" name="Object 1054"/>
            <p:cNvGraphicFramePr>
              <a:graphicFrameLocks noChangeAspect="1"/>
            </p:cNvGraphicFramePr>
            <p:nvPr/>
          </p:nvGraphicFramePr>
          <p:xfrm>
            <a:off x="4891" y="336"/>
            <a:ext cx="203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482400" imgH="330120" progId="Equation.3">
                    <p:embed/>
                  </p:oleObj>
                </mc:Choice>
                <mc:Fallback>
                  <p:oleObj name="公式" r:id="rId27" imgW="482400" imgH="330120" progId="Equation.3">
                    <p:embed/>
                    <p:pic>
                      <p:nvPicPr>
                        <p:cNvPr id="9220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336"/>
                          <a:ext cx="203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1" name="Freeform 1056"/>
            <p:cNvSpPr>
              <a:spLocks/>
            </p:cNvSpPr>
            <p:nvPr/>
          </p:nvSpPr>
          <p:spPr bwMode="auto">
            <a:xfrm>
              <a:off x="4231" y="467"/>
              <a:ext cx="793" cy="940"/>
            </a:xfrm>
            <a:custGeom>
              <a:avLst/>
              <a:gdLst>
                <a:gd name="T0" fmla="*/ 8 w 793"/>
                <a:gd name="T1" fmla="*/ 349 h 940"/>
                <a:gd name="T2" fmla="*/ 182 w 793"/>
                <a:gd name="T3" fmla="*/ 121 h 940"/>
                <a:gd name="T4" fmla="*/ 488 w 793"/>
                <a:gd name="T5" fmla="*/ 10 h 940"/>
                <a:gd name="T6" fmla="*/ 695 w 793"/>
                <a:gd name="T7" fmla="*/ 50 h 940"/>
                <a:gd name="T8" fmla="*/ 779 w 793"/>
                <a:gd name="T9" fmla="*/ 178 h 940"/>
                <a:gd name="T10" fmla="*/ 782 w 793"/>
                <a:gd name="T11" fmla="*/ 321 h 940"/>
                <a:gd name="T12" fmla="*/ 724 w 793"/>
                <a:gd name="T13" fmla="*/ 742 h 940"/>
                <a:gd name="T14" fmla="*/ 491 w 793"/>
                <a:gd name="T15" fmla="*/ 910 h 940"/>
                <a:gd name="T16" fmla="*/ 167 w 793"/>
                <a:gd name="T17" fmla="*/ 889 h 940"/>
                <a:gd name="T18" fmla="*/ 26 w 793"/>
                <a:gd name="T19" fmla="*/ 604 h 940"/>
                <a:gd name="T20" fmla="*/ 8 w 793"/>
                <a:gd name="T21" fmla="*/ 349 h 9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93"/>
                <a:gd name="T34" fmla="*/ 0 h 940"/>
                <a:gd name="T35" fmla="*/ 793 w 793"/>
                <a:gd name="T36" fmla="*/ 940 h 9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93" h="940">
                  <a:moveTo>
                    <a:pt x="8" y="349"/>
                  </a:moveTo>
                  <a:cubicBezTo>
                    <a:pt x="31" y="275"/>
                    <a:pt x="102" y="177"/>
                    <a:pt x="182" y="121"/>
                  </a:cubicBezTo>
                  <a:cubicBezTo>
                    <a:pt x="262" y="65"/>
                    <a:pt x="403" y="22"/>
                    <a:pt x="488" y="10"/>
                  </a:cubicBezTo>
                  <a:cubicBezTo>
                    <a:pt x="522" y="0"/>
                    <a:pt x="665" y="13"/>
                    <a:pt x="695" y="50"/>
                  </a:cubicBezTo>
                  <a:cubicBezTo>
                    <a:pt x="737" y="77"/>
                    <a:pt x="765" y="133"/>
                    <a:pt x="779" y="178"/>
                  </a:cubicBezTo>
                  <a:cubicBezTo>
                    <a:pt x="793" y="223"/>
                    <a:pt x="791" y="227"/>
                    <a:pt x="782" y="321"/>
                  </a:cubicBezTo>
                  <a:cubicBezTo>
                    <a:pt x="774" y="391"/>
                    <a:pt x="751" y="647"/>
                    <a:pt x="724" y="742"/>
                  </a:cubicBezTo>
                  <a:cubicBezTo>
                    <a:pt x="669" y="826"/>
                    <a:pt x="587" y="892"/>
                    <a:pt x="491" y="910"/>
                  </a:cubicBezTo>
                  <a:cubicBezTo>
                    <a:pt x="398" y="935"/>
                    <a:pt x="245" y="940"/>
                    <a:pt x="167" y="889"/>
                  </a:cubicBezTo>
                  <a:cubicBezTo>
                    <a:pt x="98" y="854"/>
                    <a:pt x="47" y="674"/>
                    <a:pt x="26" y="604"/>
                  </a:cubicBezTo>
                  <a:cubicBezTo>
                    <a:pt x="0" y="514"/>
                    <a:pt x="5" y="377"/>
                    <a:pt x="8" y="349"/>
                  </a:cubicBezTo>
                  <a:close/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1" name="Object 1057"/>
            <p:cNvGraphicFramePr>
              <a:graphicFrameLocks noChangeAspect="1"/>
            </p:cNvGraphicFramePr>
            <p:nvPr/>
          </p:nvGraphicFramePr>
          <p:xfrm>
            <a:off x="4080" y="576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91960" imgH="330120" progId="Equation.3">
                    <p:embed/>
                  </p:oleObj>
                </mc:Choice>
                <mc:Fallback>
                  <p:oleObj name="Equation" r:id="rId29" imgW="291960" imgH="330120" progId="Equation.3">
                    <p:embed/>
                    <p:pic>
                      <p:nvPicPr>
                        <p:cNvPr id="9221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576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2" name="Line 1074"/>
            <p:cNvSpPr>
              <a:spLocks noChangeShapeType="1"/>
            </p:cNvSpPr>
            <p:nvPr/>
          </p:nvSpPr>
          <p:spPr bwMode="auto">
            <a:xfrm flipV="1">
              <a:off x="4944" y="336"/>
              <a:ext cx="288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2" name="Object 1075"/>
            <p:cNvGraphicFramePr>
              <a:graphicFrameLocks noChangeAspect="1"/>
            </p:cNvGraphicFramePr>
            <p:nvPr/>
          </p:nvGraphicFramePr>
          <p:xfrm>
            <a:off x="5040" y="480"/>
            <a:ext cx="12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53800" imgH="330120" progId="Equation.3">
                    <p:embed/>
                  </p:oleObj>
                </mc:Choice>
                <mc:Fallback>
                  <p:oleObj name="Equation" r:id="rId31" imgW="253800" imgH="330120" progId="Equation.3">
                    <p:embed/>
                    <p:pic>
                      <p:nvPicPr>
                        <p:cNvPr id="9222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480"/>
                          <a:ext cx="12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1076"/>
            <p:cNvGraphicFramePr>
              <a:graphicFrameLocks noChangeAspect="1"/>
            </p:cNvGraphicFramePr>
            <p:nvPr/>
          </p:nvGraphicFramePr>
          <p:xfrm>
            <a:off x="5299" y="480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17160" imgH="380880" progId="Equation.3">
                    <p:embed/>
                  </p:oleObj>
                </mc:Choice>
                <mc:Fallback>
                  <p:oleObj name="Equation" r:id="rId33" imgW="317160" imgH="380880" progId="Equation.3">
                    <p:embed/>
                    <p:pic>
                      <p:nvPicPr>
                        <p:cNvPr id="9223" name="Object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" y="480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077"/>
            <p:cNvGraphicFramePr>
              <a:graphicFrameLocks noChangeAspect="1"/>
            </p:cNvGraphicFramePr>
            <p:nvPr/>
          </p:nvGraphicFramePr>
          <p:xfrm>
            <a:off x="5228" y="188"/>
            <a:ext cx="207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330120" imgH="457200" progId="Equation.3">
                    <p:embed/>
                  </p:oleObj>
                </mc:Choice>
                <mc:Fallback>
                  <p:oleObj name="公式" r:id="rId35" imgW="330120" imgH="457200" progId="Equation.3">
                    <p:embed/>
                    <p:pic>
                      <p:nvPicPr>
                        <p:cNvPr id="9224" name="Object 1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8" y="188"/>
                          <a:ext cx="207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83" name="Group 1090"/>
            <p:cNvGrpSpPr>
              <a:grpSpLocks/>
            </p:cNvGrpSpPr>
            <p:nvPr/>
          </p:nvGrpSpPr>
          <p:grpSpPr bwMode="auto">
            <a:xfrm>
              <a:off x="4080" y="384"/>
              <a:ext cx="1248" cy="1056"/>
              <a:chOff x="4080" y="384"/>
              <a:chExt cx="1248" cy="1056"/>
            </a:xfrm>
          </p:grpSpPr>
          <p:grpSp>
            <p:nvGrpSpPr>
              <p:cNvPr id="9284" name="Group 1059"/>
              <p:cNvGrpSpPr>
                <a:grpSpLocks/>
              </p:cNvGrpSpPr>
              <p:nvPr/>
            </p:nvGrpSpPr>
            <p:grpSpPr bwMode="auto">
              <a:xfrm>
                <a:off x="4080" y="384"/>
                <a:ext cx="1248" cy="1056"/>
                <a:chOff x="3984" y="1392"/>
                <a:chExt cx="1248" cy="1056"/>
              </a:xfrm>
            </p:grpSpPr>
            <p:sp>
              <p:nvSpPr>
                <p:cNvPr id="9287" name="Line 1060"/>
                <p:cNvSpPr>
                  <a:spLocks noChangeShapeType="1"/>
                </p:cNvSpPr>
                <p:nvPr/>
              </p:nvSpPr>
              <p:spPr bwMode="auto">
                <a:xfrm flipV="1">
                  <a:off x="4512" y="1728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8" name="Line 1061"/>
                <p:cNvSpPr>
                  <a:spLocks noChangeShapeType="1"/>
                </p:cNvSpPr>
                <p:nvPr/>
              </p:nvSpPr>
              <p:spPr bwMode="auto">
                <a:xfrm flipV="1">
                  <a:off x="4368" y="1680"/>
                  <a:ext cx="192" cy="288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89" name="Line 1062"/>
                <p:cNvSpPr>
                  <a:spLocks noChangeShapeType="1"/>
                </p:cNvSpPr>
                <p:nvPr/>
              </p:nvSpPr>
              <p:spPr bwMode="auto">
                <a:xfrm>
                  <a:off x="4416" y="2016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0" name="Line 1063"/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1" name="Line 1064"/>
                <p:cNvSpPr>
                  <a:spLocks noChangeShapeType="1"/>
                </p:cNvSpPr>
                <p:nvPr/>
              </p:nvSpPr>
              <p:spPr bwMode="auto">
                <a:xfrm>
                  <a:off x="4224" y="1392"/>
                  <a:ext cx="144" cy="33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2" name="Line 1065"/>
                <p:cNvSpPr>
                  <a:spLocks noChangeShapeType="1"/>
                </p:cNvSpPr>
                <p:nvPr/>
              </p:nvSpPr>
              <p:spPr bwMode="auto">
                <a:xfrm flipH="1">
                  <a:off x="4608" y="139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3" name="Line 1066"/>
                <p:cNvSpPr>
                  <a:spLocks noChangeShapeType="1"/>
                </p:cNvSpPr>
                <p:nvPr/>
              </p:nvSpPr>
              <p:spPr bwMode="auto">
                <a:xfrm flipV="1">
                  <a:off x="4848" y="1584"/>
                  <a:ext cx="384" cy="9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4" name="Line 1067"/>
                <p:cNvSpPr>
                  <a:spLocks noChangeShapeType="1"/>
                </p:cNvSpPr>
                <p:nvPr/>
              </p:nvSpPr>
              <p:spPr bwMode="auto">
                <a:xfrm>
                  <a:off x="3984" y="1920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5" name="Line 1068"/>
                <p:cNvSpPr>
                  <a:spLocks noChangeShapeType="1"/>
                </p:cNvSpPr>
                <p:nvPr/>
              </p:nvSpPr>
              <p:spPr bwMode="auto">
                <a:xfrm flipV="1">
                  <a:off x="4032" y="2016"/>
                  <a:ext cx="336" cy="192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96" name="Line 1069"/>
                <p:cNvSpPr>
                  <a:spLocks noChangeShapeType="1"/>
                </p:cNvSpPr>
                <p:nvPr/>
              </p:nvSpPr>
              <p:spPr bwMode="auto">
                <a:xfrm flipV="1">
                  <a:off x="4320" y="2208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85" name="Line 1088"/>
              <p:cNvSpPr>
                <a:spLocks noChangeShapeType="1"/>
              </p:cNvSpPr>
              <p:nvPr/>
            </p:nvSpPr>
            <p:spPr bwMode="auto">
              <a:xfrm>
                <a:off x="4800" y="1056"/>
                <a:ext cx="336" cy="9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86" name="Line 1089"/>
              <p:cNvSpPr>
                <a:spLocks noChangeShapeType="1"/>
              </p:cNvSpPr>
              <p:nvPr/>
            </p:nvSpPr>
            <p:spPr bwMode="auto">
              <a:xfrm flipH="1" flipV="1">
                <a:off x="4800" y="1152"/>
                <a:ext cx="96" cy="28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65" name="Object 1081"/>
              <p:cNvSpPr txBox="1"/>
              <p:nvPr/>
            </p:nvSpPr>
            <p:spPr bwMode="auto">
              <a:xfrm>
                <a:off x="4331869" y="5766889"/>
                <a:ext cx="4929314" cy="673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内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外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7465" name="Object 10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1869" y="5766889"/>
                <a:ext cx="4929314" cy="673957"/>
              </a:xfrm>
              <a:prstGeom prst="rect">
                <a:avLst/>
              </a:prstGeom>
              <a:blipFill>
                <a:blip r:embed="rId38"/>
                <a:stretch>
                  <a:fillRect b="-1711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bject 146">
                <a:extLst>
                  <a:ext uri="{FF2B5EF4-FFF2-40B4-BE49-F238E27FC236}">
                    <a16:creationId xmlns:a16="http://schemas.microsoft.com/office/drawing/2014/main" id="{367BEEC4-F271-40CA-9C9C-5C4CD331D93D}"/>
                  </a:ext>
                </a:extLst>
              </p:cNvPr>
              <p:cNvSpPr txBox="1"/>
              <p:nvPr/>
            </p:nvSpPr>
            <p:spPr bwMode="auto">
              <a:xfrm>
                <a:off x="683568" y="5408630"/>
                <a:ext cx="2699247" cy="1289050"/>
              </a:xfrm>
              <a:prstGeom prst="rect">
                <a:avLst/>
              </a:prstGeom>
              <a:noFill/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zh-CN" altLang="en-US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zh-CN" altLang="en-US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r>
                            <a:rPr lang="zh-CN" altLang="en-US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zh-CN" altLang="en-US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4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2" name="Object 146">
                <a:extLst>
                  <a:ext uri="{FF2B5EF4-FFF2-40B4-BE49-F238E27FC236}">
                    <a16:creationId xmlns:a16="http://schemas.microsoft.com/office/drawing/2014/main" id="{367BEEC4-F271-40CA-9C9C-5C4CD331D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408630"/>
                <a:ext cx="2699247" cy="128905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353BB8D5-360B-4306-AF15-112CF69D143E}"/>
              </a:ext>
            </a:extLst>
          </p:cNvPr>
          <p:cNvSpPr/>
          <p:nvPr/>
        </p:nvSpPr>
        <p:spPr>
          <a:xfrm>
            <a:off x="877605" y="3875877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dirty="0">
                <a:solidFill>
                  <a:srgbClr val="C00000"/>
                </a:solidFill>
              </a:rPr>
              <a:t>磁化电流密度</a:t>
            </a:r>
            <a:endParaRPr lang="zh-CN" altLang="en-US" dirty="0"/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09600" y="3581400"/>
            <a:ext cx="3838575" cy="519113"/>
            <a:chOff x="384" y="2256"/>
            <a:chExt cx="2418" cy="327"/>
          </a:xfrm>
        </p:grpSpPr>
        <p:sp>
          <p:nvSpPr>
            <p:cNvPr id="18479" name="Text Box 2"/>
            <p:cNvSpPr txBox="1">
              <a:spLocks noChangeArrowheads="1"/>
            </p:cNvSpPr>
            <p:nvPr/>
          </p:nvSpPr>
          <p:spPr bwMode="auto">
            <a:xfrm>
              <a:off x="384" y="2256"/>
              <a:ext cx="24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0">
                  <a:solidFill>
                    <a:schemeClr val="accent2"/>
                  </a:solidFill>
                </a:rPr>
                <a:t>2.              </a:t>
              </a:r>
              <a:r>
                <a:rPr lang="zh-CN" altLang="en-US" sz="2800">
                  <a:solidFill>
                    <a:schemeClr val="accent2"/>
                  </a:solidFill>
                </a:rPr>
                <a:t>（均匀磁场）</a:t>
              </a:r>
              <a:endParaRPr lang="zh-CN" altLang="en-US" sz="28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8442" name="Object 3"/>
            <p:cNvGraphicFramePr>
              <a:graphicFrameLocks noChangeAspect="1"/>
            </p:cNvGraphicFramePr>
            <p:nvPr/>
          </p:nvGraphicFramePr>
          <p:xfrm>
            <a:off x="720" y="2265"/>
            <a:ext cx="57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42720" imgH="203040" progId="Equation.3">
                    <p:embed/>
                  </p:oleObj>
                </mc:Choice>
                <mc:Fallback>
                  <p:oleObj name="公式" r:id="rId2" imgW="342720" imgH="203040" progId="Equation.3">
                    <p:embed/>
                    <p:pic>
                      <p:nvPicPr>
                        <p:cNvPr id="1844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65"/>
                          <a:ext cx="576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55663" y="4229100"/>
            <a:ext cx="5116512" cy="876300"/>
            <a:chOff x="539" y="2664"/>
            <a:chExt cx="3223" cy="552"/>
          </a:xfrm>
        </p:grpSpPr>
        <p:graphicFrame>
          <p:nvGraphicFramePr>
            <p:cNvPr id="18441" name="Object 4"/>
            <p:cNvGraphicFramePr>
              <a:graphicFrameLocks noChangeAspect="1"/>
            </p:cNvGraphicFramePr>
            <p:nvPr/>
          </p:nvGraphicFramePr>
          <p:xfrm>
            <a:off x="539" y="2664"/>
            <a:ext cx="110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38080" imgH="419040" progId="Equation.DSMT4">
                    <p:embed/>
                  </p:oleObj>
                </mc:Choice>
                <mc:Fallback>
                  <p:oleObj name="Equation" r:id="rId4" imgW="838080" imgH="419040" progId="Equation.DSMT4">
                    <p:embed/>
                    <p:pic>
                      <p:nvPicPr>
                        <p:cNvPr id="1844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664"/>
                          <a:ext cx="110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8" name="Text Box 5"/>
            <p:cNvSpPr txBox="1">
              <a:spLocks noChangeArrowheads="1"/>
            </p:cNvSpPr>
            <p:nvPr/>
          </p:nvSpPr>
          <p:spPr bwMode="auto">
            <a:xfrm>
              <a:off x="1791" y="2757"/>
              <a:ext cx="19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en-US" altLang="zh-CN" sz="2800">
                  <a:solidFill>
                    <a:schemeClr val="accent2"/>
                  </a:solidFill>
                </a:rPr>
                <a:t>: </a:t>
              </a:r>
              <a:r>
                <a:rPr lang="zh-CN" altLang="zh-CN" sz="2800">
                  <a:solidFill>
                    <a:schemeClr val="accent2"/>
                  </a:solidFill>
                </a:rPr>
                <a:t>圆周运动的半径</a:t>
              </a:r>
              <a:endParaRPr lang="zh-CN" altLang="en-US" sz="280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762000" y="5257800"/>
            <a:ext cx="3352800" cy="969963"/>
            <a:chOff x="528" y="3325"/>
            <a:chExt cx="2112" cy="611"/>
          </a:xfrm>
        </p:grpSpPr>
        <p:graphicFrame>
          <p:nvGraphicFramePr>
            <p:cNvPr id="18440" name="Object 6"/>
            <p:cNvGraphicFramePr>
              <a:graphicFrameLocks noChangeAspect="1"/>
            </p:cNvGraphicFramePr>
            <p:nvPr/>
          </p:nvGraphicFramePr>
          <p:xfrm>
            <a:off x="528" y="3325"/>
            <a:ext cx="912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6880" imgH="431640" progId="Equation.DSMT4">
                    <p:embed/>
                  </p:oleObj>
                </mc:Choice>
                <mc:Fallback>
                  <p:oleObj name="Equation" r:id="rId6" imgW="596880" imgH="431640" progId="Equation.DSMT4">
                    <p:embed/>
                    <p:pic>
                      <p:nvPicPr>
                        <p:cNvPr id="1844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325"/>
                          <a:ext cx="912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7" name="Text Box 7"/>
            <p:cNvSpPr txBox="1">
              <a:spLocks noChangeArrowheads="1"/>
            </p:cNvSpPr>
            <p:nvPr/>
          </p:nvSpPr>
          <p:spPr bwMode="auto">
            <a:xfrm>
              <a:off x="1622" y="3504"/>
              <a:ext cx="10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R </a:t>
              </a:r>
              <a:r>
                <a:rPr lang="en-US" altLang="zh-CN" sz="2800">
                  <a:solidFill>
                    <a:schemeClr val="accent2"/>
                  </a:solidFill>
                </a:rPr>
                <a:t>∝ </a:t>
              </a:r>
              <a:r>
                <a:rPr lang="en-US" altLang="zh-CN" sz="2800" i="1">
                  <a:solidFill>
                    <a:schemeClr val="accent2"/>
                  </a:solidFill>
                </a:rPr>
                <a:t>V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419600" y="5257800"/>
            <a:ext cx="4162425" cy="1066800"/>
            <a:chOff x="2784" y="3312"/>
            <a:chExt cx="2622" cy="672"/>
          </a:xfrm>
        </p:grpSpPr>
        <p:graphicFrame>
          <p:nvGraphicFramePr>
            <p:cNvPr id="18439" name="Object 8"/>
            <p:cNvGraphicFramePr>
              <a:graphicFrameLocks noChangeAspect="1"/>
            </p:cNvGraphicFramePr>
            <p:nvPr/>
          </p:nvGraphicFramePr>
          <p:xfrm>
            <a:off x="2784" y="3312"/>
            <a:ext cx="100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09480" imgH="431640" progId="Equation.DSMT4">
                    <p:embed/>
                  </p:oleObj>
                </mc:Choice>
                <mc:Fallback>
                  <p:oleObj name="Equation" r:id="rId8" imgW="609480" imgH="431640" progId="Equation.DSMT4">
                    <p:embed/>
                    <p:pic>
                      <p:nvPicPr>
                        <p:cNvPr id="1843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100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6" name="Text Box 10"/>
            <p:cNvSpPr txBox="1">
              <a:spLocks noChangeArrowheads="1"/>
            </p:cNvSpPr>
            <p:nvPr/>
          </p:nvSpPr>
          <p:spPr bwMode="auto">
            <a:xfrm>
              <a:off x="3936" y="3418"/>
              <a:ext cx="147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chemeClr val="accent2"/>
                  </a:solidFill>
                </a:rPr>
                <a:t>周期</a:t>
              </a:r>
              <a:r>
                <a:rPr lang="en-US" altLang="zh-CN" i="1">
                  <a:solidFill>
                    <a:schemeClr val="accent2"/>
                  </a:solidFill>
                </a:rPr>
                <a:t>T </a:t>
              </a:r>
              <a:r>
                <a:rPr lang="zh-CN" altLang="en-US">
                  <a:solidFill>
                    <a:schemeClr val="accent2"/>
                  </a:solidFill>
                </a:rPr>
                <a:t>与 </a:t>
              </a:r>
              <a:r>
                <a:rPr lang="en-US" altLang="zh-CN" i="1">
                  <a:solidFill>
                    <a:schemeClr val="accent2"/>
                  </a:solidFill>
                </a:rPr>
                <a:t>V </a:t>
              </a:r>
              <a:r>
                <a:rPr lang="zh-CN" altLang="en-US">
                  <a:solidFill>
                    <a:schemeClr val="accent2"/>
                  </a:solidFill>
                </a:rPr>
                <a:t>无关</a:t>
              </a:r>
            </a:p>
            <a:p>
              <a:pPr algn="l" eaLnBrk="1" hangingPunct="1"/>
              <a:r>
                <a:rPr lang="zh-CN" altLang="en-US">
                  <a:solidFill>
                    <a:schemeClr val="accent2"/>
                  </a:solidFill>
                </a:rPr>
                <a:t>只和荷质比有关</a:t>
              </a:r>
            </a:p>
          </p:txBody>
        </p:sp>
      </p:grpSp>
      <p:sp>
        <p:nvSpPr>
          <p:cNvPr id="18447" name="Text Box 11"/>
          <p:cNvSpPr txBox="1">
            <a:spLocks noChangeArrowheads="1"/>
          </p:cNvSpPr>
          <p:nvPr/>
        </p:nvSpPr>
        <p:spPr bwMode="auto">
          <a:xfrm>
            <a:off x="381000" y="762000"/>
            <a:ext cx="6097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CC3300"/>
                </a:solidFill>
              </a:rPr>
              <a:t>二、带电粒子在磁场中的运动      </a:t>
            </a: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6248400" y="1295400"/>
            <a:ext cx="2590800" cy="2743200"/>
            <a:chOff x="4015" y="613"/>
            <a:chExt cx="1632" cy="1728"/>
          </a:xfrm>
        </p:grpSpPr>
        <p:sp>
          <p:nvSpPr>
            <p:cNvPr id="18452" name="Rectangle 12"/>
            <p:cNvSpPr>
              <a:spLocks noChangeArrowheads="1"/>
            </p:cNvSpPr>
            <p:nvPr/>
          </p:nvSpPr>
          <p:spPr bwMode="auto">
            <a:xfrm>
              <a:off x="4015" y="613"/>
              <a:ext cx="1632" cy="1728"/>
            </a:xfrm>
            <a:prstGeom prst="rect">
              <a:avLst/>
            </a:prstGeom>
            <a:noFill/>
            <a:ln w="9525">
              <a:solidFill>
                <a:srgbClr val="FF99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453" name="Group 13"/>
            <p:cNvGrpSpPr>
              <a:grpSpLocks/>
            </p:cNvGrpSpPr>
            <p:nvPr/>
          </p:nvGrpSpPr>
          <p:grpSpPr bwMode="auto">
            <a:xfrm>
              <a:off x="4206" y="757"/>
              <a:ext cx="1249" cy="1296"/>
              <a:chOff x="4072" y="2304"/>
              <a:chExt cx="1249" cy="1296"/>
            </a:xfrm>
          </p:grpSpPr>
          <p:sp>
            <p:nvSpPr>
              <p:cNvPr id="18460" name="Text Box 14"/>
              <p:cNvSpPr txBox="1">
                <a:spLocks noChangeArrowheads="1"/>
              </p:cNvSpPr>
              <p:nvPr/>
            </p:nvSpPr>
            <p:spPr bwMode="auto">
              <a:xfrm>
                <a:off x="4072" y="240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1" name="Text Box 15"/>
              <p:cNvSpPr txBox="1">
                <a:spLocks noChangeArrowheads="1"/>
              </p:cNvSpPr>
              <p:nvPr/>
            </p:nvSpPr>
            <p:spPr bwMode="auto">
              <a:xfrm>
                <a:off x="4348" y="240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2" name="Text Box 16"/>
              <p:cNvSpPr txBox="1">
                <a:spLocks noChangeArrowheads="1"/>
              </p:cNvSpPr>
              <p:nvPr/>
            </p:nvSpPr>
            <p:spPr bwMode="auto">
              <a:xfrm>
                <a:off x="4623" y="240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3" name="Text Box 17"/>
              <p:cNvSpPr txBox="1">
                <a:spLocks noChangeArrowheads="1"/>
              </p:cNvSpPr>
              <p:nvPr/>
            </p:nvSpPr>
            <p:spPr bwMode="auto">
              <a:xfrm>
                <a:off x="4898" y="240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4" name="Text Box 18"/>
              <p:cNvSpPr txBox="1">
                <a:spLocks noChangeArrowheads="1"/>
              </p:cNvSpPr>
              <p:nvPr/>
            </p:nvSpPr>
            <p:spPr bwMode="auto">
              <a:xfrm>
                <a:off x="4082" y="27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5" name="Text Box 19"/>
              <p:cNvSpPr txBox="1">
                <a:spLocks noChangeArrowheads="1"/>
              </p:cNvSpPr>
              <p:nvPr/>
            </p:nvSpPr>
            <p:spPr bwMode="auto">
              <a:xfrm>
                <a:off x="4358" y="27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6" name="Text Box 20"/>
              <p:cNvSpPr txBox="1">
                <a:spLocks noChangeArrowheads="1"/>
              </p:cNvSpPr>
              <p:nvPr/>
            </p:nvSpPr>
            <p:spPr bwMode="auto">
              <a:xfrm>
                <a:off x="4633" y="27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7" name="Text Box 21"/>
              <p:cNvSpPr txBox="1">
                <a:spLocks noChangeArrowheads="1"/>
              </p:cNvSpPr>
              <p:nvPr/>
            </p:nvSpPr>
            <p:spPr bwMode="auto">
              <a:xfrm>
                <a:off x="4908" y="271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8" name="Text Box 22"/>
              <p:cNvSpPr txBox="1">
                <a:spLocks noChangeArrowheads="1"/>
              </p:cNvSpPr>
              <p:nvPr/>
            </p:nvSpPr>
            <p:spPr bwMode="auto">
              <a:xfrm>
                <a:off x="4082" y="303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69" name="Text Box 23"/>
              <p:cNvSpPr txBox="1">
                <a:spLocks noChangeArrowheads="1"/>
              </p:cNvSpPr>
              <p:nvPr/>
            </p:nvSpPr>
            <p:spPr bwMode="auto">
              <a:xfrm>
                <a:off x="4358" y="303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70" name="Text Box 24"/>
              <p:cNvSpPr txBox="1">
                <a:spLocks noChangeArrowheads="1"/>
              </p:cNvSpPr>
              <p:nvPr/>
            </p:nvSpPr>
            <p:spPr bwMode="auto">
              <a:xfrm>
                <a:off x="4633" y="303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71" name="Text Box 25"/>
              <p:cNvSpPr txBox="1">
                <a:spLocks noChangeArrowheads="1"/>
              </p:cNvSpPr>
              <p:nvPr/>
            </p:nvSpPr>
            <p:spPr bwMode="auto">
              <a:xfrm>
                <a:off x="4908" y="303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72" name="Text Box 26"/>
              <p:cNvSpPr txBox="1">
                <a:spLocks noChangeArrowheads="1"/>
              </p:cNvSpPr>
              <p:nvPr/>
            </p:nvSpPr>
            <p:spPr bwMode="auto">
              <a:xfrm>
                <a:off x="4082" y="33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73" name="Text Box 27"/>
              <p:cNvSpPr txBox="1">
                <a:spLocks noChangeArrowheads="1"/>
              </p:cNvSpPr>
              <p:nvPr/>
            </p:nvSpPr>
            <p:spPr bwMode="auto">
              <a:xfrm>
                <a:off x="4358" y="33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74" name="Text Box 28"/>
              <p:cNvSpPr txBox="1">
                <a:spLocks noChangeArrowheads="1"/>
              </p:cNvSpPr>
              <p:nvPr/>
            </p:nvSpPr>
            <p:spPr bwMode="auto">
              <a:xfrm>
                <a:off x="4633" y="33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sp>
            <p:nvSpPr>
              <p:cNvPr id="18475" name="Text Box 29"/>
              <p:cNvSpPr txBox="1">
                <a:spLocks noChangeArrowheads="1"/>
              </p:cNvSpPr>
              <p:nvPr/>
            </p:nvSpPr>
            <p:spPr bwMode="auto">
              <a:xfrm>
                <a:off x="4908" y="335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000" b="0">
                    <a:solidFill>
                      <a:schemeClr val="accent2"/>
                    </a:solidFill>
                  </a:rPr>
                  <a:t>×</a:t>
                </a:r>
              </a:p>
            </p:txBody>
          </p:sp>
          <p:graphicFrame>
            <p:nvGraphicFramePr>
              <p:cNvPr id="18438" name="Object 30"/>
              <p:cNvGraphicFramePr>
                <a:graphicFrameLocks noChangeAspect="1"/>
              </p:cNvGraphicFramePr>
              <p:nvPr/>
            </p:nvGraphicFramePr>
            <p:xfrm>
              <a:off x="5136" y="2304"/>
              <a:ext cx="18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64880" imgH="190440" progId="Equation.3">
                      <p:embed/>
                    </p:oleObj>
                  </mc:Choice>
                  <mc:Fallback>
                    <p:oleObj name="公式" r:id="rId10" imgW="164880" imgH="190440" progId="Equation.3">
                      <p:embed/>
                      <p:pic>
                        <p:nvPicPr>
                          <p:cNvPr id="18438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304"/>
                            <a:ext cx="18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4" name="Oval 31"/>
            <p:cNvSpPr>
              <a:spLocks noChangeArrowheads="1"/>
            </p:cNvSpPr>
            <p:nvPr/>
          </p:nvSpPr>
          <p:spPr bwMode="auto">
            <a:xfrm>
              <a:off x="4399" y="1093"/>
              <a:ext cx="712" cy="712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455" name="Group 32"/>
            <p:cNvGrpSpPr>
              <a:grpSpLocks/>
            </p:cNvGrpSpPr>
            <p:nvPr/>
          </p:nvGrpSpPr>
          <p:grpSpPr bwMode="auto">
            <a:xfrm>
              <a:off x="4639" y="1717"/>
              <a:ext cx="755" cy="375"/>
              <a:chOff x="4608" y="2688"/>
              <a:chExt cx="755" cy="375"/>
            </a:xfrm>
          </p:grpSpPr>
          <p:sp>
            <p:nvSpPr>
              <p:cNvPr id="18457" name="Oval 33"/>
              <p:cNvSpPr>
                <a:spLocks noChangeArrowheads="1"/>
              </p:cNvSpPr>
              <p:nvPr/>
            </p:nvSpPr>
            <p:spPr bwMode="auto">
              <a:xfrm>
                <a:off x="4704" y="2764"/>
                <a:ext cx="68" cy="6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58" name="Text Box 34"/>
              <p:cNvSpPr txBox="1">
                <a:spLocks noChangeArrowheads="1"/>
              </p:cNvSpPr>
              <p:nvPr/>
            </p:nvSpPr>
            <p:spPr bwMode="auto">
              <a:xfrm>
                <a:off x="4608" y="27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i="1">
                    <a:solidFill>
                      <a:schemeClr val="accent2"/>
                    </a:solidFill>
                  </a:rPr>
                  <a:t>q</a:t>
                </a:r>
              </a:p>
            </p:txBody>
          </p:sp>
          <p:sp>
            <p:nvSpPr>
              <p:cNvPr id="18459" name="Freeform 35"/>
              <p:cNvSpPr>
                <a:spLocks/>
              </p:cNvSpPr>
              <p:nvPr/>
            </p:nvSpPr>
            <p:spPr bwMode="auto">
              <a:xfrm>
                <a:off x="4780" y="2785"/>
                <a:ext cx="452" cy="3"/>
              </a:xfrm>
              <a:custGeom>
                <a:avLst/>
                <a:gdLst>
                  <a:gd name="T0" fmla="*/ 0 w 452"/>
                  <a:gd name="T1" fmla="*/ 3 h 3"/>
                  <a:gd name="T2" fmla="*/ 452 w 452"/>
                  <a:gd name="T3" fmla="*/ 0 h 3"/>
                  <a:gd name="T4" fmla="*/ 0 60000 65536"/>
                  <a:gd name="T5" fmla="*/ 0 60000 65536"/>
                  <a:gd name="T6" fmla="*/ 0 w 452"/>
                  <a:gd name="T7" fmla="*/ 0 h 3"/>
                  <a:gd name="T8" fmla="*/ 452 w 452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52" h="3">
                    <a:moveTo>
                      <a:pt x="0" y="3"/>
                    </a:moveTo>
                    <a:lnTo>
                      <a:pt x="45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37" name="Object 36"/>
              <p:cNvGraphicFramePr>
                <a:graphicFrameLocks noChangeAspect="1"/>
              </p:cNvGraphicFramePr>
              <p:nvPr/>
            </p:nvGraphicFramePr>
            <p:xfrm>
              <a:off x="5232" y="2688"/>
              <a:ext cx="131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52280" imgH="203040" progId="Equation.3">
                      <p:embed/>
                    </p:oleObj>
                  </mc:Choice>
                  <mc:Fallback>
                    <p:oleObj name="公式" r:id="rId12" imgW="152280" imgH="203040" progId="Equation.3">
                      <p:embed/>
                      <p:pic>
                        <p:nvPicPr>
                          <p:cNvPr id="18437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688"/>
                            <a:ext cx="131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56" name="Freeform 37"/>
            <p:cNvSpPr>
              <a:spLocks/>
            </p:cNvSpPr>
            <p:nvPr/>
          </p:nvSpPr>
          <p:spPr bwMode="auto">
            <a:xfrm>
              <a:off x="4765" y="1460"/>
              <a:ext cx="2" cy="335"/>
            </a:xfrm>
            <a:custGeom>
              <a:avLst/>
              <a:gdLst>
                <a:gd name="T0" fmla="*/ 0 w 1"/>
                <a:gd name="T1" fmla="*/ 418 h 300"/>
                <a:gd name="T2" fmla="*/ 0 w 1"/>
                <a:gd name="T3" fmla="*/ 0 h 300"/>
                <a:gd name="T4" fmla="*/ 0 60000 65536"/>
                <a:gd name="T5" fmla="*/ 0 60000 65536"/>
                <a:gd name="T6" fmla="*/ 0 w 1"/>
                <a:gd name="T7" fmla="*/ 0 h 300"/>
                <a:gd name="T8" fmla="*/ 1 w 1"/>
                <a:gd name="T9" fmla="*/ 300 h 3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6" name="Object 38"/>
            <p:cNvGraphicFramePr>
              <a:graphicFrameLocks noChangeAspect="1"/>
            </p:cNvGraphicFramePr>
            <p:nvPr/>
          </p:nvGraphicFramePr>
          <p:xfrm>
            <a:off x="4416" y="1296"/>
            <a:ext cx="3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28600" imgH="241200" progId="Equation.3">
                    <p:embed/>
                  </p:oleObj>
                </mc:Choice>
                <mc:Fallback>
                  <p:oleObj name="公式" r:id="rId14" imgW="228600" imgH="241200" progId="Equation.3">
                    <p:embed/>
                    <p:pic>
                      <p:nvPicPr>
                        <p:cNvPr id="1843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96"/>
                          <a:ext cx="38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609600" y="1676400"/>
            <a:ext cx="3838575" cy="1219200"/>
            <a:chOff x="384" y="1056"/>
            <a:chExt cx="2418" cy="768"/>
          </a:xfrm>
        </p:grpSpPr>
        <p:grpSp>
          <p:nvGrpSpPr>
            <p:cNvPr id="18450" name="Group 42"/>
            <p:cNvGrpSpPr>
              <a:grpSpLocks/>
            </p:cNvGrpSpPr>
            <p:nvPr/>
          </p:nvGrpSpPr>
          <p:grpSpPr bwMode="auto">
            <a:xfrm>
              <a:off x="384" y="1056"/>
              <a:ext cx="2418" cy="327"/>
              <a:chOff x="384" y="1056"/>
              <a:chExt cx="2418" cy="327"/>
            </a:xfrm>
          </p:grpSpPr>
          <p:sp>
            <p:nvSpPr>
              <p:cNvPr id="18451" name="Text Box 41"/>
              <p:cNvSpPr txBox="1">
                <a:spLocks noChangeArrowheads="1"/>
              </p:cNvSpPr>
              <p:nvPr/>
            </p:nvSpPr>
            <p:spPr bwMode="auto">
              <a:xfrm>
                <a:off x="384" y="1056"/>
                <a:ext cx="24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b="0">
                    <a:solidFill>
                      <a:schemeClr val="accent2"/>
                    </a:solidFill>
                  </a:rPr>
                  <a:t>1.              </a:t>
                </a:r>
                <a:r>
                  <a:rPr lang="zh-CN" altLang="en-US" sz="2800">
                    <a:solidFill>
                      <a:schemeClr val="accent2"/>
                    </a:solidFill>
                  </a:rPr>
                  <a:t>（均匀磁场）</a:t>
                </a:r>
                <a:endParaRPr lang="zh-CN" altLang="en-US" sz="2800" b="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18435" name="Object 40"/>
              <p:cNvGraphicFramePr>
                <a:graphicFrameLocks noChangeAspect="1"/>
              </p:cNvGraphicFramePr>
              <p:nvPr/>
            </p:nvGraphicFramePr>
            <p:xfrm>
              <a:off x="720" y="1056"/>
              <a:ext cx="57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42720" imgH="203040" progId="Equation.DSMT4">
                      <p:embed/>
                    </p:oleObj>
                  </mc:Choice>
                  <mc:Fallback>
                    <p:oleObj name="Equation" r:id="rId16" imgW="342720" imgH="203040" progId="Equation.DSMT4">
                      <p:embed/>
                      <p:pic>
                        <p:nvPicPr>
                          <p:cNvPr id="18435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1056"/>
                            <a:ext cx="57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34" name="Object 44"/>
            <p:cNvGraphicFramePr>
              <a:graphicFrameLocks noChangeAspect="1"/>
            </p:cNvGraphicFramePr>
            <p:nvPr/>
          </p:nvGraphicFramePr>
          <p:xfrm>
            <a:off x="672" y="1572"/>
            <a:ext cx="601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93480" imgH="177480" progId="Equation.DSMT4">
                    <p:embed/>
                  </p:oleObj>
                </mc:Choice>
                <mc:Fallback>
                  <p:oleObj name="Equation" r:id="rId18" imgW="393480" imgH="177480" progId="Equation.DSMT4">
                    <p:embed/>
                    <p:pic>
                      <p:nvPicPr>
                        <p:cNvPr id="1843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572"/>
                          <a:ext cx="601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814388" y="5584422"/>
            <a:ext cx="310954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i="0" baseline="-25000" dirty="0">
                <a:solidFill>
                  <a:schemeClr val="tx1"/>
                </a:solidFill>
              </a:rPr>
              <a:t>0</a:t>
            </a:r>
            <a:r>
              <a:rPr lang="zh-CN" altLang="zh-CN" i="0" baseline="-25000" dirty="0">
                <a:solidFill>
                  <a:schemeClr val="tx1"/>
                </a:solidFill>
              </a:rPr>
              <a:t>内</a:t>
            </a:r>
            <a:r>
              <a:rPr lang="zh-CN" altLang="zh-CN" i="0" dirty="0">
                <a:solidFill>
                  <a:schemeClr val="tx1"/>
                </a:solidFill>
              </a:rPr>
              <a:t> ： 自由电流</a:t>
            </a:r>
            <a:endParaRPr lang="zh-CN" altLang="en-US" i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838" name="Object 14"/>
              <p:cNvSpPr txBox="1"/>
              <p:nvPr/>
            </p:nvSpPr>
            <p:spPr bwMode="auto">
              <a:xfrm>
                <a:off x="377825" y="1989138"/>
                <a:ext cx="3665538" cy="1095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5838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825" y="1989138"/>
                <a:ext cx="3665538" cy="1095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96552" y="4365624"/>
            <a:ext cx="6627776" cy="1095375"/>
            <a:chOff x="896552" y="4365624"/>
            <a:chExt cx="6627776" cy="10953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829" name="Object 5"/>
                <p:cNvSpPr txBox="1"/>
                <p:nvPr/>
              </p:nvSpPr>
              <p:spPr bwMode="auto">
                <a:xfrm>
                  <a:off x="3616325" y="4365624"/>
                  <a:ext cx="3908003" cy="1095375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00">
                        <a:alpha val="61000"/>
                      </a:srgbClr>
                    </a:gs>
                    <a:gs pos="50000">
                      <a:srgbClr val="FFFFFF"/>
                    </a:gs>
                    <a:gs pos="100000">
                      <a:srgbClr val="FFFF00">
                        <a:alpha val="61000"/>
                      </a:srgbClr>
                    </a:gs>
                  </a:gsLst>
                  <a:lin ang="5400000" scaled="1"/>
                </a:gradFill>
                <a:ln w="28575">
                  <a:solidFill>
                    <a:srgbClr val="00B050"/>
                  </a:solidFill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supHide m:val="on"/>
                            <m:ctrl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acc>
                            <m:r>
                              <a:rPr lang="zh-CN" altLang="en-US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b="1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</m:nary>
                        <m:r>
                          <a:rPr lang="zh-CN" altLang="en-US" b="1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内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5829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6325" y="4365624"/>
                  <a:ext cx="3908003" cy="10953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896552" y="4532756"/>
                  <a:ext cx="2451312" cy="5754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 b="1" i="1">
                      <a:solidFill>
                        <a:srgbClr val="00CC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</m:oMath>
                  </a14:m>
                  <a:r>
                    <a:rPr lang="zh-CN" altLang="en-US" i="0" dirty="0">
                      <a:solidFill>
                        <a:schemeClr val="tx1"/>
                      </a:solidFill>
                    </a:rPr>
                    <a:t> 的环路 定理</a:t>
                  </a:r>
                </a:p>
              </p:txBody>
            </p:sp>
          </mc:Choice>
          <mc:Fallback xmlns="">
            <p:sp>
              <p:nvSpPr>
                <p:cNvPr id="10256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6552" y="4532756"/>
                  <a:ext cx="2451312" cy="57547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6383" r="-4478" b="-2553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00D949-E3A6-43CF-B16E-6F6B144E988E}"/>
              </a:ext>
            </a:extLst>
          </p:cNvPr>
          <p:cNvGrpSpPr/>
          <p:nvPr/>
        </p:nvGrpSpPr>
        <p:grpSpPr>
          <a:xfrm>
            <a:off x="390525" y="869840"/>
            <a:ext cx="8645971" cy="1028810"/>
            <a:chOff x="390525" y="869840"/>
            <a:chExt cx="8645971" cy="1028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835" name="Object 11"/>
                <p:cNvSpPr txBox="1"/>
                <p:nvPr/>
              </p:nvSpPr>
              <p:spPr bwMode="auto">
                <a:xfrm>
                  <a:off x="390525" y="955675"/>
                  <a:ext cx="2797175" cy="942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</m:nary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内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5835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525" y="955675"/>
                  <a:ext cx="2797175" cy="9429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5836" name="Object 12"/>
                <p:cNvGraphicFramePr>
                  <a:graphicFrameLocks noChangeAspect="1"/>
                </p:cNvGraphicFramePr>
                <p:nvPr/>
              </p:nvGraphicFramePr>
              <p:xfrm>
                <a:off x="3218797" y="1052736"/>
                <a:ext cx="2093754" cy="5724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5" imgW="952200" imgH="241200" progId="Equation.DSMT4">
                        <p:embed/>
                      </p:oleObj>
                    </mc:Choice>
                    <mc:Fallback>
                      <p:oleObj name="Equation" r:id="rId15" imgW="952200" imgH="241200" progId="Equation.DSMT4">
                        <p:embed/>
                        <p:pic>
                          <p:nvPicPr>
                            <p:cNvPr id="205836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8797" y="1052736"/>
                              <a:ext cx="2093754" cy="5724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05836" name="Object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105954"/>
                    </p:ext>
                  </p:extLst>
                </p:nvPr>
              </p:nvGraphicFramePr>
              <p:xfrm>
                <a:off x="3218797" y="1052736"/>
                <a:ext cx="2093754" cy="57242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83" name="Equation" r:id="rId17" imgW="952200" imgH="241200" progId="Equation.DSMT4">
                        <p:embed/>
                      </p:oleObj>
                    </mc:Choice>
                    <mc:Fallback>
                      <p:oleObj name="Equation" r:id="rId17" imgW="952200" imgH="241200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8797" y="1052736"/>
                              <a:ext cx="2093754" cy="57242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843" name="Object 19"/>
                <p:cNvSpPr txBox="1"/>
                <p:nvPr/>
              </p:nvSpPr>
              <p:spPr bwMode="auto">
                <a:xfrm>
                  <a:off x="5343648" y="869840"/>
                  <a:ext cx="3692848" cy="938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内</m:t>
                            </m:r>
                          </m:sub>
                        </m:sSub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</m:acc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zh-CN" alt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acc>
                          </m:e>
                        </m:nary>
                        <m:r>
                          <a:rPr lang="zh-CN" alt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5843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43648" y="869840"/>
                  <a:ext cx="3692848" cy="938212"/>
                </a:xfrm>
                <a:prstGeom prst="rect">
                  <a:avLst/>
                </a:prstGeom>
                <a:blipFill>
                  <a:blip r:embed="rId19"/>
                  <a:stretch>
                    <a:fillRect b="-7143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/>
          <p:cNvGrpSpPr/>
          <p:nvPr/>
        </p:nvGrpSpPr>
        <p:grpSpPr>
          <a:xfrm>
            <a:off x="251520" y="188640"/>
            <a:ext cx="3376245" cy="584775"/>
            <a:chOff x="304800" y="329282"/>
            <a:chExt cx="3376245" cy="584775"/>
          </a:xfrm>
        </p:grpSpPr>
        <p:sp>
          <p:nvSpPr>
            <p:cNvPr id="10254" name="Text Box 22"/>
            <p:cNvSpPr txBox="1">
              <a:spLocks noChangeArrowheads="1"/>
            </p:cNvSpPr>
            <p:nvPr/>
          </p:nvSpPr>
          <p:spPr bwMode="auto">
            <a:xfrm>
              <a:off x="304800" y="329282"/>
              <a:ext cx="33762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i="0" dirty="0">
                  <a:solidFill>
                    <a:srgbClr val="CC3300"/>
                  </a:solidFill>
                </a:rPr>
                <a:t>四、   的环路定理</a:t>
              </a:r>
            </a:p>
          </p:txBody>
        </p:sp>
        <p:graphicFrame>
          <p:nvGraphicFramePr>
            <p:cNvPr id="10247" name="Object 23"/>
            <p:cNvGraphicFramePr>
              <a:graphicFrameLocks noChangeAspect="1"/>
            </p:cNvGraphicFramePr>
            <p:nvPr/>
          </p:nvGraphicFramePr>
          <p:xfrm>
            <a:off x="1066800" y="352425"/>
            <a:ext cx="4762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90440" imgH="190440" progId="Equation.3">
                    <p:embed/>
                  </p:oleObj>
                </mc:Choice>
                <mc:Fallback>
                  <p:oleObj name="公式" r:id="rId20" imgW="190440" imgH="190440" progId="Equation.3">
                    <p:embed/>
                    <p:pic>
                      <p:nvPicPr>
                        <p:cNvPr id="102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352425"/>
                          <a:ext cx="4762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611560" y="2996952"/>
            <a:ext cx="6120680" cy="1152128"/>
            <a:chOff x="611560" y="2996952"/>
            <a:chExt cx="6120680" cy="115212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249" name="Object 21"/>
                <p:cNvGraphicFramePr>
                  <a:graphicFrameLocks noChangeAspect="1"/>
                </p:cNvGraphicFramePr>
                <p:nvPr/>
              </p:nvGraphicFramePr>
              <p:xfrm>
                <a:off x="4281140" y="3153717"/>
                <a:ext cx="2451100" cy="9953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2" imgW="825480" imgH="444240" progId="Equation.DSMT4">
                        <p:embed/>
                      </p:oleObj>
                    </mc:Choice>
                    <mc:Fallback>
                      <p:oleObj name="Equation" r:id="rId22" imgW="825480" imgH="444240" progId="Equation.DSMT4">
                        <p:embed/>
                        <p:pic>
                          <p:nvPicPr>
                            <p:cNvPr id="10249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81140" y="3153717"/>
                              <a:ext cx="2451100" cy="995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249" name="Object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03058746"/>
                    </p:ext>
                  </p:extLst>
                </p:nvPr>
              </p:nvGraphicFramePr>
              <p:xfrm>
                <a:off x="4281140" y="3153717"/>
                <a:ext cx="2451100" cy="9953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396" name="Equation" r:id="rId24" imgW="825480" imgH="444240" progId="Equation.DSMT4">
                        <p:embed/>
                      </p:oleObj>
                    </mc:Choice>
                    <mc:Fallback>
                      <p:oleObj name="Equation" r:id="rId24" imgW="825480" imgH="444240" progId="Equation.DSMT4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81140" y="3153717"/>
                              <a:ext cx="2451100" cy="9953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11560" y="3297733"/>
                  <a:ext cx="3172663" cy="575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i="0" dirty="0">
                      <a:solidFill>
                        <a:srgbClr val="0070C0"/>
                      </a:solidFill>
                    </a:rPr>
                    <a:t>定义 磁场强度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</m:oMath>
                  </a14:m>
                  <a:r>
                    <a:rPr lang="zh-CN" altLang="en-US" i="0" dirty="0">
                      <a:solidFill>
                        <a:srgbClr val="0070C0"/>
                      </a:solidFill>
                    </a:rPr>
                    <a:t>：</a:t>
                  </a: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297733"/>
                  <a:ext cx="3172663" cy="57547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839" t="-6383" r="-3071" b="-255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下箭头 5"/>
            <p:cNvSpPr/>
            <p:nvPr/>
          </p:nvSpPr>
          <p:spPr bwMode="auto">
            <a:xfrm>
              <a:off x="1489770" y="2996952"/>
              <a:ext cx="299343" cy="31741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1" u="none" strike="noStrike" cap="none" normalizeH="0" baseline="0">
                <a:ln>
                  <a:noFill/>
                </a:ln>
                <a:solidFill>
                  <a:srgbClr val="00CC00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 build="p" autoUpdateAnimBg="0"/>
      <p:bldP spid="2058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536" y="188640"/>
            <a:ext cx="2606675" cy="519315"/>
            <a:chOff x="685800" y="461413"/>
            <a:chExt cx="2606675" cy="519315"/>
          </a:xfrm>
        </p:grpSpPr>
        <p:sp>
          <p:nvSpPr>
            <p:cNvPr id="204804" name="Text Box 4"/>
            <p:cNvSpPr txBox="1">
              <a:spLocks noChangeArrowheads="1"/>
            </p:cNvSpPr>
            <p:nvPr/>
          </p:nvSpPr>
          <p:spPr bwMode="auto">
            <a:xfrm>
              <a:off x="685800" y="461615"/>
              <a:ext cx="2606675" cy="51911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solidFill>
                    <a:schemeClr val="tx1"/>
                  </a:solidFill>
                </a:rPr>
                <a:t>磁场强度</a:t>
              </a:r>
            </a:p>
          </p:txBody>
        </p:sp>
        <p:graphicFrame>
          <p:nvGraphicFramePr>
            <p:cNvPr id="204805" name="Object 5"/>
            <p:cNvGraphicFramePr>
              <a:graphicFrameLocks noChangeAspect="1"/>
            </p:cNvGraphicFramePr>
            <p:nvPr/>
          </p:nvGraphicFramePr>
          <p:xfrm>
            <a:off x="2421215" y="461413"/>
            <a:ext cx="422593" cy="422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440" imgH="190440" progId="Equation.DSMT4">
                    <p:embed/>
                  </p:oleObj>
                </mc:Choice>
                <mc:Fallback>
                  <p:oleObj name="Equation" r:id="rId2" imgW="190440" imgH="190440" progId="Equation.DSMT4">
                    <p:embed/>
                    <p:pic>
                      <p:nvPicPr>
                        <p:cNvPr id="2048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215" y="461413"/>
                          <a:ext cx="422593" cy="422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329299" y="980728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 dirty="0">
                <a:solidFill>
                  <a:schemeClr val="tx1"/>
                </a:solidFill>
              </a:rPr>
              <a:t>定义：</a:t>
            </a: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1403648" y="836712"/>
          <a:ext cx="3849434" cy="995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444240" progId="Equation.DSMT4">
                  <p:embed/>
                </p:oleObj>
              </mc:Choice>
              <mc:Fallback>
                <p:oleObj name="Equation" r:id="rId4" imgW="1295280" imgH="444240" progId="Equation.DSMT4">
                  <p:embed/>
                  <p:pic>
                    <p:nvPicPr>
                      <p:cNvPr id="20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836712"/>
                        <a:ext cx="3849434" cy="995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6084168" y="890717"/>
            <a:ext cx="2145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H</a:t>
            </a:r>
            <a:r>
              <a:rPr lang="zh-CN" altLang="zh-CN" i="0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i="0" dirty="0">
                <a:solidFill>
                  <a:schemeClr val="tx1"/>
                </a:solidFill>
              </a:rPr>
              <a:t>成正比</a:t>
            </a:r>
            <a:endParaRPr lang="en-US" altLang="zh-CN" i="0" dirty="0">
              <a:solidFill>
                <a:schemeClr val="tx1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317056" y="4763566"/>
            <a:ext cx="2716213" cy="1757363"/>
            <a:chOff x="1824" y="2928"/>
            <a:chExt cx="1711" cy="1107"/>
          </a:xfrm>
        </p:grpSpPr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1837" y="2928"/>
              <a:ext cx="16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</a:rPr>
                <a:t>μ</a:t>
              </a:r>
              <a:r>
                <a:rPr lang="en-US" altLang="zh-CN" i="0" baseline="-25000" dirty="0">
                  <a:solidFill>
                    <a:schemeClr val="tx1"/>
                  </a:solidFill>
                </a:rPr>
                <a:t>   </a:t>
              </a:r>
              <a:r>
                <a:rPr lang="en-US" altLang="zh-CN" i="0" dirty="0">
                  <a:solidFill>
                    <a:schemeClr val="tx1"/>
                  </a:solidFill>
                </a:rPr>
                <a:t>: </a:t>
              </a:r>
              <a:r>
                <a:rPr lang="zh-CN" altLang="en-US" i="0" dirty="0">
                  <a:solidFill>
                    <a:schemeClr val="tx1"/>
                  </a:solidFill>
                </a:rPr>
                <a:t>绝对磁导率</a:t>
              </a:r>
            </a:p>
          </p:txBody>
        </p:sp>
        <p:sp>
          <p:nvSpPr>
            <p:cNvPr id="11278" name="Text Box 18"/>
            <p:cNvSpPr txBox="1">
              <a:spLocks noChangeArrowheads="1"/>
            </p:cNvSpPr>
            <p:nvPr/>
          </p:nvSpPr>
          <p:spPr bwMode="auto">
            <a:xfrm>
              <a:off x="1824" y="3705"/>
              <a:ext cx="16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chemeClr val="tx1"/>
                  </a:solidFill>
                </a:rPr>
                <a:t>μ</a:t>
              </a:r>
              <a:r>
                <a:rPr lang="en-US" altLang="zh-CN" baseline="-25000" dirty="0" err="1">
                  <a:solidFill>
                    <a:schemeClr val="tx1"/>
                  </a:solidFill>
                </a:rPr>
                <a:t>r</a:t>
              </a:r>
              <a:r>
                <a:rPr lang="en-US" altLang="zh-CN" i="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i="0" dirty="0">
                  <a:solidFill>
                    <a:schemeClr val="tx1"/>
                  </a:solidFill>
                </a:rPr>
                <a:t>: </a:t>
              </a:r>
              <a:r>
                <a:rPr lang="zh-CN" altLang="en-US" i="0" dirty="0">
                  <a:solidFill>
                    <a:schemeClr val="tx1"/>
                  </a:solidFill>
                </a:rPr>
                <a:t>相对磁导率</a:t>
              </a:r>
            </a:p>
          </p:txBody>
        </p:sp>
        <p:sp>
          <p:nvSpPr>
            <p:cNvPr id="11279" name="Text Box 19"/>
            <p:cNvSpPr txBox="1">
              <a:spLocks noChangeArrowheads="1"/>
            </p:cNvSpPr>
            <p:nvPr/>
          </p:nvSpPr>
          <p:spPr bwMode="auto">
            <a:xfrm>
              <a:off x="1824" y="3312"/>
              <a:ext cx="17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1"/>
                  </a:solidFill>
                </a:rPr>
                <a:t>μ</a:t>
              </a:r>
              <a:r>
                <a:rPr lang="en-US" altLang="zh-CN" baseline="-25000">
                  <a:solidFill>
                    <a:schemeClr val="tx1"/>
                  </a:solidFill>
                </a:rPr>
                <a:t>0</a:t>
              </a:r>
              <a:r>
                <a:rPr lang="en-US" altLang="zh-CN" i="0" baseline="-25000">
                  <a:solidFill>
                    <a:schemeClr val="tx1"/>
                  </a:solidFill>
                </a:rPr>
                <a:t> </a:t>
              </a:r>
              <a:r>
                <a:rPr lang="en-US" altLang="zh-CN" i="0">
                  <a:solidFill>
                    <a:schemeClr val="tx1"/>
                  </a:solidFill>
                </a:rPr>
                <a:t>: </a:t>
              </a:r>
              <a:r>
                <a:rPr lang="zh-CN" altLang="en-US" i="0">
                  <a:solidFill>
                    <a:schemeClr val="tx1"/>
                  </a:solidFill>
                </a:rPr>
                <a:t>真空磁导率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7"/>
              <p:cNvSpPr txBox="1"/>
              <p:nvPr/>
            </p:nvSpPr>
            <p:spPr bwMode="auto">
              <a:xfrm>
                <a:off x="1331640" y="3068942"/>
                <a:ext cx="7173913" cy="1020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</m:acc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3068942"/>
                <a:ext cx="7173913" cy="1020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971600" y="5301208"/>
          <a:ext cx="1910398" cy="5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228600" progId="Equation.DSMT4">
                  <p:embed/>
                </p:oleObj>
              </mc:Choice>
              <mc:Fallback>
                <p:oleObj name="Equation" r:id="rId8" imgW="583920" imgH="228600" progId="Equation.DSMT4">
                  <p:embed/>
                  <p:pic>
                    <p:nvPicPr>
                      <p:cNvPr id="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301208"/>
                        <a:ext cx="1910398" cy="56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4238214" y="4077072"/>
                <a:ext cx="369190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 i="0" dirty="0">
                    <a:solidFill>
                      <a:schemeClr val="tx1"/>
                    </a:solidFill>
                  </a:rPr>
                  <a:t>：</a:t>
                </a:r>
                <a:r>
                  <a:rPr lang="zh-CN" altLang="en-US" i="0" dirty="0">
                    <a:solidFill>
                      <a:schemeClr val="tx1"/>
                    </a:solidFill>
                  </a:rPr>
                  <a:t>介质的磁化率</a:t>
                </a:r>
              </a:p>
            </p:txBody>
          </p:sp>
        </mc:Choice>
        <mc:Fallback xmlns=""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8214" y="4077072"/>
                <a:ext cx="3691907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898351" y="4581128"/>
          <a:ext cx="24495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228600" progId="Equation.DSMT4">
                  <p:embed/>
                </p:oleObj>
              </mc:Choice>
              <mc:Fallback>
                <p:oleObj name="Equation" r:id="rId12" imgW="749160" imgH="228600" progId="Equation.DSMT4">
                  <p:embed/>
                  <p:pic>
                    <p:nvPicPr>
                      <p:cNvPr id="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51" y="4581128"/>
                        <a:ext cx="24495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1395714" y="2060848"/>
          <a:ext cx="6560662" cy="625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6280" imgH="253800" progId="Equation.DSMT4">
                  <p:embed/>
                </p:oleObj>
              </mc:Choice>
              <mc:Fallback>
                <p:oleObj name="Equation" r:id="rId14" imgW="2006280" imgH="253800" progId="Equation.DSMT4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714" y="2060848"/>
                        <a:ext cx="6560662" cy="625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utoUpdateAnimBg="0"/>
      <p:bldP spid="204814" grpId="0" autoUpdateAnimBg="0"/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288925" y="117475"/>
            <a:ext cx="85502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 dirty="0">
                <a:solidFill>
                  <a:schemeClr val="tx1"/>
                </a:solidFill>
              </a:rPr>
              <a:t>例 </a:t>
            </a:r>
            <a:r>
              <a:rPr lang="en-US" altLang="zh-CN" i="0" dirty="0">
                <a:solidFill>
                  <a:schemeClr val="tx1"/>
                </a:solidFill>
              </a:rPr>
              <a:t>1</a:t>
            </a:r>
            <a:r>
              <a:rPr lang="zh-CN" altLang="en-US" i="0" dirty="0">
                <a:solidFill>
                  <a:schemeClr val="tx1"/>
                </a:solidFill>
              </a:rPr>
              <a:t>：无限长直螺线管，电流为 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zh-CN" altLang="en-US" i="0" dirty="0">
                <a:solidFill>
                  <a:schemeClr val="tx1"/>
                </a:solidFill>
              </a:rPr>
              <a:t>，单位长度的匝数为 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i="0" dirty="0">
                <a:solidFill>
                  <a:schemeClr val="tx1"/>
                </a:solidFill>
              </a:rPr>
              <a:t>，管内充满磁导率为</a:t>
            </a:r>
            <a:r>
              <a:rPr lang="en-US" altLang="zh-CN" dirty="0" err="1">
                <a:solidFill>
                  <a:schemeClr val="tx1"/>
                </a:solidFill>
              </a:rPr>
              <a:t>μ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r</a:t>
            </a:r>
            <a:r>
              <a:rPr lang="en-US" altLang="zh-CN" i="0" dirty="0">
                <a:solidFill>
                  <a:schemeClr val="tx1"/>
                </a:solidFill>
              </a:rPr>
              <a:t> </a:t>
            </a:r>
            <a:r>
              <a:rPr lang="zh-CN" altLang="zh-CN" i="0" dirty="0">
                <a:solidFill>
                  <a:schemeClr val="tx1"/>
                </a:solidFill>
              </a:rPr>
              <a:t>的均匀介质，求管内的磁感应强度。</a:t>
            </a:r>
            <a:endParaRPr lang="zh-CN" altLang="en-US" i="0" dirty="0">
              <a:solidFill>
                <a:schemeClr val="tx1"/>
              </a:solidFill>
            </a:endParaRPr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49250" y="1769640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解：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3074565"/>
            <a:ext cx="2971800" cy="1357313"/>
            <a:chOff x="3456" y="960"/>
            <a:chExt cx="1440" cy="855"/>
          </a:xfrm>
        </p:grpSpPr>
        <p:sp>
          <p:nvSpPr>
            <p:cNvPr id="12313" name="Rectangle 5" descr="5%"/>
            <p:cNvSpPr>
              <a:spLocks noChangeArrowheads="1"/>
            </p:cNvSpPr>
            <p:nvPr/>
          </p:nvSpPr>
          <p:spPr bwMode="auto">
            <a:xfrm>
              <a:off x="3456" y="1296"/>
              <a:ext cx="1440" cy="384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314" name="Group 6"/>
            <p:cNvGrpSpPr>
              <a:grpSpLocks/>
            </p:cNvGrpSpPr>
            <p:nvPr/>
          </p:nvGrpSpPr>
          <p:grpSpPr bwMode="auto">
            <a:xfrm>
              <a:off x="3508" y="960"/>
              <a:ext cx="1245" cy="404"/>
              <a:chOff x="3508" y="960"/>
              <a:chExt cx="1245" cy="404"/>
            </a:xfrm>
          </p:grpSpPr>
          <p:sp>
            <p:nvSpPr>
              <p:cNvPr id="12326" name="Text Box 7"/>
              <p:cNvSpPr txBox="1">
                <a:spLocks noChangeArrowheads="1"/>
              </p:cNvSpPr>
              <p:nvPr/>
            </p:nvSpPr>
            <p:spPr bwMode="auto">
              <a:xfrm>
                <a:off x="350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2327" name="Text Box 8"/>
              <p:cNvSpPr txBox="1">
                <a:spLocks noChangeArrowheads="1"/>
              </p:cNvSpPr>
              <p:nvPr/>
            </p:nvSpPr>
            <p:spPr bwMode="auto">
              <a:xfrm>
                <a:off x="394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2328" name="Text Box 9"/>
              <p:cNvSpPr txBox="1">
                <a:spLocks noChangeArrowheads="1"/>
              </p:cNvSpPr>
              <p:nvPr/>
            </p:nvSpPr>
            <p:spPr bwMode="auto">
              <a:xfrm>
                <a:off x="416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2329" name="Text Box 10"/>
              <p:cNvSpPr txBox="1">
                <a:spLocks noChangeArrowheads="1"/>
              </p:cNvSpPr>
              <p:nvPr/>
            </p:nvSpPr>
            <p:spPr bwMode="auto">
              <a:xfrm>
                <a:off x="438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2330" name="Text Box 11"/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12331" name="Text Box 12"/>
              <p:cNvSpPr txBox="1">
                <a:spLocks noChangeArrowheads="1"/>
              </p:cNvSpPr>
              <p:nvPr/>
            </p:nvSpPr>
            <p:spPr bwMode="auto">
              <a:xfrm>
                <a:off x="372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i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grpSp>
          <p:nvGrpSpPr>
            <p:cNvPr id="12315" name="Group 13"/>
            <p:cNvGrpSpPr>
              <a:grpSpLocks/>
            </p:cNvGrpSpPr>
            <p:nvPr/>
          </p:nvGrpSpPr>
          <p:grpSpPr bwMode="auto">
            <a:xfrm>
              <a:off x="3456" y="1584"/>
              <a:ext cx="1306" cy="231"/>
              <a:chOff x="3456" y="1680"/>
              <a:chExt cx="1306" cy="231"/>
            </a:xfrm>
          </p:grpSpPr>
          <p:sp>
            <p:nvSpPr>
              <p:cNvPr id="12320" name="Text Box 14"/>
              <p:cNvSpPr txBox="1">
                <a:spLocks noChangeArrowheads="1"/>
              </p:cNvSpPr>
              <p:nvPr/>
            </p:nvSpPr>
            <p:spPr bwMode="auto">
              <a:xfrm>
                <a:off x="3456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0">
                    <a:solidFill>
                      <a:schemeClr val="tx1"/>
                    </a:solidFill>
                  </a:rPr>
                  <a:t>×</a:t>
                </a:r>
              </a:p>
            </p:txBody>
          </p:sp>
          <p:sp>
            <p:nvSpPr>
              <p:cNvPr id="12321" name="Text Box 15"/>
              <p:cNvSpPr txBox="1">
                <a:spLocks noChangeArrowheads="1"/>
              </p:cNvSpPr>
              <p:nvPr/>
            </p:nvSpPr>
            <p:spPr bwMode="auto">
              <a:xfrm>
                <a:off x="3677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0">
                    <a:solidFill>
                      <a:schemeClr val="tx1"/>
                    </a:solidFill>
                  </a:rPr>
                  <a:t>×</a:t>
                </a:r>
              </a:p>
            </p:txBody>
          </p:sp>
          <p:sp>
            <p:nvSpPr>
              <p:cNvPr id="12322" name="Text Box 16"/>
              <p:cNvSpPr txBox="1">
                <a:spLocks noChangeArrowheads="1"/>
              </p:cNvSpPr>
              <p:nvPr/>
            </p:nvSpPr>
            <p:spPr bwMode="auto">
              <a:xfrm>
                <a:off x="3898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0">
                    <a:solidFill>
                      <a:schemeClr val="tx1"/>
                    </a:solidFill>
                  </a:rPr>
                  <a:t>×</a:t>
                </a:r>
              </a:p>
            </p:txBody>
          </p:sp>
          <p:sp>
            <p:nvSpPr>
              <p:cNvPr id="12323" name="Text Box 17"/>
              <p:cNvSpPr txBox="1">
                <a:spLocks noChangeArrowheads="1"/>
              </p:cNvSpPr>
              <p:nvPr/>
            </p:nvSpPr>
            <p:spPr bwMode="auto">
              <a:xfrm>
                <a:off x="4119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0">
                    <a:solidFill>
                      <a:schemeClr val="tx1"/>
                    </a:solidFill>
                  </a:rPr>
                  <a:t>×</a:t>
                </a:r>
              </a:p>
            </p:txBody>
          </p:sp>
          <p:sp>
            <p:nvSpPr>
              <p:cNvPr id="12324" name="Text Box 18"/>
              <p:cNvSpPr txBox="1">
                <a:spLocks noChangeArrowheads="1"/>
              </p:cNvSpPr>
              <p:nvPr/>
            </p:nvSpPr>
            <p:spPr bwMode="auto">
              <a:xfrm>
                <a:off x="4341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0">
                    <a:solidFill>
                      <a:schemeClr val="tx1"/>
                    </a:solidFill>
                  </a:rPr>
                  <a:t>×</a:t>
                </a:r>
              </a:p>
            </p:txBody>
          </p:sp>
          <p:sp>
            <p:nvSpPr>
              <p:cNvPr id="12325" name="Text Box 19"/>
              <p:cNvSpPr txBox="1">
                <a:spLocks noChangeArrowheads="1"/>
              </p:cNvSpPr>
              <p:nvPr/>
            </p:nvSpPr>
            <p:spPr bwMode="auto">
              <a:xfrm>
                <a:off x="4561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i="1">
                    <a:solidFill>
                      <a:srgbClr val="00CC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i="0">
                    <a:solidFill>
                      <a:schemeClr val="tx1"/>
                    </a:solidFill>
                  </a:rPr>
                  <a:t>×</a:t>
                </a:r>
              </a:p>
            </p:txBody>
          </p:sp>
        </p:grpSp>
        <p:sp>
          <p:nvSpPr>
            <p:cNvPr id="12316" name="Freeform 20"/>
            <p:cNvSpPr>
              <a:spLocks/>
            </p:cNvSpPr>
            <p:nvPr/>
          </p:nvSpPr>
          <p:spPr bwMode="auto">
            <a:xfrm>
              <a:off x="3468" y="1188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Freeform 21"/>
            <p:cNvSpPr>
              <a:spLocks/>
            </p:cNvSpPr>
            <p:nvPr/>
          </p:nvSpPr>
          <p:spPr bwMode="auto">
            <a:xfrm>
              <a:off x="3456" y="1296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8" name="Freeform 22"/>
            <p:cNvSpPr>
              <a:spLocks/>
            </p:cNvSpPr>
            <p:nvPr/>
          </p:nvSpPr>
          <p:spPr bwMode="auto">
            <a:xfrm>
              <a:off x="3456" y="1632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Freeform 23"/>
            <p:cNvSpPr>
              <a:spLocks/>
            </p:cNvSpPr>
            <p:nvPr/>
          </p:nvSpPr>
          <p:spPr bwMode="auto">
            <a:xfrm>
              <a:off x="3456" y="1776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105400" y="3607965"/>
            <a:ext cx="1676400" cy="1565275"/>
            <a:chOff x="3840" y="1296"/>
            <a:chExt cx="1056" cy="986"/>
          </a:xfrm>
        </p:grpSpPr>
        <p:sp>
          <p:nvSpPr>
            <p:cNvPr id="12306" name="Rectangle 25"/>
            <p:cNvSpPr>
              <a:spLocks noChangeArrowheads="1"/>
            </p:cNvSpPr>
            <p:nvPr/>
          </p:nvSpPr>
          <p:spPr bwMode="auto">
            <a:xfrm>
              <a:off x="4032" y="1392"/>
              <a:ext cx="672" cy="62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Line 26"/>
            <p:cNvSpPr>
              <a:spLocks noChangeShapeType="1"/>
            </p:cNvSpPr>
            <p:nvPr/>
          </p:nvSpPr>
          <p:spPr bwMode="auto">
            <a:xfrm>
              <a:off x="4224" y="1392"/>
              <a:ext cx="14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Text Box 27"/>
            <p:cNvSpPr txBox="1">
              <a:spLocks noChangeArrowheads="1"/>
            </p:cNvSpPr>
            <p:nvPr/>
          </p:nvSpPr>
          <p:spPr bwMode="auto">
            <a:xfrm>
              <a:off x="3840" y="13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309" name="Text Box 28"/>
            <p:cNvSpPr txBox="1">
              <a:spLocks noChangeArrowheads="1"/>
            </p:cNvSpPr>
            <p:nvPr/>
          </p:nvSpPr>
          <p:spPr bwMode="auto">
            <a:xfrm>
              <a:off x="4752" y="129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310" name="Text Box 29"/>
            <p:cNvSpPr txBox="1">
              <a:spLocks noChangeArrowheads="1"/>
            </p:cNvSpPr>
            <p:nvPr/>
          </p:nvSpPr>
          <p:spPr bwMode="auto">
            <a:xfrm>
              <a:off x="3840" y="187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311" name="Text Box 30"/>
            <p:cNvSpPr txBox="1">
              <a:spLocks noChangeArrowheads="1"/>
            </p:cNvSpPr>
            <p:nvPr/>
          </p:nvSpPr>
          <p:spPr bwMode="auto">
            <a:xfrm>
              <a:off x="4763" y="1872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c </a:t>
              </a:r>
            </a:p>
          </p:txBody>
        </p:sp>
        <p:sp>
          <p:nvSpPr>
            <p:cNvPr id="12312" name="Text Box 31"/>
            <p:cNvSpPr txBox="1">
              <a:spLocks noChangeArrowheads="1"/>
            </p:cNvSpPr>
            <p:nvPr/>
          </p:nvSpPr>
          <p:spPr bwMode="auto">
            <a:xfrm>
              <a:off x="4262" y="199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1"/>
                  </a:solidFill>
                </a:rPr>
                <a:t>L</a:t>
              </a:r>
            </a:p>
          </p:txBody>
        </p:sp>
      </p:grpSp>
      <p:graphicFrame>
        <p:nvGraphicFramePr>
          <p:cNvPr id="206880" name="Object 32"/>
          <p:cNvGraphicFramePr>
            <a:graphicFrameLocks noChangeAspect="1"/>
          </p:cNvGraphicFramePr>
          <p:nvPr/>
        </p:nvGraphicFramePr>
        <p:xfrm>
          <a:off x="685800" y="2501478"/>
          <a:ext cx="5943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09600" imgH="380880" progId="Equation.DSMT4">
                  <p:embed/>
                </p:oleObj>
              </mc:Choice>
              <mc:Fallback>
                <p:oleObj name="Equation" r:id="rId3" imgW="3009600" imgH="380880" progId="Equation.DSMT4">
                  <p:embed/>
                  <p:pic>
                    <p:nvPicPr>
                      <p:cNvPr id="2068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01478"/>
                        <a:ext cx="59436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1" name="Object 33"/>
          <p:cNvGraphicFramePr>
            <a:graphicFrameLocks noChangeAspect="1"/>
          </p:cNvGraphicFramePr>
          <p:nvPr/>
        </p:nvGraphicFramePr>
        <p:xfrm>
          <a:off x="6588125" y="2604665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93480" imgH="164880" progId="Equation.3">
                  <p:embed/>
                </p:oleObj>
              </mc:Choice>
              <mc:Fallback>
                <p:oleObj name="公式" r:id="rId5" imgW="393480" imgH="164880" progId="Equation.3">
                  <p:embed/>
                  <p:pic>
                    <p:nvPicPr>
                      <p:cNvPr id="2068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604665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533400" y="3320628"/>
            <a:ext cx="260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由</a:t>
            </a:r>
            <a:r>
              <a:rPr lang="en-US" altLang="zh-CN" i="0">
                <a:solidFill>
                  <a:schemeClr val="tx1"/>
                </a:solidFill>
              </a:rPr>
              <a:t>H</a:t>
            </a:r>
            <a:r>
              <a:rPr lang="zh-CN" altLang="en-US" i="0">
                <a:solidFill>
                  <a:schemeClr val="tx1"/>
                </a:solidFill>
              </a:rPr>
              <a:t>的环路定理</a:t>
            </a: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593725" y="3938165"/>
            <a:ext cx="187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H L 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n I L</a:t>
            </a: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685800" y="4623965"/>
            <a:ext cx="1444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H  </a:t>
            </a:r>
            <a:r>
              <a:rPr lang="en-US" altLang="zh-CN" i="0">
                <a:solidFill>
                  <a:schemeClr val="tx1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n I </a:t>
            </a:r>
          </a:p>
        </p:txBody>
      </p:sp>
      <p:sp>
        <p:nvSpPr>
          <p:cNvPr id="206885" name="Text Box 37"/>
          <p:cNvSpPr txBox="1">
            <a:spLocks noChangeArrowheads="1"/>
          </p:cNvSpPr>
          <p:nvPr/>
        </p:nvSpPr>
        <p:spPr bwMode="auto">
          <a:xfrm>
            <a:off x="593725" y="5233565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i="0">
                <a:solidFill>
                  <a:schemeClr val="tx1"/>
                </a:solidFill>
              </a:rPr>
              <a:t> = </a:t>
            </a:r>
            <a:r>
              <a:rPr lang="en-US" altLang="zh-CN">
                <a:solidFill>
                  <a:schemeClr val="tx1"/>
                </a:solidFill>
              </a:rPr>
              <a:t>μ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μ</a:t>
            </a:r>
            <a:r>
              <a:rPr lang="en-US" altLang="zh-CN" baseline="-25000">
                <a:solidFill>
                  <a:schemeClr val="tx1"/>
                </a:solidFill>
              </a:rPr>
              <a:t>r </a:t>
            </a:r>
            <a:r>
              <a:rPr lang="en-US" altLang="zh-CN">
                <a:solidFill>
                  <a:schemeClr val="tx1"/>
                </a:solidFill>
              </a:rPr>
              <a:t>H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6886" name="Text Box 38"/>
          <p:cNvSpPr txBox="1">
            <a:spLocks noChangeArrowheads="1"/>
          </p:cNvSpPr>
          <p:nvPr/>
        </p:nvSpPr>
        <p:spPr bwMode="auto">
          <a:xfrm>
            <a:off x="2713038" y="5233565"/>
            <a:ext cx="2011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chemeClr val="tx1"/>
                </a:solidFill>
              </a:rPr>
              <a:t>= </a:t>
            </a:r>
            <a:r>
              <a:rPr lang="en-US" altLang="zh-CN">
                <a:solidFill>
                  <a:schemeClr val="tx1"/>
                </a:solidFill>
              </a:rPr>
              <a:t>μ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μ</a:t>
            </a:r>
            <a:r>
              <a:rPr lang="en-US" altLang="zh-CN" baseline="-25000">
                <a:solidFill>
                  <a:schemeClr val="tx1"/>
                </a:solidFill>
              </a:rPr>
              <a:t>r</a:t>
            </a:r>
            <a:r>
              <a:rPr lang="en-US" altLang="zh-CN" i="0" baseline="-25000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n I</a:t>
            </a:r>
            <a:endParaRPr lang="en-US" altLang="zh-CN" i="0" baseline="-25000">
              <a:solidFill>
                <a:schemeClr val="tx1"/>
              </a:solidFill>
            </a:endParaRPr>
          </a:p>
        </p:txBody>
      </p:sp>
      <p:sp>
        <p:nvSpPr>
          <p:cNvPr id="206887" name="Text Box 39"/>
          <p:cNvSpPr txBox="1">
            <a:spLocks noChangeArrowheads="1"/>
          </p:cNvSpPr>
          <p:nvPr/>
        </p:nvSpPr>
        <p:spPr bwMode="auto">
          <a:xfrm>
            <a:off x="1116013" y="1739478"/>
            <a:ext cx="104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zh-CN" i="0" baseline="-25000">
                <a:solidFill>
                  <a:schemeClr val="tx1"/>
                </a:solidFill>
              </a:rPr>
              <a:t>外</a:t>
            </a:r>
            <a:r>
              <a:rPr lang="zh-CN" altLang="zh-CN" i="0">
                <a:solidFill>
                  <a:schemeClr val="tx1"/>
                </a:solidFill>
              </a:rPr>
              <a:t>=0</a:t>
            </a:r>
            <a:endParaRPr lang="en-US" altLang="zh-CN" i="0">
              <a:solidFill>
                <a:schemeClr val="tx1"/>
              </a:solidFill>
            </a:endParaRPr>
          </a:p>
        </p:txBody>
      </p:sp>
      <p:sp>
        <p:nvSpPr>
          <p:cNvPr id="206888" name="Text Box 40"/>
          <p:cNvSpPr txBox="1">
            <a:spLocks noChangeArrowheads="1"/>
          </p:cNvSpPr>
          <p:nvPr/>
        </p:nvSpPr>
        <p:spPr bwMode="auto">
          <a:xfrm>
            <a:off x="669925" y="586221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方向：</a:t>
            </a:r>
          </a:p>
        </p:txBody>
      </p:sp>
      <p:sp>
        <p:nvSpPr>
          <p:cNvPr id="206889" name="Line 41"/>
          <p:cNvSpPr>
            <a:spLocks noChangeShapeType="1"/>
          </p:cNvSpPr>
          <p:nvPr/>
        </p:nvSpPr>
        <p:spPr bwMode="auto">
          <a:xfrm>
            <a:off x="6858000" y="3988965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6890" name="Object 42"/>
          <p:cNvGraphicFramePr>
            <a:graphicFrameLocks noChangeAspect="1"/>
          </p:cNvGraphicFramePr>
          <p:nvPr/>
        </p:nvGraphicFramePr>
        <p:xfrm>
          <a:off x="7772400" y="3836565"/>
          <a:ext cx="34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64880" imgH="190440" progId="Equation.3">
                  <p:embed/>
                </p:oleObj>
              </mc:Choice>
              <mc:Fallback>
                <p:oleObj name="公式" r:id="rId7" imgW="164880" imgH="190440" progId="Equation.3">
                  <p:embed/>
                  <p:pic>
                    <p:nvPicPr>
                      <p:cNvPr id="2068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836565"/>
                        <a:ext cx="3429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91" name="Line 43"/>
          <p:cNvSpPr>
            <a:spLocks noChangeShapeType="1"/>
          </p:cNvSpPr>
          <p:nvPr/>
        </p:nvSpPr>
        <p:spPr bwMode="auto">
          <a:xfrm>
            <a:off x="1752600" y="6198765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82" grpId="0" autoUpdateAnimBg="0"/>
      <p:bldP spid="206883" grpId="0" autoUpdateAnimBg="0"/>
      <p:bldP spid="206884" grpId="0" autoUpdateAnimBg="0"/>
      <p:bldP spid="206885" grpId="0" autoUpdateAnimBg="0"/>
      <p:bldP spid="206886" grpId="0" autoUpdateAnimBg="0"/>
      <p:bldP spid="206887" grpId="0" autoUpdateAnimBg="0"/>
      <p:bldP spid="206888" grpId="0" autoUpdateAnimBg="0"/>
      <p:bldP spid="206889" grpId="0" animBg="1"/>
      <p:bldP spid="2068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7864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 dirty="0">
                <a:solidFill>
                  <a:schemeClr val="tx1"/>
                </a:solidFill>
              </a:rPr>
              <a:t>例 </a:t>
            </a:r>
            <a:r>
              <a:rPr lang="en-US" altLang="zh-CN" i="0" dirty="0">
                <a:solidFill>
                  <a:schemeClr val="tx1"/>
                </a:solidFill>
              </a:rPr>
              <a:t>2</a:t>
            </a:r>
            <a:r>
              <a:rPr lang="zh-CN" altLang="en-US" i="0" dirty="0">
                <a:solidFill>
                  <a:schemeClr val="tx1"/>
                </a:solidFill>
              </a:rPr>
              <a:t>：长直单芯电缆。芯为半径为 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i="0" dirty="0">
                <a:solidFill>
                  <a:schemeClr val="tx1"/>
                </a:solidFill>
              </a:rPr>
              <a:t> </a:t>
            </a:r>
            <a:r>
              <a:rPr lang="zh-CN" altLang="en-US" i="0" dirty="0">
                <a:solidFill>
                  <a:schemeClr val="tx1"/>
                </a:solidFill>
              </a:rPr>
              <a:t>的金属圆柱体，它与导电外壁间充满相对磁导率为</a:t>
            </a:r>
            <a:r>
              <a:rPr lang="en-US" altLang="zh-CN" dirty="0" err="1">
                <a:solidFill>
                  <a:schemeClr val="tx1"/>
                </a:solidFill>
              </a:rPr>
              <a:t>μ</a:t>
            </a:r>
            <a:r>
              <a:rPr lang="en-US" altLang="zh-CN" i="0" baseline="-25000" dirty="0" err="1">
                <a:solidFill>
                  <a:schemeClr val="tx1"/>
                </a:solidFill>
              </a:rPr>
              <a:t>r</a:t>
            </a:r>
            <a:r>
              <a:rPr lang="en-US" altLang="zh-CN" i="0" dirty="0">
                <a:solidFill>
                  <a:schemeClr val="tx1"/>
                </a:solidFill>
              </a:rPr>
              <a:t> </a:t>
            </a:r>
            <a:r>
              <a:rPr lang="zh-CN" altLang="en-US" i="0" dirty="0">
                <a:solidFill>
                  <a:schemeClr val="tx1"/>
                </a:solidFill>
              </a:rPr>
              <a:t>的均匀介质。现有电流  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zh-CN" i="0" dirty="0">
                <a:solidFill>
                  <a:schemeClr val="tx1"/>
                </a:solidFill>
              </a:rPr>
              <a:t>  </a:t>
            </a:r>
            <a:r>
              <a:rPr lang="zh-CN" altLang="en-US" i="0" dirty="0">
                <a:solidFill>
                  <a:schemeClr val="tx1"/>
                </a:solidFill>
              </a:rPr>
              <a:t>均匀地流过芯的横截面并沿外壁流回，求：磁介质中的磁感应强度的分布。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48400" y="1841500"/>
            <a:ext cx="1981200" cy="2667000"/>
            <a:chOff x="3936" y="864"/>
            <a:chExt cx="1248" cy="1680"/>
          </a:xfrm>
        </p:grpSpPr>
        <p:sp>
          <p:nvSpPr>
            <p:cNvPr id="13328" name="Text Box 4"/>
            <p:cNvSpPr txBox="1">
              <a:spLocks noChangeArrowheads="1"/>
            </p:cNvSpPr>
            <p:nvPr/>
          </p:nvSpPr>
          <p:spPr bwMode="auto">
            <a:xfrm>
              <a:off x="4608" y="864"/>
              <a:ext cx="2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33CC33"/>
                  </a:solidFill>
                </a:rPr>
                <a:t>I</a:t>
              </a:r>
            </a:p>
          </p:txBody>
        </p:sp>
        <p:sp>
          <p:nvSpPr>
            <p:cNvPr id="13329" name="Oval 5" descr="浅色下对角线"/>
            <p:cNvSpPr>
              <a:spLocks noChangeArrowheads="1"/>
            </p:cNvSpPr>
            <p:nvPr/>
          </p:nvSpPr>
          <p:spPr bwMode="auto">
            <a:xfrm>
              <a:off x="4032" y="1344"/>
              <a:ext cx="1056" cy="288"/>
            </a:xfrm>
            <a:prstGeom prst="ellipse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0" name="Oval 6"/>
            <p:cNvSpPr>
              <a:spLocks noChangeArrowheads="1"/>
            </p:cNvSpPr>
            <p:nvPr/>
          </p:nvSpPr>
          <p:spPr bwMode="auto">
            <a:xfrm>
              <a:off x="4296" y="1440"/>
              <a:ext cx="52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1" name="Line 7"/>
            <p:cNvSpPr>
              <a:spLocks noChangeShapeType="1"/>
            </p:cNvSpPr>
            <p:nvPr/>
          </p:nvSpPr>
          <p:spPr bwMode="auto">
            <a:xfrm>
              <a:off x="4032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8"/>
            <p:cNvSpPr>
              <a:spLocks noChangeShapeType="1"/>
            </p:cNvSpPr>
            <p:nvPr/>
          </p:nvSpPr>
          <p:spPr bwMode="auto">
            <a:xfrm>
              <a:off x="5088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9"/>
            <p:cNvSpPr>
              <a:spLocks noChangeShapeType="1"/>
            </p:cNvSpPr>
            <p:nvPr/>
          </p:nvSpPr>
          <p:spPr bwMode="auto">
            <a:xfrm>
              <a:off x="4272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10"/>
            <p:cNvSpPr>
              <a:spLocks noChangeShapeType="1"/>
            </p:cNvSpPr>
            <p:nvPr/>
          </p:nvSpPr>
          <p:spPr bwMode="auto">
            <a:xfrm>
              <a:off x="4800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1"/>
            <p:cNvSpPr>
              <a:spLocks noChangeShapeType="1"/>
            </p:cNvSpPr>
            <p:nvPr/>
          </p:nvSpPr>
          <p:spPr bwMode="auto">
            <a:xfrm flipV="1">
              <a:off x="4560" y="1056"/>
              <a:ext cx="0" cy="432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12"/>
            <p:cNvSpPr>
              <a:spLocks noChangeShapeType="1"/>
            </p:cNvSpPr>
            <p:nvPr/>
          </p:nvSpPr>
          <p:spPr bwMode="auto">
            <a:xfrm>
              <a:off x="3936" y="1920"/>
              <a:ext cx="0" cy="48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13"/>
            <p:cNvSpPr>
              <a:spLocks noChangeShapeType="1"/>
            </p:cNvSpPr>
            <p:nvPr/>
          </p:nvSpPr>
          <p:spPr bwMode="auto">
            <a:xfrm>
              <a:off x="5184" y="1872"/>
              <a:ext cx="0" cy="48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395288" y="24749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解：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553200" y="3594100"/>
            <a:ext cx="1371600" cy="533400"/>
            <a:chOff x="4128" y="1968"/>
            <a:chExt cx="864" cy="336"/>
          </a:xfrm>
        </p:grpSpPr>
        <p:sp>
          <p:nvSpPr>
            <p:cNvPr id="13324" name="Oval 16"/>
            <p:cNvSpPr>
              <a:spLocks noChangeArrowheads="1"/>
            </p:cNvSpPr>
            <p:nvPr/>
          </p:nvSpPr>
          <p:spPr bwMode="auto">
            <a:xfrm>
              <a:off x="4128" y="2016"/>
              <a:ext cx="864" cy="288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5" name="Freeform 17"/>
            <p:cNvSpPr>
              <a:spLocks/>
            </p:cNvSpPr>
            <p:nvPr/>
          </p:nvSpPr>
          <p:spPr bwMode="auto">
            <a:xfrm>
              <a:off x="4416" y="2296"/>
              <a:ext cx="64" cy="8"/>
            </a:xfrm>
            <a:custGeom>
              <a:avLst/>
              <a:gdLst>
                <a:gd name="T0" fmla="*/ 0 w 64"/>
                <a:gd name="T1" fmla="*/ 0 h 8"/>
                <a:gd name="T2" fmla="*/ 64 w 64"/>
                <a:gd name="T3" fmla="*/ 8 h 8"/>
                <a:gd name="T4" fmla="*/ 0 60000 65536"/>
                <a:gd name="T5" fmla="*/ 0 60000 65536"/>
                <a:gd name="T6" fmla="*/ 0 w 64"/>
                <a:gd name="T7" fmla="*/ 0 h 8"/>
                <a:gd name="T8" fmla="*/ 64 w 64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4" h="8">
                  <a:moveTo>
                    <a:pt x="0" y="0"/>
                  </a:moveTo>
                  <a:lnTo>
                    <a:pt x="64" y="8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Freeform 18"/>
            <p:cNvSpPr>
              <a:spLocks/>
            </p:cNvSpPr>
            <p:nvPr/>
          </p:nvSpPr>
          <p:spPr bwMode="auto">
            <a:xfrm>
              <a:off x="4584" y="2172"/>
              <a:ext cx="408" cy="12"/>
            </a:xfrm>
            <a:custGeom>
              <a:avLst/>
              <a:gdLst>
                <a:gd name="T0" fmla="*/ 0 w 408"/>
                <a:gd name="T1" fmla="*/ 12 h 12"/>
                <a:gd name="T2" fmla="*/ 408 w 408"/>
                <a:gd name="T3" fmla="*/ 0 h 12"/>
                <a:gd name="T4" fmla="*/ 0 60000 65536"/>
                <a:gd name="T5" fmla="*/ 0 60000 65536"/>
                <a:gd name="T6" fmla="*/ 0 w 408"/>
                <a:gd name="T7" fmla="*/ 0 h 12"/>
                <a:gd name="T8" fmla="*/ 408 w 408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12">
                  <a:moveTo>
                    <a:pt x="0" y="12"/>
                  </a:moveTo>
                  <a:lnTo>
                    <a:pt x="408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Text Box 19"/>
            <p:cNvSpPr txBox="1">
              <a:spLocks noChangeArrowheads="1"/>
            </p:cNvSpPr>
            <p:nvPr/>
          </p:nvSpPr>
          <p:spPr bwMode="auto">
            <a:xfrm>
              <a:off x="4599" y="196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i="1">
                  <a:solidFill>
                    <a:srgbClr val="00CC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FF9900"/>
                  </a:solidFill>
                </a:rPr>
                <a:t>r</a:t>
              </a:r>
              <a:endParaRPr lang="en-US" altLang="zh-CN" sz="2400" i="0">
                <a:solidFill>
                  <a:srgbClr val="FF9900"/>
                </a:solidFill>
              </a:endParaRPr>
            </a:p>
          </p:txBody>
        </p:sp>
      </p:grpSp>
      <p:graphicFrame>
        <p:nvGraphicFramePr>
          <p:cNvPr id="208916" name="Object 20"/>
          <p:cNvGraphicFramePr>
            <a:graphicFrameLocks noChangeAspect="1"/>
          </p:cNvGraphicFramePr>
          <p:nvPr/>
        </p:nvGraphicFramePr>
        <p:xfrm>
          <a:off x="1336675" y="2566988"/>
          <a:ext cx="20462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91880" imgH="380880" progId="Equation.3">
                  <p:embed/>
                </p:oleObj>
              </mc:Choice>
              <mc:Fallback>
                <p:oleObj name="公式" r:id="rId3" imgW="1091880" imgH="380880" progId="Equation.3">
                  <p:embed/>
                  <p:pic>
                    <p:nvPicPr>
                      <p:cNvPr id="2089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566988"/>
                        <a:ext cx="20462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7" name="Text Box 21"/>
          <p:cNvSpPr txBox="1">
            <a:spLocks noChangeArrowheads="1"/>
          </p:cNvSpPr>
          <p:nvPr/>
        </p:nvSpPr>
        <p:spPr bwMode="auto">
          <a:xfrm>
            <a:off x="3382963" y="2582863"/>
            <a:ext cx="614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0">
                <a:solidFill>
                  <a:schemeClr val="tx1"/>
                </a:solidFill>
              </a:rPr>
              <a:t>= 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endParaRPr lang="en-US" altLang="zh-CN" i="0">
              <a:solidFill>
                <a:schemeClr val="tx1"/>
              </a:solidFill>
            </a:endParaRPr>
          </a:p>
        </p:txBody>
      </p:sp>
      <p:graphicFrame>
        <p:nvGraphicFramePr>
          <p:cNvPr id="208918" name="Object 22"/>
          <p:cNvGraphicFramePr>
            <a:graphicFrameLocks noChangeAspect="1"/>
          </p:cNvGraphicFramePr>
          <p:nvPr/>
        </p:nvGraphicFramePr>
        <p:xfrm>
          <a:off x="1325563" y="3268663"/>
          <a:ext cx="15176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96880" imgH="406080" progId="Equation.3">
                  <p:embed/>
                </p:oleObj>
              </mc:Choice>
              <mc:Fallback>
                <p:oleObj name="公式" r:id="rId5" imgW="596880" imgH="406080" progId="Equation.3">
                  <p:embed/>
                  <p:pic>
                    <p:nvPicPr>
                      <p:cNvPr id="2089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268663"/>
                        <a:ext cx="15176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9" name="Text Box 23"/>
          <p:cNvSpPr txBox="1">
            <a:spLocks noChangeArrowheads="1"/>
          </p:cNvSpPr>
          <p:nvPr/>
        </p:nvSpPr>
        <p:spPr bwMode="auto">
          <a:xfrm>
            <a:off x="547688" y="4284663"/>
            <a:ext cx="218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en-US" altLang="zh-CN" i="0">
                <a:solidFill>
                  <a:schemeClr val="tx1"/>
                </a:solidFill>
              </a:rPr>
              <a:t> = </a:t>
            </a:r>
            <a:r>
              <a:rPr lang="en-US" altLang="zh-CN">
                <a:solidFill>
                  <a:schemeClr val="tx1"/>
                </a:solidFill>
              </a:rPr>
              <a:t>μ</a:t>
            </a:r>
            <a:r>
              <a:rPr lang="en-US" altLang="zh-CN" baseline="-25000">
                <a:solidFill>
                  <a:schemeClr val="tx1"/>
                </a:solidFill>
              </a:rPr>
              <a:t>0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μ</a:t>
            </a:r>
            <a:r>
              <a:rPr lang="en-US" altLang="zh-CN" baseline="-25000">
                <a:solidFill>
                  <a:schemeClr val="tx1"/>
                </a:solidFill>
              </a:rPr>
              <a:t>r </a:t>
            </a:r>
            <a:r>
              <a:rPr lang="en-US" altLang="zh-CN">
                <a:solidFill>
                  <a:schemeClr val="tx1"/>
                </a:solidFill>
              </a:rPr>
              <a:t>H</a:t>
            </a:r>
            <a:r>
              <a:rPr lang="en-US" altLang="zh-CN" i="0" baseline="-2500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208920" name="Object 24"/>
          <p:cNvGraphicFramePr>
            <a:graphicFrameLocks noChangeAspect="1"/>
          </p:cNvGraphicFramePr>
          <p:nvPr/>
        </p:nvGraphicFramePr>
        <p:xfrm>
          <a:off x="2708275" y="4191000"/>
          <a:ext cx="1482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83920" imgH="406080" progId="Equation.3">
                  <p:embed/>
                </p:oleObj>
              </mc:Choice>
              <mc:Fallback>
                <p:oleObj name="公式" r:id="rId7" imgW="583920" imgH="406080" progId="Equation.3">
                  <p:embed/>
                  <p:pic>
                    <p:nvPicPr>
                      <p:cNvPr id="2089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191000"/>
                        <a:ext cx="1482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1" name="Text Box 25"/>
          <p:cNvSpPr txBox="1">
            <a:spLocks noChangeArrowheads="1"/>
          </p:cNvSpPr>
          <p:nvPr/>
        </p:nvSpPr>
        <p:spPr bwMode="auto">
          <a:xfrm>
            <a:off x="471488" y="5430838"/>
            <a:ext cx="8042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 i="1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0">
                <a:solidFill>
                  <a:schemeClr val="tx1"/>
                </a:solidFill>
              </a:rPr>
              <a:t>磁感线</a:t>
            </a:r>
            <a:r>
              <a:rPr lang="zh-CN" altLang="en-US" i="0" dirty="0">
                <a:solidFill>
                  <a:schemeClr val="tx1"/>
                </a:solidFill>
              </a:rPr>
              <a:t>为在与电缆垂直的平面内的一系列同心圆。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0" grpId="0" autoUpdateAnimBg="0"/>
      <p:bldP spid="208917" grpId="0" autoUpdateAnimBg="0"/>
      <p:bldP spid="208919" grpId="0" autoUpdateAnimBg="0"/>
      <p:bldP spid="2089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1" y="850943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第十二次作业：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0" y="20513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第三章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16,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17,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18,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19, 21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0" y="49896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第六周单元测试和作业，参与讨论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39" y="3810820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7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4419600" y="5257800"/>
            <a:ext cx="4341813" cy="965200"/>
            <a:chOff x="190" y="3457"/>
            <a:chExt cx="2735" cy="608"/>
          </a:xfrm>
        </p:grpSpPr>
        <p:sp>
          <p:nvSpPr>
            <p:cNvPr id="19522" name="Text Box 55"/>
            <p:cNvSpPr txBox="1">
              <a:spLocks noChangeArrowheads="1"/>
            </p:cNvSpPr>
            <p:nvPr/>
          </p:nvSpPr>
          <p:spPr bwMode="auto">
            <a:xfrm>
              <a:off x="190" y="356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>
                  <a:solidFill>
                    <a:srgbClr val="CC3300"/>
                  </a:solidFill>
                </a:rPr>
                <a:t>螺距：</a:t>
              </a:r>
              <a:endParaRPr lang="zh-CN" altLang="en-US" sz="2800"/>
            </a:p>
          </p:txBody>
        </p:sp>
        <p:graphicFrame>
          <p:nvGraphicFramePr>
            <p:cNvPr id="19462" name="Object 56"/>
            <p:cNvGraphicFramePr>
              <a:graphicFrameLocks noChangeAspect="1"/>
            </p:cNvGraphicFramePr>
            <p:nvPr/>
          </p:nvGraphicFramePr>
          <p:xfrm>
            <a:off x="837" y="3457"/>
            <a:ext cx="208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14520" imgH="965160" progId="Equation.3">
                    <p:embed/>
                  </p:oleObj>
                </mc:Choice>
                <mc:Fallback>
                  <p:oleObj name="Equation" r:id="rId3" imgW="3314520" imgH="965160" progId="Equation.3">
                    <p:embed/>
                    <p:pic>
                      <p:nvPicPr>
                        <p:cNvPr id="19462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3457"/>
                          <a:ext cx="208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85725" y="5283200"/>
            <a:ext cx="4105275" cy="965200"/>
            <a:chOff x="158" y="2795"/>
            <a:chExt cx="2586" cy="608"/>
          </a:xfrm>
        </p:grpSpPr>
        <p:graphicFrame>
          <p:nvGraphicFramePr>
            <p:cNvPr id="19461" name="Object 54"/>
            <p:cNvGraphicFramePr>
              <a:graphicFrameLocks noChangeAspect="1"/>
            </p:cNvGraphicFramePr>
            <p:nvPr/>
          </p:nvGraphicFramePr>
          <p:xfrm>
            <a:off x="800" y="2795"/>
            <a:ext cx="194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085920" imgH="965160" progId="Equation.3">
                    <p:embed/>
                  </p:oleObj>
                </mc:Choice>
                <mc:Fallback>
                  <p:oleObj name="Equation" r:id="rId5" imgW="3085920" imgH="965160" progId="Equation.3">
                    <p:embed/>
                    <p:pic>
                      <p:nvPicPr>
                        <p:cNvPr id="19461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795"/>
                          <a:ext cx="194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1" name="Text Box 57"/>
            <p:cNvSpPr txBox="1">
              <a:spLocks noChangeArrowheads="1"/>
            </p:cNvSpPr>
            <p:nvPr/>
          </p:nvSpPr>
          <p:spPr bwMode="auto">
            <a:xfrm>
              <a:off x="158" y="2906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>
                  <a:solidFill>
                    <a:schemeClr val="accent2"/>
                  </a:solidFill>
                </a:rPr>
                <a:t>半径： </a:t>
              </a:r>
            </a:p>
          </p:txBody>
        </p:sp>
      </p:grpSp>
      <p:grpSp>
        <p:nvGrpSpPr>
          <p:cNvPr id="19465" name="Group 58"/>
          <p:cNvGrpSpPr>
            <a:grpSpLocks/>
          </p:cNvGrpSpPr>
          <p:nvPr/>
        </p:nvGrpSpPr>
        <p:grpSpPr bwMode="auto">
          <a:xfrm>
            <a:off x="504825" y="444500"/>
            <a:ext cx="4821238" cy="523875"/>
            <a:chOff x="182" y="144"/>
            <a:chExt cx="3037" cy="330"/>
          </a:xfrm>
        </p:grpSpPr>
        <p:sp>
          <p:nvSpPr>
            <p:cNvPr id="19520" name="Text Box 59"/>
            <p:cNvSpPr txBox="1">
              <a:spLocks noChangeArrowheads="1"/>
            </p:cNvSpPr>
            <p:nvPr/>
          </p:nvSpPr>
          <p:spPr bwMode="auto">
            <a:xfrm>
              <a:off x="182" y="144"/>
              <a:ext cx="30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accent2"/>
                  </a:solidFill>
                </a:rPr>
                <a:t>3.             </a:t>
              </a:r>
              <a:r>
                <a:rPr lang="zh-CN" altLang="en-US" sz="2800">
                  <a:solidFill>
                    <a:schemeClr val="accent2"/>
                  </a:solidFill>
                </a:rPr>
                <a:t>有夹角（均匀磁场）</a:t>
              </a:r>
            </a:p>
          </p:txBody>
        </p:sp>
        <p:graphicFrame>
          <p:nvGraphicFramePr>
            <p:cNvPr id="19460" name="Object 60"/>
            <p:cNvGraphicFramePr>
              <a:graphicFrameLocks noChangeAspect="1"/>
            </p:cNvGraphicFramePr>
            <p:nvPr/>
          </p:nvGraphicFramePr>
          <p:xfrm>
            <a:off x="480" y="144"/>
            <a:ext cx="60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93480" imgH="215640" progId="Equation.3">
                    <p:embed/>
                  </p:oleObj>
                </mc:Choice>
                <mc:Fallback>
                  <p:oleObj name="公式" r:id="rId7" imgW="393480" imgH="215640" progId="Equation.3">
                    <p:embed/>
                    <p:pic>
                      <p:nvPicPr>
                        <p:cNvPr id="1946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44"/>
                          <a:ext cx="60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6" name="Group 86"/>
          <p:cNvGrpSpPr>
            <a:grpSpLocks/>
          </p:cNvGrpSpPr>
          <p:nvPr/>
        </p:nvGrpSpPr>
        <p:grpSpPr bwMode="auto">
          <a:xfrm>
            <a:off x="5419725" y="201613"/>
            <a:ext cx="3616325" cy="1066800"/>
            <a:chOff x="3414" y="127"/>
            <a:chExt cx="2278" cy="672"/>
          </a:xfrm>
        </p:grpSpPr>
        <p:graphicFrame>
          <p:nvGraphicFramePr>
            <p:cNvPr id="19458" name="Object 61"/>
            <p:cNvGraphicFramePr>
              <a:graphicFrameLocks noChangeAspect="1"/>
            </p:cNvGraphicFramePr>
            <p:nvPr/>
          </p:nvGraphicFramePr>
          <p:xfrm>
            <a:off x="3414" y="127"/>
            <a:ext cx="989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47640" imgH="431640" progId="Equation.DSMT4">
                    <p:embed/>
                  </p:oleObj>
                </mc:Choice>
                <mc:Fallback>
                  <p:oleObj name="Equation" r:id="rId9" imgW="647640" imgH="431640" progId="Equation.DSMT4">
                    <p:embed/>
                    <p:pic>
                      <p:nvPicPr>
                        <p:cNvPr id="19458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" y="127"/>
                          <a:ext cx="989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62"/>
            <p:cNvGraphicFramePr>
              <a:graphicFrameLocks noChangeAspect="1"/>
            </p:cNvGraphicFramePr>
            <p:nvPr/>
          </p:nvGraphicFramePr>
          <p:xfrm>
            <a:off x="4684" y="127"/>
            <a:ext cx="100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09480" imgH="431640" progId="Equation.DSMT4">
                    <p:embed/>
                  </p:oleObj>
                </mc:Choice>
                <mc:Fallback>
                  <p:oleObj name="Equation" r:id="rId11" imgW="609480" imgH="431640" progId="Equation.DSMT4">
                    <p:embed/>
                    <p:pic>
                      <p:nvPicPr>
                        <p:cNvPr id="19459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27"/>
                          <a:ext cx="100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606425" y="1639888"/>
            <a:ext cx="7924800" cy="3246437"/>
            <a:chOff x="382" y="1033"/>
            <a:chExt cx="4992" cy="2045"/>
          </a:xfrm>
        </p:grpSpPr>
        <p:grpSp>
          <p:nvGrpSpPr>
            <p:cNvPr id="19468" name="Group 9"/>
            <p:cNvGrpSpPr>
              <a:grpSpLocks/>
            </p:cNvGrpSpPr>
            <p:nvPr/>
          </p:nvGrpSpPr>
          <p:grpSpPr bwMode="auto">
            <a:xfrm>
              <a:off x="654" y="1074"/>
              <a:ext cx="1069" cy="1020"/>
              <a:chOff x="609" y="1080"/>
              <a:chExt cx="1069" cy="1020"/>
            </a:xfrm>
          </p:grpSpPr>
          <p:grpSp>
            <p:nvGrpSpPr>
              <p:cNvPr id="19506" name="Group 10"/>
              <p:cNvGrpSpPr>
                <a:grpSpLocks/>
              </p:cNvGrpSpPr>
              <p:nvPr/>
            </p:nvGrpSpPr>
            <p:grpSpPr bwMode="auto">
              <a:xfrm>
                <a:off x="695" y="1080"/>
                <a:ext cx="256" cy="178"/>
                <a:chOff x="144" y="1968"/>
                <a:chExt cx="288" cy="210"/>
              </a:xfrm>
            </p:grpSpPr>
            <p:grpSp>
              <p:nvGrpSpPr>
                <p:cNvPr id="19516" name="Group 11"/>
                <p:cNvGrpSpPr>
                  <a:grpSpLocks/>
                </p:cNvGrpSpPr>
                <p:nvPr/>
              </p:nvGrpSpPr>
              <p:grpSpPr bwMode="auto">
                <a:xfrm>
                  <a:off x="288" y="2064"/>
                  <a:ext cx="144" cy="96"/>
                  <a:chOff x="1344" y="2544"/>
                  <a:chExt cx="576" cy="576"/>
                </a:xfrm>
              </p:grpSpPr>
              <p:sp>
                <p:nvSpPr>
                  <p:cNvPr id="19518" name="Line 1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5" y="2831"/>
                    <a:ext cx="576" cy="1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120"/>
                    <a:ext cx="576" cy="0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17" name="WordArt 1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" y="1968"/>
                  <a:ext cx="192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v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507" name="Group 15"/>
              <p:cNvGrpSpPr>
                <a:grpSpLocks/>
              </p:cNvGrpSpPr>
              <p:nvPr/>
            </p:nvGrpSpPr>
            <p:grpSpPr bwMode="auto">
              <a:xfrm>
                <a:off x="1422" y="1896"/>
                <a:ext cx="256" cy="204"/>
                <a:chOff x="144" y="2592"/>
                <a:chExt cx="288" cy="240"/>
              </a:xfrm>
            </p:grpSpPr>
            <p:grpSp>
              <p:nvGrpSpPr>
                <p:cNvPr id="19512" name="Group 16"/>
                <p:cNvGrpSpPr>
                  <a:grpSpLocks/>
                </p:cNvGrpSpPr>
                <p:nvPr/>
              </p:nvGrpSpPr>
              <p:grpSpPr bwMode="auto">
                <a:xfrm>
                  <a:off x="336" y="2688"/>
                  <a:ext cx="96" cy="144"/>
                  <a:chOff x="2688" y="3264"/>
                  <a:chExt cx="96" cy="288"/>
                </a:xfrm>
              </p:grpSpPr>
              <p:sp>
                <p:nvSpPr>
                  <p:cNvPr id="1951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264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3264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13" name="WordArt 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144" y="2592"/>
                  <a:ext cx="192" cy="21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altLang="zh-CN" sz="800" i="1" kern="10"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v</a:t>
                  </a:r>
                  <a:endParaRPr lang="zh-CN" altLang="en-US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508" name="Line 20"/>
              <p:cNvSpPr>
                <a:spLocks noChangeShapeType="1"/>
              </p:cNvSpPr>
              <p:nvPr/>
            </p:nvSpPr>
            <p:spPr bwMode="auto">
              <a:xfrm>
                <a:off x="1080" y="1977"/>
                <a:ext cx="342" cy="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9" name="Line 21"/>
              <p:cNvSpPr>
                <a:spLocks noChangeShapeType="1"/>
              </p:cNvSpPr>
              <p:nvPr/>
            </p:nvSpPr>
            <p:spPr bwMode="auto">
              <a:xfrm flipV="1">
                <a:off x="994" y="1117"/>
                <a:ext cx="0" cy="73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0" name="WordArt 2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251" y="1651"/>
                <a:ext cx="129" cy="17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rgbClr val="000080"/>
                      </a:solidFill>
                      <a:round/>
                      <a:headEnd/>
                      <a:tailEnd/>
                    </a:ln>
                    <a:solidFill>
                      <a:srgbClr val="000080"/>
                    </a:solidFill>
                    <a:latin typeface="Symbol" panose="05050102010706020507" pitchFamily="18" charset="2"/>
                  </a:rPr>
                  <a:t>q</a:t>
                </a:r>
                <a:endParaRPr lang="zh-CN" altLang="en-US" sz="3600" i="1" kern="10">
                  <a:ln w="9525">
                    <a:solidFill>
                      <a:srgbClr val="000080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19511" name="Arc 23"/>
              <p:cNvSpPr>
                <a:spLocks/>
              </p:cNvSpPr>
              <p:nvPr/>
            </p:nvSpPr>
            <p:spPr bwMode="auto">
              <a:xfrm>
                <a:off x="609" y="1773"/>
                <a:ext cx="599" cy="204"/>
              </a:xfrm>
              <a:custGeom>
                <a:avLst/>
                <a:gdLst>
                  <a:gd name="T0" fmla="*/ 0 w 21600"/>
                  <a:gd name="T1" fmla="*/ 0 h 14480"/>
                  <a:gd name="T2" fmla="*/ 0 w 21600"/>
                  <a:gd name="T3" fmla="*/ 0 h 14480"/>
                  <a:gd name="T4" fmla="*/ 0 w 21600"/>
                  <a:gd name="T5" fmla="*/ 0 h 1448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480"/>
                  <a:gd name="T11" fmla="*/ 21600 w 21600"/>
                  <a:gd name="T12" fmla="*/ 14480 h 14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480" fill="none" extrusionOk="0">
                    <a:moveTo>
                      <a:pt x="16027" y="-1"/>
                    </a:moveTo>
                    <a:cubicBezTo>
                      <a:pt x="19614" y="3969"/>
                      <a:pt x="21600" y="9129"/>
                      <a:pt x="21600" y="14480"/>
                    </a:cubicBezTo>
                  </a:path>
                  <a:path w="21600" h="14480" stroke="0" extrusionOk="0">
                    <a:moveTo>
                      <a:pt x="16027" y="-1"/>
                    </a:moveTo>
                    <a:cubicBezTo>
                      <a:pt x="19614" y="3969"/>
                      <a:pt x="21600" y="9129"/>
                      <a:pt x="21600" y="14480"/>
                    </a:cubicBezTo>
                    <a:lnTo>
                      <a:pt x="0" y="14480"/>
                    </a:lnTo>
                    <a:close/>
                  </a:path>
                </a:pathLst>
              </a:cu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469" name="Group 24"/>
            <p:cNvGrpSpPr>
              <a:grpSpLocks/>
            </p:cNvGrpSpPr>
            <p:nvPr/>
          </p:nvGrpSpPr>
          <p:grpSpPr bwMode="auto">
            <a:xfrm>
              <a:off x="1039" y="1237"/>
              <a:ext cx="898" cy="1348"/>
              <a:chOff x="994" y="1243"/>
              <a:chExt cx="898" cy="1348"/>
            </a:xfrm>
          </p:grpSpPr>
          <p:sp>
            <p:nvSpPr>
              <p:cNvPr id="19503" name="Oval 25"/>
              <p:cNvSpPr>
                <a:spLocks noChangeArrowheads="1"/>
              </p:cNvSpPr>
              <p:nvPr/>
            </p:nvSpPr>
            <p:spPr bwMode="auto">
              <a:xfrm>
                <a:off x="994" y="1243"/>
                <a:ext cx="898" cy="1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04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45" y="2191"/>
                <a:ext cx="144" cy="24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8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endParaRPr lang="zh-CN" altLang="en-US" sz="8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505" name="Line 27"/>
              <p:cNvSpPr>
                <a:spLocks noChangeShapeType="1"/>
              </p:cNvSpPr>
              <p:nvPr/>
            </p:nvSpPr>
            <p:spPr bwMode="auto">
              <a:xfrm flipH="1">
                <a:off x="1153" y="1951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0" name="Group 28"/>
            <p:cNvGrpSpPr>
              <a:grpSpLocks/>
            </p:cNvGrpSpPr>
            <p:nvPr/>
          </p:nvGrpSpPr>
          <p:grpSpPr bwMode="auto">
            <a:xfrm>
              <a:off x="382" y="1033"/>
              <a:ext cx="4992" cy="1584"/>
              <a:chOff x="337" y="1039"/>
              <a:chExt cx="4992" cy="1584"/>
            </a:xfrm>
          </p:grpSpPr>
          <p:sp>
            <p:nvSpPr>
              <p:cNvPr id="19492" name="Line 29"/>
              <p:cNvSpPr>
                <a:spLocks noChangeShapeType="1"/>
              </p:cNvSpPr>
              <p:nvPr/>
            </p:nvSpPr>
            <p:spPr bwMode="auto">
              <a:xfrm>
                <a:off x="337" y="1231"/>
                <a:ext cx="4720" cy="12"/>
              </a:xfrm>
              <a:prstGeom prst="line">
                <a:avLst/>
              </a:prstGeom>
              <a:noFill/>
              <a:ln w="57150">
                <a:solidFill>
                  <a:srgbClr val="000000">
                    <a:alpha val="50195"/>
                  </a:srgbClr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3" name="Line 30"/>
              <p:cNvSpPr>
                <a:spLocks noChangeShapeType="1"/>
              </p:cNvSpPr>
              <p:nvPr/>
            </p:nvSpPr>
            <p:spPr bwMode="auto">
              <a:xfrm>
                <a:off x="337" y="1951"/>
                <a:ext cx="4752" cy="0"/>
              </a:xfrm>
              <a:prstGeom prst="line">
                <a:avLst/>
              </a:prstGeom>
              <a:noFill/>
              <a:ln w="57150">
                <a:solidFill>
                  <a:srgbClr val="000080">
                    <a:alpha val="50195"/>
                  </a:srgbClr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4" name="Line 31"/>
              <p:cNvSpPr>
                <a:spLocks noChangeShapeType="1"/>
              </p:cNvSpPr>
              <p:nvPr/>
            </p:nvSpPr>
            <p:spPr bwMode="auto">
              <a:xfrm flipV="1">
                <a:off x="337" y="2607"/>
                <a:ext cx="4720" cy="16"/>
              </a:xfrm>
              <a:prstGeom prst="line">
                <a:avLst/>
              </a:prstGeom>
              <a:noFill/>
              <a:ln w="57150">
                <a:solidFill>
                  <a:srgbClr val="000080">
                    <a:alpha val="50195"/>
                  </a:srgbClr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95" name="Group 32"/>
              <p:cNvGrpSpPr>
                <a:grpSpLocks/>
              </p:cNvGrpSpPr>
              <p:nvPr/>
            </p:nvGrpSpPr>
            <p:grpSpPr bwMode="auto">
              <a:xfrm>
                <a:off x="866" y="1855"/>
                <a:ext cx="214" cy="204"/>
                <a:chOff x="4704" y="3024"/>
                <a:chExt cx="336" cy="336"/>
              </a:xfrm>
            </p:grpSpPr>
            <p:sp>
              <p:nvSpPr>
                <p:cNvPr id="19501" name="Oval 33"/>
                <p:cNvSpPr>
                  <a:spLocks noChangeArrowheads="1"/>
                </p:cNvSpPr>
                <p:nvPr/>
              </p:nvSpPr>
              <p:spPr bwMode="auto">
                <a:xfrm>
                  <a:off x="4704" y="3024"/>
                  <a:ext cx="336" cy="33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tx1"/>
                    </a:gs>
                  </a:gsLst>
                  <a:path path="rect">
                    <a:fillToRect r="100000" b="100000"/>
                  </a:path>
                </a:gradFill>
                <a:ln w="571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9502" name="WordArt 3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4752" y="3072"/>
                  <a:ext cx="240" cy="22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r>
                    <a:rPr lang="en-US" altLang="zh-CN" sz="3600" kern="10">
                      <a:ln w="50800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solidFill>
                        <a:srgbClr val="FFFF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</a:t>
                  </a:r>
                  <a:endParaRPr lang="zh-CN" altLang="en-US" sz="3600" kern="10">
                    <a:ln w="50800">
                      <a:solidFill>
                        <a:srgbClr val="FF6600"/>
                      </a:solidFill>
                      <a:round/>
                      <a:headEnd/>
                      <a:tailEnd/>
                    </a:ln>
                    <a:solidFill>
                      <a:srgbClr val="FFFF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9496" name="Line 35"/>
              <p:cNvSpPr>
                <a:spLocks noChangeShapeType="1"/>
              </p:cNvSpPr>
              <p:nvPr/>
            </p:nvSpPr>
            <p:spPr bwMode="auto">
              <a:xfrm flipV="1">
                <a:off x="1037" y="1080"/>
                <a:ext cx="342" cy="775"/>
              </a:xfrm>
              <a:prstGeom prst="line">
                <a:avLst/>
              </a:prstGeom>
              <a:noFill/>
              <a:ln w="57150">
                <a:solidFill>
                  <a:srgbClr val="CC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WordArt 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422" y="1039"/>
                <a:ext cx="214" cy="21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8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</a:t>
                </a:r>
                <a:endParaRPr lang="zh-CN" altLang="en-US" sz="8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98" name="WordArt 37"/>
              <p:cNvSpPr>
                <a:spLocks noChangeArrowheads="1" noChangeShapeType="1" noTextEdit="1"/>
              </p:cNvSpPr>
              <p:nvPr/>
            </p:nvSpPr>
            <p:spPr bwMode="auto">
              <a:xfrm>
                <a:off x="4897" y="1759"/>
                <a:ext cx="432" cy="4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5991"/>
                  </a:avLst>
                </a:prstTxWarp>
              </a:bodyPr>
              <a:lstStyle/>
              <a:p>
                <a:r>
                  <a:rPr lang="en-US" altLang="zh-CN" sz="800" i="1" kern="10">
                    <a:ln w="9525">
                      <a:solidFill>
                        <a:srgbClr val="CC99FF"/>
                      </a:solidFill>
                      <a:round/>
                      <a:headEnd/>
                      <a:tailEnd/>
                    </a:ln>
                    <a:solidFill>
                      <a:srgbClr val="000080"/>
                    </a:solidFill>
                    <a:cs typeface="Times New Roman" panose="02020603050405020304" pitchFamily="18" charset="0"/>
                  </a:rPr>
                  <a:t>B</a:t>
                </a:r>
                <a:endParaRPr lang="zh-CN" altLang="en-US" sz="800" i="1" kern="10">
                  <a:ln w="9525">
                    <a:solidFill>
                      <a:srgbClr val="CC99FF"/>
                    </a:solidFill>
                    <a:round/>
                    <a:headEnd/>
                    <a:tailEnd/>
                  </a:ln>
                  <a:solidFill>
                    <a:srgbClr val="00008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99" name="WordArt 38"/>
              <p:cNvSpPr>
                <a:spLocks noChangeArrowheads="1" noChangeShapeType="1" noTextEdit="1"/>
              </p:cNvSpPr>
              <p:nvPr/>
            </p:nvSpPr>
            <p:spPr bwMode="auto">
              <a:xfrm>
                <a:off x="625" y="2047"/>
                <a:ext cx="163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q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500" name="WordArt 39"/>
              <p:cNvSpPr>
                <a:spLocks noChangeArrowheads="1" noChangeShapeType="1" noTextEdit="1"/>
              </p:cNvSpPr>
              <p:nvPr/>
            </p:nvSpPr>
            <p:spPr bwMode="auto">
              <a:xfrm>
                <a:off x="577" y="1615"/>
                <a:ext cx="240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chemeClr val="bg1"/>
                      </a:solidFill>
                      <a:round/>
                      <a:headEnd/>
                      <a:tailEnd/>
                    </a:ln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m</a:t>
                </a:r>
                <a:endParaRPr lang="zh-CN" altLang="en-US" sz="3600" i="1" kern="10"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71" name="Group 40"/>
            <p:cNvGrpSpPr>
              <a:grpSpLocks/>
            </p:cNvGrpSpPr>
            <p:nvPr/>
          </p:nvGrpSpPr>
          <p:grpSpPr bwMode="auto">
            <a:xfrm>
              <a:off x="1102" y="1225"/>
              <a:ext cx="3527" cy="1375"/>
              <a:chOff x="1152" y="432"/>
              <a:chExt cx="3527" cy="1375"/>
            </a:xfrm>
          </p:grpSpPr>
          <p:sp>
            <p:nvSpPr>
              <p:cNvPr id="19479" name="Arc 41"/>
              <p:cNvSpPr>
                <a:spLocks/>
              </p:cNvSpPr>
              <p:nvPr/>
            </p:nvSpPr>
            <p:spPr bwMode="auto">
              <a:xfrm>
                <a:off x="1152" y="432"/>
                <a:ext cx="842" cy="978"/>
              </a:xfrm>
              <a:custGeom>
                <a:avLst/>
                <a:gdLst>
                  <a:gd name="T0" fmla="*/ 0 w 20535"/>
                  <a:gd name="T1" fmla="*/ 0 h 21600"/>
                  <a:gd name="T2" fmla="*/ 0 w 20535"/>
                  <a:gd name="T3" fmla="*/ 0 h 21600"/>
                  <a:gd name="T4" fmla="*/ 0 w 2053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535"/>
                  <a:gd name="T10" fmla="*/ 0 h 21600"/>
                  <a:gd name="T11" fmla="*/ 20535 w 2053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35" h="21600" fill="none" extrusionOk="0">
                    <a:moveTo>
                      <a:pt x="0" y="14266"/>
                    </a:moveTo>
                    <a:cubicBezTo>
                      <a:pt x="3090" y="5705"/>
                      <a:pt x="11215" y="-1"/>
                      <a:pt x="20317" y="0"/>
                    </a:cubicBezTo>
                    <a:cubicBezTo>
                      <a:pt x="20389" y="0"/>
                      <a:pt x="20462" y="0"/>
                      <a:pt x="20534" y="1"/>
                    </a:cubicBezTo>
                  </a:path>
                  <a:path w="20535" h="21600" stroke="0" extrusionOk="0">
                    <a:moveTo>
                      <a:pt x="0" y="14266"/>
                    </a:moveTo>
                    <a:cubicBezTo>
                      <a:pt x="3090" y="5705"/>
                      <a:pt x="11215" y="-1"/>
                      <a:pt x="20317" y="0"/>
                    </a:cubicBezTo>
                    <a:cubicBezTo>
                      <a:pt x="20389" y="0"/>
                      <a:pt x="20462" y="0"/>
                      <a:pt x="20534" y="1"/>
                    </a:cubicBezTo>
                    <a:lnTo>
                      <a:pt x="20317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0" name="Arc 42"/>
              <p:cNvSpPr>
                <a:spLocks/>
              </p:cNvSpPr>
              <p:nvPr/>
            </p:nvSpPr>
            <p:spPr bwMode="auto">
              <a:xfrm>
                <a:off x="1946" y="447"/>
                <a:ext cx="890" cy="976"/>
              </a:xfrm>
              <a:custGeom>
                <a:avLst/>
                <a:gdLst>
                  <a:gd name="T0" fmla="*/ 0 w 21500"/>
                  <a:gd name="T1" fmla="*/ 0 h 21600"/>
                  <a:gd name="T2" fmla="*/ 0 w 21500"/>
                  <a:gd name="T3" fmla="*/ 0 h 21600"/>
                  <a:gd name="T4" fmla="*/ 0 w 215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00"/>
                  <a:gd name="T10" fmla="*/ 0 h 21600"/>
                  <a:gd name="T11" fmla="*/ 21500 w 215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00" h="21600" fill="none" extrusionOk="0">
                    <a:moveTo>
                      <a:pt x="0" y="15346"/>
                    </a:moveTo>
                    <a:cubicBezTo>
                      <a:pt x="2756" y="6233"/>
                      <a:pt x="11154" y="-1"/>
                      <a:pt x="20675" y="0"/>
                    </a:cubicBezTo>
                    <a:cubicBezTo>
                      <a:pt x="20950" y="0"/>
                      <a:pt x="21225" y="5"/>
                      <a:pt x="21500" y="15"/>
                    </a:cubicBezTo>
                  </a:path>
                  <a:path w="21500" h="21600" stroke="0" extrusionOk="0">
                    <a:moveTo>
                      <a:pt x="0" y="15346"/>
                    </a:moveTo>
                    <a:cubicBezTo>
                      <a:pt x="2756" y="6233"/>
                      <a:pt x="11154" y="-1"/>
                      <a:pt x="20675" y="0"/>
                    </a:cubicBezTo>
                    <a:cubicBezTo>
                      <a:pt x="20950" y="0"/>
                      <a:pt x="21225" y="5"/>
                      <a:pt x="21500" y="15"/>
                    </a:cubicBezTo>
                    <a:lnTo>
                      <a:pt x="2067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1" name="Arc 43"/>
              <p:cNvSpPr>
                <a:spLocks/>
              </p:cNvSpPr>
              <p:nvPr/>
            </p:nvSpPr>
            <p:spPr bwMode="auto">
              <a:xfrm>
                <a:off x="1945" y="1152"/>
                <a:ext cx="426" cy="641"/>
              </a:xfrm>
              <a:custGeom>
                <a:avLst/>
                <a:gdLst>
                  <a:gd name="T0" fmla="*/ 0 w 21600"/>
                  <a:gd name="T1" fmla="*/ 0 h 25937"/>
                  <a:gd name="T2" fmla="*/ 0 w 21600"/>
                  <a:gd name="T3" fmla="*/ 0 h 25937"/>
                  <a:gd name="T4" fmla="*/ 0 w 21600"/>
                  <a:gd name="T5" fmla="*/ 0 h 2593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5937"/>
                  <a:gd name="T11" fmla="*/ 21600 w 21600"/>
                  <a:gd name="T12" fmla="*/ 25937 h 259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5937" fill="none" extrusionOk="0">
                    <a:moveTo>
                      <a:pt x="21100" y="25937"/>
                    </a:moveTo>
                    <a:cubicBezTo>
                      <a:pt x="9369" y="25666"/>
                      <a:pt x="0" y="16077"/>
                      <a:pt x="0" y="4343"/>
                    </a:cubicBezTo>
                    <a:cubicBezTo>
                      <a:pt x="-1" y="2884"/>
                      <a:pt x="147" y="1429"/>
                      <a:pt x="441" y="0"/>
                    </a:cubicBezTo>
                  </a:path>
                  <a:path w="21600" h="25937" stroke="0" extrusionOk="0">
                    <a:moveTo>
                      <a:pt x="21100" y="25937"/>
                    </a:moveTo>
                    <a:cubicBezTo>
                      <a:pt x="9369" y="25666"/>
                      <a:pt x="0" y="16077"/>
                      <a:pt x="0" y="4343"/>
                    </a:cubicBezTo>
                    <a:cubicBezTo>
                      <a:pt x="-1" y="2884"/>
                      <a:pt x="147" y="1429"/>
                      <a:pt x="441" y="0"/>
                    </a:cubicBezTo>
                    <a:lnTo>
                      <a:pt x="21600" y="4343"/>
                    </a:lnTo>
                    <a:close/>
                  </a:path>
                </a:pathLst>
              </a:custGeom>
              <a:noFill/>
              <a:ln w="762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2" name="Arc 44"/>
              <p:cNvSpPr>
                <a:spLocks/>
              </p:cNvSpPr>
              <p:nvPr/>
            </p:nvSpPr>
            <p:spPr bwMode="auto">
              <a:xfrm>
                <a:off x="2842" y="1119"/>
                <a:ext cx="433" cy="674"/>
              </a:xfrm>
              <a:custGeom>
                <a:avLst/>
                <a:gdLst>
                  <a:gd name="T0" fmla="*/ 0 w 21928"/>
                  <a:gd name="T1" fmla="*/ 0 h 27630"/>
                  <a:gd name="T2" fmla="*/ 0 w 21928"/>
                  <a:gd name="T3" fmla="*/ 0 h 27630"/>
                  <a:gd name="T4" fmla="*/ 0 w 21928"/>
                  <a:gd name="T5" fmla="*/ 0 h 27630"/>
                  <a:gd name="T6" fmla="*/ 0 60000 65536"/>
                  <a:gd name="T7" fmla="*/ 0 60000 65536"/>
                  <a:gd name="T8" fmla="*/ 0 60000 65536"/>
                  <a:gd name="T9" fmla="*/ 0 w 21928"/>
                  <a:gd name="T10" fmla="*/ 0 h 27630"/>
                  <a:gd name="T11" fmla="*/ 21928 w 21928"/>
                  <a:gd name="T12" fmla="*/ 27630 h 276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928" h="27630" fill="none" extrusionOk="0">
                    <a:moveTo>
                      <a:pt x="21927" y="27627"/>
                    </a:moveTo>
                    <a:cubicBezTo>
                      <a:pt x="21818" y="27629"/>
                      <a:pt x="21709" y="27629"/>
                      <a:pt x="21600" y="27630"/>
                    </a:cubicBezTo>
                    <a:cubicBezTo>
                      <a:pt x="9670" y="27630"/>
                      <a:pt x="0" y="17959"/>
                      <a:pt x="0" y="6030"/>
                    </a:cubicBezTo>
                    <a:cubicBezTo>
                      <a:pt x="-1" y="3989"/>
                      <a:pt x="289" y="1959"/>
                      <a:pt x="858" y="-1"/>
                    </a:cubicBezTo>
                  </a:path>
                  <a:path w="21928" h="27630" stroke="0" extrusionOk="0">
                    <a:moveTo>
                      <a:pt x="21927" y="27627"/>
                    </a:moveTo>
                    <a:cubicBezTo>
                      <a:pt x="21818" y="27629"/>
                      <a:pt x="21709" y="27629"/>
                      <a:pt x="21600" y="27630"/>
                    </a:cubicBezTo>
                    <a:cubicBezTo>
                      <a:pt x="9670" y="27630"/>
                      <a:pt x="0" y="17959"/>
                      <a:pt x="0" y="6030"/>
                    </a:cubicBezTo>
                    <a:cubicBezTo>
                      <a:pt x="-1" y="3989"/>
                      <a:pt x="289" y="1959"/>
                      <a:pt x="858" y="-1"/>
                    </a:cubicBezTo>
                    <a:lnTo>
                      <a:pt x="21600" y="6030"/>
                    </a:lnTo>
                    <a:close/>
                  </a:path>
                </a:pathLst>
              </a:custGeom>
              <a:noFill/>
              <a:ln w="762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3" name="Arc 45"/>
              <p:cNvSpPr>
                <a:spLocks/>
              </p:cNvSpPr>
              <p:nvPr/>
            </p:nvSpPr>
            <p:spPr bwMode="auto">
              <a:xfrm>
                <a:off x="2842" y="445"/>
                <a:ext cx="876" cy="977"/>
              </a:xfrm>
              <a:custGeom>
                <a:avLst/>
                <a:gdLst>
                  <a:gd name="T0" fmla="*/ 0 w 21145"/>
                  <a:gd name="T1" fmla="*/ 0 h 21600"/>
                  <a:gd name="T2" fmla="*/ 0 w 21145"/>
                  <a:gd name="T3" fmla="*/ 0 h 21600"/>
                  <a:gd name="T4" fmla="*/ 0 w 2114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145"/>
                  <a:gd name="T10" fmla="*/ 0 h 21600"/>
                  <a:gd name="T11" fmla="*/ 21145 w 2114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45" h="21600" fill="none" extrusionOk="0">
                    <a:moveTo>
                      <a:pt x="0" y="15712"/>
                    </a:moveTo>
                    <a:cubicBezTo>
                      <a:pt x="2633" y="6416"/>
                      <a:pt x="11120" y="-1"/>
                      <a:pt x="20782" y="0"/>
                    </a:cubicBezTo>
                    <a:cubicBezTo>
                      <a:pt x="20903" y="0"/>
                      <a:pt x="21024" y="1"/>
                      <a:pt x="21144" y="3"/>
                    </a:cubicBezTo>
                  </a:path>
                  <a:path w="21145" h="21600" stroke="0" extrusionOk="0">
                    <a:moveTo>
                      <a:pt x="0" y="15712"/>
                    </a:moveTo>
                    <a:cubicBezTo>
                      <a:pt x="2633" y="6416"/>
                      <a:pt x="11120" y="-1"/>
                      <a:pt x="20782" y="0"/>
                    </a:cubicBezTo>
                    <a:cubicBezTo>
                      <a:pt x="20903" y="0"/>
                      <a:pt x="21024" y="1"/>
                      <a:pt x="21144" y="3"/>
                    </a:cubicBezTo>
                    <a:lnTo>
                      <a:pt x="20782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4" name="Arc 46"/>
              <p:cNvSpPr>
                <a:spLocks/>
              </p:cNvSpPr>
              <p:nvPr/>
            </p:nvSpPr>
            <p:spPr bwMode="auto">
              <a:xfrm>
                <a:off x="2815" y="446"/>
                <a:ext cx="883" cy="970"/>
              </a:xfrm>
              <a:custGeom>
                <a:avLst/>
                <a:gdLst>
                  <a:gd name="T0" fmla="*/ 0 w 21664"/>
                  <a:gd name="T1" fmla="*/ 0 h 21600"/>
                  <a:gd name="T2" fmla="*/ 0 w 21664"/>
                  <a:gd name="T3" fmla="*/ 0 h 21600"/>
                  <a:gd name="T4" fmla="*/ 0 w 2166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64"/>
                  <a:gd name="T10" fmla="*/ 0 h 21600"/>
                  <a:gd name="T11" fmla="*/ 21664 w 2166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64" h="21600" fill="none" extrusionOk="0">
                    <a:moveTo>
                      <a:pt x="-1" y="19"/>
                    </a:moveTo>
                    <a:cubicBezTo>
                      <a:pt x="306" y="6"/>
                      <a:pt x="612" y="-1"/>
                      <a:pt x="919" y="0"/>
                    </a:cubicBezTo>
                    <a:cubicBezTo>
                      <a:pt x="10530" y="0"/>
                      <a:pt x="18985" y="6350"/>
                      <a:pt x="21663" y="15581"/>
                    </a:cubicBezTo>
                  </a:path>
                  <a:path w="21664" h="21600" stroke="0" extrusionOk="0">
                    <a:moveTo>
                      <a:pt x="-1" y="19"/>
                    </a:moveTo>
                    <a:cubicBezTo>
                      <a:pt x="306" y="6"/>
                      <a:pt x="612" y="-1"/>
                      <a:pt x="919" y="0"/>
                    </a:cubicBezTo>
                    <a:cubicBezTo>
                      <a:pt x="10530" y="0"/>
                      <a:pt x="18985" y="6350"/>
                      <a:pt x="21663" y="15581"/>
                    </a:cubicBezTo>
                    <a:lnTo>
                      <a:pt x="919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Arc 47"/>
              <p:cNvSpPr>
                <a:spLocks/>
              </p:cNvSpPr>
              <p:nvPr/>
            </p:nvSpPr>
            <p:spPr bwMode="auto">
              <a:xfrm>
                <a:off x="1944" y="448"/>
                <a:ext cx="894" cy="949"/>
              </a:xfrm>
              <a:custGeom>
                <a:avLst/>
                <a:gdLst>
                  <a:gd name="T0" fmla="*/ 0 w 20958"/>
                  <a:gd name="T1" fmla="*/ 0 h 21572"/>
                  <a:gd name="T2" fmla="*/ 0 w 20958"/>
                  <a:gd name="T3" fmla="*/ 0 h 21572"/>
                  <a:gd name="T4" fmla="*/ 0 w 20958"/>
                  <a:gd name="T5" fmla="*/ 0 h 21572"/>
                  <a:gd name="T6" fmla="*/ 0 60000 65536"/>
                  <a:gd name="T7" fmla="*/ 0 60000 65536"/>
                  <a:gd name="T8" fmla="*/ 0 60000 65536"/>
                  <a:gd name="T9" fmla="*/ 0 w 20958"/>
                  <a:gd name="T10" fmla="*/ 0 h 21572"/>
                  <a:gd name="T11" fmla="*/ 20958 w 20958"/>
                  <a:gd name="T12" fmla="*/ 21572 h 215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58" h="21572" fill="none" extrusionOk="0">
                    <a:moveTo>
                      <a:pt x="1091" y="-1"/>
                    </a:moveTo>
                    <a:cubicBezTo>
                      <a:pt x="10590" y="479"/>
                      <a:pt x="18657" y="7117"/>
                      <a:pt x="20958" y="16345"/>
                    </a:cubicBezTo>
                  </a:path>
                  <a:path w="20958" h="21572" stroke="0" extrusionOk="0">
                    <a:moveTo>
                      <a:pt x="1091" y="-1"/>
                    </a:moveTo>
                    <a:cubicBezTo>
                      <a:pt x="10590" y="479"/>
                      <a:pt x="18657" y="7117"/>
                      <a:pt x="20958" y="16345"/>
                    </a:cubicBezTo>
                    <a:lnTo>
                      <a:pt x="0" y="21572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Arc 48"/>
              <p:cNvSpPr>
                <a:spLocks/>
              </p:cNvSpPr>
              <p:nvPr/>
            </p:nvSpPr>
            <p:spPr bwMode="auto">
              <a:xfrm>
                <a:off x="2368" y="1144"/>
                <a:ext cx="474" cy="663"/>
              </a:xfrm>
              <a:custGeom>
                <a:avLst/>
                <a:gdLst>
                  <a:gd name="T0" fmla="*/ 0 w 23897"/>
                  <a:gd name="T1" fmla="*/ 0 h 27623"/>
                  <a:gd name="T2" fmla="*/ 0 w 23897"/>
                  <a:gd name="T3" fmla="*/ 0 h 27623"/>
                  <a:gd name="T4" fmla="*/ 0 w 23897"/>
                  <a:gd name="T5" fmla="*/ 0 h 27623"/>
                  <a:gd name="T6" fmla="*/ 0 60000 65536"/>
                  <a:gd name="T7" fmla="*/ 0 60000 65536"/>
                  <a:gd name="T8" fmla="*/ 0 60000 65536"/>
                  <a:gd name="T9" fmla="*/ 0 w 23897"/>
                  <a:gd name="T10" fmla="*/ 0 h 27623"/>
                  <a:gd name="T11" fmla="*/ 23897 w 23897"/>
                  <a:gd name="T12" fmla="*/ 27623 h 276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97" h="27623" fill="none" extrusionOk="0">
                    <a:moveTo>
                      <a:pt x="23040" y="-1"/>
                    </a:moveTo>
                    <a:cubicBezTo>
                      <a:pt x="23608" y="1957"/>
                      <a:pt x="23897" y="3984"/>
                      <a:pt x="23897" y="6023"/>
                    </a:cubicBezTo>
                    <a:cubicBezTo>
                      <a:pt x="23897" y="17952"/>
                      <a:pt x="14226" y="27623"/>
                      <a:pt x="2297" y="27623"/>
                    </a:cubicBezTo>
                    <a:cubicBezTo>
                      <a:pt x="1529" y="27623"/>
                      <a:pt x="762" y="27582"/>
                      <a:pt x="0" y="27500"/>
                    </a:cubicBezTo>
                  </a:path>
                  <a:path w="23897" h="27623" stroke="0" extrusionOk="0">
                    <a:moveTo>
                      <a:pt x="23040" y="-1"/>
                    </a:moveTo>
                    <a:cubicBezTo>
                      <a:pt x="23608" y="1957"/>
                      <a:pt x="23897" y="3984"/>
                      <a:pt x="23897" y="6023"/>
                    </a:cubicBezTo>
                    <a:cubicBezTo>
                      <a:pt x="23897" y="17952"/>
                      <a:pt x="14226" y="27623"/>
                      <a:pt x="2297" y="27623"/>
                    </a:cubicBezTo>
                    <a:cubicBezTo>
                      <a:pt x="1529" y="27623"/>
                      <a:pt x="762" y="27582"/>
                      <a:pt x="0" y="27500"/>
                    </a:cubicBezTo>
                    <a:lnTo>
                      <a:pt x="2297" y="6023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Arc 49"/>
              <p:cNvSpPr>
                <a:spLocks/>
              </p:cNvSpPr>
              <p:nvPr/>
            </p:nvSpPr>
            <p:spPr bwMode="auto">
              <a:xfrm>
                <a:off x="3686" y="1082"/>
                <a:ext cx="426" cy="709"/>
              </a:xfrm>
              <a:custGeom>
                <a:avLst/>
                <a:gdLst>
                  <a:gd name="T0" fmla="*/ 0 w 21600"/>
                  <a:gd name="T1" fmla="*/ 0 h 27613"/>
                  <a:gd name="T2" fmla="*/ 0 w 21600"/>
                  <a:gd name="T3" fmla="*/ 0 h 27613"/>
                  <a:gd name="T4" fmla="*/ 0 w 21600"/>
                  <a:gd name="T5" fmla="*/ 0 h 2761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613"/>
                  <a:gd name="T11" fmla="*/ 21600 w 21600"/>
                  <a:gd name="T12" fmla="*/ 27613 h 276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613" fill="none" extrusionOk="0">
                    <a:moveTo>
                      <a:pt x="20736" y="27612"/>
                    </a:moveTo>
                    <a:cubicBezTo>
                      <a:pt x="9152" y="27148"/>
                      <a:pt x="0" y="17623"/>
                      <a:pt x="0" y="6030"/>
                    </a:cubicBezTo>
                    <a:cubicBezTo>
                      <a:pt x="-1" y="3989"/>
                      <a:pt x="289" y="1959"/>
                      <a:pt x="858" y="-1"/>
                    </a:cubicBezTo>
                  </a:path>
                  <a:path w="21600" h="27613" stroke="0" extrusionOk="0">
                    <a:moveTo>
                      <a:pt x="20736" y="27612"/>
                    </a:moveTo>
                    <a:cubicBezTo>
                      <a:pt x="9152" y="27148"/>
                      <a:pt x="0" y="17623"/>
                      <a:pt x="0" y="6030"/>
                    </a:cubicBezTo>
                    <a:cubicBezTo>
                      <a:pt x="-1" y="3989"/>
                      <a:pt x="289" y="1959"/>
                      <a:pt x="858" y="-1"/>
                    </a:cubicBezTo>
                    <a:lnTo>
                      <a:pt x="21600" y="6030"/>
                    </a:lnTo>
                    <a:close/>
                  </a:path>
                </a:pathLst>
              </a:custGeom>
              <a:noFill/>
              <a:ln w="762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Arc 50"/>
              <p:cNvSpPr>
                <a:spLocks/>
              </p:cNvSpPr>
              <p:nvPr/>
            </p:nvSpPr>
            <p:spPr bwMode="auto">
              <a:xfrm>
                <a:off x="3686" y="478"/>
                <a:ext cx="993" cy="977"/>
              </a:xfrm>
              <a:custGeom>
                <a:avLst/>
                <a:gdLst>
                  <a:gd name="T0" fmla="*/ 0 w 23937"/>
                  <a:gd name="T1" fmla="*/ 0 h 21600"/>
                  <a:gd name="T2" fmla="*/ 0 w 23937"/>
                  <a:gd name="T3" fmla="*/ 0 h 21600"/>
                  <a:gd name="T4" fmla="*/ 0 w 2393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937"/>
                  <a:gd name="T10" fmla="*/ 0 h 21600"/>
                  <a:gd name="T11" fmla="*/ 23937 w 2393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937" h="21600" fill="none" extrusionOk="0">
                    <a:moveTo>
                      <a:pt x="0" y="14266"/>
                    </a:moveTo>
                    <a:cubicBezTo>
                      <a:pt x="3090" y="5705"/>
                      <a:pt x="11215" y="-1"/>
                      <a:pt x="20317" y="0"/>
                    </a:cubicBezTo>
                    <a:cubicBezTo>
                      <a:pt x="21530" y="0"/>
                      <a:pt x="22740" y="102"/>
                      <a:pt x="23936" y="305"/>
                    </a:cubicBezTo>
                  </a:path>
                  <a:path w="23937" h="21600" stroke="0" extrusionOk="0">
                    <a:moveTo>
                      <a:pt x="0" y="14266"/>
                    </a:moveTo>
                    <a:cubicBezTo>
                      <a:pt x="3090" y="5705"/>
                      <a:pt x="11215" y="-1"/>
                      <a:pt x="20317" y="0"/>
                    </a:cubicBezTo>
                    <a:cubicBezTo>
                      <a:pt x="21530" y="0"/>
                      <a:pt x="22740" y="102"/>
                      <a:pt x="23936" y="305"/>
                    </a:cubicBezTo>
                    <a:lnTo>
                      <a:pt x="20317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Arc 51"/>
              <p:cNvSpPr>
                <a:spLocks/>
              </p:cNvSpPr>
              <p:nvPr/>
            </p:nvSpPr>
            <p:spPr bwMode="auto">
              <a:xfrm>
                <a:off x="3612" y="444"/>
                <a:ext cx="967" cy="960"/>
              </a:xfrm>
              <a:custGeom>
                <a:avLst/>
                <a:gdLst>
                  <a:gd name="T0" fmla="*/ 0 w 22952"/>
                  <a:gd name="T1" fmla="*/ 0 h 21600"/>
                  <a:gd name="T2" fmla="*/ 0 w 22952"/>
                  <a:gd name="T3" fmla="*/ 0 h 21600"/>
                  <a:gd name="T4" fmla="*/ 0 w 2295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2952"/>
                  <a:gd name="T10" fmla="*/ 0 h 21600"/>
                  <a:gd name="T11" fmla="*/ 22952 w 2295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52" h="21600" fill="none" extrusionOk="0">
                    <a:moveTo>
                      <a:pt x="-1" y="71"/>
                    </a:moveTo>
                    <a:cubicBezTo>
                      <a:pt x="586" y="24"/>
                      <a:pt x="1173" y="-1"/>
                      <a:pt x="1762" y="0"/>
                    </a:cubicBezTo>
                    <a:cubicBezTo>
                      <a:pt x="12076" y="0"/>
                      <a:pt x="20952" y="7292"/>
                      <a:pt x="22952" y="17411"/>
                    </a:cubicBezTo>
                  </a:path>
                  <a:path w="22952" h="21600" stroke="0" extrusionOk="0">
                    <a:moveTo>
                      <a:pt x="-1" y="71"/>
                    </a:moveTo>
                    <a:cubicBezTo>
                      <a:pt x="586" y="24"/>
                      <a:pt x="1173" y="-1"/>
                      <a:pt x="1762" y="0"/>
                    </a:cubicBezTo>
                    <a:cubicBezTo>
                      <a:pt x="12076" y="0"/>
                      <a:pt x="20952" y="7292"/>
                      <a:pt x="22952" y="17411"/>
                    </a:cubicBezTo>
                    <a:lnTo>
                      <a:pt x="1762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Arc 52"/>
              <p:cNvSpPr>
                <a:spLocks/>
              </p:cNvSpPr>
              <p:nvPr/>
            </p:nvSpPr>
            <p:spPr bwMode="auto">
              <a:xfrm>
                <a:off x="4075" y="1221"/>
                <a:ext cx="510" cy="583"/>
              </a:xfrm>
              <a:custGeom>
                <a:avLst/>
                <a:gdLst>
                  <a:gd name="T0" fmla="*/ 0 w 25832"/>
                  <a:gd name="T1" fmla="*/ 0 h 24269"/>
                  <a:gd name="T2" fmla="*/ 0 w 25832"/>
                  <a:gd name="T3" fmla="*/ 0 h 24269"/>
                  <a:gd name="T4" fmla="*/ 0 w 25832"/>
                  <a:gd name="T5" fmla="*/ 0 h 24269"/>
                  <a:gd name="T6" fmla="*/ 0 60000 65536"/>
                  <a:gd name="T7" fmla="*/ 0 60000 65536"/>
                  <a:gd name="T8" fmla="*/ 0 60000 65536"/>
                  <a:gd name="T9" fmla="*/ 0 w 25832"/>
                  <a:gd name="T10" fmla="*/ 0 h 24269"/>
                  <a:gd name="T11" fmla="*/ 25832 w 25832"/>
                  <a:gd name="T12" fmla="*/ 24269 h 242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32" h="24269" fill="none" extrusionOk="0">
                    <a:moveTo>
                      <a:pt x="25666" y="-1"/>
                    </a:moveTo>
                    <a:cubicBezTo>
                      <a:pt x="25776" y="885"/>
                      <a:pt x="25832" y="1776"/>
                      <a:pt x="25832" y="2669"/>
                    </a:cubicBezTo>
                    <a:cubicBezTo>
                      <a:pt x="25832" y="14598"/>
                      <a:pt x="16161" y="24269"/>
                      <a:pt x="4232" y="24269"/>
                    </a:cubicBezTo>
                    <a:cubicBezTo>
                      <a:pt x="2810" y="24269"/>
                      <a:pt x="1393" y="24128"/>
                      <a:pt x="-1" y="23850"/>
                    </a:cubicBezTo>
                  </a:path>
                  <a:path w="25832" h="24269" stroke="0" extrusionOk="0">
                    <a:moveTo>
                      <a:pt x="25666" y="-1"/>
                    </a:moveTo>
                    <a:cubicBezTo>
                      <a:pt x="25776" y="885"/>
                      <a:pt x="25832" y="1776"/>
                      <a:pt x="25832" y="2669"/>
                    </a:cubicBezTo>
                    <a:cubicBezTo>
                      <a:pt x="25832" y="14598"/>
                      <a:pt x="16161" y="24269"/>
                      <a:pt x="4232" y="24269"/>
                    </a:cubicBezTo>
                    <a:cubicBezTo>
                      <a:pt x="2810" y="24269"/>
                      <a:pt x="1393" y="24128"/>
                      <a:pt x="-1" y="23850"/>
                    </a:cubicBezTo>
                    <a:lnTo>
                      <a:pt x="4232" y="2669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Arc 53"/>
              <p:cNvSpPr>
                <a:spLocks/>
              </p:cNvSpPr>
              <p:nvPr/>
            </p:nvSpPr>
            <p:spPr bwMode="auto">
              <a:xfrm>
                <a:off x="3270" y="1123"/>
                <a:ext cx="428" cy="671"/>
              </a:xfrm>
              <a:custGeom>
                <a:avLst/>
                <a:gdLst>
                  <a:gd name="T0" fmla="*/ 0 w 21600"/>
                  <a:gd name="T1" fmla="*/ 0 h 27981"/>
                  <a:gd name="T2" fmla="*/ 0 w 21600"/>
                  <a:gd name="T3" fmla="*/ 0 h 27981"/>
                  <a:gd name="T4" fmla="*/ 0 w 21600"/>
                  <a:gd name="T5" fmla="*/ 0 h 2798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981"/>
                  <a:gd name="T11" fmla="*/ 21600 w 21600"/>
                  <a:gd name="T12" fmla="*/ 27981 h 279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981" fill="none" extrusionOk="0">
                    <a:moveTo>
                      <a:pt x="20635" y="0"/>
                    </a:moveTo>
                    <a:cubicBezTo>
                      <a:pt x="21275" y="2066"/>
                      <a:pt x="21600" y="4217"/>
                      <a:pt x="21600" y="6381"/>
                    </a:cubicBezTo>
                    <a:cubicBezTo>
                      <a:pt x="21600" y="18272"/>
                      <a:pt x="11988" y="27926"/>
                      <a:pt x="97" y="27980"/>
                    </a:cubicBezTo>
                  </a:path>
                  <a:path w="21600" h="27981" stroke="0" extrusionOk="0">
                    <a:moveTo>
                      <a:pt x="20635" y="0"/>
                    </a:moveTo>
                    <a:cubicBezTo>
                      <a:pt x="21275" y="2066"/>
                      <a:pt x="21600" y="4217"/>
                      <a:pt x="21600" y="6381"/>
                    </a:cubicBezTo>
                    <a:cubicBezTo>
                      <a:pt x="21600" y="18272"/>
                      <a:pt x="11988" y="27926"/>
                      <a:pt x="97" y="27980"/>
                    </a:cubicBezTo>
                    <a:lnTo>
                      <a:pt x="0" y="638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2" name="Rectangle 76"/>
            <p:cNvSpPr>
              <a:spLocks noChangeArrowheads="1"/>
            </p:cNvSpPr>
            <p:nvPr/>
          </p:nvSpPr>
          <p:spPr bwMode="auto">
            <a:xfrm>
              <a:off x="3229" y="2592"/>
              <a:ext cx="726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3200"/>
                <a:t>螺距</a:t>
              </a:r>
            </a:p>
          </p:txBody>
        </p:sp>
        <p:grpSp>
          <p:nvGrpSpPr>
            <p:cNvPr id="19473" name="Group 77"/>
            <p:cNvGrpSpPr>
              <a:grpSpLocks/>
            </p:cNvGrpSpPr>
            <p:nvPr/>
          </p:nvGrpSpPr>
          <p:grpSpPr bwMode="auto">
            <a:xfrm>
              <a:off x="2304" y="2640"/>
              <a:ext cx="912" cy="336"/>
              <a:chOff x="2352" y="1824"/>
              <a:chExt cx="912" cy="336"/>
            </a:xfrm>
          </p:grpSpPr>
          <p:sp>
            <p:nvSpPr>
              <p:cNvPr id="19474" name="Line 78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WordArt 79"/>
              <p:cNvSpPr>
                <a:spLocks noChangeArrowheads="1" noChangeShapeType="1" noTextEdit="1"/>
              </p:cNvSpPr>
              <p:nvPr/>
            </p:nvSpPr>
            <p:spPr bwMode="auto">
              <a:xfrm>
                <a:off x="2688" y="1824"/>
                <a:ext cx="192" cy="3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r>
                  <a:rPr lang="en-US" altLang="zh-CN" sz="3600" i="1" kern="1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h</a:t>
                </a:r>
                <a:endParaRPr lang="zh-CN" altLang="en-US" sz="3600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6" name="Line 80"/>
              <p:cNvSpPr>
                <a:spLocks noChangeShapeType="1"/>
              </p:cNvSpPr>
              <p:nvPr/>
            </p:nvSpPr>
            <p:spPr bwMode="auto">
              <a:xfrm>
                <a:off x="3024" y="201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Line 81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triangle" w="med" len="lg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Line 82"/>
              <p:cNvSpPr>
                <a:spLocks noChangeShapeType="1"/>
              </p:cNvSpPr>
              <p:nvPr/>
            </p:nvSpPr>
            <p:spPr bwMode="auto">
              <a:xfrm>
                <a:off x="2352" y="182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4718050" y="2819400"/>
            <a:ext cx="4425950" cy="3276600"/>
            <a:chOff x="2832" y="1776"/>
            <a:chExt cx="2788" cy="2064"/>
          </a:xfrm>
        </p:grpSpPr>
        <p:sp>
          <p:nvSpPr>
            <p:cNvPr id="20611" name="AutoShape 1027"/>
            <p:cNvSpPr>
              <a:spLocks noChangeArrowheads="1"/>
            </p:cNvSpPr>
            <p:nvPr/>
          </p:nvSpPr>
          <p:spPr bwMode="auto">
            <a:xfrm>
              <a:off x="2832" y="1968"/>
              <a:ext cx="2496" cy="1584"/>
            </a:xfrm>
            <a:prstGeom prst="cube">
              <a:avLst>
                <a:gd name="adj" fmla="val 23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20612" name="Freeform 1028"/>
            <p:cNvSpPr>
              <a:spLocks/>
            </p:cNvSpPr>
            <p:nvPr/>
          </p:nvSpPr>
          <p:spPr bwMode="auto">
            <a:xfrm>
              <a:off x="5336" y="1972"/>
              <a:ext cx="284" cy="1"/>
            </a:xfrm>
            <a:custGeom>
              <a:avLst/>
              <a:gdLst>
                <a:gd name="T0" fmla="*/ 0 w 284"/>
                <a:gd name="T1" fmla="*/ 0 h 1"/>
                <a:gd name="T2" fmla="*/ 284 w 284"/>
                <a:gd name="T3" fmla="*/ 0 h 1"/>
                <a:gd name="T4" fmla="*/ 0 60000 65536"/>
                <a:gd name="T5" fmla="*/ 0 60000 65536"/>
                <a:gd name="T6" fmla="*/ 0 w 284"/>
                <a:gd name="T7" fmla="*/ 0 h 1"/>
                <a:gd name="T8" fmla="*/ 284 w 2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4" h="1">
                  <a:moveTo>
                    <a:pt x="0" y="0"/>
                  </a:moveTo>
                  <a:lnTo>
                    <a:pt x="2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3" name="Line 1029"/>
            <p:cNvSpPr>
              <a:spLocks noChangeShapeType="1"/>
            </p:cNvSpPr>
            <p:nvPr/>
          </p:nvSpPr>
          <p:spPr bwMode="auto">
            <a:xfrm>
              <a:off x="5328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4" name="Freeform 1030"/>
            <p:cNvSpPr>
              <a:spLocks/>
            </p:cNvSpPr>
            <p:nvPr/>
          </p:nvSpPr>
          <p:spPr bwMode="auto">
            <a:xfrm>
              <a:off x="5472" y="1984"/>
              <a:ext cx="1" cy="320"/>
            </a:xfrm>
            <a:custGeom>
              <a:avLst/>
              <a:gdLst>
                <a:gd name="T0" fmla="*/ 0 w 1"/>
                <a:gd name="T1" fmla="*/ 0 h 320"/>
                <a:gd name="T2" fmla="*/ 1 w 1"/>
                <a:gd name="T3" fmla="*/ 320 h 320"/>
                <a:gd name="T4" fmla="*/ 0 60000 65536"/>
                <a:gd name="T5" fmla="*/ 0 60000 65536"/>
                <a:gd name="T6" fmla="*/ 0 w 1"/>
                <a:gd name="T7" fmla="*/ 0 h 320"/>
                <a:gd name="T8" fmla="*/ 1 w 1"/>
                <a:gd name="T9" fmla="*/ 320 h 3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20">
                  <a:moveTo>
                    <a:pt x="0" y="0"/>
                  </a:moveTo>
                  <a:lnTo>
                    <a:pt x="1" y="3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5" name="Line 1031"/>
            <p:cNvSpPr>
              <a:spLocks noChangeShapeType="1"/>
            </p:cNvSpPr>
            <p:nvPr/>
          </p:nvSpPr>
          <p:spPr bwMode="auto">
            <a:xfrm>
              <a:off x="5472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6" name="Text Box 1032"/>
            <p:cNvSpPr txBox="1">
              <a:spLocks noChangeArrowheads="1"/>
            </p:cNvSpPr>
            <p:nvPr/>
          </p:nvSpPr>
          <p:spPr bwMode="auto">
            <a:xfrm>
              <a:off x="5328" y="235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20617" name="Line 1033"/>
            <p:cNvSpPr>
              <a:spLocks noChangeShapeType="1"/>
            </p:cNvSpPr>
            <p:nvPr/>
          </p:nvSpPr>
          <p:spPr bwMode="auto">
            <a:xfrm>
              <a:off x="5328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8" name="Line 1034"/>
            <p:cNvSpPr>
              <a:spLocks noChangeShapeType="1"/>
            </p:cNvSpPr>
            <p:nvPr/>
          </p:nvSpPr>
          <p:spPr bwMode="auto">
            <a:xfrm>
              <a:off x="4944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9" name="Freeform 1035"/>
            <p:cNvSpPr>
              <a:spLocks/>
            </p:cNvSpPr>
            <p:nvPr/>
          </p:nvSpPr>
          <p:spPr bwMode="auto">
            <a:xfrm>
              <a:off x="4948" y="3312"/>
              <a:ext cx="380" cy="376"/>
            </a:xfrm>
            <a:custGeom>
              <a:avLst/>
              <a:gdLst>
                <a:gd name="T0" fmla="*/ 380 w 380"/>
                <a:gd name="T1" fmla="*/ 0 h 376"/>
                <a:gd name="T2" fmla="*/ 0 w 380"/>
                <a:gd name="T3" fmla="*/ 376 h 376"/>
                <a:gd name="T4" fmla="*/ 0 60000 65536"/>
                <a:gd name="T5" fmla="*/ 0 60000 65536"/>
                <a:gd name="T6" fmla="*/ 0 w 380"/>
                <a:gd name="T7" fmla="*/ 0 h 376"/>
                <a:gd name="T8" fmla="*/ 380 w 380"/>
                <a:gd name="T9" fmla="*/ 376 h 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0" h="376">
                  <a:moveTo>
                    <a:pt x="380" y="0"/>
                  </a:moveTo>
                  <a:lnTo>
                    <a:pt x="0" y="37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0" name="Text Box 1036"/>
            <p:cNvSpPr txBox="1">
              <a:spLocks noChangeArrowheads="1"/>
            </p:cNvSpPr>
            <p:nvPr/>
          </p:nvSpPr>
          <p:spPr bwMode="auto">
            <a:xfrm>
              <a:off x="5088" y="34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20621" name="AutoShape 1037"/>
            <p:cNvSpPr>
              <a:spLocks noChangeArrowheads="1"/>
            </p:cNvSpPr>
            <p:nvPr/>
          </p:nvSpPr>
          <p:spPr bwMode="auto">
            <a:xfrm>
              <a:off x="3072" y="2064"/>
              <a:ext cx="1056" cy="96"/>
            </a:xfrm>
            <a:prstGeom prst="leftArrow">
              <a:avLst>
                <a:gd name="adj1" fmla="val 50000"/>
                <a:gd name="adj2" fmla="val 27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622" name="Text Box 1038"/>
            <p:cNvSpPr txBox="1">
              <a:spLocks noChangeArrowheads="1"/>
            </p:cNvSpPr>
            <p:nvPr/>
          </p:nvSpPr>
          <p:spPr bwMode="auto">
            <a:xfrm>
              <a:off x="2892" y="1776"/>
              <a:ext cx="2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600" i="1">
                  <a:solidFill>
                    <a:schemeClr val="accent2"/>
                  </a:solidFill>
                </a:rPr>
                <a:t>I</a:t>
              </a:r>
            </a:p>
          </p:txBody>
        </p:sp>
      </p:grpSp>
      <p:sp>
        <p:nvSpPr>
          <p:cNvPr id="20498" name="Text Box 1039"/>
          <p:cNvSpPr txBox="1">
            <a:spLocks noChangeArrowheads="1"/>
          </p:cNvSpPr>
          <p:nvPr/>
        </p:nvSpPr>
        <p:spPr bwMode="auto">
          <a:xfrm>
            <a:off x="179388" y="79375"/>
            <a:ext cx="6175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CC3300"/>
                </a:solidFill>
              </a:rPr>
              <a:t>三、    霍耳效应 </a:t>
            </a:r>
            <a:r>
              <a:rPr lang="en-US" altLang="zh-CN" sz="3200">
                <a:solidFill>
                  <a:srgbClr val="CC3300"/>
                </a:solidFill>
              </a:rPr>
              <a:t>( The Hall Effect)</a:t>
            </a:r>
          </a:p>
        </p:txBody>
      </p:sp>
      <p:sp>
        <p:nvSpPr>
          <p:cNvPr id="256016" name="Text Box 1040"/>
          <p:cNvSpPr txBox="1">
            <a:spLocks noChangeArrowheads="1"/>
          </p:cNvSpPr>
          <p:nvPr/>
        </p:nvSpPr>
        <p:spPr bwMode="auto">
          <a:xfrm>
            <a:off x="152400" y="914400"/>
            <a:ext cx="321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、什么是霍耳效应</a:t>
            </a:r>
          </a:p>
        </p:txBody>
      </p:sp>
      <p:sp>
        <p:nvSpPr>
          <p:cNvPr id="256017" name="Text Box 1041"/>
          <p:cNvSpPr txBox="1">
            <a:spLocks noChangeArrowheads="1"/>
          </p:cNvSpPr>
          <p:nvPr/>
        </p:nvSpPr>
        <p:spPr bwMode="auto">
          <a:xfrm>
            <a:off x="179388" y="1470025"/>
            <a:ext cx="6970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accent2"/>
                </a:solidFill>
              </a:rPr>
              <a:t>磁场中载流导体上出现横向电势差的现象。</a:t>
            </a:r>
          </a:p>
        </p:txBody>
      </p:sp>
      <p:sp>
        <p:nvSpPr>
          <p:cNvPr id="256018" name="Text Box 1042"/>
          <p:cNvSpPr txBox="1">
            <a:spLocks noChangeArrowheads="1"/>
          </p:cNvSpPr>
          <p:nvPr/>
        </p:nvSpPr>
        <p:spPr bwMode="auto">
          <a:xfrm>
            <a:off x="179388" y="2046288"/>
            <a:ext cx="1433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</a:rPr>
              <a:t>、解释</a:t>
            </a:r>
          </a:p>
        </p:txBody>
      </p:sp>
      <p:grpSp>
        <p:nvGrpSpPr>
          <p:cNvPr id="3" name="Group 1043"/>
          <p:cNvGrpSpPr>
            <a:grpSpLocks/>
          </p:cNvGrpSpPr>
          <p:nvPr/>
        </p:nvGrpSpPr>
        <p:grpSpPr bwMode="auto">
          <a:xfrm>
            <a:off x="4870450" y="3962400"/>
            <a:ext cx="3200400" cy="1219200"/>
            <a:chOff x="2928" y="2496"/>
            <a:chExt cx="2016" cy="768"/>
          </a:xfrm>
        </p:grpSpPr>
        <p:grpSp>
          <p:nvGrpSpPr>
            <p:cNvPr id="20539" name="Group 1044"/>
            <p:cNvGrpSpPr>
              <a:grpSpLocks/>
            </p:cNvGrpSpPr>
            <p:nvPr/>
          </p:nvGrpSpPr>
          <p:grpSpPr bwMode="auto">
            <a:xfrm>
              <a:off x="2928" y="2736"/>
              <a:ext cx="2016" cy="288"/>
              <a:chOff x="432" y="2496"/>
              <a:chExt cx="2016" cy="288"/>
            </a:xfrm>
          </p:grpSpPr>
          <p:grpSp>
            <p:nvGrpSpPr>
              <p:cNvPr id="20596" name="Group 1045"/>
              <p:cNvGrpSpPr>
                <a:grpSpLocks/>
              </p:cNvGrpSpPr>
              <p:nvPr/>
            </p:nvGrpSpPr>
            <p:grpSpPr bwMode="auto">
              <a:xfrm>
                <a:off x="1327" y="2496"/>
                <a:ext cx="225" cy="288"/>
                <a:chOff x="3206" y="3050"/>
                <a:chExt cx="225" cy="288"/>
              </a:xfrm>
            </p:grpSpPr>
            <p:sp>
              <p:nvSpPr>
                <p:cNvPr id="20609" name="Oval 1046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610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97" name="Group 1048"/>
              <p:cNvGrpSpPr>
                <a:grpSpLocks/>
              </p:cNvGrpSpPr>
              <p:nvPr/>
            </p:nvGrpSpPr>
            <p:grpSpPr bwMode="auto">
              <a:xfrm>
                <a:off x="912" y="2496"/>
                <a:ext cx="225" cy="288"/>
                <a:chOff x="3206" y="3050"/>
                <a:chExt cx="225" cy="288"/>
              </a:xfrm>
            </p:grpSpPr>
            <p:sp>
              <p:nvSpPr>
                <p:cNvPr id="20607" name="Oval 1049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608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98" name="Group 1051"/>
              <p:cNvGrpSpPr>
                <a:grpSpLocks/>
              </p:cNvGrpSpPr>
              <p:nvPr/>
            </p:nvGrpSpPr>
            <p:grpSpPr bwMode="auto">
              <a:xfrm>
                <a:off x="1743" y="2496"/>
                <a:ext cx="225" cy="288"/>
                <a:chOff x="3206" y="3050"/>
                <a:chExt cx="225" cy="288"/>
              </a:xfrm>
            </p:grpSpPr>
            <p:sp>
              <p:nvSpPr>
                <p:cNvPr id="20605" name="Oval 1052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606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99" name="Group 1054"/>
              <p:cNvGrpSpPr>
                <a:grpSpLocks/>
              </p:cNvGrpSpPr>
              <p:nvPr/>
            </p:nvGrpSpPr>
            <p:grpSpPr bwMode="auto">
              <a:xfrm>
                <a:off x="2223" y="2496"/>
                <a:ext cx="225" cy="288"/>
                <a:chOff x="3206" y="3050"/>
                <a:chExt cx="225" cy="288"/>
              </a:xfrm>
            </p:grpSpPr>
            <p:sp>
              <p:nvSpPr>
                <p:cNvPr id="20603" name="Oval 1055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604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600" name="Group 1057"/>
              <p:cNvGrpSpPr>
                <a:grpSpLocks/>
              </p:cNvGrpSpPr>
              <p:nvPr/>
            </p:nvGrpSpPr>
            <p:grpSpPr bwMode="auto">
              <a:xfrm>
                <a:off x="432" y="2496"/>
                <a:ext cx="225" cy="288"/>
                <a:chOff x="3206" y="3050"/>
                <a:chExt cx="225" cy="288"/>
              </a:xfrm>
            </p:grpSpPr>
            <p:sp>
              <p:nvSpPr>
                <p:cNvPr id="20601" name="Oval 1058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602" name="Text Box 1059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20540" name="Group 1060"/>
            <p:cNvGrpSpPr>
              <a:grpSpLocks/>
            </p:cNvGrpSpPr>
            <p:nvPr/>
          </p:nvGrpSpPr>
          <p:grpSpPr bwMode="auto">
            <a:xfrm>
              <a:off x="2928" y="2496"/>
              <a:ext cx="2016" cy="288"/>
              <a:chOff x="432" y="2496"/>
              <a:chExt cx="2016" cy="288"/>
            </a:xfrm>
          </p:grpSpPr>
          <p:grpSp>
            <p:nvGrpSpPr>
              <p:cNvPr id="20581" name="Group 1061"/>
              <p:cNvGrpSpPr>
                <a:grpSpLocks/>
              </p:cNvGrpSpPr>
              <p:nvPr/>
            </p:nvGrpSpPr>
            <p:grpSpPr bwMode="auto">
              <a:xfrm>
                <a:off x="1327" y="2496"/>
                <a:ext cx="225" cy="288"/>
                <a:chOff x="3206" y="3050"/>
                <a:chExt cx="225" cy="288"/>
              </a:xfrm>
            </p:grpSpPr>
            <p:sp>
              <p:nvSpPr>
                <p:cNvPr id="20594" name="Oval 1062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95" name="Text Box 1063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82" name="Group 1064"/>
              <p:cNvGrpSpPr>
                <a:grpSpLocks/>
              </p:cNvGrpSpPr>
              <p:nvPr/>
            </p:nvGrpSpPr>
            <p:grpSpPr bwMode="auto">
              <a:xfrm>
                <a:off x="912" y="2496"/>
                <a:ext cx="225" cy="288"/>
                <a:chOff x="3206" y="3050"/>
                <a:chExt cx="225" cy="288"/>
              </a:xfrm>
            </p:grpSpPr>
            <p:sp>
              <p:nvSpPr>
                <p:cNvPr id="20592" name="Oval 1065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93" name="Text Box 1066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83" name="Group 1067"/>
              <p:cNvGrpSpPr>
                <a:grpSpLocks/>
              </p:cNvGrpSpPr>
              <p:nvPr/>
            </p:nvGrpSpPr>
            <p:grpSpPr bwMode="auto">
              <a:xfrm>
                <a:off x="1743" y="2496"/>
                <a:ext cx="225" cy="288"/>
                <a:chOff x="3206" y="3050"/>
                <a:chExt cx="225" cy="288"/>
              </a:xfrm>
            </p:grpSpPr>
            <p:sp>
              <p:nvSpPr>
                <p:cNvPr id="20590" name="Oval 1068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91" name="Text Box 1069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84" name="Group 1070"/>
              <p:cNvGrpSpPr>
                <a:grpSpLocks/>
              </p:cNvGrpSpPr>
              <p:nvPr/>
            </p:nvGrpSpPr>
            <p:grpSpPr bwMode="auto">
              <a:xfrm>
                <a:off x="2223" y="2496"/>
                <a:ext cx="225" cy="288"/>
                <a:chOff x="3206" y="3050"/>
                <a:chExt cx="225" cy="288"/>
              </a:xfrm>
            </p:grpSpPr>
            <p:sp>
              <p:nvSpPr>
                <p:cNvPr id="20588" name="Oval 1071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89" name="Text Box 1072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85" name="Group 1073"/>
              <p:cNvGrpSpPr>
                <a:grpSpLocks/>
              </p:cNvGrpSpPr>
              <p:nvPr/>
            </p:nvGrpSpPr>
            <p:grpSpPr bwMode="auto">
              <a:xfrm>
                <a:off x="432" y="2496"/>
                <a:ext cx="225" cy="288"/>
                <a:chOff x="3206" y="3050"/>
                <a:chExt cx="225" cy="288"/>
              </a:xfrm>
            </p:grpSpPr>
            <p:sp>
              <p:nvSpPr>
                <p:cNvPr id="20586" name="Oval 1074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87" name="Text Box 1075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20541" name="Group 1076"/>
            <p:cNvGrpSpPr>
              <a:grpSpLocks/>
            </p:cNvGrpSpPr>
            <p:nvPr/>
          </p:nvGrpSpPr>
          <p:grpSpPr bwMode="auto">
            <a:xfrm>
              <a:off x="2928" y="2976"/>
              <a:ext cx="2016" cy="288"/>
              <a:chOff x="432" y="2496"/>
              <a:chExt cx="2016" cy="288"/>
            </a:xfrm>
          </p:grpSpPr>
          <p:grpSp>
            <p:nvGrpSpPr>
              <p:cNvPr id="20566" name="Group 1077"/>
              <p:cNvGrpSpPr>
                <a:grpSpLocks/>
              </p:cNvGrpSpPr>
              <p:nvPr/>
            </p:nvGrpSpPr>
            <p:grpSpPr bwMode="auto">
              <a:xfrm>
                <a:off x="1327" y="2496"/>
                <a:ext cx="225" cy="288"/>
                <a:chOff x="3206" y="3050"/>
                <a:chExt cx="225" cy="288"/>
              </a:xfrm>
            </p:grpSpPr>
            <p:sp>
              <p:nvSpPr>
                <p:cNvPr id="20579" name="Oval 1078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80" name="Text Box 1079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67" name="Group 1080"/>
              <p:cNvGrpSpPr>
                <a:grpSpLocks/>
              </p:cNvGrpSpPr>
              <p:nvPr/>
            </p:nvGrpSpPr>
            <p:grpSpPr bwMode="auto">
              <a:xfrm>
                <a:off x="912" y="2496"/>
                <a:ext cx="225" cy="288"/>
                <a:chOff x="3206" y="3050"/>
                <a:chExt cx="225" cy="288"/>
              </a:xfrm>
            </p:grpSpPr>
            <p:sp>
              <p:nvSpPr>
                <p:cNvPr id="20577" name="Oval 1081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78" name="Text Box 1082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68" name="Group 1083"/>
              <p:cNvGrpSpPr>
                <a:grpSpLocks/>
              </p:cNvGrpSpPr>
              <p:nvPr/>
            </p:nvGrpSpPr>
            <p:grpSpPr bwMode="auto">
              <a:xfrm>
                <a:off x="1743" y="2496"/>
                <a:ext cx="225" cy="288"/>
                <a:chOff x="3206" y="3050"/>
                <a:chExt cx="225" cy="288"/>
              </a:xfrm>
            </p:grpSpPr>
            <p:sp>
              <p:nvSpPr>
                <p:cNvPr id="20575" name="Oval 1084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76" name="Text Box 1085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69" name="Group 1086"/>
              <p:cNvGrpSpPr>
                <a:grpSpLocks/>
              </p:cNvGrpSpPr>
              <p:nvPr/>
            </p:nvGrpSpPr>
            <p:grpSpPr bwMode="auto">
              <a:xfrm>
                <a:off x="2223" y="2496"/>
                <a:ext cx="225" cy="288"/>
                <a:chOff x="3206" y="3050"/>
                <a:chExt cx="225" cy="288"/>
              </a:xfrm>
            </p:grpSpPr>
            <p:sp>
              <p:nvSpPr>
                <p:cNvPr id="20573" name="Oval 1087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74" name="Text Box 1088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  <p:grpSp>
            <p:nvGrpSpPr>
              <p:cNvPr id="20570" name="Group 1089"/>
              <p:cNvGrpSpPr>
                <a:grpSpLocks/>
              </p:cNvGrpSpPr>
              <p:nvPr/>
            </p:nvGrpSpPr>
            <p:grpSpPr bwMode="auto">
              <a:xfrm>
                <a:off x="432" y="2496"/>
                <a:ext cx="225" cy="288"/>
                <a:chOff x="3206" y="3050"/>
                <a:chExt cx="225" cy="288"/>
              </a:xfrm>
            </p:grpSpPr>
            <p:sp>
              <p:nvSpPr>
                <p:cNvPr id="20571" name="Oval 1090"/>
                <p:cNvSpPr>
                  <a:spLocks noChangeArrowheads="1"/>
                </p:cNvSpPr>
                <p:nvPr/>
              </p:nvSpPr>
              <p:spPr bwMode="auto">
                <a:xfrm>
                  <a:off x="3251" y="3126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20572" name="Text Box 1091"/>
                <p:cNvSpPr txBox="1">
                  <a:spLocks noChangeArrowheads="1"/>
                </p:cNvSpPr>
                <p:nvPr/>
              </p:nvSpPr>
              <p:spPr bwMode="auto">
                <a:xfrm>
                  <a:off x="3206" y="3050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>
                      <a:solidFill>
                        <a:schemeClr val="accent2"/>
                      </a:solidFill>
                    </a:rPr>
                    <a:t>+</a:t>
                  </a:r>
                </a:p>
              </p:txBody>
            </p:sp>
          </p:grpSp>
        </p:grpSp>
        <p:grpSp>
          <p:nvGrpSpPr>
            <p:cNvPr id="20542" name="Group 1092"/>
            <p:cNvGrpSpPr>
              <a:grpSpLocks/>
            </p:cNvGrpSpPr>
            <p:nvPr/>
          </p:nvGrpSpPr>
          <p:grpSpPr bwMode="auto">
            <a:xfrm>
              <a:off x="3168" y="2544"/>
              <a:ext cx="212" cy="308"/>
              <a:chOff x="3648" y="2736"/>
              <a:chExt cx="212" cy="308"/>
            </a:xfrm>
          </p:grpSpPr>
          <p:sp>
            <p:nvSpPr>
              <p:cNvPr id="20564" name="Oval 1093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65" name="Text Box 1094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  <p:grpSp>
          <p:nvGrpSpPr>
            <p:cNvPr id="20543" name="Group 1095"/>
            <p:cNvGrpSpPr>
              <a:grpSpLocks/>
            </p:cNvGrpSpPr>
            <p:nvPr/>
          </p:nvGrpSpPr>
          <p:grpSpPr bwMode="auto">
            <a:xfrm>
              <a:off x="3628" y="2544"/>
              <a:ext cx="212" cy="308"/>
              <a:chOff x="3648" y="2736"/>
              <a:chExt cx="212" cy="308"/>
            </a:xfrm>
          </p:grpSpPr>
          <p:sp>
            <p:nvSpPr>
              <p:cNvPr id="20562" name="Oval 1096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63" name="Text Box 1097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  <p:grpSp>
          <p:nvGrpSpPr>
            <p:cNvPr id="20544" name="Group 1098"/>
            <p:cNvGrpSpPr>
              <a:grpSpLocks/>
            </p:cNvGrpSpPr>
            <p:nvPr/>
          </p:nvGrpSpPr>
          <p:grpSpPr bwMode="auto">
            <a:xfrm>
              <a:off x="4032" y="2544"/>
              <a:ext cx="212" cy="308"/>
              <a:chOff x="3648" y="2736"/>
              <a:chExt cx="212" cy="308"/>
            </a:xfrm>
          </p:grpSpPr>
          <p:sp>
            <p:nvSpPr>
              <p:cNvPr id="20560" name="Oval 1099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61" name="Text Box 1100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  <p:grpSp>
          <p:nvGrpSpPr>
            <p:cNvPr id="20545" name="Group 1101"/>
            <p:cNvGrpSpPr>
              <a:grpSpLocks/>
            </p:cNvGrpSpPr>
            <p:nvPr/>
          </p:nvGrpSpPr>
          <p:grpSpPr bwMode="auto">
            <a:xfrm>
              <a:off x="4492" y="2544"/>
              <a:ext cx="212" cy="308"/>
              <a:chOff x="3648" y="2736"/>
              <a:chExt cx="212" cy="308"/>
            </a:xfrm>
          </p:grpSpPr>
          <p:sp>
            <p:nvSpPr>
              <p:cNvPr id="20558" name="Oval 1102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59" name="Text Box 1103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  <p:grpSp>
          <p:nvGrpSpPr>
            <p:cNvPr id="20546" name="Group 1104"/>
            <p:cNvGrpSpPr>
              <a:grpSpLocks/>
            </p:cNvGrpSpPr>
            <p:nvPr/>
          </p:nvGrpSpPr>
          <p:grpSpPr bwMode="auto">
            <a:xfrm>
              <a:off x="3168" y="2812"/>
              <a:ext cx="212" cy="308"/>
              <a:chOff x="3648" y="2736"/>
              <a:chExt cx="212" cy="308"/>
            </a:xfrm>
          </p:grpSpPr>
          <p:sp>
            <p:nvSpPr>
              <p:cNvPr id="20556" name="Oval 1105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57" name="Text Box 1106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  <p:grpSp>
          <p:nvGrpSpPr>
            <p:cNvPr id="20547" name="Group 1107"/>
            <p:cNvGrpSpPr>
              <a:grpSpLocks/>
            </p:cNvGrpSpPr>
            <p:nvPr/>
          </p:nvGrpSpPr>
          <p:grpSpPr bwMode="auto">
            <a:xfrm>
              <a:off x="3628" y="2812"/>
              <a:ext cx="212" cy="308"/>
              <a:chOff x="3648" y="2736"/>
              <a:chExt cx="212" cy="308"/>
            </a:xfrm>
          </p:grpSpPr>
          <p:sp>
            <p:nvSpPr>
              <p:cNvPr id="20554" name="Oval 1108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55" name="Text Box 1109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  <p:grpSp>
          <p:nvGrpSpPr>
            <p:cNvPr id="20548" name="Group 1110"/>
            <p:cNvGrpSpPr>
              <a:grpSpLocks/>
            </p:cNvGrpSpPr>
            <p:nvPr/>
          </p:nvGrpSpPr>
          <p:grpSpPr bwMode="auto">
            <a:xfrm>
              <a:off x="4032" y="2812"/>
              <a:ext cx="212" cy="308"/>
              <a:chOff x="3648" y="2736"/>
              <a:chExt cx="212" cy="308"/>
            </a:xfrm>
          </p:grpSpPr>
          <p:sp>
            <p:nvSpPr>
              <p:cNvPr id="20552" name="Oval 1111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53" name="Text Box 1112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  <p:grpSp>
          <p:nvGrpSpPr>
            <p:cNvPr id="20549" name="Group 1113"/>
            <p:cNvGrpSpPr>
              <a:grpSpLocks/>
            </p:cNvGrpSpPr>
            <p:nvPr/>
          </p:nvGrpSpPr>
          <p:grpSpPr bwMode="auto">
            <a:xfrm>
              <a:off x="4492" y="2812"/>
              <a:ext cx="212" cy="308"/>
              <a:chOff x="3648" y="2736"/>
              <a:chExt cx="212" cy="308"/>
            </a:xfrm>
          </p:grpSpPr>
          <p:sp>
            <p:nvSpPr>
              <p:cNvPr id="20550" name="Oval 1114"/>
              <p:cNvSpPr>
                <a:spLocks noChangeArrowheads="1"/>
              </p:cNvSpPr>
              <p:nvPr/>
            </p:nvSpPr>
            <p:spPr bwMode="auto">
              <a:xfrm>
                <a:off x="3693" y="2908"/>
                <a:ext cx="136" cy="136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551" name="Text Box 1115"/>
              <p:cNvSpPr txBox="1">
                <a:spLocks noChangeArrowheads="1"/>
              </p:cNvSpPr>
              <p:nvPr/>
            </p:nvSpPr>
            <p:spPr bwMode="auto">
              <a:xfrm>
                <a:off x="3648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>
                    <a:solidFill>
                      <a:schemeClr val="accent2"/>
                    </a:solidFill>
                  </a:rPr>
                  <a:t>_</a:t>
                </a:r>
              </a:p>
            </p:txBody>
          </p:sp>
        </p:grpSp>
      </p:grpSp>
      <p:grpSp>
        <p:nvGrpSpPr>
          <p:cNvPr id="30" name="Group 1116"/>
          <p:cNvGrpSpPr>
            <a:grpSpLocks/>
          </p:cNvGrpSpPr>
          <p:nvPr/>
        </p:nvGrpSpPr>
        <p:grpSpPr bwMode="auto">
          <a:xfrm>
            <a:off x="5715000" y="5791200"/>
            <a:ext cx="1066800" cy="990600"/>
            <a:chOff x="3216" y="3648"/>
            <a:chExt cx="672" cy="624"/>
          </a:xfrm>
        </p:grpSpPr>
        <p:sp>
          <p:nvSpPr>
            <p:cNvPr id="20538" name="Line 1117"/>
            <p:cNvSpPr>
              <a:spLocks noChangeShapeType="1"/>
            </p:cNvSpPr>
            <p:nvPr/>
          </p:nvSpPr>
          <p:spPr bwMode="auto">
            <a:xfrm flipH="1">
              <a:off x="3216" y="3648"/>
              <a:ext cx="672" cy="624"/>
            </a:xfrm>
            <a:prstGeom prst="line">
              <a:avLst/>
            </a:prstGeom>
            <a:noFill/>
            <a:ln w="76200">
              <a:solidFill>
                <a:srgbClr val="0033CC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1118"/>
            <p:cNvGraphicFramePr>
              <a:graphicFrameLocks noChangeAspect="1"/>
            </p:cNvGraphicFramePr>
            <p:nvPr/>
          </p:nvGraphicFramePr>
          <p:xfrm>
            <a:off x="3648" y="3936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64880" imgH="190440" progId="Equation.3">
                    <p:embed/>
                  </p:oleObj>
                </mc:Choice>
                <mc:Fallback>
                  <p:oleObj name="公式" r:id="rId3" imgW="164880" imgH="190440" progId="Equation.3">
                    <p:embed/>
                    <p:pic>
                      <p:nvPicPr>
                        <p:cNvPr id="20496" name="Object 1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936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1119"/>
          <p:cNvGrpSpPr>
            <a:grpSpLocks/>
          </p:cNvGrpSpPr>
          <p:nvPr/>
        </p:nvGrpSpPr>
        <p:grpSpPr bwMode="auto">
          <a:xfrm>
            <a:off x="5480050" y="4462463"/>
            <a:ext cx="2251075" cy="795337"/>
            <a:chOff x="3312" y="2811"/>
            <a:chExt cx="1418" cy="501"/>
          </a:xfrm>
        </p:grpSpPr>
        <p:sp>
          <p:nvSpPr>
            <p:cNvPr id="20530" name="Freeform 1120"/>
            <p:cNvSpPr>
              <a:spLocks/>
            </p:cNvSpPr>
            <p:nvPr/>
          </p:nvSpPr>
          <p:spPr bwMode="auto">
            <a:xfrm>
              <a:off x="3345" y="2811"/>
              <a:ext cx="74" cy="192"/>
            </a:xfrm>
            <a:custGeom>
              <a:avLst/>
              <a:gdLst>
                <a:gd name="T0" fmla="*/ 0 w 74"/>
                <a:gd name="T1" fmla="*/ 0 h 192"/>
                <a:gd name="T2" fmla="*/ 63 w 74"/>
                <a:gd name="T3" fmla="*/ 66 h 192"/>
                <a:gd name="T4" fmla="*/ 66 w 74"/>
                <a:gd name="T5" fmla="*/ 192 h 192"/>
                <a:gd name="T6" fmla="*/ 0 60000 65536"/>
                <a:gd name="T7" fmla="*/ 0 60000 65536"/>
                <a:gd name="T8" fmla="*/ 0 60000 65536"/>
                <a:gd name="T9" fmla="*/ 0 w 74"/>
                <a:gd name="T10" fmla="*/ 0 h 192"/>
                <a:gd name="T11" fmla="*/ 74 w 7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2">
                  <a:moveTo>
                    <a:pt x="0" y="0"/>
                  </a:moveTo>
                  <a:cubicBezTo>
                    <a:pt x="10" y="11"/>
                    <a:pt x="52" y="34"/>
                    <a:pt x="63" y="66"/>
                  </a:cubicBezTo>
                  <a:cubicBezTo>
                    <a:pt x="74" y="98"/>
                    <a:pt x="66" y="166"/>
                    <a:pt x="66" y="192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1" name="Freeform 1121"/>
            <p:cNvSpPr>
              <a:spLocks/>
            </p:cNvSpPr>
            <p:nvPr/>
          </p:nvSpPr>
          <p:spPr bwMode="auto">
            <a:xfrm>
              <a:off x="3312" y="3120"/>
              <a:ext cx="74" cy="192"/>
            </a:xfrm>
            <a:custGeom>
              <a:avLst/>
              <a:gdLst>
                <a:gd name="T0" fmla="*/ 0 w 74"/>
                <a:gd name="T1" fmla="*/ 0 h 192"/>
                <a:gd name="T2" fmla="*/ 63 w 74"/>
                <a:gd name="T3" fmla="*/ 66 h 192"/>
                <a:gd name="T4" fmla="*/ 66 w 74"/>
                <a:gd name="T5" fmla="*/ 192 h 192"/>
                <a:gd name="T6" fmla="*/ 0 60000 65536"/>
                <a:gd name="T7" fmla="*/ 0 60000 65536"/>
                <a:gd name="T8" fmla="*/ 0 60000 65536"/>
                <a:gd name="T9" fmla="*/ 0 w 74"/>
                <a:gd name="T10" fmla="*/ 0 h 192"/>
                <a:gd name="T11" fmla="*/ 74 w 7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2">
                  <a:moveTo>
                    <a:pt x="0" y="0"/>
                  </a:moveTo>
                  <a:cubicBezTo>
                    <a:pt x="10" y="11"/>
                    <a:pt x="52" y="34"/>
                    <a:pt x="63" y="66"/>
                  </a:cubicBezTo>
                  <a:cubicBezTo>
                    <a:pt x="74" y="98"/>
                    <a:pt x="66" y="166"/>
                    <a:pt x="66" y="192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2" name="Freeform 1122"/>
            <p:cNvSpPr>
              <a:spLocks/>
            </p:cNvSpPr>
            <p:nvPr/>
          </p:nvSpPr>
          <p:spPr bwMode="auto">
            <a:xfrm>
              <a:off x="3759" y="2847"/>
              <a:ext cx="93" cy="177"/>
            </a:xfrm>
            <a:custGeom>
              <a:avLst/>
              <a:gdLst>
                <a:gd name="T0" fmla="*/ 0 w 93"/>
                <a:gd name="T1" fmla="*/ 0 h 177"/>
                <a:gd name="T2" fmla="*/ 78 w 93"/>
                <a:gd name="T3" fmla="*/ 60 h 177"/>
                <a:gd name="T4" fmla="*/ 93 w 93"/>
                <a:gd name="T5" fmla="*/ 177 h 177"/>
                <a:gd name="T6" fmla="*/ 0 60000 65536"/>
                <a:gd name="T7" fmla="*/ 0 60000 65536"/>
                <a:gd name="T8" fmla="*/ 0 60000 65536"/>
                <a:gd name="T9" fmla="*/ 0 w 93"/>
                <a:gd name="T10" fmla="*/ 0 h 177"/>
                <a:gd name="T11" fmla="*/ 93 w 93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177">
                  <a:moveTo>
                    <a:pt x="0" y="0"/>
                  </a:moveTo>
                  <a:cubicBezTo>
                    <a:pt x="13" y="10"/>
                    <a:pt x="63" y="31"/>
                    <a:pt x="78" y="60"/>
                  </a:cubicBezTo>
                  <a:cubicBezTo>
                    <a:pt x="93" y="89"/>
                    <a:pt x="90" y="153"/>
                    <a:pt x="93" y="177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3" name="Freeform 1123"/>
            <p:cNvSpPr>
              <a:spLocks/>
            </p:cNvSpPr>
            <p:nvPr/>
          </p:nvSpPr>
          <p:spPr bwMode="auto">
            <a:xfrm>
              <a:off x="3766" y="3120"/>
              <a:ext cx="74" cy="192"/>
            </a:xfrm>
            <a:custGeom>
              <a:avLst/>
              <a:gdLst>
                <a:gd name="T0" fmla="*/ 0 w 74"/>
                <a:gd name="T1" fmla="*/ 0 h 192"/>
                <a:gd name="T2" fmla="*/ 63 w 74"/>
                <a:gd name="T3" fmla="*/ 66 h 192"/>
                <a:gd name="T4" fmla="*/ 66 w 74"/>
                <a:gd name="T5" fmla="*/ 192 h 192"/>
                <a:gd name="T6" fmla="*/ 0 60000 65536"/>
                <a:gd name="T7" fmla="*/ 0 60000 65536"/>
                <a:gd name="T8" fmla="*/ 0 60000 65536"/>
                <a:gd name="T9" fmla="*/ 0 w 74"/>
                <a:gd name="T10" fmla="*/ 0 h 192"/>
                <a:gd name="T11" fmla="*/ 74 w 7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2">
                  <a:moveTo>
                    <a:pt x="0" y="0"/>
                  </a:moveTo>
                  <a:cubicBezTo>
                    <a:pt x="10" y="11"/>
                    <a:pt x="52" y="34"/>
                    <a:pt x="63" y="66"/>
                  </a:cubicBezTo>
                  <a:cubicBezTo>
                    <a:pt x="74" y="98"/>
                    <a:pt x="66" y="166"/>
                    <a:pt x="66" y="192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4" name="Freeform 1124"/>
            <p:cNvSpPr>
              <a:spLocks/>
            </p:cNvSpPr>
            <p:nvPr/>
          </p:nvSpPr>
          <p:spPr bwMode="auto">
            <a:xfrm>
              <a:off x="4198" y="2832"/>
              <a:ext cx="63" cy="198"/>
            </a:xfrm>
            <a:custGeom>
              <a:avLst/>
              <a:gdLst>
                <a:gd name="T0" fmla="*/ 0 w 63"/>
                <a:gd name="T1" fmla="*/ 0 h 198"/>
                <a:gd name="T2" fmla="*/ 53 w 63"/>
                <a:gd name="T3" fmla="*/ 72 h 198"/>
                <a:gd name="T4" fmla="*/ 62 w 63"/>
                <a:gd name="T5" fmla="*/ 198 h 198"/>
                <a:gd name="T6" fmla="*/ 0 60000 65536"/>
                <a:gd name="T7" fmla="*/ 0 60000 65536"/>
                <a:gd name="T8" fmla="*/ 0 60000 65536"/>
                <a:gd name="T9" fmla="*/ 0 w 63"/>
                <a:gd name="T10" fmla="*/ 0 h 198"/>
                <a:gd name="T11" fmla="*/ 63 w 63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" h="198">
                  <a:moveTo>
                    <a:pt x="0" y="0"/>
                  </a:moveTo>
                  <a:cubicBezTo>
                    <a:pt x="9" y="12"/>
                    <a:pt x="43" y="39"/>
                    <a:pt x="53" y="72"/>
                  </a:cubicBezTo>
                  <a:cubicBezTo>
                    <a:pt x="63" y="105"/>
                    <a:pt x="60" y="172"/>
                    <a:pt x="62" y="198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Freeform 1125"/>
            <p:cNvSpPr>
              <a:spLocks/>
            </p:cNvSpPr>
            <p:nvPr/>
          </p:nvSpPr>
          <p:spPr bwMode="auto">
            <a:xfrm>
              <a:off x="4176" y="3120"/>
              <a:ext cx="74" cy="192"/>
            </a:xfrm>
            <a:custGeom>
              <a:avLst/>
              <a:gdLst>
                <a:gd name="T0" fmla="*/ 0 w 74"/>
                <a:gd name="T1" fmla="*/ 0 h 192"/>
                <a:gd name="T2" fmla="*/ 63 w 74"/>
                <a:gd name="T3" fmla="*/ 66 h 192"/>
                <a:gd name="T4" fmla="*/ 66 w 74"/>
                <a:gd name="T5" fmla="*/ 192 h 192"/>
                <a:gd name="T6" fmla="*/ 0 60000 65536"/>
                <a:gd name="T7" fmla="*/ 0 60000 65536"/>
                <a:gd name="T8" fmla="*/ 0 60000 65536"/>
                <a:gd name="T9" fmla="*/ 0 w 74"/>
                <a:gd name="T10" fmla="*/ 0 h 192"/>
                <a:gd name="T11" fmla="*/ 74 w 7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2">
                  <a:moveTo>
                    <a:pt x="0" y="0"/>
                  </a:moveTo>
                  <a:cubicBezTo>
                    <a:pt x="10" y="11"/>
                    <a:pt x="52" y="34"/>
                    <a:pt x="63" y="66"/>
                  </a:cubicBezTo>
                  <a:cubicBezTo>
                    <a:pt x="74" y="98"/>
                    <a:pt x="66" y="166"/>
                    <a:pt x="66" y="192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6" name="Freeform 1126"/>
            <p:cNvSpPr>
              <a:spLocks/>
            </p:cNvSpPr>
            <p:nvPr/>
          </p:nvSpPr>
          <p:spPr bwMode="auto">
            <a:xfrm>
              <a:off x="4656" y="2832"/>
              <a:ext cx="74" cy="192"/>
            </a:xfrm>
            <a:custGeom>
              <a:avLst/>
              <a:gdLst>
                <a:gd name="T0" fmla="*/ 0 w 74"/>
                <a:gd name="T1" fmla="*/ 0 h 192"/>
                <a:gd name="T2" fmla="*/ 63 w 74"/>
                <a:gd name="T3" fmla="*/ 66 h 192"/>
                <a:gd name="T4" fmla="*/ 66 w 74"/>
                <a:gd name="T5" fmla="*/ 192 h 192"/>
                <a:gd name="T6" fmla="*/ 0 60000 65536"/>
                <a:gd name="T7" fmla="*/ 0 60000 65536"/>
                <a:gd name="T8" fmla="*/ 0 60000 65536"/>
                <a:gd name="T9" fmla="*/ 0 w 74"/>
                <a:gd name="T10" fmla="*/ 0 h 192"/>
                <a:gd name="T11" fmla="*/ 74 w 7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2">
                  <a:moveTo>
                    <a:pt x="0" y="0"/>
                  </a:moveTo>
                  <a:cubicBezTo>
                    <a:pt x="10" y="11"/>
                    <a:pt x="52" y="34"/>
                    <a:pt x="63" y="66"/>
                  </a:cubicBezTo>
                  <a:cubicBezTo>
                    <a:pt x="74" y="98"/>
                    <a:pt x="66" y="166"/>
                    <a:pt x="66" y="192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Freeform 1127"/>
            <p:cNvSpPr>
              <a:spLocks/>
            </p:cNvSpPr>
            <p:nvPr/>
          </p:nvSpPr>
          <p:spPr bwMode="auto">
            <a:xfrm>
              <a:off x="4630" y="3120"/>
              <a:ext cx="74" cy="192"/>
            </a:xfrm>
            <a:custGeom>
              <a:avLst/>
              <a:gdLst>
                <a:gd name="T0" fmla="*/ 0 w 74"/>
                <a:gd name="T1" fmla="*/ 0 h 192"/>
                <a:gd name="T2" fmla="*/ 63 w 74"/>
                <a:gd name="T3" fmla="*/ 66 h 192"/>
                <a:gd name="T4" fmla="*/ 66 w 74"/>
                <a:gd name="T5" fmla="*/ 192 h 192"/>
                <a:gd name="T6" fmla="*/ 0 60000 65536"/>
                <a:gd name="T7" fmla="*/ 0 60000 65536"/>
                <a:gd name="T8" fmla="*/ 0 60000 65536"/>
                <a:gd name="T9" fmla="*/ 0 w 74"/>
                <a:gd name="T10" fmla="*/ 0 h 192"/>
                <a:gd name="T11" fmla="*/ 74 w 7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" h="192">
                  <a:moveTo>
                    <a:pt x="0" y="0"/>
                  </a:moveTo>
                  <a:cubicBezTo>
                    <a:pt x="10" y="11"/>
                    <a:pt x="52" y="34"/>
                    <a:pt x="63" y="66"/>
                  </a:cubicBezTo>
                  <a:cubicBezTo>
                    <a:pt x="74" y="98"/>
                    <a:pt x="66" y="166"/>
                    <a:pt x="66" y="192"/>
                  </a:cubicBezTo>
                </a:path>
              </a:pathLst>
            </a:custGeom>
            <a:noFill/>
            <a:ln w="57150" cap="flat" cmpd="sng">
              <a:solidFill>
                <a:srgbClr val="CCFF33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623" name="Group 1128"/>
          <p:cNvGrpSpPr>
            <a:grpSpLocks/>
          </p:cNvGrpSpPr>
          <p:nvPr/>
        </p:nvGrpSpPr>
        <p:grpSpPr bwMode="auto">
          <a:xfrm>
            <a:off x="4737100" y="3533775"/>
            <a:ext cx="3257550" cy="2486025"/>
            <a:chOff x="2844" y="2198"/>
            <a:chExt cx="2052" cy="1566"/>
          </a:xfrm>
        </p:grpSpPr>
        <p:sp>
          <p:nvSpPr>
            <p:cNvPr id="20523" name="Text Box 1129"/>
            <p:cNvSpPr txBox="1">
              <a:spLocks noChangeArrowheads="1"/>
            </p:cNvSpPr>
            <p:nvPr/>
          </p:nvSpPr>
          <p:spPr bwMode="auto">
            <a:xfrm>
              <a:off x="3300" y="2198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0524" name="Text Box 1130"/>
            <p:cNvSpPr txBox="1">
              <a:spLocks noChangeArrowheads="1"/>
            </p:cNvSpPr>
            <p:nvPr/>
          </p:nvSpPr>
          <p:spPr bwMode="auto">
            <a:xfrm>
              <a:off x="3624" y="2198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0525" name="Text Box 1131"/>
            <p:cNvSpPr txBox="1">
              <a:spLocks noChangeArrowheads="1"/>
            </p:cNvSpPr>
            <p:nvPr/>
          </p:nvSpPr>
          <p:spPr bwMode="auto">
            <a:xfrm>
              <a:off x="3949" y="2198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0526" name="Text Box 1132"/>
            <p:cNvSpPr txBox="1">
              <a:spLocks noChangeArrowheads="1"/>
            </p:cNvSpPr>
            <p:nvPr/>
          </p:nvSpPr>
          <p:spPr bwMode="auto">
            <a:xfrm>
              <a:off x="4273" y="2198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0527" name="Text Box 1133"/>
            <p:cNvSpPr txBox="1">
              <a:spLocks noChangeArrowheads="1"/>
            </p:cNvSpPr>
            <p:nvPr/>
          </p:nvSpPr>
          <p:spPr bwMode="auto">
            <a:xfrm>
              <a:off x="4598" y="2198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0528" name="Text Box 1134"/>
            <p:cNvSpPr txBox="1">
              <a:spLocks noChangeArrowheads="1"/>
            </p:cNvSpPr>
            <p:nvPr/>
          </p:nvSpPr>
          <p:spPr bwMode="auto">
            <a:xfrm>
              <a:off x="2976" y="2198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solidFill>
                    <a:schemeClr val="accent2"/>
                  </a:solidFill>
                </a:rPr>
                <a:t>+</a:t>
              </a:r>
            </a:p>
          </p:txBody>
        </p:sp>
        <p:sp>
          <p:nvSpPr>
            <p:cNvPr id="20529" name="Text Box 1135"/>
            <p:cNvSpPr txBox="1">
              <a:spLocks noChangeArrowheads="1"/>
            </p:cNvSpPr>
            <p:nvPr/>
          </p:nvSpPr>
          <p:spPr bwMode="auto">
            <a:xfrm>
              <a:off x="2844" y="3072"/>
              <a:ext cx="205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6600">
                  <a:solidFill>
                    <a:schemeClr val="accent2"/>
                  </a:solidFill>
                </a:rPr>
                <a:t>-  -  -  -  -</a:t>
              </a:r>
            </a:p>
          </p:txBody>
        </p:sp>
      </p:grpSp>
      <p:sp>
        <p:nvSpPr>
          <p:cNvPr id="256112" name="AutoShape 1136"/>
          <p:cNvSpPr>
            <a:spLocks noChangeArrowheads="1"/>
          </p:cNvSpPr>
          <p:nvPr/>
        </p:nvSpPr>
        <p:spPr bwMode="auto">
          <a:xfrm>
            <a:off x="4748213" y="3886200"/>
            <a:ext cx="152400" cy="1295400"/>
          </a:xfrm>
          <a:prstGeom prst="downArrow">
            <a:avLst>
              <a:gd name="adj1" fmla="val 50000"/>
              <a:gd name="adj2" fmla="val 212500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56113" name="Object 1137"/>
          <p:cNvGraphicFramePr>
            <a:graphicFrameLocks noChangeAspect="1"/>
          </p:cNvGraphicFramePr>
          <p:nvPr/>
        </p:nvGraphicFramePr>
        <p:xfrm>
          <a:off x="4257675" y="4343400"/>
          <a:ext cx="466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228600" progId="Equation.DSMT4">
                  <p:embed/>
                </p:oleObj>
              </mc:Choice>
              <mc:Fallback>
                <p:oleObj name="Equation" r:id="rId5" imgW="253800" imgH="228600" progId="Equation.DSMT4">
                  <p:embed/>
                  <p:pic>
                    <p:nvPicPr>
                      <p:cNvPr id="256113" name="Object 1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343400"/>
                        <a:ext cx="466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24" name="Group 1138"/>
          <p:cNvGrpSpPr>
            <a:grpSpLocks/>
          </p:cNvGrpSpPr>
          <p:nvPr/>
        </p:nvGrpSpPr>
        <p:grpSpPr bwMode="auto">
          <a:xfrm>
            <a:off x="7018338" y="1404938"/>
            <a:ext cx="354012" cy="701675"/>
            <a:chOff x="4721" y="3744"/>
            <a:chExt cx="223" cy="442"/>
          </a:xfrm>
        </p:grpSpPr>
        <p:sp>
          <p:nvSpPr>
            <p:cNvPr id="20521" name="Oval 1139"/>
            <p:cNvSpPr>
              <a:spLocks noChangeArrowheads="1"/>
            </p:cNvSpPr>
            <p:nvPr/>
          </p:nvSpPr>
          <p:spPr bwMode="auto">
            <a:xfrm>
              <a:off x="4752" y="3936"/>
              <a:ext cx="136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22" name="Text Box 1140"/>
            <p:cNvSpPr txBox="1">
              <a:spLocks noChangeArrowheads="1"/>
            </p:cNvSpPr>
            <p:nvPr/>
          </p:nvSpPr>
          <p:spPr bwMode="auto">
            <a:xfrm>
              <a:off x="4721" y="3744"/>
              <a:ext cx="2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4000">
                  <a:solidFill>
                    <a:schemeClr val="accent2"/>
                  </a:solidFill>
                </a:rPr>
                <a:t>-</a:t>
              </a:r>
            </a:p>
          </p:txBody>
        </p:sp>
      </p:grpSp>
      <p:grpSp>
        <p:nvGrpSpPr>
          <p:cNvPr id="20625" name="Group 1141"/>
          <p:cNvGrpSpPr>
            <a:grpSpLocks/>
          </p:cNvGrpSpPr>
          <p:nvPr/>
        </p:nvGrpSpPr>
        <p:grpSpPr bwMode="auto">
          <a:xfrm>
            <a:off x="7361238" y="1393825"/>
            <a:ext cx="823912" cy="468313"/>
            <a:chOff x="4200" y="761"/>
            <a:chExt cx="519" cy="295"/>
          </a:xfrm>
        </p:grpSpPr>
        <p:sp>
          <p:nvSpPr>
            <p:cNvPr id="20520" name="Line 1142"/>
            <p:cNvSpPr>
              <a:spLocks noChangeShapeType="1"/>
            </p:cNvSpPr>
            <p:nvPr/>
          </p:nvSpPr>
          <p:spPr bwMode="auto">
            <a:xfrm>
              <a:off x="4200" y="105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5" name="Object 1143"/>
            <p:cNvGraphicFramePr>
              <a:graphicFrameLocks noChangeAspect="1"/>
            </p:cNvGraphicFramePr>
            <p:nvPr/>
          </p:nvGraphicFramePr>
          <p:xfrm>
            <a:off x="4520" y="761"/>
            <a:ext cx="19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52280" imgH="203040" progId="Equation.3">
                    <p:embed/>
                  </p:oleObj>
                </mc:Choice>
                <mc:Fallback>
                  <p:oleObj name="公式" r:id="rId7" imgW="152280" imgH="203040" progId="Equation.3">
                    <p:embed/>
                    <p:pic>
                      <p:nvPicPr>
                        <p:cNvPr id="20495" name="Object 1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761"/>
                          <a:ext cx="19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26" name="Group 1144"/>
          <p:cNvGrpSpPr>
            <a:grpSpLocks/>
          </p:cNvGrpSpPr>
          <p:nvPr/>
        </p:nvGrpSpPr>
        <p:grpSpPr bwMode="auto">
          <a:xfrm>
            <a:off x="6675438" y="1862138"/>
            <a:ext cx="1044575" cy="966787"/>
            <a:chOff x="3768" y="1056"/>
            <a:chExt cx="658" cy="609"/>
          </a:xfrm>
        </p:grpSpPr>
        <p:sp>
          <p:nvSpPr>
            <p:cNvPr id="20519" name="AutoShape 1145"/>
            <p:cNvSpPr>
              <a:spLocks noChangeArrowheads="1"/>
            </p:cNvSpPr>
            <p:nvPr/>
          </p:nvSpPr>
          <p:spPr bwMode="auto">
            <a:xfrm>
              <a:off x="4008" y="1104"/>
              <a:ext cx="192" cy="192"/>
            </a:xfrm>
            <a:prstGeom prst="flowChartSummingJunction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0493" name="Object 1146"/>
            <p:cNvGraphicFramePr>
              <a:graphicFrameLocks noChangeAspect="1"/>
            </p:cNvGraphicFramePr>
            <p:nvPr/>
          </p:nvGraphicFramePr>
          <p:xfrm>
            <a:off x="3768" y="1056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880" imgH="190440" progId="Equation.3">
                    <p:embed/>
                  </p:oleObj>
                </mc:Choice>
                <mc:Fallback>
                  <p:oleObj name="公式" r:id="rId9" imgW="164880" imgH="190440" progId="Equation.3">
                    <p:embed/>
                    <p:pic>
                      <p:nvPicPr>
                        <p:cNvPr id="20493" name="Object 1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1056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147"/>
            <p:cNvGraphicFramePr>
              <a:graphicFrameLocks noChangeAspect="1"/>
            </p:cNvGraphicFramePr>
            <p:nvPr/>
          </p:nvGraphicFramePr>
          <p:xfrm>
            <a:off x="4142" y="1348"/>
            <a:ext cx="28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15640" imgH="241200" progId="Equation.3">
                    <p:embed/>
                  </p:oleObj>
                </mc:Choice>
                <mc:Fallback>
                  <p:oleObj name="公式" r:id="rId10" imgW="215640" imgH="241200" progId="Equation.3">
                    <p:embed/>
                    <p:pic>
                      <p:nvPicPr>
                        <p:cNvPr id="20494" name="Object 1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1348"/>
                          <a:ext cx="28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24" name="Object 1148"/>
          <p:cNvGraphicFramePr>
            <a:graphicFrameLocks noChangeAspect="1"/>
          </p:cNvGraphicFramePr>
          <p:nvPr/>
        </p:nvGraphicFramePr>
        <p:xfrm>
          <a:off x="7670800" y="2319338"/>
          <a:ext cx="1438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203040" progId="Equation.DSMT4">
                  <p:embed/>
                </p:oleObj>
              </mc:Choice>
              <mc:Fallback>
                <p:oleObj name="Equation" r:id="rId12" imgW="685800" imgH="203040" progId="Equation.DSMT4">
                  <p:embed/>
                  <p:pic>
                    <p:nvPicPr>
                      <p:cNvPr id="256124" name="Object 1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2319338"/>
                        <a:ext cx="1438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27" name="Group 1167"/>
          <p:cNvGrpSpPr>
            <a:grpSpLocks/>
          </p:cNvGrpSpPr>
          <p:nvPr/>
        </p:nvGrpSpPr>
        <p:grpSpPr bwMode="auto">
          <a:xfrm>
            <a:off x="323850" y="2652713"/>
            <a:ext cx="4124325" cy="1079500"/>
            <a:chOff x="204" y="1671"/>
            <a:chExt cx="2598" cy="680"/>
          </a:xfrm>
        </p:grpSpPr>
        <p:graphicFrame>
          <p:nvGraphicFramePr>
            <p:cNvPr id="20489" name="Object 1149"/>
            <p:cNvGraphicFramePr>
              <a:graphicFrameLocks noChangeAspect="1"/>
            </p:cNvGraphicFramePr>
            <p:nvPr/>
          </p:nvGraphicFramePr>
          <p:xfrm>
            <a:off x="204" y="1671"/>
            <a:ext cx="169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82680" imgH="228600" progId="Equation.DSMT4">
                    <p:embed/>
                  </p:oleObj>
                </mc:Choice>
                <mc:Fallback>
                  <p:oleObj name="Equation" r:id="rId14" imgW="1282680" imgH="228600" progId="Equation.DSMT4">
                    <p:embed/>
                    <p:pic>
                      <p:nvPicPr>
                        <p:cNvPr id="20489" name="Object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671"/>
                          <a:ext cx="169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1150"/>
            <p:cNvGraphicFramePr>
              <a:graphicFrameLocks noChangeAspect="1"/>
            </p:cNvGraphicFramePr>
            <p:nvPr/>
          </p:nvGraphicFramePr>
          <p:xfrm>
            <a:off x="2064" y="1680"/>
            <a:ext cx="73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58720" imgH="228600" progId="Equation.DSMT4">
                    <p:embed/>
                  </p:oleObj>
                </mc:Choice>
                <mc:Fallback>
                  <p:oleObj name="Equation" r:id="rId16" imgW="558720" imgH="228600" progId="Equation.DSMT4">
                    <p:embed/>
                    <p:pic>
                      <p:nvPicPr>
                        <p:cNvPr id="20490" name="Object 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680"/>
                          <a:ext cx="73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151"/>
            <p:cNvGraphicFramePr>
              <a:graphicFrameLocks noChangeAspect="1"/>
            </p:cNvGraphicFramePr>
            <p:nvPr/>
          </p:nvGraphicFramePr>
          <p:xfrm>
            <a:off x="224" y="2090"/>
            <a:ext cx="86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11000" imgH="215640" progId="Equation.DSMT4">
                    <p:embed/>
                  </p:oleObj>
                </mc:Choice>
                <mc:Fallback>
                  <p:oleObj name="Equation" r:id="rId18" imgW="711000" imgH="215640" progId="Equation.DSMT4">
                    <p:embed/>
                    <p:pic>
                      <p:nvPicPr>
                        <p:cNvPr id="20491" name="Object 1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" y="2090"/>
                          <a:ext cx="869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152"/>
            <p:cNvGraphicFramePr>
              <a:graphicFrameLocks noChangeAspect="1"/>
            </p:cNvGraphicFramePr>
            <p:nvPr/>
          </p:nvGraphicFramePr>
          <p:xfrm>
            <a:off x="1152" y="2112"/>
            <a:ext cx="6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06080" imgH="177480" progId="Equation.DSMT4">
                    <p:embed/>
                  </p:oleObj>
                </mc:Choice>
                <mc:Fallback>
                  <p:oleObj name="Equation" r:id="rId20" imgW="406080" imgH="177480" progId="Equation.DSMT4">
                    <p:embed/>
                    <p:pic>
                      <p:nvPicPr>
                        <p:cNvPr id="20492" name="Object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12"/>
                          <a:ext cx="67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31" name="Line 1155"/>
          <p:cNvSpPr>
            <a:spLocks noChangeShapeType="1"/>
          </p:cNvSpPr>
          <p:nvPr/>
        </p:nvSpPr>
        <p:spPr bwMode="auto">
          <a:xfrm>
            <a:off x="7170738" y="1100138"/>
            <a:ext cx="0" cy="533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132" name="Object 1156"/>
          <p:cNvGraphicFramePr>
            <a:graphicFrameLocks noChangeAspect="1"/>
          </p:cNvGraphicFramePr>
          <p:nvPr/>
        </p:nvGraphicFramePr>
        <p:xfrm>
          <a:off x="7323138" y="1023938"/>
          <a:ext cx="4000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41200" progId="Equation.DSMT4">
                  <p:embed/>
                </p:oleObj>
              </mc:Choice>
              <mc:Fallback>
                <p:oleObj name="Equation" r:id="rId22" imgW="177480" imgH="241200" progId="Equation.DSMT4">
                  <p:embed/>
                  <p:pic>
                    <p:nvPicPr>
                      <p:cNvPr id="256132" name="Object 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1023938"/>
                        <a:ext cx="4000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3" name="Line 1157"/>
          <p:cNvSpPr>
            <a:spLocks noChangeShapeType="1"/>
          </p:cNvSpPr>
          <p:nvPr/>
        </p:nvSpPr>
        <p:spPr bwMode="auto">
          <a:xfrm>
            <a:off x="7170738" y="2319338"/>
            <a:ext cx="0" cy="533400"/>
          </a:xfrm>
          <a:prstGeom prst="line">
            <a:avLst/>
          </a:prstGeom>
          <a:noFill/>
          <a:ln w="762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34" name="Text Box 1158"/>
          <p:cNvSpPr txBox="1">
            <a:spLocks noChangeArrowheads="1"/>
          </p:cNvSpPr>
          <p:nvPr/>
        </p:nvSpPr>
        <p:spPr bwMode="auto">
          <a:xfrm>
            <a:off x="1828800" y="4648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n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：载流子浓度</a:t>
            </a:r>
          </a:p>
        </p:txBody>
      </p:sp>
      <p:sp>
        <p:nvSpPr>
          <p:cNvPr id="20514" name="Rectangle 1159"/>
          <p:cNvSpPr>
            <a:spLocks noChangeArrowheads="1"/>
          </p:cNvSpPr>
          <p:nvPr/>
        </p:nvSpPr>
        <p:spPr bwMode="auto">
          <a:xfrm>
            <a:off x="0" y="688975"/>
            <a:ext cx="9144000" cy="762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0486" name="Object 1160"/>
          <p:cNvGraphicFramePr>
            <a:graphicFrameLocks noChangeAspect="1"/>
          </p:cNvGraphicFramePr>
          <p:nvPr/>
        </p:nvGraphicFramePr>
        <p:xfrm>
          <a:off x="385763" y="3933825"/>
          <a:ext cx="1822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99920" imgH="203040" progId="Equation.DSMT4">
                  <p:embed/>
                </p:oleObj>
              </mc:Choice>
              <mc:Fallback>
                <p:oleObj name="Equation" r:id="rId24" imgW="799920" imgH="203040" progId="Equation.DSMT4">
                  <p:embed/>
                  <p:pic>
                    <p:nvPicPr>
                      <p:cNvPr id="20486" name="Object 1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3933825"/>
                        <a:ext cx="18224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9" name="Text Box 1163"/>
          <p:cNvSpPr txBox="1">
            <a:spLocks noChangeArrowheads="1"/>
          </p:cNvSpPr>
          <p:nvPr/>
        </p:nvSpPr>
        <p:spPr bwMode="auto">
          <a:xfrm>
            <a:off x="76200" y="6176963"/>
            <a:ext cx="37211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2800" i="1">
                <a:solidFill>
                  <a:srgbClr val="CC3300"/>
                </a:solidFill>
              </a:rPr>
              <a:t>U</a:t>
            </a:r>
            <a:r>
              <a:rPr lang="en-US" altLang="zh-CN" sz="2800" baseline="-25000">
                <a:solidFill>
                  <a:srgbClr val="CC3300"/>
                </a:solidFill>
              </a:rPr>
              <a:t>H</a:t>
            </a:r>
            <a:r>
              <a:rPr lang="en-US" altLang="zh-CN" sz="2800">
                <a:solidFill>
                  <a:srgbClr val="CC3300"/>
                </a:solidFill>
              </a:rPr>
              <a:t> </a:t>
            </a:r>
            <a:r>
              <a:rPr lang="zh-CN" altLang="en-US" sz="2800">
                <a:solidFill>
                  <a:srgbClr val="CC3300"/>
                </a:solidFill>
              </a:rPr>
              <a:t>与 </a:t>
            </a:r>
            <a:r>
              <a:rPr lang="en-US" altLang="zh-CN" sz="2800" i="1">
                <a:solidFill>
                  <a:srgbClr val="CC3300"/>
                </a:solidFill>
              </a:rPr>
              <a:t>B</a:t>
            </a:r>
            <a:r>
              <a:rPr lang="en-US" altLang="zh-CN" sz="2800">
                <a:solidFill>
                  <a:srgbClr val="CC3300"/>
                </a:solidFill>
              </a:rPr>
              <a:t> </a:t>
            </a:r>
            <a:r>
              <a:rPr lang="zh-CN" altLang="en-US" sz="2800">
                <a:solidFill>
                  <a:srgbClr val="CC3300"/>
                </a:solidFill>
              </a:rPr>
              <a:t>间 成线性关系</a:t>
            </a:r>
          </a:p>
        </p:txBody>
      </p:sp>
      <p:grpSp>
        <p:nvGrpSpPr>
          <p:cNvPr id="20629" name="Group 1165"/>
          <p:cNvGrpSpPr>
            <a:grpSpLocks/>
          </p:cNvGrpSpPr>
          <p:nvPr/>
        </p:nvGrpSpPr>
        <p:grpSpPr bwMode="auto">
          <a:xfrm>
            <a:off x="0" y="5029200"/>
            <a:ext cx="4038600" cy="1189038"/>
            <a:chOff x="0" y="2928"/>
            <a:chExt cx="2544" cy="749"/>
          </a:xfrm>
        </p:grpSpPr>
        <p:graphicFrame>
          <p:nvGraphicFramePr>
            <p:cNvPr id="20485" name="Object 1154"/>
            <p:cNvGraphicFramePr>
              <a:graphicFrameLocks noChangeAspect="1"/>
            </p:cNvGraphicFramePr>
            <p:nvPr/>
          </p:nvGraphicFramePr>
          <p:xfrm>
            <a:off x="1248" y="2928"/>
            <a:ext cx="1296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685800" imgH="431640" progId="Equation.DSMT4">
                    <p:embed/>
                  </p:oleObj>
                </mc:Choice>
                <mc:Fallback>
                  <p:oleObj name="Equation" r:id="rId26" imgW="685800" imgH="431640" progId="Equation.DSMT4">
                    <p:embed/>
                    <p:pic>
                      <p:nvPicPr>
                        <p:cNvPr id="20485" name="Object 1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28"/>
                          <a:ext cx="1296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Text Box 1164"/>
            <p:cNvSpPr txBox="1">
              <a:spLocks noChangeArrowheads="1"/>
            </p:cNvSpPr>
            <p:nvPr/>
          </p:nvSpPr>
          <p:spPr bwMode="auto">
            <a:xfrm>
              <a:off x="0" y="3120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chemeClr val="accent2"/>
                  </a:solidFill>
                </a:rPr>
                <a:t> U</a:t>
              </a:r>
              <a:r>
                <a:rPr lang="zh-CN" altLang="en-US">
                  <a:solidFill>
                    <a:schemeClr val="accent2"/>
                  </a:solidFill>
                </a:rPr>
                <a:t>和</a:t>
              </a:r>
              <a:r>
                <a:rPr lang="en-US" altLang="zh-CN">
                  <a:solidFill>
                    <a:schemeClr val="accent2"/>
                  </a:solidFill>
                </a:rPr>
                <a:t>I</a:t>
              </a:r>
              <a:r>
                <a:rPr lang="zh-CN" altLang="en-US">
                  <a:solidFill>
                    <a:schemeClr val="accent2"/>
                  </a:solidFill>
                </a:rPr>
                <a:t>的关系：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256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256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0" fill="hold"/>
                                        <p:tgtEl>
                                          <p:spTgt spid="25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25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6" grpId="0" autoUpdateAnimBg="0"/>
      <p:bldP spid="256017" grpId="0" autoUpdateAnimBg="0"/>
      <p:bldP spid="256018" grpId="0" autoUpdateAnimBg="0"/>
      <p:bldP spid="256112" grpId="0" animBg="1"/>
      <p:bldP spid="256131" grpId="0" animBg="1"/>
      <p:bldP spid="256133" grpId="0" animBg="1"/>
      <p:bldP spid="256134" grpId="0" autoUpdateAnimBg="0"/>
      <p:bldP spid="25613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D9D48CD-06B8-0659-5048-0582FF92BF34}"/>
              </a:ext>
            </a:extLst>
          </p:cNvPr>
          <p:cNvCxnSpPr>
            <a:cxnSpLocks/>
          </p:cNvCxnSpPr>
          <p:nvPr/>
        </p:nvCxnSpPr>
        <p:spPr>
          <a:xfrm flipV="1">
            <a:off x="1668824" y="2214893"/>
            <a:ext cx="0" cy="1335413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5C20DA-54A3-6303-8B6D-22A64CF9FF99}"/>
              </a:ext>
            </a:extLst>
          </p:cNvPr>
          <p:cNvGrpSpPr/>
          <p:nvPr/>
        </p:nvGrpSpPr>
        <p:grpSpPr>
          <a:xfrm>
            <a:off x="331530" y="2298541"/>
            <a:ext cx="3657435" cy="3723483"/>
            <a:chOff x="442040" y="1921721"/>
            <a:chExt cx="4876580" cy="496464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4C6A171-DAEE-9237-61C8-763878F9A1C4}"/>
                </a:ext>
              </a:extLst>
            </p:cNvPr>
            <p:cNvGrpSpPr/>
            <p:nvPr/>
          </p:nvGrpSpPr>
          <p:grpSpPr>
            <a:xfrm>
              <a:off x="442040" y="1921721"/>
              <a:ext cx="4876580" cy="4964644"/>
              <a:chOff x="442040" y="1921721"/>
              <a:chExt cx="4876580" cy="4964644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7667AEDA-3192-80AB-96A3-02D938709497}"/>
                  </a:ext>
                </a:extLst>
              </p:cNvPr>
              <p:cNvGrpSpPr/>
              <p:nvPr/>
            </p:nvGrpSpPr>
            <p:grpSpPr>
              <a:xfrm>
                <a:off x="4041163" y="5015258"/>
                <a:ext cx="1277457" cy="492443"/>
                <a:chOff x="195623" y="3097869"/>
                <a:chExt cx="1703275" cy="656588"/>
              </a:xfrm>
            </p:grpSpPr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09E94FF0-34C2-8697-ADE1-F1E0B53B072E}"/>
                    </a:ext>
                  </a:extLst>
                </p:cNvPr>
                <p:cNvSpPr/>
                <p:nvPr/>
              </p:nvSpPr>
              <p:spPr>
                <a:xfrm>
                  <a:off x="195623" y="3318808"/>
                  <a:ext cx="156635" cy="1566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/>
                </a:scene3d>
                <a:sp3d>
                  <a:bevelT w="101600" h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6F98E8E-B2CA-FA91-CA9D-A968E0F55F1E}"/>
                    </a:ext>
                  </a:extLst>
                </p:cNvPr>
                <p:cNvSpPr txBox="1"/>
                <p:nvPr/>
              </p:nvSpPr>
              <p:spPr>
                <a:xfrm>
                  <a:off x="509178" y="3097869"/>
                  <a:ext cx="1389720" cy="6565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电子</a:t>
                  </a: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A7D3E50-DFCD-94FA-DC5D-A79AD81A6144}"/>
                  </a:ext>
                </a:extLst>
              </p:cNvPr>
              <p:cNvGrpSpPr/>
              <p:nvPr/>
            </p:nvGrpSpPr>
            <p:grpSpPr>
              <a:xfrm>
                <a:off x="2835121" y="4815199"/>
                <a:ext cx="1799879" cy="1916139"/>
                <a:chOff x="3285963" y="4036717"/>
                <a:chExt cx="1799879" cy="1916139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929113BB-72B8-6F73-9A09-A8C7838C4C15}"/>
                    </a:ext>
                  </a:extLst>
                </p:cNvPr>
                <p:cNvGrpSpPr/>
                <p:nvPr/>
              </p:nvGrpSpPr>
              <p:grpSpPr>
                <a:xfrm flipH="1">
                  <a:off x="3285963" y="4979443"/>
                  <a:ext cx="1799879" cy="973413"/>
                  <a:chOff x="487234" y="5728072"/>
                  <a:chExt cx="1645374" cy="889852"/>
                </a:xfrm>
              </p:grpSpPr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1D24AC06-2611-DF06-19CB-CEE7E966714A}"/>
                      </a:ext>
                    </a:extLst>
                  </p:cNvPr>
                  <p:cNvGrpSpPr/>
                  <p:nvPr/>
                </p:nvGrpSpPr>
                <p:grpSpPr>
                  <a:xfrm>
                    <a:off x="819839" y="5931351"/>
                    <a:ext cx="1093061" cy="387202"/>
                    <a:chOff x="557440" y="5907328"/>
                    <a:chExt cx="1093061" cy="387202"/>
                  </a:xfrm>
                </p:grpSpPr>
                <p:cxnSp>
                  <p:nvCxnSpPr>
                    <p:cNvPr id="20" name="直接箭头连接符 19">
                      <a:extLst>
                        <a:ext uri="{FF2B5EF4-FFF2-40B4-BE49-F238E27FC236}">
                          <a16:creationId xmlns:a16="http://schemas.microsoft.com/office/drawing/2014/main" id="{EFDA2EAF-6B19-1864-5397-D9BD3F0AF4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57440" y="5907328"/>
                      <a:ext cx="7096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箭头连接符 20">
                      <a:extLst>
                        <a:ext uri="{FF2B5EF4-FFF2-40B4-BE49-F238E27FC236}">
                          <a16:creationId xmlns:a16="http://schemas.microsoft.com/office/drawing/2014/main" id="{A9F536E6-1D5D-2E70-C08E-91CE065DE1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68830" y="5909476"/>
                      <a:ext cx="381671" cy="385054"/>
                    </a:xfrm>
                    <a:prstGeom prst="straightConnector1">
                      <a:avLst/>
                    </a:prstGeom>
                    <a:ln w="28575">
                      <a:solidFill>
                        <a:srgbClr val="595959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87A7C0F1-4E8A-3225-879D-40DD0729A8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7234" y="5728072"/>
                    <a:ext cx="332606" cy="3938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y</a:t>
                    </a:r>
                    <a:endParaRPr lang="zh-CN" altLang="en-US" sz="1500" i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14938DFF-1EFB-381D-71A2-483AD14C736F}"/>
                      </a:ext>
                    </a:extLst>
                  </p:cNvPr>
                  <p:cNvSpPr txBox="1"/>
                  <p:nvPr/>
                </p:nvSpPr>
                <p:spPr>
                  <a:xfrm>
                    <a:off x="1839948" y="6224026"/>
                    <a:ext cx="292660" cy="3938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x</a:t>
                    </a:r>
                    <a:endParaRPr lang="zh-CN" altLang="en-US" sz="1500" i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E0EBA5F-BB99-53C9-1E74-F27CBF1D5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555672" y="4813669"/>
                  <a:ext cx="776283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49EB9C9-5AB5-DDC5-1810-6FE9A4D26C12}"/>
                    </a:ext>
                  </a:extLst>
                </p:cNvPr>
                <p:cNvSpPr txBox="1"/>
                <p:nvPr/>
              </p:nvSpPr>
              <p:spPr>
                <a:xfrm flipH="1">
                  <a:off x="3837710" y="4036717"/>
                  <a:ext cx="36383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zh-CN" altLang="en-US" sz="15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23" name="立方体 22">
                <a:extLst>
                  <a:ext uri="{FF2B5EF4-FFF2-40B4-BE49-F238E27FC236}">
                    <a16:creationId xmlns:a16="http://schemas.microsoft.com/office/drawing/2014/main" id="{3066A8E1-AAB3-DA73-8A65-8FC71408B5B1}"/>
                  </a:ext>
                </a:extLst>
              </p:cNvPr>
              <p:cNvSpPr/>
              <p:nvPr/>
            </p:nvSpPr>
            <p:spPr>
              <a:xfrm>
                <a:off x="442040" y="2652045"/>
                <a:ext cx="4521937" cy="2972058"/>
              </a:xfrm>
              <a:prstGeom prst="cube">
                <a:avLst>
                  <a:gd name="adj" fmla="val 78269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箭头: 上 11">
                <a:extLst>
                  <a:ext uri="{FF2B5EF4-FFF2-40B4-BE49-F238E27FC236}">
                    <a16:creationId xmlns:a16="http://schemas.microsoft.com/office/drawing/2014/main" id="{BCC2F44C-8DD1-AEBA-0A49-269440FE8749}"/>
                  </a:ext>
                </a:extLst>
              </p:cNvPr>
              <p:cNvSpPr/>
              <p:nvPr/>
            </p:nvSpPr>
            <p:spPr>
              <a:xfrm flipH="1">
                <a:off x="786079" y="2487788"/>
                <a:ext cx="380731" cy="1054096"/>
              </a:xfrm>
              <a:prstGeom prst="upArrow">
                <a:avLst>
                  <a:gd name="adj1" fmla="val 50000"/>
                  <a:gd name="adj2" fmla="val 128817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89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0A81A5-9394-A0E3-CC7F-EDFFA4875B9C}"/>
                  </a:ext>
                </a:extLst>
              </p:cNvPr>
              <p:cNvSpPr txBox="1"/>
              <p:nvPr/>
            </p:nvSpPr>
            <p:spPr>
              <a:xfrm>
                <a:off x="792233" y="1921721"/>
                <a:ext cx="74864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i="1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lang="zh-CN" altLang="en-US" sz="2700" i="1" baseline="-25000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385784A-31C6-FBD7-88CA-BDAB5B4C69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751" y="5091131"/>
                <a:ext cx="739763" cy="967892"/>
              </a:xfrm>
              <a:prstGeom prst="straightConnector1">
                <a:avLst/>
              </a:prstGeom>
              <a:ln w="142875" cap="rnd">
                <a:gradFill>
                  <a:gsLst>
                    <a:gs pos="0">
                      <a:schemeClr val="bg1">
                        <a:lumMod val="75000"/>
                        <a:alpha val="0"/>
                      </a:schemeClr>
                    </a:gs>
                    <a:gs pos="34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400000" scaled="0"/>
                </a:gradFill>
                <a:headEnd w="lg" len="lg"/>
                <a:tailEnd type="stealth" w="med" len="med"/>
              </a:ln>
              <a:scene3d>
                <a:camera prst="orthographicFront">
                  <a:rot lat="3600000" lon="0" rev="600000"/>
                </a:camera>
                <a:lightRig rig="twoPt" dir="t"/>
              </a:scene3d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1502109-3B13-5FC8-34EC-A3158681A23D}"/>
                  </a:ext>
                </a:extLst>
              </p:cNvPr>
              <p:cNvSpPr txBox="1"/>
              <p:nvPr/>
            </p:nvSpPr>
            <p:spPr>
              <a:xfrm>
                <a:off x="1205031" y="5737333"/>
                <a:ext cx="473711" cy="114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30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zh-CN" altLang="en-US" sz="3000" i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50AB9324-2E9C-1C4B-A1C3-509F400BB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3886" y="3198378"/>
                <a:ext cx="573811" cy="702839"/>
              </a:xfrm>
              <a:prstGeom prst="straightConnector1">
                <a:avLst/>
              </a:prstGeom>
              <a:ln w="57150">
                <a:solidFill>
                  <a:schemeClr val="tx1">
                    <a:alpha val="5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58EFE303-7CB2-8F28-C75B-340FF8B1475F}"/>
                  </a:ext>
                </a:extLst>
              </p:cNvPr>
              <p:cNvSpPr txBox="1"/>
              <p:nvPr/>
            </p:nvSpPr>
            <p:spPr>
              <a:xfrm>
                <a:off x="2390597" y="3806116"/>
                <a:ext cx="274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-</a:t>
                </a:r>
                <a:endParaRPr lang="zh-CN" altLang="en-US" sz="1500" dirty="0"/>
              </a:p>
            </p:txBody>
          </p:sp>
        </p:grp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F271C31-DB59-A473-9A88-A6BDC34C0921}"/>
                </a:ext>
              </a:extLst>
            </p:cNvPr>
            <p:cNvSpPr/>
            <p:nvPr/>
          </p:nvSpPr>
          <p:spPr>
            <a:xfrm>
              <a:off x="2462543" y="3947333"/>
              <a:ext cx="171343" cy="171343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9C5B20F-1F56-0441-F5C9-B4270B41D9D8}"/>
              </a:ext>
            </a:extLst>
          </p:cNvPr>
          <p:cNvCxnSpPr>
            <a:cxnSpLocks/>
          </p:cNvCxnSpPr>
          <p:nvPr/>
        </p:nvCxnSpPr>
        <p:spPr>
          <a:xfrm flipV="1">
            <a:off x="3463373" y="2200095"/>
            <a:ext cx="0" cy="1228690"/>
          </a:xfrm>
          <a:prstGeom prst="line">
            <a:avLst/>
          </a:prstGeom>
          <a:ln w="28575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A7A0652-1D92-E974-EED7-48D0E428CC2D}"/>
              </a:ext>
            </a:extLst>
          </p:cNvPr>
          <p:cNvCxnSpPr>
            <a:cxnSpLocks/>
          </p:cNvCxnSpPr>
          <p:nvPr/>
        </p:nvCxnSpPr>
        <p:spPr>
          <a:xfrm flipH="1">
            <a:off x="1674375" y="2198697"/>
            <a:ext cx="1787213" cy="1619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2F169EB7-8602-9D37-0AD1-A9CDDC30F8D1}"/>
              </a:ext>
            </a:extLst>
          </p:cNvPr>
          <p:cNvSpPr/>
          <p:nvPr/>
        </p:nvSpPr>
        <p:spPr>
          <a:xfrm>
            <a:off x="2409996" y="2042225"/>
            <a:ext cx="314320" cy="3143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D192A4B-703D-8C2C-8408-22351FC3A298}"/>
              </a:ext>
            </a:extLst>
          </p:cNvPr>
          <p:cNvCxnSpPr>
            <a:cxnSpLocks/>
          </p:cNvCxnSpPr>
          <p:nvPr/>
        </p:nvCxnSpPr>
        <p:spPr>
          <a:xfrm flipV="1">
            <a:off x="2492956" y="2093390"/>
            <a:ext cx="166994" cy="201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3CC85-577D-F380-B787-BBA16659C0DA}"/>
              </a:ext>
            </a:extLst>
          </p:cNvPr>
          <p:cNvSpPr txBox="1"/>
          <p:nvPr/>
        </p:nvSpPr>
        <p:spPr>
          <a:xfrm>
            <a:off x="2304166" y="1586251"/>
            <a:ext cx="7595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i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zh-CN" sz="27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zh-CN" altLang="en-US" sz="27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2D2733-0902-3B17-E9E0-CAC9008E6D35}"/>
              </a:ext>
            </a:extLst>
          </p:cNvPr>
          <p:cNvSpPr/>
          <p:nvPr/>
        </p:nvSpPr>
        <p:spPr>
          <a:xfrm>
            <a:off x="0" y="857250"/>
            <a:ext cx="9144000" cy="7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7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30B88EE-6F78-A422-54A3-FA2E051A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942"/>
            <a:ext cx="7886700" cy="71530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实验原理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霍尔效应的原理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A10FF64-D2F2-DE79-C05F-8966AE117D2B}"/>
              </a:ext>
            </a:extLst>
          </p:cNvPr>
          <p:cNvGrpSpPr/>
          <p:nvPr/>
        </p:nvGrpSpPr>
        <p:grpSpPr>
          <a:xfrm>
            <a:off x="1363796" y="3203574"/>
            <a:ext cx="742934" cy="664736"/>
            <a:chOff x="1818395" y="3128431"/>
            <a:chExt cx="990578" cy="886315"/>
          </a:xfrm>
        </p:grpSpPr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477FDADC-3E68-987D-92E6-FCB6F38D9A17}"/>
                </a:ext>
              </a:extLst>
            </p:cNvPr>
            <p:cNvSpPr/>
            <p:nvPr/>
          </p:nvSpPr>
          <p:spPr>
            <a:xfrm rot="12016482" flipH="1">
              <a:off x="2344913" y="3128431"/>
              <a:ext cx="464060" cy="886315"/>
            </a:xfrm>
            <a:prstGeom prst="arc">
              <a:avLst>
                <a:gd name="adj1" fmla="val 18138443"/>
                <a:gd name="adj2" fmla="val 5211511"/>
              </a:avLst>
            </a:prstGeom>
            <a:ln w="57150">
              <a:solidFill>
                <a:schemeClr val="tx1">
                  <a:alpha val="67000"/>
                </a:schemeClr>
              </a:solidFill>
              <a:prstDash val="sysDash"/>
              <a:headEnd w="lg" len="lg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A408DB8-3182-BEA3-2768-9A205600075A}"/>
                </a:ext>
              </a:extLst>
            </p:cNvPr>
            <p:cNvCxnSpPr/>
            <p:nvPr/>
          </p:nvCxnSpPr>
          <p:spPr>
            <a:xfrm flipH="1">
              <a:off x="1818395" y="3836301"/>
              <a:ext cx="684218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8FAFBF-8A4C-D1C9-0E03-3997B246D2DB}"/>
                    </a:ext>
                  </a:extLst>
                </p:cNvPr>
                <p:cNvSpPr txBox="1"/>
                <p:nvPr/>
              </p:nvSpPr>
              <p:spPr>
                <a:xfrm>
                  <a:off x="2005131" y="3201000"/>
                  <a:ext cx="55451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7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7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7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sz="2100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28FAFBF-8A4C-D1C9-0E03-3997B246D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131" y="3201000"/>
                  <a:ext cx="554510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8">
                <a:extLst>
                  <a:ext uri="{FF2B5EF4-FFF2-40B4-BE49-F238E27FC236}">
                    <a16:creationId xmlns:a16="http://schemas.microsoft.com/office/drawing/2014/main" id="{2986FD7D-792D-DB2B-9BBB-E355B3189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5628" y="1685925"/>
                <a:ext cx="5455573" cy="4314825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3825" dirty="0">
                    <a:ea typeface="微软雅黑" panose="020B0503020204020204" pitchFamily="34" charset="-122"/>
                  </a:rPr>
                  <a:t>载流子在磁场中受洛伦兹力：</a:t>
                </a: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8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825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825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zh-CN" sz="382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825" b="1" i="1">
                          <a:latin typeface="Cambria Math" panose="02040503050406030204" pitchFamily="18" charset="0"/>
                        </a:rPr>
                        <m:t>𝒒𝒗𝑩</m:t>
                      </m:r>
                    </m:oMath>
                  </m:oMathPara>
                </a14:m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3825" dirty="0">
                    <a:ea typeface="微软雅黑" panose="020B0503020204020204" pitchFamily="34" charset="-122"/>
                  </a:rPr>
                  <a:t>由于电荷累积，产生电场力：</a:t>
                </a: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82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825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3825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altLang="zh-CN" sz="382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825" b="1" i="1">
                          <a:latin typeface="Cambria Math" panose="02040503050406030204" pitchFamily="18" charset="0"/>
                        </a:rPr>
                        <m:t>𝒒𝑬</m:t>
                      </m:r>
                    </m:oMath>
                  </m:oMathPara>
                </a14:m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3825" dirty="0">
                    <a:ea typeface="微软雅黑" panose="020B0503020204020204" pitchFamily="34" charset="-122"/>
                  </a:rPr>
                  <a:t>动态平衡时有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2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25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3825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zh-CN" sz="3825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825" dirty="0"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2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25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3825" b="1" i="1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altLang="zh-CN" sz="3825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825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825" dirty="0">
                    <a:ea typeface="微软雅黑" panose="020B0503020204020204" pitchFamily="34" charset="-122"/>
                  </a:rPr>
                  <a:t>即</a:t>
                </a: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825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3825" i="1">
                          <a:latin typeface="Cambria Math" panose="02040503050406030204" pitchFamily="18" charset="0"/>
                        </a:rPr>
                        <m:t>𝒗𝑩</m:t>
                      </m:r>
                      <m:r>
                        <a:rPr lang="en-US" altLang="zh-CN" sz="382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825" b="1" i="1">
                          <a:latin typeface="Cambria Math" panose="02040503050406030204" pitchFamily="18" charset="0"/>
                        </a:rPr>
                        <m:t>𝒒𝑬</m:t>
                      </m:r>
                      <m:r>
                        <a:rPr lang="en-US" altLang="zh-CN" sz="3825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825" b="1" i="1">
                          <a:latin typeface="Cambria Math" panose="02040503050406030204" pitchFamily="18" charset="0"/>
                        </a:rPr>
                        <m:t>𝒒</m:t>
                      </m:r>
                      <m:f>
                        <m:fPr>
                          <m:ctrlPr>
                            <a:rPr lang="en-US" altLang="zh-CN" sz="3825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825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825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3825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825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3825" dirty="0">
                    <a:ea typeface="微软雅黑" panose="020B0503020204020204" pitchFamily="34" charset="-122"/>
                  </a:rPr>
                  <a:t>则霍尔电势差</a:t>
                </a:r>
                <a:endParaRPr lang="en-US" altLang="zh-CN" sz="3825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825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825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3825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zh-CN" sz="3825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825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𝒗𝒃𝑩</m:t>
                      </m:r>
                    </m:oMath>
                  </m:oMathPara>
                </a14:m>
                <a:endParaRPr lang="en-US" altLang="zh-CN" sz="3825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endParaRPr lang="en-US" altLang="zh-CN" sz="1500" dirty="0"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7" name="内容占位符 8">
                <a:extLst>
                  <a:ext uri="{FF2B5EF4-FFF2-40B4-BE49-F238E27FC236}">
                    <a16:creationId xmlns:a16="http://schemas.microsoft.com/office/drawing/2014/main" id="{2986FD7D-792D-DB2B-9BBB-E355B3189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5628" y="1685925"/>
                <a:ext cx="5455573" cy="4314825"/>
              </a:xfrm>
              <a:blipFill>
                <a:blip r:embed="rId3"/>
                <a:stretch>
                  <a:fillRect l="-894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6DD964DB-578B-FB04-2A07-8E26E3EEDF97}"/>
              </a:ext>
            </a:extLst>
          </p:cNvPr>
          <p:cNvGrpSpPr/>
          <p:nvPr/>
        </p:nvGrpSpPr>
        <p:grpSpPr>
          <a:xfrm>
            <a:off x="1735460" y="2738923"/>
            <a:ext cx="1991621" cy="995378"/>
            <a:chOff x="2313946" y="2508898"/>
            <a:chExt cx="2655495" cy="132717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39BA85E-F004-5354-EB41-EC6E884B1687}"/>
                </a:ext>
              </a:extLst>
            </p:cNvPr>
            <p:cNvGrpSpPr/>
            <p:nvPr/>
          </p:nvGrpSpPr>
          <p:grpSpPr>
            <a:xfrm>
              <a:off x="4331006" y="3004618"/>
              <a:ext cx="274400" cy="430886"/>
              <a:chOff x="4256430" y="4277019"/>
              <a:chExt cx="274400" cy="43088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D776446-6F1E-75D0-B69C-29D53FFED033}"/>
                  </a:ext>
                </a:extLst>
              </p:cNvPr>
              <p:cNvSpPr/>
              <p:nvPr/>
            </p:nvSpPr>
            <p:spPr>
              <a:xfrm>
                <a:off x="4347510" y="4408247"/>
                <a:ext cx="172088" cy="17208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40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>
                <a:bevelT w="101600" h="698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AF66C36-7D9C-8079-EE50-AD27CBAEE26E}"/>
                  </a:ext>
                </a:extLst>
              </p:cNvPr>
              <p:cNvSpPr txBox="1"/>
              <p:nvPr/>
            </p:nvSpPr>
            <p:spPr>
              <a:xfrm>
                <a:off x="4256430" y="4277019"/>
                <a:ext cx="274400" cy="430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dirty="0"/>
                  <a:t>+</a:t>
                </a:r>
                <a:endParaRPr lang="zh-CN" altLang="en-US" sz="1500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0B8C647-F66F-1DE0-2680-00D61380B810}"/>
                </a:ext>
              </a:extLst>
            </p:cNvPr>
            <p:cNvGrpSpPr/>
            <p:nvPr/>
          </p:nvGrpSpPr>
          <p:grpSpPr>
            <a:xfrm>
              <a:off x="2313946" y="2508898"/>
              <a:ext cx="2655495" cy="1327170"/>
              <a:chOff x="2313946" y="2508898"/>
              <a:chExt cx="2655495" cy="1327170"/>
            </a:xfrm>
          </p:grpSpPr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252FB07-469B-D251-CCF7-E5B886E0A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5588" y="3836068"/>
                <a:ext cx="684218" cy="0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BC167251-F7D4-3295-D2D3-A24E0C76EB4A}"/>
                      </a:ext>
                    </a:extLst>
                  </p:cNvPr>
                  <p:cNvSpPr txBox="1"/>
                  <p:nvPr/>
                </p:nvSpPr>
                <p:spPr>
                  <a:xfrm>
                    <a:off x="3175530" y="3213236"/>
                    <a:ext cx="545791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7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7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100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BC167251-F7D4-3295-D2D3-A24E0C76E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5530" y="3213236"/>
                    <a:ext cx="545791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530FAAB-885C-C448-27AF-A333E0983FF2}"/>
                  </a:ext>
                </a:extLst>
              </p:cNvPr>
              <p:cNvGrpSpPr/>
              <p:nvPr/>
            </p:nvGrpSpPr>
            <p:grpSpPr>
              <a:xfrm>
                <a:off x="2313946" y="2508898"/>
                <a:ext cx="2655495" cy="743334"/>
                <a:chOff x="2313946" y="2508898"/>
                <a:chExt cx="2655495" cy="74333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AB736428-1FCB-006D-9781-B383F2990384}"/>
                    </a:ext>
                  </a:extLst>
                </p:cNvPr>
                <p:cNvGrpSpPr/>
                <p:nvPr/>
              </p:nvGrpSpPr>
              <p:grpSpPr>
                <a:xfrm>
                  <a:off x="2313946" y="2817765"/>
                  <a:ext cx="274400" cy="430886"/>
                  <a:chOff x="4270859" y="4259510"/>
                  <a:chExt cx="274400" cy="430886"/>
                </a:xfrm>
              </p:grpSpPr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7E1B9813-BB6D-4ABA-7E48-727F081A7A5A}"/>
                      </a:ext>
                    </a:extLst>
                  </p:cNvPr>
                  <p:cNvSpPr/>
                  <p:nvPr/>
                </p:nvSpPr>
                <p:spPr>
                  <a:xfrm>
                    <a:off x="4347510" y="4408247"/>
                    <a:ext cx="172088" cy="17208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  <a:alpha val="40000"/>
                    </a:schemeClr>
                  </a:solidFill>
                  <a:ln>
                    <a:noFill/>
                  </a:ln>
                  <a:effectLst>
                    <a:glow>
                      <a:schemeClr val="accent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0"/>
                  </a:effectLst>
                  <a:scene3d>
                    <a:camera prst="orthographicFront"/>
                    <a:lightRig rig="threePt" dir="t"/>
                  </a:scene3d>
                  <a:sp3d>
                    <a:bevelT w="101600" h="698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55D077AF-D1A3-A1C3-E72D-2F6FC8867D32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859" y="4259510"/>
                    <a:ext cx="274400" cy="430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dirty="0"/>
                      <a:t>-</a:t>
                    </a:r>
                    <a:endParaRPr lang="zh-CN" altLang="en-US" sz="1500" dirty="0"/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A992207-3998-E745-C58A-C414936FB11E}"/>
                    </a:ext>
                  </a:extLst>
                </p:cNvPr>
                <p:cNvGrpSpPr/>
                <p:nvPr/>
              </p:nvGrpSpPr>
              <p:grpSpPr>
                <a:xfrm>
                  <a:off x="2651427" y="2508898"/>
                  <a:ext cx="274400" cy="430886"/>
                  <a:chOff x="4270859" y="4259510"/>
                  <a:chExt cx="274400" cy="430886"/>
                </a:xfrm>
              </p:grpSpPr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5013653A-89DD-6CF7-97D0-4913B08CDCD7}"/>
                      </a:ext>
                    </a:extLst>
                  </p:cNvPr>
                  <p:cNvSpPr/>
                  <p:nvPr/>
                </p:nvSpPr>
                <p:spPr>
                  <a:xfrm>
                    <a:off x="4347510" y="4408247"/>
                    <a:ext cx="172088" cy="17208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  <a:alpha val="40000"/>
                    </a:schemeClr>
                  </a:solidFill>
                  <a:ln>
                    <a:noFill/>
                  </a:ln>
                  <a:effectLst>
                    <a:glow>
                      <a:schemeClr val="accent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0"/>
                  </a:effectLst>
                  <a:scene3d>
                    <a:camera prst="orthographicFront"/>
                    <a:lightRig rig="threePt" dir="t"/>
                  </a:scene3d>
                  <a:sp3d>
                    <a:bevelT w="101600" h="698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820376D-D2D9-15EF-E710-C0DC54E627AD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859" y="4259510"/>
                    <a:ext cx="274400" cy="430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dirty="0"/>
                      <a:t>-</a:t>
                    </a:r>
                    <a:endParaRPr lang="zh-CN" altLang="en-US" sz="1500" dirty="0"/>
                  </a:p>
                </p:txBody>
              </p: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8D07374C-0EEE-8432-AE41-D9E350865985}"/>
                    </a:ext>
                  </a:extLst>
                </p:cNvPr>
                <p:cNvGrpSpPr/>
                <p:nvPr/>
              </p:nvGrpSpPr>
              <p:grpSpPr>
                <a:xfrm>
                  <a:off x="2496686" y="2659929"/>
                  <a:ext cx="274400" cy="430886"/>
                  <a:chOff x="4270859" y="4259510"/>
                  <a:chExt cx="274400" cy="430886"/>
                </a:xfrm>
              </p:grpSpPr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418D6746-8897-BA92-6ED5-6BCC58F7726F}"/>
                      </a:ext>
                    </a:extLst>
                  </p:cNvPr>
                  <p:cNvSpPr/>
                  <p:nvPr/>
                </p:nvSpPr>
                <p:spPr>
                  <a:xfrm>
                    <a:off x="4347510" y="4408247"/>
                    <a:ext cx="172088" cy="17208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  <a:alpha val="40000"/>
                    </a:schemeClr>
                  </a:solidFill>
                  <a:ln>
                    <a:noFill/>
                  </a:ln>
                  <a:effectLst>
                    <a:glow>
                      <a:schemeClr val="accent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0"/>
                  </a:effectLst>
                  <a:scene3d>
                    <a:camera prst="orthographicFront"/>
                    <a:lightRig rig="threePt" dir="t"/>
                  </a:scene3d>
                  <a:sp3d>
                    <a:bevelT w="101600" h="698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9364A582-E075-B295-14A9-76D211B50908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859" y="4259510"/>
                    <a:ext cx="274400" cy="430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dirty="0"/>
                      <a:t>-</a:t>
                    </a:r>
                    <a:endParaRPr lang="zh-CN" altLang="en-US" sz="1500" dirty="0"/>
                  </a:p>
                </p:txBody>
              </p:sp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254B9CE-DD8E-5EC6-DBB6-669D2DD7D6C8}"/>
                    </a:ext>
                  </a:extLst>
                </p:cNvPr>
                <p:cNvGrpSpPr/>
                <p:nvPr/>
              </p:nvGrpSpPr>
              <p:grpSpPr>
                <a:xfrm>
                  <a:off x="4536136" y="2821346"/>
                  <a:ext cx="274400" cy="430886"/>
                  <a:chOff x="4256430" y="4277019"/>
                  <a:chExt cx="274400" cy="430886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0F2E66A8-0A4D-DE15-53BE-CD4578017447}"/>
                      </a:ext>
                    </a:extLst>
                  </p:cNvPr>
                  <p:cNvSpPr/>
                  <p:nvPr/>
                </p:nvSpPr>
                <p:spPr>
                  <a:xfrm>
                    <a:off x="4347510" y="4408247"/>
                    <a:ext cx="172088" cy="17208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  <a:alpha val="40000"/>
                    </a:schemeClr>
                  </a:solidFill>
                  <a:ln>
                    <a:noFill/>
                  </a:ln>
                  <a:effectLst>
                    <a:glow>
                      <a:schemeClr val="accent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0"/>
                  </a:effectLst>
                  <a:scene3d>
                    <a:camera prst="orthographicFront"/>
                    <a:lightRig rig="threePt" dir="t"/>
                  </a:scene3d>
                  <a:sp3d>
                    <a:bevelT w="101600" h="698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543DB36C-7322-3E59-2C4F-E7BB489413CB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30" y="4277019"/>
                    <a:ext cx="274400" cy="430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dirty="0"/>
                      <a:t>+</a:t>
                    </a:r>
                    <a:endParaRPr lang="zh-CN" altLang="en-US" sz="1500" dirty="0"/>
                  </a:p>
                </p:txBody>
              </p:sp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F614C37C-AB00-E12E-B51D-955558FAA1C7}"/>
                    </a:ext>
                  </a:extLst>
                </p:cNvPr>
                <p:cNvGrpSpPr/>
                <p:nvPr/>
              </p:nvGrpSpPr>
              <p:grpSpPr>
                <a:xfrm>
                  <a:off x="4695041" y="2651413"/>
                  <a:ext cx="274400" cy="430886"/>
                  <a:chOff x="4256430" y="4277019"/>
                  <a:chExt cx="274400" cy="430886"/>
                </a:xfrm>
              </p:grpSpPr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69AAFF08-BA74-EA26-0203-8EA7B46166FF}"/>
                      </a:ext>
                    </a:extLst>
                  </p:cNvPr>
                  <p:cNvSpPr/>
                  <p:nvPr/>
                </p:nvSpPr>
                <p:spPr>
                  <a:xfrm>
                    <a:off x="4347510" y="4408247"/>
                    <a:ext cx="172088" cy="172088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  <a:alpha val="40000"/>
                    </a:schemeClr>
                  </a:solidFill>
                  <a:ln>
                    <a:noFill/>
                  </a:ln>
                  <a:effectLst>
                    <a:glow>
                      <a:schemeClr val="accent1"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softEdge rad="0"/>
                  </a:effectLst>
                  <a:scene3d>
                    <a:camera prst="orthographicFront"/>
                    <a:lightRig rig="threePt" dir="t"/>
                  </a:scene3d>
                  <a:sp3d>
                    <a:bevelT w="101600" h="698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F1EA7965-DA38-5304-846A-7333F09E6261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430" y="4277019"/>
                    <a:ext cx="274400" cy="430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dirty="0"/>
                      <a:t>+</a:t>
                    </a:r>
                    <a:endParaRPr lang="zh-CN" altLang="en-US" sz="1500" dirty="0"/>
                  </a:p>
                </p:txBody>
              </p:sp>
            </p:grp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032F00B9-868C-73D5-6C1E-1072DF39EA28}"/>
                    </a:ext>
                  </a:extLst>
                </p:cNvPr>
                <p:cNvCxnSpPr/>
                <p:nvPr/>
              </p:nvCxnSpPr>
              <p:spPr>
                <a:xfrm flipH="1" flipV="1">
                  <a:off x="3143734" y="2771199"/>
                  <a:ext cx="1198941" cy="422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lg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FA92055E-84A8-B286-BE00-F36CCC739F44}"/>
                    </a:ext>
                  </a:extLst>
                </p:cNvPr>
                <p:cNvCxnSpPr/>
                <p:nvPr/>
              </p:nvCxnSpPr>
              <p:spPr>
                <a:xfrm flipH="1" flipV="1">
                  <a:off x="3006509" y="2906417"/>
                  <a:ext cx="1198941" cy="422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lg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>
                  <a:extLst>
                    <a:ext uri="{FF2B5EF4-FFF2-40B4-BE49-F238E27FC236}">
                      <a16:creationId xmlns:a16="http://schemas.microsoft.com/office/drawing/2014/main" id="{95955977-378C-0FB5-B9BF-0F76CF8163C2}"/>
                    </a:ext>
                  </a:extLst>
                </p:cNvPr>
                <p:cNvCxnSpPr/>
                <p:nvPr/>
              </p:nvCxnSpPr>
              <p:spPr>
                <a:xfrm flipH="1" flipV="1">
                  <a:off x="2881168" y="3030915"/>
                  <a:ext cx="1198941" cy="4221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lg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4884094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667AEDA-3192-80AB-96A3-02D938709497}"/>
              </a:ext>
            </a:extLst>
          </p:cNvPr>
          <p:cNvGrpSpPr/>
          <p:nvPr/>
        </p:nvGrpSpPr>
        <p:grpSpPr>
          <a:xfrm>
            <a:off x="3030873" y="4618692"/>
            <a:ext cx="891200" cy="369332"/>
            <a:chOff x="195623" y="3097869"/>
            <a:chExt cx="1584354" cy="65658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9E94FF0-34C2-8697-ADE1-F1E0B53B072E}"/>
                </a:ext>
              </a:extLst>
            </p:cNvPr>
            <p:cNvSpPr/>
            <p:nvPr/>
          </p:nvSpPr>
          <p:spPr>
            <a:xfrm>
              <a:off x="195623" y="3318808"/>
              <a:ext cx="156635" cy="15663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F98E8E-B2CA-FA91-CA9D-A968E0F55F1E}"/>
                </a:ext>
              </a:extLst>
            </p:cNvPr>
            <p:cNvSpPr txBox="1"/>
            <p:nvPr/>
          </p:nvSpPr>
          <p:spPr>
            <a:xfrm>
              <a:off x="509178" y="3097869"/>
              <a:ext cx="1270799" cy="656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A7D3E50-DFCD-94FA-DC5D-A79AD81A6144}"/>
              </a:ext>
            </a:extLst>
          </p:cNvPr>
          <p:cNvGrpSpPr/>
          <p:nvPr/>
        </p:nvGrpSpPr>
        <p:grpSpPr>
          <a:xfrm>
            <a:off x="2126341" y="4468650"/>
            <a:ext cx="1349909" cy="1437104"/>
            <a:chOff x="3285963" y="4036717"/>
            <a:chExt cx="1799879" cy="191613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29113BB-72B8-6F73-9A09-A8C7838C4C15}"/>
                </a:ext>
              </a:extLst>
            </p:cNvPr>
            <p:cNvGrpSpPr/>
            <p:nvPr/>
          </p:nvGrpSpPr>
          <p:grpSpPr>
            <a:xfrm flipH="1">
              <a:off x="3285963" y="4979443"/>
              <a:ext cx="1799879" cy="973413"/>
              <a:chOff x="487234" y="5728072"/>
              <a:chExt cx="1645374" cy="889852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D24AC06-2611-DF06-19CB-CEE7E966714A}"/>
                  </a:ext>
                </a:extLst>
              </p:cNvPr>
              <p:cNvGrpSpPr/>
              <p:nvPr/>
            </p:nvGrpSpPr>
            <p:grpSpPr>
              <a:xfrm>
                <a:off x="819839" y="5931351"/>
                <a:ext cx="1093061" cy="387202"/>
                <a:chOff x="557440" y="5907328"/>
                <a:chExt cx="1093061" cy="387202"/>
              </a:xfrm>
            </p:grpSpPr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FDA2EAF-6B19-1864-5397-D9BD3F0AF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7440" y="5907328"/>
                  <a:ext cx="709646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A9F536E6-1D5D-2E70-C08E-91CE065DE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68830" y="5909476"/>
                  <a:ext cx="381671" cy="385054"/>
                </a:xfrm>
                <a:prstGeom prst="straightConnector1">
                  <a:avLst/>
                </a:prstGeom>
                <a:ln w="28575">
                  <a:solidFill>
                    <a:srgbClr val="595959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A7C0F1-4E8A-3225-879D-40DD0729A8E0}"/>
                  </a:ext>
                </a:extLst>
              </p:cNvPr>
              <p:cNvSpPr txBox="1"/>
              <p:nvPr/>
            </p:nvSpPr>
            <p:spPr>
              <a:xfrm>
                <a:off x="487234" y="5728072"/>
                <a:ext cx="332606" cy="39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endParaRPr lang="zh-CN" altLang="en-US" sz="15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4938DFF-1EFB-381D-71A2-483AD14C736F}"/>
                  </a:ext>
                </a:extLst>
              </p:cNvPr>
              <p:cNvSpPr txBox="1"/>
              <p:nvPr/>
            </p:nvSpPr>
            <p:spPr>
              <a:xfrm>
                <a:off x="1839948" y="6224026"/>
                <a:ext cx="292660" cy="393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zh-CN" altLang="en-US" sz="15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DE0EBA5F-BB99-53C9-1E74-F27CBF1D50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555672" y="4813669"/>
              <a:ext cx="776283" cy="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49EB9C9-5AB5-DDC5-1810-6FE9A4D26C12}"/>
                </a:ext>
              </a:extLst>
            </p:cNvPr>
            <p:cNvSpPr txBox="1"/>
            <p:nvPr/>
          </p:nvSpPr>
          <p:spPr>
            <a:xfrm flipH="1">
              <a:off x="3837710" y="4036717"/>
              <a:ext cx="3638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i="1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  <a:endParaRPr lang="zh-CN" altLang="en-US" sz="15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B378D5F-72A5-246C-B562-E40476F804D9}"/>
              </a:ext>
            </a:extLst>
          </p:cNvPr>
          <p:cNvGrpSpPr/>
          <p:nvPr/>
        </p:nvGrpSpPr>
        <p:grpSpPr>
          <a:xfrm>
            <a:off x="331530" y="1586251"/>
            <a:ext cx="3391453" cy="4435774"/>
            <a:chOff x="1329732" y="400075"/>
            <a:chExt cx="4521937" cy="591436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5E358A-4863-A168-AEC8-F1333B3E0D56}"/>
                </a:ext>
              </a:extLst>
            </p:cNvPr>
            <p:cNvGrpSpPr/>
            <p:nvPr/>
          </p:nvGrpSpPr>
          <p:grpSpPr>
            <a:xfrm>
              <a:off x="1329732" y="400075"/>
              <a:ext cx="4521937" cy="4652103"/>
              <a:chOff x="7375844" y="1035579"/>
              <a:chExt cx="4133760" cy="4252752"/>
            </a:xfrm>
          </p:grpSpPr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D9D48CD-06B8-0659-5048-0582FF92B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5840" y="1801816"/>
                <a:ext cx="0" cy="1627703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立方体 22">
                <a:extLst>
                  <a:ext uri="{FF2B5EF4-FFF2-40B4-BE49-F238E27FC236}">
                    <a16:creationId xmlns:a16="http://schemas.microsoft.com/office/drawing/2014/main" id="{3066A8E1-AAB3-DA73-8A65-8FC71408B5B1}"/>
                  </a:ext>
                </a:extLst>
              </p:cNvPr>
              <p:cNvSpPr/>
              <p:nvPr/>
            </p:nvSpPr>
            <p:spPr>
              <a:xfrm>
                <a:off x="7375844" y="2571404"/>
                <a:ext cx="4133760" cy="2716927"/>
              </a:xfrm>
              <a:prstGeom prst="cube">
                <a:avLst>
                  <a:gd name="adj" fmla="val 78269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AF271C31-DB59-A473-9A88-A6BDC34C0921}"/>
                  </a:ext>
                </a:extLst>
              </p:cNvPr>
              <p:cNvSpPr/>
              <p:nvPr/>
            </p:nvSpPr>
            <p:spPr>
              <a:xfrm>
                <a:off x="9218677" y="3784986"/>
                <a:ext cx="156634" cy="1566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40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>
                <a:bevelT w="101600" h="698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09C5B20F-1F56-0441-F5C9-B4270B41D9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3172" y="1783779"/>
                <a:ext cx="0" cy="149762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A7A0652-1D92-E974-EED7-48D0E428C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2605" y="1782075"/>
                <a:ext cx="2178390" cy="19741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F169EB7-8602-9D37-0AD1-A9CDDC30F8D1}"/>
                  </a:ext>
                </a:extLst>
              </p:cNvPr>
              <p:cNvSpPr/>
              <p:nvPr/>
            </p:nvSpPr>
            <p:spPr>
              <a:xfrm>
                <a:off x="9909235" y="1591355"/>
                <a:ext cx="383117" cy="38311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ED192A4B-703D-8C2C-8408-22351FC3A2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10353" y="1653719"/>
                <a:ext cx="203545" cy="2460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C3CC85-577D-F380-B787-BBA16659C0DA}"/>
                  </a:ext>
                </a:extLst>
              </p:cNvPr>
              <p:cNvSpPr txBox="1"/>
              <p:nvPr/>
            </p:nvSpPr>
            <p:spPr>
              <a:xfrm>
                <a:off x="9780241" y="1035579"/>
                <a:ext cx="925835" cy="618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altLang="zh-CN" sz="27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endParaRPr lang="zh-CN" altLang="en-US" sz="2700" i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箭头: 上 11">
              <a:extLst>
                <a:ext uri="{FF2B5EF4-FFF2-40B4-BE49-F238E27FC236}">
                  <a16:creationId xmlns:a16="http://schemas.microsoft.com/office/drawing/2014/main" id="{BCC2F44C-8DD1-AEBA-0A49-269440FE8749}"/>
                </a:ext>
              </a:extLst>
            </p:cNvPr>
            <p:cNvSpPr/>
            <p:nvPr/>
          </p:nvSpPr>
          <p:spPr>
            <a:xfrm flipH="1">
              <a:off x="1673771" y="1915863"/>
              <a:ext cx="380731" cy="1054096"/>
            </a:xfrm>
            <a:prstGeom prst="upArrow">
              <a:avLst>
                <a:gd name="adj1" fmla="val 50000"/>
                <a:gd name="adj2" fmla="val 128817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89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40A81A5-9394-A0E3-CC7F-EDFFA4875B9C}"/>
                </a:ext>
              </a:extLst>
            </p:cNvPr>
            <p:cNvSpPr txBox="1"/>
            <p:nvPr/>
          </p:nvSpPr>
          <p:spPr>
            <a:xfrm>
              <a:off x="1679925" y="1349796"/>
              <a:ext cx="74864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" i="1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zh-CN" altLang="en-US" sz="2700" i="1" baseline="-25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477FDADC-3E68-987D-92E6-FCB6F38D9A17}"/>
                </a:ext>
              </a:extLst>
            </p:cNvPr>
            <p:cNvSpPr/>
            <p:nvPr/>
          </p:nvSpPr>
          <p:spPr>
            <a:xfrm rot="12016482" flipH="1">
              <a:off x="3232605" y="2556506"/>
              <a:ext cx="464060" cy="886315"/>
            </a:xfrm>
            <a:prstGeom prst="arc">
              <a:avLst>
                <a:gd name="adj1" fmla="val 18138443"/>
                <a:gd name="adj2" fmla="val 5211511"/>
              </a:avLst>
            </a:prstGeom>
            <a:ln w="57150">
              <a:solidFill>
                <a:schemeClr val="tx1">
                  <a:alpha val="67000"/>
                </a:schemeClr>
              </a:solidFill>
              <a:prstDash val="sysDash"/>
              <a:headEnd w="lg" len="lg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385784A-31C6-FBD7-88CA-BDAB5B4C6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4443" y="4519206"/>
              <a:ext cx="739763" cy="967892"/>
            </a:xfrm>
            <a:prstGeom prst="straightConnector1">
              <a:avLst/>
            </a:prstGeom>
            <a:ln w="142875" cap="rnd">
              <a:gradFill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2400000" scaled="0"/>
              </a:gradFill>
              <a:headEnd w="lg" len="lg"/>
              <a:tailEnd type="stealth" w="med" len="med"/>
            </a:ln>
            <a:scene3d>
              <a:camera prst="orthographicFront">
                <a:rot lat="3600000" lon="0" rev="600000"/>
              </a:camera>
              <a:lightRig rig="twoPt" dir="t"/>
            </a:scene3d>
            <a:sp3d prstMaterial="dkEdg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1502109-3B13-5FC8-34EC-A3158681A23D}"/>
                </a:ext>
              </a:extLst>
            </p:cNvPr>
            <p:cNvSpPr txBox="1"/>
            <p:nvPr/>
          </p:nvSpPr>
          <p:spPr>
            <a:xfrm>
              <a:off x="2092723" y="5165409"/>
              <a:ext cx="473711" cy="1149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i="1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altLang="zh-CN" sz="3000" i="1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zh-CN" altLang="en-US" sz="3000" i="1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0AB9324-2E9C-1C4B-A1C3-509F400BB79F}"/>
              </a:ext>
            </a:extLst>
          </p:cNvPr>
          <p:cNvCxnSpPr>
            <a:cxnSpLocks/>
          </p:cNvCxnSpPr>
          <p:nvPr/>
        </p:nvCxnSpPr>
        <p:spPr>
          <a:xfrm flipH="1">
            <a:off x="1975415" y="3256034"/>
            <a:ext cx="430358" cy="527129"/>
          </a:xfrm>
          <a:prstGeom prst="straightConnector1">
            <a:avLst/>
          </a:prstGeom>
          <a:ln w="57150">
            <a:solidFill>
              <a:schemeClr val="tx1">
                <a:alpha val="5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8EFE303-7CB2-8F28-C75B-340FF8B1475F}"/>
              </a:ext>
            </a:extLst>
          </p:cNvPr>
          <p:cNvSpPr txBox="1"/>
          <p:nvPr/>
        </p:nvSpPr>
        <p:spPr>
          <a:xfrm>
            <a:off x="1789429" y="3732172"/>
            <a:ext cx="20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-</a:t>
            </a:r>
            <a:endParaRPr lang="zh-CN" altLang="en-US" sz="15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2D2733-0902-3B17-E9E0-CAC9008E6D35}"/>
              </a:ext>
            </a:extLst>
          </p:cNvPr>
          <p:cNvSpPr/>
          <p:nvPr/>
        </p:nvSpPr>
        <p:spPr>
          <a:xfrm>
            <a:off x="0" y="857250"/>
            <a:ext cx="9144000" cy="7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7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30B88EE-6F78-A422-54A3-FA2E051A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942"/>
            <a:ext cx="7886700" cy="71530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实验原理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霍尔效应的原理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408DB8-3182-BEA3-2768-9A205600075A}"/>
              </a:ext>
            </a:extLst>
          </p:cNvPr>
          <p:cNvCxnSpPr/>
          <p:nvPr/>
        </p:nvCxnSpPr>
        <p:spPr>
          <a:xfrm flipH="1">
            <a:off x="1363796" y="3734476"/>
            <a:ext cx="513164" cy="0"/>
          </a:xfrm>
          <a:prstGeom prst="straightConnector1">
            <a:avLst/>
          </a:prstGeom>
          <a:ln w="57150">
            <a:solidFill>
              <a:srgbClr val="7030A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AFBF-8A4C-D1C9-0E03-3997B246D2DB}"/>
                  </a:ext>
                </a:extLst>
              </p:cNvPr>
              <p:cNvSpPr txBox="1"/>
              <p:nvPr/>
            </p:nvSpPr>
            <p:spPr>
              <a:xfrm>
                <a:off x="1503849" y="3258000"/>
                <a:ext cx="41588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7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AFBF-8A4C-D1C9-0E03-3997B246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49" y="3258000"/>
                <a:ext cx="415883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52FB07-469B-D251-CCF7-E5B886E0A912}"/>
              </a:ext>
            </a:extLst>
          </p:cNvPr>
          <p:cNvCxnSpPr>
            <a:cxnSpLocks/>
          </p:cNvCxnSpPr>
          <p:nvPr/>
        </p:nvCxnSpPr>
        <p:spPr>
          <a:xfrm>
            <a:off x="2149191" y="3734301"/>
            <a:ext cx="513164" cy="0"/>
          </a:xfrm>
          <a:prstGeom prst="straightConnector1">
            <a:avLst/>
          </a:prstGeom>
          <a:ln w="57150">
            <a:solidFill>
              <a:srgbClr val="00206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167251-F7D4-3295-D2D3-A24E0C76EB4A}"/>
                  </a:ext>
                </a:extLst>
              </p:cNvPr>
              <p:cNvSpPr txBox="1"/>
              <p:nvPr/>
            </p:nvSpPr>
            <p:spPr>
              <a:xfrm>
                <a:off x="2381648" y="3267177"/>
                <a:ext cx="409343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7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167251-F7D4-3295-D2D3-A24E0C76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648" y="3267177"/>
                <a:ext cx="409343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736428-1FCB-006D-9781-B383F2990384}"/>
              </a:ext>
            </a:extLst>
          </p:cNvPr>
          <p:cNvGrpSpPr/>
          <p:nvPr/>
        </p:nvGrpSpPr>
        <p:grpSpPr>
          <a:xfrm>
            <a:off x="1735460" y="2970576"/>
            <a:ext cx="205800" cy="323165"/>
            <a:chOff x="4270859" y="4259510"/>
            <a:chExt cx="274400" cy="43088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E1B9813-BB6D-4ABA-7E48-727F081A7A5A}"/>
                </a:ext>
              </a:extLst>
            </p:cNvPr>
            <p:cNvSpPr/>
            <p:nvPr/>
          </p:nvSpPr>
          <p:spPr>
            <a:xfrm>
              <a:off x="4347510" y="4408247"/>
              <a:ext cx="172088" cy="17208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5D077AF-D1A3-A1C3-E72D-2F6FC8867D32}"/>
                </a:ext>
              </a:extLst>
            </p:cNvPr>
            <p:cNvSpPr txBox="1"/>
            <p:nvPr/>
          </p:nvSpPr>
          <p:spPr>
            <a:xfrm>
              <a:off x="4270859" y="4259510"/>
              <a:ext cx="27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-</a:t>
              </a:r>
              <a:endParaRPr lang="zh-CN" altLang="en-US" sz="1500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992207-3998-E745-C58A-C414936FB11E}"/>
              </a:ext>
            </a:extLst>
          </p:cNvPr>
          <p:cNvGrpSpPr/>
          <p:nvPr/>
        </p:nvGrpSpPr>
        <p:grpSpPr>
          <a:xfrm>
            <a:off x="1988570" y="2738926"/>
            <a:ext cx="205800" cy="323165"/>
            <a:chOff x="4270859" y="4259510"/>
            <a:chExt cx="274400" cy="43088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013653A-89DD-6CF7-97D0-4913B08CDCD7}"/>
                </a:ext>
              </a:extLst>
            </p:cNvPr>
            <p:cNvSpPr/>
            <p:nvPr/>
          </p:nvSpPr>
          <p:spPr>
            <a:xfrm>
              <a:off x="4347510" y="4408247"/>
              <a:ext cx="172088" cy="17208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820376D-D2D9-15EF-E710-C0DC54E627AD}"/>
                </a:ext>
              </a:extLst>
            </p:cNvPr>
            <p:cNvSpPr txBox="1"/>
            <p:nvPr/>
          </p:nvSpPr>
          <p:spPr>
            <a:xfrm>
              <a:off x="4270859" y="4259510"/>
              <a:ext cx="27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-</a:t>
              </a:r>
              <a:endParaRPr lang="zh-CN" altLang="en-US" sz="15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D07374C-0EEE-8432-AE41-D9E350865985}"/>
              </a:ext>
            </a:extLst>
          </p:cNvPr>
          <p:cNvGrpSpPr/>
          <p:nvPr/>
        </p:nvGrpSpPr>
        <p:grpSpPr>
          <a:xfrm>
            <a:off x="1872515" y="2852199"/>
            <a:ext cx="205800" cy="323165"/>
            <a:chOff x="4270859" y="4259510"/>
            <a:chExt cx="274400" cy="43088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18D6746-8897-BA92-6ED5-6BCC58F7726F}"/>
                </a:ext>
              </a:extLst>
            </p:cNvPr>
            <p:cNvSpPr/>
            <p:nvPr/>
          </p:nvSpPr>
          <p:spPr>
            <a:xfrm>
              <a:off x="4347510" y="4408247"/>
              <a:ext cx="172088" cy="17208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64A582-E075-B295-14A9-76D211B50908}"/>
                </a:ext>
              </a:extLst>
            </p:cNvPr>
            <p:cNvSpPr txBox="1"/>
            <p:nvPr/>
          </p:nvSpPr>
          <p:spPr>
            <a:xfrm>
              <a:off x="4270859" y="4259510"/>
              <a:ext cx="27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-</a:t>
              </a:r>
              <a:endParaRPr lang="zh-CN" altLang="en-US" sz="15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39BA85E-F004-5354-EB41-EC6E884B1687}"/>
              </a:ext>
            </a:extLst>
          </p:cNvPr>
          <p:cNvGrpSpPr/>
          <p:nvPr/>
        </p:nvGrpSpPr>
        <p:grpSpPr>
          <a:xfrm>
            <a:off x="3248255" y="3110716"/>
            <a:ext cx="205800" cy="323165"/>
            <a:chOff x="4256430" y="4277019"/>
            <a:chExt cx="274400" cy="430886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D776446-6F1E-75D0-B69C-29D53FFED033}"/>
                </a:ext>
              </a:extLst>
            </p:cNvPr>
            <p:cNvSpPr/>
            <p:nvPr/>
          </p:nvSpPr>
          <p:spPr>
            <a:xfrm>
              <a:off x="4347510" y="4408247"/>
              <a:ext cx="172088" cy="17208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F66C36-7D9C-8079-EE50-AD27CBAEE26E}"/>
                </a:ext>
              </a:extLst>
            </p:cNvPr>
            <p:cNvSpPr txBox="1"/>
            <p:nvPr/>
          </p:nvSpPr>
          <p:spPr>
            <a:xfrm>
              <a:off x="4256430" y="4277019"/>
              <a:ext cx="27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+</a:t>
              </a:r>
              <a:endParaRPr lang="zh-CN" altLang="en-US" sz="15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254B9CE-DD8E-5EC6-DBB6-669D2DD7D6C8}"/>
              </a:ext>
            </a:extLst>
          </p:cNvPr>
          <p:cNvGrpSpPr/>
          <p:nvPr/>
        </p:nvGrpSpPr>
        <p:grpSpPr>
          <a:xfrm>
            <a:off x="3402102" y="2973262"/>
            <a:ext cx="205800" cy="323165"/>
            <a:chOff x="4256430" y="4277019"/>
            <a:chExt cx="274400" cy="43088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F2E66A8-0A4D-DE15-53BE-CD4578017447}"/>
                </a:ext>
              </a:extLst>
            </p:cNvPr>
            <p:cNvSpPr/>
            <p:nvPr/>
          </p:nvSpPr>
          <p:spPr>
            <a:xfrm>
              <a:off x="4347510" y="4408247"/>
              <a:ext cx="172088" cy="17208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43DB36C-7322-3E59-2C4F-E7BB489413CB}"/>
                </a:ext>
              </a:extLst>
            </p:cNvPr>
            <p:cNvSpPr txBox="1"/>
            <p:nvPr/>
          </p:nvSpPr>
          <p:spPr>
            <a:xfrm>
              <a:off x="4256430" y="4277019"/>
              <a:ext cx="27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+</a:t>
              </a:r>
              <a:endParaRPr lang="zh-CN" altLang="en-US" sz="15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614C37C-AB00-E12E-B51D-955558FAA1C7}"/>
              </a:ext>
            </a:extLst>
          </p:cNvPr>
          <p:cNvGrpSpPr/>
          <p:nvPr/>
        </p:nvGrpSpPr>
        <p:grpSpPr>
          <a:xfrm>
            <a:off x="3521281" y="2845812"/>
            <a:ext cx="205800" cy="323165"/>
            <a:chOff x="4256430" y="4277019"/>
            <a:chExt cx="274400" cy="430886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9AAFF08-BA74-EA26-0203-8EA7B46166FF}"/>
                </a:ext>
              </a:extLst>
            </p:cNvPr>
            <p:cNvSpPr/>
            <p:nvPr/>
          </p:nvSpPr>
          <p:spPr>
            <a:xfrm>
              <a:off x="4347510" y="4408247"/>
              <a:ext cx="172088" cy="172088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scene3d>
              <a:camera prst="orthographicFront"/>
              <a:lightRig rig="threePt" dir="t"/>
            </a:scene3d>
            <a:sp3d>
              <a:bevelT w="101600" h="698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1EA7965-DA38-5304-846A-7333F09E6261}"/>
                </a:ext>
              </a:extLst>
            </p:cNvPr>
            <p:cNvSpPr txBox="1"/>
            <p:nvPr/>
          </p:nvSpPr>
          <p:spPr>
            <a:xfrm>
              <a:off x="4256430" y="4277019"/>
              <a:ext cx="27440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+</a:t>
              </a:r>
              <a:endParaRPr lang="zh-CN" altLang="en-US" sz="1500" dirty="0"/>
            </a:p>
          </p:txBody>
        </p:sp>
      </p:grp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32F00B9-868C-73D5-6C1E-1072DF39EA28}"/>
              </a:ext>
            </a:extLst>
          </p:cNvPr>
          <p:cNvCxnSpPr/>
          <p:nvPr/>
        </p:nvCxnSpPr>
        <p:spPr>
          <a:xfrm flipH="1" flipV="1">
            <a:off x="2357801" y="2935650"/>
            <a:ext cx="899206" cy="3166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FA92055E-84A8-B286-BE00-F36CCC739F44}"/>
              </a:ext>
            </a:extLst>
          </p:cNvPr>
          <p:cNvCxnSpPr/>
          <p:nvPr/>
        </p:nvCxnSpPr>
        <p:spPr>
          <a:xfrm flipH="1" flipV="1">
            <a:off x="2254882" y="3037063"/>
            <a:ext cx="899206" cy="3166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5955977-378C-0FB5-B9BF-0F76CF8163C2}"/>
              </a:ext>
            </a:extLst>
          </p:cNvPr>
          <p:cNvCxnSpPr/>
          <p:nvPr/>
        </p:nvCxnSpPr>
        <p:spPr>
          <a:xfrm flipH="1" flipV="1">
            <a:off x="2160876" y="3130437"/>
            <a:ext cx="899206" cy="31664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8">
                <a:extLst>
                  <a:ext uri="{FF2B5EF4-FFF2-40B4-BE49-F238E27FC236}">
                    <a16:creationId xmlns:a16="http://schemas.microsoft.com/office/drawing/2014/main" id="{69F87CDB-A87E-9429-A3E8-1E0166C1F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9664" y="1836039"/>
                <a:ext cx="4005346" cy="35977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ea typeface="微软雅黑" panose="020B0503020204020204" pitchFamily="34" charset="-122"/>
                  </a:rPr>
                  <a:t>设载流子浓度为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>
                    <a:ea typeface="微软雅黑" panose="020B0503020204020204" pitchFamily="34" charset="-122"/>
                  </a:rPr>
                  <a:t>，控制电流</a:t>
                </a:r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i="1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𝒏𝒒𝒗𝒃𝒅</m:t>
                      </m:r>
                    </m:oMath>
                  </m:oMathPara>
                </a14:m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a typeface="微软雅黑" panose="020B0503020204020204" pitchFamily="34" charset="-122"/>
                  </a:rPr>
                  <a:t>则霍尔电势差</a:t>
                </a:r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𝒏𝒒𝒅</m:t>
                          </m:r>
                        </m:den>
                      </m:f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f>
                        <m:f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0174AB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—— </a:t>
                </a:r>
                <a:r>
                  <a:rPr lang="zh-CN" altLang="en-US" dirty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霍尔系数</a:t>
                </a:r>
                <a:endParaRPr lang="en-US" altLang="zh-CN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altLang="zh-CN" i="1">
                        <a:solidFill>
                          <a:srgbClr val="0174AB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174AB"/>
                            </a:solidFill>
                            <a:latin typeface="Cambria Math" panose="02040503050406030204" pitchFamily="18" charset="0"/>
                          </a:rPr>
                          <m:t>𝒒𝒅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—— </a:t>
                </a:r>
                <a:r>
                  <a:rPr lang="zh-CN" altLang="en-US" dirty="0">
                    <a:solidFill>
                      <a:srgbClr val="0174A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霍尔元件的灵敏度</a:t>
                </a:r>
                <a:endParaRPr lang="en-US" altLang="zh-CN" dirty="0">
                  <a:solidFill>
                    <a:srgbClr val="0174A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内容占位符 8">
                <a:extLst>
                  <a:ext uri="{FF2B5EF4-FFF2-40B4-BE49-F238E27FC236}">
                    <a16:creationId xmlns:a16="http://schemas.microsoft.com/office/drawing/2014/main" id="{69F87CDB-A87E-9429-A3E8-1E0166C1F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664" y="1836039"/>
                <a:ext cx="4005346" cy="3597775"/>
              </a:xfrm>
              <a:blipFill>
                <a:blip r:embed="rId4"/>
                <a:stretch>
                  <a:fillRect l="-1370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DF31B0A-8C98-6C19-D32B-151EB5F1F8AD}"/>
                  </a:ext>
                </a:extLst>
              </p:cNvPr>
              <p:cNvSpPr/>
              <p:nvPr/>
            </p:nvSpPr>
            <p:spPr>
              <a:xfrm>
                <a:off x="4070093" y="5475777"/>
                <a:ext cx="472448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霍尔电势差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正比于电流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和外磁场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8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15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DF31B0A-8C98-6C19-D32B-151EB5F1F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93" y="5475777"/>
                <a:ext cx="472448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32957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2D2733-0902-3B17-E9E0-CAC9008E6D35}"/>
              </a:ext>
            </a:extLst>
          </p:cNvPr>
          <p:cNvSpPr/>
          <p:nvPr/>
        </p:nvSpPr>
        <p:spPr>
          <a:xfrm>
            <a:off x="0" y="857250"/>
            <a:ext cx="9144000" cy="729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700" dirty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30B88EE-6F78-A422-54A3-FA2E051A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0942"/>
            <a:ext cx="7886700" cy="715309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实验原理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霍尔效应的应用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3E1EC85-3A4B-01F3-38A9-AE2F1D87231A}"/>
              </a:ext>
            </a:extLst>
          </p:cNvPr>
          <p:cNvGrpSpPr/>
          <p:nvPr/>
        </p:nvGrpSpPr>
        <p:grpSpPr>
          <a:xfrm>
            <a:off x="331530" y="1586250"/>
            <a:ext cx="3644077" cy="4435774"/>
            <a:chOff x="442040" y="972000"/>
            <a:chExt cx="4858769" cy="591436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667AEDA-3192-80AB-96A3-02D938709497}"/>
                </a:ext>
              </a:extLst>
            </p:cNvPr>
            <p:cNvGrpSpPr/>
            <p:nvPr/>
          </p:nvGrpSpPr>
          <p:grpSpPr>
            <a:xfrm>
              <a:off x="4089726" y="4301597"/>
              <a:ext cx="1211083" cy="1020237"/>
              <a:chOff x="195623" y="3097869"/>
              <a:chExt cx="1614776" cy="1360314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09E94FF0-34C2-8697-ADE1-F1E0B53B072E}"/>
                  </a:ext>
                </a:extLst>
              </p:cNvPr>
              <p:cNvSpPr/>
              <p:nvPr/>
            </p:nvSpPr>
            <p:spPr>
              <a:xfrm>
                <a:off x="195623" y="3318808"/>
                <a:ext cx="156635" cy="156634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>
                <a:bevelT w="101600" h="698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5DAFF67-C0E3-6375-4309-48EE34BCC3EA}"/>
                  </a:ext>
                </a:extLst>
              </p:cNvPr>
              <p:cNvSpPr/>
              <p:nvPr/>
            </p:nvSpPr>
            <p:spPr>
              <a:xfrm>
                <a:off x="195623" y="4031053"/>
                <a:ext cx="156635" cy="15663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scene3d>
                <a:camera prst="orthographicFront"/>
                <a:lightRig rig="threePt" dir="t"/>
              </a:scene3d>
              <a:sp3d>
                <a:bevelT w="101600" h="698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F98E8E-B2CA-FA91-CA9D-A968E0F55F1E}"/>
                  </a:ext>
                </a:extLst>
              </p:cNvPr>
              <p:cNvSpPr txBox="1"/>
              <p:nvPr/>
            </p:nvSpPr>
            <p:spPr>
              <a:xfrm>
                <a:off x="509178" y="3097869"/>
                <a:ext cx="1301221" cy="65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75BAEA3-A61B-B131-7DEF-0DA4CD353837}"/>
                  </a:ext>
                </a:extLst>
              </p:cNvPr>
              <p:cNvSpPr txBox="1"/>
              <p:nvPr/>
            </p:nvSpPr>
            <p:spPr>
              <a:xfrm>
                <a:off x="509178" y="3801594"/>
                <a:ext cx="1263228" cy="65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空穴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A7D3E50-DFCD-94FA-DC5D-A79AD81A6144}"/>
                </a:ext>
              </a:extLst>
            </p:cNvPr>
            <p:cNvGrpSpPr/>
            <p:nvPr/>
          </p:nvGrpSpPr>
          <p:grpSpPr>
            <a:xfrm>
              <a:off x="2835121" y="4815199"/>
              <a:ext cx="1799879" cy="1916139"/>
              <a:chOff x="3285963" y="4036717"/>
              <a:chExt cx="1799879" cy="1916139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29113BB-72B8-6F73-9A09-A8C7838C4C15}"/>
                  </a:ext>
                </a:extLst>
              </p:cNvPr>
              <p:cNvGrpSpPr/>
              <p:nvPr/>
            </p:nvGrpSpPr>
            <p:grpSpPr>
              <a:xfrm flipH="1">
                <a:off x="3285963" y="4979443"/>
                <a:ext cx="1799879" cy="973413"/>
                <a:chOff x="487234" y="5728072"/>
                <a:chExt cx="1645374" cy="88985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1D24AC06-2611-DF06-19CB-CEE7E966714A}"/>
                    </a:ext>
                  </a:extLst>
                </p:cNvPr>
                <p:cNvGrpSpPr/>
                <p:nvPr/>
              </p:nvGrpSpPr>
              <p:grpSpPr>
                <a:xfrm>
                  <a:off x="819839" y="5931351"/>
                  <a:ext cx="1093061" cy="387202"/>
                  <a:chOff x="557440" y="5907328"/>
                  <a:chExt cx="1093061" cy="387202"/>
                </a:xfrm>
              </p:grpSpPr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EFDA2EAF-6B19-1864-5397-D9BD3F0AF4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7440" y="5907328"/>
                    <a:ext cx="709646" cy="0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A9F536E6-1D5D-2E70-C08E-91CE065DE1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68830" y="5909476"/>
                    <a:ext cx="381671" cy="385054"/>
                  </a:xfrm>
                  <a:prstGeom prst="straightConnector1">
                    <a:avLst/>
                  </a:prstGeom>
                  <a:ln w="28575">
                    <a:solidFill>
                      <a:srgbClr val="595959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7A7C0F1-4E8A-3225-879D-40DD0729A8E0}"/>
                    </a:ext>
                  </a:extLst>
                </p:cNvPr>
                <p:cNvSpPr txBox="1"/>
                <p:nvPr/>
              </p:nvSpPr>
              <p:spPr>
                <a:xfrm>
                  <a:off x="487234" y="5728072"/>
                  <a:ext cx="332606" cy="393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y</a:t>
                  </a:r>
                  <a:endParaRPr lang="zh-CN" altLang="en-US" sz="15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4938DFF-1EFB-381D-71A2-483AD14C736F}"/>
                    </a:ext>
                  </a:extLst>
                </p:cNvPr>
                <p:cNvSpPr txBox="1"/>
                <p:nvPr/>
              </p:nvSpPr>
              <p:spPr>
                <a:xfrm>
                  <a:off x="1839948" y="6224026"/>
                  <a:ext cx="292660" cy="393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zh-CN" altLang="en-US" sz="15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DE0EBA5F-BB99-53C9-1E74-F27CBF1D50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555672" y="4813669"/>
                <a:ext cx="776283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49EB9C9-5AB5-DDC5-1810-6FE9A4D26C12}"/>
                  </a:ext>
                </a:extLst>
              </p:cNvPr>
              <p:cNvSpPr txBox="1"/>
              <p:nvPr/>
            </p:nvSpPr>
            <p:spPr>
              <a:xfrm flipH="1">
                <a:off x="3837710" y="4036717"/>
                <a:ext cx="36383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z</a:t>
                </a:r>
                <a:endParaRPr lang="zh-CN" altLang="en-US" sz="15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378D5F-72A5-246C-B562-E40476F804D9}"/>
                </a:ext>
              </a:extLst>
            </p:cNvPr>
            <p:cNvGrpSpPr/>
            <p:nvPr/>
          </p:nvGrpSpPr>
          <p:grpSpPr>
            <a:xfrm>
              <a:off x="442040" y="972000"/>
              <a:ext cx="4521937" cy="5914364"/>
              <a:chOff x="1329732" y="400075"/>
              <a:chExt cx="4521937" cy="5914364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D25E358A-4863-A168-AEC8-F1333B3E0D56}"/>
                  </a:ext>
                </a:extLst>
              </p:cNvPr>
              <p:cNvGrpSpPr/>
              <p:nvPr/>
            </p:nvGrpSpPr>
            <p:grpSpPr>
              <a:xfrm>
                <a:off x="1329732" y="400075"/>
                <a:ext cx="4521937" cy="4652103"/>
                <a:chOff x="7375844" y="1035579"/>
                <a:chExt cx="4133760" cy="4252752"/>
              </a:xfrm>
            </p:grpSpPr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6D9D48CD-06B8-0659-5048-0582FF92B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05840" y="1801816"/>
                  <a:ext cx="0" cy="1627703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立方体 22">
                  <a:extLst>
                    <a:ext uri="{FF2B5EF4-FFF2-40B4-BE49-F238E27FC236}">
                      <a16:creationId xmlns:a16="http://schemas.microsoft.com/office/drawing/2014/main" id="{3066A8E1-AAB3-DA73-8A65-8FC71408B5B1}"/>
                    </a:ext>
                  </a:extLst>
                </p:cNvPr>
                <p:cNvSpPr/>
                <p:nvPr/>
              </p:nvSpPr>
              <p:spPr>
                <a:xfrm>
                  <a:off x="7375844" y="2571404"/>
                  <a:ext cx="4133760" cy="2716927"/>
                </a:xfrm>
                <a:prstGeom prst="cube">
                  <a:avLst>
                    <a:gd name="adj" fmla="val 78269"/>
                  </a:avLst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3888C118-1223-AC13-7382-8EE5866C431D}"/>
                    </a:ext>
                  </a:extLst>
                </p:cNvPr>
                <p:cNvSpPr/>
                <p:nvPr/>
              </p:nvSpPr>
              <p:spPr>
                <a:xfrm>
                  <a:off x="9331512" y="3124765"/>
                  <a:ext cx="156634" cy="156634"/>
                </a:xfrm>
                <a:prstGeom prst="ellipse">
                  <a:avLst/>
                </a:prstGeom>
                <a:solidFill>
                  <a:schemeClr val="bg1">
                    <a:lumMod val="95000"/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/>
                </a:scene3d>
                <a:sp3d>
                  <a:bevelT w="101600" h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F271C31-DB59-A473-9A88-A6BDC34C0921}"/>
                    </a:ext>
                  </a:extLst>
                </p:cNvPr>
                <p:cNvSpPr/>
                <p:nvPr/>
              </p:nvSpPr>
              <p:spPr>
                <a:xfrm>
                  <a:off x="9563496" y="3898558"/>
                  <a:ext cx="156634" cy="1566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40000"/>
                  </a:schemeClr>
                </a:solidFill>
                <a:ln>
                  <a:noFill/>
                </a:ln>
                <a:effectLst>
                  <a:glow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softEdge rad="0"/>
                </a:effectLst>
                <a:scene3d>
                  <a:camera prst="orthographicFront"/>
                  <a:lightRig rig="threePt" dir="t"/>
                </a:scene3d>
                <a:sp3d>
                  <a:bevelT w="101600" h="698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09C5B20F-1F56-0441-F5C9-B4270B41D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93172" y="1783779"/>
                  <a:ext cx="0" cy="149762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DA7A0652-1D92-E974-EED7-48D0E428CC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2605" y="1782075"/>
                  <a:ext cx="2178390" cy="19741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2F169EB7-8602-9D37-0AD1-A9CDDC30F8D1}"/>
                    </a:ext>
                  </a:extLst>
                </p:cNvPr>
                <p:cNvSpPr/>
                <p:nvPr/>
              </p:nvSpPr>
              <p:spPr>
                <a:xfrm>
                  <a:off x="9909235" y="1591355"/>
                  <a:ext cx="383117" cy="38311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ED192A4B-703D-8C2C-8408-22351FC3A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010353" y="1653719"/>
                  <a:ext cx="203545" cy="24602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4BC3CC85-577D-F380-B787-BBA16659C0DA}"/>
                    </a:ext>
                  </a:extLst>
                </p:cNvPr>
                <p:cNvSpPr txBox="1"/>
                <p:nvPr/>
              </p:nvSpPr>
              <p:spPr>
                <a:xfrm>
                  <a:off x="9780241" y="1035579"/>
                  <a:ext cx="925835" cy="618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700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U</a:t>
                  </a:r>
                  <a:r>
                    <a:rPr lang="en-US" altLang="zh-CN" sz="2700" i="1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</a:t>
                  </a:r>
                  <a:endParaRPr lang="zh-CN" altLang="en-US" sz="2700" i="1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2" name="箭头: 上 11">
                <a:extLst>
                  <a:ext uri="{FF2B5EF4-FFF2-40B4-BE49-F238E27FC236}">
                    <a16:creationId xmlns:a16="http://schemas.microsoft.com/office/drawing/2014/main" id="{BCC2F44C-8DD1-AEBA-0A49-269440FE8749}"/>
                  </a:ext>
                </a:extLst>
              </p:cNvPr>
              <p:cNvSpPr/>
              <p:nvPr/>
            </p:nvSpPr>
            <p:spPr>
              <a:xfrm flipH="1">
                <a:off x="1673771" y="1915863"/>
                <a:ext cx="380731" cy="1054096"/>
              </a:xfrm>
              <a:prstGeom prst="upArrow">
                <a:avLst>
                  <a:gd name="adj1" fmla="val 50000"/>
                  <a:gd name="adj2" fmla="val 128817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89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40A81A5-9394-A0E3-CC7F-EDFFA4875B9C}"/>
                  </a:ext>
                </a:extLst>
              </p:cNvPr>
              <p:cNvSpPr txBox="1"/>
              <p:nvPr/>
            </p:nvSpPr>
            <p:spPr>
              <a:xfrm>
                <a:off x="1679925" y="1349796"/>
                <a:ext cx="748648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700" i="1" dirty="0">
                    <a:solidFill>
                      <a:schemeClr val="bg2">
                        <a:lumMod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lang="zh-CN" altLang="en-US" sz="2700" i="1" baseline="-25000" dirty="0">
                  <a:solidFill>
                    <a:schemeClr val="bg2">
                      <a:lumMod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477FDADC-3E68-987D-92E6-FCB6F38D9A17}"/>
                  </a:ext>
                </a:extLst>
              </p:cNvPr>
              <p:cNvSpPr/>
              <p:nvPr/>
            </p:nvSpPr>
            <p:spPr>
              <a:xfrm rot="12016482" flipH="1">
                <a:off x="3652472" y="2718918"/>
                <a:ext cx="464060" cy="886315"/>
              </a:xfrm>
              <a:prstGeom prst="arc">
                <a:avLst>
                  <a:gd name="adj1" fmla="val 18138443"/>
                  <a:gd name="adj2" fmla="val 5211511"/>
                </a:avLst>
              </a:prstGeom>
              <a:ln w="57150">
                <a:solidFill>
                  <a:schemeClr val="tx1">
                    <a:alpha val="67000"/>
                  </a:schemeClr>
                </a:solidFill>
                <a:prstDash val="sysDash"/>
                <a:headEnd w="lg" len="lg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EFF56DDE-7254-025F-059B-2FB0F67FF1BF}"/>
                  </a:ext>
                </a:extLst>
              </p:cNvPr>
              <p:cNvSpPr/>
              <p:nvPr/>
            </p:nvSpPr>
            <p:spPr>
              <a:xfrm rot="4243106">
                <a:off x="2668875" y="2440013"/>
                <a:ext cx="544127" cy="1068538"/>
              </a:xfrm>
              <a:prstGeom prst="arc">
                <a:avLst>
                  <a:gd name="adj1" fmla="val 17098985"/>
                  <a:gd name="adj2" fmla="val 4624948"/>
                </a:avLst>
              </a:prstGeom>
              <a:ln w="57150">
                <a:solidFill>
                  <a:schemeClr val="bg1">
                    <a:alpha val="42000"/>
                  </a:schemeClr>
                </a:solidFill>
                <a:prstDash val="sys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385784A-31C6-FBD7-88CA-BDAB5B4C69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4443" y="4519206"/>
                <a:ext cx="739763" cy="967892"/>
              </a:xfrm>
              <a:prstGeom prst="straightConnector1">
                <a:avLst/>
              </a:prstGeom>
              <a:ln w="142875" cap="rnd">
                <a:gradFill>
                  <a:gsLst>
                    <a:gs pos="0">
                      <a:schemeClr val="bg1">
                        <a:lumMod val="75000"/>
                        <a:alpha val="0"/>
                      </a:schemeClr>
                    </a:gs>
                    <a:gs pos="34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400000" scaled="0"/>
                </a:gradFill>
                <a:headEnd w="lg" len="lg"/>
                <a:tailEnd type="stealth" w="med" len="med"/>
              </a:ln>
              <a:scene3d>
                <a:camera prst="orthographicFront">
                  <a:rot lat="3600000" lon="0" rev="600000"/>
                </a:camera>
                <a:lightRig rig="twoPt" dir="t"/>
              </a:scene3d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1502109-3B13-5FC8-34EC-A3158681A23D}"/>
                  </a:ext>
                </a:extLst>
              </p:cNvPr>
              <p:cNvSpPr txBox="1"/>
              <p:nvPr/>
            </p:nvSpPr>
            <p:spPr>
              <a:xfrm>
                <a:off x="2092723" y="5165407"/>
                <a:ext cx="473711" cy="114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3000" i="1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zh-CN" altLang="en-US" sz="3000" i="1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F4603B5-C465-99F0-2A0C-24B4C964A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5127" y="3492356"/>
              <a:ext cx="695592" cy="645718"/>
            </a:xfrm>
            <a:prstGeom prst="straightConnector1">
              <a:avLst/>
            </a:prstGeom>
            <a:ln w="57150">
              <a:solidFill>
                <a:schemeClr val="bg1">
                  <a:alpha val="5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50AB9324-2E9C-1C4B-A1C3-509F400BB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8291" y="3343040"/>
              <a:ext cx="573811" cy="702839"/>
            </a:xfrm>
            <a:prstGeom prst="straightConnector1">
              <a:avLst/>
            </a:prstGeom>
            <a:ln w="57150">
              <a:solidFill>
                <a:schemeClr val="tx1">
                  <a:alpha val="5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4595456-7435-51FC-2824-51CFFF94A605}"/>
                </a:ext>
              </a:extLst>
            </p:cNvPr>
            <p:cNvSpPr txBox="1"/>
            <p:nvPr/>
          </p:nvSpPr>
          <p:spPr>
            <a:xfrm>
              <a:off x="2486565" y="3143356"/>
              <a:ext cx="27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+</a:t>
              </a:r>
              <a:endParaRPr lang="zh-CN" altLang="en-US" sz="1500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8EFE303-7CB2-8F28-C75B-340FF8B1475F}"/>
                </a:ext>
              </a:extLst>
            </p:cNvPr>
            <p:cNvSpPr txBox="1"/>
            <p:nvPr/>
          </p:nvSpPr>
          <p:spPr>
            <a:xfrm>
              <a:off x="2763954" y="3957513"/>
              <a:ext cx="274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-</a:t>
              </a:r>
              <a:endParaRPr lang="zh-CN" altLang="en-US" sz="15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6167A4D-FA64-0F4D-BEEA-59E70DD667A0}"/>
                </a:ext>
              </a:extLst>
            </p:cNvPr>
            <p:cNvCxnSpPr/>
            <p:nvPr/>
          </p:nvCxnSpPr>
          <p:spPr>
            <a:xfrm flipH="1" flipV="1">
              <a:off x="2969316" y="2858784"/>
              <a:ext cx="1198941" cy="4221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B47A058-D5C0-D0D0-E1FC-203E42CAC2B8}"/>
                </a:ext>
              </a:extLst>
            </p:cNvPr>
            <p:cNvCxnSpPr>
              <a:cxnSpLocks/>
            </p:cNvCxnSpPr>
            <p:nvPr/>
          </p:nvCxnSpPr>
          <p:spPr>
            <a:xfrm>
              <a:off x="1157043" y="4680227"/>
              <a:ext cx="1198941" cy="42219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占位符 6">
                <a:extLst>
                  <a:ext uri="{FF2B5EF4-FFF2-40B4-BE49-F238E27FC236}">
                    <a16:creationId xmlns:a16="http://schemas.microsoft.com/office/drawing/2014/main" id="{93E1F65A-23EE-4C89-B2F6-930A80BF1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9694" y="1691256"/>
                <a:ext cx="4944306" cy="43094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ea typeface="微软雅黑" panose="020B0503020204020204" pitchFamily="34" charset="-122"/>
                  </a:rPr>
                  <a:t>  (1)  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判断载流子类型</a:t>
                </a:r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    根据霍尔电压的正负判断半导体类型：</a:t>
                </a:r>
                <a:endParaRPr lang="en-US" altLang="zh-CN" dirty="0">
                  <a:solidFill>
                    <a:srgbClr val="0174AB"/>
                  </a:solidFill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U</a:t>
                </a:r>
                <a:r>
                  <a:rPr lang="en-US" altLang="zh-CN" i="1" baseline="-25000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H</a:t>
                </a:r>
                <a:r>
                  <a:rPr lang="en-US" altLang="zh-CN" baseline="-25000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&gt; 0          P (</a:t>
                </a:r>
                <a:r>
                  <a:rPr lang="zh-CN" altLang="en-US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空穴</a:t>
                </a:r>
                <a:r>
                  <a:rPr lang="en-US" altLang="zh-CN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型</a:t>
                </a:r>
                <a:endParaRPr lang="en-US" altLang="zh-CN" dirty="0">
                  <a:solidFill>
                    <a:srgbClr val="0174AB"/>
                  </a:solidFill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U</a:t>
                </a:r>
                <a:r>
                  <a:rPr lang="en-US" altLang="zh-CN" i="1" baseline="-25000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H </a:t>
                </a:r>
                <a:r>
                  <a:rPr lang="en-US" altLang="zh-CN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&lt; 0          N (</a:t>
                </a:r>
                <a:r>
                  <a:rPr lang="zh-CN" altLang="en-US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电子</a:t>
                </a:r>
                <a:r>
                  <a:rPr lang="en-US" altLang="zh-CN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型</a:t>
                </a:r>
                <a:endParaRPr lang="en-US" altLang="zh-CN" dirty="0">
                  <a:solidFill>
                    <a:srgbClr val="0174AB"/>
                  </a:solidFill>
                  <a:ea typeface="微软雅黑" panose="020B0503020204020204" pitchFamily="34" charset="-122"/>
                </a:endParaRPr>
              </a:p>
              <a:p>
                <a:pPr marL="0" indent="0" algn="ctr">
                  <a:buNone/>
                </a:pPr>
                <a:endParaRPr lang="en-US" altLang="zh-CN" dirty="0">
                  <a:solidFill>
                    <a:srgbClr val="0174AB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）测量载流子浓度</a:t>
                </a:r>
                <a:endParaRPr lang="en-US" altLang="zh-CN" i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）测量磁场</a:t>
                </a:r>
                <a:endParaRPr lang="en-US" altLang="zh-CN" i="1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4</a:t>
                </a:r>
                <a:r>
                  <a:rPr lang="zh-CN" altLang="en-US" dirty="0">
                    <a:ea typeface="微软雅黑" panose="020B0503020204020204" pitchFamily="34" charset="-122"/>
                  </a:rPr>
                  <a:t>）霍尔传感器</a:t>
                </a:r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     </a:t>
                </a:r>
                <a:r>
                  <a:rPr lang="zh-CN" altLang="en-US" dirty="0">
                    <a:solidFill>
                      <a:srgbClr val="0174AB"/>
                    </a:solidFill>
                    <a:ea typeface="微软雅黑" panose="020B0503020204020204" pitchFamily="34" charset="-122"/>
                  </a:rPr>
                  <a:t>力测量、位移测量、角速度测量、线速度测量</a:t>
                </a:r>
              </a:p>
            </p:txBody>
          </p:sp>
        </mc:Choice>
        <mc:Fallback>
          <p:sp>
            <p:nvSpPr>
              <p:cNvPr id="33" name="文本占位符 6">
                <a:extLst>
                  <a:ext uri="{FF2B5EF4-FFF2-40B4-BE49-F238E27FC236}">
                    <a16:creationId xmlns:a16="http://schemas.microsoft.com/office/drawing/2014/main" id="{93E1F65A-23EE-4C89-B2F6-930A80BF1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9694" y="1691256"/>
                <a:ext cx="4944306" cy="4309495"/>
              </a:xfrm>
              <a:blipFill>
                <a:blip r:embed="rId2"/>
                <a:stretch>
                  <a:fillRect l="-863" t="-990" b="-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59226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467544" y="260648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dirty="0"/>
              <a:t>电极化强度和电场强度的关系为</a:t>
            </a:r>
          </a:p>
        </p:txBody>
      </p:sp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1475656" y="1124744"/>
          <a:ext cx="1874774" cy="58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3014" imgH="476163" progId="Equation.DSMT4">
                  <p:embed/>
                </p:oleObj>
              </mc:Choice>
              <mc:Fallback>
                <p:oleObj name="Equation" r:id="rId3" imgW="1543014" imgH="476163" progId="Equation.DSMT4">
                  <p:embed/>
                  <p:pic>
                    <p:nvPicPr>
                      <p:cNvPr id="153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24744"/>
                        <a:ext cx="1874774" cy="583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358542" y="891398"/>
            <a:ext cx="1968971" cy="523220"/>
            <a:chOff x="1494929" y="6253316"/>
            <a:chExt cx="1968971" cy="523220"/>
          </a:xfrm>
        </p:grpSpPr>
        <p:graphicFrame>
          <p:nvGraphicFramePr>
            <p:cNvPr id="15391" name="Object 31"/>
            <p:cNvGraphicFramePr>
              <a:graphicFrameLocks noChangeAspect="1"/>
            </p:cNvGraphicFramePr>
            <p:nvPr/>
          </p:nvGraphicFramePr>
          <p:xfrm>
            <a:off x="1494929" y="6299026"/>
            <a:ext cx="38417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1539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4929" y="6299026"/>
                          <a:ext cx="384175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1807096" y="6253316"/>
              <a:ext cx="16568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电极化率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46065" y="1421993"/>
            <a:ext cx="2820789" cy="596900"/>
            <a:chOff x="4055467" y="6216476"/>
            <a:chExt cx="2820789" cy="596900"/>
          </a:xfrm>
        </p:grpSpPr>
        <p:graphicFrame>
          <p:nvGraphicFramePr>
            <p:cNvPr id="24" name="Object 31"/>
            <p:cNvGraphicFramePr>
              <a:graphicFrameLocks noChangeAspect="1"/>
            </p:cNvGraphicFramePr>
            <p:nvPr/>
          </p:nvGraphicFramePr>
          <p:xfrm>
            <a:off x="4055467" y="6216476"/>
            <a:ext cx="415925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2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467" y="6216476"/>
                          <a:ext cx="415925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4387602" y="6253316"/>
              <a:ext cx="24886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真空介电常数</a:t>
              </a:r>
            </a:p>
          </p:txBody>
        </p:sp>
      </p:grpSp>
      <p:graphicFrame>
        <p:nvGraphicFramePr>
          <p:cNvPr id="27" name="Object 1027">
            <a:extLst>
              <a:ext uri="{FF2B5EF4-FFF2-40B4-BE49-F238E27FC236}">
                <a16:creationId xmlns:a16="http://schemas.microsoft.com/office/drawing/2014/main" id="{92CC6964-B921-47F1-B235-A0C8A3C21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548" y="5014391"/>
          <a:ext cx="71945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79480" imgH="457200" progId="Equation.DSMT4">
                  <p:embed/>
                </p:oleObj>
              </mc:Choice>
              <mc:Fallback>
                <p:oleObj name="Equation" r:id="rId9" imgW="2679480" imgH="457200" progId="Equation.DSMT4">
                  <p:embed/>
                  <p:pic>
                    <p:nvPicPr>
                      <p:cNvPr id="27" name="Object 1027">
                        <a:extLst>
                          <a:ext uri="{FF2B5EF4-FFF2-40B4-BE49-F238E27FC236}">
                            <a16:creationId xmlns:a16="http://schemas.microsoft.com/office/drawing/2014/main" id="{92CC6964-B921-47F1-B235-A0C8A3C21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548" y="5014391"/>
                        <a:ext cx="719455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26">
            <a:extLst>
              <a:ext uri="{FF2B5EF4-FFF2-40B4-BE49-F238E27FC236}">
                <a16:creationId xmlns:a16="http://schemas.microsoft.com/office/drawing/2014/main" id="{74241E16-CF32-410E-B01A-90E60E411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624" y="2564904"/>
          <a:ext cx="59229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09680" imgH="241200" progId="Equation.DSMT4">
                  <p:embed/>
                </p:oleObj>
              </mc:Choice>
              <mc:Fallback>
                <p:oleObj name="Equation" r:id="rId11" imgW="2209680" imgH="241200" progId="Equation.DSMT4">
                  <p:embed/>
                  <p:pic>
                    <p:nvPicPr>
                      <p:cNvPr id="28" name="Object 1026">
                        <a:extLst>
                          <a:ext uri="{FF2B5EF4-FFF2-40B4-BE49-F238E27FC236}">
                            <a16:creationId xmlns:a16="http://schemas.microsoft.com/office/drawing/2014/main" id="{74241E16-CF32-410E-B01A-90E60E411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564904"/>
                        <a:ext cx="59229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>
            <a:extLst>
              <a:ext uri="{FF2B5EF4-FFF2-40B4-BE49-F238E27FC236}">
                <a16:creationId xmlns:a16="http://schemas.microsoft.com/office/drawing/2014/main" id="{89612903-F98A-4EDB-84B8-6ECD37F2FC16}"/>
              </a:ext>
            </a:extLst>
          </p:cNvPr>
          <p:cNvGrpSpPr/>
          <p:nvPr/>
        </p:nvGrpSpPr>
        <p:grpSpPr>
          <a:xfrm>
            <a:off x="1186595" y="3358207"/>
            <a:ext cx="5921375" cy="1441375"/>
            <a:chOff x="1098897" y="3645024"/>
            <a:chExt cx="5921375" cy="1441375"/>
          </a:xfrm>
        </p:grpSpPr>
        <p:graphicFrame>
          <p:nvGraphicFramePr>
            <p:cNvPr id="30" name="Object 1026">
              <a:extLst>
                <a:ext uri="{FF2B5EF4-FFF2-40B4-BE49-F238E27FC236}">
                  <a16:creationId xmlns:a16="http://schemas.microsoft.com/office/drawing/2014/main" id="{086FEF4C-7E63-4838-ADA7-F3016760EB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8897" y="3645024"/>
            <a:ext cx="5921375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09680" imgH="228600" progId="Equation.DSMT4">
                    <p:embed/>
                  </p:oleObj>
                </mc:Choice>
                <mc:Fallback>
                  <p:oleObj name="Equation" r:id="rId13" imgW="2209680" imgH="228600" progId="Equation.DSMT4">
                    <p:embed/>
                    <p:pic>
                      <p:nvPicPr>
                        <p:cNvPr id="30" name="Object 1026">
                          <a:extLst>
                            <a:ext uri="{FF2B5EF4-FFF2-40B4-BE49-F238E27FC236}">
                              <a16:creationId xmlns:a16="http://schemas.microsoft.com/office/drawing/2014/main" id="{086FEF4C-7E63-4838-ADA7-F3016760EB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897" y="3645024"/>
                          <a:ext cx="5921375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275C240-FAB5-455E-8D5D-877545E00F02}"/>
                </a:ext>
              </a:extLst>
            </p:cNvPr>
            <p:cNvGrpSpPr/>
            <p:nvPr/>
          </p:nvGrpSpPr>
          <p:grpSpPr>
            <a:xfrm>
              <a:off x="2771800" y="4365104"/>
              <a:ext cx="2930726" cy="721295"/>
              <a:chOff x="2088229" y="4365104"/>
              <a:chExt cx="2930726" cy="72129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4A54874-3FD0-4B81-9E9A-4EEA964A67B8}"/>
                  </a:ext>
                </a:extLst>
              </p:cNvPr>
              <p:cNvSpPr/>
              <p:nvPr/>
            </p:nvSpPr>
            <p:spPr bwMode="auto">
              <a:xfrm>
                <a:off x="2088229" y="4365104"/>
                <a:ext cx="2930726" cy="712879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aphicFrame>
            <p:nvGraphicFramePr>
              <p:cNvPr id="33" name="Object 1026">
                <a:extLst>
                  <a:ext uri="{FF2B5EF4-FFF2-40B4-BE49-F238E27FC236}">
                    <a16:creationId xmlns:a16="http://schemas.microsoft.com/office/drawing/2014/main" id="{FCA45D44-9196-41DC-8405-3D6DE9718A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67744" y="4437112"/>
              <a:ext cx="2552700" cy="649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952200" imgH="241200" progId="Equation.DSMT4">
                      <p:embed/>
                    </p:oleObj>
                  </mc:Choice>
                  <mc:Fallback>
                    <p:oleObj name="Equation" r:id="rId15" imgW="952200" imgH="241200" progId="Equation.DSMT4">
                      <p:embed/>
                      <p:pic>
                        <p:nvPicPr>
                          <p:cNvPr id="33" name="Object 1026">
                            <a:extLst>
                              <a:ext uri="{FF2B5EF4-FFF2-40B4-BE49-F238E27FC236}">
                                <a16:creationId xmlns:a16="http://schemas.microsoft.com/office/drawing/2014/main" id="{FCA45D44-9196-41DC-8405-3D6DE9718A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7744" y="4437112"/>
                            <a:ext cx="2552700" cy="649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7" name="Group 59"/>
          <p:cNvGrpSpPr>
            <a:grpSpLocks/>
          </p:cNvGrpSpPr>
          <p:nvPr/>
        </p:nvGrpSpPr>
        <p:grpSpPr bwMode="auto">
          <a:xfrm>
            <a:off x="1604864" y="923597"/>
            <a:ext cx="5911553" cy="660400"/>
            <a:chOff x="960" y="64"/>
            <a:chExt cx="3508" cy="416"/>
          </a:xfrm>
        </p:grpSpPr>
        <p:graphicFrame>
          <p:nvGraphicFramePr>
            <p:cNvPr id="11272" name="Object 1036"/>
            <p:cNvGraphicFramePr>
              <a:graphicFrameLocks noChangeAspect="1"/>
            </p:cNvGraphicFramePr>
            <p:nvPr/>
          </p:nvGraphicFramePr>
          <p:xfrm>
            <a:off x="2772" y="64"/>
            <a:ext cx="1696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686158" imgH="647571" progId="Equation.3">
                    <p:embed/>
                  </p:oleObj>
                </mc:Choice>
                <mc:Fallback>
                  <p:oleObj name="公式" r:id="rId2" imgW="2686158" imgH="647571" progId="Equation.3">
                    <p:embed/>
                    <p:pic>
                      <p:nvPicPr>
                        <p:cNvPr id="11272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64"/>
                          <a:ext cx="1696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031"/>
            <p:cNvGraphicFramePr>
              <a:graphicFrameLocks noChangeAspect="1"/>
            </p:cNvGraphicFramePr>
            <p:nvPr/>
          </p:nvGraphicFramePr>
          <p:xfrm>
            <a:off x="960" y="144"/>
            <a:ext cx="124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71794" imgH="476163" progId="Equation.3">
                    <p:embed/>
                  </p:oleObj>
                </mc:Choice>
                <mc:Fallback>
                  <p:oleObj name="Equation" r:id="rId4" imgW="1971794" imgH="476163" progId="Equation.3">
                    <p:embed/>
                    <p:pic>
                      <p:nvPicPr>
                        <p:cNvPr id="11273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"/>
                          <a:ext cx="124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23528" y="3424064"/>
            <a:ext cx="8305800" cy="981075"/>
            <a:chOff x="304800" y="3200400"/>
            <a:chExt cx="8305800" cy="981075"/>
          </a:xfrm>
        </p:grpSpPr>
        <p:sp>
          <p:nvSpPr>
            <p:cNvPr id="9243" name="Text Box 47"/>
            <p:cNvSpPr txBox="1">
              <a:spLocks noChangeArrowheads="1"/>
            </p:cNvSpPr>
            <p:nvPr/>
          </p:nvSpPr>
          <p:spPr bwMode="auto">
            <a:xfrm>
              <a:off x="304800" y="3200400"/>
              <a:ext cx="6000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(2)</a:t>
              </a:r>
              <a:endParaRPr lang="en-US" altLang="zh-CN" sz="2400" b="0" dirty="0"/>
            </a:p>
          </p:txBody>
        </p:sp>
        <p:sp>
          <p:nvSpPr>
            <p:cNvPr id="9244" name="Rectangle 48"/>
            <p:cNvSpPr>
              <a:spLocks noChangeArrowheads="1"/>
            </p:cNvSpPr>
            <p:nvPr/>
          </p:nvSpPr>
          <p:spPr bwMode="auto">
            <a:xfrm>
              <a:off x="838200" y="3235325"/>
              <a:ext cx="77724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宋体" panose="02010600030101010101" pitchFamily="2" charset="-122"/>
                </a:rPr>
                <a:t>注意区分两个高斯定理（电场和电位移矢量）,电位移高斯更简单。</a:t>
              </a:r>
              <a:endParaRPr lang="en-US" altLang="zh-CN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528" y="2204864"/>
            <a:ext cx="7500938" cy="1295400"/>
            <a:chOff x="304800" y="1981200"/>
            <a:chExt cx="7500938" cy="1295400"/>
          </a:xfrm>
        </p:grpSpPr>
        <p:graphicFrame>
          <p:nvGraphicFramePr>
            <p:cNvPr id="11266" name="Object 1024"/>
            <p:cNvGraphicFramePr>
              <a:graphicFrameLocks noChangeAspect="1"/>
            </p:cNvGraphicFramePr>
            <p:nvPr/>
          </p:nvGraphicFramePr>
          <p:xfrm>
            <a:off x="2514600" y="2438400"/>
            <a:ext cx="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30057" imgH="380835" progId="Equation.3">
                    <p:embed/>
                  </p:oleObj>
                </mc:Choice>
                <mc:Fallback>
                  <p:oleObj name="公式" r:id="rId6" imgW="330057" imgH="380835" progId="Equation.3">
                    <p:embed/>
                    <p:pic>
                      <p:nvPicPr>
                        <p:cNvPr id="11266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438400"/>
                          <a:ext cx="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41"/>
            <p:cNvGrpSpPr>
              <a:grpSpLocks/>
            </p:cNvGrpSpPr>
            <p:nvPr/>
          </p:nvGrpSpPr>
          <p:grpSpPr bwMode="auto">
            <a:xfrm>
              <a:off x="304800" y="1981200"/>
              <a:ext cx="7500938" cy="1035050"/>
              <a:chOff x="939" y="624"/>
              <a:chExt cx="4725" cy="652"/>
            </a:xfrm>
          </p:grpSpPr>
          <p:sp>
            <p:nvSpPr>
              <p:cNvPr id="11285" name="Text Box 17"/>
              <p:cNvSpPr txBox="1">
                <a:spLocks noChangeArrowheads="1"/>
              </p:cNvSpPr>
              <p:nvPr/>
            </p:nvSpPr>
            <p:spPr bwMode="auto">
              <a:xfrm>
                <a:off x="939" y="663"/>
                <a:ext cx="28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dirty="0"/>
                  <a:t>(1)</a:t>
                </a:r>
                <a:r>
                  <a:rPr lang="zh-CN" altLang="en-US" dirty="0"/>
                  <a:t>在没有电介质的情况下，</a:t>
                </a:r>
                <a:endParaRPr lang="zh-CN" altLang="en-US" sz="2400" b="0" dirty="0"/>
              </a:p>
            </p:txBody>
          </p:sp>
          <p:graphicFrame>
            <p:nvGraphicFramePr>
              <p:cNvPr id="11274" name="Object 1038"/>
              <p:cNvGraphicFramePr>
                <a:graphicFrameLocks noChangeAspect="1"/>
              </p:cNvGraphicFramePr>
              <p:nvPr/>
            </p:nvGraphicFramePr>
            <p:xfrm>
              <a:off x="3588" y="672"/>
              <a:ext cx="61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971577" imgH="447550" progId="Equation.3">
                      <p:embed/>
                    </p:oleObj>
                  </mc:Choice>
                  <mc:Fallback>
                    <p:oleObj name="Equation" r:id="rId8" imgW="971577" imgH="447550" progId="Equation.3">
                      <p:embed/>
                      <p:pic>
                        <p:nvPicPr>
                          <p:cNvPr id="11274" name="Object 10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8" y="672"/>
                            <a:ext cx="61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5" name="Object 1039"/>
              <p:cNvGraphicFramePr>
                <a:graphicFrameLocks noChangeAspect="1"/>
              </p:cNvGraphicFramePr>
              <p:nvPr/>
            </p:nvGraphicFramePr>
            <p:xfrm>
              <a:off x="4275" y="663"/>
              <a:ext cx="2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33406" imgH="371429" progId="Equation.3">
                      <p:embed/>
                    </p:oleObj>
                  </mc:Choice>
                  <mc:Fallback>
                    <p:oleObj name="Equation" r:id="rId10" imgW="333406" imgH="371429" progId="Equation.3">
                      <p:embed/>
                      <p:pic>
                        <p:nvPicPr>
                          <p:cNvPr id="11275" name="Object 1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5" y="663"/>
                            <a:ext cx="2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6" name="Text Box 20"/>
              <p:cNvSpPr txBox="1">
                <a:spLocks noChangeArrowheads="1"/>
              </p:cNvSpPr>
              <p:nvPr/>
            </p:nvSpPr>
            <p:spPr bwMode="auto">
              <a:xfrm>
                <a:off x="4423" y="624"/>
                <a:ext cx="1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/>
                  <a:t>的高斯定理</a:t>
                </a:r>
                <a:endParaRPr lang="zh-CN" altLang="en-US" sz="2400" b="0" dirty="0"/>
              </a:p>
            </p:txBody>
          </p:sp>
          <p:sp>
            <p:nvSpPr>
              <p:cNvPr id="11287" name="Text Box 21"/>
              <p:cNvSpPr txBox="1">
                <a:spLocks noChangeArrowheads="1"/>
              </p:cNvSpPr>
              <p:nvPr/>
            </p:nvSpPr>
            <p:spPr bwMode="auto">
              <a:xfrm>
                <a:off x="1178" y="946"/>
                <a:ext cx="3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dirty="0"/>
                  <a:t>还原为第七章中    的高斯定理。</a:t>
                </a:r>
              </a:p>
            </p:txBody>
          </p:sp>
        </p:grpSp>
        <p:graphicFrame>
          <p:nvGraphicFramePr>
            <p:cNvPr id="24" name="Object 1039"/>
            <p:cNvGraphicFramePr>
              <a:graphicFrameLocks noChangeAspect="1"/>
            </p:cNvGraphicFramePr>
            <p:nvPr/>
          </p:nvGraphicFramePr>
          <p:xfrm>
            <a:off x="3275856" y="2467188"/>
            <a:ext cx="400529" cy="490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203040" progId="Equation.DSMT4">
                    <p:embed/>
                  </p:oleObj>
                </mc:Choice>
                <mc:Fallback>
                  <p:oleObj name="Equation" r:id="rId12" imgW="164880" imgH="203040" progId="Equation.DSMT4">
                    <p:embed/>
                    <p:pic>
                      <p:nvPicPr>
                        <p:cNvPr id="24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467188"/>
                          <a:ext cx="400529" cy="490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矩形 5"/>
          <p:cNvSpPr/>
          <p:nvPr/>
        </p:nvSpPr>
        <p:spPr bwMode="auto">
          <a:xfrm>
            <a:off x="1383904" y="754206"/>
            <a:ext cx="6413648" cy="106680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301</TotalTime>
  <Words>1209</Words>
  <Application>Microsoft Office PowerPoint</Application>
  <PresentationFormat>全屏显示(4:3)</PresentationFormat>
  <Paragraphs>310</Paragraphs>
  <Slides>24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黑体</vt:lpstr>
      <vt:lpstr>宋体</vt:lpstr>
      <vt:lpstr>微软雅黑</vt:lpstr>
      <vt:lpstr>Calibri</vt:lpstr>
      <vt:lpstr>Cambria Math</vt:lpstr>
      <vt:lpstr>Symbol</vt:lpstr>
      <vt:lpstr>Times New Roman</vt:lpstr>
      <vt:lpstr>Default Design</vt:lpstr>
      <vt:lpstr>Equation</vt:lpstr>
      <vt:lpstr>公式</vt:lpstr>
      <vt:lpstr>§3.6 磁场对运动电荷的作用</vt:lpstr>
      <vt:lpstr>PowerPoint 演示文稿</vt:lpstr>
      <vt:lpstr>PowerPoint 演示文稿</vt:lpstr>
      <vt:lpstr>PowerPoint 演示文稿</vt:lpstr>
      <vt:lpstr>  实验原理 | 霍尔效应的原理</vt:lpstr>
      <vt:lpstr>  实验原理 | 霍尔效应的原理</vt:lpstr>
      <vt:lpstr>  实验原理 | 霍尔效应的应用</vt:lpstr>
      <vt:lpstr>PowerPoint 演示文稿</vt:lpstr>
      <vt:lpstr>PowerPoint 演示文稿</vt:lpstr>
      <vt:lpstr>§3.7 磁场中的磁介质 (magnetic medium)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30</cp:revision>
  <dcterms:created xsi:type="dcterms:W3CDTF">2024-09-10T06:08:35Z</dcterms:created>
  <dcterms:modified xsi:type="dcterms:W3CDTF">2024-10-31T01:31:44Z</dcterms:modified>
</cp:coreProperties>
</file>