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516" r:id="rId2"/>
    <p:sldId id="599" r:id="rId3"/>
    <p:sldId id="601" r:id="rId4"/>
    <p:sldId id="602" r:id="rId5"/>
    <p:sldId id="603" r:id="rId6"/>
    <p:sldId id="604" r:id="rId7"/>
    <p:sldId id="605" r:id="rId8"/>
    <p:sldId id="606" r:id="rId9"/>
    <p:sldId id="607" r:id="rId10"/>
    <p:sldId id="608" r:id="rId11"/>
    <p:sldId id="609" r:id="rId12"/>
    <p:sldId id="610" r:id="rId13"/>
    <p:sldId id="611" r:id="rId14"/>
    <p:sldId id="612" r:id="rId15"/>
    <p:sldId id="613" r:id="rId16"/>
    <p:sldId id="614" r:id="rId17"/>
    <p:sldId id="564" r:id="rId18"/>
    <p:sldId id="329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6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8B64D-8000-426E-9A1B-5323BC363C8D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1C5C9-BA0B-4CB9-8F25-5BCE125C0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88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733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885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883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193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005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618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257175" indent="0" algn="ctr">
              <a:buNone/>
              <a:defRPr/>
            </a:lvl2pPr>
            <a:lvl3pPr marL="514350" indent="0" algn="ctr">
              <a:buNone/>
              <a:defRPr/>
            </a:lvl3pPr>
            <a:lvl4pPr marL="771525" indent="0" algn="ctr">
              <a:buNone/>
              <a:defRPr/>
            </a:lvl4pPr>
            <a:lvl5pPr marL="1028700" indent="0" algn="ctr">
              <a:buNone/>
              <a:defRPr/>
            </a:lvl5pPr>
            <a:lvl6pPr marL="1285875" indent="0" algn="ctr">
              <a:buNone/>
              <a:defRPr/>
            </a:lvl6pPr>
            <a:lvl7pPr marL="1543050" indent="0" algn="ctr">
              <a:buNone/>
              <a:defRPr/>
            </a:lvl7pPr>
            <a:lvl8pPr marL="1800225" indent="0" algn="ctr">
              <a:buNone/>
              <a:defRPr/>
            </a:lvl8pPr>
            <a:lvl9pPr marL="20574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497713"/>
      </p:ext>
    </p:extLst>
  </p:cSld>
  <p:clrMapOvr>
    <a:masterClrMapping/>
  </p:clrMapOvr>
  <p:transition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90531"/>
      </p:ext>
    </p:extLst>
  </p:cSld>
  <p:clrMapOvr>
    <a:masterClrMapping/>
  </p:clrMapOvr>
  <p:transition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576509"/>
      </p:ext>
    </p:extLst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93453"/>
      </p:ext>
    </p:extLst>
  </p:cSld>
  <p:clrMapOvr>
    <a:masterClrMapping/>
  </p:clrMapOvr>
  <p:transition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208787"/>
      </p:ext>
    </p:extLst>
  </p:cSld>
  <p:clrMapOvr>
    <a:masterClrMapping/>
  </p:clrMapOvr>
  <p:transition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391408"/>
      </p:ext>
    </p:extLst>
  </p:cSld>
  <p:clrMapOvr>
    <a:masterClrMapping/>
  </p:clrMapOvr>
  <p:transition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930111"/>
      </p:ext>
    </p:extLst>
  </p:cSld>
  <p:clrMapOvr>
    <a:masterClrMapping/>
  </p:clrMapOvr>
  <p:transition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935270"/>
      </p:ext>
    </p:extLst>
  </p:cSld>
  <p:clrMapOvr>
    <a:masterClrMapping/>
  </p:clrMapOvr>
  <p:transition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911667"/>
      </p:ext>
    </p:extLst>
  </p:cSld>
  <p:clrMapOvr>
    <a:masterClrMapping/>
  </p:clrMapOvr>
  <p:transition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107326"/>
      </p:ext>
    </p:extLst>
  </p:cSld>
  <p:clrMapOvr>
    <a:masterClrMapping/>
  </p:clrMapOvr>
  <p:transition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39224"/>
      </p:ext>
    </p:extLst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100000">
              <a:srgbClr val="FFFFF5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88" b="0">
                <a:ea typeface="宋体" pitchFamily="2" charset="-122"/>
              </a:defRPr>
            </a:lvl1pPr>
          </a:lstStyle>
          <a:p>
            <a:fld id="{5B32681D-8841-44A2-BB38-F5839BE02DFC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88" b="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88" b="0">
                <a:ea typeface="宋体" panose="02010600030101010101" pitchFamily="2" charset="-122"/>
              </a:defRPr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71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zoom dir="in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75" baseline="0">
          <a:solidFill>
            <a:schemeClr val="tx2"/>
          </a:solidFill>
          <a:latin typeface="微软雅黑" panose="020B0503020204020204" pitchFamily="34" charset="-122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Char char="•"/>
        <a:defRPr sz="1800" baseline="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Char char="–"/>
        <a:defRPr sz="1575" baseline="0">
          <a:solidFill>
            <a:schemeClr val="tx1"/>
          </a:solidFill>
          <a:latin typeface="微软雅黑" panose="020B0503020204020204" pitchFamily="34" charset="-122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Char char="•"/>
        <a:defRPr sz="1350" baseline="0">
          <a:solidFill>
            <a:schemeClr val="tx1"/>
          </a:solidFill>
          <a:latin typeface="微软雅黑" panose="020B0503020204020204" pitchFamily="34" charset="-122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Char char="–"/>
        <a:defRPr sz="1125" baseline="0">
          <a:solidFill>
            <a:schemeClr val="tx1"/>
          </a:solidFill>
          <a:latin typeface="微软雅黑" panose="020B0503020204020204" pitchFamily="34" charset="-122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 baseline="0">
          <a:solidFill>
            <a:schemeClr val="tx1"/>
          </a:solidFill>
          <a:latin typeface="微软雅黑" panose="020B0503020204020204" pitchFamily="34" charset="-122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audio" Target="../media/audio1.wav"/><Relationship Id="rId7" Type="http://schemas.openxmlformats.org/officeDocument/2006/relationships/image" Target="../media/image1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7.emf"/><Relationship Id="rId3" Type="http://schemas.openxmlformats.org/officeDocument/2006/relationships/audio" Target="../media/audio2.wav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6.emf"/><Relationship Id="rId5" Type="http://schemas.openxmlformats.org/officeDocument/2006/relationships/image" Target="../media/image13.e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5.bin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wmf"/><Relationship Id="rId11" Type="http://schemas.openxmlformats.org/officeDocument/2006/relationships/image" Target="../media/image25.png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1.wmf"/><Relationship Id="rId9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074" descr="superbild"/>
          <p:cNvPicPr>
            <a:picLocks noChangeAspect="1" noChangeArrowheads="1"/>
          </p:cNvPicPr>
          <p:nvPr/>
        </p:nvPicPr>
        <p:blipFill>
          <a:blip r:embed="rId2">
            <a:lum bright="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2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WordArt 3075"/>
          <p:cNvSpPr>
            <a:spLocks noChangeArrowheads="1" noChangeShapeType="1" noTextEdit="1"/>
          </p:cNvSpPr>
          <p:nvPr/>
        </p:nvSpPr>
        <p:spPr bwMode="auto">
          <a:xfrm>
            <a:off x="2362200" y="990600"/>
            <a:ext cx="44958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25400">
                  <a:solidFill>
                    <a:srgbClr val="FFCC99"/>
                  </a:solidFill>
                  <a:round/>
                  <a:headEnd/>
                  <a:tailEnd/>
                </a:ln>
                <a:solidFill>
                  <a:srgbClr val="3366FF"/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大学物理</a:t>
            </a:r>
          </a:p>
        </p:txBody>
      </p:sp>
      <p:sp>
        <p:nvSpPr>
          <p:cNvPr id="19460" name="WordArt 3076"/>
          <p:cNvSpPr>
            <a:spLocks noChangeArrowheads="1" noChangeShapeType="1" noTextEdit="1"/>
          </p:cNvSpPr>
          <p:nvPr/>
        </p:nvSpPr>
        <p:spPr bwMode="auto">
          <a:xfrm>
            <a:off x="1428750" y="2438400"/>
            <a:ext cx="6400800" cy="1981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8000" b="1" kern="10">
                <a:ln w="25400">
                  <a:solidFill>
                    <a:srgbClr val="00CCFF"/>
                  </a:solidFill>
                  <a:round/>
                  <a:headEnd/>
                  <a:tailEnd/>
                </a:ln>
                <a:solidFill>
                  <a:srgbClr val="FD3F03"/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量子物理</a:t>
            </a:r>
          </a:p>
        </p:txBody>
      </p:sp>
      <p:sp>
        <p:nvSpPr>
          <p:cNvPr id="541701" name="Text Box 3077"/>
          <p:cNvSpPr txBox="1">
            <a:spLocks noChangeArrowheads="1"/>
          </p:cNvSpPr>
          <p:nvPr/>
        </p:nvSpPr>
        <p:spPr bwMode="auto">
          <a:xfrm>
            <a:off x="1327150" y="4937125"/>
            <a:ext cx="65833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6000" b="1">
                <a:solidFill>
                  <a:srgbClr val="DDF4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QUANTUM PHYSICS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11224" y="44624"/>
            <a:ext cx="6477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solidFill>
                  <a:srgbClr val="C00000"/>
                </a:solidFill>
              </a:rPr>
              <a:t>二、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</a:rPr>
              <a:t>黑体和黑体辐射的基本规律</a:t>
            </a:r>
            <a:endParaRPr lang="zh-CN" altLang="en-US" sz="320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35496" y="692696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accent2"/>
                </a:solidFill>
              </a:rPr>
              <a:t>1. 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黑体 </a:t>
            </a:r>
            <a:r>
              <a:rPr lang="en-US" altLang="zh-CN" sz="2800" b="1">
                <a:solidFill>
                  <a:srgbClr val="FF3300"/>
                </a:solidFill>
              </a:rPr>
              <a:t>(blackbody)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46430" y="1249596"/>
            <a:ext cx="80861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/>
              <a:t>绝对黑体：在</a:t>
            </a:r>
            <a:r>
              <a:rPr lang="zh-CN" altLang="en-US" sz="2800" b="1">
                <a:solidFill>
                  <a:schemeClr val="accent2"/>
                </a:solidFill>
              </a:rPr>
              <a:t>任何温度</a:t>
            </a:r>
            <a:r>
              <a:rPr lang="zh-CN" altLang="en-US" sz="2800" b="1"/>
              <a:t>下对</a:t>
            </a:r>
            <a:r>
              <a:rPr lang="zh-CN" altLang="en-US" sz="2800" b="1">
                <a:solidFill>
                  <a:schemeClr val="accent2"/>
                </a:solidFill>
              </a:rPr>
              <a:t>任何波长</a:t>
            </a:r>
            <a:r>
              <a:rPr lang="zh-CN" altLang="en-US" sz="2800" b="1"/>
              <a:t>全吸收无反射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732240" y="2060849"/>
            <a:ext cx="2271713" cy="1833563"/>
            <a:chOff x="3727" y="2969"/>
            <a:chExt cx="1431" cy="1155"/>
          </a:xfrm>
        </p:grpSpPr>
        <p:sp>
          <p:nvSpPr>
            <p:cNvPr id="27669" name="Freeform 13"/>
            <p:cNvSpPr>
              <a:spLocks/>
            </p:cNvSpPr>
            <p:nvPr/>
          </p:nvSpPr>
          <p:spPr bwMode="auto">
            <a:xfrm>
              <a:off x="3840" y="2969"/>
              <a:ext cx="965" cy="804"/>
            </a:xfrm>
            <a:custGeom>
              <a:avLst/>
              <a:gdLst>
                <a:gd name="T0" fmla="*/ 0 w 2013"/>
                <a:gd name="T1" fmla="*/ 0 h 1983"/>
                <a:gd name="T2" fmla="*/ 0 w 2013"/>
                <a:gd name="T3" fmla="*/ 0 h 1983"/>
                <a:gd name="T4" fmla="*/ 0 w 2013"/>
                <a:gd name="T5" fmla="*/ 0 h 1983"/>
                <a:gd name="T6" fmla="*/ 0 w 2013"/>
                <a:gd name="T7" fmla="*/ 0 h 1983"/>
                <a:gd name="T8" fmla="*/ 0 w 2013"/>
                <a:gd name="T9" fmla="*/ 0 h 1983"/>
                <a:gd name="T10" fmla="*/ 0 w 2013"/>
                <a:gd name="T11" fmla="*/ 0 h 1983"/>
                <a:gd name="T12" fmla="*/ 0 w 2013"/>
                <a:gd name="T13" fmla="*/ 0 h 1983"/>
                <a:gd name="T14" fmla="*/ 0 w 2013"/>
                <a:gd name="T15" fmla="*/ 0 h 1983"/>
                <a:gd name="T16" fmla="*/ 0 w 2013"/>
                <a:gd name="T17" fmla="*/ 0 h 1983"/>
                <a:gd name="T18" fmla="*/ 0 w 2013"/>
                <a:gd name="T19" fmla="*/ 0 h 1983"/>
                <a:gd name="T20" fmla="*/ 0 w 2013"/>
                <a:gd name="T21" fmla="*/ 0 h 1983"/>
                <a:gd name="T22" fmla="*/ 0 w 2013"/>
                <a:gd name="T23" fmla="*/ 0 h 1983"/>
                <a:gd name="T24" fmla="*/ 0 w 2013"/>
                <a:gd name="T25" fmla="*/ 0 h 1983"/>
                <a:gd name="T26" fmla="*/ 0 w 2013"/>
                <a:gd name="T27" fmla="*/ 0 h 1983"/>
                <a:gd name="T28" fmla="*/ 0 w 2013"/>
                <a:gd name="T29" fmla="*/ 0 h 1983"/>
                <a:gd name="T30" fmla="*/ 0 w 2013"/>
                <a:gd name="T31" fmla="*/ 0 h 1983"/>
                <a:gd name="T32" fmla="*/ 0 w 2013"/>
                <a:gd name="T33" fmla="*/ 0 h 1983"/>
                <a:gd name="T34" fmla="*/ 0 w 2013"/>
                <a:gd name="T35" fmla="*/ 0 h 1983"/>
                <a:gd name="T36" fmla="*/ 0 w 2013"/>
                <a:gd name="T37" fmla="*/ 0 h 1983"/>
                <a:gd name="T38" fmla="*/ 0 w 2013"/>
                <a:gd name="T39" fmla="*/ 0 h 1983"/>
                <a:gd name="T40" fmla="*/ 0 w 2013"/>
                <a:gd name="T41" fmla="*/ 0 h 198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013"/>
                <a:gd name="T64" fmla="*/ 0 h 1983"/>
                <a:gd name="T65" fmla="*/ 2013 w 2013"/>
                <a:gd name="T66" fmla="*/ 1983 h 198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013" h="1983">
                  <a:moveTo>
                    <a:pt x="285" y="1533"/>
                  </a:moveTo>
                  <a:cubicBezTo>
                    <a:pt x="176" y="1414"/>
                    <a:pt x="141" y="1343"/>
                    <a:pt x="115" y="1209"/>
                  </a:cubicBezTo>
                  <a:cubicBezTo>
                    <a:pt x="90" y="1076"/>
                    <a:pt x="0" y="920"/>
                    <a:pt x="134" y="730"/>
                  </a:cubicBezTo>
                  <a:cubicBezTo>
                    <a:pt x="268" y="540"/>
                    <a:pt x="662" y="136"/>
                    <a:pt x="918" y="68"/>
                  </a:cubicBezTo>
                  <a:cubicBezTo>
                    <a:pt x="1174" y="0"/>
                    <a:pt x="1495" y="189"/>
                    <a:pt x="1673" y="319"/>
                  </a:cubicBezTo>
                  <a:cubicBezTo>
                    <a:pt x="1851" y="449"/>
                    <a:pt x="1959" y="749"/>
                    <a:pt x="1985" y="847"/>
                  </a:cubicBezTo>
                  <a:cubicBezTo>
                    <a:pt x="2011" y="945"/>
                    <a:pt x="1873" y="948"/>
                    <a:pt x="1829" y="907"/>
                  </a:cubicBezTo>
                  <a:cubicBezTo>
                    <a:pt x="1785" y="866"/>
                    <a:pt x="1833" y="715"/>
                    <a:pt x="1724" y="599"/>
                  </a:cubicBezTo>
                  <a:cubicBezTo>
                    <a:pt x="1615" y="483"/>
                    <a:pt x="1352" y="245"/>
                    <a:pt x="1172" y="213"/>
                  </a:cubicBezTo>
                  <a:cubicBezTo>
                    <a:pt x="992" y="180"/>
                    <a:pt x="799" y="291"/>
                    <a:pt x="646" y="404"/>
                  </a:cubicBezTo>
                  <a:cubicBezTo>
                    <a:pt x="493" y="516"/>
                    <a:pt x="304" y="724"/>
                    <a:pt x="253" y="888"/>
                  </a:cubicBezTo>
                  <a:cubicBezTo>
                    <a:pt x="201" y="1053"/>
                    <a:pt x="250" y="1247"/>
                    <a:pt x="339" y="1391"/>
                  </a:cubicBezTo>
                  <a:cubicBezTo>
                    <a:pt x="428" y="1535"/>
                    <a:pt x="600" y="1717"/>
                    <a:pt x="786" y="1754"/>
                  </a:cubicBezTo>
                  <a:cubicBezTo>
                    <a:pt x="972" y="1792"/>
                    <a:pt x="1291" y="1690"/>
                    <a:pt x="1454" y="1617"/>
                  </a:cubicBezTo>
                  <a:cubicBezTo>
                    <a:pt x="1617" y="1543"/>
                    <a:pt x="1702" y="1395"/>
                    <a:pt x="1764" y="1311"/>
                  </a:cubicBezTo>
                  <a:cubicBezTo>
                    <a:pt x="1826" y="1227"/>
                    <a:pt x="1788" y="1142"/>
                    <a:pt x="1829" y="1111"/>
                  </a:cubicBezTo>
                  <a:cubicBezTo>
                    <a:pt x="1870" y="1080"/>
                    <a:pt x="2005" y="1059"/>
                    <a:pt x="2009" y="1123"/>
                  </a:cubicBezTo>
                  <a:cubicBezTo>
                    <a:pt x="2013" y="1187"/>
                    <a:pt x="1969" y="1371"/>
                    <a:pt x="1853" y="1495"/>
                  </a:cubicBezTo>
                  <a:cubicBezTo>
                    <a:pt x="1737" y="1619"/>
                    <a:pt x="1490" y="1798"/>
                    <a:pt x="1310" y="1870"/>
                  </a:cubicBezTo>
                  <a:cubicBezTo>
                    <a:pt x="1130" y="1942"/>
                    <a:pt x="940" y="1983"/>
                    <a:pt x="770" y="1926"/>
                  </a:cubicBezTo>
                  <a:cubicBezTo>
                    <a:pt x="599" y="1870"/>
                    <a:pt x="394" y="1653"/>
                    <a:pt x="285" y="1533"/>
                  </a:cubicBezTo>
                  <a:close/>
                </a:path>
              </a:pathLst>
            </a:custGeom>
            <a:solidFill>
              <a:srgbClr val="FF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70" name="Freeform 14"/>
            <p:cNvSpPr>
              <a:spLocks/>
            </p:cNvSpPr>
            <p:nvPr/>
          </p:nvSpPr>
          <p:spPr bwMode="auto">
            <a:xfrm>
              <a:off x="3970" y="3359"/>
              <a:ext cx="1118" cy="106"/>
            </a:xfrm>
            <a:custGeom>
              <a:avLst/>
              <a:gdLst>
                <a:gd name="T0" fmla="*/ 2 w 2064"/>
                <a:gd name="T1" fmla="*/ 0 h 234"/>
                <a:gd name="T2" fmla="*/ 0 w 2064"/>
                <a:gd name="T3" fmla="*/ 0 h 234"/>
                <a:gd name="T4" fmla="*/ 0 60000 65536"/>
                <a:gd name="T5" fmla="*/ 0 60000 65536"/>
                <a:gd name="T6" fmla="*/ 0 w 2064"/>
                <a:gd name="T7" fmla="*/ 0 h 234"/>
                <a:gd name="T8" fmla="*/ 2064 w 2064"/>
                <a:gd name="T9" fmla="*/ 234 h 23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64" h="234">
                  <a:moveTo>
                    <a:pt x="2064" y="0"/>
                  </a:moveTo>
                  <a:lnTo>
                    <a:pt x="0" y="234"/>
                  </a:lnTo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71" name="Freeform 15"/>
            <p:cNvSpPr>
              <a:spLocks/>
            </p:cNvSpPr>
            <p:nvPr/>
          </p:nvSpPr>
          <p:spPr bwMode="auto">
            <a:xfrm>
              <a:off x="3970" y="3089"/>
              <a:ext cx="528" cy="379"/>
            </a:xfrm>
            <a:custGeom>
              <a:avLst/>
              <a:gdLst>
                <a:gd name="T0" fmla="*/ 0 w 975"/>
                <a:gd name="T1" fmla="*/ 0 h 834"/>
                <a:gd name="T2" fmla="*/ 1 w 975"/>
                <a:gd name="T3" fmla="*/ 0 h 834"/>
                <a:gd name="T4" fmla="*/ 0 60000 65536"/>
                <a:gd name="T5" fmla="*/ 0 60000 65536"/>
                <a:gd name="T6" fmla="*/ 0 w 975"/>
                <a:gd name="T7" fmla="*/ 0 h 834"/>
                <a:gd name="T8" fmla="*/ 975 w 975"/>
                <a:gd name="T9" fmla="*/ 834 h 83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75" h="834">
                  <a:moveTo>
                    <a:pt x="0" y="834"/>
                  </a:moveTo>
                  <a:lnTo>
                    <a:pt x="975" y="0"/>
                  </a:lnTo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72" name="Freeform 16"/>
            <p:cNvSpPr>
              <a:spLocks/>
            </p:cNvSpPr>
            <p:nvPr/>
          </p:nvSpPr>
          <p:spPr bwMode="auto">
            <a:xfrm>
              <a:off x="4409" y="3089"/>
              <a:ext cx="89" cy="573"/>
            </a:xfrm>
            <a:custGeom>
              <a:avLst/>
              <a:gdLst>
                <a:gd name="T0" fmla="*/ 1 w 165"/>
                <a:gd name="T1" fmla="*/ 0 h 1263"/>
                <a:gd name="T2" fmla="*/ 0 w 165"/>
                <a:gd name="T3" fmla="*/ 0 h 1263"/>
                <a:gd name="T4" fmla="*/ 0 60000 65536"/>
                <a:gd name="T5" fmla="*/ 0 60000 65536"/>
                <a:gd name="T6" fmla="*/ 0 w 165"/>
                <a:gd name="T7" fmla="*/ 0 h 1263"/>
                <a:gd name="T8" fmla="*/ 165 w 165"/>
                <a:gd name="T9" fmla="*/ 1263 h 126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1263">
                  <a:moveTo>
                    <a:pt x="165" y="0"/>
                  </a:moveTo>
                  <a:lnTo>
                    <a:pt x="0" y="1263"/>
                  </a:lnTo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73" name="Freeform 17"/>
            <p:cNvSpPr>
              <a:spLocks/>
            </p:cNvSpPr>
            <p:nvPr/>
          </p:nvSpPr>
          <p:spPr bwMode="auto">
            <a:xfrm>
              <a:off x="4030" y="3231"/>
              <a:ext cx="379" cy="431"/>
            </a:xfrm>
            <a:custGeom>
              <a:avLst/>
              <a:gdLst>
                <a:gd name="T0" fmla="*/ 1 w 699"/>
                <a:gd name="T1" fmla="*/ 0 h 951"/>
                <a:gd name="T2" fmla="*/ 0 w 699"/>
                <a:gd name="T3" fmla="*/ 0 h 951"/>
                <a:gd name="T4" fmla="*/ 0 60000 65536"/>
                <a:gd name="T5" fmla="*/ 0 60000 65536"/>
                <a:gd name="T6" fmla="*/ 0 w 699"/>
                <a:gd name="T7" fmla="*/ 0 h 951"/>
                <a:gd name="T8" fmla="*/ 699 w 699"/>
                <a:gd name="T9" fmla="*/ 951 h 9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99" h="951">
                  <a:moveTo>
                    <a:pt x="699" y="951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74" name="Freeform 18"/>
            <p:cNvSpPr>
              <a:spLocks/>
            </p:cNvSpPr>
            <p:nvPr/>
          </p:nvSpPr>
          <p:spPr bwMode="auto">
            <a:xfrm>
              <a:off x="4030" y="3229"/>
              <a:ext cx="486" cy="282"/>
            </a:xfrm>
            <a:custGeom>
              <a:avLst/>
              <a:gdLst>
                <a:gd name="T0" fmla="*/ 0 w 897"/>
                <a:gd name="T1" fmla="*/ 0 h 621"/>
                <a:gd name="T2" fmla="*/ 1 w 897"/>
                <a:gd name="T3" fmla="*/ 0 h 621"/>
                <a:gd name="T4" fmla="*/ 0 60000 65536"/>
                <a:gd name="T5" fmla="*/ 0 60000 65536"/>
                <a:gd name="T6" fmla="*/ 0 w 897"/>
                <a:gd name="T7" fmla="*/ 0 h 621"/>
                <a:gd name="T8" fmla="*/ 897 w 897"/>
                <a:gd name="T9" fmla="*/ 621 h 6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97" h="621">
                  <a:moveTo>
                    <a:pt x="0" y="0"/>
                  </a:moveTo>
                  <a:lnTo>
                    <a:pt x="897" y="621"/>
                  </a:lnTo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75" name="Freeform 19"/>
            <p:cNvSpPr>
              <a:spLocks/>
            </p:cNvSpPr>
            <p:nvPr/>
          </p:nvSpPr>
          <p:spPr bwMode="auto">
            <a:xfrm>
              <a:off x="4531" y="3402"/>
              <a:ext cx="89" cy="10"/>
            </a:xfrm>
            <a:custGeom>
              <a:avLst/>
              <a:gdLst>
                <a:gd name="T0" fmla="*/ 1 w 165"/>
                <a:gd name="T1" fmla="*/ 0 h 21"/>
                <a:gd name="T2" fmla="*/ 0 w 165"/>
                <a:gd name="T3" fmla="*/ 0 h 21"/>
                <a:gd name="T4" fmla="*/ 0 60000 65536"/>
                <a:gd name="T5" fmla="*/ 0 60000 65536"/>
                <a:gd name="T6" fmla="*/ 0 w 165"/>
                <a:gd name="T7" fmla="*/ 0 h 21"/>
                <a:gd name="T8" fmla="*/ 165 w 165"/>
                <a:gd name="T9" fmla="*/ 21 h 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1">
                  <a:moveTo>
                    <a:pt x="165" y="0"/>
                  </a:moveTo>
                  <a:lnTo>
                    <a:pt x="0" y="21"/>
                  </a:lnTo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76" name="Freeform 20"/>
            <p:cNvSpPr>
              <a:spLocks/>
            </p:cNvSpPr>
            <p:nvPr/>
          </p:nvSpPr>
          <p:spPr bwMode="auto">
            <a:xfrm>
              <a:off x="4215" y="3244"/>
              <a:ext cx="62" cy="48"/>
            </a:xfrm>
            <a:custGeom>
              <a:avLst/>
              <a:gdLst>
                <a:gd name="T0" fmla="*/ 0 w 114"/>
                <a:gd name="T1" fmla="*/ 0 h 105"/>
                <a:gd name="T2" fmla="*/ 1 w 114"/>
                <a:gd name="T3" fmla="*/ 0 h 105"/>
                <a:gd name="T4" fmla="*/ 0 60000 65536"/>
                <a:gd name="T5" fmla="*/ 0 60000 65536"/>
                <a:gd name="T6" fmla="*/ 0 w 114"/>
                <a:gd name="T7" fmla="*/ 0 h 105"/>
                <a:gd name="T8" fmla="*/ 114 w 114"/>
                <a:gd name="T9" fmla="*/ 105 h 1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4" h="105">
                  <a:moveTo>
                    <a:pt x="0" y="105"/>
                  </a:moveTo>
                  <a:lnTo>
                    <a:pt x="114" y="0"/>
                  </a:lnTo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77" name="Freeform 21"/>
            <p:cNvSpPr>
              <a:spLocks/>
            </p:cNvSpPr>
            <p:nvPr/>
          </p:nvSpPr>
          <p:spPr bwMode="auto">
            <a:xfrm>
              <a:off x="4459" y="3280"/>
              <a:ext cx="10" cy="56"/>
            </a:xfrm>
            <a:custGeom>
              <a:avLst/>
              <a:gdLst>
                <a:gd name="T0" fmla="*/ 1 w 18"/>
                <a:gd name="T1" fmla="*/ 0 h 123"/>
                <a:gd name="T2" fmla="*/ 0 w 18"/>
                <a:gd name="T3" fmla="*/ 0 h 123"/>
                <a:gd name="T4" fmla="*/ 0 60000 65536"/>
                <a:gd name="T5" fmla="*/ 0 60000 65536"/>
                <a:gd name="T6" fmla="*/ 0 w 18"/>
                <a:gd name="T7" fmla="*/ 0 h 123"/>
                <a:gd name="T8" fmla="*/ 18 w 18"/>
                <a:gd name="T9" fmla="*/ 123 h 12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" h="123">
                  <a:moveTo>
                    <a:pt x="18" y="0"/>
                  </a:moveTo>
                  <a:lnTo>
                    <a:pt x="0" y="123"/>
                  </a:lnTo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78" name="Freeform 22"/>
            <p:cNvSpPr>
              <a:spLocks/>
            </p:cNvSpPr>
            <p:nvPr/>
          </p:nvSpPr>
          <p:spPr bwMode="auto">
            <a:xfrm>
              <a:off x="4276" y="3511"/>
              <a:ext cx="34" cy="41"/>
            </a:xfrm>
            <a:custGeom>
              <a:avLst/>
              <a:gdLst>
                <a:gd name="T0" fmla="*/ 1 w 63"/>
                <a:gd name="T1" fmla="*/ 0 h 90"/>
                <a:gd name="T2" fmla="*/ 0 w 63"/>
                <a:gd name="T3" fmla="*/ 0 h 90"/>
                <a:gd name="T4" fmla="*/ 0 60000 65536"/>
                <a:gd name="T5" fmla="*/ 0 60000 65536"/>
                <a:gd name="T6" fmla="*/ 0 w 63"/>
                <a:gd name="T7" fmla="*/ 0 h 90"/>
                <a:gd name="T8" fmla="*/ 63 w 63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3" h="90">
                  <a:moveTo>
                    <a:pt x="63" y="9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79" name="Freeform 23"/>
            <p:cNvSpPr>
              <a:spLocks/>
            </p:cNvSpPr>
            <p:nvPr/>
          </p:nvSpPr>
          <p:spPr bwMode="auto">
            <a:xfrm>
              <a:off x="4256" y="3359"/>
              <a:ext cx="52" cy="32"/>
            </a:xfrm>
            <a:custGeom>
              <a:avLst/>
              <a:gdLst>
                <a:gd name="T0" fmla="*/ 0 w 96"/>
                <a:gd name="T1" fmla="*/ 0 h 72"/>
                <a:gd name="T2" fmla="*/ 1 w 96"/>
                <a:gd name="T3" fmla="*/ 0 h 72"/>
                <a:gd name="T4" fmla="*/ 0 60000 65536"/>
                <a:gd name="T5" fmla="*/ 0 60000 65536"/>
                <a:gd name="T6" fmla="*/ 0 w 96"/>
                <a:gd name="T7" fmla="*/ 0 h 72"/>
                <a:gd name="T8" fmla="*/ 96 w 96"/>
                <a:gd name="T9" fmla="*/ 72 h 7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6" h="72">
                  <a:moveTo>
                    <a:pt x="0" y="0"/>
                  </a:moveTo>
                  <a:lnTo>
                    <a:pt x="96" y="72"/>
                  </a:lnTo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7680" name="Text Box 24"/>
            <p:cNvSpPr txBox="1">
              <a:spLocks noChangeArrowheads="1"/>
            </p:cNvSpPr>
            <p:nvPr/>
          </p:nvSpPr>
          <p:spPr bwMode="auto">
            <a:xfrm>
              <a:off x="3727" y="3833"/>
              <a:ext cx="143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chemeClr val="accent2"/>
                  </a:solidFill>
                </a:rPr>
                <a:t>空腔黑体模型   </a:t>
              </a:r>
              <a:endParaRPr kumimoji="1" lang="zh-CN" altLang="en-US" b="1"/>
            </a:p>
          </p:txBody>
        </p:sp>
      </p:grp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-36513" y="2205658"/>
            <a:ext cx="6732588" cy="230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  <a:defRPr/>
            </a:pPr>
            <a:r>
              <a:rPr kumimoji="1" lang="zh-CN" altLang="en-US" sz="2800" kern="0" dirty="0">
                <a:solidFill>
                  <a:schemeClr val="accent2"/>
                </a:solidFill>
              </a:rPr>
              <a:t>    </a:t>
            </a:r>
            <a:r>
              <a:rPr kumimoji="1" lang="zh-CN" altLang="en-US" b="1" kern="0" dirty="0">
                <a:solidFill>
                  <a:schemeClr val="accent2"/>
                </a:solidFill>
              </a:rPr>
              <a:t>将温度不同的物体</a:t>
            </a:r>
            <a:r>
              <a:rPr kumimoji="1" lang="en-US" altLang="zh-CN" b="1" kern="0" dirty="0">
                <a:solidFill>
                  <a:schemeClr val="accent2"/>
                </a:solidFill>
              </a:rPr>
              <a:t>P</a:t>
            </a:r>
            <a:r>
              <a:rPr kumimoji="1" lang="en-US" altLang="zh-CN" b="1" kern="0" baseline="-25000" dirty="0">
                <a:solidFill>
                  <a:schemeClr val="accent2"/>
                </a:solidFill>
              </a:rPr>
              <a:t>1</a:t>
            </a:r>
            <a:r>
              <a:rPr kumimoji="1" lang="zh-CN" altLang="en-US" b="1" kern="0" dirty="0">
                <a:solidFill>
                  <a:schemeClr val="accent2"/>
                </a:solidFill>
              </a:rPr>
              <a:t>、</a:t>
            </a:r>
            <a:r>
              <a:rPr kumimoji="1" lang="en-US" altLang="zh-CN" b="1" kern="0" dirty="0">
                <a:solidFill>
                  <a:schemeClr val="accent2"/>
                </a:solidFill>
              </a:rPr>
              <a:t>P</a:t>
            </a:r>
            <a:r>
              <a:rPr kumimoji="1" lang="en-US" altLang="zh-CN" b="1" kern="0" baseline="-25000" dirty="0">
                <a:solidFill>
                  <a:schemeClr val="accent2"/>
                </a:solidFill>
              </a:rPr>
              <a:t>2</a:t>
            </a:r>
            <a:r>
              <a:rPr kumimoji="1" lang="zh-CN" altLang="en-US" b="1" kern="0" dirty="0">
                <a:solidFill>
                  <a:schemeClr val="accent2"/>
                </a:solidFill>
              </a:rPr>
              <a:t>、</a:t>
            </a:r>
            <a:r>
              <a:rPr kumimoji="1" lang="en-US" altLang="zh-CN" b="1" kern="0" dirty="0">
                <a:solidFill>
                  <a:schemeClr val="accent2"/>
                </a:solidFill>
              </a:rPr>
              <a:t>P</a:t>
            </a:r>
            <a:r>
              <a:rPr kumimoji="1" lang="en-US" altLang="zh-CN" b="1" kern="0" baseline="-25000" dirty="0">
                <a:solidFill>
                  <a:schemeClr val="accent2"/>
                </a:solidFill>
              </a:rPr>
              <a:t>3</a:t>
            </a:r>
            <a:r>
              <a:rPr kumimoji="1" lang="zh-CN" altLang="en-US" b="1" kern="0" dirty="0">
                <a:solidFill>
                  <a:schemeClr val="accent2"/>
                </a:solidFill>
              </a:rPr>
              <a:t>放在一个密闭的理想绝热容器里，如果容器内部是真空的，则物体与容器之间、物体之间只能通过辐射和吸收来交换能量达到热平衡</a:t>
            </a:r>
            <a:endParaRPr kumimoji="1" lang="zh-CN" altLang="en-US" b="1" kern="0" dirty="0">
              <a:solidFill>
                <a:schemeClr val="accent2"/>
              </a:solidFill>
              <a:latin typeface="+mn-lt"/>
              <a:ea typeface="+mn-ea"/>
            </a:endParaRPr>
          </a:p>
        </p:txBody>
      </p:sp>
      <p:grpSp>
        <p:nvGrpSpPr>
          <p:cNvPr id="3" name="组合 37"/>
          <p:cNvGrpSpPr>
            <a:grpSpLocks/>
          </p:cNvGrpSpPr>
          <p:nvPr/>
        </p:nvGrpSpPr>
        <p:grpSpPr bwMode="auto">
          <a:xfrm>
            <a:off x="179388" y="4005263"/>
            <a:ext cx="8785225" cy="2617787"/>
            <a:chOff x="179388" y="4123581"/>
            <a:chExt cx="8785225" cy="2617787"/>
          </a:xfrm>
        </p:grpSpPr>
        <p:grpSp>
          <p:nvGrpSpPr>
            <p:cNvPr id="27656" name="Group 11"/>
            <p:cNvGrpSpPr>
              <a:grpSpLocks/>
            </p:cNvGrpSpPr>
            <p:nvPr/>
          </p:nvGrpSpPr>
          <p:grpSpPr bwMode="auto">
            <a:xfrm>
              <a:off x="179388" y="4437906"/>
              <a:ext cx="3671887" cy="2303462"/>
              <a:chOff x="204" y="1888"/>
              <a:chExt cx="2313" cy="1451"/>
            </a:xfrm>
          </p:grpSpPr>
          <p:sp>
            <p:nvSpPr>
              <p:cNvPr id="27665" name="Oval 4"/>
              <p:cNvSpPr>
                <a:spLocks noChangeArrowheads="1"/>
              </p:cNvSpPr>
              <p:nvPr/>
            </p:nvSpPr>
            <p:spPr bwMode="auto">
              <a:xfrm>
                <a:off x="204" y="1888"/>
                <a:ext cx="2313" cy="1451"/>
              </a:xfrm>
              <a:prstGeom prst="ellipse">
                <a:avLst/>
              </a:prstGeom>
              <a:solidFill>
                <a:schemeClr val="accent1"/>
              </a:solidFill>
              <a:ln w="2000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666" name="Oval 5"/>
              <p:cNvSpPr>
                <a:spLocks noChangeArrowheads="1"/>
              </p:cNvSpPr>
              <p:nvPr/>
            </p:nvSpPr>
            <p:spPr bwMode="auto">
              <a:xfrm>
                <a:off x="476" y="2296"/>
                <a:ext cx="590" cy="49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P</a:t>
                </a:r>
                <a:r>
                  <a:rPr lang="en-US" altLang="zh-CN" b="1" baseline="-25000"/>
                  <a:t>1</a:t>
                </a:r>
                <a:r>
                  <a:rPr lang="en-US" altLang="zh-CN" b="1"/>
                  <a:t>(</a:t>
                </a:r>
                <a:r>
                  <a:rPr lang="en-US" altLang="zh-CN" sz="1800" b="1">
                    <a:solidFill>
                      <a:srgbClr val="FF0000"/>
                    </a:solidFill>
                  </a:rPr>
                  <a:t>T</a:t>
                </a:r>
                <a:r>
                  <a:rPr lang="en-US" altLang="zh-CN" sz="1800" b="1" baseline="-25000">
                    <a:solidFill>
                      <a:srgbClr val="FF0000"/>
                    </a:solidFill>
                  </a:rPr>
                  <a:t>1</a:t>
                </a:r>
                <a:r>
                  <a:rPr lang="en-US" altLang="zh-CN" b="1"/>
                  <a:t>)</a:t>
                </a:r>
                <a:endParaRPr lang="zh-CN" altLang="en-US" b="1"/>
              </a:p>
            </p:txBody>
          </p:sp>
          <p:sp>
            <p:nvSpPr>
              <p:cNvPr id="27667" name="Oval 9"/>
              <p:cNvSpPr>
                <a:spLocks noChangeArrowheads="1"/>
              </p:cNvSpPr>
              <p:nvPr/>
            </p:nvSpPr>
            <p:spPr bwMode="auto">
              <a:xfrm>
                <a:off x="1247" y="2659"/>
                <a:ext cx="590" cy="49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P</a:t>
                </a:r>
                <a:r>
                  <a:rPr lang="en-US" altLang="zh-CN" b="1" baseline="-25000"/>
                  <a:t>3</a:t>
                </a:r>
                <a:r>
                  <a:rPr lang="en-US" altLang="zh-CN" b="1"/>
                  <a:t>(</a:t>
                </a:r>
                <a:r>
                  <a:rPr lang="en-US" altLang="zh-CN" sz="1800" b="1">
                    <a:solidFill>
                      <a:srgbClr val="FF0000"/>
                    </a:solidFill>
                  </a:rPr>
                  <a:t>T</a:t>
                </a:r>
                <a:r>
                  <a:rPr lang="en-US" altLang="zh-CN" sz="1800" b="1" baseline="-25000">
                    <a:solidFill>
                      <a:srgbClr val="FF0000"/>
                    </a:solidFill>
                  </a:rPr>
                  <a:t>3</a:t>
                </a:r>
                <a:r>
                  <a:rPr lang="en-US" altLang="zh-CN" b="1"/>
                  <a:t>)</a:t>
                </a:r>
                <a:endParaRPr lang="zh-CN" altLang="en-US" b="1"/>
              </a:p>
            </p:txBody>
          </p:sp>
          <p:sp>
            <p:nvSpPr>
              <p:cNvPr id="27668" name="Oval 10"/>
              <p:cNvSpPr>
                <a:spLocks noChangeArrowheads="1"/>
              </p:cNvSpPr>
              <p:nvPr/>
            </p:nvSpPr>
            <p:spPr bwMode="auto">
              <a:xfrm>
                <a:off x="1156" y="2069"/>
                <a:ext cx="590" cy="49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P</a:t>
                </a:r>
                <a:r>
                  <a:rPr lang="en-US" altLang="zh-CN" b="1" baseline="-25000"/>
                  <a:t>2</a:t>
                </a:r>
                <a:r>
                  <a:rPr lang="en-US" altLang="zh-CN" b="1"/>
                  <a:t>(</a:t>
                </a:r>
                <a:r>
                  <a:rPr lang="en-US" altLang="zh-CN" sz="1800" b="1">
                    <a:solidFill>
                      <a:srgbClr val="FF0000"/>
                    </a:solidFill>
                  </a:rPr>
                  <a:t>T</a:t>
                </a:r>
                <a:r>
                  <a:rPr lang="en-US" altLang="zh-CN" sz="1800" b="1" baseline="-25000">
                    <a:solidFill>
                      <a:srgbClr val="FF0000"/>
                    </a:solidFill>
                  </a:rPr>
                  <a:t>2</a:t>
                </a:r>
                <a:r>
                  <a:rPr lang="en-US" altLang="zh-CN" b="1"/>
                  <a:t>)</a:t>
                </a:r>
                <a:endParaRPr lang="zh-CN" altLang="en-US" b="1"/>
              </a:p>
            </p:txBody>
          </p:sp>
        </p:grpSp>
        <p:grpSp>
          <p:nvGrpSpPr>
            <p:cNvPr id="27657" name="Group 12"/>
            <p:cNvGrpSpPr>
              <a:grpSpLocks/>
            </p:cNvGrpSpPr>
            <p:nvPr/>
          </p:nvGrpSpPr>
          <p:grpSpPr bwMode="auto">
            <a:xfrm>
              <a:off x="5292725" y="4364881"/>
              <a:ext cx="3671888" cy="2303462"/>
              <a:chOff x="204" y="1888"/>
              <a:chExt cx="2313" cy="1451"/>
            </a:xfrm>
          </p:grpSpPr>
          <p:sp>
            <p:nvSpPr>
              <p:cNvPr id="27661" name="Oval 13"/>
              <p:cNvSpPr>
                <a:spLocks noChangeArrowheads="1"/>
              </p:cNvSpPr>
              <p:nvPr/>
            </p:nvSpPr>
            <p:spPr bwMode="auto">
              <a:xfrm>
                <a:off x="204" y="1888"/>
                <a:ext cx="2313" cy="1451"/>
              </a:xfrm>
              <a:prstGeom prst="ellipse">
                <a:avLst/>
              </a:prstGeom>
              <a:solidFill>
                <a:schemeClr val="accent1"/>
              </a:solidFill>
              <a:ln w="200025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7662" name="Oval 14"/>
              <p:cNvSpPr>
                <a:spLocks noChangeArrowheads="1"/>
              </p:cNvSpPr>
              <p:nvPr/>
            </p:nvSpPr>
            <p:spPr bwMode="auto">
              <a:xfrm>
                <a:off x="476" y="2296"/>
                <a:ext cx="590" cy="49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P</a:t>
                </a:r>
                <a:r>
                  <a:rPr lang="en-US" altLang="zh-CN" b="1" baseline="-25000"/>
                  <a:t>1</a:t>
                </a:r>
                <a:r>
                  <a:rPr lang="en-US" altLang="zh-CN" b="1"/>
                  <a:t>(</a:t>
                </a:r>
                <a:r>
                  <a:rPr lang="en-US" altLang="zh-CN" sz="1800" b="1">
                    <a:solidFill>
                      <a:schemeClr val="accent2"/>
                    </a:solidFill>
                  </a:rPr>
                  <a:t>T</a:t>
                </a:r>
                <a:r>
                  <a:rPr lang="en-US" altLang="zh-CN" b="1"/>
                  <a:t>)</a:t>
                </a:r>
                <a:endParaRPr lang="zh-CN" altLang="en-US" b="1"/>
              </a:p>
            </p:txBody>
          </p:sp>
          <p:sp>
            <p:nvSpPr>
              <p:cNvPr id="27663" name="Oval 15"/>
              <p:cNvSpPr>
                <a:spLocks noChangeArrowheads="1"/>
              </p:cNvSpPr>
              <p:nvPr/>
            </p:nvSpPr>
            <p:spPr bwMode="auto">
              <a:xfrm>
                <a:off x="1247" y="2659"/>
                <a:ext cx="590" cy="49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P</a:t>
                </a:r>
                <a:r>
                  <a:rPr lang="en-US" altLang="zh-CN" b="1" baseline="-25000"/>
                  <a:t>3</a:t>
                </a:r>
                <a:r>
                  <a:rPr lang="en-US" altLang="zh-CN" b="1"/>
                  <a:t>(</a:t>
                </a:r>
                <a:r>
                  <a:rPr lang="en-US" altLang="zh-CN" sz="1800" b="1">
                    <a:solidFill>
                      <a:schemeClr val="accent2"/>
                    </a:solidFill>
                  </a:rPr>
                  <a:t>T</a:t>
                </a:r>
                <a:r>
                  <a:rPr lang="en-US" altLang="zh-CN" b="1"/>
                  <a:t>)</a:t>
                </a:r>
                <a:endParaRPr lang="zh-CN" altLang="en-US" b="1"/>
              </a:p>
            </p:txBody>
          </p:sp>
          <p:sp>
            <p:nvSpPr>
              <p:cNvPr id="27664" name="Oval 16"/>
              <p:cNvSpPr>
                <a:spLocks noChangeArrowheads="1"/>
              </p:cNvSpPr>
              <p:nvPr/>
            </p:nvSpPr>
            <p:spPr bwMode="auto">
              <a:xfrm>
                <a:off x="1156" y="2069"/>
                <a:ext cx="590" cy="49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/>
                  <a:t>P</a:t>
                </a:r>
                <a:r>
                  <a:rPr lang="en-US" altLang="zh-CN" b="1" baseline="-25000"/>
                  <a:t>2</a:t>
                </a:r>
                <a:r>
                  <a:rPr lang="en-US" altLang="zh-CN" b="1"/>
                  <a:t>(</a:t>
                </a:r>
                <a:r>
                  <a:rPr lang="en-US" altLang="zh-CN" sz="1800" b="1">
                    <a:solidFill>
                      <a:schemeClr val="accent2"/>
                    </a:solidFill>
                  </a:rPr>
                  <a:t>T</a:t>
                </a:r>
                <a:r>
                  <a:rPr lang="en-US" altLang="zh-CN" b="1"/>
                  <a:t>)</a:t>
                </a:r>
                <a:endParaRPr lang="zh-CN" altLang="en-US" b="1"/>
              </a:p>
            </p:txBody>
          </p:sp>
        </p:grpSp>
        <p:grpSp>
          <p:nvGrpSpPr>
            <p:cNvPr id="27658" name="Group 19"/>
            <p:cNvGrpSpPr>
              <a:grpSpLocks/>
            </p:cNvGrpSpPr>
            <p:nvPr/>
          </p:nvGrpSpPr>
          <p:grpSpPr bwMode="auto">
            <a:xfrm>
              <a:off x="3492500" y="4123581"/>
              <a:ext cx="2022475" cy="601662"/>
              <a:chOff x="2200" y="1781"/>
              <a:chExt cx="1274" cy="379"/>
            </a:xfrm>
          </p:grpSpPr>
          <p:sp>
            <p:nvSpPr>
              <p:cNvPr id="27659" name="Line 17"/>
              <p:cNvSpPr>
                <a:spLocks noChangeShapeType="1"/>
              </p:cNvSpPr>
              <p:nvPr/>
            </p:nvSpPr>
            <p:spPr bwMode="auto">
              <a:xfrm>
                <a:off x="2291" y="2160"/>
                <a:ext cx="1179" cy="0"/>
              </a:xfrm>
              <a:prstGeom prst="line">
                <a:avLst/>
              </a:prstGeom>
              <a:noFill/>
              <a:ln w="476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0" name="Rectangle 18"/>
              <p:cNvSpPr>
                <a:spLocks noChangeArrowheads="1"/>
              </p:cNvSpPr>
              <p:nvPr/>
            </p:nvSpPr>
            <p:spPr bwMode="auto">
              <a:xfrm>
                <a:off x="2200" y="1781"/>
                <a:ext cx="127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b="1"/>
                  <a:t>达到热平衡时</a:t>
                </a:r>
                <a:endParaRPr kumimoji="1" lang="en-US" altLang="zh-CN" b="1"/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323528" y="1772816"/>
            <a:ext cx="4825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/>
              <a:t>辐射总是有的，与吸收同时存在在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autoUpdateAnimBg="0"/>
      <p:bldP spid="65540" grpId="0" autoUpdateAnimBg="0"/>
      <p:bldP spid="24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251520" y="101575"/>
            <a:ext cx="5122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accent2"/>
                </a:solidFill>
              </a:rPr>
              <a:t>2. </a:t>
            </a:r>
            <a:r>
              <a:rPr lang="zh-CN" altLang="en-US" sz="2800" b="1">
                <a:solidFill>
                  <a:schemeClr val="accent2"/>
                </a:solidFill>
              </a:rPr>
              <a:t>黑体辐射的</a:t>
            </a:r>
            <a:r>
              <a:rPr lang="zh-CN" altLang="en-US" sz="2800" b="1">
                <a:solidFill>
                  <a:srgbClr val="C00000"/>
                </a:solidFill>
              </a:rPr>
              <a:t>实验研究</a:t>
            </a: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228600" y="2625725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accent2"/>
                </a:solidFill>
              </a:rPr>
              <a:t>(2)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维恩位移</a:t>
            </a:r>
            <a:r>
              <a:rPr lang="zh-CN" altLang="en-US" sz="2800" b="1">
                <a:solidFill>
                  <a:schemeClr val="accent2"/>
                </a:solidFill>
              </a:rPr>
              <a:t>定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律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258888" y="3057525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i="1"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sz="2800" b="1" i="1" baseline="-25000">
                <a:ea typeface="黑体" panose="02010609060101010101" pitchFamily="49" charset="-122"/>
              </a:rPr>
              <a:t>m</a:t>
            </a:r>
            <a:r>
              <a:rPr lang="en-US" altLang="zh-CN" sz="2800" b="1" i="1">
                <a:ea typeface="黑体" panose="02010609060101010101" pitchFamily="49" charset="-122"/>
              </a:rPr>
              <a:t> = b/T</a:t>
            </a:r>
            <a:endParaRPr lang="en-US" altLang="zh-CN" sz="2800" i="1"/>
          </a:p>
        </p:txBody>
      </p:sp>
      <p:sp>
        <p:nvSpPr>
          <p:cNvPr id="13367" name="Text Box 4"/>
          <p:cNvSpPr txBox="1">
            <a:spLocks noChangeArrowheads="1"/>
          </p:cNvSpPr>
          <p:nvPr/>
        </p:nvSpPr>
        <p:spPr bwMode="auto">
          <a:xfrm>
            <a:off x="195263" y="592138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accent2"/>
                </a:solidFill>
              </a:rPr>
              <a:t>(1)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斯特藩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-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玻耳兹曼定律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685800" y="2122488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i="1">
                <a:ea typeface="黑体" panose="02010609060101010101" pitchFamily="49" charset="-122"/>
                <a:sym typeface="Symbol" panose="05050102010706020507" pitchFamily="18" charset="2"/>
              </a:rPr>
              <a:t></a:t>
            </a:r>
            <a:r>
              <a:rPr lang="zh-CN" altLang="en-US" sz="2800" b="1">
                <a:ea typeface="黑体" panose="02010609060101010101" pitchFamily="49" charset="-122"/>
              </a:rPr>
              <a:t> </a:t>
            </a:r>
            <a:r>
              <a:rPr lang="en-US" altLang="zh-CN" sz="2800" b="1">
                <a:ea typeface="黑体" panose="02010609060101010101" pitchFamily="49" charset="-122"/>
              </a:rPr>
              <a:t>= 5.67</a:t>
            </a:r>
            <a:r>
              <a:rPr lang="en-US" altLang="zh-CN" sz="2800" b="1"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800" b="1">
                <a:ea typeface="黑体" panose="02010609060101010101" pitchFamily="49" charset="-122"/>
              </a:rPr>
              <a:t>10</a:t>
            </a:r>
            <a:r>
              <a:rPr lang="en-US" altLang="zh-CN" sz="2800" b="1" baseline="30000">
                <a:ea typeface="黑体" panose="02010609060101010101" pitchFamily="49" charset="-122"/>
              </a:rPr>
              <a:t>-8 </a:t>
            </a:r>
            <a:r>
              <a:rPr lang="en-US" altLang="zh-CN" sz="2800" b="1">
                <a:ea typeface="黑体" panose="02010609060101010101" pitchFamily="49" charset="-122"/>
              </a:rPr>
              <a:t>[</a:t>
            </a:r>
            <a:r>
              <a:rPr lang="en-US" altLang="zh-CN" sz="2800" b="1">
                <a:ea typeface="黑体" panose="02010609060101010101" pitchFamily="49" charset="-122"/>
                <a:sym typeface="Symbol" panose="05050102010706020507" pitchFamily="18" charset="2"/>
              </a:rPr>
              <a:t>W/m</a:t>
            </a:r>
            <a:r>
              <a:rPr lang="en-US" altLang="zh-CN" sz="2800" b="1" baseline="3000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b="1"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en-US" altLang="zh-CN" sz="2800" b="1" baseline="30000">
                <a:ea typeface="黑体" panose="02010609060101010101" pitchFamily="49" charset="-122"/>
                <a:sym typeface="Symbol" panose="05050102010706020507" pitchFamily="18" charset="2"/>
              </a:rPr>
              <a:t>4</a:t>
            </a:r>
            <a:r>
              <a:rPr lang="en-US" altLang="zh-CN" sz="2800" b="1">
                <a:ea typeface="黑体" panose="02010609060101010101" pitchFamily="49" charset="-122"/>
              </a:rPr>
              <a:t>]</a:t>
            </a:r>
            <a:endParaRPr lang="en-US" altLang="zh-CN" sz="2800" b="1" baseline="30000">
              <a:ea typeface="黑体" panose="02010609060101010101" pitchFamily="49" charset="-122"/>
            </a:endParaRPr>
          </a:p>
        </p:txBody>
      </p:sp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6226175" y="4124325"/>
          <a:ext cx="5175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9935" imgH="200021" progId="Equation.3">
                  <p:embed/>
                </p:oleObj>
              </mc:Choice>
              <mc:Fallback>
                <p:oleObj name="Equation" r:id="rId4" imgW="199935" imgH="200021" progId="Equation.3">
                  <p:embed/>
                  <p:pic>
                    <p:nvPicPr>
                      <p:cNvPr id="696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175" y="4124325"/>
                        <a:ext cx="5175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609600" y="4514850"/>
            <a:ext cx="34115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i="1"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800" b="1" i="1" baseline="-25000"/>
              <a:t>m</a:t>
            </a:r>
            <a:r>
              <a:rPr lang="zh-CN" altLang="en-US" sz="2800" b="1"/>
              <a:t>向短波方向移动</a:t>
            </a: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609600" y="4067175"/>
            <a:ext cx="4135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/>
              <a:t>当温度</a:t>
            </a:r>
            <a:r>
              <a:rPr lang="en-US" altLang="zh-CN" sz="2800" b="1" i="1"/>
              <a:t>T</a:t>
            </a:r>
            <a:r>
              <a:rPr lang="zh-CN" altLang="en-US" sz="2800" b="1"/>
              <a:t>升高时</a:t>
            </a:r>
            <a:r>
              <a:rPr lang="en-US" altLang="zh-CN" sz="2800" b="1"/>
              <a:t>,</a:t>
            </a:r>
          </a:p>
        </p:txBody>
      </p:sp>
      <p:graphicFrame>
        <p:nvGraphicFramePr>
          <p:cNvPr id="69641" name="Object 9"/>
          <p:cNvGraphicFramePr>
            <a:graphicFrameLocks noChangeAspect="1"/>
          </p:cNvGraphicFramePr>
          <p:nvPr/>
        </p:nvGraphicFramePr>
        <p:xfrm>
          <a:off x="1108075" y="1546225"/>
          <a:ext cx="24733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89000" imgH="228600" progId="Equation.DSMT4">
                  <p:embed/>
                </p:oleObj>
              </mc:Choice>
              <mc:Fallback>
                <p:oleObj name="Equation" r:id="rId6" imgW="889000" imgH="228600" progId="Equation.DSMT4">
                  <p:embed/>
                  <p:pic>
                    <p:nvPicPr>
                      <p:cNvPr id="696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1546225"/>
                        <a:ext cx="247332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685800" y="356235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1">
                <a:ea typeface="黑体" panose="02010609060101010101" pitchFamily="49" charset="-122"/>
              </a:rPr>
              <a:t>b</a:t>
            </a:r>
            <a:r>
              <a:rPr lang="en-US" altLang="zh-CN" sz="2800" b="1">
                <a:ea typeface="黑体" panose="02010609060101010101" pitchFamily="49" charset="-122"/>
              </a:rPr>
              <a:t> = 2.897756×10</a:t>
            </a:r>
            <a:r>
              <a:rPr lang="en-US" altLang="zh-CN" sz="2800" b="1" baseline="30000">
                <a:ea typeface="黑体" panose="02010609060101010101" pitchFamily="49" charset="-122"/>
              </a:rPr>
              <a:t>-3</a:t>
            </a:r>
            <a:r>
              <a:rPr lang="en-US" altLang="zh-CN" sz="2800" b="1">
                <a:ea typeface="黑体" panose="02010609060101010101" pitchFamily="49" charset="-122"/>
              </a:rPr>
              <a:t>[m·K]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213350" y="1366838"/>
            <a:ext cx="2667000" cy="3276600"/>
            <a:chOff x="720" y="624"/>
            <a:chExt cx="1680" cy="2160"/>
          </a:xfrm>
        </p:grpSpPr>
        <p:sp>
          <p:nvSpPr>
            <p:cNvPr id="3124" name="Freeform 13"/>
            <p:cNvSpPr>
              <a:spLocks/>
            </p:cNvSpPr>
            <p:nvPr/>
          </p:nvSpPr>
          <p:spPr bwMode="auto">
            <a:xfrm>
              <a:off x="720" y="624"/>
              <a:ext cx="1536" cy="2112"/>
            </a:xfrm>
            <a:custGeom>
              <a:avLst/>
              <a:gdLst>
                <a:gd name="T0" fmla="*/ 0 w 1824"/>
                <a:gd name="T1" fmla="*/ 4837 h 1944"/>
                <a:gd name="T2" fmla="*/ 21 w 1824"/>
                <a:gd name="T3" fmla="*/ 4241 h 1944"/>
                <a:gd name="T4" fmla="*/ 36 w 1824"/>
                <a:gd name="T5" fmla="*/ 3046 h 1944"/>
                <a:gd name="T6" fmla="*/ 58 w 1824"/>
                <a:gd name="T7" fmla="*/ 1256 h 1944"/>
                <a:gd name="T8" fmla="*/ 72 w 1824"/>
                <a:gd name="T9" fmla="*/ 297 h 1944"/>
                <a:gd name="T10" fmla="*/ 88 w 1824"/>
                <a:gd name="T11" fmla="*/ 59 h 1944"/>
                <a:gd name="T12" fmla="*/ 109 w 1824"/>
                <a:gd name="T13" fmla="*/ 59 h 1944"/>
                <a:gd name="T14" fmla="*/ 123 w 1824"/>
                <a:gd name="T15" fmla="*/ 419 h 1944"/>
                <a:gd name="T16" fmla="*/ 159 w 1824"/>
                <a:gd name="T17" fmla="*/ 1971 h 1944"/>
                <a:gd name="T18" fmla="*/ 225 w 1824"/>
                <a:gd name="T19" fmla="*/ 3642 h 1944"/>
                <a:gd name="T20" fmla="*/ 275 w 1824"/>
                <a:gd name="T21" fmla="*/ 4241 h 19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824"/>
                <a:gd name="T34" fmla="*/ 0 h 1944"/>
                <a:gd name="T35" fmla="*/ 1824 w 1824"/>
                <a:gd name="T36" fmla="*/ 1944 h 19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824" h="1944">
                  <a:moveTo>
                    <a:pt x="0" y="1944"/>
                  </a:moveTo>
                  <a:cubicBezTo>
                    <a:pt x="52" y="1884"/>
                    <a:pt x="104" y="1824"/>
                    <a:pt x="144" y="1704"/>
                  </a:cubicBezTo>
                  <a:cubicBezTo>
                    <a:pt x="184" y="1584"/>
                    <a:pt x="200" y="1424"/>
                    <a:pt x="240" y="1224"/>
                  </a:cubicBezTo>
                  <a:cubicBezTo>
                    <a:pt x="280" y="1024"/>
                    <a:pt x="344" y="688"/>
                    <a:pt x="384" y="504"/>
                  </a:cubicBezTo>
                  <a:cubicBezTo>
                    <a:pt x="424" y="320"/>
                    <a:pt x="448" y="200"/>
                    <a:pt x="480" y="120"/>
                  </a:cubicBezTo>
                  <a:cubicBezTo>
                    <a:pt x="512" y="40"/>
                    <a:pt x="536" y="40"/>
                    <a:pt x="576" y="24"/>
                  </a:cubicBezTo>
                  <a:cubicBezTo>
                    <a:pt x="616" y="8"/>
                    <a:pt x="680" y="0"/>
                    <a:pt x="720" y="24"/>
                  </a:cubicBezTo>
                  <a:cubicBezTo>
                    <a:pt x="760" y="48"/>
                    <a:pt x="760" y="40"/>
                    <a:pt x="816" y="168"/>
                  </a:cubicBezTo>
                  <a:cubicBezTo>
                    <a:pt x="872" y="296"/>
                    <a:pt x="944" y="576"/>
                    <a:pt x="1056" y="792"/>
                  </a:cubicBezTo>
                  <a:cubicBezTo>
                    <a:pt x="1168" y="1008"/>
                    <a:pt x="1360" y="1312"/>
                    <a:pt x="1488" y="1464"/>
                  </a:cubicBezTo>
                  <a:cubicBezTo>
                    <a:pt x="1616" y="1616"/>
                    <a:pt x="1768" y="1664"/>
                    <a:pt x="1824" y="1704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25" name="Freeform 14"/>
            <p:cNvSpPr>
              <a:spLocks/>
            </p:cNvSpPr>
            <p:nvPr/>
          </p:nvSpPr>
          <p:spPr bwMode="auto">
            <a:xfrm>
              <a:off x="816" y="1968"/>
              <a:ext cx="1584" cy="784"/>
            </a:xfrm>
            <a:custGeom>
              <a:avLst/>
              <a:gdLst>
                <a:gd name="T0" fmla="*/ 0 w 1344"/>
                <a:gd name="T1" fmla="*/ 7 h 1264"/>
                <a:gd name="T2" fmla="*/ 879 w 1344"/>
                <a:gd name="T3" fmla="*/ 6 h 1264"/>
                <a:gd name="T4" fmla="*/ 1753 w 1344"/>
                <a:gd name="T5" fmla="*/ 2 h 1264"/>
                <a:gd name="T6" fmla="*/ 2341 w 1344"/>
                <a:gd name="T7" fmla="*/ 1 h 1264"/>
                <a:gd name="T8" fmla="*/ 2925 w 1344"/>
                <a:gd name="T9" fmla="*/ 1 h 1264"/>
                <a:gd name="T10" fmla="*/ 3510 w 1344"/>
                <a:gd name="T11" fmla="*/ 1 h 1264"/>
                <a:gd name="T12" fmla="*/ 4978 w 1344"/>
                <a:gd name="T13" fmla="*/ 2 h 1264"/>
                <a:gd name="T14" fmla="*/ 7314 w 1344"/>
                <a:gd name="T15" fmla="*/ 6 h 1264"/>
                <a:gd name="T16" fmla="*/ 8190 w 1344"/>
                <a:gd name="T17" fmla="*/ 6 h 12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44"/>
                <a:gd name="T28" fmla="*/ 0 h 1264"/>
                <a:gd name="T29" fmla="*/ 1344 w 1344"/>
                <a:gd name="T30" fmla="*/ 1264 h 12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44" h="1264">
                  <a:moveTo>
                    <a:pt x="0" y="1264"/>
                  </a:moveTo>
                  <a:cubicBezTo>
                    <a:pt x="48" y="1216"/>
                    <a:pt x="96" y="1168"/>
                    <a:pt x="144" y="1024"/>
                  </a:cubicBezTo>
                  <a:cubicBezTo>
                    <a:pt x="192" y="880"/>
                    <a:pt x="248" y="560"/>
                    <a:pt x="288" y="400"/>
                  </a:cubicBezTo>
                  <a:cubicBezTo>
                    <a:pt x="328" y="240"/>
                    <a:pt x="352" y="128"/>
                    <a:pt x="384" y="64"/>
                  </a:cubicBezTo>
                  <a:cubicBezTo>
                    <a:pt x="416" y="0"/>
                    <a:pt x="448" y="8"/>
                    <a:pt x="480" y="16"/>
                  </a:cubicBezTo>
                  <a:cubicBezTo>
                    <a:pt x="512" y="24"/>
                    <a:pt x="520" y="16"/>
                    <a:pt x="576" y="112"/>
                  </a:cubicBezTo>
                  <a:cubicBezTo>
                    <a:pt x="632" y="208"/>
                    <a:pt x="712" y="440"/>
                    <a:pt x="816" y="592"/>
                  </a:cubicBezTo>
                  <a:cubicBezTo>
                    <a:pt x="920" y="744"/>
                    <a:pt x="1112" y="936"/>
                    <a:pt x="1200" y="1024"/>
                  </a:cubicBezTo>
                  <a:cubicBezTo>
                    <a:pt x="1288" y="1112"/>
                    <a:pt x="1320" y="1104"/>
                    <a:pt x="1344" y="1120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26" name="Freeform 15"/>
            <p:cNvSpPr>
              <a:spLocks/>
            </p:cNvSpPr>
            <p:nvPr/>
          </p:nvSpPr>
          <p:spPr bwMode="auto">
            <a:xfrm>
              <a:off x="912" y="2336"/>
              <a:ext cx="1440" cy="400"/>
            </a:xfrm>
            <a:custGeom>
              <a:avLst/>
              <a:gdLst>
                <a:gd name="T0" fmla="*/ 0 w 1344"/>
                <a:gd name="T1" fmla="*/ 0 h 1264"/>
                <a:gd name="T2" fmla="*/ 310 w 1344"/>
                <a:gd name="T3" fmla="*/ 0 h 1264"/>
                <a:gd name="T4" fmla="*/ 615 w 1344"/>
                <a:gd name="T5" fmla="*/ 0 h 1264"/>
                <a:gd name="T6" fmla="*/ 819 w 1344"/>
                <a:gd name="T7" fmla="*/ 0 h 1264"/>
                <a:gd name="T8" fmla="*/ 1024 w 1344"/>
                <a:gd name="T9" fmla="*/ 0 h 1264"/>
                <a:gd name="T10" fmla="*/ 1230 w 1344"/>
                <a:gd name="T11" fmla="*/ 0 h 1264"/>
                <a:gd name="T12" fmla="*/ 1741 w 1344"/>
                <a:gd name="T13" fmla="*/ 0 h 1264"/>
                <a:gd name="T14" fmla="*/ 2564 w 1344"/>
                <a:gd name="T15" fmla="*/ 0 h 1264"/>
                <a:gd name="T16" fmla="*/ 2870 w 1344"/>
                <a:gd name="T17" fmla="*/ 0 h 12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44"/>
                <a:gd name="T28" fmla="*/ 0 h 1264"/>
                <a:gd name="T29" fmla="*/ 1344 w 1344"/>
                <a:gd name="T30" fmla="*/ 1264 h 12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44" h="1264">
                  <a:moveTo>
                    <a:pt x="0" y="1264"/>
                  </a:moveTo>
                  <a:cubicBezTo>
                    <a:pt x="48" y="1216"/>
                    <a:pt x="96" y="1168"/>
                    <a:pt x="144" y="1024"/>
                  </a:cubicBezTo>
                  <a:cubicBezTo>
                    <a:pt x="192" y="880"/>
                    <a:pt x="248" y="560"/>
                    <a:pt x="288" y="400"/>
                  </a:cubicBezTo>
                  <a:cubicBezTo>
                    <a:pt x="328" y="240"/>
                    <a:pt x="352" y="128"/>
                    <a:pt x="384" y="64"/>
                  </a:cubicBezTo>
                  <a:cubicBezTo>
                    <a:pt x="416" y="0"/>
                    <a:pt x="448" y="8"/>
                    <a:pt x="480" y="16"/>
                  </a:cubicBezTo>
                  <a:cubicBezTo>
                    <a:pt x="512" y="24"/>
                    <a:pt x="520" y="16"/>
                    <a:pt x="576" y="112"/>
                  </a:cubicBezTo>
                  <a:cubicBezTo>
                    <a:pt x="632" y="208"/>
                    <a:pt x="712" y="440"/>
                    <a:pt x="816" y="592"/>
                  </a:cubicBezTo>
                  <a:cubicBezTo>
                    <a:pt x="920" y="744"/>
                    <a:pt x="1112" y="936"/>
                    <a:pt x="1200" y="1024"/>
                  </a:cubicBezTo>
                  <a:cubicBezTo>
                    <a:pt x="1288" y="1112"/>
                    <a:pt x="1320" y="1104"/>
                    <a:pt x="1344" y="1120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27" name="Line 16"/>
            <p:cNvSpPr>
              <a:spLocks noChangeShapeType="1"/>
            </p:cNvSpPr>
            <p:nvPr/>
          </p:nvSpPr>
          <p:spPr bwMode="auto">
            <a:xfrm>
              <a:off x="1248" y="672"/>
              <a:ext cx="0" cy="211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8" name="Line 17"/>
            <p:cNvSpPr>
              <a:spLocks noChangeShapeType="1"/>
            </p:cNvSpPr>
            <p:nvPr/>
          </p:nvSpPr>
          <p:spPr bwMode="auto">
            <a:xfrm>
              <a:off x="1296" y="1440"/>
              <a:ext cx="0" cy="13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9" name="Line 18"/>
            <p:cNvSpPr>
              <a:spLocks noChangeShapeType="1"/>
            </p:cNvSpPr>
            <p:nvPr/>
          </p:nvSpPr>
          <p:spPr bwMode="auto">
            <a:xfrm>
              <a:off x="1344" y="1968"/>
              <a:ext cx="0" cy="81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0" name="Line 19"/>
            <p:cNvSpPr>
              <a:spLocks noChangeShapeType="1"/>
            </p:cNvSpPr>
            <p:nvPr/>
          </p:nvSpPr>
          <p:spPr bwMode="auto">
            <a:xfrm>
              <a:off x="1392" y="2352"/>
              <a:ext cx="0" cy="43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31" name="Freeform 20"/>
            <p:cNvSpPr>
              <a:spLocks/>
            </p:cNvSpPr>
            <p:nvPr/>
          </p:nvSpPr>
          <p:spPr bwMode="auto">
            <a:xfrm>
              <a:off x="864" y="1392"/>
              <a:ext cx="1392" cy="1296"/>
            </a:xfrm>
            <a:custGeom>
              <a:avLst/>
              <a:gdLst>
                <a:gd name="T0" fmla="*/ 0 w 1392"/>
                <a:gd name="T1" fmla="*/ 1296 h 1296"/>
                <a:gd name="T2" fmla="*/ 144 w 1392"/>
                <a:gd name="T3" fmla="*/ 1008 h 1296"/>
                <a:gd name="T4" fmla="*/ 336 w 1392"/>
                <a:gd name="T5" fmla="*/ 144 h 1296"/>
                <a:gd name="T6" fmla="*/ 528 w 1392"/>
                <a:gd name="T7" fmla="*/ 144 h 1296"/>
                <a:gd name="T8" fmla="*/ 816 w 1392"/>
                <a:gd name="T9" fmla="*/ 624 h 1296"/>
                <a:gd name="T10" fmla="*/ 1104 w 1392"/>
                <a:gd name="T11" fmla="*/ 960 h 1296"/>
                <a:gd name="T12" fmla="*/ 1392 w 1392"/>
                <a:gd name="T13" fmla="*/ 1152 h 12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92"/>
                <a:gd name="T22" fmla="*/ 0 h 1296"/>
                <a:gd name="T23" fmla="*/ 1392 w 1392"/>
                <a:gd name="T24" fmla="*/ 1296 h 12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92" h="1296">
                  <a:moveTo>
                    <a:pt x="0" y="1296"/>
                  </a:moveTo>
                  <a:cubicBezTo>
                    <a:pt x="44" y="1248"/>
                    <a:pt x="88" y="1200"/>
                    <a:pt x="144" y="1008"/>
                  </a:cubicBezTo>
                  <a:cubicBezTo>
                    <a:pt x="200" y="816"/>
                    <a:pt x="272" y="288"/>
                    <a:pt x="336" y="144"/>
                  </a:cubicBezTo>
                  <a:cubicBezTo>
                    <a:pt x="400" y="0"/>
                    <a:pt x="448" y="64"/>
                    <a:pt x="528" y="144"/>
                  </a:cubicBezTo>
                  <a:cubicBezTo>
                    <a:pt x="608" y="224"/>
                    <a:pt x="720" y="488"/>
                    <a:pt x="816" y="624"/>
                  </a:cubicBezTo>
                  <a:cubicBezTo>
                    <a:pt x="912" y="760"/>
                    <a:pt x="1008" y="872"/>
                    <a:pt x="1104" y="960"/>
                  </a:cubicBezTo>
                  <a:cubicBezTo>
                    <a:pt x="1200" y="1048"/>
                    <a:pt x="1344" y="1120"/>
                    <a:pt x="1392" y="1152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572000" y="1062038"/>
            <a:ext cx="4146550" cy="4038600"/>
            <a:chOff x="2866" y="624"/>
            <a:chExt cx="2612" cy="2544"/>
          </a:xfrm>
        </p:grpSpPr>
        <p:grpSp>
          <p:nvGrpSpPr>
            <p:cNvPr id="3098" name="Group 22"/>
            <p:cNvGrpSpPr>
              <a:grpSpLocks/>
            </p:cNvGrpSpPr>
            <p:nvPr/>
          </p:nvGrpSpPr>
          <p:grpSpPr bwMode="auto">
            <a:xfrm>
              <a:off x="3174" y="816"/>
              <a:ext cx="48" cy="1680"/>
              <a:chOff x="576" y="720"/>
              <a:chExt cx="48" cy="1680"/>
            </a:xfrm>
          </p:grpSpPr>
          <p:sp>
            <p:nvSpPr>
              <p:cNvPr id="3118" name="Line 23"/>
              <p:cNvSpPr>
                <a:spLocks noChangeShapeType="1"/>
              </p:cNvSpPr>
              <p:nvPr/>
            </p:nvSpPr>
            <p:spPr bwMode="auto">
              <a:xfrm>
                <a:off x="576" y="720"/>
                <a:ext cx="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9" name="Line 24"/>
              <p:cNvSpPr>
                <a:spLocks noChangeShapeType="1"/>
              </p:cNvSpPr>
              <p:nvPr/>
            </p:nvSpPr>
            <p:spPr bwMode="auto">
              <a:xfrm>
                <a:off x="576" y="1728"/>
                <a:ext cx="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0" name="Line 25"/>
              <p:cNvSpPr>
                <a:spLocks noChangeShapeType="1"/>
              </p:cNvSpPr>
              <p:nvPr/>
            </p:nvSpPr>
            <p:spPr bwMode="auto">
              <a:xfrm>
                <a:off x="576" y="2400"/>
                <a:ext cx="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1" name="Line 26"/>
              <p:cNvSpPr>
                <a:spLocks noChangeShapeType="1"/>
              </p:cNvSpPr>
              <p:nvPr/>
            </p:nvSpPr>
            <p:spPr bwMode="auto">
              <a:xfrm>
                <a:off x="576" y="2064"/>
                <a:ext cx="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2" name="Line 27"/>
              <p:cNvSpPr>
                <a:spLocks noChangeShapeType="1"/>
              </p:cNvSpPr>
              <p:nvPr/>
            </p:nvSpPr>
            <p:spPr bwMode="auto">
              <a:xfrm>
                <a:off x="576" y="1392"/>
                <a:ext cx="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23" name="Line 28"/>
              <p:cNvSpPr>
                <a:spLocks noChangeShapeType="1"/>
              </p:cNvSpPr>
              <p:nvPr/>
            </p:nvSpPr>
            <p:spPr bwMode="auto">
              <a:xfrm>
                <a:off x="576" y="1056"/>
                <a:ext cx="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099" name="Group 29"/>
            <p:cNvGrpSpPr>
              <a:grpSpLocks/>
            </p:cNvGrpSpPr>
            <p:nvPr/>
          </p:nvGrpSpPr>
          <p:grpSpPr bwMode="auto">
            <a:xfrm>
              <a:off x="3030" y="2832"/>
              <a:ext cx="2448" cy="336"/>
              <a:chOff x="3030" y="2832"/>
              <a:chExt cx="2448" cy="336"/>
            </a:xfrm>
          </p:grpSpPr>
          <p:sp>
            <p:nvSpPr>
              <p:cNvPr id="3107" name="Line 30"/>
              <p:cNvSpPr>
                <a:spLocks noChangeShapeType="1"/>
              </p:cNvSpPr>
              <p:nvPr/>
            </p:nvSpPr>
            <p:spPr bwMode="auto">
              <a:xfrm>
                <a:off x="3030" y="2880"/>
                <a:ext cx="244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8" name="Line 31"/>
              <p:cNvSpPr>
                <a:spLocks noChangeShapeType="1"/>
              </p:cNvSpPr>
              <p:nvPr/>
            </p:nvSpPr>
            <p:spPr bwMode="auto">
              <a:xfrm>
                <a:off x="3581" y="2832"/>
                <a:ext cx="0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9" name="Line 32"/>
              <p:cNvSpPr>
                <a:spLocks noChangeShapeType="1"/>
              </p:cNvSpPr>
              <p:nvPr/>
            </p:nvSpPr>
            <p:spPr bwMode="auto">
              <a:xfrm>
                <a:off x="4032" y="2832"/>
                <a:ext cx="0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0" name="Line 33"/>
              <p:cNvSpPr>
                <a:spLocks noChangeShapeType="1"/>
              </p:cNvSpPr>
              <p:nvPr/>
            </p:nvSpPr>
            <p:spPr bwMode="auto">
              <a:xfrm>
                <a:off x="4422" y="2832"/>
                <a:ext cx="0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1" name="Line 34"/>
              <p:cNvSpPr>
                <a:spLocks noChangeShapeType="1"/>
              </p:cNvSpPr>
              <p:nvPr/>
            </p:nvSpPr>
            <p:spPr bwMode="auto">
              <a:xfrm>
                <a:off x="4833" y="2832"/>
                <a:ext cx="0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2" name="Line 35"/>
              <p:cNvSpPr>
                <a:spLocks noChangeShapeType="1"/>
              </p:cNvSpPr>
              <p:nvPr/>
            </p:nvSpPr>
            <p:spPr bwMode="auto">
              <a:xfrm>
                <a:off x="5238" y="2832"/>
                <a:ext cx="0" cy="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3" name="Text Box 36"/>
              <p:cNvSpPr txBox="1">
                <a:spLocks noChangeArrowheads="1"/>
              </p:cNvSpPr>
              <p:nvPr/>
            </p:nvSpPr>
            <p:spPr bwMode="auto">
              <a:xfrm>
                <a:off x="3356" y="2880"/>
                <a:ext cx="3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b="1"/>
                  <a:t>1.0</a:t>
                </a:r>
              </a:p>
            </p:txBody>
          </p:sp>
          <p:sp>
            <p:nvSpPr>
              <p:cNvPr id="3114" name="Text Box 37"/>
              <p:cNvSpPr txBox="1">
                <a:spLocks noChangeArrowheads="1"/>
              </p:cNvSpPr>
              <p:nvPr/>
            </p:nvSpPr>
            <p:spPr bwMode="auto">
              <a:xfrm>
                <a:off x="3778" y="2880"/>
                <a:ext cx="3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b="1"/>
                  <a:t>2.0</a:t>
                </a:r>
              </a:p>
            </p:txBody>
          </p:sp>
          <p:sp>
            <p:nvSpPr>
              <p:cNvPr id="3115" name="Text Box 38"/>
              <p:cNvSpPr txBox="1">
                <a:spLocks noChangeArrowheads="1"/>
              </p:cNvSpPr>
              <p:nvPr/>
            </p:nvSpPr>
            <p:spPr bwMode="auto">
              <a:xfrm>
                <a:off x="4210" y="2880"/>
                <a:ext cx="3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b="1"/>
                  <a:t>3.0</a:t>
                </a:r>
              </a:p>
            </p:txBody>
          </p:sp>
          <p:sp>
            <p:nvSpPr>
              <p:cNvPr id="3116" name="Text Box 39"/>
              <p:cNvSpPr txBox="1">
                <a:spLocks noChangeArrowheads="1"/>
              </p:cNvSpPr>
              <p:nvPr/>
            </p:nvSpPr>
            <p:spPr bwMode="auto">
              <a:xfrm>
                <a:off x="4566" y="2880"/>
                <a:ext cx="3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b="1"/>
                  <a:t>4.0</a:t>
                </a:r>
              </a:p>
            </p:txBody>
          </p:sp>
          <p:sp>
            <p:nvSpPr>
              <p:cNvPr id="3117" name="Text Box 40"/>
              <p:cNvSpPr txBox="1">
                <a:spLocks noChangeArrowheads="1"/>
              </p:cNvSpPr>
              <p:nvPr/>
            </p:nvSpPr>
            <p:spPr bwMode="auto">
              <a:xfrm>
                <a:off x="5026" y="2880"/>
                <a:ext cx="35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b="1"/>
                  <a:t>5.0</a:t>
                </a:r>
              </a:p>
            </p:txBody>
          </p:sp>
        </p:grpSp>
        <p:sp>
          <p:nvSpPr>
            <p:cNvPr id="3100" name="Text Box 41"/>
            <p:cNvSpPr txBox="1">
              <a:spLocks noChangeArrowheads="1"/>
            </p:cNvSpPr>
            <p:nvPr/>
          </p:nvSpPr>
          <p:spPr bwMode="auto">
            <a:xfrm>
              <a:off x="2886" y="2016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/>
                <a:t>20</a:t>
              </a:r>
            </a:p>
          </p:txBody>
        </p:sp>
        <p:sp>
          <p:nvSpPr>
            <p:cNvPr id="3101" name="Text Box 42"/>
            <p:cNvSpPr txBox="1">
              <a:spLocks noChangeArrowheads="1"/>
            </p:cNvSpPr>
            <p:nvPr/>
          </p:nvSpPr>
          <p:spPr bwMode="auto">
            <a:xfrm>
              <a:off x="2886" y="1680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/>
                <a:t>30</a:t>
              </a:r>
            </a:p>
          </p:txBody>
        </p:sp>
        <p:sp>
          <p:nvSpPr>
            <p:cNvPr id="3102" name="Line 43"/>
            <p:cNvSpPr>
              <a:spLocks noChangeShapeType="1"/>
            </p:cNvSpPr>
            <p:nvPr/>
          </p:nvSpPr>
          <p:spPr bwMode="auto">
            <a:xfrm flipV="1">
              <a:off x="3174" y="624"/>
              <a:ext cx="0" cy="23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3" name="Text Box 44"/>
            <p:cNvSpPr txBox="1">
              <a:spLocks noChangeArrowheads="1"/>
            </p:cNvSpPr>
            <p:nvPr/>
          </p:nvSpPr>
          <p:spPr bwMode="auto">
            <a:xfrm>
              <a:off x="2866" y="237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/>
                <a:t>10</a:t>
              </a:r>
            </a:p>
          </p:txBody>
        </p:sp>
        <p:sp>
          <p:nvSpPr>
            <p:cNvPr id="3104" name="Text Box 45"/>
            <p:cNvSpPr txBox="1">
              <a:spLocks noChangeArrowheads="1"/>
            </p:cNvSpPr>
            <p:nvPr/>
          </p:nvSpPr>
          <p:spPr bwMode="auto">
            <a:xfrm>
              <a:off x="2866" y="1344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/>
                <a:t>40</a:t>
              </a:r>
            </a:p>
          </p:txBody>
        </p:sp>
        <p:sp>
          <p:nvSpPr>
            <p:cNvPr id="3105" name="Text Box 46"/>
            <p:cNvSpPr txBox="1">
              <a:spLocks noChangeArrowheads="1"/>
            </p:cNvSpPr>
            <p:nvPr/>
          </p:nvSpPr>
          <p:spPr bwMode="auto">
            <a:xfrm>
              <a:off x="2886" y="100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/>
                <a:t>50</a:t>
              </a:r>
            </a:p>
          </p:txBody>
        </p:sp>
        <p:sp>
          <p:nvSpPr>
            <p:cNvPr id="3106" name="Text Box 47"/>
            <p:cNvSpPr txBox="1">
              <a:spLocks noChangeArrowheads="1"/>
            </p:cNvSpPr>
            <p:nvPr/>
          </p:nvSpPr>
          <p:spPr bwMode="auto">
            <a:xfrm>
              <a:off x="2886" y="67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/>
                <a:t>60</a:t>
              </a:r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4843463" y="614363"/>
            <a:ext cx="4117975" cy="3941762"/>
            <a:chOff x="3051" y="167"/>
            <a:chExt cx="2594" cy="2483"/>
          </a:xfrm>
        </p:grpSpPr>
        <p:sp>
          <p:nvSpPr>
            <p:cNvPr id="3097" name="Text Box 49"/>
            <p:cNvSpPr txBox="1">
              <a:spLocks noChangeArrowheads="1"/>
            </p:cNvSpPr>
            <p:nvPr/>
          </p:nvSpPr>
          <p:spPr bwMode="auto">
            <a:xfrm>
              <a:off x="4944" y="2323"/>
              <a:ext cx="7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 i="1">
                  <a:sym typeface="Symbol" panose="05050102010706020507" pitchFamily="18" charset="2"/>
                </a:rPr>
                <a:t></a:t>
              </a:r>
              <a:r>
                <a:rPr kumimoji="1" lang="en-US" altLang="zh-CN" sz="2800" b="1">
                  <a:sym typeface="Symbol" panose="05050102010706020507" pitchFamily="18" charset="2"/>
                </a:rPr>
                <a:t>(nm)</a:t>
              </a:r>
              <a:endParaRPr kumimoji="1" lang="en-US" altLang="zh-CN" sz="2800" b="1"/>
            </a:p>
          </p:txBody>
        </p:sp>
        <p:graphicFrame>
          <p:nvGraphicFramePr>
            <p:cNvPr id="3076" name="Object 50"/>
            <p:cNvGraphicFramePr>
              <a:graphicFrameLocks noChangeAspect="1"/>
            </p:cNvGraphicFramePr>
            <p:nvPr/>
          </p:nvGraphicFramePr>
          <p:xfrm>
            <a:off x="3051" y="167"/>
            <a:ext cx="2085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90566" imgH="219186" progId="Equation.3">
                    <p:embed/>
                  </p:oleObj>
                </mc:Choice>
                <mc:Fallback>
                  <p:oleObj name="Equation" r:id="rId8" imgW="1590566" imgH="219186" progId="Equation.3">
                    <p:embed/>
                    <p:pic>
                      <p:nvPicPr>
                        <p:cNvPr id="3076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1" y="167"/>
                          <a:ext cx="2085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51"/>
          <p:cNvGrpSpPr>
            <a:grpSpLocks/>
          </p:cNvGrpSpPr>
          <p:nvPr/>
        </p:nvGrpSpPr>
        <p:grpSpPr bwMode="auto">
          <a:xfrm>
            <a:off x="6208713" y="1290638"/>
            <a:ext cx="1222375" cy="2819400"/>
            <a:chOff x="3897" y="768"/>
            <a:chExt cx="770" cy="1776"/>
          </a:xfrm>
        </p:grpSpPr>
        <p:sp>
          <p:nvSpPr>
            <p:cNvPr id="3093" name="Text Box 52"/>
            <p:cNvSpPr txBox="1">
              <a:spLocks noChangeArrowheads="1"/>
            </p:cNvSpPr>
            <p:nvPr/>
          </p:nvSpPr>
          <p:spPr bwMode="auto">
            <a:xfrm>
              <a:off x="3911" y="768"/>
              <a:ext cx="6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/>
                <a:t>2200K</a:t>
              </a:r>
            </a:p>
          </p:txBody>
        </p:sp>
        <p:sp>
          <p:nvSpPr>
            <p:cNvPr id="3094" name="Text Box 53"/>
            <p:cNvSpPr txBox="1">
              <a:spLocks noChangeArrowheads="1"/>
            </p:cNvSpPr>
            <p:nvPr/>
          </p:nvSpPr>
          <p:spPr bwMode="auto">
            <a:xfrm>
              <a:off x="3897" y="1488"/>
              <a:ext cx="6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/>
                <a:t>2000K</a:t>
              </a:r>
            </a:p>
          </p:txBody>
        </p:sp>
        <p:sp>
          <p:nvSpPr>
            <p:cNvPr id="3095" name="Text Box 54"/>
            <p:cNvSpPr txBox="1">
              <a:spLocks noChangeArrowheads="1"/>
            </p:cNvSpPr>
            <p:nvPr/>
          </p:nvSpPr>
          <p:spPr bwMode="auto">
            <a:xfrm>
              <a:off x="3936" y="1920"/>
              <a:ext cx="6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/>
                <a:t>1800K</a:t>
              </a:r>
            </a:p>
          </p:txBody>
        </p:sp>
        <p:sp>
          <p:nvSpPr>
            <p:cNvPr id="3096" name="Text Box 55"/>
            <p:cNvSpPr txBox="1">
              <a:spLocks noChangeArrowheads="1"/>
            </p:cNvSpPr>
            <p:nvPr/>
          </p:nvSpPr>
          <p:spPr bwMode="auto">
            <a:xfrm>
              <a:off x="4018" y="2256"/>
              <a:ext cx="6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/>
                <a:t>1600K</a:t>
              </a:r>
            </a:p>
          </p:txBody>
        </p:sp>
      </p:grpSp>
      <p:sp>
        <p:nvSpPr>
          <p:cNvPr id="69688" name="Text Box 56"/>
          <p:cNvSpPr txBox="1">
            <a:spLocks noChangeArrowheads="1"/>
          </p:cNvSpPr>
          <p:nvPr/>
        </p:nvSpPr>
        <p:spPr bwMode="auto">
          <a:xfrm>
            <a:off x="323850" y="5218113"/>
            <a:ext cx="8820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3300"/>
                </a:solidFill>
              </a:rPr>
              <a:t> 注意</a:t>
            </a:r>
            <a:r>
              <a:rPr kumimoji="1" lang="en-US" altLang="zh-CN" sz="2800" b="1">
                <a:solidFill>
                  <a:srgbClr val="FF3300"/>
                </a:solidFill>
              </a:rPr>
              <a:t>: </a:t>
            </a:r>
            <a:r>
              <a:rPr kumimoji="1" lang="zh-CN" altLang="en-US" sz="2800" b="1"/>
              <a:t>以上两定律适用于黑体</a:t>
            </a:r>
            <a:r>
              <a:rPr kumimoji="1" lang="en-US" altLang="zh-CN" sz="2800" b="1"/>
              <a:t>, </a:t>
            </a:r>
            <a:r>
              <a:rPr kumimoji="1" lang="zh-CN" altLang="en-US" sz="2800" b="1"/>
              <a:t>对非黑体近似成立。</a:t>
            </a:r>
          </a:p>
        </p:txBody>
      </p:sp>
      <p:sp>
        <p:nvSpPr>
          <p:cNvPr id="69689" name="Text Box 57"/>
          <p:cNvSpPr txBox="1">
            <a:spLocks noChangeArrowheads="1"/>
          </p:cNvSpPr>
          <p:nvPr/>
        </p:nvSpPr>
        <p:spPr bwMode="auto">
          <a:xfrm>
            <a:off x="7452320" y="1364575"/>
            <a:ext cx="155369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solidFill>
                  <a:srgbClr val="FF3300"/>
                </a:solidFill>
              </a:rPr>
              <a:t>曲线下的面积的物理意义？</a:t>
            </a:r>
          </a:p>
        </p:txBody>
      </p:sp>
      <p:sp>
        <p:nvSpPr>
          <p:cNvPr id="69690" name="Text Box 58"/>
          <p:cNvSpPr txBox="1">
            <a:spLocks noChangeArrowheads="1"/>
          </p:cNvSpPr>
          <p:nvPr/>
        </p:nvSpPr>
        <p:spPr bwMode="auto">
          <a:xfrm>
            <a:off x="468313" y="1114425"/>
            <a:ext cx="2808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/>
              <a:t>黑体的辐出度</a:t>
            </a:r>
            <a:r>
              <a:rPr kumimoji="1" lang="en-US" altLang="zh-CN" sz="2800" b="1"/>
              <a:t>:</a:t>
            </a:r>
          </a:p>
        </p:txBody>
      </p:sp>
      <p:sp>
        <p:nvSpPr>
          <p:cNvPr id="69691" name="Text Box 59"/>
          <p:cNvSpPr txBox="1">
            <a:spLocks noChangeArrowheads="1"/>
          </p:cNvSpPr>
          <p:nvPr/>
        </p:nvSpPr>
        <p:spPr bwMode="auto">
          <a:xfrm>
            <a:off x="360363" y="5794375"/>
            <a:ext cx="85328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/>
              <a:t>太阳的</a:t>
            </a:r>
            <a:r>
              <a:rPr kumimoji="1" lang="zh-CN" altLang="en-US" sz="2800" b="1" i="1">
                <a:sym typeface="Symbol" panose="05050102010706020507" pitchFamily="18" charset="2"/>
              </a:rPr>
              <a:t></a:t>
            </a:r>
            <a:r>
              <a:rPr kumimoji="1" lang="en-US" altLang="zh-CN" sz="2800" b="1" baseline="-25000">
                <a:sym typeface="Symbol" panose="05050102010706020507" pitchFamily="18" charset="2"/>
              </a:rPr>
              <a:t>m</a:t>
            </a:r>
            <a:r>
              <a:rPr kumimoji="1" lang="en-US" altLang="zh-CN" sz="2800" b="1">
                <a:sym typeface="Symbol" panose="05050102010706020507" pitchFamily="18" charset="2"/>
              </a:rPr>
              <a:t>=490nm,</a:t>
            </a:r>
            <a:r>
              <a:rPr kumimoji="1" lang="zh-CN" altLang="en-US" sz="2800" b="1">
                <a:sym typeface="Symbol" panose="05050102010706020507" pitchFamily="18" charset="2"/>
              </a:rPr>
              <a:t>可得太阳表面温度</a:t>
            </a:r>
            <a:r>
              <a:rPr kumimoji="1" lang="en-US" altLang="zh-CN" sz="2800" b="1" i="1">
                <a:sym typeface="Symbol" panose="05050102010706020507" pitchFamily="18" charset="2"/>
              </a:rPr>
              <a:t>T</a:t>
            </a:r>
            <a:r>
              <a:rPr kumimoji="1" lang="en-US" altLang="zh-CN" sz="2800" b="1">
                <a:sym typeface="Symbol" panose="05050102010706020507" pitchFamily="18" charset="2"/>
              </a:rPr>
              <a:t>=5900K;</a:t>
            </a:r>
            <a:r>
              <a:rPr kumimoji="1" lang="zh-CN" altLang="en-US" sz="2800" b="1"/>
              <a:t>地</a:t>
            </a:r>
            <a:r>
              <a:rPr kumimoji="1" lang="zh-CN" altLang="en-US" sz="2800" b="1">
                <a:sym typeface="Symbol" panose="05050102010706020507" pitchFamily="18" charset="2"/>
              </a:rPr>
              <a:t>面温度约</a:t>
            </a:r>
            <a:r>
              <a:rPr kumimoji="1" lang="en-US" altLang="zh-CN" sz="2800" b="1" i="1">
                <a:sym typeface="Symbol" panose="05050102010706020507" pitchFamily="18" charset="2"/>
              </a:rPr>
              <a:t>T</a:t>
            </a:r>
            <a:r>
              <a:rPr kumimoji="1" lang="en-US" altLang="zh-CN" sz="2800" b="1">
                <a:sym typeface="Symbol" panose="05050102010706020507" pitchFamily="18" charset="2"/>
              </a:rPr>
              <a:t>=300K,</a:t>
            </a:r>
            <a:r>
              <a:rPr kumimoji="1" lang="zh-CN" altLang="en-US" sz="2800" b="1">
                <a:sym typeface="Symbol" panose="05050102010706020507" pitchFamily="18" charset="2"/>
              </a:rPr>
              <a:t>可得</a:t>
            </a:r>
            <a:r>
              <a:rPr kumimoji="1" lang="zh-CN" altLang="en-US" sz="2800" b="1" i="1">
                <a:sym typeface="Symbol" panose="05050102010706020507" pitchFamily="18" charset="2"/>
              </a:rPr>
              <a:t></a:t>
            </a:r>
            <a:r>
              <a:rPr kumimoji="1" lang="en-US" altLang="zh-CN" sz="2800" b="1" baseline="-25000">
                <a:sym typeface="Symbol" panose="05050102010706020507" pitchFamily="18" charset="2"/>
              </a:rPr>
              <a:t>m</a:t>
            </a:r>
            <a:r>
              <a:rPr kumimoji="1" lang="en-US" altLang="zh-CN" sz="2800" b="1">
                <a:sym typeface="Symbol" panose="05050102010706020507" pitchFamily="18" charset="2"/>
              </a:rPr>
              <a:t>=10m(</a:t>
            </a:r>
            <a:r>
              <a:rPr kumimoji="1" lang="zh-CN" altLang="en-US" sz="2800" b="1">
                <a:sym typeface="Symbol" panose="05050102010706020507" pitchFamily="18" charset="2"/>
              </a:rPr>
              <a:t>该波段为电磁波窗口</a:t>
            </a:r>
            <a:r>
              <a:rPr kumimoji="1" lang="en-US" altLang="zh-CN" sz="2800" b="1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60" name="Text Box 57"/>
          <p:cNvSpPr txBox="1">
            <a:spLocks noChangeArrowheads="1"/>
          </p:cNvSpPr>
          <p:nvPr/>
        </p:nvSpPr>
        <p:spPr bwMode="auto">
          <a:xfrm>
            <a:off x="7606718" y="2852936"/>
            <a:ext cx="128576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</a:rPr>
              <a:t>黑体辐射本领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9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  <p:bldP spid="69634" grpId="0" autoUpdateAnimBg="0"/>
      <p:bldP spid="69635" grpId="0" autoUpdateAnimBg="0"/>
      <p:bldP spid="13367" grpId="0" autoUpdateAnimBg="0"/>
      <p:bldP spid="69637" grpId="0" autoUpdateAnimBg="0"/>
      <p:bldP spid="69639" grpId="0" autoUpdateAnimBg="0"/>
      <p:bldP spid="69640" grpId="0" autoUpdateAnimBg="0"/>
      <p:bldP spid="69642" grpId="0" autoUpdateAnimBg="0"/>
      <p:bldP spid="69688" grpId="0" autoUpdateAnimBg="0"/>
      <p:bldP spid="69689" grpId="0" autoUpdateAnimBg="0"/>
      <p:bldP spid="69690" grpId="0" autoUpdateAnimBg="0"/>
      <p:bldP spid="69691" grpId="0" autoUpdateAnimBg="0"/>
      <p:bldP spid="6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579884" y="5862215"/>
            <a:ext cx="3848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经典物理学遇到的困难</a:t>
            </a:r>
            <a:endParaRPr lang="zh-CN" altLang="en-US" sz="2800" b="1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  <p:sp>
        <p:nvSpPr>
          <p:cNvPr id="4104" name="Text Box 3"/>
          <p:cNvSpPr txBox="1">
            <a:spLocks noChangeArrowheads="1"/>
          </p:cNvSpPr>
          <p:nvPr/>
        </p:nvSpPr>
        <p:spPr bwMode="auto">
          <a:xfrm>
            <a:off x="179388" y="188640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800" b="1">
                <a:solidFill>
                  <a:schemeClr val="accent2"/>
                </a:solidFill>
              </a:rPr>
              <a:t>3. 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理论与实验的对比</a:t>
            </a:r>
            <a:endParaRPr lang="zh-CN" altLang="en-US" sz="2800" b="1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75780" name="Object 4"/>
          <p:cNvGraphicFramePr>
            <a:graphicFrameLocks/>
          </p:cNvGraphicFramePr>
          <p:nvPr/>
        </p:nvGraphicFramePr>
        <p:xfrm>
          <a:off x="1049338" y="4524375"/>
          <a:ext cx="297338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8248" imgH="371429" progId="Equation.3">
                  <p:embed/>
                </p:oleObj>
              </mc:Choice>
              <mc:Fallback>
                <p:oleObj name="Equation" r:id="rId4" imgW="1238248" imgH="371429" progId="Equation.3">
                  <p:embed/>
                  <p:pic>
                    <p:nvPicPr>
                      <p:cNvPr id="7578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4524375"/>
                        <a:ext cx="2973387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419100" y="758825"/>
            <a:ext cx="3581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(1)</a:t>
            </a:r>
            <a:r>
              <a:rPr lang="zh-CN" altLang="en-US" sz="2800" b="1"/>
              <a:t>维恩公式</a:t>
            </a:r>
            <a:r>
              <a:rPr lang="en-US" altLang="zh-CN" sz="2800" b="1"/>
              <a:t>: </a:t>
            </a:r>
          </a:p>
          <a:p>
            <a:r>
              <a:rPr kumimoji="1" lang="en-US" altLang="zh-CN" sz="2800" b="1">
                <a:solidFill>
                  <a:srgbClr val="FF3300"/>
                </a:solidFill>
              </a:rPr>
              <a:t>    (Wien’s formula)</a:t>
            </a:r>
          </a:p>
        </p:txBody>
      </p:sp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866775" y="1638300"/>
          <a:ext cx="29464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68400" imgH="419100" progId="Equation.DSMT4">
                  <p:embed/>
                </p:oleObj>
              </mc:Choice>
              <mc:Fallback>
                <p:oleObj name="Equation" r:id="rId6" imgW="1168400" imgH="419100" progId="Equation.DSMT4">
                  <p:embed/>
                  <p:pic>
                    <p:nvPicPr>
                      <p:cNvPr id="757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1638300"/>
                        <a:ext cx="294640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457200" y="3549650"/>
            <a:ext cx="46593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(2)</a:t>
            </a:r>
            <a:r>
              <a:rPr lang="zh-CN" altLang="en-US" sz="2800" b="1"/>
              <a:t>瑞利</a:t>
            </a:r>
            <a:r>
              <a:rPr lang="en-US" altLang="zh-CN" sz="2800" b="1"/>
              <a:t>-</a:t>
            </a:r>
            <a:r>
              <a:rPr lang="zh-CN" altLang="en-US" sz="2800" b="1"/>
              <a:t>金斯公式</a:t>
            </a:r>
            <a:r>
              <a:rPr lang="en-US" altLang="zh-CN" sz="2800" b="1"/>
              <a:t>:</a:t>
            </a:r>
          </a:p>
          <a:p>
            <a:r>
              <a:rPr lang="en-US" altLang="zh-CN" sz="2800" b="1"/>
              <a:t> </a:t>
            </a:r>
            <a:r>
              <a:rPr lang="en-US" altLang="zh-CN" sz="2800" b="1">
                <a:solidFill>
                  <a:srgbClr val="FF3300"/>
                </a:solidFill>
              </a:rPr>
              <a:t>(</a:t>
            </a:r>
            <a:r>
              <a:rPr kumimoji="1" lang="en-US" altLang="zh-CN" sz="2800" b="1">
                <a:solidFill>
                  <a:srgbClr val="FF3300"/>
                </a:solidFill>
              </a:rPr>
              <a:t>Rayleigh-jean’s formula)</a:t>
            </a:r>
            <a:endParaRPr lang="en-US" altLang="zh-CN" sz="2800" b="1"/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4864943" y="5811986"/>
            <a:ext cx="3019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1">
                <a:solidFill>
                  <a:srgbClr val="000066"/>
                </a:solidFill>
                <a:ea typeface="华文行楷" panose="02010800040101010101" pitchFamily="2" charset="-122"/>
              </a:rPr>
              <a:t>紫外灾难！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886200" y="519113"/>
            <a:ext cx="5014913" cy="3595687"/>
            <a:chOff x="2448" y="327"/>
            <a:chExt cx="3159" cy="2265"/>
          </a:xfrm>
        </p:grpSpPr>
        <p:grpSp>
          <p:nvGrpSpPr>
            <p:cNvPr id="4137" name="Group 11"/>
            <p:cNvGrpSpPr>
              <a:grpSpLocks/>
            </p:cNvGrpSpPr>
            <p:nvPr/>
          </p:nvGrpSpPr>
          <p:grpSpPr bwMode="auto">
            <a:xfrm>
              <a:off x="2731" y="624"/>
              <a:ext cx="101" cy="1669"/>
              <a:chOff x="576" y="528"/>
              <a:chExt cx="48" cy="2304"/>
            </a:xfrm>
          </p:grpSpPr>
          <p:sp>
            <p:nvSpPr>
              <p:cNvPr id="4158" name="Line 12"/>
              <p:cNvSpPr>
                <a:spLocks noChangeShapeType="1"/>
              </p:cNvSpPr>
              <p:nvPr/>
            </p:nvSpPr>
            <p:spPr bwMode="auto">
              <a:xfrm flipV="1">
                <a:off x="576" y="528"/>
                <a:ext cx="0" cy="23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159" name="Group 13"/>
              <p:cNvGrpSpPr>
                <a:grpSpLocks/>
              </p:cNvGrpSpPr>
              <p:nvPr/>
            </p:nvGrpSpPr>
            <p:grpSpPr bwMode="auto">
              <a:xfrm>
                <a:off x="576" y="720"/>
                <a:ext cx="48" cy="1680"/>
                <a:chOff x="576" y="720"/>
                <a:chExt cx="48" cy="1680"/>
              </a:xfrm>
            </p:grpSpPr>
            <p:sp>
              <p:nvSpPr>
                <p:cNvPr id="4160" name="Line 14"/>
                <p:cNvSpPr>
                  <a:spLocks noChangeShapeType="1"/>
                </p:cNvSpPr>
                <p:nvPr/>
              </p:nvSpPr>
              <p:spPr bwMode="auto">
                <a:xfrm>
                  <a:off x="576" y="720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61" name="Line 15"/>
                <p:cNvSpPr>
                  <a:spLocks noChangeShapeType="1"/>
                </p:cNvSpPr>
                <p:nvPr/>
              </p:nvSpPr>
              <p:spPr bwMode="auto">
                <a:xfrm>
                  <a:off x="576" y="1728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62" name="Line 16"/>
                <p:cNvSpPr>
                  <a:spLocks noChangeShapeType="1"/>
                </p:cNvSpPr>
                <p:nvPr/>
              </p:nvSpPr>
              <p:spPr bwMode="auto">
                <a:xfrm>
                  <a:off x="576" y="2400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63" name="Line 17"/>
                <p:cNvSpPr>
                  <a:spLocks noChangeShapeType="1"/>
                </p:cNvSpPr>
                <p:nvPr/>
              </p:nvSpPr>
              <p:spPr bwMode="auto">
                <a:xfrm>
                  <a:off x="576" y="2064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64" name="Line 18"/>
                <p:cNvSpPr>
                  <a:spLocks noChangeShapeType="1"/>
                </p:cNvSpPr>
                <p:nvPr/>
              </p:nvSpPr>
              <p:spPr bwMode="auto">
                <a:xfrm>
                  <a:off x="576" y="1392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65" name="Line 19"/>
                <p:cNvSpPr>
                  <a:spLocks noChangeShapeType="1"/>
                </p:cNvSpPr>
                <p:nvPr/>
              </p:nvSpPr>
              <p:spPr bwMode="auto">
                <a:xfrm>
                  <a:off x="576" y="1056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138" name="Line 20"/>
            <p:cNvSpPr>
              <a:spLocks noChangeShapeType="1"/>
            </p:cNvSpPr>
            <p:nvPr/>
          </p:nvSpPr>
          <p:spPr bwMode="auto">
            <a:xfrm>
              <a:off x="2637" y="2304"/>
              <a:ext cx="24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9" name="Text Box 21"/>
            <p:cNvSpPr txBox="1">
              <a:spLocks noChangeArrowheads="1"/>
            </p:cNvSpPr>
            <p:nvPr/>
          </p:nvSpPr>
          <p:spPr bwMode="auto">
            <a:xfrm>
              <a:off x="2829" y="230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/>
                <a:t>1</a:t>
              </a:r>
            </a:p>
          </p:txBody>
        </p:sp>
        <p:sp>
          <p:nvSpPr>
            <p:cNvPr id="4140" name="Text Box 22"/>
            <p:cNvSpPr txBox="1">
              <a:spLocks noChangeArrowheads="1"/>
            </p:cNvSpPr>
            <p:nvPr/>
          </p:nvSpPr>
          <p:spPr bwMode="auto">
            <a:xfrm>
              <a:off x="3069" y="230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/>
                <a:t>2</a:t>
              </a:r>
            </a:p>
          </p:txBody>
        </p:sp>
        <p:sp>
          <p:nvSpPr>
            <p:cNvPr id="4141" name="Text Box 23"/>
            <p:cNvSpPr txBox="1">
              <a:spLocks noChangeArrowheads="1"/>
            </p:cNvSpPr>
            <p:nvPr/>
          </p:nvSpPr>
          <p:spPr bwMode="auto">
            <a:xfrm>
              <a:off x="3309" y="230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/>
                <a:t>3</a:t>
              </a:r>
            </a:p>
          </p:txBody>
        </p:sp>
        <p:sp>
          <p:nvSpPr>
            <p:cNvPr id="4142" name="Text Box 24"/>
            <p:cNvSpPr txBox="1">
              <a:spLocks noChangeArrowheads="1"/>
            </p:cNvSpPr>
            <p:nvPr/>
          </p:nvSpPr>
          <p:spPr bwMode="auto">
            <a:xfrm>
              <a:off x="3529" y="230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/>
                <a:t>4</a:t>
              </a:r>
            </a:p>
          </p:txBody>
        </p:sp>
        <p:sp>
          <p:nvSpPr>
            <p:cNvPr id="4143" name="Text Box 25"/>
            <p:cNvSpPr txBox="1">
              <a:spLocks noChangeArrowheads="1"/>
            </p:cNvSpPr>
            <p:nvPr/>
          </p:nvSpPr>
          <p:spPr bwMode="auto">
            <a:xfrm>
              <a:off x="3789" y="230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/>
                <a:t>5</a:t>
              </a:r>
            </a:p>
          </p:txBody>
        </p:sp>
        <p:sp>
          <p:nvSpPr>
            <p:cNvPr id="4144" name="Line 26"/>
            <p:cNvSpPr>
              <a:spLocks noChangeShapeType="1"/>
            </p:cNvSpPr>
            <p:nvPr/>
          </p:nvSpPr>
          <p:spPr bwMode="auto">
            <a:xfrm>
              <a:off x="4317" y="2264"/>
              <a:ext cx="0" cy="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5" name="Text Box 27"/>
            <p:cNvSpPr txBox="1">
              <a:spLocks noChangeArrowheads="1"/>
            </p:cNvSpPr>
            <p:nvPr/>
          </p:nvSpPr>
          <p:spPr bwMode="auto">
            <a:xfrm>
              <a:off x="3981" y="230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/>
                <a:t>6</a:t>
              </a:r>
            </a:p>
          </p:txBody>
        </p:sp>
        <p:sp>
          <p:nvSpPr>
            <p:cNvPr id="4146" name="Text Box 28"/>
            <p:cNvSpPr txBox="1">
              <a:spLocks noChangeArrowheads="1"/>
            </p:cNvSpPr>
            <p:nvPr/>
          </p:nvSpPr>
          <p:spPr bwMode="auto">
            <a:xfrm>
              <a:off x="4201" y="230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/>
                <a:t>7</a:t>
              </a:r>
            </a:p>
          </p:txBody>
        </p:sp>
        <p:sp>
          <p:nvSpPr>
            <p:cNvPr id="4147" name="Text Box 29"/>
            <p:cNvSpPr txBox="1">
              <a:spLocks noChangeArrowheads="1"/>
            </p:cNvSpPr>
            <p:nvPr/>
          </p:nvSpPr>
          <p:spPr bwMode="auto">
            <a:xfrm>
              <a:off x="4461" y="230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/>
                <a:t>8</a:t>
              </a:r>
            </a:p>
          </p:txBody>
        </p:sp>
        <p:sp>
          <p:nvSpPr>
            <p:cNvPr id="4148" name="Text Box 30"/>
            <p:cNvSpPr txBox="1">
              <a:spLocks noChangeArrowheads="1"/>
            </p:cNvSpPr>
            <p:nvPr/>
          </p:nvSpPr>
          <p:spPr bwMode="auto">
            <a:xfrm>
              <a:off x="4701" y="230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/>
                <a:t>9</a:t>
              </a:r>
            </a:p>
          </p:txBody>
        </p:sp>
        <p:graphicFrame>
          <p:nvGraphicFramePr>
            <p:cNvPr id="4101" name="Object 31"/>
            <p:cNvGraphicFramePr>
              <a:graphicFrameLocks noChangeAspect="1"/>
            </p:cNvGraphicFramePr>
            <p:nvPr/>
          </p:nvGraphicFramePr>
          <p:xfrm>
            <a:off x="2448" y="350"/>
            <a:ext cx="712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23884" imgH="209468" progId="Equation.3">
                    <p:embed/>
                  </p:oleObj>
                </mc:Choice>
                <mc:Fallback>
                  <p:oleObj name="Equation" r:id="rId8" imgW="523884" imgH="209468" progId="Equation.3">
                    <p:embed/>
                    <p:pic>
                      <p:nvPicPr>
                        <p:cNvPr id="4101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350"/>
                          <a:ext cx="712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49" name="Text Box 32"/>
            <p:cNvSpPr txBox="1">
              <a:spLocks noChangeArrowheads="1"/>
            </p:cNvSpPr>
            <p:nvPr/>
          </p:nvSpPr>
          <p:spPr bwMode="auto">
            <a:xfrm>
              <a:off x="4906" y="1918"/>
              <a:ext cx="7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 i="1">
                  <a:sym typeface="Symbol" panose="05050102010706020507" pitchFamily="18" charset="2"/>
                </a:rPr>
                <a:t></a:t>
              </a:r>
              <a:r>
                <a:rPr kumimoji="1" lang="en-US" altLang="zh-CN" sz="2800" b="1">
                  <a:sym typeface="Symbol" panose="05050102010706020507" pitchFamily="18" charset="2"/>
                </a:rPr>
                <a:t>(nm)</a:t>
              </a:r>
              <a:endParaRPr kumimoji="1" lang="en-US" altLang="zh-CN" sz="2800" b="1"/>
            </a:p>
          </p:txBody>
        </p:sp>
        <p:graphicFrame>
          <p:nvGraphicFramePr>
            <p:cNvPr id="4102" name="Object 33"/>
            <p:cNvGraphicFramePr>
              <a:graphicFrameLocks noChangeAspect="1"/>
            </p:cNvGraphicFramePr>
            <p:nvPr/>
          </p:nvGraphicFramePr>
          <p:xfrm>
            <a:off x="3094" y="327"/>
            <a:ext cx="1514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085865" imgH="209468" progId="Equation.3">
                    <p:embed/>
                  </p:oleObj>
                </mc:Choice>
                <mc:Fallback>
                  <p:oleObj name="Equation" r:id="rId10" imgW="1085865" imgH="209468" progId="Equation.3">
                    <p:embed/>
                    <p:pic>
                      <p:nvPicPr>
                        <p:cNvPr id="4102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4" y="327"/>
                          <a:ext cx="1514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50" name="Line 34"/>
            <p:cNvSpPr>
              <a:spLocks noChangeShapeType="1"/>
            </p:cNvSpPr>
            <p:nvPr/>
          </p:nvSpPr>
          <p:spPr bwMode="auto">
            <a:xfrm>
              <a:off x="4077" y="2256"/>
              <a:ext cx="0" cy="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1" name="Line 35"/>
            <p:cNvSpPr>
              <a:spLocks noChangeShapeType="1"/>
            </p:cNvSpPr>
            <p:nvPr/>
          </p:nvSpPr>
          <p:spPr bwMode="auto">
            <a:xfrm>
              <a:off x="3885" y="2256"/>
              <a:ext cx="0" cy="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2" name="Line 36"/>
            <p:cNvSpPr>
              <a:spLocks noChangeShapeType="1"/>
            </p:cNvSpPr>
            <p:nvPr/>
          </p:nvSpPr>
          <p:spPr bwMode="auto">
            <a:xfrm>
              <a:off x="3645" y="2256"/>
              <a:ext cx="0" cy="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3" name="Line 37"/>
            <p:cNvSpPr>
              <a:spLocks noChangeShapeType="1"/>
            </p:cNvSpPr>
            <p:nvPr/>
          </p:nvSpPr>
          <p:spPr bwMode="auto">
            <a:xfrm>
              <a:off x="3405" y="2256"/>
              <a:ext cx="0" cy="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4" name="Line 38"/>
            <p:cNvSpPr>
              <a:spLocks noChangeShapeType="1"/>
            </p:cNvSpPr>
            <p:nvPr/>
          </p:nvSpPr>
          <p:spPr bwMode="auto">
            <a:xfrm>
              <a:off x="3165" y="2256"/>
              <a:ext cx="0" cy="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5" name="Line 39"/>
            <p:cNvSpPr>
              <a:spLocks noChangeShapeType="1"/>
            </p:cNvSpPr>
            <p:nvPr/>
          </p:nvSpPr>
          <p:spPr bwMode="auto">
            <a:xfrm>
              <a:off x="2925" y="2256"/>
              <a:ext cx="0" cy="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6" name="Line 40"/>
            <p:cNvSpPr>
              <a:spLocks noChangeShapeType="1"/>
            </p:cNvSpPr>
            <p:nvPr/>
          </p:nvSpPr>
          <p:spPr bwMode="auto">
            <a:xfrm>
              <a:off x="4557" y="2256"/>
              <a:ext cx="0" cy="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7" name="Line 41"/>
            <p:cNvSpPr>
              <a:spLocks noChangeShapeType="1"/>
            </p:cNvSpPr>
            <p:nvPr/>
          </p:nvSpPr>
          <p:spPr bwMode="auto">
            <a:xfrm>
              <a:off x="4797" y="2256"/>
              <a:ext cx="0" cy="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4432300" y="1479550"/>
            <a:ext cx="3130550" cy="1930400"/>
            <a:chOff x="2792" y="932"/>
            <a:chExt cx="1972" cy="1216"/>
          </a:xfrm>
        </p:grpSpPr>
        <p:sp>
          <p:nvSpPr>
            <p:cNvPr id="4120" name="Oval 43"/>
            <p:cNvSpPr>
              <a:spLocks noChangeArrowheads="1"/>
            </p:cNvSpPr>
            <p:nvPr/>
          </p:nvSpPr>
          <p:spPr bwMode="auto">
            <a:xfrm>
              <a:off x="2792" y="2064"/>
              <a:ext cx="76" cy="84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DC2C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21" name="Oval 44"/>
            <p:cNvSpPr>
              <a:spLocks noChangeArrowheads="1"/>
            </p:cNvSpPr>
            <p:nvPr/>
          </p:nvSpPr>
          <p:spPr bwMode="auto">
            <a:xfrm>
              <a:off x="2853" y="1920"/>
              <a:ext cx="75" cy="84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DC2C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22" name="Oval 45"/>
            <p:cNvSpPr>
              <a:spLocks noChangeArrowheads="1"/>
            </p:cNvSpPr>
            <p:nvPr/>
          </p:nvSpPr>
          <p:spPr bwMode="auto">
            <a:xfrm>
              <a:off x="2900" y="1740"/>
              <a:ext cx="76" cy="84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DC2C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23" name="Oval 46"/>
            <p:cNvSpPr>
              <a:spLocks noChangeArrowheads="1"/>
            </p:cNvSpPr>
            <p:nvPr/>
          </p:nvSpPr>
          <p:spPr bwMode="auto">
            <a:xfrm>
              <a:off x="2969" y="1515"/>
              <a:ext cx="76" cy="83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DC2C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24" name="Oval 47"/>
            <p:cNvSpPr>
              <a:spLocks noChangeArrowheads="1"/>
            </p:cNvSpPr>
            <p:nvPr/>
          </p:nvSpPr>
          <p:spPr bwMode="auto">
            <a:xfrm>
              <a:off x="2982" y="1307"/>
              <a:ext cx="76" cy="83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DC2C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25" name="Oval 48"/>
            <p:cNvSpPr>
              <a:spLocks noChangeArrowheads="1"/>
            </p:cNvSpPr>
            <p:nvPr/>
          </p:nvSpPr>
          <p:spPr bwMode="auto">
            <a:xfrm>
              <a:off x="3020" y="1099"/>
              <a:ext cx="75" cy="83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DC2C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26" name="Oval 49"/>
            <p:cNvSpPr>
              <a:spLocks noChangeArrowheads="1"/>
            </p:cNvSpPr>
            <p:nvPr/>
          </p:nvSpPr>
          <p:spPr bwMode="auto">
            <a:xfrm>
              <a:off x="3095" y="932"/>
              <a:ext cx="77" cy="83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DC2C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27" name="Oval 50"/>
            <p:cNvSpPr>
              <a:spLocks noChangeArrowheads="1"/>
            </p:cNvSpPr>
            <p:nvPr/>
          </p:nvSpPr>
          <p:spPr bwMode="auto">
            <a:xfrm>
              <a:off x="3209" y="932"/>
              <a:ext cx="76" cy="83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DC2C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28" name="Oval 51"/>
            <p:cNvSpPr>
              <a:spLocks noChangeArrowheads="1"/>
            </p:cNvSpPr>
            <p:nvPr/>
          </p:nvSpPr>
          <p:spPr bwMode="auto">
            <a:xfrm>
              <a:off x="3285" y="1057"/>
              <a:ext cx="76" cy="83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DC2C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29" name="Oval 52"/>
            <p:cNvSpPr>
              <a:spLocks noChangeArrowheads="1"/>
            </p:cNvSpPr>
            <p:nvPr/>
          </p:nvSpPr>
          <p:spPr bwMode="auto">
            <a:xfrm>
              <a:off x="3399" y="1224"/>
              <a:ext cx="76" cy="83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DC2C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30" name="Oval 53"/>
            <p:cNvSpPr>
              <a:spLocks noChangeArrowheads="1"/>
            </p:cNvSpPr>
            <p:nvPr/>
          </p:nvSpPr>
          <p:spPr bwMode="auto">
            <a:xfrm>
              <a:off x="3513" y="1432"/>
              <a:ext cx="76" cy="83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DC2C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31" name="Oval 54"/>
            <p:cNvSpPr>
              <a:spLocks noChangeArrowheads="1"/>
            </p:cNvSpPr>
            <p:nvPr/>
          </p:nvSpPr>
          <p:spPr bwMode="auto">
            <a:xfrm>
              <a:off x="3665" y="1668"/>
              <a:ext cx="75" cy="84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DC2C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32" name="Oval 55"/>
            <p:cNvSpPr>
              <a:spLocks noChangeArrowheads="1"/>
            </p:cNvSpPr>
            <p:nvPr/>
          </p:nvSpPr>
          <p:spPr bwMode="auto">
            <a:xfrm>
              <a:off x="3854" y="1807"/>
              <a:ext cx="76" cy="83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DC2C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33" name="Oval 56"/>
            <p:cNvSpPr>
              <a:spLocks noChangeArrowheads="1"/>
            </p:cNvSpPr>
            <p:nvPr/>
          </p:nvSpPr>
          <p:spPr bwMode="auto">
            <a:xfrm>
              <a:off x="4043" y="1890"/>
              <a:ext cx="76" cy="83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DC2C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34" name="Oval 57"/>
            <p:cNvSpPr>
              <a:spLocks noChangeArrowheads="1"/>
            </p:cNvSpPr>
            <p:nvPr/>
          </p:nvSpPr>
          <p:spPr bwMode="auto">
            <a:xfrm>
              <a:off x="4233" y="1944"/>
              <a:ext cx="76" cy="83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DC2C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35" name="Oval 58"/>
            <p:cNvSpPr>
              <a:spLocks noChangeArrowheads="1"/>
            </p:cNvSpPr>
            <p:nvPr/>
          </p:nvSpPr>
          <p:spPr bwMode="auto">
            <a:xfrm>
              <a:off x="4460" y="1988"/>
              <a:ext cx="76" cy="83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DC2C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36" name="Oval 59"/>
            <p:cNvSpPr>
              <a:spLocks noChangeArrowheads="1"/>
            </p:cNvSpPr>
            <p:nvPr/>
          </p:nvSpPr>
          <p:spPr bwMode="auto">
            <a:xfrm>
              <a:off x="4688" y="2015"/>
              <a:ext cx="76" cy="83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DC2C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5836" name="Freeform 60"/>
          <p:cNvSpPr>
            <a:spLocks/>
          </p:cNvSpPr>
          <p:nvPr/>
        </p:nvSpPr>
        <p:spPr bwMode="auto">
          <a:xfrm>
            <a:off x="4438650" y="1447800"/>
            <a:ext cx="3028950" cy="2027238"/>
          </a:xfrm>
          <a:custGeom>
            <a:avLst/>
            <a:gdLst>
              <a:gd name="T0" fmla="*/ 0 w 2239"/>
              <a:gd name="T1" fmla="*/ 2147483647 h 1393"/>
              <a:gd name="T2" fmla="*/ 2147483647 w 2239"/>
              <a:gd name="T3" fmla="*/ 2147483647 h 1393"/>
              <a:gd name="T4" fmla="*/ 2147483647 w 2239"/>
              <a:gd name="T5" fmla="*/ 2147483647 h 1393"/>
              <a:gd name="T6" fmla="*/ 2147483647 w 2239"/>
              <a:gd name="T7" fmla="*/ 2147483647 h 1393"/>
              <a:gd name="T8" fmla="*/ 2147483647 w 2239"/>
              <a:gd name="T9" fmla="*/ 2147483647 h 1393"/>
              <a:gd name="T10" fmla="*/ 2147483647 w 2239"/>
              <a:gd name="T11" fmla="*/ 2147483647 h 1393"/>
              <a:gd name="T12" fmla="*/ 2147483647 w 2239"/>
              <a:gd name="T13" fmla="*/ 2147483647 h 1393"/>
              <a:gd name="T14" fmla="*/ 2147483647 w 2239"/>
              <a:gd name="T15" fmla="*/ 2147483647 h 1393"/>
              <a:gd name="T16" fmla="*/ 2147483647 w 2239"/>
              <a:gd name="T17" fmla="*/ 2147483647 h 1393"/>
              <a:gd name="T18" fmla="*/ 2147483647 w 2239"/>
              <a:gd name="T19" fmla="*/ 2147483647 h 1393"/>
              <a:gd name="T20" fmla="*/ 2147483647 w 2239"/>
              <a:gd name="T21" fmla="*/ 2147483647 h 1393"/>
              <a:gd name="T22" fmla="*/ 2147483647 w 2239"/>
              <a:gd name="T23" fmla="*/ 2147483647 h 1393"/>
              <a:gd name="T24" fmla="*/ 2147483647 w 2239"/>
              <a:gd name="T25" fmla="*/ 2147483647 h 1393"/>
              <a:gd name="T26" fmla="*/ 2147483647 w 2239"/>
              <a:gd name="T27" fmla="*/ 2147483647 h 1393"/>
              <a:gd name="T28" fmla="*/ 2147483647 w 2239"/>
              <a:gd name="T29" fmla="*/ 2147483647 h 1393"/>
              <a:gd name="T30" fmla="*/ 2147483647 w 2239"/>
              <a:gd name="T31" fmla="*/ 2147483647 h 1393"/>
              <a:gd name="T32" fmla="*/ 2147483647 w 2239"/>
              <a:gd name="T33" fmla="*/ 2147483647 h 1393"/>
              <a:gd name="T34" fmla="*/ 2147483647 w 2239"/>
              <a:gd name="T35" fmla="*/ 2147483647 h 139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239"/>
              <a:gd name="T55" fmla="*/ 0 h 1393"/>
              <a:gd name="T56" fmla="*/ 2239 w 2239"/>
              <a:gd name="T57" fmla="*/ 1393 h 139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239" h="1393">
                <a:moveTo>
                  <a:pt x="0" y="1333"/>
                </a:moveTo>
                <a:cubicBezTo>
                  <a:pt x="17" y="1315"/>
                  <a:pt x="59" y="1309"/>
                  <a:pt x="91" y="1225"/>
                </a:cubicBezTo>
                <a:cubicBezTo>
                  <a:pt x="123" y="1141"/>
                  <a:pt x="162" y="983"/>
                  <a:pt x="194" y="830"/>
                </a:cubicBezTo>
                <a:cubicBezTo>
                  <a:pt x="226" y="677"/>
                  <a:pt x="261" y="426"/>
                  <a:pt x="283" y="308"/>
                </a:cubicBezTo>
                <a:cubicBezTo>
                  <a:pt x="305" y="190"/>
                  <a:pt x="308" y="165"/>
                  <a:pt x="327" y="119"/>
                </a:cubicBezTo>
                <a:cubicBezTo>
                  <a:pt x="346" y="73"/>
                  <a:pt x="368" y="45"/>
                  <a:pt x="394" y="30"/>
                </a:cubicBezTo>
                <a:cubicBezTo>
                  <a:pt x="420" y="15"/>
                  <a:pt x="444" y="0"/>
                  <a:pt x="483" y="30"/>
                </a:cubicBezTo>
                <a:cubicBezTo>
                  <a:pt x="522" y="60"/>
                  <a:pt x="585" y="137"/>
                  <a:pt x="627" y="208"/>
                </a:cubicBezTo>
                <a:cubicBezTo>
                  <a:pt x="669" y="279"/>
                  <a:pt x="697" y="373"/>
                  <a:pt x="738" y="459"/>
                </a:cubicBezTo>
                <a:cubicBezTo>
                  <a:pt x="779" y="545"/>
                  <a:pt x="839" y="661"/>
                  <a:pt x="872" y="726"/>
                </a:cubicBezTo>
                <a:cubicBezTo>
                  <a:pt x="905" y="791"/>
                  <a:pt x="905" y="802"/>
                  <a:pt x="938" y="848"/>
                </a:cubicBezTo>
                <a:cubicBezTo>
                  <a:pt x="971" y="894"/>
                  <a:pt x="1029" y="961"/>
                  <a:pt x="1072" y="1004"/>
                </a:cubicBezTo>
                <a:cubicBezTo>
                  <a:pt x="1115" y="1047"/>
                  <a:pt x="1159" y="1078"/>
                  <a:pt x="1194" y="1104"/>
                </a:cubicBezTo>
                <a:cubicBezTo>
                  <a:pt x="1229" y="1130"/>
                  <a:pt x="1242" y="1137"/>
                  <a:pt x="1283" y="1159"/>
                </a:cubicBezTo>
                <a:cubicBezTo>
                  <a:pt x="1324" y="1181"/>
                  <a:pt x="1373" y="1211"/>
                  <a:pt x="1438" y="1237"/>
                </a:cubicBezTo>
                <a:cubicBezTo>
                  <a:pt x="1503" y="1263"/>
                  <a:pt x="1583" y="1295"/>
                  <a:pt x="1672" y="1315"/>
                </a:cubicBezTo>
                <a:cubicBezTo>
                  <a:pt x="1761" y="1335"/>
                  <a:pt x="1878" y="1346"/>
                  <a:pt x="1972" y="1359"/>
                </a:cubicBezTo>
                <a:cubicBezTo>
                  <a:pt x="2066" y="1372"/>
                  <a:pt x="2184" y="1386"/>
                  <a:pt x="2239" y="1393"/>
                </a:cubicBezTo>
              </a:path>
            </a:pathLst>
          </a:custGeom>
          <a:noFill/>
          <a:ln w="38100">
            <a:solidFill>
              <a:srgbClr val="FF33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837" name="Freeform 61"/>
          <p:cNvSpPr>
            <a:spLocks/>
          </p:cNvSpPr>
          <p:nvPr/>
        </p:nvSpPr>
        <p:spPr bwMode="auto">
          <a:xfrm>
            <a:off x="5715000" y="1371600"/>
            <a:ext cx="1976438" cy="1905000"/>
          </a:xfrm>
          <a:custGeom>
            <a:avLst/>
            <a:gdLst>
              <a:gd name="T0" fmla="*/ 2147483647 w 1392"/>
              <a:gd name="T1" fmla="*/ 2147483647 h 1312"/>
              <a:gd name="T2" fmla="*/ 2147483647 w 1392"/>
              <a:gd name="T3" fmla="*/ 2147483647 h 1312"/>
              <a:gd name="T4" fmla="*/ 2147483647 w 1392"/>
              <a:gd name="T5" fmla="*/ 2147483647 h 1312"/>
              <a:gd name="T6" fmla="*/ 2147483647 w 1392"/>
              <a:gd name="T7" fmla="*/ 2147483647 h 1312"/>
              <a:gd name="T8" fmla="*/ 2147483647 w 1392"/>
              <a:gd name="T9" fmla="*/ 2147483647 h 1312"/>
              <a:gd name="T10" fmla="*/ 0 w 1392"/>
              <a:gd name="T11" fmla="*/ 0 h 13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92"/>
              <a:gd name="T19" fmla="*/ 0 h 1312"/>
              <a:gd name="T20" fmla="*/ 1392 w 1392"/>
              <a:gd name="T21" fmla="*/ 1312 h 131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92" h="1312">
                <a:moveTo>
                  <a:pt x="1392" y="1296"/>
                </a:moveTo>
                <a:cubicBezTo>
                  <a:pt x="1284" y="1304"/>
                  <a:pt x="1176" y="1312"/>
                  <a:pt x="1056" y="1296"/>
                </a:cubicBezTo>
                <a:cubicBezTo>
                  <a:pt x="936" y="1280"/>
                  <a:pt x="776" y="1248"/>
                  <a:pt x="672" y="1200"/>
                </a:cubicBezTo>
                <a:cubicBezTo>
                  <a:pt x="568" y="1152"/>
                  <a:pt x="520" y="1104"/>
                  <a:pt x="432" y="1008"/>
                </a:cubicBezTo>
                <a:cubicBezTo>
                  <a:pt x="344" y="912"/>
                  <a:pt x="216" y="792"/>
                  <a:pt x="144" y="624"/>
                </a:cubicBezTo>
                <a:cubicBezTo>
                  <a:pt x="72" y="456"/>
                  <a:pt x="24" y="104"/>
                  <a:pt x="0" y="0"/>
                </a:cubicBezTo>
              </a:path>
            </a:pathLst>
          </a:custGeom>
          <a:noFill/>
          <a:ln w="38100">
            <a:solidFill>
              <a:srgbClr val="00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6443663" y="1524000"/>
            <a:ext cx="2514600" cy="1371600"/>
            <a:chOff x="1824" y="2304"/>
            <a:chExt cx="1440" cy="918"/>
          </a:xfrm>
        </p:grpSpPr>
        <p:graphicFrame>
          <p:nvGraphicFramePr>
            <p:cNvPr id="4100" name="Object 63"/>
            <p:cNvGraphicFramePr>
              <a:graphicFrameLocks noChangeAspect="1"/>
            </p:cNvGraphicFramePr>
            <p:nvPr/>
          </p:nvGraphicFramePr>
          <p:xfrm>
            <a:off x="1824" y="2304"/>
            <a:ext cx="1440" cy="9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剪辑" r:id="rId12" imgW="1066682" imgH="676184" progId="">
                    <p:embed/>
                  </p:oleObj>
                </mc:Choice>
                <mc:Fallback>
                  <p:oleObj name="剪辑" r:id="rId12" imgW="1066682" imgH="676184" progId="">
                    <p:embed/>
                    <p:pic>
                      <p:nvPicPr>
                        <p:cNvPr id="410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304"/>
                          <a:ext cx="1440" cy="9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9" name="Text Box 64"/>
            <p:cNvSpPr txBox="1">
              <a:spLocks noChangeArrowheads="1"/>
            </p:cNvSpPr>
            <p:nvPr/>
          </p:nvSpPr>
          <p:spPr bwMode="auto">
            <a:xfrm>
              <a:off x="2256" y="2570"/>
              <a:ext cx="923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rgbClr val="FFFFCC"/>
                  </a:solidFill>
                </a:rPr>
                <a:t>黑体辐射</a:t>
              </a:r>
            </a:p>
          </p:txBody>
        </p:sp>
      </p:grpSp>
      <p:sp>
        <p:nvSpPr>
          <p:cNvPr id="75841" name="Text Box 65"/>
          <p:cNvSpPr txBox="1">
            <a:spLocks noChangeArrowheads="1"/>
          </p:cNvSpPr>
          <p:nvPr/>
        </p:nvSpPr>
        <p:spPr bwMode="auto">
          <a:xfrm>
            <a:off x="4800600" y="2963863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000" b="1">
                <a:solidFill>
                  <a:srgbClr val="FF33CC"/>
                </a:solidFill>
              </a:rPr>
              <a:t>维恩线</a:t>
            </a:r>
          </a:p>
        </p:txBody>
      </p:sp>
      <p:sp>
        <p:nvSpPr>
          <p:cNvPr id="75842" name="Text Box 66"/>
          <p:cNvSpPr txBox="1">
            <a:spLocks noChangeArrowheads="1"/>
          </p:cNvSpPr>
          <p:nvPr/>
        </p:nvSpPr>
        <p:spPr bwMode="auto">
          <a:xfrm>
            <a:off x="5562600" y="1508125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6600"/>
                </a:solidFill>
              </a:rPr>
              <a:t>瑞利</a:t>
            </a:r>
            <a:r>
              <a:rPr lang="en-US" altLang="zh-CN" sz="2000" b="1">
                <a:solidFill>
                  <a:srgbClr val="006600"/>
                </a:solidFill>
              </a:rPr>
              <a:t>-</a:t>
            </a:r>
            <a:r>
              <a:rPr lang="zh-CN" altLang="en-US" sz="2000" b="1">
                <a:solidFill>
                  <a:srgbClr val="006600"/>
                </a:solidFill>
              </a:rPr>
              <a:t>金斯</a:t>
            </a:r>
            <a:r>
              <a:rPr kumimoji="1" lang="zh-CN" altLang="en-US" sz="2000" b="1">
                <a:solidFill>
                  <a:srgbClr val="006600"/>
                </a:solidFill>
              </a:rPr>
              <a:t>线</a:t>
            </a:r>
          </a:p>
        </p:txBody>
      </p:sp>
      <p:sp>
        <p:nvSpPr>
          <p:cNvPr id="75843" name="Text Box 67"/>
          <p:cNvSpPr txBox="1">
            <a:spLocks noChangeArrowheads="1"/>
          </p:cNvSpPr>
          <p:nvPr/>
        </p:nvSpPr>
        <p:spPr bwMode="auto">
          <a:xfrm>
            <a:off x="4419600" y="1066800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000" b="1"/>
              <a:t>实验数据</a:t>
            </a:r>
          </a:p>
        </p:txBody>
      </p:sp>
      <p:sp>
        <p:nvSpPr>
          <p:cNvPr id="75844" name="Text Box 68"/>
          <p:cNvSpPr txBox="1">
            <a:spLocks noChangeArrowheads="1"/>
          </p:cNvSpPr>
          <p:nvPr/>
        </p:nvSpPr>
        <p:spPr bwMode="auto">
          <a:xfrm>
            <a:off x="539750" y="2554288"/>
            <a:ext cx="33845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/>
              <a:t>由经典热力学和麦氏速率分布导出</a:t>
            </a:r>
          </a:p>
        </p:txBody>
      </p:sp>
      <p:sp>
        <p:nvSpPr>
          <p:cNvPr id="75845" name="Text Box 69"/>
          <p:cNvSpPr txBox="1">
            <a:spLocks noChangeArrowheads="1"/>
          </p:cNvSpPr>
          <p:nvPr/>
        </p:nvSpPr>
        <p:spPr bwMode="auto">
          <a:xfrm>
            <a:off x="4283075" y="4498975"/>
            <a:ext cx="33845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/>
              <a:t>由经典电磁学和能量均分定理导出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5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5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utoUpdateAnimBg="0"/>
      <p:bldP spid="75781" grpId="0" autoUpdateAnimBg="0"/>
      <p:bldP spid="75783" grpId="0" autoUpdateAnimBg="0"/>
      <p:bldP spid="75784" grpId="0" autoUpdateAnimBg="0"/>
      <p:bldP spid="75836" grpId="0" animBg="1"/>
      <p:bldP spid="75837" grpId="0" animBg="1"/>
      <p:bldP spid="75841" grpId="0" autoUpdateAnimBg="0"/>
      <p:bldP spid="75842" grpId="0" autoUpdateAnimBg="0"/>
      <p:bldP spid="75843" grpId="0" autoUpdateAnimBg="0"/>
      <p:bldP spid="75844" grpId="0"/>
      <p:bldP spid="758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2" name="Text Box 4"/>
          <p:cNvSpPr txBox="1">
            <a:spLocks noChangeArrowheads="1"/>
          </p:cNvSpPr>
          <p:nvPr/>
        </p:nvSpPr>
        <p:spPr bwMode="auto">
          <a:xfrm>
            <a:off x="395288" y="1556792"/>
            <a:ext cx="85693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accent2"/>
                </a:solidFill>
              </a:rPr>
              <a:t>    </a:t>
            </a:r>
            <a:r>
              <a:rPr lang="zh-CN" altLang="en-US" sz="2800" b="1">
                <a:solidFill>
                  <a:schemeClr val="accent2"/>
                </a:solidFill>
              </a:rPr>
              <a:t>普朗克把代表短波波段的维恩公式和代表长波波段的瑞利</a:t>
            </a:r>
            <a:r>
              <a:rPr lang="en-US" altLang="zh-CN" sz="2800" b="1">
                <a:solidFill>
                  <a:schemeClr val="accent2"/>
                </a:solidFill>
              </a:rPr>
              <a:t>-</a:t>
            </a:r>
            <a:r>
              <a:rPr lang="zh-CN" altLang="en-US" sz="2800" b="1">
                <a:solidFill>
                  <a:schemeClr val="accent2"/>
                </a:solidFill>
              </a:rPr>
              <a:t>金斯公式结合起来，并利用数学上的内插法，很快找到一个经验公式</a:t>
            </a:r>
          </a:p>
        </p:txBody>
      </p:sp>
      <p:graphicFrame>
        <p:nvGraphicFramePr>
          <p:cNvPr id="606213" name="Object 5"/>
          <p:cNvGraphicFramePr>
            <a:graphicFrameLocks noChangeAspect="1"/>
          </p:cNvGraphicFramePr>
          <p:nvPr/>
        </p:nvGraphicFramePr>
        <p:xfrm>
          <a:off x="609600" y="3383508"/>
          <a:ext cx="5400675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7200" imgH="520700" progId="Equation.DSMT4">
                  <p:embed/>
                </p:oleObj>
              </mc:Choice>
              <mc:Fallback>
                <p:oleObj name="Equation" r:id="rId2" imgW="1727200" imgH="520700" progId="Equation.DSMT4">
                  <p:embed/>
                  <p:pic>
                    <p:nvPicPr>
                      <p:cNvPr id="6062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383508"/>
                        <a:ext cx="5400675" cy="16319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6221" name="Text Box 13"/>
          <p:cNvSpPr txBox="1">
            <a:spLocks noChangeArrowheads="1"/>
          </p:cNvSpPr>
          <p:nvPr/>
        </p:nvSpPr>
        <p:spPr bwMode="auto">
          <a:xfrm>
            <a:off x="611188" y="5301208"/>
            <a:ext cx="80645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accent2"/>
                </a:solidFill>
              </a:rPr>
              <a:t>   </a:t>
            </a:r>
            <a:r>
              <a:rPr lang="zh-CN" altLang="en-US" sz="2800" b="1">
                <a:solidFill>
                  <a:schemeClr val="accent2"/>
                </a:solidFill>
              </a:rPr>
              <a:t>普朗克的公式在全部波长范围内与实验曲线惊人符合，这个公式成功激发他去揭示公式中所蕴藏着的重要科学原理。</a:t>
            </a:r>
          </a:p>
        </p:txBody>
      </p:sp>
      <p:sp>
        <p:nvSpPr>
          <p:cNvPr id="5126" name="Text Box 3"/>
          <p:cNvSpPr txBox="1">
            <a:spLocks noChangeArrowheads="1"/>
          </p:cNvSpPr>
          <p:nvPr/>
        </p:nvSpPr>
        <p:spPr bwMode="auto">
          <a:xfrm>
            <a:off x="313184" y="836712"/>
            <a:ext cx="28906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chemeClr val="accent2"/>
                </a:solidFill>
              </a:rPr>
              <a:t>1. </a:t>
            </a:r>
            <a:r>
              <a:rPr lang="zh-CN" altLang="en-US" sz="3200" b="1">
                <a:solidFill>
                  <a:schemeClr val="accent2"/>
                </a:solidFill>
                <a:latin typeface="宋体" panose="02010600030101010101" pitchFamily="2" charset="-122"/>
              </a:rPr>
              <a:t>普朗克公式</a:t>
            </a:r>
          </a:p>
        </p:txBody>
      </p:sp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5577991" y="2507600"/>
          <a:ext cx="2666417" cy="1274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040" imgH="634680" progId="Equation.DSMT4">
                  <p:embed/>
                </p:oleObj>
              </mc:Choice>
              <mc:Fallback>
                <p:oleObj name="Equation" r:id="rId4" imgW="1346040" imgH="634680" progId="Equation.DSMT4">
                  <p:embed/>
                  <p:pic>
                    <p:nvPicPr>
                      <p:cNvPr id="757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7991" y="2507600"/>
                        <a:ext cx="2666417" cy="1274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51520" y="179929"/>
            <a:ext cx="76328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</a:rPr>
              <a:t>三、普朗克黑体辐射公式和能量子假说</a:t>
            </a:r>
            <a:endParaRPr lang="zh-CN" altLang="en-US" sz="3200" b="1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2" grpId="0" autoUpdateAnimBg="0"/>
      <p:bldP spid="60622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611188" y="2119313"/>
            <a:ext cx="8066087" cy="4273550"/>
            <a:chOff x="385" y="1525"/>
            <a:chExt cx="5081" cy="2692"/>
          </a:xfrm>
        </p:grpSpPr>
        <p:pic>
          <p:nvPicPr>
            <p:cNvPr id="28687" name="Picture 67" descr="未命名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51" t="3452" r="4356" b="14604"/>
            <a:stretch>
              <a:fillRect/>
            </a:stretch>
          </p:blipFill>
          <p:spPr bwMode="auto">
            <a:xfrm>
              <a:off x="385" y="1525"/>
              <a:ext cx="5081" cy="2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8" name="Text Box 73"/>
            <p:cNvSpPr txBox="1">
              <a:spLocks noChangeArrowheads="1"/>
            </p:cNvSpPr>
            <p:nvPr/>
          </p:nvSpPr>
          <p:spPr bwMode="auto">
            <a:xfrm>
              <a:off x="385" y="2408"/>
              <a:ext cx="346" cy="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solidFill>
                    <a:srgbClr val="336600"/>
                  </a:solidFill>
                </a:rPr>
                <a:t>能量密度</a:t>
              </a:r>
            </a:p>
          </p:txBody>
        </p:sp>
        <p:sp>
          <p:nvSpPr>
            <p:cNvPr id="28689" name="Text Box 74"/>
            <p:cNvSpPr txBox="1">
              <a:spLocks noChangeArrowheads="1"/>
            </p:cNvSpPr>
            <p:nvPr/>
          </p:nvSpPr>
          <p:spPr bwMode="auto">
            <a:xfrm>
              <a:off x="1383" y="3929"/>
              <a:ext cx="34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3333CC"/>
                  </a:solidFill>
                </a:rPr>
                <a:t>图</a:t>
              </a:r>
              <a:r>
                <a:rPr lang="en-US" altLang="zh-CN" b="1">
                  <a:solidFill>
                    <a:srgbClr val="3333CC"/>
                  </a:solidFill>
                </a:rPr>
                <a:t>12-3 </a:t>
              </a:r>
              <a:r>
                <a:rPr lang="zh-CN" altLang="en-US" b="1">
                  <a:solidFill>
                    <a:srgbClr val="3333CC"/>
                  </a:solidFill>
                </a:rPr>
                <a:t>黑体辐射公式与实验曲线</a:t>
              </a:r>
            </a:p>
          </p:txBody>
        </p:sp>
        <p:sp>
          <p:nvSpPr>
            <p:cNvPr id="28690" name="Text Box 68"/>
            <p:cNvSpPr txBox="1">
              <a:spLocks noChangeArrowheads="1"/>
            </p:cNvSpPr>
            <p:nvPr/>
          </p:nvSpPr>
          <p:spPr bwMode="auto">
            <a:xfrm>
              <a:off x="4553" y="3858"/>
              <a:ext cx="72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 i="1">
                  <a:solidFill>
                    <a:srgbClr val="336600"/>
                  </a:solidFill>
                </a:rPr>
                <a:t>λ</a:t>
              </a:r>
              <a:r>
                <a:rPr lang="en-US" altLang="zh-CN" b="1">
                  <a:solidFill>
                    <a:srgbClr val="336600"/>
                  </a:solidFill>
                </a:rPr>
                <a:t>/μm</a:t>
              </a:r>
            </a:p>
          </p:txBody>
        </p:sp>
      </p:grpSp>
      <p:sp>
        <p:nvSpPr>
          <p:cNvPr id="19459" name="Text Box 69"/>
          <p:cNvSpPr txBox="1">
            <a:spLocks noChangeArrowheads="1"/>
          </p:cNvSpPr>
          <p:nvPr/>
        </p:nvSpPr>
        <p:spPr bwMode="auto">
          <a:xfrm>
            <a:off x="395288" y="3330575"/>
            <a:ext cx="842962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endParaRPr lang="zh-CN" altLang="zh-CN" sz="2000">
              <a:solidFill>
                <a:srgbClr val="336600"/>
              </a:solidFill>
            </a:endParaRPr>
          </a:p>
        </p:txBody>
      </p:sp>
      <p:sp>
        <p:nvSpPr>
          <p:cNvPr id="501831" name="Text Box 71"/>
          <p:cNvSpPr txBox="1">
            <a:spLocks noChangeArrowheads="1"/>
          </p:cNvSpPr>
          <p:nvPr/>
        </p:nvSpPr>
        <p:spPr bwMode="auto">
          <a:xfrm>
            <a:off x="3059113" y="3703638"/>
            <a:ext cx="1262062" cy="439737"/>
          </a:xfrm>
          <a:prstGeom prst="rect">
            <a:avLst/>
          </a:prstGeom>
          <a:solidFill>
            <a:srgbClr val="FFE7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000" b="1">
                <a:solidFill>
                  <a:srgbClr val="CC3300"/>
                </a:solidFill>
                <a:latin typeface="宋体" panose="02010600030101010101" pitchFamily="2" charset="-122"/>
              </a:rPr>
              <a:t>普朗克线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762000" y="984250"/>
            <a:ext cx="7696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chemeClr val="accent2"/>
                </a:solidFill>
              </a:rPr>
              <a:t>        </a:t>
            </a:r>
            <a:r>
              <a:rPr kumimoji="1" lang="zh-CN" altLang="en-US" sz="2800" b="1">
                <a:solidFill>
                  <a:schemeClr val="accent2"/>
                </a:solidFill>
              </a:rPr>
              <a:t>由经典理论导出的维恩公式和瑞利</a:t>
            </a:r>
            <a:r>
              <a:rPr kumimoji="1" lang="en-US" altLang="zh-CN" sz="2800" b="1">
                <a:solidFill>
                  <a:schemeClr val="accent2"/>
                </a:solidFill>
              </a:rPr>
              <a:t>—</a:t>
            </a:r>
            <a:r>
              <a:rPr kumimoji="1" lang="zh-CN" altLang="en-US" sz="2800" b="1">
                <a:solidFill>
                  <a:schemeClr val="accent2"/>
                </a:solidFill>
              </a:rPr>
              <a:t>金斯公式均不能完全解释黑体辐射的实验结果。</a:t>
            </a:r>
          </a:p>
        </p:txBody>
      </p: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1331913" y="2119313"/>
            <a:ext cx="2241550" cy="3049587"/>
            <a:chOff x="839" y="1525"/>
            <a:chExt cx="1412" cy="1921"/>
          </a:xfrm>
        </p:grpSpPr>
        <p:sp>
          <p:nvSpPr>
            <p:cNvPr id="28685" name="AutoShape 8"/>
            <p:cNvSpPr>
              <a:spLocks noChangeArrowheads="1"/>
            </p:cNvSpPr>
            <p:nvPr/>
          </p:nvSpPr>
          <p:spPr bwMode="auto">
            <a:xfrm>
              <a:off x="839" y="1525"/>
              <a:ext cx="1038" cy="600"/>
            </a:xfrm>
            <a:prstGeom prst="wedgeRoundRectCallout">
              <a:avLst>
                <a:gd name="adj1" fmla="val 29093"/>
                <a:gd name="adj2" fmla="val 205000"/>
                <a:gd name="adj3" fmla="val 16667"/>
              </a:avLst>
            </a:prstGeom>
            <a:noFill/>
            <a:ln w="28575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b="1">
                  <a:solidFill>
                    <a:srgbClr val="438600"/>
                  </a:solidFill>
                </a:rPr>
                <a:t>经典热力学</a:t>
              </a:r>
            </a:p>
            <a:p>
              <a:pPr algn="ctr" eaLnBrk="1" hangingPunct="1"/>
              <a:r>
                <a:rPr kumimoji="1" lang="zh-CN" altLang="en-US" b="1">
                  <a:solidFill>
                    <a:srgbClr val="438600"/>
                  </a:solidFill>
                </a:rPr>
                <a:t>和麦氏分布</a:t>
              </a:r>
            </a:p>
          </p:txBody>
        </p:sp>
        <p:sp>
          <p:nvSpPr>
            <p:cNvPr id="28686" name="Text Box 10"/>
            <p:cNvSpPr txBox="1">
              <a:spLocks noChangeArrowheads="1"/>
            </p:cNvSpPr>
            <p:nvPr/>
          </p:nvSpPr>
          <p:spPr bwMode="auto">
            <a:xfrm>
              <a:off x="1363" y="3158"/>
              <a:ext cx="888" cy="288"/>
            </a:xfrm>
            <a:prstGeom prst="rect">
              <a:avLst/>
            </a:prstGeom>
            <a:solidFill>
              <a:srgbClr val="FDFD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rgbClr val="438600"/>
                  </a:solidFill>
                </a:rPr>
                <a:t>维恩公式</a:t>
              </a:r>
            </a:p>
          </p:txBody>
        </p:sp>
      </p:grp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4067175" y="2982913"/>
            <a:ext cx="4562475" cy="1165225"/>
            <a:chOff x="2562" y="2069"/>
            <a:chExt cx="2874" cy="734"/>
          </a:xfrm>
        </p:grpSpPr>
        <p:sp>
          <p:nvSpPr>
            <p:cNvPr id="28683" name="AutoShape 12"/>
            <p:cNvSpPr>
              <a:spLocks noChangeArrowheads="1"/>
            </p:cNvSpPr>
            <p:nvPr/>
          </p:nvSpPr>
          <p:spPr bwMode="auto">
            <a:xfrm>
              <a:off x="4332" y="2069"/>
              <a:ext cx="1104" cy="734"/>
            </a:xfrm>
            <a:prstGeom prst="wedgeRoundRectCallout">
              <a:avLst>
                <a:gd name="adj1" fmla="val -95926"/>
                <a:gd name="adj2" fmla="val 273"/>
                <a:gd name="adj3" fmla="val 16667"/>
              </a:avLst>
            </a:prstGeom>
            <a:noFill/>
            <a:ln w="28575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b="1">
                  <a:solidFill>
                    <a:schemeClr val="accent2"/>
                  </a:solidFill>
                </a:rPr>
                <a:t>经典电磁学</a:t>
              </a:r>
            </a:p>
            <a:p>
              <a:pPr algn="ctr" eaLnBrk="1" hangingPunct="1"/>
              <a:r>
                <a:rPr kumimoji="1" lang="zh-CN" altLang="en-US" b="1">
                  <a:solidFill>
                    <a:schemeClr val="accent2"/>
                  </a:solidFill>
                </a:rPr>
                <a:t>和能量均分</a:t>
              </a:r>
            </a:p>
            <a:p>
              <a:pPr algn="ctr" eaLnBrk="1" hangingPunct="1"/>
              <a:r>
                <a:rPr kumimoji="1" lang="zh-CN" altLang="en-US" b="1">
                  <a:solidFill>
                    <a:schemeClr val="accent2"/>
                  </a:solidFill>
                </a:rPr>
                <a:t>“紫外灾难”</a:t>
              </a:r>
            </a:p>
          </p:txBody>
        </p:sp>
        <p:sp>
          <p:nvSpPr>
            <p:cNvPr id="28684" name="Text Box 14"/>
            <p:cNvSpPr txBox="1">
              <a:spLocks noChangeArrowheads="1"/>
            </p:cNvSpPr>
            <p:nvPr/>
          </p:nvSpPr>
          <p:spPr bwMode="auto">
            <a:xfrm>
              <a:off x="2562" y="2160"/>
              <a:ext cx="1338" cy="288"/>
            </a:xfrm>
            <a:prstGeom prst="rect">
              <a:avLst/>
            </a:prstGeom>
            <a:solidFill>
              <a:srgbClr val="AFF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chemeClr val="accent2"/>
                  </a:solidFill>
                </a:rPr>
                <a:t>瑞利</a:t>
              </a:r>
              <a:r>
                <a:rPr kumimoji="1" lang="en-US" altLang="zh-CN" b="1">
                  <a:solidFill>
                    <a:schemeClr val="accent2"/>
                  </a:solidFill>
                </a:rPr>
                <a:t>-</a:t>
              </a:r>
              <a:r>
                <a:rPr kumimoji="1" lang="zh-CN" altLang="en-US" b="1">
                  <a:solidFill>
                    <a:schemeClr val="accent2"/>
                  </a:solidFill>
                </a:rPr>
                <a:t>金斯公式</a:t>
              </a:r>
            </a:p>
          </p:txBody>
        </p:sp>
      </p:grpSp>
      <p:sp>
        <p:nvSpPr>
          <p:cNvPr id="501839" name="Line 79"/>
          <p:cNvSpPr>
            <a:spLocks noChangeShapeType="1"/>
          </p:cNvSpPr>
          <p:nvPr/>
        </p:nvSpPr>
        <p:spPr bwMode="auto">
          <a:xfrm flipH="1">
            <a:off x="3419475" y="4135438"/>
            <a:ext cx="215900" cy="3603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40" name="Line 80"/>
          <p:cNvSpPr>
            <a:spLocks noChangeShapeType="1"/>
          </p:cNvSpPr>
          <p:nvPr/>
        </p:nvSpPr>
        <p:spPr bwMode="auto">
          <a:xfrm flipH="1">
            <a:off x="4427538" y="3632200"/>
            <a:ext cx="431800" cy="50323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41" name="Line 81"/>
          <p:cNvSpPr>
            <a:spLocks noChangeShapeType="1"/>
          </p:cNvSpPr>
          <p:nvPr/>
        </p:nvSpPr>
        <p:spPr bwMode="auto">
          <a:xfrm flipV="1">
            <a:off x="2843213" y="4279900"/>
            <a:ext cx="288925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1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1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utoUpdateAnimBg="0"/>
      <p:bldP spid="501831" grpId="0" animBg="1" autoUpdateAnimBg="0"/>
      <p:bldP spid="501839" grpId="0" animBg="1"/>
      <p:bldP spid="501840" grpId="0" animBg="1"/>
      <p:bldP spid="5018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2"/>
          <p:cNvSpPr txBox="1">
            <a:spLocks noChangeArrowheads="1"/>
          </p:cNvSpPr>
          <p:nvPr/>
        </p:nvSpPr>
        <p:spPr bwMode="auto">
          <a:xfrm>
            <a:off x="1295400" y="1371600"/>
            <a:ext cx="68770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4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内插得到的公式，仅仅是巧合吗？！</a:t>
            </a:r>
          </a:p>
        </p:txBody>
      </p:sp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1143000" y="2501900"/>
            <a:ext cx="6911975" cy="270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400" b="1">
                <a:latin typeface="楷体_GB2312" pitchFamily="49" charset="-122"/>
                <a:ea typeface="楷体_GB2312" pitchFamily="49" charset="-122"/>
              </a:rPr>
              <a:t>玻尔兹曼运动粒子</a:t>
            </a:r>
            <a:endParaRPr lang="en-US" altLang="zh-CN" sz="3400" b="1">
              <a:latin typeface="楷体_GB2312" pitchFamily="49" charset="-122"/>
              <a:ea typeface="楷体_GB2312" pitchFamily="49" charset="-122"/>
            </a:endParaRPr>
          </a:p>
          <a:p>
            <a:pPr algn="ctr" eaLnBrk="1" hangingPunct="1"/>
            <a:r>
              <a:rPr lang="zh-CN" altLang="en-US" sz="3400" b="1">
                <a:latin typeface="楷体_GB2312" pitchFamily="49" charset="-122"/>
                <a:ea typeface="楷体_GB2312" pitchFamily="49" charset="-122"/>
              </a:rPr>
              <a:t>麦克斯韦电磁辐射</a:t>
            </a:r>
          </a:p>
          <a:p>
            <a:pPr algn="ctr" eaLnBrk="1" hangingPunct="1"/>
            <a:endParaRPr lang="en-US" altLang="zh-CN" sz="3400" b="1">
              <a:latin typeface="楷体_GB2312" pitchFamily="49" charset="-122"/>
              <a:ea typeface="楷体_GB2312" pitchFamily="49" charset="-122"/>
            </a:endParaRPr>
          </a:p>
          <a:p>
            <a:pPr algn="ctr" eaLnBrk="1" hangingPunct="1"/>
            <a:r>
              <a:rPr lang="zh-CN" altLang="en-US" sz="3400" b="1">
                <a:latin typeface="楷体_GB2312" pitchFamily="49" charset="-122"/>
                <a:ea typeface="楷体_GB2312" pitchFamily="49" charset="-122"/>
              </a:rPr>
              <a:t>统计力学角度，处理熵和几率时，只要假定能量不连续</a:t>
            </a:r>
            <a:r>
              <a:rPr lang="en-US" altLang="zh-CN" sz="3400" b="1">
                <a:latin typeface="楷体_GB2312" pitchFamily="49" charset="-122"/>
                <a:ea typeface="楷体_GB2312" pitchFamily="49" charset="-122"/>
              </a:rPr>
              <a:t>…</a:t>
            </a:r>
            <a:endParaRPr lang="zh-CN" altLang="en-US" sz="34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zoom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11"/>
          <p:cNvSpPr txBox="1">
            <a:spLocks noChangeArrowheads="1"/>
          </p:cNvSpPr>
          <p:nvPr/>
        </p:nvSpPr>
        <p:spPr bwMode="auto">
          <a:xfrm>
            <a:off x="179388" y="179929"/>
            <a:ext cx="40782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chemeClr val="accent2"/>
                </a:solidFill>
                <a:cs typeface="Times New Roman" panose="02020603050405020304" pitchFamily="18" charset="0"/>
              </a:rPr>
              <a:t>2. </a:t>
            </a:r>
            <a:r>
              <a:rPr lang="zh-CN" altLang="en-US" sz="3200" b="1">
                <a:solidFill>
                  <a:schemeClr val="accent2"/>
                </a:solidFill>
                <a:latin typeface="宋体" panose="02010600030101010101" pitchFamily="2" charset="-122"/>
              </a:rPr>
              <a:t>普朗克能量子假说</a:t>
            </a:r>
            <a:endParaRPr lang="zh-CN" altLang="en-US" sz="3200" b="1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  <p:sp>
        <p:nvSpPr>
          <p:cNvPr id="77836" name="Text Box 12"/>
          <p:cNvSpPr txBox="1">
            <a:spLocks noChangeArrowheads="1"/>
          </p:cNvSpPr>
          <p:nvPr/>
        </p:nvSpPr>
        <p:spPr bwMode="auto">
          <a:xfrm>
            <a:off x="304800" y="1670299"/>
            <a:ext cx="6605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CC"/>
              </a:buClr>
              <a:buSzPts val="3200"/>
              <a:buFont typeface="Times New Roman" panose="02020603050405020304" pitchFamily="18" charset="0"/>
              <a:buNone/>
            </a:pPr>
            <a:r>
              <a:rPr lang="zh-CN" altLang="en-US" sz="2800" b="1">
                <a:latin typeface="宋体" panose="02010600030101010101" pitchFamily="2" charset="-122"/>
              </a:rPr>
              <a:t>经典理论</a:t>
            </a:r>
            <a:r>
              <a:rPr lang="en-US" altLang="zh-CN" sz="2800" b="1"/>
              <a:t>: </a:t>
            </a:r>
            <a:r>
              <a:rPr lang="zh-CN" altLang="en-US" sz="2800" b="1">
                <a:latin typeface="宋体" panose="02010600030101010101" pitchFamily="2" charset="-122"/>
              </a:rPr>
              <a:t>谐振子的能量取</a:t>
            </a:r>
            <a:r>
              <a:rPr lang="zh-CN" altLang="en-US" sz="2800" b="1">
                <a:solidFill>
                  <a:srgbClr val="FF3300"/>
                </a:solidFill>
              </a:rPr>
              <a:t>“</a:t>
            </a:r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</a:rPr>
              <a:t>连续值</a:t>
            </a:r>
            <a:r>
              <a:rPr lang="zh-CN" altLang="en-US" sz="2800" b="1">
                <a:solidFill>
                  <a:srgbClr val="FF3300"/>
                </a:solidFill>
              </a:rPr>
              <a:t>”</a:t>
            </a:r>
            <a:endParaRPr lang="zh-CN" altLang="en-US" sz="2800" b="1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77837" name="Text Box 13"/>
          <p:cNvSpPr txBox="1">
            <a:spLocks noChangeArrowheads="1"/>
          </p:cNvSpPr>
          <p:nvPr/>
        </p:nvSpPr>
        <p:spPr bwMode="auto">
          <a:xfrm>
            <a:off x="304800" y="1037680"/>
            <a:ext cx="58513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accent2"/>
                </a:solidFill>
              </a:rPr>
              <a:t>1). “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谐振子</a:t>
            </a:r>
            <a:r>
              <a:rPr lang="zh-CN" altLang="en-US" sz="2800" b="1">
                <a:solidFill>
                  <a:schemeClr val="accent2"/>
                </a:solidFill>
              </a:rPr>
              <a:t>”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的概念 </a:t>
            </a:r>
            <a:r>
              <a:rPr lang="en-US" altLang="zh-CN" sz="2800" b="1">
                <a:solidFill>
                  <a:srgbClr val="000000"/>
                </a:solidFill>
              </a:rPr>
              <a:t>(1900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年以前</a:t>
            </a:r>
            <a:r>
              <a:rPr lang="en-US" altLang="zh-CN" sz="2800" b="1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77838" name="Text Box 14"/>
          <p:cNvSpPr txBox="1">
            <a:spLocks noChangeArrowheads="1"/>
          </p:cNvSpPr>
          <p:nvPr/>
        </p:nvSpPr>
        <p:spPr bwMode="auto">
          <a:xfrm>
            <a:off x="304800" y="2333824"/>
            <a:ext cx="502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800" b="1">
                <a:solidFill>
                  <a:schemeClr val="accent2"/>
                </a:solidFill>
              </a:rPr>
              <a:t>2). 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普朗克假定 </a:t>
            </a:r>
            <a:r>
              <a:rPr lang="en-US" altLang="zh-CN" sz="2800" b="1">
                <a:solidFill>
                  <a:schemeClr val="accent2"/>
                </a:solidFill>
              </a:rPr>
              <a:t>(1900</a:t>
            </a:r>
            <a:r>
              <a:rPr lang="zh-CN" altLang="en-US" sz="2800" b="1">
                <a:solidFill>
                  <a:schemeClr val="accent2"/>
                </a:solidFill>
              </a:rPr>
              <a:t>年</a:t>
            </a:r>
            <a:r>
              <a:rPr lang="en-US" altLang="zh-CN" sz="2800" b="1">
                <a:solidFill>
                  <a:schemeClr val="accent2"/>
                </a:solidFill>
              </a:rPr>
              <a:t>)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81000" y="4292352"/>
            <a:ext cx="3876675" cy="838200"/>
            <a:chOff x="1042988" y="3789363"/>
            <a:chExt cx="3876675" cy="838200"/>
          </a:xfrm>
        </p:grpSpPr>
        <p:graphicFrame>
          <p:nvGraphicFramePr>
            <p:cNvPr id="6147" name="Object 2"/>
            <p:cNvGraphicFramePr>
              <a:graphicFrameLocks noChangeAspect="1"/>
            </p:cNvGraphicFramePr>
            <p:nvPr/>
          </p:nvGraphicFramePr>
          <p:xfrm>
            <a:off x="1042988" y="3924301"/>
            <a:ext cx="2381250" cy="581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774028" imgH="177646" progId="Equation.DSMT4">
                    <p:embed/>
                  </p:oleObj>
                </mc:Choice>
                <mc:Fallback>
                  <p:oleObj name="Equation" r:id="rId3" imgW="774028" imgH="177646" progId="Equation.DSMT4">
                    <p:embed/>
                    <p:pic>
                      <p:nvPicPr>
                        <p:cNvPr id="6147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2988" y="3924301"/>
                          <a:ext cx="2381250" cy="58102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99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8" name="Object 3"/>
            <p:cNvGraphicFramePr>
              <a:graphicFrameLocks noChangeAspect="1"/>
            </p:cNvGraphicFramePr>
            <p:nvPr/>
          </p:nvGraphicFramePr>
          <p:xfrm>
            <a:off x="3709988" y="3789363"/>
            <a:ext cx="1209675" cy="838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583920" imgH="393480" progId="Equation.DSMT4">
                    <p:embed/>
                  </p:oleObj>
                </mc:Choice>
                <mc:Fallback>
                  <p:oleObj name="Equation" r:id="rId5" imgW="583920" imgH="393480" progId="Equation.DSMT4">
                    <p:embed/>
                    <p:pic>
                      <p:nvPicPr>
                        <p:cNvPr id="6148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9988" y="3789363"/>
                          <a:ext cx="1209675" cy="838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6081713" y="1066800"/>
            <a:ext cx="3595687" cy="3444875"/>
            <a:chOff x="3495" y="1763"/>
            <a:chExt cx="2265" cy="2170"/>
          </a:xfrm>
        </p:grpSpPr>
        <p:pic>
          <p:nvPicPr>
            <p:cNvPr id="6173" name="Picture 6" descr="Planck_7"/>
            <p:cNvPicPr preferRelativeResize="0"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3" y="1763"/>
              <a:ext cx="1536" cy="1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74" name="Text Box 7"/>
            <p:cNvSpPr txBox="1">
              <a:spLocks noChangeArrowheads="1"/>
            </p:cNvSpPr>
            <p:nvPr/>
          </p:nvSpPr>
          <p:spPr bwMode="auto">
            <a:xfrm>
              <a:off x="3495" y="3683"/>
              <a:ext cx="226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Planck-</a:t>
              </a:r>
              <a:r>
                <a:rPr lang="zh-CN" altLang="en-US" sz="20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德国物理学家</a:t>
              </a:r>
              <a:endParaRPr lang="zh-CN" altLang="en-US" sz="2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16407" name="Rectangle 9"/>
          <p:cNvSpPr>
            <a:spLocks noChangeArrowheads="1"/>
          </p:cNvSpPr>
          <p:nvPr/>
        </p:nvSpPr>
        <p:spPr bwMode="auto">
          <a:xfrm>
            <a:off x="280988" y="2996952"/>
            <a:ext cx="48244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zh-CN" altLang="en-US" sz="2800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热磁辐射能量</a:t>
            </a:r>
            <a:r>
              <a:rPr lang="zh-CN" altLang="en-US" sz="28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不连续</a:t>
            </a:r>
            <a:r>
              <a:rPr lang="zh-CN" altLang="en-US" sz="2800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，能量交换以</a:t>
            </a:r>
            <a:r>
              <a:rPr lang="zh-CN" altLang="en-US" sz="2800" b="1">
                <a:solidFill>
                  <a:srgbClr val="FF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能量子</a:t>
            </a:r>
            <a:r>
              <a:rPr lang="zh-CN" altLang="en-US" sz="2800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为最小单位，每个</a:t>
            </a:r>
            <a:r>
              <a:rPr lang="zh-CN" altLang="en-US" sz="28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能量子</a:t>
            </a:r>
            <a:r>
              <a:rPr lang="zh-CN" altLang="en-US" sz="2800" b="1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的能量为：</a:t>
            </a:r>
            <a:endParaRPr lang="en-US" altLang="zh-CN" sz="2800" b="1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6408" name="Text Box 30"/>
          <p:cNvSpPr txBox="1">
            <a:spLocks noChangeArrowheads="1"/>
          </p:cNvSpPr>
          <p:nvPr/>
        </p:nvSpPr>
        <p:spPr bwMode="auto">
          <a:xfrm>
            <a:off x="1371600" y="6284168"/>
            <a:ext cx="5943600" cy="457200"/>
          </a:xfrm>
          <a:prstGeom prst="rect">
            <a:avLst/>
          </a:prstGeom>
          <a:solidFill>
            <a:srgbClr val="FFD3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6666"/>
                </a:solidFill>
                <a:latin typeface="楷体_GB2312" pitchFamily="49" charset="-122"/>
                <a:ea typeface="楷体_GB2312" pitchFamily="49" charset="-122"/>
              </a:rPr>
              <a:t>1918</a:t>
            </a:r>
            <a:r>
              <a:rPr lang="zh-CN" altLang="en-US" b="1">
                <a:solidFill>
                  <a:srgbClr val="006666"/>
                </a:solidFill>
                <a:latin typeface="楷体_GB2312" pitchFamily="49" charset="-122"/>
                <a:ea typeface="楷体_GB2312" pitchFamily="49" charset="-122"/>
              </a:rPr>
              <a:t>年</a:t>
            </a:r>
            <a:r>
              <a:rPr lang="en-US" altLang="zh-CN" b="1">
                <a:solidFill>
                  <a:srgbClr val="006666"/>
                </a:solidFill>
                <a:latin typeface="楷体_GB2312" pitchFamily="49" charset="-122"/>
                <a:ea typeface="楷体_GB2312" pitchFamily="49" charset="-122"/>
              </a:rPr>
              <a:t>Planck</a:t>
            </a:r>
            <a:r>
              <a:rPr lang="zh-CN" altLang="en-US" b="1">
                <a:solidFill>
                  <a:srgbClr val="006666"/>
                </a:solidFill>
                <a:latin typeface="楷体_GB2312" pitchFamily="49" charset="-122"/>
                <a:ea typeface="楷体_GB2312" pitchFamily="49" charset="-122"/>
              </a:rPr>
              <a:t>由此获得诺贝尔物理学奖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09600" y="5251797"/>
            <a:ext cx="8534400" cy="625475"/>
            <a:chOff x="609600" y="5324475"/>
            <a:chExt cx="8534400" cy="625475"/>
          </a:xfrm>
        </p:grpSpPr>
        <p:sp>
          <p:nvSpPr>
            <p:cNvPr id="6172" name="Text Box 15"/>
            <p:cNvSpPr txBox="1">
              <a:spLocks noChangeArrowheads="1"/>
            </p:cNvSpPr>
            <p:nvPr/>
          </p:nvSpPr>
          <p:spPr bwMode="auto">
            <a:xfrm>
              <a:off x="609600" y="5324475"/>
              <a:ext cx="8534400" cy="62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</a:pPr>
              <a:r>
                <a:rPr lang="zh-CN" altLang="en-US" sz="2800" b="1">
                  <a:solidFill>
                    <a:srgbClr val="0033CC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其中                   （称为</a:t>
              </a:r>
              <a:r>
                <a:rPr lang="zh-CN" altLang="en-US" sz="2800" b="1">
                  <a:solidFill>
                    <a:srgbClr val="FF00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普朗克常数</a:t>
              </a:r>
              <a:r>
                <a:rPr lang="zh-CN" altLang="en-US" sz="2800" b="1">
                  <a:solidFill>
                    <a:srgbClr val="0033CC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）</a:t>
              </a:r>
            </a:p>
          </p:txBody>
        </p:sp>
        <p:graphicFrame>
          <p:nvGraphicFramePr>
            <p:cNvPr id="6146" name="Object 1"/>
            <p:cNvGraphicFramePr>
              <a:graphicFrameLocks noChangeAspect="1"/>
            </p:cNvGraphicFramePr>
            <p:nvPr/>
          </p:nvGraphicFramePr>
          <p:xfrm>
            <a:off x="1646238" y="5451475"/>
            <a:ext cx="3152775" cy="455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396800" imgH="203040" progId="Equation.DSMT4">
                    <p:embed/>
                  </p:oleObj>
                </mc:Choice>
                <mc:Fallback>
                  <p:oleObj name="Equation" r:id="rId8" imgW="1396800" imgH="203040" progId="Equation.DSMT4">
                    <p:embed/>
                    <p:pic>
                      <p:nvPicPr>
                        <p:cNvPr id="6146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6238" y="5451475"/>
                          <a:ext cx="3152775" cy="455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4724400" y="2996952"/>
            <a:ext cx="2041525" cy="2070100"/>
            <a:chOff x="4452" y="2948"/>
            <a:chExt cx="1286" cy="1304"/>
          </a:xfrm>
        </p:grpSpPr>
        <p:sp>
          <p:nvSpPr>
            <p:cNvPr id="6160" name="Rectangle 60"/>
            <p:cNvSpPr>
              <a:spLocks noChangeArrowheads="1"/>
            </p:cNvSpPr>
            <p:nvPr/>
          </p:nvSpPr>
          <p:spPr bwMode="auto">
            <a:xfrm>
              <a:off x="4538" y="3380"/>
              <a:ext cx="368" cy="60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61" name="Text Box 61"/>
            <p:cNvSpPr txBox="1">
              <a:spLocks noChangeArrowheads="1"/>
            </p:cNvSpPr>
            <p:nvPr/>
          </p:nvSpPr>
          <p:spPr bwMode="auto">
            <a:xfrm>
              <a:off x="4730" y="2948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sz="3200" b="1">
                  <a:solidFill>
                    <a:srgbClr val="009900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能量</a:t>
              </a:r>
            </a:p>
          </p:txBody>
        </p:sp>
        <p:sp>
          <p:nvSpPr>
            <p:cNvPr id="6162" name="Text Box 62"/>
            <p:cNvSpPr txBox="1">
              <a:spLocks noChangeArrowheads="1"/>
            </p:cNvSpPr>
            <p:nvPr/>
          </p:nvSpPr>
          <p:spPr bwMode="auto">
            <a:xfrm>
              <a:off x="5066" y="3956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rgbClr val="000066"/>
                  </a:solidFill>
                  <a:ea typeface="楷体_GB2312" pitchFamily="49" charset="-122"/>
                </a:rPr>
                <a:t>量子</a:t>
              </a:r>
            </a:p>
          </p:txBody>
        </p:sp>
        <p:grpSp>
          <p:nvGrpSpPr>
            <p:cNvPr id="6163" name="Group 63"/>
            <p:cNvGrpSpPr>
              <a:grpSpLocks/>
            </p:cNvGrpSpPr>
            <p:nvPr/>
          </p:nvGrpSpPr>
          <p:grpSpPr bwMode="auto">
            <a:xfrm>
              <a:off x="5114" y="3428"/>
              <a:ext cx="384" cy="506"/>
              <a:chOff x="5080" y="3216"/>
              <a:chExt cx="368" cy="506"/>
            </a:xfrm>
          </p:grpSpPr>
          <p:sp>
            <p:nvSpPr>
              <p:cNvPr id="6165" name="Line 64"/>
              <p:cNvSpPr>
                <a:spLocks noChangeShapeType="1"/>
              </p:cNvSpPr>
              <p:nvPr/>
            </p:nvSpPr>
            <p:spPr bwMode="auto">
              <a:xfrm flipV="1">
                <a:off x="5082" y="3550"/>
                <a:ext cx="36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6" name="Line 65"/>
              <p:cNvSpPr>
                <a:spLocks noChangeShapeType="1"/>
              </p:cNvSpPr>
              <p:nvPr/>
            </p:nvSpPr>
            <p:spPr bwMode="auto">
              <a:xfrm flipV="1">
                <a:off x="5088" y="3648"/>
                <a:ext cx="36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7" name="Line 66"/>
              <p:cNvSpPr>
                <a:spLocks noChangeShapeType="1"/>
              </p:cNvSpPr>
              <p:nvPr/>
            </p:nvSpPr>
            <p:spPr bwMode="auto">
              <a:xfrm flipV="1">
                <a:off x="5080" y="3722"/>
                <a:ext cx="36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8" name="Line 67"/>
              <p:cNvSpPr>
                <a:spLocks noChangeShapeType="1"/>
              </p:cNvSpPr>
              <p:nvPr/>
            </p:nvSpPr>
            <p:spPr bwMode="auto">
              <a:xfrm flipV="1">
                <a:off x="5088" y="3216"/>
                <a:ext cx="36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9" name="Line 68"/>
              <p:cNvSpPr>
                <a:spLocks noChangeShapeType="1"/>
              </p:cNvSpPr>
              <p:nvPr/>
            </p:nvSpPr>
            <p:spPr bwMode="auto">
              <a:xfrm flipV="1">
                <a:off x="5088" y="3292"/>
                <a:ext cx="36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0" name="Line 69"/>
              <p:cNvSpPr>
                <a:spLocks noChangeShapeType="1"/>
              </p:cNvSpPr>
              <p:nvPr/>
            </p:nvSpPr>
            <p:spPr bwMode="auto">
              <a:xfrm flipV="1">
                <a:off x="5086" y="3376"/>
                <a:ext cx="36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1" name="Line 70"/>
              <p:cNvSpPr>
                <a:spLocks noChangeShapeType="1"/>
              </p:cNvSpPr>
              <p:nvPr/>
            </p:nvSpPr>
            <p:spPr bwMode="auto">
              <a:xfrm flipV="1">
                <a:off x="5088" y="3456"/>
                <a:ext cx="36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64" name="Text Box 71"/>
            <p:cNvSpPr txBox="1">
              <a:spLocks noChangeArrowheads="1"/>
            </p:cNvSpPr>
            <p:nvPr/>
          </p:nvSpPr>
          <p:spPr bwMode="auto">
            <a:xfrm>
              <a:off x="4452" y="3964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经典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932040" y="5733256"/>
                <a:ext cx="29819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ℏ</m:t>
                    </m:r>
                  </m:oMath>
                </a14:m>
                <a:r>
                  <a:rPr lang="zh-CN" altLang="en-US">
                    <a:latin typeface="隶书" panose="02010509060101010101" pitchFamily="49" charset="-122"/>
                    <a:ea typeface="隶书" panose="02010509060101010101" pitchFamily="49" charset="-122"/>
                  </a:rPr>
                  <a:t> 为约化普朗克常数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733256"/>
                <a:ext cx="2981907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613" t="-14474" r="-2249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6" grpId="0" autoUpdateAnimBg="0"/>
      <p:bldP spid="77837" grpId="0" autoUpdateAnimBg="0"/>
      <p:bldP spid="77838" grpId="0" autoUpdateAnimBg="0"/>
      <p:bldP spid="16407" grpId="0" autoUpdateAnimBg="0"/>
      <p:bldP spid="16408" grpId="0" animBg="1" autoUpdateAnimBg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ChangeArrowheads="1"/>
          </p:cNvSpPr>
          <p:nvPr/>
        </p:nvSpPr>
        <p:spPr bwMode="auto">
          <a:xfrm>
            <a:off x="1258888" y="549275"/>
            <a:ext cx="71643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4000" b="1">
                <a:solidFill>
                  <a:srgbClr val="FF0000"/>
                </a:solidFill>
              </a:rPr>
              <a:t> </a:t>
            </a:r>
            <a:r>
              <a:rPr kumimoji="1" lang="zh-CN" altLang="en-US" sz="4000" b="1">
                <a:solidFill>
                  <a:srgbClr val="A50021"/>
                </a:solidFill>
              </a:rPr>
              <a:t>玻尔对普朗克量子论的评价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76225" y="1484313"/>
            <a:ext cx="8756650" cy="4600575"/>
            <a:chOff x="174" y="935"/>
            <a:chExt cx="5516" cy="2898"/>
          </a:xfrm>
        </p:grpSpPr>
        <p:sp>
          <p:nvSpPr>
            <p:cNvPr id="30724" name="Text Box 2"/>
            <p:cNvSpPr txBox="1">
              <a:spLocks noChangeArrowheads="1"/>
            </p:cNvSpPr>
            <p:nvPr/>
          </p:nvSpPr>
          <p:spPr bwMode="auto">
            <a:xfrm>
              <a:off x="176" y="3468"/>
              <a:ext cx="426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3200" b="1">
                  <a:solidFill>
                    <a:schemeClr val="accent2"/>
                  </a:solidFill>
                </a:rPr>
                <a:t>思想束缚下获得的这一解放。”</a:t>
              </a:r>
            </a:p>
          </p:txBody>
        </p:sp>
        <p:sp>
          <p:nvSpPr>
            <p:cNvPr id="30725" name="Rectangle 4"/>
            <p:cNvSpPr>
              <a:spLocks noChangeArrowheads="1"/>
            </p:cNvSpPr>
            <p:nvPr/>
          </p:nvSpPr>
          <p:spPr bwMode="auto">
            <a:xfrm>
              <a:off x="385" y="935"/>
              <a:ext cx="519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200" b="1">
                  <a:solidFill>
                    <a:schemeClr val="accent2"/>
                  </a:solidFill>
                </a:rPr>
                <a:t> “</a:t>
              </a:r>
              <a:r>
                <a:rPr kumimoji="1" lang="zh-CN" altLang="en-US" sz="3200" b="1">
                  <a:solidFill>
                    <a:schemeClr val="accent2"/>
                  </a:solidFill>
                </a:rPr>
                <a:t>在科学史上很难找到其它发现能象普朗克的</a:t>
              </a:r>
            </a:p>
          </p:txBody>
        </p:sp>
        <p:sp>
          <p:nvSpPr>
            <p:cNvPr id="30726" name="Rectangle 5"/>
            <p:cNvSpPr>
              <a:spLocks noChangeArrowheads="1"/>
            </p:cNvSpPr>
            <p:nvPr/>
          </p:nvSpPr>
          <p:spPr bwMode="auto">
            <a:xfrm>
              <a:off x="177" y="1278"/>
              <a:ext cx="551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3200" b="1">
                  <a:solidFill>
                    <a:schemeClr val="accent2"/>
                  </a:solidFill>
                </a:rPr>
                <a:t>基本作用量子一样在仅仅一代人的短时间里产生</a:t>
              </a:r>
            </a:p>
          </p:txBody>
        </p:sp>
        <p:sp>
          <p:nvSpPr>
            <p:cNvPr id="30727" name="Rectangle 6"/>
            <p:cNvSpPr>
              <a:spLocks noChangeArrowheads="1"/>
            </p:cNvSpPr>
            <p:nvPr/>
          </p:nvSpPr>
          <p:spPr bwMode="auto">
            <a:xfrm>
              <a:off x="174" y="1616"/>
              <a:ext cx="217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3200" b="1">
                  <a:solidFill>
                    <a:schemeClr val="accent2"/>
                  </a:solidFill>
                </a:rPr>
                <a:t>如此非凡的结果</a:t>
              </a:r>
              <a:r>
                <a:rPr kumimoji="1" lang="en-US" altLang="zh-CN" sz="3200" b="1">
                  <a:solidFill>
                    <a:schemeClr val="accent2"/>
                  </a:solidFill>
                </a:rPr>
                <a:t>…</a:t>
              </a:r>
            </a:p>
          </p:txBody>
        </p:sp>
        <p:sp>
          <p:nvSpPr>
            <p:cNvPr id="30728" name="Rectangle 7"/>
            <p:cNvSpPr>
              <a:spLocks noChangeArrowheads="1"/>
            </p:cNvSpPr>
            <p:nvPr/>
          </p:nvSpPr>
          <p:spPr bwMode="auto">
            <a:xfrm>
              <a:off x="472" y="2011"/>
              <a:ext cx="319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3200" b="1">
                  <a:solidFill>
                    <a:schemeClr val="accent2"/>
                  </a:solidFill>
                </a:rPr>
                <a:t>这个发现将人类的观念</a:t>
              </a:r>
              <a:r>
                <a:rPr kumimoji="1" lang="en-US" altLang="zh-CN" sz="3200" b="1">
                  <a:solidFill>
                    <a:schemeClr val="accent2"/>
                  </a:solidFill>
                </a:rPr>
                <a:t>——</a:t>
              </a:r>
            </a:p>
          </p:txBody>
        </p:sp>
        <p:sp>
          <p:nvSpPr>
            <p:cNvPr id="30729" name="Rectangle 8"/>
            <p:cNvSpPr>
              <a:spLocks noChangeArrowheads="1"/>
            </p:cNvSpPr>
            <p:nvPr/>
          </p:nvSpPr>
          <p:spPr bwMode="auto">
            <a:xfrm>
              <a:off x="3572" y="2016"/>
              <a:ext cx="191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3200" b="1">
                  <a:solidFill>
                    <a:schemeClr val="accent2"/>
                  </a:solidFill>
                </a:rPr>
                <a:t>不仅是有关经典</a:t>
              </a:r>
            </a:p>
          </p:txBody>
        </p:sp>
        <p:sp>
          <p:nvSpPr>
            <p:cNvPr id="30730" name="Rectangle 9"/>
            <p:cNvSpPr>
              <a:spLocks noChangeArrowheads="1"/>
            </p:cNvSpPr>
            <p:nvPr/>
          </p:nvSpPr>
          <p:spPr bwMode="auto">
            <a:xfrm>
              <a:off x="197" y="2350"/>
              <a:ext cx="16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3200" b="1">
                  <a:solidFill>
                    <a:schemeClr val="accent2"/>
                  </a:solidFill>
                </a:rPr>
                <a:t>科学的观念，</a:t>
              </a:r>
            </a:p>
          </p:txBody>
        </p:sp>
        <p:sp>
          <p:nvSpPr>
            <p:cNvPr id="30731" name="Rectangle 10"/>
            <p:cNvSpPr>
              <a:spLocks noChangeArrowheads="1"/>
            </p:cNvSpPr>
            <p:nvPr/>
          </p:nvSpPr>
          <p:spPr bwMode="auto">
            <a:xfrm>
              <a:off x="1717" y="2336"/>
              <a:ext cx="371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3200" b="1">
                  <a:solidFill>
                    <a:schemeClr val="accent2"/>
                  </a:solidFill>
                </a:rPr>
                <a:t>而且是有关通常思维方式的观念</a:t>
              </a:r>
            </a:p>
          </p:txBody>
        </p:sp>
        <p:sp>
          <p:nvSpPr>
            <p:cNvPr id="30732" name="Rectangle 11"/>
            <p:cNvSpPr>
              <a:spLocks noChangeArrowheads="1"/>
            </p:cNvSpPr>
            <p:nvPr/>
          </p:nvSpPr>
          <p:spPr bwMode="auto">
            <a:xfrm>
              <a:off x="287" y="2718"/>
              <a:ext cx="26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3200" b="1">
                  <a:solidFill>
                    <a:schemeClr val="accent2"/>
                  </a:solidFill>
                </a:rPr>
                <a:t>——</a:t>
              </a:r>
              <a:r>
                <a:rPr kumimoji="1" lang="zh-CN" altLang="en-US" sz="3200" b="1">
                  <a:solidFill>
                    <a:schemeClr val="accent2"/>
                  </a:solidFill>
                </a:rPr>
                <a:t>的基础砸得粉碎，</a:t>
              </a:r>
            </a:p>
          </p:txBody>
        </p:sp>
        <p:sp>
          <p:nvSpPr>
            <p:cNvPr id="30733" name="Rectangle 12"/>
            <p:cNvSpPr>
              <a:spLocks noChangeArrowheads="1"/>
            </p:cNvSpPr>
            <p:nvPr/>
          </p:nvSpPr>
          <p:spPr bwMode="auto">
            <a:xfrm>
              <a:off x="2718" y="2691"/>
              <a:ext cx="294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3200" b="1">
                  <a:solidFill>
                    <a:schemeClr val="accent2"/>
                  </a:solidFill>
                </a:rPr>
                <a:t>上一代人能取得有关自然</a:t>
              </a:r>
            </a:p>
          </p:txBody>
        </p:sp>
        <p:sp>
          <p:nvSpPr>
            <p:cNvPr id="30734" name="Rectangle 13"/>
            <p:cNvSpPr>
              <a:spLocks noChangeArrowheads="1"/>
            </p:cNvSpPr>
            <p:nvPr/>
          </p:nvSpPr>
          <p:spPr bwMode="auto">
            <a:xfrm>
              <a:off x="209" y="3063"/>
              <a:ext cx="294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3200" b="1">
                  <a:solidFill>
                    <a:schemeClr val="accent2"/>
                  </a:solidFill>
                </a:rPr>
                <a:t>知识的如此的神奇进展，</a:t>
              </a:r>
            </a:p>
          </p:txBody>
        </p:sp>
        <p:sp>
          <p:nvSpPr>
            <p:cNvPr id="30735" name="Rectangle 14"/>
            <p:cNvSpPr>
              <a:spLocks noChangeArrowheads="1"/>
            </p:cNvSpPr>
            <p:nvPr/>
          </p:nvSpPr>
          <p:spPr bwMode="auto">
            <a:xfrm>
              <a:off x="2940" y="3064"/>
              <a:ext cx="268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3200" b="1">
                  <a:solidFill>
                    <a:schemeClr val="accent2"/>
                  </a:solidFill>
                </a:rPr>
                <a:t>应归功于人们从传统的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9C9E5E-6F74-CD79-9A25-018D306AB1D5}"/>
              </a:ext>
            </a:extLst>
          </p:cNvPr>
          <p:cNvSpPr txBox="1"/>
          <p:nvPr/>
        </p:nvSpPr>
        <p:spPr>
          <a:xfrm>
            <a:off x="142040" y="928571"/>
            <a:ext cx="4823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微软雅黑" panose="020B0503020204020204" pitchFamily="34" charset="-122"/>
              </a:rPr>
              <a:t>第二十一次作业：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152DE9-B736-DF33-3F01-6104BF9C8FBB}"/>
              </a:ext>
            </a:extLst>
          </p:cNvPr>
          <p:cNvSpPr txBox="1"/>
          <p:nvPr/>
        </p:nvSpPr>
        <p:spPr>
          <a:xfrm>
            <a:off x="0" y="200774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第一章 习题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from 1-16 to</a:t>
            </a:r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1-22,</a:t>
            </a:r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24, 25, 26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81C098-283C-BD97-0ED7-CA36C050CF86}"/>
              </a:ext>
            </a:extLst>
          </p:cNvPr>
          <p:cNvSpPr txBox="1"/>
          <p:nvPr/>
        </p:nvSpPr>
        <p:spPr>
          <a:xfrm>
            <a:off x="142040" y="4989641"/>
            <a:ext cx="8841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ea typeface="微软雅黑" panose="020B0503020204020204" pitchFamily="34" charset="-122"/>
              </a:rPr>
              <a:t>SPOC1</a:t>
            </a:r>
            <a:r>
              <a:rPr lang="zh-CN" altLang="en-US" sz="3600" dirty="0">
                <a:ea typeface="微软雅黑" panose="020B0503020204020204" pitchFamily="34" charset="-122"/>
              </a:rPr>
              <a:t>第十一周单元测试和作业</a:t>
            </a:r>
            <a:endParaRPr lang="en-US" altLang="zh-CN" sz="3600" dirty="0">
              <a:ea typeface="微软雅黑" panose="020B0503020204020204" pitchFamily="34" charset="-122"/>
            </a:endParaRPr>
          </a:p>
          <a:p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                   (12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月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8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日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23:30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前完成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)</a:t>
            </a:r>
            <a:endParaRPr lang="zh-CN" altLang="en-US" sz="3600" b="0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AE431B-23F9-B398-CABD-8A195ECD1782}"/>
              </a:ext>
            </a:extLst>
          </p:cNvPr>
          <p:cNvSpPr txBox="1"/>
          <p:nvPr/>
        </p:nvSpPr>
        <p:spPr>
          <a:xfrm>
            <a:off x="771640" y="3587300"/>
            <a:ext cx="7600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(12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月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12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日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23:59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前电子版提交到乐学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81318678"/>
      </p:ext>
    </p:extLst>
  </p:cSld>
  <p:clrMapOvr>
    <a:masterClrMapping/>
  </p:clrMapOvr>
  <p:transition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ChangeArrowheads="1"/>
          </p:cNvSpPr>
          <p:nvPr/>
        </p:nvSpPr>
        <p:spPr bwMode="auto">
          <a:xfrm>
            <a:off x="0" y="2056656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29" name="Text Box 18"/>
          <p:cNvSpPr txBox="1">
            <a:spLocks noChangeArrowheads="1"/>
          </p:cNvSpPr>
          <p:nvPr/>
        </p:nvSpPr>
        <p:spPr bwMode="auto">
          <a:xfrm>
            <a:off x="2493152" y="1052736"/>
            <a:ext cx="4495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latin typeface="宋体" panose="02010600030101010101" pitchFamily="2" charset="-122"/>
              </a:rPr>
              <a:t>1. </a:t>
            </a:r>
            <a:r>
              <a:rPr lang="zh-CN" altLang="en-US" sz="3200" b="1">
                <a:solidFill>
                  <a:schemeClr val="accent2"/>
                </a:solidFill>
                <a:latin typeface="宋体" panose="02010600030101010101" pitchFamily="2" charset="-122"/>
              </a:rPr>
              <a:t>经典物理学的成功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68477" y="2932246"/>
            <a:ext cx="8607045" cy="3305066"/>
            <a:chOff x="213427" y="1420078"/>
            <a:chExt cx="8607045" cy="33050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/>
                <p:cNvSpPr txBox="1"/>
                <p:nvPr/>
              </p:nvSpPr>
              <p:spPr>
                <a:xfrm>
                  <a:off x="213427" y="1492086"/>
                  <a:ext cx="2312428" cy="23389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800" b="1"/>
                    <a:t>经典物理学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2" name="文本框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427" y="1492086"/>
                  <a:ext cx="2312428" cy="23389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2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2421480" y="1420078"/>
                  <a:ext cx="5078634" cy="29349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800" b="1"/>
                    <a:t>力学体系：牛顿力学</a:t>
                  </a:r>
                  <a:r>
                    <a:rPr lang="en-US" altLang="zh-CN" sz="2800" b="1"/>
                    <a:t>+</a:t>
                  </a:r>
                  <a:r>
                    <a:rPr lang="zh-CN" altLang="en-US" sz="2800" b="1"/>
                    <a:t>分析力学</a:t>
                  </a:r>
                  <a:endParaRPr lang="en-US" altLang="zh-CN" sz="2800" b="1"/>
                </a:p>
                <a:p>
                  <a:endParaRPr lang="en-US" altLang="zh-CN" sz="2800" b="1"/>
                </a:p>
                <a:p>
                  <a:r>
                    <a:rPr lang="zh-CN" altLang="en-US" sz="2800" b="1"/>
                    <a:t>电动力学：电磁学</a:t>
                  </a:r>
                  <a:r>
                    <a:rPr lang="en-US" altLang="zh-CN" sz="2800" b="1"/>
                    <a:t>+</a:t>
                  </a:r>
                  <a:r>
                    <a:rPr lang="zh-CN" altLang="en-US" sz="2800" b="1"/>
                    <a:t>光学</a:t>
                  </a:r>
                  <a:endParaRPr lang="en-US" altLang="zh-CN" sz="2800" b="1"/>
                </a:p>
                <a:p>
                  <a:endParaRPr lang="en-US" altLang="zh-CN" sz="2800" b="1"/>
                </a:p>
                <a:p>
                  <a:r>
                    <a:rPr lang="zh-CN" altLang="en-US" sz="2800" b="1"/>
                    <a:t>热力学和统计物理：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a14:m>
                  <a:endParaRPr lang="zh-CN" altLang="en-US" sz="2800" b="1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1480" y="1420078"/>
                  <a:ext cx="5078634" cy="293497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401" t="-2703" r="-19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本框 7"/>
            <p:cNvSpPr txBox="1"/>
            <p:nvPr/>
          </p:nvSpPr>
          <p:spPr>
            <a:xfrm>
              <a:off x="5895954" y="2909262"/>
              <a:ext cx="2348720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/>
                <a:t>热力学三定律</a:t>
              </a:r>
              <a:endParaRPr lang="en-US" altLang="zh-CN" sz="2800" b="1"/>
            </a:p>
            <a:p>
              <a:pPr algn="ctr"/>
              <a:endParaRPr lang="en-US" altLang="zh-CN" sz="2800" b="1"/>
            </a:p>
            <a:p>
              <a:pPr algn="ctr"/>
              <a:r>
                <a:rPr lang="zh-CN" altLang="en-US" sz="2800" b="1"/>
                <a:t>玻尔兹曼、</a:t>
              </a:r>
              <a:endParaRPr lang="en-US" altLang="zh-CN" sz="2800" b="1"/>
            </a:p>
            <a:p>
              <a:pPr algn="ctr"/>
              <a:r>
                <a:rPr lang="zh-CN" altLang="en-US" sz="2800" b="1"/>
                <a:t>吉布斯方程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565254" y="1469102"/>
              <a:ext cx="1111202" cy="461665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17</a:t>
              </a:r>
              <a:r>
                <a:rPr lang="zh-CN" altLang="en-US" b="1">
                  <a:solidFill>
                    <a:srgbClr val="FF0000"/>
                  </a:solidFill>
                </a:rPr>
                <a:t>世纪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565254" y="2303581"/>
              <a:ext cx="1111202" cy="461665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19</a:t>
              </a:r>
              <a:r>
                <a:rPr lang="zh-CN" altLang="en-US" b="1">
                  <a:solidFill>
                    <a:srgbClr val="FF0000"/>
                  </a:solidFill>
                </a:rPr>
                <a:t>世纪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240605" y="3197294"/>
              <a:ext cx="579867" cy="120032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</a:rPr>
                <a:t>19</a:t>
              </a:r>
              <a:r>
                <a:rPr lang="zh-CN" altLang="en-US" b="1">
                  <a:solidFill>
                    <a:srgbClr val="FF0000"/>
                  </a:solidFill>
                </a:rPr>
                <a:t>世纪</a:t>
              </a:r>
            </a:p>
          </p:txBody>
        </p:sp>
      </p:grp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3419872" y="188640"/>
            <a:ext cx="224347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  言</a:t>
            </a:r>
          </a:p>
        </p:txBody>
      </p:sp>
    </p:spTree>
  </p:cSld>
  <p:clrMapOvr>
    <a:masterClrMapping/>
  </p:clrMapOvr>
  <p:transition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6"/>
          <p:cNvSpPr txBox="1">
            <a:spLocks noChangeArrowheads="1"/>
          </p:cNvSpPr>
          <p:nvPr/>
        </p:nvSpPr>
        <p:spPr bwMode="auto">
          <a:xfrm>
            <a:off x="395536" y="404664"/>
            <a:ext cx="8424863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牛顿力学：</a:t>
            </a:r>
            <a:endParaRPr lang="en-US" altLang="zh-CN" sz="28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宏观物体的机械运动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开普勒行星运动三大定理，万有引力，天体运动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电动力学：</a:t>
            </a:r>
            <a:endParaRPr lang="en-US" altLang="zh-CN" sz="28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无处不在的电磁相互作用，包括光的传播规律。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热力学：</a:t>
            </a:r>
            <a:endParaRPr lang="en-US" altLang="zh-CN" sz="28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结合牛顿力学，电磁学和化学，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热力学三大定律，解释日常生活中的热现象。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8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统计物理：</a:t>
            </a:r>
            <a:endParaRPr lang="en-US" altLang="zh-CN" sz="2800" b="1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经典方法结合统计规律</a:t>
            </a:r>
            <a:endParaRPr lang="en-US" altLang="zh-CN" sz="28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解释了由大量粒子组成的宏观物体的物理性质。</a:t>
            </a:r>
          </a:p>
        </p:txBody>
      </p:sp>
    </p:spTree>
  </p:cSld>
  <p:clrMapOvr>
    <a:masterClrMapping/>
  </p:clrMapOvr>
  <p:transition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7"/>
          <p:cNvSpPr txBox="1">
            <a:spLocks noChangeArrowheads="1"/>
          </p:cNvSpPr>
          <p:nvPr/>
        </p:nvSpPr>
        <p:spPr bwMode="auto">
          <a:xfrm>
            <a:off x="1116013" y="1412875"/>
            <a:ext cx="6265862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19</a:t>
            </a:r>
            <a:r>
              <a:rPr lang="zh-CN" altLang="en-US" sz="3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世纪经典物理取得巨大成功！</a:t>
            </a:r>
          </a:p>
        </p:txBody>
      </p:sp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755650" y="2636838"/>
            <a:ext cx="7272338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400" b="1">
                <a:latin typeface="楷体_GB2312" pitchFamily="49" charset="-122"/>
                <a:ea typeface="楷体_GB2312" pitchFamily="49" charset="-122"/>
              </a:rPr>
              <a:t>牛顿力学和麦克斯韦电磁理论的成功</a:t>
            </a:r>
          </a:p>
        </p:txBody>
      </p: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457200" y="3581400"/>
            <a:ext cx="7991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400" b="1">
                <a:latin typeface="楷体_GB2312" pitchFamily="49" charset="-122"/>
                <a:ea typeface="楷体_GB2312" pitchFamily="49" charset="-122"/>
              </a:rPr>
              <a:t>粒子理论和波动理论的成功</a:t>
            </a:r>
          </a:p>
        </p:txBody>
      </p:sp>
      <p:sp>
        <p:nvSpPr>
          <p:cNvPr id="5" name="矩形 4"/>
          <p:cNvSpPr/>
          <p:nvPr/>
        </p:nvSpPr>
        <p:spPr>
          <a:xfrm>
            <a:off x="1053643" y="4869160"/>
            <a:ext cx="6798587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kumimoji="1" lang="zh-CN" altLang="en-US" sz="3200" b="1">
                <a:solidFill>
                  <a:schemeClr val="accent2"/>
                </a:solidFill>
              </a:rPr>
              <a:t>对物理现象本质的认识似乎已经完成</a:t>
            </a:r>
          </a:p>
        </p:txBody>
      </p:sp>
    </p:spTree>
  </p:cSld>
  <p:clrMapOvr>
    <a:masterClrMapping/>
  </p:clrMapOvr>
  <p:transition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2"/>
          <p:cNvSpPr txBox="1">
            <a:spLocks noChangeArrowheads="1"/>
          </p:cNvSpPr>
          <p:nvPr/>
        </p:nvSpPr>
        <p:spPr bwMode="auto">
          <a:xfrm>
            <a:off x="1753964" y="107921"/>
            <a:ext cx="51943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  <a:latin typeface="宋体" panose="02010600030101010101" pitchFamily="2" charset="-122"/>
              </a:rPr>
              <a:t>2. </a:t>
            </a:r>
            <a:r>
              <a:rPr lang="zh-CN" altLang="en-US" sz="3200" b="1">
                <a:solidFill>
                  <a:schemeClr val="accent2"/>
                </a:solidFill>
                <a:latin typeface="宋体" panose="02010600030101010101" pitchFamily="2" charset="-122"/>
              </a:rPr>
              <a:t>经典物理学遇到的困难</a:t>
            </a:r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0" y="836712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5652120" y="1196752"/>
            <a:ext cx="3600400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3300"/>
                </a:solidFill>
              </a:rPr>
              <a:t>典型问题：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/>
              <a:t>黑体辐射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/>
              <a:t>光电效应</a:t>
            </a:r>
            <a:endParaRPr lang="en-US" altLang="zh-CN" sz="2800" b="1"/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/>
              <a:t>康普顿散射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/>
              <a:t>低温固体比热容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/>
              <a:t>原子的线状光谱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28216" y="1196752"/>
            <a:ext cx="476386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当研究的触角进入了“微观粒子”尺度时，一系列实验发现无法用经典物理去解释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58072" y="2762925"/>
            <a:ext cx="476386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迫使人们跳出经典物理学框架，去寻找新的物理规律</a:t>
            </a:r>
          </a:p>
        </p:txBody>
      </p:sp>
      <p:sp>
        <p:nvSpPr>
          <p:cNvPr id="2" name="矩形 1"/>
          <p:cNvSpPr/>
          <p:nvPr/>
        </p:nvSpPr>
        <p:spPr>
          <a:xfrm>
            <a:off x="1408006" y="4345940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量子物理的诞生</a:t>
            </a:r>
          </a:p>
        </p:txBody>
      </p:sp>
      <p:sp>
        <p:nvSpPr>
          <p:cNvPr id="3" name="下箭头 2"/>
          <p:cNvSpPr/>
          <p:nvPr/>
        </p:nvSpPr>
        <p:spPr bwMode="auto">
          <a:xfrm>
            <a:off x="2195736" y="3861048"/>
            <a:ext cx="1080120" cy="414045"/>
          </a:xfrm>
          <a:prstGeom prst="downArrow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2576" y="5373216"/>
            <a:ext cx="902392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90500" indent="1031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841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00FF"/>
                </a:solidFill>
                <a:ea typeface="宋体" panose="02010600030101010101" pitchFamily="2" charset="-122"/>
              </a:rPr>
              <a:t>      </a:t>
            </a:r>
            <a:r>
              <a:rPr kumimoji="1" lang="zh-CN" altLang="en-US" b="1">
                <a:solidFill>
                  <a:schemeClr val="accent2"/>
                </a:solidFill>
                <a:ea typeface="宋体" panose="02010600030101010101" pitchFamily="2" charset="-122"/>
              </a:rPr>
              <a:t>量子概念是</a:t>
            </a:r>
            <a:r>
              <a:rPr kumimoji="1" lang="en-US" altLang="zh-CN" b="1">
                <a:solidFill>
                  <a:schemeClr val="accent2"/>
                </a:solidFill>
                <a:ea typeface="宋体" panose="02010600030101010101" pitchFamily="2" charset="-122"/>
              </a:rPr>
              <a:t>1900 </a:t>
            </a:r>
            <a:r>
              <a:rPr kumimoji="1" lang="zh-CN" altLang="en-US" b="1">
                <a:solidFill>
                  <a:schemeClr val="accent2"/>
                </a:solidFill>
                <a:ea typeface="宋体" panose="02010600030101010101" pitchFamily="2" charset="-122"/>
              </a:rPr>
              <a:t>年普朗克首先提出的，经过爱因斯坦</a:t>
            </a:r>
            <a:r>
              <a:rPr kumimoji="1" lang="en-US" altLang="zh-CN" b="1">
                <a:solidFill>
                  <a:schemeClr val="accent2"/>
                </a:solidFill>
                <a:ea typeface="宋体" panose="02010600030101010101" pitchFamily="2" charset="-122"/>
              </a:rPr>
              <a:t>, </a:t>
            </a:r>
            <a:r>
              <a:rPr kumimoji="1" lang="zh-CN" altLang="en-US" b="1">
                <a:solidFill>
                  <a:schemeClr val="accent2"/>
                </a:solidFill>
                <a:ea typeface="宋体" panose="02010600030101010101" pitchFamily="2" charset="-122"/>
              </a:rPr>
              <a:t>德布罗意</a:t>
            </a:r>
            <a:r>
              <a:rPr kumimoji="1" lang="en-US" altLang="zh-CN" b="1">
                <a:solidFill>
                  <a:schemeClr val="accent2"/>
                </a:solidFill>
                <a:ea typeface="宋体" panose="02010600030101010101" pitchFamily="2" charset="-122"/>
              </a:rPr>
              <a:t>, </a:t>
            </a:r>
            <a:r>
              <a:rPr kumimoji="1" lang="zh-CN" altLang="en-US" b="1">
                <a:solidFill>
                  <a:schemeClr val="accent2"/>
                </a:solidFill>
                <a:ea typeface="宋体" panose="02010600030101010101" pitchFamily="2" charset="-122"/>
              </a:rPr>
              <a:t>薛定谔</a:t>
            </a:r>
            <a:r>
              <a:rPr kumimoji="1" lang="en-US" altLang="zh-CN" b="1">
                <a:solidFill>
                  <a:schemeClr val="accent2"/>
                </a:solidFill>
                <a:ea typeface="宋体" panose="02010600030101010101" pitchFamily="2" charset="-122"/>
              </a:rPr>
              <a:t>...</a:t>
            </a:r>
            <a:r>
              <a:rPr kumimoji="1" lang="zh-CN" altLang="en-US" b="1">
                <a:solidFill>
                  <a:schemeClr val="accent2"/>
                </a:solidFill>
                <a:ea typeface="宋体" panose="02010600030101010101" pitchFamily="2" charset="-122"/>
              </a:rPr>
              <a:t>等努力，于</a:t>
            </a:r>
            <a:r>
              <a:rPr kumimoji="1" lang="en-US" altLang="zh-CN" b="1">
                <a:solidFill>
                  <a:schemeClr val="accent2"/>
                </a:solidFill>
                <a:ea typeface="宋体" panose="02010600030101010101" pitchFamily="2" charset="-122"/>
              </a:rPr>
              <a:t>20</a:t>
            </a:r>
            <a:r>
              <a:rPr kumimoji="1" lang="zh-CN" altLang="en-US" b="1">
                <a:solidFill>
                  <a:schemeClr val="accent2"/>
                </a:solidFill>
                <a:ea typeface="宋体" panose="02010600030101010101" pitchFamily="2" charset="-122"/>
              </a:rPr>
              <a:t>世纪</a:t>
            </a:r>
            <a:r>
              <a:rPr kumimoji="1" lang="en-US" altLang="zh-CN" b="1">
                <a:solidFill>
                  <a:schemeClr val="accent2"/>
                </a:solidFill>
                <a:ea typeface="宋体" panose="02010600030101010101" pitchFamily="2" charset="-122"/>
              </a:rPr>
              <a:t>30</a:t>
            </a:r>
            <a:r>
              <a:rPr kumimoji="1" lang="zh-CN" altLang="en-US" b="1">
                <a:solidFill>
                  <a:schemeClr val="accent2"/>
                </a:solidFill>
                <a:ea typeface="宋体" panose="02010600030101010101" pitchFamily="2" charset="-122"/>
              </a:rPr>
              <a:t>年代，建立了</a:t>
            </a:r>
            <a:r>
              <a:rPr kumimoji="1" lang="zh-CN" altLang="en-US" b="1">
                <a:solidFill>
                  <a:srgbClr val="CC3300"/>
                </a:solidFill>
                <a:ea typeface="宋体" panose="02010600030101010101" pitchFamily="2" charset="-122"/>
              </a:rPr>
              <a:t>量子力学</a:t>
            </a:r>
            <a:r>
              <a:rPr kumimoji="1" lang="zh-CN" altLang="en-US" b="1">
                <a:solidFill>
                  <a:schemeClr val="accent2"/>
                </a:solidFill>
                <a:ea typeface="宋体" panose="02010600030101010101" pitchFamily="2" charset="-122"/>
              </a:rPr>
              <a:t>，这是关于微观世界的理论，和</a:t>
            </a:r>
            <a:r>
              <a:rPr kumimoji="1" lang="zh-CN" altLang="en-US" b="1">
                <a:solidFill>
                  <a:srgbClr val="CC3300"/>
                </a:solidFill>
                <a:ea typeface="宋体" panose="02010600030101010101" pitchFamily="2" charset="-122"/>
              </a:rPr>
              <a:t>相对论</a:t>
            </a:r>
            <a:r>
              <a:rPr kumimoji="1" lang="zh-CN" altLang="en-US" b="1">
                <a:solidFill>
                  <a:schemeClr val="accent2"/>
                </a:solidFill>
                <a:ea typeface="宋体" panose="02010600030101010101" pitchFamily="2" charset="-122"/>
              </a:rPr>
              <a:t>一起</a:t>
            </a:r>
            <a:r>
              <a:rPr kumimoji="1" lang="en-US" altLang="zh-CN" b="1">
                <a:solidFill>
                  <a:schemeClr val="accent2"/>
                </a:solidFill>
                <a:ea typeface="宋体" panose="02010600030101010101" pitchFamily="2" charset="-122"/>
              </a:rPr>
              <a:t>, </a:t>
            </a:r>
            <a:r>
              <a:rPr kumimoji="1" lang="zh-CN" altLang="en-US" b="1">
                <a:solidFill>
                  <a:schemeClr val="accent2"/>
                </a:solidFill>
                <a:ea typeface="宋体" panose="02010600030101010101" pitchFamily="2" charset="-122"/>
              </a:rPr>
              <a:t>已成为</a:t>
            </a:r>
            <a:r>
              <a:rPr kumimoji="1" lang="zh-CN" altLang="en-US" b="1">
                <a:solidFill>
                  <a:srgbClr val="CC3300"/>
                </a:solidFill>
                <a:ea typeface="宋体" panose="02010600030101010101" pitchFamily="2" charset="-122"/>
              </a:rPr>
              <a:t>现代物理学</a:t>
            </a:r>
            <a:r>
              <a:rPr kumimoji="1" lang="zh-CN" altLang="en-US" b="1">
                <a:solidFill>
                  <a:schemeClr val="accent2"/>
                </a:solidFill>
                <a:ea typeface="宋体" panose="02010600030101010101" pitchFamily="2" charset="-122"/>
              </a:rPr>
              <a:t>的理论基础。</a:t>
            </a:r>
            <a:r>
              <a:rPr kumimoji="1" lang="zh-CN" altLang="en-US" sz="2800" b="1">
                <a:solidFill>
                  <a:schemeClr val="accent2"/>
                </a:solidFill>
                <a:ea typeface="宋体" panose="02010600030101010101" pitchFamily="2" charset="-122"/>
              </a:rPr>
              <a:t>   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7" grpId="0"/>
      <p:bldP spid="2" grpId="0"/>
      <p:bldP spid="3" grpId="0" animBg="1"/>
      <p:bldP spid="1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1196975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05188" name="Text Box 4"/>
          <p:cNvSpPr txBox="1">
            <a:spLocks noChangeArrowheads="1"/>
          </p:cNvSpPr>
          <p:nvPr/>
        </p:nvSpPr>
        <p:spPr bwMode="auto">
          <a:xfrm>
            <a:off x="1403648" y="1916832"/>
            <a:ext cx="6842720" cy="369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  </a:t>
            </a:r>
            <a:r>
              <a:rPr lang="zh-CN" alt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黑体辐射与普朗克量子论      </a:t>
            </a:r>
            <a:br>
              <a:rPr lang="en-US" altLang="zh-CN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  </a:t>
            </a:r>
            <a:r>
              <a:rPr lang="zh-CN" alt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光的粒子性</a:t>
            </a:r>
            <a:br>
              <a:rPr lang="en-US" altLang="zh-CN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2.3  </a:t>
            </a:r>
            <a:r>
              <a:rPr lang="zh-CN" alt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氢原子光谱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  </a:t>
            </a:r>
            <a:r>
              <a:rPr lang="zh-CN" alt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粒子的波动性与波函数</a:t>
            </a:r>
          </a:p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2.5  </a:t>
            </a:r>
            <a:r>
              <a:rPr lang="zh-CN" altLang="en-US"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态叠加与不确定关系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88640"/>
            <a:ext cx="7772400" cy="780685"/>
          </a:xfrm>
        </p:spPr>
        <p:txBody>
          <a:bodyPr/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4000" b="1" kern="120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第二章  微观粒子的波粒二象性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ChangeArrowheads="1"/>
          </p:cNvSpPr>
          <p:nvPr/>
        </p:nvSpPr>
        <p:spPr bwMode="auto">
          <a:xfrm>
            <a:off x="0" y="1120552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55011" name="Text Box 3"/>
          <p:cNvSpPr txBox="1">
            <a:spLocks noChangeArrowheads="1"/>
          </p:cNvSpPr>
          <p:nvPr/>
        </p:nvSpPr>
        <p:spPr bwMode="auto">
          <a:xfrm>
            <a:off x="1763688" y="1905524"/>
            <a:ext cx="590465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346200" indent="-1346200"/>
            <a:r>
              <a:rPr kumimoji="1" lang="zh-CN" altLang="en-US" sz="2800" b="1">
                <a:solidFill>
                  <a:srgbClr val="CC3300"/>
                </a:solidFill>
              </a:rPr>
              <a:t>热辐射</a:t>
            </a:r>
            <a:r>
              <a:rPr kumimoji="1" lang="en-US" altLang="zh-CN" sz="2800" b="1">
                <a:solidFill>
                  <a:srgbClr val="CC3300"/>
                </a:solidFill>
              </a:rPr>
              <a:t>:</a:t>
            </a:r>
            <a:r>
              <a:rPr kumimoji="1" lang="en-US" altLang="zh-CN" b="1">
                <a:solidFill>
                  <a:srgbClr val="CC3300"/>
                </a:solidFill>
              </a:rPr>
              <a:t>  </a:t>
            </a:r>
            <a:r>
              <a:rPr kumimoji="1" lang="zh-CN" altLang="en-US" sz="2800" b="1">
                <a:solidFill>
                  <a:schemeClr val="accent2"/>
                </a:solidFill>
              </a:rPr>
              <a:t>物体在任何温度，都以电磁波的形式向外辐射能量。</a:t>
            </a:r>
            <a:endParaRPr kumimoji="1" lang="zh-CN" altLang="en-US" sz="2800" b="1">
              <a:solidFill>
                <a:srgbClr val="008000"/>
              </a:solidFill>
            </a:endParaRPr>
          </a:p>
        </p:txBody>
      </p:sp>
      <p:pic>
        <p:nvPicPr>
          <p:cNvPr id="555043" name="Picture 35" descr="lightpol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971925"/>
            <a:ext cx="251936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5044" name="Picture 36" descr="harve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9525"/>
            <a:ext cx="20478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5047" name="Picture 39" descr="image001_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048125"/>
            <a:ext cx="2124075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780685"/>
          </a:xfrm>
        </p:spPr>
        <p:txBody>
          <a:bodyPr/>
          <a:lstStyle/>
          <a:p>
            <a:pPr lvl="0" eaLnBrk="1" hangingPunct="1">
              <a:spcBef>
                <a:spcPct val="50000"/>
              </a:spcBef>
            </a:pPr>
            <a:r>
              <a:rPr lang="en-US" altLang="zh-CN" sz="36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§2.1 </a:t>
            </a:r>
            <a:r>
              <a:rPr lang="zh-CN" altLang="en-US" sz="36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黑体辐射与普朗克量子论 </a:t>
            </a:r>
            <a:endParaRPr lang="zh-CN" altLang="en-US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4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2" grpId="0" animBg="1" autoUpdateAnimBg="0"/>
      <p:bldP spid="55501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79512" y="179929"/>
            <a:ext cx="48957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</a:rPr>
              <a:t>一</a:t>
            </a:r>
            <a:r>
              <a:rPr lang="zh-CN" altLang="en-US" sz="3200" b="1">
                <a:solidFill>
                  <a:srgbClr val="C00000"/>
                </a:solidFill>
              </a:rPr>
              <a:t>、热辐射的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</a:rPr>
              <a:t>基本概念</a:t>
            </a:r>
            <a:endParaRPr lang="zh-CN" altLang="en-US" sz="320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250825" y="1268413"/>
            <a:ext cx="5405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accent2"/>
                </a:solidFill>
              </a:rPr>
              <a:t>1. 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热辐射 </a:t>
            </a:r>
            <a:r>
              <a:rPr lang="en-US" altLang="zh-CN" sz="2800" b="1">
                <a:solidFill>
                  <a:srgbClr val="FF3300"/>
                </a:solidFill>
              </a:rPr>
              <a:t>(heat radiation)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533400" y="23495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sz="2800" b="1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1619250" y="2362200"/>
            <a:ext cx="632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宋体" panose="02010600030101010101" pitchFamily="2" charset="-122"/>
              </a:rPr>
              <a:t>分子的热运动使物体辐射电磁波</a:t>
            </a: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2209800" y="452120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/>
              <a:t>例如</a:t>
            </a:r>
            <a:r>
              <a:rPr lang="en-US" altLang="zh-CN" sz="2800" b="1"/>
              <a:t>: </a:t>
            </a:r>
            <a:r>
              <a:rPr lang="zh-CN" altLang="en-US" sz="2800" b="1"/>
              <a:t>火焰温度</a:t>
            </a:r>
            <a:r>
              <a:rPr lang="en-US" altLang="zh-CN" sz="2800" b="1"/>
              <a:t>, </a:t>
            </a:r>
            <a:r>
              <a:rPr lang="zh-CN" altLang="en-US" sz="2800" b="1"/>
              <a:t>加热铁块</a:t>
            </a:r>
            <a:endParaRPr lang="zh-CN" altLang="en-US" sz="2800"/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457200" y="33782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基本性质</a:t>
            </a:r>
            <a:r>
              <a:rPr lang="en-US" altLang="zh-CN" sz="2800" b="1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2209800" y="3352800"/>
            <a:ext cx="5948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宋体" panose="02010600030101010101" pitchFamily="2" charset="-122"/>
              </a:rPr>
              <a:t>温度</a:t>
            </a:r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</a:t>
            </a:r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800" b="1">
                <a:latin typeface="宋体" panose="02010600030101010101" pitchFamily="2" charset="-122"/>
              </a:rPr>
              <a:t>发射的能量</a:t>
            </a:r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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b="1">
                <a:latin typeface="宋体" panose="02010600030101010101" pitchFamily="2" charset="-122"/>
              </a:rPr>
              <a:t>电磁波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457200" y="51308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平衡热辐射</a:t>
            </a:r>
            <a:r>
              <a:rPr lang="en-US" altLang="zh-CN" sz="2800" b="1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2514600" y="5130800"/>
            <a:ext cx="6040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宋体" panose="02010600030101010101" pitchFamily="2" charset="-122"/>
              </a:rPr>
              <a:t>物体辐射的能量等于在同一时间内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2209800" y="3886200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宋体" panose="02010600030101010101" pitchFamily="2" charset="-122"/>
              </a:rPr>
              <a:t>的短波成分</a:t>
            </a:r>
            <a:r>
              <a:rPr lang="zh-CN" altLang="en-US" sz="2800" b="1">
                <a:solidFill>
                  <a:srgbClr val="FF33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</a:t>
            </a:r>
            <a:endParaRPr lang="zh-CN" altLang="en-US" sz="2800" b="1">
              <a:solidFill>
                <a:srgbClr val="FF3300"/>
              </a:solidFill>
              <a:latin typeface="宋体" panose="02010600030101010101" pitchFamily="2" charset="-122"/>
            </a:endParaRPr>
          </a:p>
        </p:txBody>
      </p:sp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2514600" y="5664200"/>
            <a:ext cx="518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宋体" panose="02010600030101010101" pitchFamily="2" charset="-122"/>
              </a:rPr>
              <a:t>所吸收的能量</a:t>
            </a:r>
          </a:p>
        </p:txBody>
      </p:sp>
      <p:sp>
        <p:nvSpPr>
          <p:cNvPr id="59406" name="AutoShape 14"/>
          <p:cNvSpPr>
            <a:spLocks noChangeArrowheads="1"/>
          </p:cNvSpPr>
          <p:nvPr/>
        </p:nvSpPr>
        <p:spPr bwMode="auto">
          <a:xfrm>
            <a:off x="3352800" y="3556000"/>
            <a:ext cx="508000" cy="1905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07" name="AutoShape 15"/>
          <p:cNvSpPr>
            <a:spLocks noChangeArrowheads="1"/>
          </p:cNvSpPr>
          <p:nvPr/>
        </p:nvSpPr>
        <p:spPr bwMode="auto">
          <a:xfrm>
            <a:off x="6096000" y="3505200"/>
            <a:ext cx="508000" cy="1905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7848600" y="1905000"/>
            <a:ext cx="914400" cy="1524000"/>
            <a:chOff x="288" y="3168"/>
            <a:chExt cx="576" cy="960"/>
          </a:xfrm>
        </p:grpSpPr>
        <p:grpSp>
          <p:nvGrpSpPr>
            <p:cNvPr id="26652" name="Group 18"/>
            <p:cNvGrpSpPr>
              <a:grpSpLocks/>
            </p:cNvGrpSpPr>
            <p:nvPr/>
          </p:nvGrpSpPr>
          <p:grpSpPr bwMode="auto">
            <a:xfrm>
              <a:off x="288" y="3168"/>
              <a:ext cx="576" cy="960"/>
              <a:chOff x="960" y="3024"/>
              <a:chExt cx="576" cy="960"/>
            </a:xfrm>
          </p:grpSpPr>
          <p:grpSp>
            <p:nvGrpSpPr>
              <p:cNvPr id="26654" name="Group 19"/>
              <p:cNvGrpSpPr>
                <a:grpSpLocks/>
              </p:cNvGrpSpPr>
              <p:nvPr/>
            </p:nvGrpSpPr>
            <p:grpSpPr bwMode="auto">
              <a:xfrm>
                <a:off x="960" y="3024"/>
                <a:ext cx="576" cy="960"/>
                <a:chOff x="960" y="3024"/>
                <a:chExt cx="576" cy="960"/>
              </a:xfrm>
            </p:grpSpPr>
            <p:sp>
              <p:nvSpPr>
                <p:cNvPr id="26656" name="AutoShape 20"/>
                <p:cNvSpPr>
                  <a:spLocks noChangeArrowheads="1"/>
                </p:cNvSpPr>
                <p:nvPr/>
              </p:nvSpPr>
              <p:spPr bwMode="auto">
                <a:xfrm>
                  <a:off x="960" y="3024"/>
                  <a:ext cx="576" cy="960"/>
                </a:xfrm>
                <a:prstGeom prst="can">
                  <a:avLst>
                    <a:gd name="adj" fmla="val 41667"/>
                  </a:avLst>
                </a:prstGeom>
                <a:gradFill rotWithShape="0">
                  <a:gsLst>
                    <a:gs pos="0">
                      <a:srgbClr val="56728F"/>
                    </a:gs>
                    <a:gs pos="50000">
                      <a:srgbClr val="99CCFF"/>
                    </a:gs>
                    <a:gs pos="100000">
                      <a:srgbClr val="56728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6657" name="Oval 21"/>
                <p:cNvSpPr>
                  <a:spLocks noChangeArrowheads="1"/>
                </p:cNvSpPr>
                <p:nvPr/>
              </p:nvSpPr>
              <p:spPr bwMode="auto">
                <a:xfrm>
                  <a:off x="960" y="3024"/>
                  <a:ext cx="576" cy="24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8F5600"/>
                    </a:gs>
                    <a:gs pos="50000">
                      <a:srgbClr val="FF9900"/>
                    </a:gs>
                    <a:gs pos="100000">
                      <a:srgbClr val="8F560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59414" name="Oval 22"/>
              <p:cNvSpPr>
                <a:spLocks noChangeArrowheads="1"/>
              </p:cNvSpPr>
              <p:nvPr/>
            </p:nvSpPr>
            <p:spPr bwMode="auto">
              <a:xfrm>
                <a:off x="1104" y="3072"/>
                <a:ext cx="288" cy="144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76078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26653" name="Text Box 23"/>
            <p:cNvSpPr txBox="1">
              <a:spLocks noChangeArrowheads="1"/>
            </p:cNvSpPr>
            <p:nvPr/>
          </p:nvSpPr>
          <p:spPr bwMode="auto">
            <a:xfrm>
              <a:off x="374" y="3426"/>
              <a:ext cx="31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宋体" panose="02010600030101010101" pitchFamily="2" charset="-122"/>
                </a:rPr>
                <a:t>火</a:t>
              </a:r>
            </a:p>
            <a:p>
              <a:pPr eaLnBrk="1" hangingPunct="1"/>
              <a:r>
                <a:rPr kumimoji="1" lang="zh-CN" altLang="en-US" b="1">
                  <a:latin typeface="宋体" panose="02010600030101010101" pitchFamily="2" charset="-122"/>
                </a:rPr>
                <a:t>炉</a:t>
              </a:r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6805613" y="635000"/>
            <a:ext cx="1844675" cy="1858963"/>
            <a:chOff x="1238" y="2311"/>
            <a:chExt cx="1162" cy="1171"/>
          </a:xfrm>
        </p:grpSpPr>
        <p:sp>
          <p:nvSpPr>
            <p:cNvPr id="26649" name="Freeform 25"/>
            <p:cNvSpPr>
              <a:spLocks/>
            </p:cNvSpPr>
            <p:nvPr/>
          </p:nvSpPr>
          <p:spPr bwMode="auto">
            <a:xfrm>
              <a:off x="2112" y="2784"/>
              <a:ext cx="201" cy="528"/>
            </a:xfrm>
            <a:custGeom>
              <a:avLst/>
              <a:gdLst>
                <a:gd name="T0" fmla="*/ 0 w 728"/>
                <a:gd name="T1" fmla="*/ 0 h 1584"/>
                <a:gd name="T2" fmla="*/ 0 w 728"/>
                <a:gd name="T3" fmla="*/ 0 h 1584"/>
                <a:gd name="T4" fmla="*/ 0 w 728"/>
                <a:gd name="T5" fmla="*/ 0 h 1584"/>
                <a:gd name="T6" fmla="*/ 0 w 728"/>
                <a:gd name="T7" fmla="*/ 0 h 1584"/>
                <a:gd name="T8" fmla="*/ 0 w 728"/>
                <a:gd name="T9" fmla="*/ 0 h 1584"/>
                <a:gd name="T10" fmla="*/ 0 w 728"/>
                <a:gd name="T11" fmla="*/ 0 h 1584"/>
                <a:gd name="T12" fmla="*/ 0 w 728"/>
                <a:gd name="T13" fmla="*/ 0 h 1584"/>
                <a:gd name="T14" fmla="*/ 0 w 728"/>
                <a:gd name="T15" fmla="*/ 0 h 1584"/>
                <a:gd name="T16" fmla="*/ 0 w 728"/>
                <a:gd name="T17" fmla="*/ 0 h 1584"/>
                <a:gd name="T18" fmla="*/ 0 w 728"/>
                <a:gd name="T19" fmla="*/ 0 h 1584"/>
                <a:gd name="T20" fmla="*/ 0 w 728"/>
                <a:gd name="T21" fmla="*/ 0 h 1584"/>
                <a:gd name="T22" fmla="*/ 0 w 728"/>
                <a:gd name="T23" fmla="*/ 0 h 1584"/>
                <a:gd name="T24" fmla="*/ 0 w 728"/>
                <a:gd name="T25" fmla="*/ 0 h 1584"/>
                <a:gd name="T26" fmla="*/ 0 w 728"/>
                <a:gd name="T27" fmla="*/ 0 h 1584"/>
                <a:gd name="T28" fmla="*/ 0 w 728"/>
                <a:gd name="T29" fmla="*/ 0 h 1584"/>
                <a:gd name="T30" fmla="*/ 0 w 728"/>
                <a:gd name="T31" fmla="*/ 0 h 1584"/>
                <a:gd name="T32" fmla="*/ 0 w 728"/>
                <a:gd name="T33" fmla="*/ 0 h 1584"/>
                <a:gd name="T34" fmla="*/ 0 w 728"/>
                <a:gd name="T35" fmla="*/ 0 h 1584"/>
                <a:gd name="T36" fmla="*/ 0 w 728"/>
                <a:gd name="T37" fmla="*/ 0 h 1584"/>
                <a:gd name="T38" fmla="*/ 0 w 728"/>
                <a:gd name="T39" fmla="*/ 0 h 1584"/>
                <a:gd name="T40" fmla="*/ 0 w 728"/>
                <a:gd name="T41" fmla="*/ 0 h 1584"/>
                <a:gd name="T42" fmla="*/ 0 w 728"/>
                <a:gd name="T43" fmla="*/ 0 h 1584"/>
                <a:gd name="T44" fmla="*/ 0 w 728"/>
                <a:gd name="T45" fmla="*/ 0 h 1584"/>
                <a:gd name="T46" fmla="*/ 0 w 728"/>
                <a:gd name="T47" fmla="*/ 0 h 1584"/>
                <a:gd name="T48" fmla="*/ 0 w 728"/>
                <a:gd name="T49" fmla="*/ 0 h 158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28"/>
                <a:gd name="T76" fmla="*/ 0 h 1584"/>
                <a:gd name="T77" fmla="*/ 728 w 728"/>
                <a:gd name="T78" fmla="*/ 1584 h 158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28" h="1584">
                  <a:moveTo>
                    <a:pt x="672" y="1528"/>
                  </a:moveTo>
                  <a:cubicBezTo>
                    <a:pt x="632" y="1552"/>
                    <a:pt x="552" y="1568"/>
                    <a:pt x="480" y="1576"/>
                  </a:cubicBezTo>
                  <a:cubicBezTo>
                    <a:pt x="408" y="1584"/>
                    <a:pt x="304" y="1584"/>
                    <a:pt x="240" y="1576"/>
                  </a:cubicBezTo>
                  <a:cubicBezTo>
                    <a:pt x="176" y="1568"/>
                    <a:pt x="128" y="1568"/>
                    <a:pt x="96" y="1528"/>
                  </a:cubicBezTo>
                  <a:cubicBezTo>
                    <a:pt x="64" y="1488"/>
                    <a:pt x="64" y="1424"/>
                    <a:pt x="48" y="1336"/>
                  </a:cubicBezTo>
                  <a:cubicBezTo>
                    <a:pt x="32" y="1248"/>
                    <a:pt x="0" y="1032"/>
                    <a:pt x="0" y="1000"/>
                  </a:cubicBezTo>
                  <a:cubicBezTo>
                    <a:pt x="0" y="968"/>
                    <a:pt x="40" y="1176"/>
                    <a:pt x="48" y="1144"/>
                  </a:cubicBezTo>
                  <a:cubicBezTo>
                    <a:pt x="56" y="1112"/>
                    <a:pt x="40" y="840"/>
                    <a:pt x="48" y="808"/>
                  </a:cubicBezTo>
                  <a:cubicBezTo>
                    <a:pt x="56" y="776"/>
                    <a:pt x="80" y="1000"/>
                    <a:pt x="96" y="952"/>
                  </a:cubicBezTo>
                  <a:cubicBezTo>
                    <a:pt x="112" y="904"/>
                    <a:pt x="128" y="568"/>
                    <a:pt x="144" y="520"/>
                  </a:cubicBezTo>
                  <a:cubicBezTo>
                    <a:pt x="160" y="472"/>
                    <a:pt x="176" y="720"/>
                    <a:pt x="192" y="664"/>
                  </a:cubicBezTo>
                  <a:cubicBezTo>
                    <a:pt x="208" y="608"/>
                    <a:pt x="224" y="288"/>
                    <a:pt x="240" y="184"/>
                  </a:cubicBezTo>
                  <a:cubicBezTo>
                    <a:pt x="256" y="80"/>
                    <a:pt x="264" y="0"/>
                    <a:pt x="288" y="40"/>
                  </a:cubicBezTo>
                  <a:cubicBezTo>
                    <a:pt x="312" y="80"/>
                    <a:pt x="360" y="328"/>
                    <a:pt x="384" y="424"/>
                  </a:cubicBezTo>
                  <a:cubicBezTo>
                    <a:pt x="408" y="520"/>
                    <a:pt x="416" y="600"/>
                    <a:pt x="432" y="616"/>
                  </a:cubicBezTo>
                  <a:cubicBezTo>
                    <a:pt x="448" y="632"/>
                    <a:pt x="464" y="496"/>
                    <a:pt x="480" y="520"/>
                  </a:cubicBezTo>
                  <a:cubicBezTo>
                    <a:pt x="496" y="544"/>
                    <a:pt x="504" y="688"/>
                    <a:pt x="528" y="760"/>
                  </a:cubicBezTo>
                  <a:cubicBezTo>
                    <a:pt x="552" y="832"/>
                    <a:pt x="608" y="944"/>
                    <a:pt x="624" y="952"/>
                  </a:cubicBezTo>
                  <a:cubicBezTo>
                    <a:pt x="640" y="960"/>
                    <a:pt x="624" y="792"/>
                    <a:pt x="624" y="808"/>
                  </a:cubicBezTo>
                  <a:cubicBezTo>
                    <a:pt x="624" y="824"/>
                    <a:pt x="616" y="1048"/>
                    <a:pt x="624" y="1048"/>
                  </a:cubicBezTo>
                  <a:cubicBezTo>
                    <a:pt x="632" y="1048"/>
                    <a:pt x="656" y="816"/>
                    <a:pt x="672" y="808"/>
                  </a:cubicBezTo>
                  <a:cubicBezTo>
                    <a:pt x="688" y="800"/>
                    <a:pt x="712" y="920"/>
                    <a:pt x="720" y="1000"/>
                  </a:cubicBezTo>
                  <a:cubicBezTo>
                    <a:pt x="728" y="1080"/>
                    <a:pt x="720" y="1216"/>
                    <a:pt x="720" y="1288"/>
                  </a:cubicBezTo>
                  <a:cubicBezTo>
                    <a:pt x="720" y="1360"/>
                    <a:pt x="728" y="1392"/>
                    <a:pt x="720" y="1432"/>
                  </a:cubicBezTo>
                  <a:cubicBezTo>
                    <a:pt x="712" y="1472"/>
                    <a:pt x="712" y="1504"/>
                    <a:pt x="672" y="1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50" name="Freeform 26"/>
            <p:cNvSpPr>
              <a:spLocks/>
            </p:cNvSpPr>
            <p:nvPr/>
          </p:nvSpPr>
          <p:spPr bwMode="auto">
            <a:xfrm>
              <a:off x="2016" y="2311"/>
              <a:ext cx="384" cy="1008"/>
            </a:xfrm>
            <a:custGeom>
              <a:avLst/>
              <a:gdLst>
                <a:gd name="T0" fmla="*/ 1 w 728"/>
                <a:gd name="T1" fmla="*/ 11 h 1584"/>
                <a:gd name="T2" fmla="*/ 1 w 728"/>
                <a:gd name="T3" fmla="*/ 11 h 1584"/>
                <a:gd name="T4" fmla="*/ 1 w 728"/>
                <a:gd name="T5" fmla="*/ 11 h 1584"/>
                <a:gd name="T6" fmla="*/ 1 w 728"/>
                <a:gd name="T7" fmla="*/ 11 h 1584"/>
                <a:gd name="T8" fmla="*/ 1 w 728"/>
                <a:gd name="T9" fmla="*/ 10 h 1584"/>
                <a:gd name="T10" fmla="*/ 0 w 728"/>
                <a:gd name="T11" fmla="*/ 7 h 1584"/>
                <a:gd name="T12" fmla="*/ 1 w 728"/>
                <a:gd name="T13" fmla="*/ 8 h 1584"/>
                <a:gd name="T14" fmla="*/ 1 w 728"/>
                <a:gd name="T15" fmla="*/ 6 h 1584"/>
                <a:gd name="T16" fmla="*/ 1 w 728"/>
                <a:gd name="T17" fmla="*/ 7 h 1584"/>
                <a:gd name="T18" fmla="*/ 1 w 728"/>
                <a:gd name="T19" fmla="*/ 4 h 1584"/>
                <a:gd name="T20" fmla="*/ 1 w 728"/>
                <a:gd name="T21" fmla="*/ 4 h 1584"/>
                <a:gd name="T22" fmla="*/ 1 w 728"/>
                <a:gd name="T23" fmla="*/ 1 h 1584"/>
                <a:gd name="T24" fmla="*/ 1 w 728"/>
                <a:gd name="T25" fmla="*/ 1 h 1584"/>
                <a:gd name="T26" fmla="*/ 1 w 728"/>
                <a:gd name="T27" fmla="*/ 3 h 1584"/>
                <a:gd name="T28" fmla="*/ 1 w 728"/>
                <a:gd name="T29" fmla="*/ 4 h 1584"/>
                <a:gd name="T30" fmla="*/ 1 w 728"/>
                <a:gd name="T31" fmla="*/ 4 h 1584"/>
                <a:gd name="T32" fmla="*/ 1 w 728"/>
                <a:gd name="T33" fmla="*/ 5 h 1584"/>
                <a:gd name="T34" fmla="*/ 1 w 728"/>
                <a:gd name="T35" fmla="*/ 7 h 1584"/>
                <a:gd name="T36" fmla="*/ 1 w 728"/>
                <a:gd name="T37" fmla="*/ 6 h 1584"/>
                <a:gd name="T38" fmla="*/ 1 w 728"/>
                <a:gd name="T39" fmla="*/ 7 h 1584"/>
                <a:gd name="T40" fmla="*/ 1 w 728"/>
                <a:gd name="T41" fmla="*/ 6 h 1584"/>
                <a:gd name="T42" fmla="*/ 1 w 728"/>
                <a:gd name="T43" fmla="*/ 7 h 1584"/>
                <a:gd name="T44" fmla="*/ 1 w 728"/>
                <a:gd name="T45" fmla="*/ 9 h 1584"/>
                <a:gd name="T46" fmla="*/ 1 w 728"/>
                <a:gd name="T47" fmla="*/ 10 h 1584"/>
                <a:gd name="T48" fmla="*/ 1 w 728"/>
                <a:gd name="T49" fmla="*/ 11 h 158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28"/>
                <a:gd name="T76" fmla="*/ 0 h 1584"/>
                <a:gd name="T77" fmla="*/ 728 w 728"/>
                <a:gd name="T78" fmla="*/ 1584 h 158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28" h="1584">
                  <a:moveTo>
                    <a:pt x="672" y="1528"/>
                  </a:moveTo>
                  <a:cubicBezTo>
                    <a:pt x="632" y="1552"/>
                    <a:pt x="552" y="1568"/>
                    <a:pt x="480" y="1576"/>
                  </a:cubicBezTo>
                  <a:cubicBezTo>
                    <a:pt x="408" y="1584"/>
                    <a:pt x="304" y="1584"/>
                    <a:pt x="240" y="1576"/>
                  </a:cubicBezTo>
                  <a:cubicBezTo>
                    <a:pt x="176" y="1568"/>
                    <a:pt x="128" y="1568"/>
                    <a:pt x="96" y="1528"/>
                  </a:cubicBezTo>
                  <a:cubicBezTo>
                    <a:pt x="64" y="1488"/>
                    <a:pt x="64" y="1424"/>
                    <a:pt x="48" y="1336"/>
                  </a:cubicBezTo>
                  <a:cubicBezTo>
                    <a:pt x="32" y="1248"/>
                    <a:pt x="0" y="1032"/>
                    <a:pt x="0" y="1000"/>
                  </a:cubicBezTo>
                  <a:cubicBezTo>
                    <a:pt x="0" y="968"/>
                    <a:pt x="40" y="1176"/>
                    <a:pt x="48" y="1144"/>
                  </a:cubicBezTo>
                  <a:cubicBezTo>
                    <a:pt x="56" y="1112"/>
                    <a:pt x="40" y="840"/>
                    <a:pt x="48" y="808"/>
                  </a:cubicBezTo>
                  <a:cubicBezTo>
                    <a:pt x="56" y="776"/>
                    <a:pt x="80" y="1000"/>
                    <a:pt x="96" y="952"/>
                  </a:cubicBezTo>
                  <a:cubicBezTo>
                    <a:pt x="112" y="904"/>
                    <a:pt x="128" y="568"/>
                    <a:pt x="144" y="520"/>
                  </a:cubicBezTo>
                  <a:cubicBezTo>
                    <a:pt x="160" y="472"/>
                    <a:pt x="176" y="720"/>
                    <a:pt x="192" y="664"/>
                  </a:cubicBezTo>
                  <a:cubicBezTo>
                    <a:pt x="208" y="608"/>
                    <a:pt x="224" y="288"/>
                    <a:pt x="240" y="184"/>
                  </a:cubicBezTo>
                  <a:cubicBezTo>
                    <a:pt x="256" y="80"/>
                    <a:pt x="264" y="0"/>
                    <a:pt x="288" y="40"/>
                  </a:cubicBezTo>
                  <a:cubicBezTo>
                    <a:pt x="312" y="80"/>
                    <a:pt x="360" y="328"/>
                    <a:pt x="384" y="424"/>
                  </a:cubicBezTo>
                  <a:cubicBezTo>
                    <a:pt x="408" y="520"/>
                    <a:pt x="416" y="600"/>
                    <a:pt x="432" y="616"/>
                  </a:cubicBezTo>
                  <a:cubicBezTo>
                    <a:pt x="448" y="632"/>
                    <a:pt x="464" y="496"/>
                    <a:pt x="480" y="520"/>
                  </a:cubicBezTo>
                  <a:cubicBezTo>
                    <a:pt x="496" y="544"/>
                    <a:pt x="504" y="688"/>
                    <a:pt x="528" y="760"/>
                  </a:cubicBezTo>
                  <a:cubicBezTo>
                    <a:pt x="552" y="832"/>
                    <a:pt x="608" y="944"/>
                    <a:pt x="624" y="952"/>
                  </a:cubicBezTo>
                  <a:cubicBezTo>
                    <a:pt x="640" y="960"/>
                    <a:pt x="624" y="792"/>
                    <a:pt x="624" y="808"/>
                  </a:cubicBezTo>
                  <a:cubicBezTo>
                    <a:pt x="624" y="824"/>
                    <a:pt x="616" y="1048"/>
                    <a:pt x="624" y="1048"/>
                  </a:cubicBezTo>
                  <a:cubicBezTo>
                    <a:pt x="632" y="1048"/>
                    <a:pt x="656" y="816"/>
                    <a:pt x="672" y="808"/>
                  </a:cubicBezTo>
                  <a:cubicBezTo>
                    <a:pt x="688" y="800"/>
                    <a:pt x="712" y="920"/>
                    <a:pt x="720" y="1000"/>
                  </a:cubicBezTo>
                  <a:cubicBezTo>
                    <a:pt x="728" y="1080"/>
                    <a:pt x="720" y="1216"/>
                    <a:pt x="720" y="1288"/>
                  </a:cubicBezTo>
                  <a:cubicBezTo>
                    <a:pt x="720" y="1360"/>
                    <a:pt x="728" y="1392"/>
                    <a:pt x="720" y="1432"/>
                  </a:cubicBezTo>
                  <a:cubicBezTo>
                    <a:pt x="712" y="1472"/>
                    <a:pt x="712" y="1504"/>
                    <a:pt x="672" y="1528"/>
                  </a:cubicBezTo>
                  <a:close/>
                </a:path>
              </a:pathLst>
            </a:custGeom>
            <a:solidFill>
              <a:srgbClr val="FF33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51" name="Text Box 27"/>
            <p:cNvSpPr txBox="1">
              <a:spLocks noChangeArrowheads="1"/>
            </p:cNvSpPr>
            <p:nvPr/>
          </p:nvSpPr>
          <p:spPr bwMode="auto">
            <a:xfrm>
              <a:off x="1238" y="3155"/>
              <a:ext cx="6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宋体" panose="02010600030101010101" pitchFamily="2" charset="-122"/>
                </a:rPr>
                <a:t>600</a:t>
              </a:r>
              <a:r>
                <a:rPr kumimoji="1" lang="zh-CN" altLang="en-US" sz="2800" b="1">
                  <a:latin typeface="宋体" panose="02010600030101010101" pitchFamily="2" charset="-122"/>
                </a:rPr>
                <a:t>度</a:t>
              </a:r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6577013" y="665163"/>
            <a:ext cx="2057400" cy="1687512"/>
            <a:chOff x="1104" y="2304"/>
            <a:chExt cx="1296" cy="1063"/>
          </a:xfrm>
        </p:grpSpPr>
        <p:sp>
          <p:nvSpPr>
            <p:cNvPr id="26646" name="Freeform 29"/>
            <p:cNvSpPr>
              <a:spLocks/>
            </p:cNvSpPr>
            <p:nvPr/>
          </p:nvSpPr>
          <p:spPr bwMode="auto">
            <a:xfrm>
              <a:off x="2016" y="2304"/>
              <a:ext cx="384" cy="1008"/>
            </a:xfrm>
            <a:custGeom>
              <a:avLst/>
              <a:gdLst>
                <a:gd name="T0" fmla="*/ 1 w 728"/>
                <a:gd name="T1" fmla="*/ 11 h 1584"/>
                <a:gd name="T2" fmla="*/ 1 w 728"/>
                <a:gd name="T3" fmla="*/ 11 h 1584"/>
                <a:gd name="T4" fmla="*/ 1 w 728"/>
                <a:gd name="T5" fmla="*/ 11 h 1584"/>
                <a:gd name="T6" fmla="*/ 1 w 728"/>
                <a:gd name="T7" fmla="*/ 11 h 1584"/>
                <a:gd name="T8" fmla="*/ 1 w 728"/>
                <a:gd name="T9" fmla="*/ 10 h 1584"/>
                <a:gd name="T10" fmla="*/ 0 w 728"/>
                <a:gd name="T11" fmla="*/ 7 h 1584"/>
                <a:gd name="T12" fmla="*/ 1 w 728"/>
                <a:gd name="T13" fmla="*/ 8 h 1584"/>
                <a:gd name="T14" fmla="*/ 1 w 728"/>
                <a:gd name="T15" fmla="*/ 6 h 1584"/>
                <a:gd name="T16" fmla="*/ 1 w 728"/>
                <a:gd name="T17" fmla="*/ 7 h 1584"/>
                <a:gd name="T18" fmla="*/ 1 w 728"/>
                <a:gd name="T19" fmla="*/ 4 h 1584"/>
                <a:gd name="T20" fmla="*/ 1 w 728"/>
                <a:gd name="T21" fmla="*/ 4 h 1584"/>
                <a:gd name="T22" fmla="*/ 1 w 728"/>
                <a:gd name="T23" fmla="*/ 1 h 1584"/>
                <a:gd name="T24" fmla="*/ 1 w 728"/>
                <a:gd name="T25" fmla="*/ 1 h 1584"/>
                <a:gd name="T26" fmla="*/ 1 w 728"/>
                <a:gd name="T27" fmla="*/ 3 h 1584"/>
                <a:gd name="T28" fmla="*/ 1 w 728"/>
                <a:gd name="T29" fmla="*/ 4 h 1584"/>
                <a:gd name="T30" fmla="*/ 1 w 728"/>
                <a:gd name="T31" fmla="*/ 4 h 1584"/>
                <a:gd name="T32" fmla="*/ 1 w 728"/>
                <a:gd name="T33" fmla="*/ 5 h 1584"/>
                <a:gd name="T34" fmla="*/ 1 w 728"/>
                <a:gd name="T35" fmla="*/ 7 h 1584"/>
                <a:gd name="T36" fmla="*/ 1 w 728"/>
                <a:gd name="T37" fmla="*/ 6 h 1584"/>
                <a:gd name="T38" fmla="*/ 1 w 728"/>
                <a:gd name="T39" fmla="*/ 7 h 1584"/>
                <a:gd name="T40" fmla="*/ 1 w 728"/>
                <a:gd name="T41" fmla="*/ 6 h 1584"/>
                <a:gd name="T42" fmla="*/ 1 w 728"/>
                <a:gd name="T43" fmla="*/ 7 h 1584"/>
                <a:gd name="T44" fmla="*/ 1 w 728"/>
                <a:gd name="T45" fmla="*/ 9 h 1584"/>
                <a:gd name="T46" fmla="*/ 1 w 728"/>
                <a:gd name="T47" fmla="*/ 10 h 1584"/>
                <a:gd name="T48" fmla="*/ 1 w 728"/>
                <a:gd name="T49" fmla="*/ 11 h 158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28"/>
                <a:gd name="T76" fmla="*/ 0 h 1584"/>
                <a:gd name="T77" fmla="*/ 728 w 728"/>
                <a:gd name="T78" fmla="*/ 1584 h 158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28" h="1584">
                  <a:moveTo>
                    <a:pt x="672" y="1528"/>
                  </a:moveTo>
                  <a:cubicBezTo>
                    <a:pt x="632" y="1552"/>
                    <a:pt x="552" y="1568"/>
                    <a:pt x="480" y="1576"/>
                  </a:cubicBezTo>
                  <a:cubicBezTo>
                    <a:pt x="408" y="1584"/>
                    <a:pt x="304" y="1584"/>
                    <a:pt x="240" y="1576"/>
                  </a:cubicBezTo>
                  <a:cubicBezTo>
                    <a:pt x="176" y="1568"/>
                    <a:pt x="128" y="1568"/>
                    <a:pt x="96" y="1528"/>
                  </a:cubicBezTo>
                  <a:cubicBezTo>
                    <a:pt x="64" y="1488"/>
                    <a:pt x="64" y="1424"/>
                    <a:pt x="48" y="1336"/>
                  </a:cubicBezTo>
                  <a:cubicBezTo>
                    <a:pt x="32" y="1248"/>
                    <a:pt x="0" y="1032"/>
                    <a:pt x="0" y="1000"/>
                  </a:cubicBezTo>
                  <a:cubicBezTo>
                    <a:pt x="0" y="968"/>
                    <a:pt x="40" y="1176"/>
                    <a:pt x="48" y="1144"/>
                  </a:cubicBezTo>
                  <a:cubicBezTo>
                    <a:pt x="56" y="1112"/>
                    <a:pt x="40" y="840"/>
                    <a:pt x="48" y="808"/>
                  </a:cubicBezTo>
                  <a:cubicBezTo>
                    <a:pt x="56" y="776"/>
                    <a:pt x="80" y="1000"/>
                    <a:pt x="96" y="952"/>
                  </a:cubicBezTo>
                  <a:cubicBezTo>
                    <a:pt x="112" y="904"/>
                    <a:pt x="128" y="568"/>
                    <a:pt x="144" y="520"/>
                  </a:cubicBezTo>
                  <a:cubicBezTo>
                    <a:pt x="160" y="472"/>
                    <a:pt x="176" y="720"/>
                    <a:pt x="192" y="664"/>
                  </a:cubicBezTo>
                  <a:cubicBezTo>
                    <a:pt x="208" y="608"/>
                    <a:pt x="224" y="288"/>
                    <a:pt x="240" y="184"/>
                  </a:cubicBezTo>
                  <a:cubicBezTo>
                    <a:pt x="256" y="80"/>
                    <a:pt x="264" y="0"/>
                    <a:pt x="288" y="40"/>
                  </a:cubicBezTo>
                  <a:cubicBezTo>
                    <a:pt x="312" y="80"/>
                    <a:pt x="360" y="328"/>
                    <a:pt x="384" y="424"/>
                  </a:cubicBezTo>
                  <a:cubicBezTo>
                    <a:pt x="408" y="520"/>
                    <a:pt x="416" y="600"/>
                    <a:pt x="432" y="616"/>
                  </a:cubicBezTo>
                  <a:cubicBezTo>
                    <a:pt x="448" y="632"/>
                    <a:pt x="464" y="496"/>
                    <a:pt x="480" y="520"/>
                  </a:cubicBezTo>
                  <a:cubicBezTo>
                    <a:pt x="496" y="544"/>
                    <a:pt x="504" y="688"/>
                    <a:pt x="528" y="760"/>
                  </a:cubicBezTo>
                  <a:cubicBezTo>
                    <a:pt x="552" y="832"/>
                    <a:pt x="608" y="944"/>
                    <a:pt x="624" y="952"/>
                  </a:cubicBezTo>
                  <a:cubicBezTo>
                    <a:pt x="640" y="960"/>
                    <a:pt x="624" y="792"/>
                    <a:pt x="624" y="808"/>
                  </a:cubicBezTo>
                  <a:cubicBezTo>
                    <a:pt x="624" y="824"/>
                    <a:pt x="616" y="1048"/>
                    <a:pt x="624" y="1048"/>
                  </a:cubicBezTo>
                  <a:cubicBezTo>
                    <a:pt x="632" y="1048"/>
                    <a:pt x="656" y="816"/>
                    <a:pt x="672" y="808"/>
                  </a:cubicBezTo>
                  <a:cubicBezTo>
                    <a:pt x="688" y="800"/>
                    <a:pt x="712" y="920"/>
                    <a:pt x="720" y="1000"/>
                  </a:cubicBezTo>
                  <a:cubicBezTo>
                    <a:pt x="728" y="1080"/>
                    <a:pt x="720" y="1216"/>
                    <a:pt x="720" y="1288"/>
                  </a:cubicBezTo>
                  <a:cubicBezTo>
                    <a:pt x="720" y="1360"/>
                    <a:pt x="728" y="1392"/>
                    <a:pt x="720" y="1432"/>
                  </a:cubicBezTo>
                  <a:cubicBezTo>
                    <a:pt x="712" y="1472"/>
                    <a:pt x="712" y="1504"/>
                    <a:pt x="672" y="1528"/>
                  </a:cubicBezTo>
                  <a:close/>
                </a:path>
              </a:pathLst>
            </a:custGeom>
            <a:solidFill>
              <a:srgbClr val="7594F7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47" name="Text Box 30"/>
            <p:cNvSpPr txBox="1">
              <a:spLocks noChangeArrowheads="1"/>
            </p:cNvSpPr>
            <p:nvPr/>
          </p:nvSpPr>
          <p:spPr bwMode="auto">
            <a:xfrm>
              <a:off x="1104" y="3040"/>
              <a:ext cx="7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宋体" panose="02010600030101010101" pitchFamily="2" charset="-122"/>
                </a:rPr>
                <a:t>1000</a:t>
              </a:r>
              <a:r>
                <a:rPr kumimoji="1" lang="zh-CN" altLang="en-US" sz="2800" b="1">
                  <a:latin typeface="宋体" panose="02010600030101010101" pitchFamily="2" charset="-122"/>
                </a:rPr>
                <a:t>度</a:t>
              </a:r>
            </a:p>
          </p:txBody>
        </p:sp>
        <p:sp>
          <p:nvSpPr>
            <p:cNvPr id="26648" name="Freeform 31"/>
            <p:cNvSpPr>
              <a:spLocks/>
            </p:cNvSpPr>
            <p:nvPr/>
          </p:nvSpPr>
          <p:spPr bwMode="auto">
            <a:xfrm>
              <a:off x="2112" y="2784"/>
              <a:ext cx="201" cy="528"/>
            </a:xfrm>
            <a:custGeom>
              <a:avLst/>
              <a:gdLst>
                <a:gd name="T0" fmla="*/ 0 w 728"/>
                <a:gd name="T1" fmla="*/ 0 h 1584"/>
                <a:gd name="T2" fmla="*/ 0 w 728"/>
                <a:gd name="T3" fmla="*/ 0 h 1584"/>
                <a:gd name="T4" fmla="*/ 0 w 728"/>
                <a:gd name="T5" fmla="*/ 0 h 1584"/>
                <a:gd name="T6" fmla="*/ 0 w 728"/>
                <a:gd name="T7" fmla="*/ 0 h 1584"/>
                <a:gd name="T8" fmla="*/ 0 w 728"/>
                <a:gd name="T9" fmla="*/ 0 h 1584"/>
                <a:gd name="T10" fmla="*/ 0 w 728"/>
                <a:gd name="T11" fmla="*/ 0 h 1584"/>
                <a:gd name="T12" fmla="*/ 0 w 728"/>
                <a:gd name="T13" fmla="*/ 0 h 1584"/>
                <a:gd name="T14" fmla="*/ 0 w 728"/>
                <a:gd name="T15" fmla="*/ 0 h 1584"/>
                <a:gd name="T16" fmla="*/ 0 w 728"/>
                <a:gd name="T17" fmla="*/ 0 h 1584"/>
                <a:gd name="T18" fmla="*/ 0 w 728"/>
                <a:gd name="T19" fmla="*/ 0 h 1584"/>
                <a:gd name="T20" fmla="*/ 0 w 728"/>
                <a:gd name="T21" fmla="*/ 0 h 1584"/>
                <a:gd name="T22" fmla="*/ 0 w 728"/>
                <a:gd name="T23" fmla="*/ 0 h 1584"/>
                <a:gd name="T24" fmla="*/ 0 w 728"/>
                <a:gd name="T25" fmla="*/ 0 h 1584"/>
                <a:gd name="T26" fmla="*/ 0 w 728"/>
                <a:gd name="T27" fmla="*/ 0 h 1584"/>
                <a:gd name="T28" fmla="*/ 0 w 728"/>
                <a:gd name="T29" fmla="*/ 0 h 1584"/>
                <a:gd name="T30" fmla="*/ 0 w 728"/>
                <a:gd name="T31" fmla="*/ 0 h 1584"/>
                <a:gd name="T32" fmla="*/ 0 w 728"/>
                <a:gd name="T33" fmla="*/ 0 h 1584"/>
                <a:gd name="T34" fmla="*/ 0 w 728"/>
                <a:gd name="T35" fmla="*/ 0 h 1584"/>
                <a:gd name="T36" fmla="*/ 0 w 728"/>
                <a:gd name="T37" fmla="*/ 0 h 1584"/>
                <a:gd name="T38" fmla="*/ 0 w 728"/>
                <a:gd name="T39" fmla="*/ 0 h 1584"/>
                <a:gd name="T40" fmla="*/ 0 w 728"/>
                <a:gd name="T41" fmla="*/ 0 h 1584"/>
                <a:gd name="T42" fmla="*/ 0 w 728"/>
                <a:gd name="T43" fmla="*/ 0 h 1584"/>
                <a:gd name="T44" fmla="*/ 0 w 728"/>
                <a:gd name="T45" fmla="*/ 0 h 1584"/>
                <a:gd name="T46" fmla="*/ 0 w 728"/>
                <a:gd name="T47" fmla="*/ 0 h 1584"/>
                <a:gd name="T48" fmla="*/ 0 w 728"/>
                <a:gd name="T49" fmla="*/ 0 h 158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28"/>
                <a:gd name="T76" fmla="*/ 0 h 1584"/>
                <a:gd name="T77" fmla="*/ 728 w 728"/>
                <a:gd name="T78" fmla="*/ 1584 h 158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28" h="1584">
                  <a:moveTo>
                    <a:pt x="672" y="1528"/>
                  </a:moveTo>
                  <a:cubicBezTo>
                    <a:pt x="632" y="1552"/>
                    <a:pt x="552" y="1568"/>
                    <a:pt x="480" y="1576"/>
                  </a:cubicBezTo>
                  <a:cubicBezTo>
                    <a:pt x="408" y="1584"/>
                    <a:pt x="304" y="1584"/>
                    <a:pt x="240" y="1576"/>
                  </a:cubicBezTo>
                  <a:cubicBezTo>
                    <a:pt x="176" y="1568"/>
                    <a:pt x="128" y="1568"/>
                    <a:pt x="96" y="1528"/>
                  </a:cubicBezTo>
                  <a:cubicBezTo>
                    <a:pt x="64" y="1488"/>
                    <a:pt x="64" y="1424"/>
                    <a:pt x="48" y="1336"/>
                  </a:cubicBezTo>
                  <a:cubicBezTo>
                    <a:pt x="32" y="1248"/>
                    <a:pt x="0" y="1032"/>
                    <a:pt x="0" y="1000"/>
                  </a:cubicBezTo>
                  <a:cubicBezTo>
                    <a:pt x="0" y="968"/>
                    <a:pt x="40" y="1176"/>
                    <a:pt x="48" y="1144"/>
                  </a:cubicBezTo>
                  <a:cubicBezTo>
                    <a:pt x="56" y="1112"/>
                    <a:pt x="40" y="840"/>
                    <a:pt x="48" y="808"/>
                  </a:cubicBezTo>
                  <a:cubicBezTo>
                    <a:pt x="56" y="776"/>
                    <a:pt x="80" y="1000"/>
                    <a:pt x="96" y="952"/>
                  </a:cubicBezTo>
                  <a:cubicBezTo>
                    <a:pt x="112" y="904"/>
                    <a:pt x="128" y="568"/>
                    <a:pt x="144" y="520"/>
                  </a:cubicBezTo>
                  <a:cubicBezTo>
                    <a:pt x="160" y="472"/>
                    <a:pt x="176" y="720"/>
                    <a:pt x="192" y="664"/>
                  </a:cubicBezTo>
                  <a:cubicBezTo>
                    <a:pt x="208" y="608"/>
                    <a:pt x="224" y="288"/>
                    <a:pt x="240" y="184"/>
                  </a:cubicBezTo>
                  <a:cubicBezTo>
                    <a:pt x="256" y="80"/>
                    <a:pt x="264" y="0"/>
                    <a:pt x="288" y="40"/>
                  </a:cubicBezTo>
                  <a:cubicBezTo>
                    <a:pt x="312" y="80"/>
                    <a:pt x="360" y="328"/>
                    <a:pt x="384" y="424"/>
                  </a:cubicBezTo>
                  <a:cubicBezTo>
                    <a:pt x="408" y="520"/>
                    <a:pt x="416" y="600"/>
                    <a:pt x="432" y="616"/>
                  </a:cubicBezTo>
                  <a:cubicBezTo>
                    <a:pt x="448" y="632"/>
                    <a:pt x="464" y="496"/>
                    <a:pt x="480" y="520"/>
                  </a:cubicBezTo>
                  <a:cubicBezTo>
                    <a:pt x="496" y="544"/>
                    <a:pt x="504" y="688"/>
                    <a:pt x="528" y="760"/>
                  </a:cubicBezTo>
                  <a:cubicBezTo>
                    <a:pt x="552" y="832"/>
                    <a:pt x="608" y="944"/>
                    <a:pt x="624" y="952"/>
                  </a:cubicBezTo>
                  <a:cubicBezTo>
                    <a:pt x="640" y="960"/>
                    <a:pt x="624" y="792"/>
                    <a:pt x="624" y="808"/>
                  </a:cubicBezTo>
                  <a:cubicBezTo>
                    <a:pt x="624" y="824"/>
                    <a:pt x="616" y="1048"/>
                    <a:pt x="624" y="1048"/>
                  </a:cubicBezTo>
                  <a:cubicBezTo>
                    <a:pt x="632" y="1048"/>
                    <a:pt x="656" y="816"/>
                    <a:pt x="672" y="808"/>
                  </a:cubicBezTo>
                  <a:cubicBezTo>
                    <a:pt x="688" y="800"/>
                    <a:pt x="712" y="920"/>
                    <a:pt x="720" y="1000"/>
                  </a:cubicBezTo>
                  <a:cubicBezTo>
                    <a:pt x="728" y="1080"/>
                    <a:pt x="720" y="1216"/>
                    <a:pt x="720" y="1288"/>
                  </a:cubicBezTo>
                  <a:cubicBezTo>
                    <a:pt x="720" y="1360"/>
                    <a:pt x="728" y="1392"/>
                    <a:pt x="720" y="1432"/>
                  </a:cubicBezTo>
                  <a:cubicBezTo>
                    <a:pt x="712" y="1472"/>
                    <a:pt x="712" y="1504"/>
                    <a:pt x="672" y="1528"/>
                  </a:cubicBezTo>
                  <a:close/>
                </a:path>
              </a:pathLst>
            </a:custGeom>
            <a:solidFill>
              <a:srgbClr val="FF33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6781800" y="660400"/>
            <a:ext cx="1844675" cy="1782763"/>
            <a:chOff x="1248" y="2352"/>
            <a:chExt cx="1162" cy="1123"/>
          </a:xfrm>
        </p:grpSpPr>
        <p:sp>
          <p:nvSpPr>
            <p:cNvPr id="26643" name="Freeform 33"/>
            <p:cNvSpPr>
              <a:spLocks/>
            </p:cNvSpPr>
            <p:nvPr/>
          </p:nvSpPr>
          <p:spPr bwMode="auto">
            <a:xfrm>
              <a:off x="2026" y="2352"/>
              <a:ext cx="384" cy="1008"/>
            </a:xfrm>
            <a:custGeom>
              <a:avLst/>
              <a:gdLst>
                <a:gd name="T0" fmla="*/ 1 w 728"/>
                <a:gd name="T1" fmla="*/ 11 h 1584"/>
                <a:gd name="T2" fmla="*/ 1 w 728"/>
                <a:gd name="T3" fmla="*/ 11 h 1584"/>
                <a:gd name="T4" fmla="*/ 1 w 728"/>
                <a:gd name="T5" fmla="*/ 11 h 1584"/>
                <a:gd name="T6" fmla="*/ 1 w 728"/>
                <a:gd name="T7" fmla="*/ 11 h 1584"/>
                <a:gd name="T8" fmla="*/ 1 w 728"/>
                <a:gd name="T9" fmla="*/ 10 h 1584"/>
                <a:gd name="T10" fmla="*/ 0 w 728"/>
                <a:gd name="T11" fmla="*/ 7 h 1584"/>
                <a:gd name="T12" fmla="*/ 1 w 728"/>
                <a:gd name="T13" fmla="*/ 8 h 1584"/>
                <a:gd name="T14" fmla="*/ 1 w 728"/>
                <a:gd name="T15" fmla="*/ 6 h 1584"/>
                <a:gd name="T16" fmla="*/ 1 w 728"/>
                <a:gd name="T17" fmla="*/ 7 h 1584"/>
                <a:gd name="T18" fmla="*/ 1 w 728"/>
                <a:gd name="T19" fmla="*/ 4 h 1584"/>
                <a:gd name="T20" fmla="*/ 1 w 728"/>
                <a:gd name="T21" fmla="*/ 4 h 1584"/>
                <a:gd name="T22" fmla="*/ 1 w 728"/>
                <a:gd name="T23" fmla="*/ 1 h 1584"/>
                <a:gd name="T24" fmla="*/ 1 w 728"/>
                <a:gd name="T25" fmla="*/ 1 h 1584"/>
                <a:gd name="T26" fmla="*/ 1 w 728"/>
                <a:gd name="T27" fmla="*/ 3 h 1584"/>
                <a:gd name="T28" fmla="*/ 1 w 728"/>
                <a:gd name="T29" fmla="*/ 4 h 1584"/>
                <a:gd name="T30" fmla="*/ 1 w 728"/>
                <a:gd name="T31" fmla="*/ 4 h 1584"/>
                <a:gd name="T32" fmla="*/ 1 w 728"/>
                <a:gd name="T33" fmla="*/ 5 h 1584"/>
                <a:gd name="T34" fmla="*/ 1 w 728"/>
                <a:gd name="T35" fmla="*/ 7 h 1584"/>
                <a:gd name="T36" fmla="*/ 1 w 728"/>
                <a:gd name="T37" fmla="*/ 6 h 1584"/>
                <a:gd name="T38" fmla="*/ 1 w 728"/>
                <a:gd name="T39" fmla="*/ 7 h 1584"/>
                <a:gd name="T40" fmla="*/ 1 w 728"/>
                <a:gd name="T41" fmla="*/ 6 h 1584"/>
                <a:gd name="T42" fmla="*/ 1 w 728"/>
                <a:gd name="T43" fmla="*/ 7 h 1584"/>
                <a:gd name="T44" fmla="*/ 1 w 728"/>
                <a:gd name="T45" fmla="*/ 9 h 1584"/>
                <a:gd name="T46" fmla="*/ 1 w 728"/>
                <a:gd name="T47" fmla="*/ 10 h 1584"/>
                <a:gd name="T48" fmla="*/ 1 w 728"/>
                <a:gd name="T49" fmla="*/ 11 h 158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28"/>
                <a:gd name="T76" fmla="*/ 0 h 1584"/>
                <a:gd name="T77" fmla="*/ 728 w 728"/>
                <a:gd name="T78" fmla="*/ 1584 h 158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28" h="1584">
                  <a:moveTo>
                    <a:pt x="672" y="1528"/>
                  </a:moveTo>
                  <a:cubicBezTo>
                    <a:pt x="632" y="1552"/>
                    <a:pt x="552" y="1568"/>
                    <a:pt x="480" y="1576"/>
                  </a:cubicBezTo>
                  <a:cubicBezTo>
                    <a:pt x="408" y="1584"/>
                    <a:pt x="304" y="1584"/>
                    <a:pt x="240" y="1576"/>
                  </a:cubicBezTo>
                  <a:cubicBezTo>
                    <a:pt x="176" y="1568"/>
                    <a:pt x="128" y="1568"/>
                    <a:pt x="96" y="1528"/>
                  </a:cubicBezTo>
                  <a:cubicBezTo>
                    <a:pt x="64" y="1488"/>
                    <a:pt x="64" y="1424"/>
                    <a:pt x="48" y="1336"/>
                  </a:cubicBezTo>
                  <a:cubicBezTo>
                    <a:pt x="32" y="1248"/>
                    <a:pt x="0" y="1032"/>
                    <a:pt x="0" y="1000"/>
                  </a:cubicBezTo>
                  <a:cubicBezTo>
                    <a:pt x="0" y="968"/>
                    <a:pt x="40" y="1176"/>
                    <a:pt x="48" y="1144"/>
                  </a:cubicBezTo>
                  <a:cubicBezTo>
                    <a:pt x="56" y="1112"/>
                    <a:pt x="40" y="840"/>
                    <a:pt x="48" y="808"/>
                  </a:cubicBezTo>
                  <a:cubicBezTo>
                    <a:pt x="56" y="776"/>
                    <a:pt x="80" y="1000"/>
                    <a:pt x="96" y="952"/>
                  </a:cubicBezTo>
                  <a:cubicBezTo>
                    <a:pt x="112" y="904"/>
                    <a:pt x="128" y="568"/>
                    <a:pt x="144" y="520"/>
                  </a:cubicBezTo>
                  <a:cubicBezTo>
                    <a:pt x="160" y="472"/>
                    <a:pt x="176" y="720"/>
                    <a:pt x="192" y="664"/>
                  </a:cubicBezTo>
                  <a:cubicBezTo>
                    <a:pt x="208" y="608"/>
                    <a:pt x="224" y="288"/>
                    <a:pt x="240" y="184"/>
                  </a:cubicBezTo>
                  <a:cubicBezTo>
                    <a:pt x="256" y="80"/>
                    <a:pt x="264" y="0"/>
                    <a:pt x="288" y="40"/>
                  </a:cubicBezTo>
                  <a:cubicBezTo>
                    <a:pt x="312" y="80"/>
                    <a:pt x="360" y="328"/>
                    <a:pt x="384" y="424"/>
                  </a:cubicBezTo>
                  <a:cubicBezTo>
                    <a:pt x="408" y="520"/>
                    <a:pt x="416" y="600"/>
                    <a:pt x="432" y="616"/>
                  </a:cubicBezTo>
                  <a:cubicBezTo>
                    <a:pt x="448" y="632"/>
                    <a:pt x="464" y="496"/>
                    <a:pt x="480" y="520"/>
                  </a:cubicBezTo>
                  <a:cubicBezTo>
                    <a:pt x="496" y="544"/>
                    <a:pt x="504" y="688"/>
                    <a:pt x="528" y="760"/>
                  </a:cubicBezTo>
                  <a:cubicBezTo>
                    <a:pt x="552" y="832"/>
                    <a:pt x="608" y="944"/>
                    <a:pt x="624" y="952"/>
                  </a:cubicBezTo>
                  <a:cubicBezTo>
                    <a:pt x="640" y="960"/>
                    <a:pt x="624" y="792"/>
                    <a:pt x="624" y="808"/>
                  </a:cubicBezTo>
                  <a:cubicBezTo>
                    <a:pt x="624" y="824"/>
                    <a:pt x="616" y="1048"/>
                    <a:pt x="624" y="1048"/>
                  </a:cubicBezTo>
                  <a:cubicBezTo>
                    <a:pt x="632" y="1048"/>
                    <a:pt x="656" y="816"/>
                    <a:pt x="672" y="808"/>
                  </a:cubicBezTo>
                  <a:cubicBezTo>
                    <a:pt x="688" y="800"/>
                    <a:pt x="712" y="920"/>
                    <a:pt x="720" y="1000"/>
                  </a:cubicBezTo>
                  <a:cubicBezTo>
                    <a:pt x="728" y="1080"/>
                    <a:pt x="720" y="1216"/>
                    <a:pt x="720" y="1288"/>
                  </a:cubicBezTo>
                  <a:cubicBezTo>
                    <a:pt x="720" y="1360"/>
                    <a:pt x="728" y="1392"/>
                    <a:pt x="720" y="1432"/>
                  </a:cubicBezTo>
                  <a:cubicBezTo>
                    <a:pt x="712" y="1472"/>
                    <a:pt x="712" y="1504"/>
                    <a:pt x="672" y="1528"/>
                  </a:cubicBezTo>
                  <a:close/>
                </a:path>
              </a:pathLst>
            </a:custGeom>
            <a:solidFill>
              <a:srgbClr val="CC33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44" name="Text Box 34"/>
            <p:cNvSpPr txBox="1">
              <a:spLocks noChangeArrowheads="1"/>
            </p:cNvSpPr>
            <p:nvPr/>
          </p:nvSpPr>
          <p:spPr bwMode="auto">
            <a:xfrm>
              <a:off x="1248" y="3148"/>
              <a:ext cx="6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宋体" panose="02010600030101010101" pitchFamily="2" charset="-122"/>
                </a:rPr>
                <a:t>400</a:t>
              </a:r>
              <a:r>
                <a:rPr kumimoji="1" lang="zh-CN" altLang="en-US" sz="2800" b="1">
                  <a:latin typeface="宋体" panose="02010600030101010101" pitchFamily="2" charset="-122"/>
                </a:rPr>
                <a:t>度</a:t>
              </a:r>
            </a:p>
          </p:txBody>
        </p:sp>
        <p:sp>
          <p:nvSpPr>
            <p:cNvPr id="26645" name="Freeform 35"/>
            <p:cNvSpPr>
              <a:spLocks/>
            </p:cNvSpPr>
            <p:nvPr/>
          </p:nvSpPr>
          <p:spPr bwMode="auto">
            <a:xfrm>
              <a:off x="2122" y="2736"/>
              <a:ext cx="219" cy="576"/>
            </a:xfrm>
            <a:custGeom>
              <a:avLst/>
              <a:gdLst>
                <a:gd name="T0" fmla="*/ 0 w 728"/>
                <a:gd name="T1" fmla="*/ 0 h 1584"/>
                <a:gd name="T2" fmla="*/ 0 w 728"/>
                <a:gd name="T3" fmla="*/ 0 h 1584"/>
                <a:gd name="T4" fmla="*/ 0 w 728"/>
                <a:gd name="T5" fmla="*/ 0 h 1584"/>
                <a:gd name="T6" fmla="*/ 0 w 728"/>
                <a:gd name="T7" fmla="*/ 0 h 1584"/>
                <a:gd name="T8" fmla="*/ 0 w 728"/>
                <a:gd name="T9" fmla="*/ 0 h 1584"/>
                <a:gd name="T10" fmla="*/ 0 w 728"/>
                <a:gd name="T11" fmla="*/ 0 h 1584"/>
                <a:gd name="T12" fmla="*/ 0 w 728"/>
                <a:gd name="T13" fmla="*/ 0 h 1584"/>
                <a:gd name="T14" fmla="*/ 0 w 728"/>
                <a:gd name="T15" fmla="*/ 0 h 1584"/>
                <a:gd name="T16" fmla="*/ 0 w 728"/>
                <a:gd name="T17" fmla="*/ 0 h 1584"/>
                <a:gd name="T18" fmla="*/ 0 w 728"/>
                <a:gd name="T19" fmla="*/ 0 h 1584"/>
                <a:gd name="T20" fmla="*/ 0 w 728"/>
                <a:gd name="T21" fmla="*/ 0 h 1584"/>
                <a:gd name="T22" fmla="*/ 0 w 728"/>
                <a:gd name="T23" fmla="*/ 0 h 1584"/>
                <a:gd name="T24" fmla="*/ 0 w 728"/>
                <a:gd name="T25" fmla="*/ 0 h 1584"/>
                <a:gd name="T26" fmla="*/ 0 w 728"/>
                <a:gd name="T27" fmla="*/ 0 h 1584"/>
                <a:gd name="T28" fmla="*/ 0 w 728"/>
                <a:gd name="T29" fmla="*/ 0 h 1584"/>
                <a:gd name="T30" fmla="*/ 0 w 728"/>
                <a:gd name="T31" fmla="*/ 0 h 1584"/>
                <a:gd name="T32" fmla="*/ 0 w 728"/>
                <a:gd name="T33" fmla="*/ 0 h 1584"/>
                <a:gd name="T34" fmla="*/ 0 w 728"/>
                <a:gd name="T35" fmla="*/ 0 h 1584"/>
                <a:gd name="T36" fmla="*/ 0 w 728"/>
                <a:gd name="T37" fmla="*/ 0 h 1584"/>
                <a:gd name="T38" fmla="*/ 0 w 728"/>
                <a:gd name="T39" fmla="*/ 0 h 1584"/>
                <a:gd name="T40" fmla="*/ 0 w 728"/>
                <a:gd name="T41" fmla="*/ 0 h 1584"/>
                <a:gd name="T42" fmla="*/ 0 w 728"/>
                <a:gd name="T43" fmla="*/ 0 h 1584"/>
                <a:gd name="T44" fmla="*/ 0 w 728"/>
                <a:gd name="T45" fmla="*/ 0 h 1584"/>
                <a:gd name="T46" fmla="*/ 0 w 728"/>
                <a:gd name="T47" fmla="*/ 0 h 1584"/>
                <a:gd name="T48" fmla="*/ 0 w 728"/>
                <a:gd name="T49" fmla="*/ 0 h 158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728"/>
                <a:gd name="T76" fmla="*/ 0 h 1584"/>
                <a:gd name="T77" fmla="*/ 728 w 728"/>
                <a:gd name="T78" fmla="*/ 1584 h 158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728" h="1584">
                  <a:moveTo>
                    <a:pt x="672" y="1528"/>
                  </a:moveTo>
                  <a:cubicBezTo>
                    <a:pt x="632" y="1552"/>
                    <a:pt x="552" y="1568"/>
                    <a:pt x="480" y="1576"/>
                  </a:cubicBezTo>
                  <a:cubicBezTo>
                    <a:pt x="408" y="1584"/>
                    <a:pt x="304" y="1584"/>
                    <a:pt x="240" y="1576"/>
                  </a:cubicBezTo>
                  <a:cubicBezTo>
                    <a:pt x="176" y="1568"/>
                    <a:pt x="128" y="1568"/>
                    <a:pt x="96" y="1528"/>
                  </a:cubicBezTo>
                  <a:cubicBezTo>
                    <a:pt x="64" y="1488"/>
                    <a:pt x="64" y="1424"/>
                    <a:pt x="48" y="1336"/>
                  </a:cubicBezTo>
                  <a:cubicBezTo>
                    <a:pt x="32" y="1248"/>
                    <a:pt x="0" y="1032"/>
                    <a:pt x="0" y="1000"/>
                  </a:cubicBezTo>
                  <a:cubicBezTo>
                    <a:pt x="0" y="968"/>
                    <a:pt x="40" y="1176"/>
                    <a:pt x="48" y="1144"/>
                  </a:cubicBezTo>
                  <a:cubicBezTo>
                    <a:pt x="56" y="1112"/>
                    <a:pt x="40" y="840"/>
                    <a:pt x="48" y="808"/>
                  </a:cubicBezTo>
                  <a:cubicBezTo>
                    <a:pt x="56" y="776"/>
                    <a:pt x="80" y="1000"/>
                    <a:pt x="96" y="952"/>
                  </a:cubicBezTo>
                  <a:cubicBezTo>
                    <a:pt x="112" y="904"/>
                    <a:pt x="128" y="568"/>
                    <a:pt x="144" y="520"/>
                  </a:cubicBezTo>
                  <a:cubicBezTo>
                    <a:pt x="160" y="472"/>
                    <a:pt x="176" y="720"/>
                    <a:pt x="192" y="664"/>
                  </a:cubicBezTo>
                  <a:cubicBezTo>
                    <a:pt x="208" y="608"/>
                    <a:pt x="224" y="288"/>
                    <a:pt x="240" y="184"/>
                  </a:cubicBezTo>
                  <a:cubicBezTo>
                    <a:pt x="256" y="80"/>
                    <a:pt x="264" y="0"/>
                    <a:pt x="288" y="40"/>
                  </a:cubicBezTo>
                  <a:cubicBezTo>
                    <a:pt x="312" y="80"/>
                    <a:pt x="360" y="328"/>
                    <a:pt x="384" y="424"/>
                  </a:cubicBezTo>
                  <a:cubicBezTo>
                    <a:pt x="408" y="520"/>
                    <a:pt x="416" y="600"/>
                    <a:pt x="432" y="616"/>
                  </a:cubicBezTo>
                  <a:cubicBezTo>
                    <a:pt x="448" y="632"/>
                    <a:pt x="464" y="496"/>
                    <a:pt x="480" y="520"/>
                  </a:cubicBezTo>
                  <a:cubicBezTo>
                    <a:pt x="496" y="544"/>
                    <a:pt x="504" y="688"/>
                    <a:pt x="528" y="760"/>
                  </a:cubicBezTo>
                  <a:cubicBezTo>
                    <a:pt x="552" y="832"/>
                    <a:pt x="608" y="944"/>
                    <a:pt x="624" y="952"/>
                  </a:cubicBezTo>
                  <a:cubicBezTo>
                    <a:pt x="640" y="960"/>
                    <a:pt x="624" y="792"/>
                    <a:pt x="624" y="808"/>
                  </a:cubicBezTo>
                  <a:cubicBezTo>
                    <a:pt x="624" y="824"/>
                    <a:pt x="616" y="1048"/>
                    <a:pt x="624" y="1048"/>
                  </a:cubicBezTo>
                  <a:cubicBezTo>
                    <a:pt x="632" y="1048"/>
                    <a:pt x="656" y="816"/>
                    <a:pt x="672" y="808"/>
                  </a:cubicBezTo>
                  <a:cubicBezTo>
                    <a:pt x="688" y="800"/>
                    <a:pt x="712" y="920"/>
                    <a:pt x="720" y="1000"/>
                  </a:cubicBezTo>
                  <a:cubicBezTo>
                    <a:pt x="728" y="1080"/>
                    <a:pt x="720" y="1216"/>
                    <a:pt x="720" y="1288"/>
                  </a:cubicBezTo>
                  <a:cubicBezTo>
                    <a:pt x="720" y="1360"/>
                    <a:pt x="728" y="1392"/>
                    <a:pt x="720" y="1432"/>
                  </a:cubicBezTo>
                  <a:cubicBezTo>
                    <a:pt x="712" y="1472"/>
                    <a:pt x="712" y="1504"/>
                    <a:pt x="672" y="1528"/>
                  </a:cubicBezTo>
                  <a:close/>
                </a:path>
              </a:pathLst>
            </a:custGeom>
            <a:solidFill>
              <a:srgbClr val="FF33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9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utoUpdateAnimBg="0"/>
      <p:bldP spid="59397" grpId="0" autoUpdateAnimBg="0"/>
      <p:bldP spid="59398" grpId="0" autoUpdateAnimBg="0"/>
      <p:bldP spid="59399" grpId="0" autoUpdateAnimBg="0"/>
      <p:bldP spid="59400" grpId="0" autoUpdateAnimBg="0"/>
      <p:bldP spid="59401" grpId="0" build="p" autoUpdateAnimBg="0" advAuto="0"/>
      <p:bldP spid="59402" grpId="0" autoUpdateAnimBg="0"/>
      <p:bldP spid="59403" grpId="0" autoUpdateAnimBg="0"/>
      <p:bldP spid="59404" grpId="0" autoUpdateAnimBg="0"/>
      <p:bldP spid="59405" grpId="0" autoUpdateAnimBg="0"/>
      <p:bldP spid="59406" grpId="0" animBg="1"/>
      <p:bldP spid="5940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2879725" y="5638800"/>
            <a:ext cx="5121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/>
              <a:t>显然</a:t>
            </a:r>
            <a:r>
              <a:rPr kumimoji="1" lang="en-US" altLang="zh-CN" sz="2800" b="1"/>
              <a:t>, </a:t>
            </a:r>
            <a:r>
              <a:rPr kumimoji="1" lang="zh-CN" altLang="en-US" sz="2800" b="1">
                <a:solidFill>
                  <a:schemeClr val="accent2"/>
                </a:solidFill>
                <a:latin typeface="+mn-ea"/>
                <a:ea typeface="+mn-ea"/>
              </a:rPr>
              <a:t>它是波长和温度的函数</a:t>
            </a: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000125" y="4259263"/>
            <a:ext cx="2200275" cy="2293937"/>
            <a:chOff x="630" y="2683"/>
            <a:chExt cx="1386" cy="1445"/>
          </a:xfrm>
        </p:grpSpPr>
        <p:sp>
          <p:nvSpPr>
            <p:cNvPr id="2061" name="Oval 2"/>
            <p:cNvSpPr>
              <a:spLocks noChangeArrowheads="1"/>
            </p:cNvSpPr>
            <p:nvPr/>
          </p:nvSpPr>
          <p:spPr bwMode="auto">
            <a:xfrm>
              <a:off x="630" y="3120"/>
              <a:ext cx="672" cy="1008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C227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b="1">
                  <a:solidFill>
                    <a:srgbClr val="FFFF66"/>
                  </a:solidFill>
                  <a:latin typeface="宋体" panose="02010600030101010101" pitchFamily="2" charset="-122"/>
                </a:rPr>
                <a:t>光源</a:t>
              </a:r>
            </a:p>
          </p:txBody>
        </p:sp>
        <p:grpSp>
          <p:nvGrpSpPr>
            <p:cNvPr id="2062" name="Group 4"/>
            <p:cNvGrpSpPr>
              <a:grpSpLocks/>
            </p:cNvGrpSpPr>
            <p:nvPr/>
          </p:nvGrpSpPr>
          <p:grpSpPr bwMode="auto">
            <a:xfrm>
              <a:off x="663" y="2798"/>
              <a:ext cx="537" cy="641"/>
              <a:chOff x="384" y="1406"/>
              <a:chExt cx="537" cy="641"/>
            </a:xfrm>
          </p:grpSpPr>
          <p:sp>
            <p:nvSpPr>
              <p:cNvPr id="2066" name="Oval 5"/>
              <p:cNvSpPr>
                <a:spLocks noChangeArrowheads="1"/>
              </p:cNvSpPr>
              <p:nvPr/>
            </p:nvSpPr>
            <p:spPr bwMode="auto">
              <a:xfrm rot="-2226548">
                <a:off x="797" y="1749"/>
                <a:ext cx="124" cy="298"/>
              </a:xfrm>
              <a:prstGeom prst="ellipse">
                <a:avLst/>
              </a:prstGeom>
              <a:gradFill rotWithShape="0">
                <a:gsLst>
                  <a:gs pos="0">
                    <a:srgbClr val="FF3300"/>
                  </a:gs>
                  <a:gs pos="100000">
                    <a:srgbClr val="A922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67" name="Text Box 6"/>
              <p:cNvSpPr txBox="1">
                <a:spLocks noChangeArrowheads="1"/>
              </p:cNvSpPr>
              <p:nvPr/>
            </p:nvSpPr>
            <p:spPr bwMode="auto">
              <a:xfrm>
                <a:off x="384" y="1406"/>
                <a:ext cx="4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b="1"/>
                  <a:t>S=</a:t>
                </a:r>
                <a:r>
                  <a:rPr kumimoji="1" lang="en-US" altLang="zh-CN" b="1">
                    <a:latin typeface="宋体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2063" name="Group 9"/>
            <p:cNvGrpSpPr>
              <a:grpSpLocks/>
            </p:cNvGrpSpPr>
            <p:nvPr/>
          </p:nvGrpSpPr>
          <p:grpSpPr bwMode="auto">
            <a:xfrm>
              <a:off x="1056" y="2736"/>
              <a:ext cx="960" cy="692"/>
              <a:chOff x="1248" y="1238"/>
              <a:chExt cx="960" cy="692"/>
            </a:xfrm>
          </p:grpSpPr>
          <p:sp>
            <p:nvSpPr>
              <p:cNvPr id="2064" name="AutoShape 10"/>
              <p:cNvSpPr>
                <a:spLocks noChangeArrowheads="1"/>
              </p:cNvSpPr>
              <p:nvPr/>
            </p:nvSpPr>
            <p:spPr bwMode="auto">
              <a:xfrm rot="3184890">
                <a:off x="1464" y="1022"/>
                <a:ext cx="528" cy="96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65" name="Oval 11"/>
              <p:cNvSpPr>
                <a:spLocks noChangeArrowheads="1"/>
              </p:cNvSpPr>
              <p:nvPr/>
            </p:nvSpPr>
            <p:spPr bwMode="auto">
              <a:xfrm rot="-2226548">
                <a:off x="1296" y="1632"/>
                <a:ext cx="124" cy="298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aphicFrame>
          <p:nvGraphicFramePr>
            <p:cNvPr id="2052" name="Object 12"/>
            <p:cNvGraphicFramePr>
              <a:graphicFrameLocks noChangeAspect="1"/>
            </p:cNvGraphicFramePr>
            <p:nvPr/>
          </p:nvGraphicFramePr>
          <p:xfrm>
            <a:off x="1521" y="2683"/>
            <a:ext cx="36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57214" imgH="161960" progId="Equation.3">
                    <p:embed/>
                  </p:oleObj>
                </mc:Choice>
                <mc:Fallback>
                  <p:oleObj name="Equation" r:id="rId3" imgW="257214" imgH="161960" progId="Equation.3">
                    <p:embed/>
                    <p:pic>
                      <p:nvPicPr>
                        <p:cNvPr id="205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1" y="2683"/>
                          <a:ext cx="36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" name="Object 13"/>
            <p:cNvGraphicFramePr>
              <a:graphicFrameLocks noChangeAspect="1"/>
            </p:cNvGraphicFramePr>
            <p:nvPr/>
          </p:nvGraphicFramePr>
          <p:xfrm>
            <a:off x="1296" y="3024"/>
            <a:ext cx="33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99935" imgH="161960" progId="Equation.3">
                    <p:embed/>
                  </p:oleObj>
                </mc:Choice>
                <mc:Fallback>
                  <p:oleObj name="公式" r:id="rId5" imgW="199935" imgH="161960" progId="Equation.3">
                    <p:embed/>
                    <p:pic>
                      <p:nvPicPr>
                        <p:cNvPr id="2053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024"/>
                          <a:ext cx="33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2" name="Text Box 14"/>
          <p:cNvSpPr txBox="1">
            <a:spLocks noChangeArrowheads="1"/>
          </p:cNvSpPr>
          <p:nvPr/>
        </p:nvSpPr>
        <p:spPr bwMode="auto">
          <a:xfrm>
            <a:off x="216583" y="1978025"/>
            <a:ext cx="8507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accent2"/>
                </a:solidFill>
              </a:rPr>
              <a:t>3. 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单色辐射出射度 </a:t>
            </a:r>
            <a:r>
              <a:rPr lang="en-US" altLang="zh-CN" sz="2800" b="1" i="1">
                <a:solidFill>
                  <a:schemeClr val="accent2"/>
                </a:solidFill>
              </a:rPr>
              <a:t>M</a:t>
            </a:r>
            <a:r>
              <a:rPr lang="en-US" altLang="zh-CN" sz="2800" b="1" i="1" baseline="-25000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2800" b="1">
                <a:solidFill>
                  <a:schemeClr val="accent2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accent2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2800" b="1">
                <a:solidFill>
                  <a:schemeClr val="accent2"/>
                </a:solidFill>
                <a:cs typeface="Times New Roman" panose="02020603050405020304" pitchFamily="18" charset="0"/>
              </a:rPr>
              <a:t>)</a:t>
            </a:r>
            <a:endParaRPr lang="en-US" altLang="zh-CN" sz="2800" b="1" i="1" baseline="-25000">
              <a:solidFill>
                <a:schemeClr val="accent2"/>
              </a:solidFill>
            </a:endParaRPr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395535" y="2509838"/>
            <a:ext cx="8328459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/>
              <a:t>温度为</a:t>
            </a:r>
            <a:r>
              <a:rPr kumimoji="1" lang="en-US" altLang="zh-CN" sz="2800" b="1" i="1"/>
              <a:t>T </a:t>
            </a:r>
            <a:r>
              <a:rPr kumimoji="1" lang="zh-CN" altLang="en-US" sz="2800" b="1"/>
              <a:t>的物体</a:t>
            </a:r>
            <a:r>
              <a:rPr kumimoji="1" lang="en-US" altLang="zh-CN" sz="2800" b="1"/>
              <a:t>, </a:t>
            </a:r>
            <a:r>
              <a:rPr kumimoji="1" lang="zh-CN" altLang="en-US" sz="2800" b="1"/>
              <a:t>单位时间内</a:t>
            </a:r>
            <a:r>
              <a:rPr kumimoji="1" lang="en-US" altLang="zh-CN" sz="2800" b="1"/>
              <a:t>,</a:t>
            </a:r>
            <a:r>
              <a:rPr kumimoji="1" lang="zh-CN" altLang="en-US" sz="2800" b="1"/>
              <a:t>单位表面积上所发射的</a:t>
            </a:r>
          </a:p>
          <a:p>
            <a:pPr eaLnBrk="1" hangingPunct="1"/>
            <a:r>
              <a:rPr kumimoji="1" lang="zh-CN" altLang="en-US" sz="2800" b="1"/>
              <a:t>波长在 </a:t>
            </a:r>
            <a:r>
              <a:rPr kumimoji="1" lang="zh-CN" altLang="en-US" sz="2800" b="1" i="1">
                <a:sym typeface="Symbol" panose="05050102010706020507" pitchFamily="18" charset="2"/>
              </a:rPr>
              <a:t> </a:t>
            </a:r>
            <a:r>
              <a:rPr kumimoji="1" lang="zh-CN" altLang="en-US" sz="2800" b="1">
                <a:sym typeface="Symbol" panose="05050102010706020507" pitchFamily="18" charset="2"/>
              </a:rPr>
              <a:t>→</a:t>
            </a:r>
            <a:r>
              <a:rPr kumimoji="1" lang="zh-CN" altLang="en-US" sz="2800" b="1" i="1">
                <a:sym typeface="Symbol" panose="05050102010706020507" pitchFamily="18" charset="2"/>
              </a:rPr>
              <a:t></a:t>
            </a:r>
            <a:r>
              <a:rPr kumimoji="1" lang="en-US" altLang="zh-CN" sz="2800" b="1" i="1">
                <a:sym typeface="Symbol" panose="05050102010706020507" pitchFamily="18" charset="2"/>
              </a:rPr>
              <a:t>+d </a:t>
            </a:r>
            <a:r>
              <a:rPr kumimoji="1" lang="zh-CN" altLang="en-US" sz="2800" b="1">
                <a:sym typeface="Symbol" panose="05050102010706020507" pitchFamily="18" charset="2"/>
              </a:rPr>
              <a:t>范围内的辐射能</a:t>
            </a:r>
            <a:r>
              <a:rPr kumimoji="1" lang="zh-CN" altLang="en-US" sz="2800" b="1" i="1">
                <a:sym typeface="Symbol" panose="05050102010706020507" pitchFamily="18" charset="2"/>
              </a:rPr>
              <a:t> </a:t>
            </a:r>
            <a:r>
              <a:rPr kumimoji="1" lang="en-US" altLang="zh-CN" sz="2800" b="1" i="1">
                <a:sym typeface="Symbol" panose="05050102010706020507" pitchFamily="18" charset="2"/>
              </a:rPr>
              <a:t>dM</a:t>
            </a:r>
            <a:r>
              <a:rPr kumimoji="1" lang="en-US" altLang="zh-CN" sz="2800" b="1">
                <a:sym typeface="Symbol" panose="05050102010706020507" pitchFamily="18" charset="2"/>
              </a:rPr>
              <a:t>(</a:t>
            </a:r>
            <a:r>
              <a:rPr kumimoji="1" lang="en-US" altLang="zh-CN" sz="2800" b="1" i="1">
                <a:sym typeface="Symbol" panose="05050102010706020507" pitchFamily="18" charset="2"/>
              </a:rPr>
              <a:t>T</a:t>
            </a:r>
            <a:r>
              <a:rPr kumimoji="1" lang="en-US" altLang="zh-CN" sz="2800" b="1">
                <a:sym typeface="Symbol" panose="05050102010706020507" pitchFamily="18" charset="2"/>
              </a:rPr>
              <a:t>) </a:t>
            </a:r>
            <a:r>
              <a:rPr kumimoji="1" lang="zh-CN" altLang="en-US" sz="2800" b="1">
                <a:sym typeface="Symbol" panose="05050102010706020507" pitchFamily="18" charset="2"/>
              </a:rPr>
              <a:t>与波长间隔</a:t>
            </a:r>
          </a:p>
          <a:p>
            <a:pPr eaLnBrk="1" hangingPunct="1"/>
            <a:r>
              <a:rPr kumimoji="1" lang="en-US" altLang="zh-CN" sz="2800" b="1" i="1">
                <a:sym typeface="Symbol" panose="05050102010706020507" pitchFamily="18" charset="2"/>
              </a:rPr>
              <a:t>d</a:t>
            </a:r>
            <a:r>
              <a:rPr kumimoji="1" lang="zh-CN" altLang="en-US" sz="2800" b="1">
                <a:sym typeface="Symbol" panose="05050102010706020507" pitchFamily="18" charset="2"/>
              </a:rPr>
              <a:t>成正比</a:t>
            </a:r>
            <a:r>
              <a:rPr kumimoji="1" lang="en-US" altLang="zh-CN" sz="2800" b="1">
                <a:sym typeface="Symbol" panose="05050102010706020507" pitchFamily="18" charset="2"/>
              </a:rPr>
              <a:t>,</a:t>
            </a:r>
            <a:r>
              <a:rPr kumimoji="1" lang="en-US" altLang="zh-CN" sz="2800" b="1" i="1">
                <a:sym typeface="Symbol" panose="05050102010706020507" pitchFamily="18" charset="2"/>
              </a:rPr>
              <a:t> dM</a:t>
            </a:r>
            <a:r>
              <a:rPr kumimoji="1" lang="en-US" altLang="zh-CN" sz="2800" b="1">
                <a:sym typeface="Symbol" panose="05050102010706020507" pitchFamily="18" charset="2"/>
              </a:rPr>
              <a:t>(</a:t>
            </a:r>
            <a:r>
              <a:rPr kumimoji="1" lang="en-US" altLang="zh-CN" sz="2800" b="1" i="1">
                <a:sym typeface="Symbol" panose="05050102010706020507" pitchFamily="18" charset="2"/>
              </a:rPr>
              <a:t>T</a:t>
            </a:r>
            <a:r>
              <a:rPr kumimoji="1" lang="en-US" altLang="zh-CN" sz="2800" b="1">
                <a:sym typeface="Symbol" panose="05050102010706020507" pitchFamily="18" charset="2"/>
              </a:rPr>
              <a:t>)</a:t>
            </a:r>
            <a:r>
              <a:rPr kumimoji="1" lang="zh-CN" altLang="en-US" sz="2800" b="1">
                <a:sym typeface="Symbol" panose="05050102010706020507" pitchFamily="18" charset="2"/>
              </a:rPr>
              <a:t>与</a:t>
            </a:r>
            <a:r>
              <a:rPr kumimoji="1" lang="en-US" altLang="zh-CN" sz="2800" b="1" i="1">
                <a:sym typeface="Symbol" panose="05050102010706020507" pitchFamily="18" charset="2"/>
              </a:rPr>
              <a:t>d</a:t>
            </a:r>
            <a:r>
              <a:rPr kumimoji="1" lang="zh-CN" altLang="en-US" sz="2800" b="1">
                <a:sym typeface="Symbol" panose="05050102010706020507" pitchFamily="18" charset="2"/>
              </a:rPr>
              <a:t>的比值称为单色辐射出射度</a:t>
            </a:r>
            <a:r>
              <a:rPr kumimoji="1" lang="en-US" altLang="zh-CN" sz="2800" b="1">
                <a:sym typeface="Symbol" panose="05050102010706020507" pitchFamily="18" charset="2"/>
              </a:rPr>
              <a:t>:</a:t>
            </a:r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3657600" y="4191000"/>
            <a:ext cx="4857750" cy="996950"/>
            <a:chOff x="2304" y="2640"/>
            <a:chExt cx="3060" cy="628"/>
          </a:xfrm>
        </p:grpSpPr>
        <p:graphicFrame>
          <p:nvGraphicFramePr>
            <p:cNvPr id="2050" name="Object 3"/>
            <p:cNvGraphicFramePr>
              <a:graphicFrameLocks noChangeAspect="1"/>
            </p:cNvGraphicFramePr>
            <p:nvPr/>
          </p:nvGraphicFramePr>
          <p:xfrm>
            <a:off x="4320" y="2784"/>
            <a:ext cx="1044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600076" imgH="209468" progId="Equation.3">
                    <p:embed/>
                  </p:oleObj>
                </mc:Choice>
                <mc:Fallback>
                  <p:oleObj name="Equation" r:id="rId7" imgW="600076" imgH="209468" progId="Equation.3">
                    <p:embed/>
                    <p:pic>
                      <p:nvPicPr>
                        <p:cNvPr id="205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784"/>
                          <a:ext cx="1044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" name="Object 16"/>
            <p:cNvGraphicFramePr>
              <a:graphicFrameLocks noChangeAspect="1"/>
            </p:cNvGraphicFramePr>
            <p:nvPr/>
          </p:nvGraphicFramePr>
          <p:xfrm>
            <a:off x="2304" y="2640"/>
            <a:ext cx="1763" cy="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104900" imgH="393700" progId="Equation.3">
                    <p:embed/>
                  </p:oleObj>
                </mc:Choice>
                <mc:Fallback>
                  <p:oleObj name="Equation" r:id="rId9" imgW="1104900" imgH="393700" progId="Equation.3">
                    <p:embed/>
                    <p:pic>
                      <p:nvPicPr>
                        <p:cNvPr id="2051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640"/>
                          <a:ext cx="1763" cy="628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 w="38100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381000" y="868363"/>
            <a:ext cx="8763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/>
              <a:t>温度为</a:t>
            </a:r>
            <a:r>
              <a:rPr kumimoji="1" lang="en-US" altLang="zh-CN" sz="2800" b="1" i="1"/>
              <a:t>T </a:t>
            </a:r>
            <a:r>
              <a:rPr kumimoji="1" lang="zh-CN" altLang="en-US" sz="2800" b="1"/>
              <a:t>的物体</a:t>
            </a:r>
            <a:r>
              <a:rPr kumimoji="1" lang="en-US" altLang="zh-CN" sz="2800" b="1"/>
              <a:t>,</a:t>
            </a:r>
            <a:r>
              <a:rPr kumimoji="1" lang="zh-CN" altLang="en-US" sz="2800" b="1">
                <a:solidFill>
                  <a:srgbClr val="FF0000"/>
                </a:solidFill>
              </a:rPr>
              <a:t>单位时间</a:t>
            </a:r>
            <a:r>
              <a:rPr kumimoji="1" lang="zh-CN" altLang="en-US" sz="2800" b="1"/>
              <a:t>内从物体</a:t>
            </a:r>
            <a:r>
              <a:rPr kumimoji="1" lang="zh-CN" altLang="en-US" sz="2800" b="1">
                <a:solidFill>
                  <a:srgbClr val="FF0000"/>
                </a:solidFill>
              </a:rPr>
              <a:t>单位表面</a:t>
            </a:r>
            <a:r>
              <a:rPr kumimoji="1" lang="zh-CN" altLang="en-US" sz="2800" b="1"/>
              <a:t>积上所发射的各种波长的总辐射能</a:t>
            </a:r>
            <a:r>
              <a:rPr kumimoji="1" lang="en-US" altLang="zh-CN" sz="2800" b="1" i="1"/>
              <a:t>M</a:t>
            </a:r>
            <a:r>
              <a:rPr kumimoji="1" lang="en-US" altLang="zh-CN" sz="2800" b="1"/>
              <a:t>(</a:t>
            </a:r>
            <a:r>
              <a:rPr kumimoji="1" lang="en-US" altLang="zh-CN" sz="2800" b="1" i="1"/>
              <a:t>T</a:t>
            </a:r>
            <a:r>
              <a:rPr kumimoji="1" lang="en-US" altLang="zh-CN" sz="2800" b="1"/>
              <a:t>)</a:t>
            </a:r>
            <a:r>
              <a:rPr kumimoji="1" lang="zh-CN" altLang="en-US" sz="2800" b="1"/>
              <a:t>，它只是温度的函数。</a:t>
            </a:r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228600" y="304800"/>
            <a:ext cx="777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accent2"/>
                </a:solidFill>
              </a:rPr>
              <a:t>2. 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辐射出射度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辐出度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FF3300"/>
                </a:solidFill>
              </a:rPr>
              <a:t>(radiation power)  </a:t>
            </a:r>
            <a:r>
              <a:rPr lang="en-US" altLang="zh-CN" sz="2800" b="1" i="1">
                <a:solidFill>
                  <a:schemeClr val="accent2"/>
                </a:solidFill>
              </a:rPr>
              <a:t>M</a:t>
            </a:r>
            <a:r>
              <a:rPr lang="en-US" altLang="zh-CN" sz="2800" b="1">
                <a:solidFill>
                  <a:schemeClr val="accent2"/>
                </a:solidFill>
              </a:rPr>
              <a:t>(</a:t>
            </a:r>
            <a:r>
              <a:rPr lang="en-US" altLang="zh-CN" sz="2800" b="1" i="1">
                <a:solidFill>
                  <a:schemeClr val="accent2"/>
                </a:solidFill>
              </a:rPr>
              <a:t>T</a:t>
            </a:r>
            <a:r>
              <a:rPr lang="en-US" altLang="zh-CN" sz="2800" b="1">
                <a:solidFill>
                  <a:schemeClr val="accent2"/>
                </a:solidFill>
              </a:rPr>
              <a:t>)</a:t>
            </a:r>
            <a:endParaRPr lang="en-US" altLang="zh-CN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7" grpId="0" autoUpdateAnimBg="0"/>
      <p:bldP spid="8202" grpId="0" autoUpdateAnimBg="0"/>
      <p:bldP spid="61455" grpId="0" autoUpdateAnimBg="0"/>
      <p:bldP spid="61448" grpId="0" autoUpdateAnimBg="0"/>
      <p:bldP spid="61457" grpId="0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二节 20240912-电场和电场强度" id="{31A34FD1-D6CC-4A83-A7CC-ACC52CDA780E}" vid="{4B3E695F-41C6-4F5D-A814-6721AEA0A69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</Template>
  <TotalTime>1238</TotalTime>
  <Words>1248</Words>
  <Application>Microsoft Office PowerPoint</Application>
  <PresentationFormat>全屏显示(4:3)</PresentationFormat>
  <Paragraphs>194</Paragraphs>
  <Slides>18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5" baseType="lpstr">
      <vt:lpstr>等线</vt:lpstr>
      <vt:lpstr>黑体</vt:lpstr>
      <vt:lpstr>华文行楷</vt:lpstr>
      <vt:lpstr>华文中宋</vt:lpstr>
      <vt:lpstr>楷体_GB2312</vt:lpstr>
      <vt:lpstr>隶书</vt:lpstr>
      <vt:lpstr>宋体</vt:lpstr>
      <vt:lpstr>微软雅黑</vt:lpstr>
      <vt:lpstr>Arial</vt:lpstr>
      <vt:lpstr>Cambria Math</vt:lpstr>
      <vt:lpstr>Franklin Gothic Medium</vt:lpstr>
      <vt:lpstr>Symbol</vt:lpstr>
      <vt:lpstr>Times New Roman</vt:lpstr>
      <vt:lpstr>Default Design</vt:lpstr>
      <vt:lpstr>Equation</vt:lpstr>
      <vt:lpstr>公式</vt:lpstr>
      <vt:lpstr>剪辑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第二章  微观粒子的波粒二象性</vt:lpstr>
      <vt:lpstr>§2.1 黑体辐射与普朗克量子论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jiabin qiao</dc:creator>
  <cp:lastModifiedBy>jiabin qiao</cp:lastModifiedBy>
  <cp:revision>83</cp:revision>
  <dcterms:created xsi:type="dcterms:W3CDTF">2024-09-10T06:08:35Z</dcterms:created>
  <dcterms:modified xsi:type="dcterms:W3CDTF">2024-12-02T10:51:54Z</dcterms:modified>
</cp:coreProperties>
</file>