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8" r:id="rId3"/>
    <p:sldId id="277" r:id="rId4"/>
    <p:sldId id="299" r:id="rId5"/>
    <p:sldId id="300" r:id="rId6"/>
    <p:sldId id="301" r:id="rId7"/>
    <p:sldId id="302" r:id="rId8"/>
    <p:sldId id="304" r:id="rId9"/>
    <p:sldId id="260" r:id="rId10"/>
    <p:sldId id="262" r:id="rId11"/>
    <p:sldId id="272" r:id="rId12"/>
    <p:sldId id="273" r:id="rId13"/>
    <p:sldId id="278" r:id="rId14"/>
    <p:sldId id="306" r:id="rId15"/>
    <p:sldId id="266" r:id="rId16"/>
    <p:sldId id="279" r:id="rId17"/>
    <p:sldId id="280" r:id="rId18"/>
    <p:sldId id="282" r:id="rId19"/>
    <p:sldId id="283" r:id="rId20"/>
    <p:sldId id="281" r:id="rId21"/>
    <p:sldId id="284" r:id="rId22"/>
    <p:sldId id="285" r:id="rId23"/>
    <p:sldId id="286" r:id="rId24"/>
    <p:sldId id="305" r:id="rId25"/>
    <p:sldId id="292" r:id="rId26"/>
    <p:sldId id="293" r:id="rId27"/>
    <p:sldId id="307" r:id="rId28"/>
    <p:sldId id="298" r:id="rId29"/>
    <p:sldId id="328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0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61BE31-BBF8-416A-B255-CACAE3539C7F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/>
          </a:p>
        </p:txBody>
      </p:sp>
    </p:spTree>
    <p:extLst>
      <p:ext uri="{BB962C8B-B14F-4D97-AF65-F5344CB8AC3E}">
        <p14:creationId xmlns:p14="http://schemas.microsoft.com/office/powerpoint/2010/main" val="2466412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F1799F-A9B3-4ED0-9BF6-CFABC3E91FB1}" type="slidenum">
              <a:rPr lang="en-US" altLang="zh-CN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0825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100897-C305-45A0-8783-34442234FC99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325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782DAD-FE10-4C2D-A331-C847B4136DF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9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77FA8F-7654-4771-BA40-D3A53B240EC0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107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2024/9/19 Thursday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e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23.emf"/><Relationship Id="rId21" Type="http://schemas.openxmlformats.org/officeDocument/2006/relationships/image" Target="../media/image31.emf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9.e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emf"/><Relationship Id="rId5" Type="http://schemas.openxmlformats.org/officeDocument/2006/relationships/image" Target="../media/image24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30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2.png"/><Relationship Id="rId1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emf"/><Relationship Id="rId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5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6.emf"/><Relationship Id="rId5" Type="http://schemas.openxmlformats.org/officeDocument/2006/relationships/image" Target="../media/image54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53.bin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4.emf"/><Relationship Id="rId4" Type="http://schemas.openxmlformats.org/officeDocument/2006/relationships/oleObject" Target="../embeddings/oleObject5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71.emf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73.w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9.emf"/><Relationship Id="rId14" Type="http://schemas.openxmlformats.org/officeDocument/2006/relationships/oleObject" Target="../embeddings/oleObject6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image" Target="../media/image74.emf"/><Relationship Id="rId7" Type="http://schemas.openxmlformats.org/officeDocument/2006/relationships/image" Target="../media/image76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3.emf"/><Relationship Id="rId18" Type="http://schemas.openxmlformats.org/officeDocument/2006/relationships/oleObject" Target="../embeddings/oleObject77.bin"/><Relationship Id="rId3" Type="http://schemas.openxmlformats.org/officeDocument/2006/relationships/image" Target="../media/image78.emf"/><Relationship Id="rId21" Type="http://schemas.openxmlformats.org/officeDocument/2006/relationships/image" Target="../media/image87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85.emf"/><Relationship Id="rId2" Type="http://schemas.openxmlformats.org/officeDocument/2006/relationships/oleObject" Target="../embeddings/oleObject69.bin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86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7" Type="http://schemas.openxmlformats.org/officeDocument/2006/relationships/image" Target="../media/image90.e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89.emf"/><Relationship Id="rId4" Type="http://schemas.openxmlformats.org/officeDocument/2006/relationships/oleObject" Target="../embeddings/oleObject8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98.emf"/><Relationship Id="rId2" Type="http://schemas.openxmlformats.org/officeDocument/2006/relationships/oleObject" Target="../embeddings/oleObject82.bin"/><Relationship Id="rId16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8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6.e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3.emf"/><Relationship Id="rId5" Type="http://schemas.openxmlformats.org/officeDocument/2006/relationships/image" Target="../media/image100.emf"/><Relationship Id="rId15" Type="http://schemas.openxmlformats.org/officeDocument/2006/relationships/image" Target="../media/image105.e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9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12.emf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12" Type="http://schemas.openxmlformats.org/officeDocument/2006/relationships/oleObject" Target="../embeddings/oleObject103.bin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11.emf"/><Relationship Id="rId5" Type="http://schemas.openxmlformats.org/officeDocument/2006/relationships/image" Target="../media/image108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8.emf"/><Relationship Id="rId26" Type="http://schemas.openxmlformats.org/officeDocument/2006/relationships/image" Target="../media/image22.e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6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07950" y="981075"/>
            <a:ext cx="4464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1.3.1 </a:t>
            </a:r>
            <a:r>
              <a:rPr lang="zh-CN" altLang="en-US">
                <a:solidFill>
                  <a:schemeClr val="accent2"/>
                </a:solidFill>
              </a:rPr>
              <a:t>电场线和电通量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07950" y="1554163"/>
            <a:ext cx="6769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CC3300"/>
                </a:solidFill>
              </a:rPr>
              <a:t>一、电场线</a:t>
            </a:r>
            <a:r>
              <a:rPr lang="en-US" altLang="zh-CN">
                <a:solidFill>
                  <a:srgbClr val="CC3300"/>
                </a:solidFill>
              </a:rPr>
              <a:t>(Electric Field Lines) 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23850" y="213360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3300"/>
              </a:buClr>
              <a:buSzPct val="13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用一族空间曲线形象描述场强分布 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23850" y="27432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SzPct val="13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accent2"/>
                </a:solidFill>
              </a:rPr>
              <a:t>掌握两点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09600" y="3352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第一，电场线是在空间画出的一系列</a:t>
            </a:r>
            <a:r>
              <a:rPr lang="zh-CN" altLang="en-US" sz="2800">
                <a:solidFill>
                  <a:srgbClr val="CC3300"/>
                </a:solidFill>
              </a:rPr>
              <a:t>假想的</a:t>
            </a:r>
            <a:r>
              <a:rPr lang="zh-CN" altLang="en-US" sz="2800">
                <a:solidFill>
                  <a:schemeClr val="accent2"/>
                </a:solidFill>
              </a:rPr>
              <a:t>曲线</a:t>
            </a:r>
            <a:r>
              <a:rPr lang="en-US" altLang="zh-CN" sz="2800">
                <a:solidFill>
                  <a:schemeClr val="accent2"/>
                </a:solidFill>
              </a:rPr>
              <a:t>;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28650" y="3886200"/>
            <a:ext cx="6256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第二，画这些电场线要符合一些</a:t>
            </a:r>
            <a:r>
              <a:rPr lang="zh-CN" altLang="en-US" sz="2800">
                <a:solidFill>
                  <a:srgbClr val="CC3300"/>
                </a:solidFill>
              </a:rPr>
              <a:t>规定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704850" y="44958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1. </a:t>
            </a:r>
            <a:r>
              <a:rPr lang="zh-CN" altLang="en-US" sz="2800">
                <a:solidFill>
                  <a:schemeClr val="accent2"/>
                </a:solidFill>
              </a:rPr>
              <a:t>曲线上每一点的</a:t>
            </a:r>
            <a:r>
              <a:rPr lang="zh-CN" altLang="en-US" sz="2800">
                <a:solidFill>
                  <a:srgbClr val="CC3300"/>
                </a:solidFill>
              </a:rPr>
              <a:t>切线方向</a:t>
            </a:r>
            <a:r>
              <a:rPr lang="zh-CN" altLang="en-US" sz="2800">
                <a:solidFill>
                  <a:schemeClr val="accent2"/>
                </a:solidFill>
              </a:rPr>
              <a:t>表示该点</a:t>
            </a:r>
            <a:r>
              <a:rPr lang="zh-CN" altLang="en-US" sz="2800">
                <a:solidFill>
                  <a:srgbClr val="CC3300"/>
                </a:solidFill>
              </a:rPr>
              <a:t>场强的方向</a:t>
            </a:r>
            <a:r>
              <a:rPr lang="zh-CN" altLang="en-US" sz="2800">
                <a:solidFill>
                  <a:schemeClr val="accent2"/>
                </a:solidFill>
              </a:rPr>
              <a:t>；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524000" y="4984750"/>
            <a:ext cx="6553200" cy="1720850"/>
            <a:chOff x="960" y="3236"/>
            <a:chExt cx="4128" cy="1084"/>
          </a:xfrm>
        </p:grpSpPr>
        <p:sp>
          <p:nvSpPr>
            <p:cNvPr id="4108" name="Text Box 18"/>
            <p:cNvSpPr txBox="1">
              <a:spLocks noChangeArrowheads="1"/>
            </p:cNvSpPr>
            <p:nvPr/>
          </p:nvSpPr>
          <p:spPr bwMode="auto">
            <a:xfrm>
              <a:off x="2337" y="3750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电场线</a:t>
              </a:r>
              <a:endParaRPr lang="zh-CN" altLang="en-US" sz="2800" b="0">
                <a:solidFill>
                  <a:schemeClr val="accent2"/>
                </a:solidFill>
              </a:endParaRPr>
            </a:p>
          </p:txBody>
        </p:sp>
        <p:sp>
          <p:nvSpPr>
            <p:cNvPr id="4109" name="Freeform 19"/>
            <p:cNvSpPr>
              <a:spLocks/>
            </p:cNvSpPr>
            <p:nvPr/>
          </p:nvSpPr>
          <p:spPr bwMode="auto">
            <a:xfrm>
              <a:off x="960" y="3416"/>
              <a:ext cx="4128" cy="904"/>
            </a:xfrm>
            <a:custGeom>
              <a:avLst/>
              <a:gdLst>
                <a:gd name="T0" fmla="*/ 0 w 3984"/>
                <a:gd name="T1" fmla="*/ 2984 h 712"/>
                <a:gd name="T2" fmla="*/ 1307 w 3984"/>
                <a:gd name="T3" fmla="*/ 570 h 712"/>
                <a:gd name="T4" fmla="*/ 3326 w 3984"/>
                <a:gd name="T5" fmla="*/ 169 h 712"/>
                <a:gd name="T6" fmla="*/ 4930 w 3984"/>
                <a:gd name="T7" fmla="*/ 1573 h 7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984"/>
                <a:gd name="T13" fmla="*/ 0 h 712"/>
                <a:gd name="T14" fmla="*/ 3984 w 3984"/>
                <a:gd name="T15" fmla="*/ 712 h 7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984" h="712">
                  <a:moveTo>
                    <a:pt x="0" y="712"/>
                  </a:moveTo>
                  <a:cubicBezTo>
                    <a:pt x="304" y="480"/>
                    <a:pt x="608" y="248"/>
                    <a:pt x="1056" y="136"/>
                  </a:cubicBezTo>
                  <a:cubicBezTo>
                    <a:pt x="1504" y="24"/>
                    <a:pt x="2200" y="0"/>
                    <a:pt x="2688" y="40"/>
                  </a:cubicBezTo>
                  <a:cubicBezTo>
                    <a:pt x="3176" y="80"/>
                    <a:pt x="3580" y="228"/>
                    <a:pt x="3984" y="376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Freeform 15"/>
            <p:cNvSpPr>
              <a:spLocks/>
            </p:cNvSpPr>
            <p:nvPr/>
          </p:nvSpPr>
          <p:spPr bwMode="auto">
            <a:xfrm>
              <a:off x="1046" y="3524"/>
              <a:ext cx="728" cy="712"/>
            </a:xfrm>
            <a:custGeom>
              <a:avLst/>
              <a:gdLst>
                <a:gd name="T0" fmla="*/ 0 w 728"/>
                <a:gd name="T1" fmla="*/ 712 h 712"/>
                <a:gd name="T2" fmla="*/ 728 w 728"/>
                <a:gd name="T3" fmla="*/ 0 h 712"/>
                <a:gd name="T4" fmla="*/ 0 60000 65536"/>
                <a:gd name="T5" fmla="*/ 0 60000 65536"/>
                <a:gd name="T6" fmla="*/ 0 w 728"/>
                <a:gd name="T7" fmla="*/ 0 h 712"/>
                <a:gd name="T8" fmla="*/ 728 w 728"/>
                <a:gd name="T9" fmla="*/ 712 h 7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8" h="712">
                  <a:moveTo>
                    <a:pt x="0" y="712"/>
                  </a:moveTo>
                  <a:lnTo>
                    <a:pt x="728" y="0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Line 17"/>
            <p:cNvSpPr>
              <a:spLocks noChangeShapeType="1"/>
            </p:cNvSpPr>
            <p:nvPr/>
          </p:nvSpPr>
          <p:spPr bwMode="auto">
            <a:xfrm rot="745782" flipV="1">
              <a:off x="2256" y="3236"/>
              <a:ext cx="864" cy="40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696" y="3460"/>
              <a:ext cx="1112" cy="96"/>
            </a:xfrm>
            <a:custGeom>
              <a:avLst/>
              <a:gdLst>
                <a:gd name="T0" fmla="*/ 0 w 1112"/>
                <a:gd name="T1" fmla="*/ 0 h 96"/>
                <a:gd name="T2" fmla="*/ 1112 w 1112"/>
                <a:gd name="T3" fmla="*/ 96 h 96"/>
                <a:gd name="T4" fmla="*/ 0 60000 65536"/>
                <a:gd name="T5" fmla="*/ 0 60000 65536"/>
                <a:gd name="T6" fmla="*/ 0 w 1112"/>
                <a:gd name="T7" fmla="*/ 0 h 96"/>
                <a:gd name="T8" fmla="*/ 1112 w 1112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2" h="96">
                  <a:moveTo>
                    <a:pt x="0" y="0"/>
                  </a:moveTo>
                  <a:lnTo>
                    <a:pt x="1112" y="96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709714"/>
          </a:xfrm>
        </p:spPr>
        <p:txBody>
          <a:bodyPr/>
          <a:lstStyle/>
          <a:p>
            <a:r>
              <a:rPr lang="en-US" altLang="zh-CN" sz="3600" b="1" dirty="0">
                <a:solidFill>
                  <a:schemeClr val="accent2"/>
                </a:solidFill>
              </a:rPr>
              <a:t>1.3    </a:t>
            </a:r>
            <a:r>
              <a:rPr lang="zh-CN" altLang="en-US" sz="3600" b="1" dirty="0">
                <a:solidFill>
                  <a:schemeClr val="accent2"/>
                </a:solidFill>
              </a:rPr>
              <a:t>静电场的高斯定理</a:t>
            </a:r>
            <a:r>
              <a:rPr lang="en-US" altLang="zh-CN" sz="3600" b="1" dirty="0">
                <a:solidFill>
                  <a:schemeClr val="accent2"/>
                </a:solidFill>
              </a:rPr>
              <a:t>(Gauss’s Law)</a:t>
            </a:r>
            <a:endParaRPr lang="zh-CN" altLang="en-US" sz="3600" b="1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autoUpdateAnimBg="0"/>
      <p:bldP spid="3076" grpId="0" autoUpdateAnimBg="0"/>
      <p:bldP spid="3077" grpId="0" autoUpdateAnimBg="0"/>
      <p:bldP spid="3080" grpId="0" autoUpdateAnimBg="0"/>
      <p:bldP spid="3083" grpId="0" autoUpdateAnimBg="0"/>
      <p:bldP spid="3084" grpId="0" animBg="1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2514600" y="9906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取决于面元的法线方向的选取</a:t>
            </a:r>
          </a:p>
        </p:txBody>
      </p:sp>
      <p:sp>
        <p:nvSpPr>
          <p:cNvPr id="16387" name="Text Box 59"/>
          <p:cNvSpPr txBox="1">
            <a:spLocks noChangeArrowheads="1"/>
          </p:cNvSpPr>
          <p:nvPr/>
        </p:nvSpPr>
        <p:spPr bwMode="auto">
          <a:xfrm>
            <a:off x="3424238" y="3848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CN" sz="2400" b="0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304800" y="152400"/>
            <a:ext cx="1524000" cy="1066800"/>
            <a:chOff x="384" y="2783"/>
            <a:chExt cx="960" cy="672"/>
          </a:xfrm>
        </p:grpSpPr>
        <p:sp>
          <p:nvSpPr>
            <p:cNvPr id="16436" name="AutoShape 79"/>
            <p:cNvSpPr>
              <a:spLocks noChangeArrowheads="1"/>
            </p:cNvSpPr>
            <p:nvPr/>
          </p:nvSpPr>
          <p:spPr bwMode="auto">
            <a:xfrm>
              <a:off x="384" y="2783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6437" name="Text Box 80"/>
            <p:cNvSpPr txBox="1">
              <a:spLocks noChangeArrowheads="1"/>
            </p:cNvSpPr>
            <p:nvPr/>
          </p:nvSpPr>
          <p:spPr bwMode="auto">
            <a:xfrm>
              <a:off x="480" y="2927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3333CC"/>
                  </a:solidFill>
                  <a:latin typeface="宋体" panose="02010600030101010101" pitchFamily="2" charset="-122"/>
                </a:rPr>
                <a:t>讨论</a:t>
              </a:r>
            </a:p>
          </p:txBody>
        </p:sp>
      </p:grpSp>
      <p:grpSp>
        <p:nvGrpSpPr>
          <p:cNvPr id="3" name="Group 140"/>
          <p:cNvGrpSpPr>
            <a:grpSpLocks/>
          </p:cNvGrpSpPr>
          <p:nvPr/>
        </p:nvGrpSpPr>
        <p:grpSpPr bwMode="auto">
          <a:xfrm>
            <a:off x="2311400" y="1570038"/>
            <a:ext cx="3455988" cy="579437"/>
            <a:chOff x="1456" y="989"/>
            <a:chExt cx="2177" cy="365"/>
          </a:xfrm>
        </p:grpSpPr>
        <p:sp>
          <p:nvSpPr>
            <p:cNvPr id="16434" name="Text Box 64"/>
            <p:cNvSpPr txBox="1">
              <a:spLocks noChangeArrowheads="1"/>
            </p:cNvSpPr>
            <p:nvPr/>
          </p:nvSpPr>
          <p:spPr bwMode="auto">
            <a:xfrm>
              <a:off x="1456" y="989"/>
              <a:ext cx="1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accent2"/>
                  </a:solidFill>
                  <a:latin typeface="宋体" panose="02010600030101010101" pitchFamily="2" charset="-122"/>
                </a:rPr>
                <a:t>θ</a:t>
              </a:r>
              <a:r>
                <a:rPr lang="zh-CN" altLang="en-US" sz="2800">
                  <a:solidFill>
                    <a:schemeClr val="accent2"/>
                  </a:solidFill>
                </a:rPr>
                <a:t>是锐角，</a:t>
              </a:r>
              <a:endParaRPr lang="zh-CN" altLang="en-US" sz="2800" b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6435" name="Object 81"/>
            <p:cNvGraphicFramePr>
              <a:graphicFrameLocks noChangeAspect="1"/>
            </p:cNvGraphicFramePr>
            <p:nvPr/>
          </p:nvGraphicFramePr>
          <p:xfrm>
            <a:off x="2533" y="991"/>
            <a:ext cx="1100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60240" imgH="215640" progId="Equation.DSMT4">
                    <p:embed/>
                  </p:oleObj>
                </mc:Choice>
                <mc:Fallback>
                  <p:oleObj name="Equation" r:id="rId2" imgW="660240" imgH="215640" progId="Equation.DSMT4">
                    <p:embed/>
                    <p:pic>
                      <p:nvPicPr>
                        <p:cNvPr id="16435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991"/>
                          <a:ext cx="1100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2336800" y="2103438"/>
            <a:ext cx="3348038" cy="579437"/>
            <a:chOff x="1472" y="1325"/>
            <a:chExt cx="2109" cy="365"/>
          </a:xfrm>
        </p:grpSpPr>
        <p:sp>
          <p:nvSpPr>
            <p:cNvPr id="16432" name="Text Box 71"/>
            <p:cNvSpPr txBox="1">
              <a:spLocks noChangeArrowheads="1"/>
            </p:cNvSpPr>
            <p:nvPr/>
          </p:nvSpPr>
          <p:spPr bwMode="auto">
            <a:xfrm>
              <a:off x="1472" y="1325"/>
              <a:ext cx="12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i="1">
                  <a:solidFill>
                    <a:schemeClr val="accent2"/>
                  </a:solidFill>
                  <a:latin typeface="宋体" panose="02010600030101010101" pitchFamily="2" charset="-122"/>
                </a:rPr>
                <a:t>θ</a:t>
              </a:r>
              <a:r>
                <a:rPr lang="zh-CN" altLang="en-US" sz="2800">
                  <a:solidFill>
                    <a:schemeClr val="accent2"/>
                  </a:solidFill>
                </a:rPr>
                <a:t>是钝角，</a:t>
              </a:r>
              <a:endParaRPr lang="zh-CN" altLang="en-US" sz="2800" b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6433" name="Object 82"/>
            <p:cNvGraphicFramePr>
              <a:graphicFrameLocks noChangeAspect="1"/>
            </p:cNvGraphicFramePr>
            <p:nvPr/>
          </p:nvGraphicFramePr>
          <p:xfrm>
            <a:off x="2584" y="1376"/>
            <a:ext cx="99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39191" imgH="396109" progId="Equation.3">
                    <p:embed/>
                  </p:oleObj>
                </mc:Choice>
                <mc:Fallback>
                  <p:oleObj name="公式" r:id="rId4" imgW="1539191" imgH="396109" progId="Equation.3">
                    <p:embed/>
                    <p:pic>
                      <p:nvPicPr>
                        <p:cNvPr id="16433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1376"/>
                          <a:ext cx="99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1987550" y="447675"/>
            <a:ext cx="4197350" cy="542925"/>
            <a:chOff x="1252" y="282"/>
            <a:chExt cx="2644" cy="342"/>
          </a:xfrm>
        </p:grpSpPr>
        <p:graphicFrame>
          <p:nvGraphicFramePr>
            <p:cNvPr id="16429" name="Object 60"/>
            <p:cNvGraphicFramePr>
              <a:graphicFrameLocks noChangeAspect="1"/>
            </p:cNvGraphicFramePr>
            <p:nvPr/>
          </p:nvGraphicFramePr>
          <p:xfrm>
            <a:off x="1634" y="324"/>
            <a:ext cx="125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026871" imgH="487549" progId="Equation.3">
                    <p:embed/>
                  </p:oleObj>
                </mc:Choice>
                <mc:Fallback>
                  <p:oleObj name="公式" r:id="rId6" imgW="2026871" imgH="487549" progId="Equation.3">
                    <p:embed/>
                    <p:pic>
                      <p:nvPicPr>
                        <p:cNvPr id="16429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324"/>
                          <a:ext cx="125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0" name="Text Box 61"/>
            <p:cNvSpPr txBox="1">
              <a:spLocks noChangeArrowheads="1"/>
            </p:cNvSpPr>
            <p:nvPr/>
          </p:nvSpPr>
          <p:spPr bwMode="auto">
            <a:xfrm>
              <a:off x="2880" y="288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可正可负</a:t>
              </a:r>
              <a:endParaRPr lang="zh-CN" altLang="en-US" sz="2800" b="0">
                <a:solidFill>
                  <a:schemeClr val="accent2"/>
                </a:solidFill>
              </a:endParaRPr>
            </a:p>
          </p:txBody>
        </p:sp>
        <p:sp>
          <p:nvSpPr>
            <p:cNvPr id="16431" name="Text Box 83"/>
            <p:cNvSpPr txBox="1">
              <a:spLocks noChangeArrowheads="1"/>
            </p:cNvSpPr>
            <p:nvPr/>
          </p:nvSpPr>
          <p:spPr bwMode="auto">
            <a:xfrm>
              <a:off x="1252" y="282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(1)</a:t>
              </a:r>
            </a:p>
          </p:txBody>
        </p:sp>
      </p:grpSp>
      <p:grpSp>
        <p:nvGrpSpPr>
          <p:cNvPr id="6" name="Group 142"/>
          <p:cNvGrpSpPr>
            <a:grpSpLocks/>
          </p:cNvGrpSpPr>
          <p:nvPr/>
        </p:nvGrpSpPr>
        <p:grpSpPr bwMode="auto">
          <a:xfrm>
            <a:off x="609600" y="2746375"/>
            <a:ext cx="6699250" cy="787400"/>
            <a:chOff x="384" y="1730"/>
            <a:chExt cx="4220" cy="496"/>
          </a:xfrm>
        </p:grpSpPr>
        <p:sp>
          <p:nvSpPr>
            <p:cNvPr id="16427" name="Rectangle 84"/>
            <p:cNvSpPr>
              <a:spLocks noChangeArrowheads="1"/>
            </p:cNvSpPr>
            <p:nvPr/>
          </p:nvSpPr>
          <p:spPr bwMode="auto">
            <a:xfrm>
              <a:off x="384" y="1776"/>
              <a:ext cx="27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sym typeface="Monotype Sorts" pitchFamily="2" charset="2"/>
                </a:rPr>
                <a:t>(2)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通过闭合曲面的电通量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28" name="Object 85"/>
                <p:cNvSpPr txBox="1"/>
                <p:nvPr/>
              </p:nvSpPr>
              <p:spPr bwMode="auto">
                <a:xfrm>
                  <a:off x="3041" y="1730"/>
                  <a:ext cx="1563" cy="4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zh-CN" altLang="en-US" i="1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CC33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⃑"/>
                                <m:ctrlP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solidFill>
                                      <a:srgbClr val="CC33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428" name="Object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1" y="1730"/>
                  <a:ext cx="1563" cy="4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02" name="Text Box 86"/>
          <p:cNvSpPr txBox="1">
            <a:spLocks noChangeArrowheads="1"/>
          </p:cNvSpPr>
          <p:nvPr/>
        </p:nvSpPr>
        <p:spPr bwMode="auto">
          <a:xfrm>
            <a:off x="533400" y="3352800"/>
            <a:ext cx="4495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规定：</a:t>
            </a:r>
            <a:r>
              <a:rPr lang="zh-CN" altLang="en-US" sz="2800">
                <a:solidFill>
                  <a:srgbClr val="CC3300"/>
                </a:solidFill>
              </a:rPr>
              <a:t>面元方向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由闭合面内指向面外</a:t>
            </a:r>
          </a:p>
        </p:txBody>
      </p:sp>
      <p:grpSp>
        <p:nvGrpSpPr>
          <p:cNvPr id="7" name="Group 145"/>
          <p:cNvGrpSpPr>
            <a:grpSpLocks/>
          </p:cNvGrpSpPr>
          <p:nvPr/>
        </p:nvGrpSpPr>
        <p:grpSpPr bwMode="auto">
          <a:xfrm>
            <a:off x="6134100" y="3789363"/>
            <a:ext cx="2781300" cy="1849437"/>
            <a:chOff x="3864" y="2387"/>
            <a:chExt cx="1752" cy="1165"/>
          </a:xfrm>
        </p:grpSpPr>
        <p:sp>
          <p:nvSpPr>
            <p:cNvPr id="16402" name="Arc 90"/>
            <p:cNvSpPr>
              <a:spLocks/>
            </p:cNvSpPr>
            <p:nvPr/>
          </p:nvSpPr>
          <p:spPr bwMode="auto">
            <a:xfrm>
              <a:off x="5137" y="2832"/>
              <a:ext cx="9" cy="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03" name="Group 91"/>
            <p:cNvGrpSpPr>
              <a:grpSpLocks/>
            </p:cNvGrpSpPr>
            <p:nvPr/>
          </p:nvGrpSpPr>
          <p:grpSpPr bwMode="auto">
            <a:xfrm>
              <a:off x="4480" y="2879"/>
              <a:ext cx="223" cy="107"/>
              <a:chOff x="0" y="0"/>
              <a:chExt cx="20000" cy="20000"/>
            </a:xfrm>
          </p:grpSpPr>
          <p:sp>
            <p:nvSpPr>
              <p:cNvPr id="16425" name="Arc 92"/>
              <p:cNvSpPr>
                <a:spLocks/>
              </p:cNvSpPr>
              <p:nvPr/>
            </p:nvSpPr>
            <p:spPr bwMode="auto">
              <a:xfrm flipH="1" flipV="1">
                <a:off x="0" y="4047"/>
                <a:ext cx="9025" cy="15953"/>
              </a:xfrm>
              <a:custGeom>
                <a:avLst/>
                <a:gdLst>
                  <a:gd name="T0" fmla="*/ 0 w 21600"/>
                  <a:gd name="T1" fmla="*/ 0 h 21600"/>
                  <a:gd name="T2" fmla="*/ 48 w 21600"/>
                  <a:gd name="T3" fmla="*/ 2589 h 21600"/>
                  <a:gd name="T4" fmla="*/ 0 w 21600"/>
                  <a:gd name="T5" fmla="*/ 258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6" name="Arc 93"/>
              <p:cNvSpPr>
                <a:spLocks/>
              </p:cNvSpPr>
              <p:nvPr/>
            </p:nvSpPr>
            <p:spPr bwMode="auto">
              <a:xfrm flipV="1">
                <a:off x="9503" y="0"/>
                <a:ext cx="10497" cy="19930"/>
              </a:xfrm>
              <a:custGeom>
                <a:avLst/>
                <a:gdLst>
                  <a:gd name="T0" fmla="*/ 0 w 21600"/>
                  <a:gd name="T1" fmla="*/ 0 h 21600"/>
                  <a:gd name="T2" fmla="*/ 139 w 21600"/>
                  <a:gd name="T3" fmla="*/ 12298 h 21600"/>
                  <a:gd name="T4" fmla="*/ 0 w 21600"/>
                  <a:gd name="T5" fmla="*/ 1229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4" name="Line 95"/>
            <p:cNvSpPr>
              <a:spLocks noChangeShapeType="1"/>
            </p:cNvSpPr>
            <p:nvPr/>
          </p:nvSpPr>
          <p:spPr bwMode="auto">
            <a:xfrm>
              <a:off x="4560" y="2874"/>
              <a:ext cx="335" cy="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prstDash val="sysDot"/>
              <a:round/>
              <a:headEnd type="none" w="med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Oval 98"/>
            <p:cNvSpPr>
              <a:spLocks noChangeArrowheads="1"/>
            </p:cNvSpPr>
            <p:nvPr/>
          </p:nvSpPr>
          <p:spPr bwMode="auto">
            <a:xfrm>
              <a:off x="4945" y="2784"/>
              <a:ext cx="80" cy="14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6406" name="Oval 99"/>
            <p:cNvSpPr>
              <a:spLocks noChangeArrowheads="1"/>
            </p:cNvSpPr>
            <p:nvPr/>
          </p:nvSpPr>
          <p:spPr bwMode="auto">
            <a:xfrm>
              <a:off x="4516" y="2802"/>
              <a:ext cx="88" cy="134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6407" name="Oval 100"/>
            <p:cNvSpPr>
              <a:spLocks noChangeArrowheads="1"/>
            </p:cNvSpPr>
            <p:nvPr/>
          </p:nvSpPr>
          <p:spPr bwMode="auto">
            <a:xfrm>
              <a:off x="4322" y="2507"/>
              <a:ext cx="873" cy="954"/>
            </a:xfrm>
            <a:prstGeom prst="ellips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6408" name="Arc 103"/>
            <p:cNvSpPr>
              <a:spLocks/>
            </p:cNvSpPr>
            <p:nvPr/>
          </p:nvSpPr>
          <p:spPr bwMode="auto">
            <a:xfrm flipV="1">
              <a:off x="4974" y="2387"/>
              <a:ext cx="388" cy="4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Freeform 108"/>
            <p:cNvSpPr>
              <a:spLocks/>
            </p:cNvSpPr>
            <p:nvPr/>
          </p:nvSpPr>
          <p:spPr bwMode="auto">
            <a:xfrm>
              <a:off x="4978" y="2859"/>
              <a:ext cx="312" cy="60"/>
            </a:xfrm>
            <a:custGeom>
              <a:avLst/>
              <a:gdLst>
                <a:gd name="T0" fmla="*/ 0 w 312"/>
                <a:gd name="T1" fmla="*/ 0 h 60"/>
                <a:gd name="T2" fmla="*/ 312 w 312"/>
                <a:gd name="T3" fmla="*/ 60 h 60"/>
                <a:gd name="T4" fmla="*/ 0 60000 65536"/>
                <a:gd name="T5" fmla="*/ 0 60000 65536"/>
                <a:gd name="T6" fmla="*/ 0 w 312"/>
                <a:gd name="T7" fmla="*/ 0 h 60"/>
                <a:gd name="T8" fmla="*/ 312 w 312"/>
                <a:gd name="T9" fmla="*/ 60 h 6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2" h="60">
                  <a:moveTo>
                    <a:pt x="0" y="0"/>
                  </a:moveTo>
                  <a:lnTo>
                    <a:pt x="312" y="60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CC3300"/>
              </a:solidFill>
              <a:round/>
              <a:headEnd type="none" w="med" len="sm"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Freeform 109"/>
            <p:cNvSpPr>
              <a:spLocks/>
            </p:cNvSpPr>
            <p:nvPr/>
          </p:nvSpPr>
          <p:spPr bwMode="auto">
            <a:xfrm>
              <a:off x="4251" y="2871"/>
              <a:ext cx="304" cy="136"/>
            </a:xfrm>
            <a:custGeom>
              <a:avLst/>
              <a:gdLst>
                <a:gd name="T0" fmla="*/ 0 w 304"/>
                <a:gd name="T1" fmla="*/ 136 h 136"/>
                <a:gd name="T2" fmla="*/ 304 w 304"/>
                <a:gd name="T3" fmla="*/ 0 h 136"/>
                <a:gd name="T4" fmla="*/ 0 60000 65536"/>
                <a:gd name="T5" fmla="*/ 0 60000 65536"/>
                <a:gd name="T6" fmla="*/ 0 w 304"/>
                <a:gd name="T7" fmla="*/ 0 h 136"/>
                <a:gd name="T8" fmla="*/ 304 w 304"/>
                <a:gd name="T9" fmla="*/ 136 h 1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4" h="136">
                  <a:moveTo>
                    <a:pt x="0" y="136"/>
                  </a:moveTo>
                  <a:lnTo>
                    <a:pt x="304" y="0"/>
                  </a:lnTo>
                </a:path>
              </a:pathLst>
            </a:custGeom>
            <a:solidFill>
              <a:srgbClr val="FFFFFF"/>
            </a:solidFill>
            <a:ln w="28575">
              <a:solidFill>
                <a:srgbClr val="CC3300"/>
              </a:solidFill>
              <a:round/>
              <a:headEnd type="triangle" w="med" len="sm"/>
              <a:tailEnd type="non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Arc 113"/>
            <p:cNvSpPr>
              <a:spLocks/>
            </p:cNvSpPr>
            <p:nvPr/>
          </p:nvSpPr>
          <p:spPr bwMode="auto">
            <a:xfrm>
              <a:off x="4945" y="3312"/>
              <a:ext cx="671" cy="17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Freeform 117"/>
            <p:cNvSpPr>
              <a:spLocks/>
            </p:cNvSpPr>
            <p:nvPr/>
          </p:nvSpPr>
          <p:spPr bwMode="auto">
            <a:xfrm>
              <a:off x="4987" y="2763"/>
              <a:ext cx="408" cy="102"/>
            </a:xfrm>
            <a:custGeom>
              <a:avLst/>
              <a:gdLst>
                <a:gd name="T0" fmla="*/ 0 w 408"/>
                <a:gd name="T1" fmla="*/ 102 h 102"/>
                <a:gd name="T2" fmla="*/ 408 w 408"/>
                <a:gd name="T3" fmla="*/ 0 h 102"/>
                <a:gd name="T4" fmla="*/ 0 60000 65536"/>
                <a:gd name="T5" fmla="*/ 0 60000 65536"/>
                <a:gd name="T6" fmla="*/ 0 w 408"/>
                <a:gd name="T7" fmla="*/ 0 h 102"/>
                <a:gd name="T8" fmla="*/ 408 w 408"/>
                <a:gd name="T9" fmla="*/ 102 h 10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8" h="102">
                  <a:moveTo>
                    <a:pt x="0" y="102"/>
                  </a:moveTo>
                  <a:lnTo>
                    <a:pt x="408" y="0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Text Box 118"/>
            <p:cNvSpPr txBox="1">
              <a:spLocks noChangeArrowheads="1"/>
            </p:cNvSpPr>
            <p:nvPr/>
          </p:nvSpPr>
          <p:spPr bwMode="auto">
            <a:xfrm>
              <a:off x="4417" y="2928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宋体" panose="02010600030101010101" pitchFamily="2" charset="-122"/>
                </a:rPr>
                <a:t>θ</a:t>
              </a:r>
            </a:p>
          </p:txBody>
        </p:sp>
        <p:sp>
          <p:nvSpPr>
            <p:cNvPr id="16414" name="Text Box 119"/>
            <p:cNvSpPr txBox="1">
              <a:spLocks noChangeArrowheads="1"/>
            </p:cNvSpPr>
            <p:nvPr/>
          </p:nvSpPr>
          <p:spPr bwMode="auto">
            <a:xfrm>
              <a:off x="4897" y="283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latin typeface="宋体" panose="02010600030101010101" pitchFamily="2" charset="-122"/>
                </a:rPr>
                <a:t>θ</a:t>
              </a:r>
            </a:p>
          </p:txBody>
        </p:sp>
        <p:graphicFrame>
          <p:nvGraphicFramePr>
            <p:cNvPr id="16415" name="Object 120"/>
            <p:cNvGraphicFramePr>
              <a:graphicFrameLocks noChangeAspect="1"/>
            </p:cNvGraphicFramePr>
            <p:nvPr/>
          </p:nvGraphicFramePr>
          <p:xfrm>
            <a:off x="3978" y="2928"/>
            <a:ext cx="25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72292" imgH="396109" progId="Equation.3">
                    <p:embed/>
                  </p:oleObj>
                </mc:Choice>
                <mc:Fallback>
                  <p:oleObj name="公式" r:id="rId10" imgW="472292" imgH="396109" progId="Equation.3">
                    <p:embed/>
                    <p:pic>
                      <p:nvPicPr>
                        <p:cNvPr id="16415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2928"/>
                          <a:ext cx="25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6" name="Object 121"/>
            <p:cNvGraphicFramePr>
              <a:graphicFrameLocks noChangeAspect="1"/>
            </p:cNvGraphicFramePr>
            <p:nvPr/>
          </p:nvGraphicFramePr>
          <p:xfrm>
            <a:off x="5274" y="2880"/>
            <a:ext cx="25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72292" imgH="396109" progId="Equation.3">
                    <p:embed/>
                  </p:oleObj>
                </mc:Choice>
                <mc:Fallback>
                  <p:oleObj name="公式" r:id="rId12" imgW="472292" imgH="396109" progId="Equation.3">
                    <p:embed/>
                    <p:pic>
                      <p:nvPicPr>
                        <p:cNvPr id="16416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4" y="2880"/>
                          <a:ext cx="25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7" name="Object 122"/>
            <p:cNvGraphicFramePr>
              <a:graphicFrameLocks noChangeAspect="1"/>
            </p:cNvGraphicFramePr>
            <p:nvPr/>
          </p:nvGraphicFramePr>
          <p:xfrm>
            <a:off x="4705" y="2640"/>
            <a:ext cx="18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5379" imgH="373249" progId="Equation.3">
                    <p:embed/>
                  </p:oleObj>
                </mc:Choice>
                <mc:Fallback>
                  <p:oleObj name="Equation" r:id="rId14" imgW="335379" imgH="373249" progId="Equation.3">
                    <p:embed/>
                    <p:pic>
                      <p:nvPicPr>
                        <p:cNvPr id="16417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5" y="2640"/>
                          <a:ext cx="18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8" name="Object 123"/>
            <p:cNvGraphicFramePr>
              <a:graphicFrameLocks noChangeAspect="1"/>
            </p:cNvGraphicFramePr>
            <p:nvPr/>
          </p:nvGraphicFramePr>
          <p:xfrm>
            <a:off x="5425" y="2640"/>
            <a:ext cx="18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5379" imgH="373249" progId="Equation.3">
                    <p:embed/>
                  </p:oleObj>
                </mc:Choice>
                <mc:Fallback>
                  <p:oleObj name="Equation" r:id="rId16" imgW="335379" imgH="373249" progId="Equation.3">
                    <p:embed/>
                    <p:pic>
                      <p:nvPicPr>
                        <p:cNvPr id="16418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5" y="2640"/>
                          <a:ext cx="18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19" name="Group 127"/>
            <p:cNvGrpSpPr>
              <a:grpSpLocks/>
            </p:cNvGrpSpPr>
            <p:nvPr/>
          </p:nvGrpSpPr>
          <p:grpSpPr bwMode="auto">
            <a:xfrm>
              <a:off x="4004" y="3312"/>
              <a:ext cx="582" cy="240"/>
              <a:chOff x="3523" y="3312"/>
              <a:chExt cx="582" cy="240"/>
            </a:xfrm>
          </p:grpSpPr>
          <p:sp>
            <p:nvSpPr>
              <p:cNvPr id="16423" name="Arc 116"/>
              <p:cNvSpPr>
                <a:spLocks/>
              </p:cNvSpPr>
              <p:nvPr/>
            </p:nvSpPr>
            <p:spPr bwMode="auto">
              <a:xfrm flipH="1">
                <a:off x="3523" y="3312"/>
                <a:ext cx="582" cy="24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Freeform 124"/>
              <p:cNvSpPr>
                <a:spLocks/>
              </p:cNvSpPr>
              <p:nvPr/>
            </p:nvSpPr>
            <p:spPr bwMode="auto">
              <a:xfrm>
                <a:off x="3720" y="3330"/>
                <a:ext cx="153" cy="39"/>
              </a:xfrm>
              <a:custGeom>
                <a:avLst/>
                <a:gdLst>
                  <a:gd name="T0" fmla="*/ 0 w 153"/>
                  <a:gd name="T1" fmla="*/ 39 h 39"/>
                  <a:gd name="T2" fmla="*/ 153 w 153"/>
                  <a:gd name="T3" fmla="*/ 0 h 39"/>
                  <a:gd name="T4" fmla="*/ 0 60000 65536"/>
                  <a:gd name="T5" fmla="*/ 0 60000 65536"/>
                  <a:gd name="T6" fmla="*/ 0 w 153"/>
                  <a:gd name="T7" fmla="*/ 0 h 39"/>
                  <a:gd name="T8" fmla="*/ 153 w 153"/>
                  <a:gd name="T9" fmla="*/ 39 h 3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3" h="39">
                    <a:moveTo>
                      <a:pt x="0" y="39"/>
                    </a:moveTo>
                    <a:lnTo>
                      <a:pt x="153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420" name="Group 126"/>
            <p:cNvGrpSpPr>
              <a:grpSpLocks/>
            </p:cNvGrpSpPr>
            <p:nvPr/>
          </p:nvGrpSpPr>
          <p:grpSpPr bwMode="auto">
            <a:xfrm>
              <a:off x="3864" y="2420"/>
              <a:ext cx="697" cy="453"/>
              <a:chOff x="3383" y="2420"/>
              <a:chExt cx="697" cy="453"/>
            </a:xfrm>
          </p:grpSpPr>
          <p:sp>
            <p:nvSpPr>
              <p:cNvPr id="16421" name="Arc 102"/>
              <p:cNvSpPr>
                <a:spLocks/>
              </p:cNvSpPr>
              <p:nvPr/>
            </p:nvSpPr>
            <p:spPr bwMode="auto">
              <a:xfrm flipH="1" flipV="1">
                <a:off x="3383" y="2420"/>
                <a:ext cx="697" cy="45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2" name="Freeform 125"/>
              <p:cNvSpPr>
                <a:spLocks/>
              </p:cNvSpPr>
              <p:nvPr/>
            </p:nvSpPr>
            <p:spPr bwMode="auto">
              <a:xfrm>
                <a:off x="3621" y="2757"/>
                <a:ext cx="117" cy="57"/>
              </a:xfrm>
              <a:custGeom>
                <a:avLst/>
                <a:gdLst>
                  <a:gd name="T0" fmla="*/ 0 w 117"/>
                  <a:gd name="T1" fmla="*/ 0 h 57"/>
                  <a:gd name="T2" fmla="*/ 117 w 117"/>
                  <a:gd name="T3" fmla="*/ 57 h 57"/>
                  <a:gd name="T4" fmla="*/ 0 60000 65536"/>
                  <a:gd name="T5" fmla="*/ 0 60000 65536"/>
                  <a:gd name="T6" fmla="*/ 0 w 117"/>
                  <a:gd name="T7" fmla="*/ 0 h 57"/>
                  <a:gd name="T8" fmla="*/ 117 w 117"/>
                  <a:gd name="T9" fmla="*/ 57 h 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17" h="57">
                    <a:moveTo>
                      <a:pt x="0" y="0"/>
                    </a:moveTo>
                    <a:lnTo>
                      <a:pt x="117" y="57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352" name="Text Box 136"/>
          <p:cNvSpPr txBox="1">
            <a:spLocks noChangeArrowheads="1"/>
          </p:cNvSpPr>
          <p:nvPr/>
        </p:nvSpPr>
        <p:spPr bwMode="auto">
          <a:xfrm>
            <a:off x="457200" y="5835650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通过整个闭合曲面的电通量就等于</a:t>
            </a:r>
            <a:r>
              <a:rPr lang="zh-CN" altLang="en-US" sz="2800">
                <a:solidFill>
                  <a:srgbClr val="CC3300"/>
                </a:solidFill>
              </a:rPr>
              <a:t>净穿出封闭面</a:t>
            </a:r>
            <a:r>
              <a:rPr lang="zh-CN" altLang="en-US" sz="2800">
                <a:solidFill>
                  <a:schemeClr val="accent2"/>
                </a:solidFill>
              </a:rPr>
              <a:t>的电场线的总条数</a:t>
            </a:r>
            <a:r>
              <a:rPr lang="zh-CN" altLang="en-US" sz="2800" b="0">
                <a:solidFill>
                  <a:schemeClr val="accent2"/>
                </a:solidFill>
              </a:rPr>
              <a:t>。</a:t>
            </a:r>
          </a:p>
        </p:txBody>
      </p:sp>
      <p:grpSp>
        <p:nvGrpSpPr>
          <p:cNvPr id="11" name="Group 144"/>
          <p:cNvGrpSpPr>
            <a:grpSpLocks/>
          </p:cNvGrpSpPr>
          <p:nvPr/>
        </p:nvGrpSpPr>
        <p:grpSpPr bwMode="auto">
          <a:xfrm>
            <a:off x="685800" y="5181600"/>
            <a:ext cx="4083050" cy="519113"/>
            <a:chOff x="432" y="3264"/>
            <a:chExt cx="2572" cy="327"/>
          </a:xfrm>
        </p:grpSpPr>
        <p:sp>
          <p:nvSpPr>
            <p:cNvPr id="16400" name="Text Box 135"/>
            <p:cNvSpPr txBox="1">
              <a:spLocks noChangeArrowheads="1"/>
            </p:cNvSpPr>
            <p:nvPr/>
          </p:nvSpPr>
          <p:spPr bwMode="auto">
            <a:xfrm>
              <a:off x="432" y="3264"/>
              <a:ext cx="12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电场线穿出</a:t>
              </a:r>
              <a:endParaRPr lang="zh-CN" altLang="en-US" sz="2800" b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6401" name="Object 137"/>
            <p:cNvGraphicFramePr>
              <a:graphicFrameLocks noChangeAspect="1"/>
            </p:cNvGraphicFramePr>
            <p:nvPr/>
          </p:nvGraphicFramePr>
          <p:xfrm>
            <a:off x="2008" y="3312"/>
            <a:ext cx="9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539191" imgH="396109" progId="Equation.3">
                    <p:embed/>
                  </p:oleObj>
                </mc:Choice>
                <mc:Fallback>
                  <p:oleObj name="公式" r:id="rId18" imgW="1539191" imgH="396109" progId="Equation.3">
                    <p:embed/>
                    <p:pic>
                      <p:nvPicPr>
                        <p:cNvPr id="16401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3312"/>
                          <a:ext cx="9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43"/>
          <p:cNvGrpSpPr>
            <a:grpSpLocks/>
          </p:cNvGrpSpPr>
          <p:nvPr/>
        </p:nvGrpSpPr>
        <p:grpSpPr bwMode="auto">
          <a:xfrm>
            <a:off x="685800" y="4648200"/>
            <a:ext cx="4083050" cy="519113"/>
            <a:chOff x="432" y="2928"/>
            <a:chExt cx="2572" cy="327"/>
          </a:xfrm>
        </p:grpSpPr>
        <p:sp>
          <p:nvSpPr>
            <p:cNvPr id="16398" name="Text Box 134"/>
            <p:cNvSpPr txBox="1">
              <a:spLocks noChangeArrowheads="1"/>
            </p:cNvSpPr>
            <p:nvPr/>
          </p:nvSpPr>
          <p:spPr bwMode="auto">
            <a:xfrm>
              <a:off x="432" y="2928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电场线穿入</a:t>
              </a:r>
            </a:p>
          </p:txBody>
        </p:sp>
        <p:graphicFrame>
          <p:nvGraphicFramePr>
            <p:cNvPr id="16399" name="Object 138"/>
            <p:cNvGraphicFramePr>
              <a:graphicFrameLocks noChangeAspect="1"/>
            </p:cNvGraphicFramePr>
            <p:nvPr/>
          </p:nvGraphicFramePr>
          <p:xfrm>
            <a:off x="2008" y="2976"/>
            <a:ext cx="9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539191" imgH="396109" progId="Equation.3">
                    <p:embed/>
                  </p:oleObj>
                </mc:Choice>
                <mc:Fallback>
                  <p:oleObj name="公式" r:id="rId20" imgW="1539191" imgH="396109" progId="Equation.3">
                    <p:embed/>
                    <p:pic>
                      <p:nvPicPr>
                        <p:cNvPr id="16399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2976"/>
                          <a:ext cx="9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500"/>
                                        <p:tgtEl>
                                          <p:spTgt spid="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8" grpId="0" build="p" autoUpdateAnimBg="0"/>
      <p:bldP spid="9302" grpId="0" build="p" autoUpdateAnimBg="0"/>
      <p:bldP spid="93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8" name="Rectangle 1036"/>
          <p:cNvSpPr>
            <a:spLocks noChangeArrowheads="1"/>
          </p:cNvSpPr>
          <p:nvPr/>
        </p:nvSpPr>
        <p:spPr bwMode="auto">
          <a:xfrm>
            <a:off x="0" y="90805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11" name="Text Box 1037"/>
          <p:cNvSpPr txBox="1">
            <a:spLocks noChangeArrowheads="1"/>
          </p:cNvSpPr>
          <p:nvPr/>
        </p:nvSpPr>
        <p:spPr bwMode="auto">
          <a:xfrm>
            <a:off x="381000" y="990600"/>
            <a:ext cx="8207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zh-CN" sz="2800"/>
          </a:p>
        </p:txBody>
      </p:sp>
      <p:sp>
        <p:nvSpPr>
          <p:cNvPr id="19470" name="Text Box 1038"/>
          <p:cNvSpPr txBox="1">
            <a:spLocks noChangeArrowheads="1"/>
          </p:cNvSpPr>
          <p:nvPr/>
        </p:nvSpPr>
        <p:spPr bwMode="auto">
          <a:xfrm>
            <a:off x="179388" y="215900"/>
            <a:ext cx="2730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1.3.2 </a:t>
            </a:r>
            <a:r>
              <a:rPr lang="zh-CN" altLang="en-US">
                <a:solidFill>
                  <a:schemeClr val="accent2"/>
                </a:solidFill>
              </a:rPr>
              <a:t>高斯定理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74" name="Object 1042"/>
              <p:cNvSpPr txBox="1"/>
              <p:nvPr/>
            </p:nvSpPr>
            <p:spPr bwMode="auto">
              <a:xfrm>
                <a:off x="1691680" y="4797153"/>
                <a:ext cx="5760640" cy="1872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zh-CN" altLang="en-US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</m:nary>
                      <m:r>
                        <a:rPr lang="zh-CN" altLang="en-US" i="1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CC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CC3300"/>
                                  </a:solidFill>
                                  <a:latin typeface="Cambria Math" panose="02040503050406030204" pitchFamily="18" charset="0"/>
                                </a:rPr>
                                <m:t>内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74" name="Object 10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4797153"/>
                <a:ext cx="5760640" cy="18722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077"/>
          <p:cNvGrpSpPr>
            <a:grpSpLocks/>
          </p:cNvGrpSpPr>
          <p:nvPr/>
        </p:nvGrpSpPr>
        <p:grpSpPr bwMode="auto">
          <a:xfrm>
            <a:off x="611188" y="2924176"/>
            <a:ext cx="5976937" cy="1570038"/>
            <a:chOff x="385" y="1842"/>
            <a:chExt cx="3765" cy="989"/>
          </a:xfrm>
        </p:grpSpPr>
        <p:sp>
          <p:nvSpPr>
            <p:cNvPr id="17420" name="Text Box 1039"/>
            <p:cNvSpPr txBox="1">
              <a:spLocks noChangeArrowheads="1"/>
            </p:cNvSpPr>
            <p:nvPr/>
          </p:nvSpPr>
          <p:spPr bwMode="auto">
            <a:xfrm>
              <a:off x="385" y="1842"/>
              <a:ext cx="3765" cy="989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solidFill>
                    <a:schemeClr val="accent2"/>
                  </a:solidFill>
                </a:rPr>
                <a:t>在真空中的静电场内，通过任意</a:t>
              </a:r>
              <a:r>
                <a:rPr lang="zh-CN" altLang="en-US" dirty="0">
                  <a:solidFill>
                    <a:srgbClr val="FF0000"/>
                  </a:solidFill>
                </a:rPr>
                <a:t>封闭曲面的电通量</a:t>
              </a:r>
              <a:r>
                <a:rPr lang="zh-CN" altLang="en-US" dirty="0">
                  <a:solidFill>
                    <a:schemeClr val="accent2"/>
                  </a:solidFill>
                </a:rPr>
                <a:t>等于该封闭曲面所</a:t>
              </a:r>
              <a:r>
                <a:rPr lang="zh-CN" altLang="en-US" dirty="0">
                  <a:solidFill>
                    <a:srgbClr val="FF0000"/>
                  </a:solidFill>
                </a:rPr>
                <a:t>包围的电荷</a:t>
              </a:r>
              <a:r>
                <a:rPr lang="zh-CN" altLang="en-US" dirty="0">
                  <a:solidFill>
                    <a:schemeClr val="accent2"/>
                  </a:solidFill>
                </a:rPr>
                <a:t>的        倍。</a:t>
              </a:r>
              <a:endParaRPr lang="en-US" altLang="zh-CN" dirty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7421" name="Object 1072"/>
            <p:cNvGraphicFramePr>
              <a:graphicFrameLocks noChangeAspect="1"/>
            </p:cNvGraphicFramePr>
            <p:nvPr/>
          </p:nvGraphicFramePr>
          <p:xfrm>
            <a:off x="2517" y="2504"/>
            <a:ext cx="49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693247" imgH="449711" progId="Equation.3">
                    <p:embed/>
                  </p:oleObj>
                </mc:Choice>
                <mc:Fallback>
                  <p:oleObj name="公式" r:id="rId5" imgW="693247" imgH="449711" progId="Equation.3">
                    <p:embed/>
                    <p:pic>
                      <p:nvPicPr>
                        <p:cNvPr id="17421" name="Object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504"/>
                          <a:ext cx="49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79"/>
          <p:cNvGrpSpPr>
            <a:grpSpLocks/>
          </p:cNvGrpSpPr>
          <p:nvPr/>
        </p:nvGrpSpPr>
        <p:grpSpPr bwMode="auto">
          <a:xfrm>
            <a:off x="6935788" y="1341438"/>
            <a:ext cx="1739900" cy="2844800"/>
            <a:chOff x="4369" y="845"/>
            <a:chExt cx="1096" cy="1792"/>
          </a:xfrm>
        </p:grpSpPr>
        <p:pic>
          <p:nvPicPr>
            <p:cNvPr id="17418" name="Picture 1074" descr="高斯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" y="845"/>
              <a:ext cx="1096" cy="1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9" name="Text Box 1075"/>
            <p:cNvSpPr txBox="1">
              <a:spLocks noChangeArrowheads="1"/>
            </p:cNvSpPr>
            <p:nvPr/>
          </p:nvSpPr>
          <p:spPr bwMode="auto">
            <a:xfrm>
              <a:off x="4651" y="2311"/>
              <a:ext cx="76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高斯</a:t>
              </a:r>
            </a:p>
          </p:txBody>
        </p:sp>
      </p:grpSp>
      <p:sp>
        <p:nvSpPr>
          <p:cNvPr id="19508" name="Text Box 1076"/>
          <p:cNvSpPr txBox="1">
            <a:spLocks noChangeArrowheads="1"/>
          </p:cNvSpPr>
          <p:nvPr/>
        </p:nvSpPr>
        <p:spPr bwMode="auto">
          <a:xfrm>
            <a:off x="1331913" y="1484313"/>
            <a:ext cx="4464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用</a:t>
            </a:r>
            <a:r>
              <a:rPr lang="zh-CN" altLang="en-US" sz="2800" dirty="0">
                <a:solidFill>
                  <a:srgbClr val="CC3300"/>
                </a:solidFill>
              </a:rPr>
              <a:t>电通量</a:t>
            </a:r>
            <a:r>
              <a:rPr lang="zh-CN" altLang="en-US" sz="2800" dirty="0">
                <a:solidFill>
                  <a:schemeClr val="accent2"/>
                </a:solidFill>
              </a:rPr>
              <a:t>的概念给出</a:t>
            </a:r>
            <a:r>
              <a:rPr lang="zh-CN" altLang="en-US" sz="2800" dirty="0">
                <a:solidFill>
                  <a:srgbClr val="CC3300"/>
                </a:solidFill>
              </a:rPr>
              <a:t>电场</a:t>
            </a:r>
            <a:r>
              <a:rPr lang="zh-CN" altLang="en-US" sz="2800" dirty="0">
                <a:solidFill>
                  <a:schemeClr val="accent2"/>
                </a:solidFill>
              </a:rPr>
              <a:t>和</a:t>
            </a:r>
            <a:r>
              <a:rPr lang="zh-CN" altLang="en-US" sz="2800" dirty="0">
                <a:solidFill>
                  <a:srgbClr val="CC3300"/>
                </a:solidFill>
              </a:rPr>
              <a:t>场源电荷</a:t>
            </a:r>
            <a:r>
              <a:rPr lang="zh-CN" altLang="en-US" sz="2800" dirty="0">
                <a:solidFill>
                  <a:schemeClr val="accent2"/>
                </a:solidFill>
              </a:rPr>
              <a:t>之间的关系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70" grpId="0" autoUpdateAnimBg="0"/>
      <p:bldP spid="19474" grpId="0"/>
      <p:bldP spid="1950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13" name="Object 33"/>
          <p:cNvGraphicFramePr>
            <a:graphicFrameLocks noChangeAspect="1"/>
          </p:cNvGraphicFramePr>
          <p:nvPr/>
        </p:nvGraphicFramePr>
        <p:xfrm>
          <a:off x="290513" y="3357563"/>
          <a:ext cx="53149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158913" imgH="982980" progId="Equation.3">
                  <p:embed/>
                </p:oleObj>
              </mc:Choice>
              <mc:Fallback>
                <p:oleObj name="公式" r:id="rId3" imgW="5158913" imgH="982980" progId="Equation.3">
                  <p:embed/>
                  <p:pic>
                    <p:nvPicPr>
                      <p:cNvPr id="205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3357563"/>
                        <a:ext cx="53149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5" name="Object 35"/>
          <p:cNvGraphicFramePr>
            <a:graphicFrameLocks noChangeAspect="1"/>
          </p:cNvGraphicFramePr>
          <p:nvPr/>
        </p:nvGraphicFramePr>
        <p:xfrm>
          <a:off x="304800" y="5229225"/>
          <a:ext cx="5368925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173906" imgH="1539109" progId="Equation.3">
                  <p:embed/>
                </p:oleObj>
              </mc:Choice>
              <mc:Fallback>
                <p:oleObj name="公式" r:id="rId5" imgW="5173906" imgH="1539109" progId="Equation.3">
                  <p:embed/>
                  <p:pic>
                    <p:nvPicPr>
                      <p:cNvPr id="2051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229225"/>
                        <a:ext cx="5368925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6019800" y="4572000"/>
            <a:ext cx="2819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SzPct val="150000"/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这一结果与球面半径</a:t>
            </a:r>
            <a:r>
              <a:rPr lang="en-US" altLang="zh-CN" sz="2800" i="1">
                <a:solidFill>
                  <a:srgbClr val="CC3300"/>
                </a:solidFill>
              </a:rPr>
              <a:t>r</a:t>
            </a:r>
            <a:r>
              <a:rPr lang="zh-CN" altLang="en-US" sz="2800">
                <a:solidFill>
                  <a:srgbClr val="CC3300"/>
                </a:solidFill>
              </a:rPr>
              <a:t>无关，只与它所包围的电荷电量</a:t>
            </a:r>
            <a:r>
              <a:rPr lang="en-US" altLang="zh-CN" sz="2800" i="1">
                <a:solidFill>
                  <a:srgbClr val="CC3300"/>
                </a:solidFill>
              </a:rPr>
              <a:t>q</a:t>
            </a:r>
            <a:r>
              <a:rPr lang="zh-CN" altLang="en-US" sz="2800">
                <a:solidFill>
                  <a:srgbClr val="CC3300"/>
                </a:solidFill>
              </a:rPr>
              <a:t>有关。</a:t>
            </a:r>
            <a:endParaRPr lang="zh-CN" altLang="en-US" sz="2400" b="0">
              <a:solidFill>
                <a:srgbClr val="CC3300"/>
              </a:solidFill>
            </a:endParaRPr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6400800" y="1447800"/>
            <a:ext cx="1981200" cy="1981200"/>
          </a:xfrm>
          <a:prstGeom prst="ellips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867400" y="838200"/>
            <a:ext cx="3124200" cy="3124200"/>
            <a:chOff x="3696" y="528"/>
            <a:chExt cx="1968" cy="1968"/>
          </a:xfrm>
        </p:grpSpPr>
        <p:sp>
          <p:nvSpPr>
            <p:cNvPr id="19484" name="Line 39"/>
            <p:cNvSpPr>
              <a:spLocks noChangeShapeType="1"/>
            </p:cNvSpPr>
            <p:nvPr/>
          </p:nvSpPr>
          <p:spPr bwMode="auto">
            <a:xfrm>
              <a:off x="4656" y="1536"/>
              <a:ext cx="100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Line 40"/>
            <p:cNvSpPr>
              <a:spLocks noChangeShapeType="1"/>
            </p:cNvSpPr>
            <p:nvPr/>
          </p:nvSpPr>
          <p:spPr bwMode="auto">
            <a:xfrm flipV="1">
              <a:off x="4656" y="528"/>
              <a:ext cx="0" cy="10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6" name="Line 41"/>
            <p:cNvSpPr>
              <a:spLocks noChangeShapeType="1"/>
            </p:cNvSpPr>
            <p:nvPr/>
          </p:nvSpPr>
          <p:spPr bwMode="auto">
            <a:xfrm>
              <a:off x="4656" y="1536"/>
              <a:ext cx="0" cy="9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7" name="Line 42"/>
            <p:cNvSpPr>
              <a:spLocks noChangeShapeType="1"/>
            </p:cNvSpPr>
            <p:nvPr/>
          </p:nvSpPr>
          <p:spPr bwMode="auto">
            <a:xfrm flipH="1">
              <a:off x="3696" y="1536"/>
              <a:ext cx="96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43"/>
            <p:cNvSpPr>
              <a:spLocks noChangeShapeType="1"/>
            </p:cNvSpPr>
            <p:nvPr/>
          </p:nvSpPr>
          <p:spPr bwMode="auto">
            <a:xfrm>
              <a:off x="4656" y="1536"/>
              <a:ext cx="720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9" name="Line 45"/>
            <p:cNvSpPr>
              <a:spLocks noChangeShapeType="1"/>
            </p:cNvSpPr>
            <p:nvPr/>
          </p:nvSpPr>
          <p:spPr bwMode="auto">
            <a:xfrm flipV="1">
              <a:off x="4656" y="816"/>
              <a:ext cx="720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Line 48"/>
            <p:cNvSpPr>
              <a:spLocks noChangeShapeType="1"/>
            </p:cNvSpPr>
            <p:nvPr/>
          </p:nvSpPr>
          <p:spPr bwMode="auto">
            <a:xfrm flipH="1">
              <a:off x="3888" y="1536"/>
              <a:ext cx="768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1" name="Line 49"/>
            <p:cNvSpPr>
              <a:spLocks noChangeShapeType="1"/>
            </p:cNvSpPr>
            <p:nvPr/>
          </p:nvSpPr>
          <p:spPr bwMode="auto">
            <a:xfrm flipH="1" flipV="1">
              <a:off x="3936" y="816"/>
              <a:ext cx="720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7848600" y="1563688"/>
            <a:ext cx="381000" cy="341312"/>
            <a:chOff x="4944" y="985"/>
            <a:chExt cx="240" cy="215"/>
          </a:xfrm>
        </p:grpSpPr>
        <p:sp>
          <p:nvSpPr>
            <p:cNvPr id="19481" name="Freeform 51"/>
            <p:cNvSpPr>
              <a:spLocks/>
            </p:cNvSpPr>
            <p:nvPr/>
          </p:nvSpPr>
          <p:spPr bwMode="auto">
            <a:xfrm>
              <a:off x="4944" y="985"/>
              <a:ext cx="240" cy="215"/>
            </a:xfrm>
            <a:custGeom>
              <a:avLst/>
              <a:gdLst>
                <a:gd name="T0" fmla="*/ 0 w 240"/>
                <a:gd name="T1" fmla="*/ 0 h 215"/>
                <a:gd name="T2" fmla="*/ 54 w 240"/>
                <a:gd name="T3" fmla="*/ 180 h 215"/>
                <a:gd name="T4" fmla="*/ 240 w 240"/>
                <a:gd name="T5" fmla="*/ 210 h 215"/>
                <a:gd name="T6" fmla="*/ 0 60000 65536"/>
                <a:gd name="T7" fmla="*/ 0 60000 65536"/>
                <a:gd name="T8" fmla="*/ 0 60000 65536"/>
                <a:gd name="T9" fmla="*/ 0 w 240"/>
                <a:gd name="T10" fmla="*/ 0 h 215"/>
                <a:gd name="T11" fmla="*/ 240 w 240"/>
                <a:gd name="T12" fmla="*/ 215 h 2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15">
                  <a:moveTo>
                    <a:pt x="0" y="0"/>
                  </a:moveTo>
                  <a:cubicBezTo>
                    <a:pt x="9" y="29"/>
                    <a:pt x="14" y="145"/>
                    <a:pt x="54" y="180"/>
                  </a:cubicBezTo>
                  <a:cubicBezTo>
                    <a:pt x="94" y="215"/>
                    <a:pt x="201" y="204"/>
                    <a:pt x="240" y="210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Freeform 52"/>
            <p:cNvSpPr>
              <a:spLocks/>
            </p:cNvSpPr>
            <p:nvPr/>
          </p:nvSpPr>
          <p:spPr bwMode="auto">
            <a:xfrm>
              <a:off x="5001" y="1041"/>
              <a:ext cx="18" cy="117"/>
            </a:xfrm>
            <a:custGeom>
              <a:avLst/>
              <a:gdLst>
                <a:gd name="T0" fmla="*/ 18 w 18"/>
                <a:gd name="T1" fmla="*/ 0 h 117"/>
                <a:gd name="T2" fmla="*/ 0 w 18"/>
                <a:gd name="T3" fmla="*/ 117 h 117"/>
                <a:gd name="T4" fmla="*/ 0 60000 65536"/>
                <a:gd name="T5" fmla="*/ 0 60000 65536"/>
                <a:gd name="T6" fmla="*/ 0 w 18"/>
                <a:gd name="T7" fmla="*/ 0 h 117"/>
                <a:gd name="T8" fmla="*/ 18 w 18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" h="117">
                  <a:moveTo>
                    <a:pt x="18" y="0"/>
                  </a:moveTo>
                  <a:lnTo>
                    <a:pt x="0" y="117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Freeform 53"/>
            <p:cNvSpPr>
              <a:spLocks/>
            </p:cNvSpPr>
            <p:nvPr/>
          </p:nvSpPr>
          <p:spPr bwMode="auto">
            <a:xfrm>
              <a:off x="5097" y="1107"/>
              <a:ext cx="15" cy="93"/>
            </a:xfrm>
            <a:custGeom>
              <a:avLst/>
              <a:gdLst>
                <a:gd name="T0" fmla="*/ 15 w 15"/>
                <a:gd name="T1" fmla="*/ 0 h 93"/>
                <a:gd name="T2" fmla="*/ 0 w 15"/>
                <a:gd name="T3" fmla="*/ 93 h 93"/>
                <a:gd name="T4" fmla="*/ 0 60000 65536"/>
                <a:gd name="T5" fmla="*/ 0 60000 65536"/>
                <a:gd name="T6" fmla="*/ 0 w 15"/>
                <a:gd name="T7" fmla="*/ 0 h 93"/>
                <a:gd name="T8" fmla="*/ 15 w 15"/>
                <a:gd name="T9" fmla="*/ 93 h 9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" h="93">
                  <a:moveTo>
                    <a:pt x="15" y="0"/>
                  </a:moveTo>
                  <a:lnTo>
                    <a:pt x="0" y="93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534" name="Freeform 54"/>
          <p:cNvSpPr>
            <a:spLocks/>
          </p:cNvSpPr>
          <p:nvPr/>
        </p:nvSpPr>
        <p:spPr bwMode="auto">
          <a:xfrm>
            <a:off x="8101013" y="1495425"/>
            <a:ext cx="238125" cy="238125"/>
          </a:xfrm>
          <a:custGeom>
            <a:avLst/>
            <a:gdLst>
              <a:gd name="T0" fmla="*/ 0 w 150"/>
              <a:gd name="T1" fmla="*/ 2147483646 h 150"/>
              <a:gd name="T2" fmla="*/ 2147483646 w 150"/>
              <a:gd name="T3" fmla="*/ 0 h 150"/>
              <a:gd name="T4" fmla="*/ 0 60000 65536"/>
              <a:gd name="T5" fmla="*/ 0 60000 65536"/>
              <a:gd name="T6" fmla="*/ 0 w 150"/>
              <a:gd name="T7" fmla="*/ 0 h 150"/>
              <a:gd name="T8" fmla="*/ 150 w 150"/>
              <a:gd name="T9" fmla="*/ 150 h 1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" h="150">
                <a:moveTo>
                  <a:pt x="0" y="150"/>
                </a:moveTo>
                <a:lnTo>
                  <a:pt x="150" y="0"/>
                </a:lnTo>
              </a:path>
            </a:pathLst>
          </a:cu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35" name="Object 55"/>
          <p:cNvGraphicFramePr>
            <a:graphicFrameLocks/>
          </p:cNvGraphicFramePr>
          <p:nvPr/>
        </p:nvGraphicFramePr>
        <p:xfrm>
          <a:off x="8216900" y="1524000"/>
          <a:ext cx="482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72292" imgH="396109" progId="Equation.3">
                  <p:embed/>
                </p:oleObj>
              </mc:Choice>
              <mc:Fallback>
                <p:oleObj name="公式" r:id="rId7" imgW="472292" imgH="396109" progId="Equation.3">
                  <p:embed/>
                  <p:pic>
                    <p:nvPicPr>
                      <p:cNvPr id="20535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6900" y="1524000"/>
                        <a:ext cx="482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6" name="Object 56"/>
          <p:cNvGraphicFramePr>
            <a:graphicFrameLocks/>
          </p:cNvGraphicFramePr>
          <p:nvPr/>
        </p:nvGraphicFramePr>
        <p:xfrm>
          <a:off x="8382000" y="914400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5379" imgH="373249" progId="Equation.3">
                  <p:embed/>
                </p:oleObj>
              </mc:Choice>
              <mc:Fallback>
                <p:oleObj name="Equation" r:id="rId9" imgW="335379" imgH="373249" progId="Equation.3">
                  <p:embed/>
                  <p:pic>
                    <p:nvPicPr>
                      <p:cNvPr id="20536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914400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7" name="Text Box 57"/>
          <p:cNvSpPr txBox="1">
            <a:spLocks noChangeArrowheads="1"/>
          </p:cNvSpPr>
          <p:nvPr/>
        </p:nvSpPr>
        <p:spPr bwMode="auto">
          <a:xfrm>
            <a:off x="7315200" y="2438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20538" name="Freeform 58"/>
          <p:cNvSpPr>
            <a:spLocks/>
          </p:cNvSpPr>
          <p:nvPr/>
        </p:nvSpPr>
        <p:spPr bwMode="auto">
          <a:xfrm>
            <a:off x="6424613" y="2209800"/>
            <a:ext cx="966787" cy="228600"/>
          </a:xfrm>
          <a:custGeom>
            <a:avLst/>
            <a:gdLst>
              <a:gd name="T0" fmla="*/ 2147483646 w 609"/>
              <a:gd name="T1" fmla="*/ 2147483646 h 144"/>
              <a:gd name="T2" fmla="*/ 0 w 609"/>
              <a:gd name="T3" fmla="*/ 0 h 144"/>
              <a:gd name="T4" fmla="*/ 0 60000 65536"/>
              <a:gd name="T5" fmla="*/ 0 60000 65536"/>
              <a:gd name="T6" fmla="*/ 0 w 609"/>
              <a:gd name="T7" fmla="*/ 0 h 144"/>
              <a:gd name="T8" fmla="*/ 609 w 609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9" h="144">
                <a:moveTo>
                  <a:pt x="609" y="144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6705600" y="1828800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20540" name="Text Box 60"/>
          <p:cNvSpPr txBox="1">
            <a:spLocks noChangeArrowheads="1"/>
          </p:cNvSpPr>
          <p:nvPr/>
        </p:nvSpPr>
        <p:spPr bwMode="auto">
          <a:xfrm>
            <a:off x="8229600" y="2743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FF9900"/>
                </a:solidFill>
              </a:rPr>
              <a:t>S</a:t>
            </a:r>
          </a:p>
        </p:txBody>
      </p:sp>
      <p:graphicFrame>
        <p:nvGraphicFramePr>
          <p:cNvPr id="20541" name="Object 61"/>
          <p:cNvGraphicFramePr>
            <a:graphicFrameLocks noChangeAspect="1"/>
          </p:cNvGraphicFramePr>
          <p:nvPr/>
        </p:nvGraphicFramePr>
        <p:xfrm>
          <a:off x="179388" y="4797425"/>
          <a:ext cx="43973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4236819" imgH="982980" progId="Equation.3">
                  <p:embed/>
                </p:oleObj>
              </mc:Choice>
              <mc:Fallback>
                <p:oleObj name="公式" r:id="rId11" imgW="4236819" imgH="982980" progId="Equation.3">
                  <p:embed/>
                  <p:pic>
                    <p:nvPicPr>
                      <p:cNvPr id="2054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97425"/>
                        <a:ext cx="43973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2" name="Object 62"/>
          <p:cNvGraphicFramePr>
            <a:graphicFrameLocks noChangeAspect="1"/>
          </p:cNvGraphicFramePr>
          <p:nvPr/>
        </p:nvGraphicFramePr>
        <p:xfrm>
          <a:off x="1346200" y="1985963"/>
          <a:ext cx="2201863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141294" imgH="982980" progId="Equation.3">
                  <p:embed/>
                </p:oleObj>
              </mc:Choice>
              <mc:Fallback>
                <p:oleObj name="公式" r:id="rId13" imgW="2141294" imgH="982980" progId="Equation.3">
                  <p:embed/>
                  <p:pic>
                    <p:nvPicPr>
                      <p:cNvPr id="2054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985963"/>
                        <a:ext cx="2201863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3" name="Text Box 63"/>
          <p:cNvSpPr txBox="1">
            <a:spLocks noChangeArrowheads="1"/>
          </p:cNvSpPr>
          <p:nvPr/>
        </p:nvSpPr>
        <p:spPr bwMode="auto">
          <a:xfrm>
            <a:off x="233363" y="0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二、推导</a:t>
            </a:r>
          </a:p>
        </p:txBody>
      </p:sp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152400" y="1541463"/>
            <a:ext cx="425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半径为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>
                <a:solidFill>
                  <a:schemeClr val="accent2"/>
                </a:solidFill>
              </a:rPr>
              <a:t>的球面上的场强：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0" y="5334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0547" name="Text Box 67"/>
          <p:cNvSpPr txBox="1">
            <a:spLocks noChangeArrowheads="1"/>
          </p:cNvSpPr>
          <p:nvPr/>
        </p:nvSpPr>
        <p:spPr bwMode="auto">
          <a:xfrm>
            <a:off x="228600" y="2924175"/>
            <a:ext cx="3781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通过面元</a:t>
            </a:r>
            <a:r>
              <a:rPr lang="en-US" altLang="zh-CN" sz="2800">
                <a:solidFill>
                  <a:schemeClr val="accent2"/>
                </a:solidFill>
              </a:rPr>
              <a:t>d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zh-CN" altLang="en-US" sz="2800">
                <a:solidFill>
                  <a:schemeClr val="accent2"/>
                </a:solidFill>
              </a:rPr>
              <a:t>的电通量：</a:t>
            </a:r>
          </a:p>
        </p:txBody>
      </p:sp>
      <p:sp>
        <p:nvSpPr>
          <p:cNvPr id="20548" name="Text Box 68"/>
          <p:cNvSpPr txBox="1">
            <a:spLocks noChangeArrowheads="1"/>
          </p:cNvSpPr>
          <p:nvPr/>
        </p:nvSpPr>
        <p:spPr bwMode="auto">
          <a:xfrm>
            <a:off x="161925" y="620713"/>
            <a:ext cx="55626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只有一个点电荷，且闭合曲面为以点电荷为球心的球面</a:t>
            </a:r>
            <a:r>
              <a:rPr lang="zh-CN" altLang="en-US" sz="2800" dirty="0">
                <a:solidFill>
                  <a:schemeClr val="accent2"/>
                </a:solidFill>
              </a:rPr>
              <a:t> 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solidFill>
            <a:srgbClr val="CC3300"/>
          </a:solidFill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rgbClr val="CC3300"/>
              </a:solidFill>
            </a:endParaRPr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7462838" y="3581400"/>
            <a:ext cx="10715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电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场线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52400" y="4221163"/>
            <a:ext cx="359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通过球面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zh-CN" altLang="en-US" sz="2800">
                <a:solidFill>
                  <a:schemeClr val="accent2"/>
                </a:solidFill>
              </a:rPr>
              <a:t>的电通量：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6" grpId="0" autoUpdateAnimBg="0"/>
      <p:bldP spid="20518" grpId="0" animBg="1"/>
      <p:bldP spid="20534" grpId="0" animBg="1"/>
      <p:bldP spid="20537" grpId="0" autoUpdateAnimBg="0"/>
      <p:bldP spid="20538" grpId="0" animBg="1"/>
      <p:bldP spid="20539" grpId="0" autoUpdateAnimBg="0"/>
      <p:bldP spid="20540" grpId="0" autoUpdateAnimBg="0"/>
      <p:bldP spid="20543" grpId="0" autoUpdateAnimBg="0"/>
      <p:bldP spid="20545" grpId="0" autoUpdateAnimBg="0"/>
      <p:bldP spid="20546" grpId="0" animBg="1"/>
      <p:bldP spid="20547" grpId="0" autoUpdateAnimBg="0"/>
      <p:bldP spid="20548" grpId="0" autoUpdateAnimBg="0"/>
      <p:bldP spid="20517" grpId="0" animBg="1" autoUpdateAnimBg="0"/>
      <p:bldP spid="20550" grpId="0" autoUpdateAnimBg="0"/>
      <p:bldP spid="2055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1027"/>
          <p:cNvSpPr txBox="1">
            <a:spLocks noChangeArrowheads="1"/>
          </p:cNvSpPr>
          <p:nvPr/>
        </p:nvSpPr>
        <p:spPr bwMode="auto">
          <a:xfrm>
            <a:off x="250825" y="228600"/>
            <a:ext cx="625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曲面为任意闭合面且点电荷在曲面内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pSp>
        <p:nvGrpSpPr>
          <p:cNvPr id="2" name="Group 1094"/>
          <p:cNvGrpSpPr>
            <a:grpSpLocks/>
          </p:cNvGrpSpPr>
          <p:nvPr/>
        </p:nvGrpSpPr>
        <p:grpSpPr bwMode="auto">
          <a:xfrm>
            <a:off x="5715000" y="609600"/>
            <a:ext cx="2895600" cy="2514600"/>
            <a:chOff x="3600" y="384"/>
            <a:chExt cx="1824" cy="1584"/>
          </a:xfrm>
        </p:grpSpPr>
        <p:grpSp>
          <p:nvGrpSpPr>
            <p:cNvPr id="20507" name="Group 1050"/>
            <p:cNvGrpSpPr>
              <a:grpSpLocks/>
            </p:cNvGrpSpPr>
            <p:nvPr/>
          </p:nvGrpSpPr>
          <p:grpSpPr bwMode="auto">
            <a:xfrm>
              <a:off x="3600" y="1125"/>
              <a:ext cx="1824" cy="72"/>
              <a:chOff x="2762" y="1758"/>
              <a:chExt cx="2217" cy="91"/>
            </a:xfrm>
          </p:grpSpPr>
          <p:sp>
            <p:nvSpPr>
              <p:cNvPr id="20520" name="Line 1047"/>
              <p:cNvSpPr>
                <a:spLocks noChangeShapeType="1"/>
              </p:cNvSpPr>
              <p:nvPr/>
            </p:nvSpPr>
            <p:spPr bwMode="auto">
              <a:xfrm>
                <a:off x="2811" y="1803"/>
                <a:ext cx="2118" cy="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1048"/>
              <p:cNvSpPr>
                <a:spLocks/>
              </p:cNvSpPr>
              <p:nvPr/>
            </p:nvSpPr>
            <p:spPr bwMode="auto">
              <a:xfrm>
                <a:off x="2762" y="1758"/>
                <a:ext cx="59" cy="87"/>
              </a:xfrm>
              <a:custGeom>
                <a:avLst/>
                <a:gdLst>
                  <a:gd name="T0" fmla="*/ 59 w 59"/>
                  <a:gd name="T1" fmla="*/ 0 h 87"/>
                  <a:gd name="T2" fmla="*/ 0 w 59"/>
                  <a:gd name="T3" fmla="*/ 45 h 87"/>
                  <a:gd name="T4" fmla="*/ 59 w 59"/>
                  <a:gd name="T5" fmla="*/ 87 h 87"/>
                  <a:gd name="T6" fmla="*/ 59 w 59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"/>
                  <a:gd name="T13" fmla="*/ 0 h 87"/>
                  <a:gd name="T14" fmla="*/ 59 w 59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" h="87">
                    <a:moveTo>
                      <a:pt x="59" y="0"/>
                    </a:moveTo>
                    <a:lnTo>
                      <a:pt x="0" y="45"/>
                    </a:lnTo>
                    <a:lnTo>
                      <a:pt x="59" y="87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80008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1049"/>
              <p:cNvSpPr>
                <a:spLocks/>
              </p:cNvSpPr>
              <p:nvPr/>
            </p:nvSpPr>
            <p:spPr bwMode="auto">
              <a:xfrm>
                <a:off x="4919" y="1762"/>
                <a:ext cx="60" cy="87"/>
              </a:xfrm>
              <a:custGeom>
                <a:avLst/>
                <a:gdLst>
                  <a:gd name="T0" fmla="*/ 0 w 60"/>
                  <a:gd name="T1" fmla="*/ 87 h 87"/>
                  <a:gd name="T2" fmla="*/ 60 w 60"/>
                  <a:gd name="T3" fmla="*/ 41 h 87"/>
                  <a:gd name="T4" fmla="*/ 0 w 60"/>
                  <a:gd name="T5" fmla="*/ 0 h 87"/>
                  <a:gd name="T6" fmla="*/ 0 w 60"/>
                  <a:gd name="T7" fmla="*/ 87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87"/>
                  <a:gd name="T14" fmla="*/ 60 w 60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87">
                    <a:moveTo>
                      <a:pt x="0" y="87"/>
                    </a:moveTo>
                    <a:lnTo>
                      <a:pt x="60" y="41"/>
                    </a:lnTo>
                    <a:lnTo>
                      <a:pt x="0" y="0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008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08" name="Group 1054"/>
            <p:cNvGrpSpPr>
              <a:grpSpLocks/>
            </p:cNvGrpSpPr>
            <p:nvPr/>
          </p:nvGrpSpPr>
          <p:grpSpPr bwMode="auto">
            <a:xfrm>
              <a:off x="4476" y="384"/>
              <a:ext cx="81" cy="1584"/>
              <a:chOff x="3826" y="821"/>
              <a:chExt cx="99" cy="2002"/>
            </a:xfrm>
          </p:grpSpPr>
          <p:sp>
            <p:nvSpPr>
              <p:cNvPr id="20517" name="Line 1051"/>
              <p:cNvSpPr>
                <a:spLocks noChangeShapeType="1"/>
              </p:cNvSpPr>
              <p:nvPr/>
            </p:nvSpPr>
            <p:spPr bwMode="auto">
              <a:xfrm>
                <a:off x="3875" y="866"/>
                <a:ext cx="1" cy="191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8" name="Freeform 1052"/>
              <p:cNvSpPr>
                <a:spLocks/>
              </p:cNvSpPr>
              <p:nvPr/>
            </p:nvSpPr>
            <p:spPr bwMode="auto">
              <a:xfrm>
                <a:off x="3831" y="821"/>
                <a:ext cx="94" cy="54"/>
              </a:xfrm>
              <a:custGeom>
                <a:avLst/>
                <a:gdLst>
                  <a:gd name="T0" fmla="*/ 94 w 94"/>
                  <a:gd name="T1" fmla="*/ 54 h 54"/>
                  <a:gd name="T2" fmla="*/ 44 w 94"/>
                  <a:gd name="T3" fmla="*/ 0 h 54"/>
                  <a:gd name="T4" fmla="*/ 0 w 94"/>
                  <a:gd name="T5" fmla="*/ 54 h 54"/>
                  <a:gd name="T6" fmla="*/ 94 w 94"/>
                  <a:gd name="T7" fmla="*/ 54 h 5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54"/>
                  <a:gd name="T14" fmla="*/ 94 w 94"/>
                  <a:gd name="T15" fmla="*/ 54 h 5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54">
                    <a:moveTo>
                      <a:pt x="94" y="54"/>
                    </a:moveTo>
                    <a:lnTo>
                      <a:pt x="44" y="0"/>
                    </a:lnTo>
                    <a:lnTo>
                      <a:pt x="0" y="54"/>
                    </a:lnTo>
                    <a:lnTo>
                      <a:pt x="94" y="54"/>
                    </a:lnTo>
                    <a:close/>
                  </a:path>
                </a:pathLst>
              </a:custGeom>
              <a:solidFill>
                <a:srgbClr val="80008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9" name="Freeform 1053"/>
              <p:cNvSpPr>
                <a:spLocks/>
              </p:cNvSpPr>
              <p:nvPr/>
            </p:nvSpPr>
            <p:spPr bwMode="auto">
              <a:xfrm>
                <a:off x="3826" y="2768"/>
                <a:ext cx="94" cy="55"/>
              </a:xfrm>
              <a:custGeom>
                <a:avLst/>
                <a:gdLst>
                  <a:gd name="T0" fmla="*/ 0 w 94"/>
                  <a:gd name="T1" fmla="*/ 0 h 55"/>
                  <a:gd name="T2" fmla="*/ 49 w 94"/>
                  <a:gd name="T3" fmla="*/ 55 h 55"/>
                  <a:gd name="T4" fmla="*/ 94 w 94"/>
                  <a:gd name="T5" fmla="*/ 0 h 55"/>
                  <a:gd name="T6" fmla="*/ 0 w 94"/>
                  <a:gd name="T7" fmla="*/ 0 h 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55"/>
                  <a:gd name="T14" fmla="*/ 94 w 94"/>
                  <a:gd name="T15" fmla="*/ 55 h 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55">
                    <a:moveTo>
                      <a:pt x="0" y="0"/>
                    </a:moveTo>
                    <a:lnTo>
                      <a:pt x="49" y="55"/>
                    </a:lnTo>
                    <a:lnTo>
                      <a:pt x="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8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09" name="Group 1058"/>
            <p:cNvGrpSpPr>
              <a:grpSpLocks/>
            </p:cNvGrpSpPr>
            <p:nvPr/>
          </p:nvGrpSpPr>
          <p:grpSpPr bwMode="auto">
            <a:xfrm>
              <a:off x="3885" y="528"/>
              <a:ext cx="1282" cy="1230"/>
              <a:chOff x="3108" y="1003"/>
              <a:chExt cx="1559" cy="1555"/>
            </a:xfrm>
          </p:grpSpPr>
          <p:sp>
            <p:nvSpPr>
              <p:cNvPr id="20514" name="Line 1055"/>
              <p:cNvSpPr>
                <a:spLocks noChangeShapeType="1"/>
              </p:cNvSpPr>
              <p:nvPr/>
            </p:nvSpPr>
            <p:spPr bwMode="auto">
              <a:xfrm flipV="1">
                <a:off x="3138" y="1035"/>
                <a:ext cx="1499" cy="14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5" name="Freeform 1056"/>
              <p:cNvSpPr>
                <a:spLocks/>
              </p:cNvSpPr>
              <p:nvPr/>
            </p:nvSpPr>
            <p:spPr bwMode="auto">
              <a:xfrm>
                <a:off x="3108" y="2485"/>
                <a:ext cx="75" cy="73"/>
              </a:xfrm>
              <a:custGeom>
                <a:avLst/>
                <a:gdLst>
                  <a:gd name="T0" fmla="*/ 0 w 75"/>
                  <a:gd name="T1" fmla="*/ 0 h 73"/>
                  <a:gd name="T2" fmla="*/ 0 w 75"/>
                  <a:gd name="T3" fmla="*/ 73 h 73"/>
                  <a:gd name="T4" fmla="*/ 75 w 75"/>
                  <a:gd name="T5" fmla="*/ 59 h 73"/>
                  <a:gd name="T6" fmla="*/ 0 w 75"/>
                  <a:gd name="T7" fmla="*/ 0 h 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"/>
                  <a:gd name="T13" fmla="*/ 0 h 73"/>
                  <a:gd name="T14" fmla="*/ 75 w 75"/>
                  <a:gd name="T15" fmla="*/ 73 h 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" h="73">
                    <a:moveTo>
                      <a:pt x="0" y="0"/>
                    </a:moveTo>
                    <a:lnTo>
                      <a:pt x="0" y="73"/>
                    </a:lnTo>
                    <a:lnTo>
                      <a:pt x="7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008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6" name="Freeform 1057"/>
              <p:cNvSpPr>
                <a:spLocks/>
              </p:cNvSpPr>
              <p:nvPr/>
            </p:nvSpPr>
            <p:spPr bwMode="auto">
              <a:xfrm>
                <a:off x="4593" y="1003"/>
                <a:ext cx="74" cy="74"/>
              </a:xfrm>
              <a:custGeom>
                <a:avLst/>
                <a:gdLst>
                  <a:gd name="T0" fmla="*/ 74 w 74"/>
                  <a:gd name="T1" fmla="*/ 74 h 74"/>
                  <a:gd name="T2" fmla="*/ 74 w 74"/>
                  <a:gd name="T3" fmla="*/ 0 h 74"/>
                  <a:gd name="T4" fmla="*/ 0 w 74"/>
                  <a:gd name="T5" fmla="*/ 14 h 74"/>
                  <a:gd name="T6" fmla="*/ 74 w 74"/>
                  <a:gd name="T7" fmla="*/ 74 h 7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4"/>
                  <a:gd name="T13" fmla="*/ 0 h 74"/>
                  <a:gd name="T14" fmla="*/ 74 w 74"/>
                  <a:gd name="T15" fmla="*/ 74 h 7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4" h="74">
                    <a:moveTo>
                      <a:pt x="74" y="74"/>
                    </a:moveTo>
                    <a:lnTo>
                      <a:pt x="74" y="0"/>
                    </a:lnTo>
                    <a:lnTo>
                      <a:pt x="0" y="14"/>
                    </a:lnTo>
                    <a:lnTo>
                      <a:pt x="74" y="74"/>
                    </a:lnTo>
                    <a:close/>
                  </a:path>
                </a:pathLst>
              </a:custGeom>
              <a:solidFill>
                <a:srgbClr val="80008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10" name="Group 1062"/>
            <p:cNvGrpSpPr>
              <a:grpSpLocks/>
            </p:cNvGrpSpPr>
            <p:nvPr/>
          </p:nvGrpSpPr>
          <p:grpSpPr bwMode="auto">
            <a:xfrm>
              <a:off x="3836" y="612"/>
              <a:ext cx="1352" cy="1110"/>
              <a:chOff x="3049" y="1109"/>
              <a:chExt cx="1643" cy="1403"/>
            </a:xfrm>
          </p:grpSpPr>
          <p:sp>
            <p:nvSpPr>
              <p:cNvPr id="20511" name="Line 1059"/>
              <p:cNvSpPr>
                <a:spLocks noChangeShapeType="1"/>
              </p:cNvSpPr>
              <p:nvPr/>
            </p:nvSpPr>
            <p:spPr bwMode="auto">
              <a:xfrm>
                <a:off x="3084" y="1136"/>
                <a:ext cx="1573" cy="134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2" name="Freeform 1060"/>
              <p:cNvSpPr>
                <a:spLocks/>
              </p:cNvSpPr>
              <p:nvPr/>
            </p:nvSpPr>
            <p:spPr bwMode="auto">
              <a:xfrm>
                <a:off x="3049" y="1109"/>
                <a:ext cx="79" cy="68"/>
              </a:xfrm>
              <a:custGeom>
                <a:avLst/>
                <a:gdLst>
                  <a:gd name="T0" fmla="*/ 79 w 79"/>
                  <a:gd name="T1" fmla="*/ 0 h 68"/>
                  <a:gd name="T2" fmla="*/ 0 w 79"/>
                  <a:gd name="T3" fmla="*/ 0 h 68"/>
                  <a:gd name="T4" fmla="*/ 15 w 79"/>
                  <a:gd name="T5" fmla="*/ 68 h 68"/>
                  <a:gd name="T6" fmla="*/ 79 w 79"/>
                  <a:gd name="T7" fmla="*/ 0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9"/>
                  <a:gd name="T13" fmla="*/ 0 h 68"/>
                  <a:gd name="T14" fmla="*/ 79 w 79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9" h="68">
                    <a:moveTo>
                      <a:pt x="79" y="0"/>
                    </a:moveTo>
                    <a:lnTo>
                      <a:pt x="0" y="0"/>
                    </a:lnTo>
                    <a:lnTo>
                      <a:pt x="15" y="68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008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3" name="Freeform 1061"/>
              <p:cNvSpPr>
                <a:spLocks/>
              </p:cNvSpPr>
              <p:nvPr/>
            </p:nvSpPr>
            <p:spPr bwMode="auto">
              <a:xfrm>
                <a:off x="4613" y="2443"/>
                <a:ext cx="79" cy="69"/>
              </a:xfrm>
              <a:custGeom>
                <a:avLst/>
                <a:gdLst>
                  <a:gd name="T0" fmla="*/ 0 w 79"/>
                  <a:gd name="T1" fmla="*/ 69 h 69"/>
                  <a:gd name="T2" fmla="*/ 79 w 79"/>
                  <a:gd name="T3" fmla="*/ 69 h 69"/>
                  <a:gd name="T4" fmla="*/ 64 w 79"/>
                  <a:gd name="T5" fmla="*/ 0 h 69"/>
                  <a:gd name="T6" fmla="*/ 0 w 79"/>
                  <a:gd name="T7" fmla="*/ 69 h 6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9"/>
                  <a:gd name="T13" fmla="*/ 0 h 69"/>
                  <a:gd name="T14" fmla="*/ 79 w 79"/>
                  <a:gd name="T15" fmla="*/ 69 h 6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9" h="69">
                    <a:moveTo>
                      <a:pt x="0" y="69"/>
                    </a:moveTo>
                    <a:lnTo>
                      <a:pt x="79" y="69"/>
                    </a:lnTo>
                    <a:lnTo>
                      <a:pt x="64" y="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008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1095"/>
          <p:cNvGrpSpPr>
            <a:grpSpLocks/>
          </p:cNvGrpSpPr>
          <p:nvPr/>
        </p:nvGrpSpPr>
        <p:grpSpPr bwMode="auto">
          <a:xfrm>
            <a:off x="6096000" y="762000"/>
            <a:ext cx="2609850" cy="2168525"/>
            <a:chOff x="3840" y="480"/>
            <a:chExt cx="1644" cy="1366"/>
          </a:xfrm>
        </p:grpSpPr>
        <p:sp>
          <p:nvSpPr>
            <p:cNvPr id="20501" name="Oval 1046"/>
            <p:cNvSpPr>
              <a:spLocks noChangeArrowheads="1"/>
            </p:cNvSpPr>
            <p:nvPr/>
          </p:nvSpPr>
          <p:spPr bwMode="auto">
            <a:xfrm>
              <a:off x="4092" y="760"/>
              <a:ext cx="808" cy="785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0502" name="Freeform 1076"/>
            <p:cNvSpPr>
              <a:spLocks/>
            </p:cNvSpPr>
            <p:nvPr/>
          </p:nvSpPr>
          <p:spPr bwMode="auto">
            <a:xfrm>
              <a:off x="3840" y="480"/>
              <a:ext cx="1449" cy="1366"/>
            </a:xfrm>
            <a:custGeom>
              <a:avLst/>
              <a:gdLst>
                <a:gd name="T0" fmla="*/ 58 w 1761"/>
                <a:gd name="T1" fmla="*/ 80 h 1726"/>
                <a:gd name="T2" fmla="*/ 146 w 1761"/>
                <a:gd name="T3" fmla="*/ 34 h 1726"/>
                <a:gd name="T4" fmla="*/ 294 w 1761"/>
                <a:gd name="T5" fmla="*/ 20 h 1726"/>
                <a:gd name="T6" fmla="*/ 517 w 1761"/>
                <a:gd name="T7" fmla="*/ 149 h 1726"/>
                <a:gd name="T8" fmla="*/ 472 w 1761"/>
                <a:gd name="T9" fmla="*/ 338 h 1726"/>
                <a:gd name="T10" fmla="*/ 174 w 1761"/>
                <a:gd name="T11" fmla="*/ 408 h 1726"/>
                <a:gd name="T12" fmla="*/ 25 w 1761"/>
                <a:gd name="T13" fmla="*/ 244 h 1726"/>
                <a:gd name="T14" fmla="*/ 24 w 1761"/>
                <a:gd name="T15" fmla="*/ 144 h 1726"/>
                <a:gd name="T16" fmla="*/ 58 w 1761"/>
                <a:gd name="T17" fmla="*/ 78 h 17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61"/>
                <a:gd name="T28" fmla="*/ 0 h 1726"/>
                <a:gd name="T29" fmla="*/ 1761 w 1761"/>
                <a:gd name="T30" fmla="*/ 1726 h 172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61" h="1726">
                  <a:moveTo>
                    <a:pt x="189" y="322"/>
                  </a:moveTo>
                  <a:cubicBezTo>
                    <a:pt x="236" y="291"/>
                    <a:pt x="347" y="179"/>
                    <a:pt x="473" y="138"/>
                  </a:cubicBezTo>
                  <a:cubicBezTo>
                    <a:pt x="599" y="97"/>
                    <a:pt x="746" y="0"/>
                    <a:pt x="945" y="78"/>
                  </a:cubicBezTo>
                  <a:cubicBezTo>
                    <a:pt x="1144" y="156"/>
                    <a:pt x="1569" y="390"/>
                    <a:pt x="1665" y="606"/>
                  </a:cubicBezTo>
                  <a:cubicBezTo>
                    <a:pt x="1761" y="822"/>
                    <a:pt x="1705" y="1198"/>
                    <a:pt x="1521" y="1374"/>
                  </a:cubicBezTo>
                  <a:cubicBezTo>
                    <a:pt x="1337" y="1550"/>
                    <a:pt x="801" y="1726"/>
                    <a:pt x="561" y="1662"/>
                  </a:cubicBezTo>
                  <a:cubicBezTo>
                    <a:pt x="321" y="1598"/>
                    <a:pt x="162" y="1169"/>
                    <a:pt x="81" y="990"/>
                  </a:cubicBezTo>
                  <a:cubicBezTo>
                    <a:pt x="0" y="811"/>
                    <a:pt x="59" y="698"/>
                    <a:pt x="77" y="586"/>
                  </a:cubicBezTo>
                  <a:cubicBezTo>
                    <a:pt x="95" y="474"/>
                    <a:pt x="166" y="374"/>
                    <a:pt x="189" y="318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Rectangle 1063"/>
            <p:cNvSpPr>
              <a:spLocks noChangeArrowheads="1"/>
            </p:cNvSpPr>
            <p:nvPr/>
          </p:nvSpPr>
          <p:spPr bwMode="auto">
            <a:xfrm>
              <a:off x="4464" y="1008"/>
              <a:ext cx="14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100">
                  <a:solidFill>
                    <a:srgbClr val="CC3300"/>
                  </a:solidFill>
                  <a:latin typeface="Symbol" panose="05050102010706020507" pitchFamily="18" charset="2"/>
                </a:rPr>
                <a:t>·</a:t>
              </a:r>
              <a:endParaRPr lang="en-US" altLang="zh-CN" sz="2800">
                <a:solidFill>
                  <a:srgbClr val="CC3300"/>
                </a:solidFill>
              </a:endParaRPr>
            </a:p>
          </p:txBody>
        </p:sp>
        <p:sp>
          <p:nvSpPr>
            <p:cNvPr id="20504" name="Rectangle 1064"/>
            <p:cNvSpPr>
              <a:spLocks noChangeArrowheads="1"/>
            </p:cNvSpPr>
            <p:nvPr/>
          </p:nvSpPr>
          <p:spPr bwMode="auto">
            <a:xfrm>
              <a:off x="4368" y="768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100" i="1">
                  <a:solidFill>
                    <a:schemeClr val="accent2"/>
                  </a:solidFill>
                </a:rPr>
                <a:t>q</a:t>
              </a:r>
              <a:endParaRPr lang="en-US" altLang="zh-CN" sz="2800" i="1">
                <a:solidFill>
                  <a:schemeClr val="accent2"/>
                </a:solidFill>
              </a:endParaRPr>
            </a:p>
          </p:txBody>
        </p:sp>
        <p:sp>
          <p:nvSpPr>
            <p:cNvPr id="20505" name="Rectangle 1065"/>
            <p:cNvSpPr>
              <a:spLocks noChangeArrowheads="1"/>
            </p:cNvSpPr>
            <p:nvPr/>
          </p:nvSpPr>
          <p:spPr bwMode="auto">
            <a:xfrm>
              <a:off x="4896" y="883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FF9900"/>
                  </a:solidFill>
                </a:rPr>
                <a:t>S</a:t>
              </a:r>
            </a:p>
          </p:txBody>
        </p:sp>
        <p:sp>
          <p:nvSpPr>
            <p:cNvPr id="20506" name="Rectangle 1066"/>
            <p:cNvSpPr>
              <a:spLocks noChangeArrowheads="1"/>
            </p:cNvSpPr>
            <p:nvPr/>
          </p:nvSpPr>
          <p:spPr bwMode="auto">
            <a:xfrm>
              <a:off x="5184" y="672"/>
              <a:ext cx="3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CC3300"/>
                  </a:solidFill>
                </a:rPr>
                <a:t>S’</a:t>
              </a:r>
            </a:p>
          </p:txBody>
        </p:sp>
      </p:grpSp>
      <p:sp>
        <p:nvSpPr>
          <p:cNvPr id="26673" name="Rectangle 1073"/>
          <p:cNvSpPr>
            <a:spLocks noChangeArrowheads="1"/>
          </p:cNvSpPr>
          <p:nvPr/>
        </p:nvSpPr>
        <p:spPr bwMode="auto">
          <a:xfrm>
            <a:off x="7239000" y="2925763"/>
            <a:ext cx="10715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电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场线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26677" name="Text Box 1077"/>
          <p:cNvSpPr txBox="1">
            <a:spLocks noChangeArrowheads="1"/>
          </p:cNvSpPr>
          <p:nvPr/>
        </p:nvSpPr>
        <p:spPr bwMode="auto">
          <a:xfrm>
            <a:off x="609600" y="838200"/>
            <a:ext cx="4800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穿过球面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的每一条电场线必然通过曲面</a:t>
            </a:r>
            <a:r>
              <a:rPr lang="en-US" altLang="zh-CN" sz="2800" i="1">
                <a:solidFill>
                  <a:schemeClr val="accent2"/>
                </a:solidFill>
              </a:rPr>
              <a:t>S’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，反之亦然，故通过曲面</a:t>
            </a:r>
            <a:r>
              <a:rPr lang="en-US" altLang="zh-CN" sz="2800" i="1">
                <a:solidFill>
                  <a:schemeClr val="accent2"/>
                </a:solidFill>
              </a:rPr>
              <a:t>S’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的电通量：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6678" name="Object 1078"/>
          <p:cNvGraphicFramePr>
            <a:graphicFrameLocks noChangeAspect="1"/>
          </p:cNvGraphicFramePr>
          <p:nvPr/>
        </p:nvGraphicFramePr>
        <p:xfrm>
          <a:off x="1371600" y="2362200"/>
          <a:ext cx="28178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12621" imgH="982980" progId="Equation.3">
                  <p:embed/>
                </p:oleObj>
              </mc:Choice>
              <mc:Fallback>
                <p:oleObj name="公式" r:id="rId2" imgW="2712621" imgH="982980" progId="Equation.3">
                  <p:embed/>
                  <p:pic>
                    <p:nvPicPr>
                      <p:cNvPr id="26678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62200"/>
                        <a:ext cx="28178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81" name="Text Box 1081"/>
          <p:cNvSpPr txBox="1">
            <a:spLocks noChangeArrowheads="1"/>
          </p:cNvSpPr>
          <p:nvPr/>
        </p:nvSpPr>
        <p:spPr bwMode="auto">
          <a:xfrm>
            <a:off x="323850" y="3581400"/>
            <a:ext cx="384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3.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点电荷在闭合曲面外</a:t>
            </a:r>
            <a:r>
              <a:rPr lang="zh-CN" altLang="en-US" sz="2800">
                <a:solidFill>
                  <a:schemeClr val="accent2"/>
                </a:solidFill>
              </a:rPr>
              <a:t>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pSp>
        <p:nvGrpSpPr>
          <p:cNvPr id="8" name="Group 1097"/>
          <p:cNvGrpSpPr>
            <a:grpSpLocks/>
          </p:cNvGrpSpPr>
          <p:nvPr/>
        </p:nvGrpSpPr>
        <p:grpSpPr bwMode="auto">
          <a:xfrm>
            <a:off x="6251575" y="4051300"/>
            <a:ext cx="2133600" cy="2057400"/>
            <a:chOff x="3938" y="2552"/>
            <a:chExt cx="1344" cy="1296"/>
          </a:xfrm>
        </p:grpSpPr>
        <p:sp>
          <p:nvSpPr>
            <p:cNvPr id="20498" name="Line 1085"/>
            <p:cNvSpPr>
              <a:spLocks noChangeShapeType="1"/>
            </p:cNvSpPr>
            <p:nvPr/>
          </p:nvSpPr>
          <p:spPr bwMode="auto">
            <a:xfrm flipV="1">
              <a:off x="3938" y="2552"/>
              <a:ext cx="816" cy="10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Line 1087"/>
            <p:cNvSpPr>
              <a:spLocks noChangeShapeType="1"/>
            </p:cNvSpPr>
            <p:nvPr/>
          </p:nvSpPr>
          <p:spPr bwMode="auto">
            <a:xfrm>
              <a:off x="3938" y="3512"/>
              <a:ext cx="1344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1088"/>
            <p:cNvSpPr>
              <a:spLocks noChangeShapeType="1"/>
            </p:cNvSpPr>
            <p:nvPr/>
          </p:nvSpPr>
          <p:spPr bwMode="auto">
            <a:xfrm flipV="1">
              <a:off x="3938" y="3176"/>
              <a:ext cx="1296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89" name="Rectangle 1089"/>
          <p:cNvSpPr>
            <a:spLocks noChangeArrowheads="1"/>
          </p:cNvSpPr>
          <p:nvPr/>
        </p:nvSpPr>
        <p:spPr bwMode="auto">
          <a:xfrm>
            <a:off x="7620000" y="3962400"/>
            <a:ext cx="10715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电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场线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pSp>
        <p:nvGrpSpPr>
          <p:cNvPr id="9" name="Group 1096"/>
          <p:cNvGrpSpPr>
            <a:grpSpLocks/>
          </p:cNvGrpSpPr>
          <p:nvPr/>
        </p:nvGrpSpPr>
        <p:grpSpPr bwMode="auto">
          <a:xfrm>
            <a:off x="6019800" y="4670425"/>
            <a:ext cx="2533650" cy="1882775"/>
            <a:chOff x="3792" y="2942"/>
            <a:chExt cx="1596" cy="1186"/>
          </a:xfrm>
        </p:grpSpPr>
        <p:sp>
          <p:nvSpPr>
            <p:cNvPr id="20494" name="Rectangle 1083"/>
            <p:cNvSpPr>
              <a:spLocks noChangeArrowheads="1"/>
            </p:cNvSpPr>
            <p:nvPr/>
          </p:nvSpPr>
          <p:spPr bwMode="auto">
            <a:xfrm>
              <a:off x="3792" y="3118"/>
              <a:ext cx="12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100" i="1">
                  <a:solidFill>
                    <a:schemeClr val="accent2"/>
                  </a:solidFill>
                </a:rPr>
                <a:t>q</a:t>
              </a:r>
              <a:endParaRPr lang="en-US" altLang="zh-CN" sz="2800" i="1">
                <a:solidFill>
                  <a:schemeClr val="accent2"/>
                </a:solidFill>
              </a:endParaRPr>
            </a:p>
          </p:txBody>
        </p:sp>
        <p:sp>
          <p:nvSpPr>
            <p:cNvPr id="20495" name="Freeform 1084"/>
            <p:cNvSpPr>
              <a:spLocks/>
            </p:cNvSpPr>
            <p:nvPr/>
          </p:nvSpPr>
          <p:spPr bwMode="auto">
            <a:xfrm>
              <a:off x="4386" y="2942"/>
              <a:ext cx="744" cy="1186"/>
            </a:xfrm>
            <a:custGeom>
              <a:avLst/>
              <a:gdLst>
                <a:gd name="T0" fmla="*/ 125 w 744"/>
                <a:gd name="T1" fmla="*/ 1011 h 1186"/>
                <a:gd name="T2" fmla="*/ 32 w 744"/>
                <a:gd name="T3" fmla="*/ 921 h 1186"/>
                <a:gd name="T4" fmla="*/ 96 w 744"/>
                <a:gd name="T5" fmla="*/ 114 h 1186"/>
                <a:gd name="T6" fmla="*/ 608 w 744"/>
                <a:gd name="T7" fmla="*/ 234 h 1186"/>
                <a:gd name="T8" fmla="*/ 704 w 744"/>
                <a:gd name="T9" fmla="*/ 1146 h 1186"/>
                <a:gd name="T10" fmla="*/ 368 w 744"/>
                <a:gd name="T11" fmla="*/ 474 h 1186"/>
                <a:gd name="T12" fmla="*/ 125 w 744"/>
                <a:gd name="T13" fmla="*/ 1014 h 11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4"/>
                <a:gd name="T22" fmla="*/ 0 h 1186"/>
                <a:gd name="T23" fmla="*/ 744 w 744"/>
                <a:gd name="T24" fmla="*/ 1186 h 11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4" h="1186">
                  <a:moveTo>
                    <a:pt x="125" y="1011"/>
                  </a:moveTo>
                  <a:cubicBezTo>
                    <a:pt x="110" y="996"/>
                    <a:pt x="37" y="1070"/>
                    <a:pt x="32" y="921"/>
                  </a:cubicBezTo>
                  <a:cubicBezTo>
                    <a:pt x="27" y="772"/>
                    <a:pt x="0" y="228"/>
                    <a:pt x="96" y="114"/>
                  </a:cubicBezTo>
                  <a:cubicBezTo>
                    <a:pt x="192" y="0"/>
                    <a:pt x="507" y="62"/>
                    <a:pt x="608" y="234"/>
                  </a:cubicBezTo>
                  <a:cubicBezTo>
                    <a:pt x="709" y="406"/>
                    <a:pt x="744" y="1106"/>
                    <a:pt x="704" y="1146"/>
                  </a:cubicBezTo>
                  <a:cubicBezTo>
                    <a:pt x="664" y="1186"/>
                    <a:pt x="464" y="496"/>
                    <a:pt x="368" y="474"/>
                  </a:cubicBezTo>
                  <a:cubicBezTo>
                    <a:pt x="272" y="452"/>
                    <a:pt x="176" y="902"/>
                    <a:pt x="125" y="1014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Rectangle 1082"/>
            <p:cNvSpPr>
              <a:spLocks noChangeArrowheads="1"/>
            </p:cNvSpPr>
            <p:nvPr/>
          </p:nvSpPr>
          <p:spPr bwMode="auto">
            <a:xfrm>
              <a:off x="3888" y="3358"/>
              <a:ext cx="14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100">
                  <a:solidFill>
                    <a:srgbClr val="CC3300"/>
                  </a:solidFill>
                  <a:latin typeface="Symbol" panose="05050102010706020507" pitchFamily="18" charset="2"/>
                </a:rPr>
                <a:t>·</a:t>
              </a:r>
              <a:endParaRPr lang="en-US" altLang="zh-CN" sz="2800">
                <a:solidFill>
                  <a:srgbClr val="CC3300"/>
                </a:solidFill>
              </a:endParaRPr>
            </a:p>
          </p:txBody>
        </p:sp>
        <p:sp>
          <p:nvSpPr>
            <p:cNvPr id="20497" name="Rectangle 1090"/>
            <p:cNvSpPr>
              <a:spLocks noChangeArrowheads="1"/>
            </p:cNvSpPr>
            <p:nvPr/>
          </p:nvSpPr>
          <p:spPr bwMode="auto">
            <a:xfrm>
              <a:off x="5088" y="3360"/>
              <a:ext cx="3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CC3300"/>
                  </a:solidFill>
                </a:rPr>
                <a:t>S’’</a:t>
              </a:r>
            </a:p>
          </p:txBody>
        </p:sp>
      </p:grpSp>
      <p:sp>
        <p:nvSpPr>
          <p:cNvPr id="26691" name="Text Box 1091"/>
          <p:cNvSpPr txBox="1">
            <a:spLocks noChangeArrowheads="1"/>
          </p:cNvSpPr>
          <p:nvPr/>
        </p:nvSpPr>
        <p:spPr bwMode="auto">
          <a:xfrm>
            <a:off x="609600" y="4191000"/>
            <a:ext cx="4800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进出</a:t>
            </a:r>
            <a:r>
              <a:rPr lang="en-US" altLang="zh-CN" sz="2800" i="1">
                <a:solidFill>
                  <a:schemeClr val="accent2"/>
                </a:solidFill>
              </a:rPr>
              <a:t>S’’</a:t>
            </a:r>
            <a:r>
              <a:rPr lang="zh-CN" altLang="en-US" sz="2800">
                <a:solidFill>
                  <a:schemeClr val="accent2"/>
                </a:solidFill>
              </a:rPr>
              <a:t>的电场线的条数相等，净通量为零，故通过曲面</a:t>
            </a:r>
            <a:r>
              <a:rPr lang="en-US" altLang="zh-CN" sz="2800" i="1">
                <a:solidFill>
                  <a:schemeClr val="accent2"/>
                </a:solidFill>
              </a:rPr>
              <a:t>S’’</a:t>
            </a:r>
            <a:r>
              <a:rPr lang="zh-CN" altLang="en-US" sz="2800">
                <a:solidFill>
                  <a:schemeClr val="accent2"/>
                </a:solidFill>
              </a:rPr>
              <a:t>的电通量：</a:t>
            </a:r>
          </a:p>
        </p:txBody>
      </p:sp>
      <p:graphicFrame>
        <p:nvGraphicFramePr>
          <p:cNvPr id="26692" name="Object 1092"/>
          <p:cNvGraphicFramePr>
            <a:graphicFrameLocks noChangeAspect="1"/>
          </p:cNvGraphicFramePr>
          <p:nvPr/>
        </p:nvGraphicFramePr>
        <p:xfrm>
          <a:off x="1247775" y="5722938"/>
          <a:ext cx="26066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07054" imgH="655451" progId="Equation.3">
                  <p:embed/>
                </p:oleObj>
              </mc:Choice>
              <mc:Fallback>
                <p:oleObj name="公式" r:id="rId4" imgW="2507054" imgH="655451" progId="Equation.3">
                  <p:embed/>
                  <p:pic>
                    <p:nvPicPr>
                      <p:cNvPr id="26692" name="Object 10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5722938"/>
                        <a:ext cx="26066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2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73" grpId="0" autoUpdateAnimBg="0"/>
      <p:bldP spid="26677" grpId="0" autoUpdateAnimBg="0"/>
      <p:bldP spid="26681" grpId="0" autoUpdateAnimBg="0"/>
      <p:bldP spid="26689" grpId="0" autoUpdateAnimBg="0"/>
      <p:bldP spid="266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026"/>
          <p:cNvSpPr txBox="1">
            <a:spLocks noChangeArrowheads="1"/>
          </p:cNvSpPr>
          <p:nvPr/>
        </p:nvSpPr>
        <p:spPr bwMode="auto">
          <a:xfrm>
            <a:off x="304800" y="7620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严格证明：立体角概念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78" name="Object 1078"/>
              <p:cNvSpPr txBox="1"/>
              <p:nvPr/>
            </p:nvSpPr>
            <p:spPr bwMode="auto">
              <a:xfrm>
                <a:off x="179512" y="3501008"/>
                <a:ext cx="8382000" cy="299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立体角定义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𝑞𝑑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𝑞𝑑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zh-CN" altLang="en-US" dirty="0">
                    <a:solidFill>
                      <a:srgbClr val="000000"/>
                    </a:solidFill>
                  </a:rPr>
                </a:br>
                <a:endParaRPr lang="zh-CN" altLang="en-US" dirty="0"/>
              </a:p>
            </p:txBody>
          </p:sp>
        </mc:Choice>
        <mc:Fallback>
          <p:sp>
            <p:nvSpPr>
              <p:cNvPr id="26678" name="Object 10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501008"/>
                <a:ext cx="8382000" cy="2995613"/>
              </a:xfrm>
              <a:prstGeom prst="rect">
                <a:avLst/>
              </a:prstGeom>
              <a:blipFill>
                <a:blip r:embed="rId2"/>
                <a:stretch>
                  <a:fillRect l="-1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08" name="Group 1030"/>
          <p:cNvGrpSpPr>
            <a:grpSpLocks/>
          </p:cNvGrpSpPr>
          <p:nvPr/>
        </p:nvGrpSpPr>
        <p:grpSpPr bwMode="auto">
          <a:xfrm>
            <a:off x="5257800" y="0"/>
            <a:ext cx="3886200" cy="3457575"/>
            <a:chOff x="3024" y="192"/>
            <a:chExt cx="2448" cy="2178"/>
          </a:xfrm>
        </p:grpSpPr>
        <p:pic>
          <p:nvPicPr>
            <p:cNvPr id="21509" name="Picture 10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92"/>
              <a:ext cx="2448" cy="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0" name="Line 1029"/>
            <p:cNvSpPr>
              <a:spLocks noChangeShapeType="1"/>
            </p:cNvSpPr>
            <p:nvPr/>
          </p:nvSpPr>
          <p:spPr bwMode="auto">
            <a:xfrm>
              <a:off x="4752" y="1008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2" name="Object 1024"/>
          <p:cNvGraphicFramePr>
            <a:graphicFrameLocks noChangeAspect="1"/>
          </p:cNvGraphicFramePr>
          <p:nvPr/>
        </p:nvGraphicFramePr>
        <p:xfrm>
          <a:off x="381000" y="762000"/>
          <a:ext cx="47910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17572" imgH="967609" progId="Equation.3">
                  <p:embed/>
                </p:oleObj>
              </mc:Choice>
              <mc:Fallback>
                <p:oleObj name="Equation" r:id="rId2" imgW="4617572" imgH="967609" progId="Equation.3">
                  <p:embed/>
                  <p:pic>
                    <p:nvPicPr>
                      <p:cNvPr id="6963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47910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" name="Object 1025"/>
          <p:cNvGraphicFramePr>
            <a:graphicFrameLocks noChangeAspect="1"/>
          </p:cNvGraphicFramePr>
          <p:nvPr/>
        </p:nvGraphicFramePr>
        <p:xfrm>
          <a:off x="368300" y="1593850"/>
          <a:ext cx="46704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549313" imgH="982980" progId="Equation.3">
                  <p:embed/>
                </p:oleObj>
              </mc:Choice>
              <mc:Fallback>
                <p:oleObj name="公式" r:id="rId4" imgW="4549313" imgH="982980" progId="Equation.3">
                  <p:embed/>
                  <p:pic>
                    <p:nvPicPr>
                      <p:cNvPr id="6963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1593850"/>
                        <a:ext cx="46704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1026"/>
          <p:cNvGraphicFramePr>
            <a:graphicFrameLocks noChangeAspect="1"/>
          </p:cNvGraphicFramePr>
          <p:nvPr/>
        </p:nvGraphicFramePr>
        <p:xfrm>
          <a:off x="868363" y="2432050"/>
          <a:ext cx="52387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082367" imgH="1036189" progId="Equation.3">
                  <p:embed/>
                </p:oleObj>
              </mc:Choice>
              <mc:Fallback>
                <p:oleObj name="公式" r:id="rId6" imgW="5082367" imgH="1036189" progId="Equation.3">
                  <p:embed/>
                  <p:pic>
                    <p:nvPicPr>
                      <p:cNvPr id="6963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432050"/>
                        <a:ext cx="52387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400801" y="304800"/>
            <a:ext cx="2654301" cy="3276600"/>
            <a:chOff x="4032" y="192"/>
            <a:chExt cx="1672" cy="2064"/>
          </a:xfrm>
        </p:grpSpPr>
        <p:sp>
          <p:nvSpPr>
            <p:cNvPr id="22541" name="Freeform 17"/>
            <p:cNvSpPr>
              <a:spLocks/>
            </p:cNvSpPr>
            <p:nvPr/>
          </p:nvSpPr>
          <p:spPr bwMode="auto">
            <a:xfrm>
              <a:off x="4032" y="648"/>
              <a:ext cx="1080" cy="1608"/>
            </a:xfrm>
            <a:custGeom>
              <a:avLst/>
              <a:gdLst>
                <a:gd name="T0" fmla="*/ 199 w 1080"/>
                <a:gd name="T1" fmla="*/ 356 h 1608"/>
                <a:gd name="T2" fmla="*/ 611 w 1080"/>
                <a:gd name="T3" fmla="*/ 45 h 1608"/>
                <a:gd name="T4" fmla="*/ 1011 w 1080"/>
                <a:gd name="T5" fmla="*/ 629 h 1608"/>
                <a:gd name="T6" fmla="*/ 1027 w 1080"/>
                <a:gd name="T7" fmla="*/ 1157 h 1608"/>
                <a:gd name="T8" fmla="*/ 947 w 1080"/>
                <a:gd name="T9" fmla="*/ 1509 h 1608"/>
                <a:gd name="T10" fmla="*/ 459 w 1080"/>
                <a:gd name="T11" fmla="*/ 1477 h 1608"/>
                <a:gd name="T12" fmla="*/ 43 w 1080"/>
                <a:gd name="T13" fmla="*/ 725 h 1608"/>
                <a:gd name="T14" fmla="*/ 199 w 1080"/>
                <a:gd name="T15" fmla="*/ 353 h 16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80"/>
                <a:gd name="T25" fmla="*/ 0 h 1608"/>
                <a:gd name="T26" fmla="*/ 1080 w 1080"/>
                <a:gd name="T27" fmla="*/ 1608 h 160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80" h="1608">
                  <a:moveTo>
                    <a:pt x="199" y="356"/>
                  </a:moveTo>
                  <a:cubicBezTo>
                    <a:pt x="268" y="304"/>
                    <a:pt x="476" y="0"/>
                    <a:pt x="611" y="45"/>
                  </a:cubicBezTo>
                  <a:cubicBezTo>
                    <a:pt x="746" y="90"/>
                    <a:pt x="942" y="444"/>
                    <a:pt x="1011" y="629"/>
                  </a:cubicBezTo>
                  <a:cubicBezTo>
                    <a:pt x="1080" y="814"/>
                    <a:pt x="1038" y="1010"/>
                    <a:pt x="1027" y="1157"/>
                  </a:cubicBezTo>
                  <a:cubicBezTo>
                    <a:pt x="1016" y="1304"/>
                    <a:pt x="1042" y="1456"/>
                    <a:pt x="947" y="1509"/>
                  </a:cubicBezTo>
                  <a:cubicBezTo>
                    <a:pt x="852" y="1562"/>
                    <a:pt x="610" y="1608"/>
                    <a:pt x="459" y="1477"/>
                  </a:cubicBezTo>
                  <a:cubicBezTo>
                    <a:pt x="308" y="1346"/>
                    <a:pt x="86" y="912"/>
                    <a:pt x="43" y="725"/>
                  </a:cubicBezTo>
                  <a:cubicBezTo>
                    <a:pt x="0" y="538"/>
                    <a:pt x="167" y="430"/>
                    <a:pt x="199" y="353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Text Box 18"/>
            <p:cNvSpPr txBox="1">
              <a:spLocks noChangeArrowheads="1"/>
            </p:cNvSpPr>
            <p:nvPr/>
          </p:nvSpPr>
          <p:spPr bwMode="auto">
            <a:xfrm>
              <a:off x="4272" y="1248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22543" name="Text Box 19"/>
            <p:cNvSpPr txBox="1">
              <a:spLocks noChangeArrowheads="1"/>
            </p:cNvSpPr>
            <p:nvPr/>
          </p:nvSpPr>
          <p:spPr bwMode="auto">
            <a:xfrm>
              <a:off x="4176" y="816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22544" name="Text Box 20"/>
            <p:cNvSpPr txBox="1">
              <a:spLocks noChangeArrowheads="1"/>
            </p:cNvSpPr>
            <p:nvPr/>
          </p:nvSpPr>
          <p:spPr bwMode="auto">
            <a:xfrm>
              <a:off x="4704" y="1488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22545" name="Text Box 21"/>
            <p:cNvSpPr txBox="1">
              <a:spLocks noChangeArrowheads="1"/>
            </p:cNvSpPr>
            <p:nvPr/>
          </p:nvSpPr>
          <p:spPr bwMode="auto">
            <a:xfrm>
              <a:off x="4800" y="1008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22546" name="Text Box 22"/>
            <p:cNvSpPr txBox="1">
              <a:spLocks noChangeArrowheads="1"/>
            </p:cNvSpPr>
            <p:nvPr/>
          </p:nvSpPr>
          <p:spPr bwMode="auto">
            <a:xfrm>
              <a:off x="4560" y="480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22547" name="Text Box 23"/>
            <p:cNvSpPr txBox="1">
              <a:spLocks noChangeArrowheads="1"/>
            </p:cNvSpPr>
            <p:nvPr/>
          </p:nvSpPr>
          <p:spPr bwMode="auto">
            <a:xfrm>
              <a:off x="4560" y="1104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22550" name="Text Box 26"/>
            <p:cNvSpPr txBox="1">
              <a:spLocks noChangeArrowheads="1"/>
            </p:cNvSpPr>
            <p:nvPr/>
          </p:nvSpPr>
          <p:spPr bwMode="auto">
            <a:xfrm>
              <a:off x="5153" y="1305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 dirty="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22551" name="Text Box 27"/>
            <p:cNvSpPr txBox="1">
              <a:spLocks noChangeArrowheads="1"/>
            </p:cNvSpPr>
            <p:nvPr/>
          </p:nvSpPr>
          <p:spPr bwMode="auto">
            <a:xfrm>
              <a:off x="5332" y="576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22552" name="Text Box 28"/>
            <p:cNvSpPr txBox="1">
              <a:spLocks noChangeArrowheads="1"/>
            </p:cNvSpPr>
            <p:nvPr/>
          </p:nvSpPr>
          <p:spPr bwMode="auto">
            <a:xfrm>
              <a:off x="5092" y="336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22554" name="Text Box 30"/>
            <p:cNvSpPr txBox="1">
              <a:spLocks noChangeArrowheads="1"/>
            </p:cNvSpPr>
            <p:nvPr/>
          </p:nvSpPr>
          <p:spPr bwMode="auto">
            <a:xfrm>
              <a:off x="4128" y="192"/>
              <a:ext cx="23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22556" name="Text Box 32"/>
            <p:cNvSpPr txBox="1">
              <a:spLocks noChangeArrowheads="1"/>
            </p:cNvSpPr>
            <p:nvPr/>
          </p:nvSpPr>
          <p:spPr bwMode="auto">
            <a:xfrm>
              <a:off x="4176" y="1200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2557" name="Text Box 33"/>
            <p:cNvSpPr txBox="1">
              <a:spLocks noChangeArrowheads="1"/>
            </p:cNvSpPr>
            <p:nvPr/>
          </p:nvSpPr>
          <p:spPr bwMode="auto">
            <a:xfrm>
              <a:off x="4320" y="1632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2558" name="Text Box 34"/>
            <p:cNvSpPr txBox="1">
              <a:spLocks noChangeArrowheads="1"/>
            </p:cNvSpPr>
            <p:nvPr/>
          </p:nvSpPr>
          <p:spPr bwMode="auto">
            <a:xfrm>
              <a:off x="4752" y="1440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 err="1">
                  <a:solidFill>
                    <a:schemeClr val="accent2"/>
                  </a:solidFill>
                </a:rPr>
                <a:t>q</a:t>
              </a:r>
              <a:r>
                <a:rPr lang="en-US" altLang="zh-CN" sz="2800" i="1" baseline="-25000" dirty="0" err="1">
                  <a:solidFill>
                    <a:schemeClr val="accent2"/>
                  </a:solidFill>
                </a:rPr>
                <a:t>j</a:t>
              </a:r>
              <a:endParaRPr lang="en-US" altLang="zh-CN" sz="2800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2559" name="Text Box 36"/>
            <p:cNvSpPr txBox="1">
              <a:spLocks noChangeArrowheads="1"/>
            </p:cNvSpPr>
            <p:nvPr/>
          </p:nvSpPr>
          <p:spPr bwMode="auto">
            <a:xfrm>
              <a:off x="5271" y="1427"/>
              <a:ext cx="4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>
                  <a:solidFill>
                    <a:schemeClr val="accent2"/>
                  </a:solidFill>
                </a:rPr>
                <a:t>q</a:t>
              </a:r>
              <a:r>
                <a:rPr lang="en-US" altLang="zh-CN" sz="2800" i="1" baseline="-25000" dirty="0">
                  <a:solidFill>
                    <a:schemeClr val="accent2"/>
                  </a:solidFill>
                </a:rPr>
                <a:t>j+1</a:t>
              </a:r>
            </a:p>
          </p:txBody>
        </p:sp>
        <p:sp>
          <p:nvSpPr>
            <p:cNvPr id="22560" name="Text Box 37"/>
            <p:cNvSpPr txBox="1">
              <a:spLocks noChangeArrowheads="1"/>
            </p:cNvSpPr>
            <p:nvPr/>
          </p:nvSpPr>
          <p:spPr bwMode="auto">
            <a:xfrm>
              <a:off x="4320" y="384"/>
              <a:ext cx="3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 dirty="0" err="1">
                  <a:solidFill>
                    <a:schemeClr val="accent2"/>
                  </a:solidFill>
                </a:rPr>
                <a:t>q</a:t>
              </a:r>
              <a:r>
                <a:rPr lang="en-US" altLang="zh-CN" sz="2800" i="1" baseline="-25000" dirty="0" err="1">
                  <a:solidFill>
                    <a:schemeClr val="accent2"/>
                  </a:solidFill>
                </a:rPr>
                <a:t>n</a:t>
              </a:r>
              <a:endParaRPr lang="en-US" altLang="zh-CN" sz="2800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2561" name="Text Box 38"/>
            <p:cNvSpPr txBox="1">
              <a:spLocks noChangeArrowheads="1"/>
            </p:cNvSpPr>
            <p:nvPr/>
          </p:nvSpPr>
          <p:spPr bwMode="auto">
            <a:xfrm>
              <a:off x="4991" y="954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rgbClr val="CC3300"/>
                  </a:solidFill>
                </a:rPr>
                <a:t>S</a:t>
              </a:r>
            </a:p>
          </p:txBody>
        </p:sp>
      </p:grpSp>
      <p:graphicFrame>
        <p:nvGraphicFramePr>
          <p:cNvPr id="69635" name="Object 1027"/>
          <p:cNvGraphicFramePr>
            <a:graphicFrameLocks noChangeAspect="1"/>
          </p:cNvGraphicFramePr>
          <p:nvPr/>
        </p:nvGraphicFramePr>
        <p:xfrm>
          <a:off x="646113" y="3460750"/>
          <a:ext cx="5549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379868" imgH="1036189" progId="Equation.3">
                  <p:embed/>
                </p:oleObj>
              </mc:Choice>
              <mc:Fallback>
                <p:oleObj name="公式" r:id="rId8" imgW="5379868" imgH="1036189" progId="Equation.3">
                  <p:embed/>
                  <p:pic>
                    <p:nvPicPr>
                      <p:cNvPr id="6963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460750"/>
                        <a:ext cx="5549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1028"/>
          <p:cNvGraphicFramePr>
            <a:graphicFrameLocks noChangeAspect="1"/>
          </p:cNvGraphicFramePr>
          <p:nvPr/>
        </p:nvGraphicFramePr>
        <p:xfrm>
          <a:off x="1504950" y="4641850"/>
          <a:ext cx="28876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827045" imgH="1021211" progId="Equation.3">
                  <p:embed/>
                </p:oleObj>
              </mc:Choice>
              <mc:Fallback>
                <p:oleObj name="公式" r:id="rId10" imgW="2827045" imgH="1021211" progId="Equation.3">
                  <p:embed/>
                  <p:pic>
                    <p:nvPicPr>
                      <p:cNvPr id="6963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641850"/>
                        <a:ext cx="288766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04800" y="152400"/>
            <a:ext cx="4600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4.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场源电荷为多个点电荷时</a:t>
            </a:r>
            <a:r>
              <a:rPr lang="zh-CN" altLang="en-US" sz="2800">
                <a:solidFill>
                  <a:schemeClr val="accent2"/>
                </a:solidFill>
              </a:rPr>
              <a:t> 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69637" name="Object 1029"/>
          <p:cNvGraphicFramePr>
            <a:graphicFrameLocks noChangeAspect="1"/>
          </p:cNvGraphicFramePr>
          <p:nvPr/>
        </p:nvGraphicFramePr>
        <p:xfrm>
          <a:off x="1212850" y="5632450"/>
          <a:ext cx="376713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665097" imgH="982980" progId="Equation.3">
                  <p:embed/>
                </p:oleObj>
              </mc:Choice>
              <mc:Fallback>
                <p:oleObj name="公式" r:id="rId12" imgW="3665097" imgH="982980" progId="Equation.3">
                  <p:embed/>
                  <p:pic>
                    <p:nvPicPr>
                      <p:cNvPr id="6963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5632450"/>
                        <a:ext cx="3767138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2286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CC3300"/>
                </a:solidFill>
              </a:rPr>
              <a:t>高斯定理成立</a:t>
            </a:r>
          </a:p>
        </p:txBody>
      </p:sp>
      <p:sp>
        <p:nvSpPr>
          <p:cNvPr id="13357" name="Rectangle 45"/>
          <p:cNvSpPr>
            <a:spLocks noChangeArrowheads="1"/>
          </p:cNvSpPr>
          <p:nvPr/>
        </p:nvSpPr>
        <p:spPr bwMode="auto">
          <a:xfrm>
            <a:off x="5638800" y="5410200"/>
            <a:ext cx="32766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CC3300"/>
                </a:solidFill>
                <a:latin typeface="宋体" panose="02010600030101010101" pitchFamily="2" charset="-122"/>
              </a:rPr>
              <a:t>推论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：对任意连续电荷分布亦正确。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6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3" grpId="0" autoUpdateAnimBg="0"/>
      <p:bldP spid="13354" grpId="0" animBg="1"/>
      <p:bldP spid="13356" grpId="0" autoUpdateAnimBg="0"/>
      <p:bldP spid="1335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30175"/>
            <a:ext cx="1447800" cy="1066800"/>
            <a:chOff x="144" y="3552"/>
            <a:chExt cx="912" cy="672"/>
          </a:xfrm>
        </p:grpSpPr>
        <p:sp>
          <p:nvSpPr>
            <p:cNvPr id="23561" name="AutoShape 3"/>
            <p:cNvSpPr>
              <a:spLocks noChangeArrowheads="1"/>
            </p:cNvSpPr>
            <p:nvPr/>
          </p:nvSpPr>
          <p:spPr bwMode="auto">
            <a:xfrm>
              <a:off x="144" y="3552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3562" name="Text Box 4"/>
            <p:cNvSpPr txBox="1">
              <a:spLocks noChangeArrowheads="1"/>
            </p:cNvSpPr>
            <p:nvPr/>
          </p:nvSpPr>
          <p:spPr bwMode="auto">
            <a:xfrm>
              <a:off x="192" y="3696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3333CC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800">
                  <a:solidFill>
                    <a:srgbClr val="3333CC"/>
                  </a:solidFill>
                  <a:latin typeface="宋体" panose="02010600030101010101" pitchFamily="2" charset="-122"/>
                </a:rPr>
                <a:t>注意</a:t>
              </a:r>
            </a:p>
          </p:txBody>
        </p:sp>
      </p:grpSp>
      <p:graphicFrame>
        <p:nvGraphicFramePr>
          <p:cNvPr id="58368" name="Object 1024"/>
          <p:cNvGraphicFramePr>
            <a:graphicFrameLocks noChangeAspect="1"/>
          </p:cNvGraphicFramePr>
          <p:nvPr/>
        </p:nvGraphicFramePr>
        <p:xfrm>
          <a:off x="3168650" y="169863"/>
          <a:ext cx="29606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5317" imgH="982980" progId="Equation.DSMT4">
                  <p:embed/>
                </p:oleObj>
              </mc:Choice>
              <mc:Fallback>
                <p:oleObj name="Equation" r:id="rId2" imgW="2865317" imgH="982980" progId="Equation.DSMT4">
                  <p:embed/>
                  <p:pic>
                    <p:nvPicPr>
                      <p:cNvPr id="5836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169863"/>
                        <a:ext cx="296068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457200" y="3357563"/>
            <a:ext cx="83169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 </a:t>
            </a:r>
            <a:r>
              <a:rPr lang="zh-CN" altLang="en-US" sz="2800">
                <a:solidFill>
                  <a:schemeClr val="accent2"/>
                </a:solidFill>
              </a:rPr>
              <a:t>注意，高斯曲面 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zh-CN" altLang="en-US" sz="2800">
                <a:solidFill>
                  <a:schemeClr val="accent2"/>
                </a:solidFill>
              </a:rPr>
              <a:t>上的</a:t>
            </a:r>
            <a:r>
              <a:rPr lang="zh-CN" altLang="en-US" sz="2800">
                <a:solidFill>
                  <a:srgbClr val="CC3300"/>
                </a:solidFill>
              </a:rPr>
              <a:t> </a:t>
            </a:r>
            <a:r>
              <a:rPr lang="en-US" altLang="zh-CN" sz="2800" i="1">
                <a:solidFill>
                  <a:srgbClr val="CC3300"/>
                </a:solidFill>
              </a:rPr>
              <a:t>E </a:t>
            </a:r>
            <a:r>
              <a:rPr lang="zh-CN" altLang="en-US" sz="2800">
                <a:solidFill>
                  <a:srgbClr val="CC3300"/>
                </a:solidFill>
              </a:rPr>
              <a:t>并非只源于 </a:t>
            </a:r>
            <a:r>
              <a:rPr lang="en-US" altLang="zh-CN" sz="2800" i="1">
                <a:solidFill>
                  <a:srgbClr val="CC3300"/>
                </a:solidFill>
              </a:rPr>
              <a:t>S</a:t>
            </a:r>
            <a:r>
              <a:rPr lang="en-US" altLang="zh-CN" sz="2800">
                <a:solidFill>
                  <a:srgbClr val="CC3300"/>
                </a:solidFill>
              </a:rPr>
              <a:t> </a:t>
            </a:r>
            <a:r>
              <a:rPr lang="zh-CN" altLang="en-US" sz="2800">
                <a:solidFill>
                  <a:srgbClr val="CC3300"/>
                </a:solidFill>
              </a:rPr>
              <a:t>内的 </a:t>
            </a:r>
            <a:r>
              <a:rPr lang="en-US" altLang="zh-CN" sz="2800" i="1">
                <a:solidFill>
                  <a:srgbClr val="CC3300"/>
                </a:solidFill>
              </a:rPr>
              <a:t>q</a:t>
            </a:r>
            <a:r>
              <a:rPr lang="en-US" altLang="zh-CN" sz="2800">
                <a:solidFill>
                  <a:srgbClr val="CC3300"/>
                </a:solidFill>
              </a:rPr>
              <a:t>，</a:t>
            </a:r>
            <a:r>
              <a:rPr lang="zh-CN" altLang="en-US" sz="2800">
                <a:solidFill>
                  <a:schemeClr val="accent2"/>
                </a:solidFill>
              </a:rPr>
              <a:t>而是由面内面外所有电荷共同产生的。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1265238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68313" y="169545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3538" indent="-363538" eaLnBrk="1" hangingPunct="1">
              <a:defRPr/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1.高斯定理可从库仑定律严格导出，它是平方反比规律的必然结果。</a:t>
            </a:r>
            <a:r>
              <a:rPr lang="zh-CN" altLang="en-US" dirty="0">
                <a:solidFill>
                  <a:srgbClr val="CC3300"/>
                </a:solidFill>
              </a:rPr>
              <a:t>源于库仑定律，高于库仑定律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chemeClr val="accent2"/>
                </a:solidFill>
              </a:rPr>
              <a:t>    (</a:t>
            </a:r>
            <a:r>
              <a:rPr lang="zh-CN" altLang="en-US" dirty="0">
                <a:solidFill>
                  <a:schemeClr val="accent2"/>
                </a:solidFill>
              </a:rPr>
              <a:t>适用运动电荷的电场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r>
              <a:rPr lang="zh-CN" altLang="en-US" dirty="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8207" name="Text Box 10"/>
          <p:cNvSpPr txBox="1">
            <a:spLocks noChangeArrowheads="1"/>
          </p:cNvSpPr>
          <p:nvPr/>
        </p:nvSpPr>
        <p:spPr bwMode="auto">
          <a:xfrm>
            <a:off x="495300" y="4565650"/>
            <a:ext cx="8420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3. 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=0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时，面通量为零，但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面电场并不一定为零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8209" name="Text Box 10"/>
          <p:cNvSpPr txBox="1">
            <a:spLocks noChangeArrowheads="1"/>
          </p:cNvSpPr>
          <p:nvPr/>
        </p:nvSpPr>
        <p:spPr bwMode="auto">
          <a:xfrm>
            <a:off x="457200" y="5427663"/>
            <a:ext cx="84201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4. 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=0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时，只说明面内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总电荷为零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，但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面内并不一定无电荷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。</a:t>
            </a:r>
            <a:endParaRPr lang="en-US" altLang="zh-CN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27661" grpId="0" animBg="1" autoUpdateAnimBg="0"/>
      <p:bldP spid="8203" grpId="0" autoUpdateAnimBg="0"/>
      <p:bldP spid="8207" grpId="0" autoUpdateAnimBg="0"/>
      <p:bldP spid="820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0488" y="152400"/>
            <a:ext cx="815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chemeClr val="accent2"/>
                </a:solidFill>
              </a:rPr>
              <a:t>1.3.3 </a:t>
            </a:r>
            <a:r>
              <a:rPr lang="zh-CN" altLang="en-US" sz="3600">
                <a:solidFill>
                  <a:schemeClr val="accent2"/>
                </a:solidFill>
              </a:rPr>
              <a:t>利用高斯定理求静电场的分布</a:t>
            </a:r>
            <a:endParaRPr lang="zh-CN" altLang="en-US" sz="360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72704" name="Object 1024"/>
          <p:cNvGraphicFramePr>
            <a:graphicFrameLocks noChangeAspect="1"/>
          </p:cNvGraphicFramePr>
          <p:nvPr/>
        </p:nvGraphicFramePr>
        <p:xfrm>
          <a:off x="120650" y="1365250"/>
          <a:ext cx="29606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65317" imgH="982980" progId="Equation.3">
                  <p:embed/>
                </p:oleObj>
              </mc:Choice>
              <mc:Fallback>
                <p:oleObj name="公式" r:id="rId2" imgW="2865317" imgH="982980" progId="Equation.3">
                  <p:embed/>
                  <p:pic>
                    <p:nvPicPr>
                      <p:cNvPr id="7270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365250"/>
                        <a:ext cx="29606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81000" y="2895600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常见的电量分布的对称性：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944688" y="358140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球对称</a:t>
            </a:r>
            <a:endParaRPr lang="en-US" altLang="zh-CN" sz="280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230688" y="354965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柱对称</a:t>
            </a:r>
            <a:endParaRPr lang="en-US" altLang="zh-CN" sz="280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440488" y="354965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面对称</a:t>
            </a:r>
            <a:endParaRPr lang="en-US" altLang="zh-CN" sz="280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457200" y="3886200"/>
            <a:ext cx="533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均匀带电的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2133600" y="5562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球体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638800" y="4343400"/>
            <a:ext cx="76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无限长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7772400" y="4419600"/>
            <a:ext cx="76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无限大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944688" y="419100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点电荷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117725" y="48910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球面</a:t>
            </a:r>
            <a:endParaRPr lang="en-US" altLang="zh-CN" sz="2800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267200" y="4129088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带电线</a:t>
            </a:r>
            <a:endParaRPr lang="en-US" altLang="zh-CN" sz="2800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403725" y="4814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柱面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4435475" y="55006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柱体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8691" name="AutoShape 19"/>
          <p:cNvSpPr>
            <a:spLocks/>
          </p:cNvSpPr>
          <p:nvPr/>
        </p:nvSpPr>
        <p:spPr bwMode="auto">
          <a:xfrm>
            <a:off x="5562600" y="4419600"/>
            <a:ext cx="76200" cy="13716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6629400" y="5181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平板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6629400" y="43878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平面</a:t>
            </a:r>
            <a:endParaRPr lang="en-US" altLang="zh-CN" sz="2800"/>
          </a:p>
        </p:txBody>
      </p:sp>
      <p:sp>
        <p:nvSpPr>
          <p:cNvPr id="28694" name="AutoShape 22"/>
          <p:cNvSpPr>
            <a:spLocks/>
          </p:cNvSpPr>
          <p:nvPr/>
        </p:nvSpPr>
        <p:spPr bwMode="auto">
          <a:xfrm>
            <a:off x="7620000" y="4572000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124200" y="990600"/>
            <a:ext cx="5943600" cy="1800225"/>
            <a:chOff x="2016" y="624"/>
            <a:chExt cx="3744" cy="1134"/>
          </a:xfrm>
        </p:grpSpPr>
        <p:sp>
          <p:nvSpPr>
            <p:cNvPr id="24599" name="Text Box 2"/>
            <p:cNvSpPr txBox="1">
              <a:spLocks noChangeArrowheads="1"/>
            </p:cNvSpPr>
            <p:nvPr/>
          </p:nvSpPr>
          <p:spPr bwMode="auto">
            <a:xfrm>
              <a:off x="2016" y="624"/>
              <a:ext cx="3744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3300"/>
                  </a:solidFill>
                  <a:latin typeface="宋体" panose="02010600030101010101" pitchFamily="2" charset="-122"/>
                </a:rPr>
                <a:t>高斯定理的成立条件是普遍的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，但为了用高斯定理求场强，问题本身必须具有良好的</a:t>
              </a:r>
              <a:r>
                <a:rPr lang="zh-CN" altLang="en-US" sz="2800">
                  <a:solidFill>
                    <a:srgbClr val="CC3300"/>
                  </a:solidFill>
                  <a:latin typeface="宋体" panose="02010600030101010101" pitchFamily="2" charset="-122"/>
                </a:rPr>
                <a:t>对称性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，以便将高斯定理中面积分下的  提到积分号外。</a:t>
              </a:r>
              <a:r>
                <a:rPr lang="zh-CN" altLang="en-US" sz="2800">
                  <a:solidFill>
                    <a:schemeClr val="accent2"/>
                  </a:solidFill>
                </a:rPr>
                <a:t> 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24600" name="Object 1025"/>
            <p:cNvGraphicFramePr>
              <a:graphicFrameLocks noChangeAspect="1"/>
            </p:cNvGraphicFramePr>
            <p:nvPr/>
          </p:nvGraphicFramePr>
          <p:xfrm>
            <a:off x="3427" y="1440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379" imgH="373249" progId="Equation.3">
                    <p:embed/>
                  </p:oleObj>
                </mc:Choice>
                <mc:Fallback>
                  <p:oleObj name="Equation" r:id="rId4" imgW="335379" imgH="373249" progId="Equation.3">
                    <p:embed/>
                    <p:pic>
                      <p:nvPicPr>
                        <p:cNvPr id="2460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1440"/>
                          <a:ext cx="2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7" dur="500"/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 advAuto="0"/>
      <p:bldP spid="28676" grpId="0" animBg="1"/>
      <p:bldP spid="28678" grpId="0" autoUpdateAnimBg="0"/>
      <p:bldP spid="28679" grpId="0" autoUpdateAnimBg="0"/>
      <p:bldP spid="28680" grpId="0" autoUpdateAnimBg="0"/>
      <p:bldP spid="28681" grpId="0" autoUpdateAnimBg="0"/>
      <p:bldP spid="28682" grpId="0" build="p" autoUpdateAnimBg="0"/>
      <p:bldP spid="28683" grpId="0" autoUpdateAnimBg="0"/>
      <p:bldP spid="28684" grpId="0" autoUpdateAnimBg="0"/>
      <p:bldP spid="28685" grpId="0" autoUpdateAnimBg="0"/>
      <p:bldP spid="28686" grpId="0" autoUpdateAnimBg="0"/>
      <p:bldP spid="28687" grpId="0" autoUpdateAnimBg="0"/>
      <p:bldP spid="28688" grpId="0" autoUpdateAnimBg="0"/>
      <p:bldP spid="28689" grpId="0" autoUpdateAnimBg="0"/>
      <p:bldP spid="28690" grpId="0" autoUpdateAnimBg="0"/>
      <p:bldP spid="28691" grpId="0" animBg="1"/>
      <p:bldP spid="28692" grpId="0" autoUpdateAnimBg="0"/>
      <p:bldP spid="28693" grpId="0" autoUpdateAnimBg="0"/>
      <p:bldP spid="2869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83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例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</a:rPr>
              <a:t>：求均匀带电</a:t>
            </a:r>
            <a:r>
              <a:rPr lang="zh-CN" altLang="en-US" sz="2800">
                <a:solidFill>
                  <a:srgbClr val="CC3300"/>
                </a:solidFill>
              </a:rPr>
              <a:t>球面</a:t>
            </a:r>
            <a:r>
              <a:rPr lang="zh-CN" altLang="en-US" sz="2800">
                <a:solidFill>
                  <a:schemeClr val="accent2"/>
                </a:solidFill>
              </a:rPr>
              <a:t>的电场分布。设球面半径为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 i="1">
                <a:solidFill>
                  <a:schemeClr val="accent2"/>
                </a:solidFill>
              </a:rPr>
              <a:t>，</a:t>
            </a:r>
            <a:r>
              <a:rPr lang="zh-CN" altLang="en-US" sz="2800">
                <a:solidFill>
                  <a:schemeClr val="accent2"/>
                </a:solidFill>
              </a:rPr>
              <a:t>球面上所带总电量为</a:t>
            </a:r>
            <a:r>
              <a:rPr lang="en-US" altLang="zh-CN" sz="2800" i="1">
                <a:solidFill>
                  <a:schemeClr val="accent2"/>
                </a:solidFill>
              </a:rPr>
              <a:t>q(q</a:t>
            </a:r>
            <a:r>
              <a:rPr lang="en-US" altLang="zh-CN" sz="2800">
                <a:solidFill>
                  <a:schemeClr val="accent2"/>
                </a:solidFill>
              </a:rPr>
              <a:t>&gt;0)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52400" y="1066800"/>
            <a:ext cx="101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分析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7516813" y="4486275"/>
            <a:ext cx="7588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6705600" y="3733800"/>
            <a:ext cx="1574800" cy="150495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8286750" y="4457700"/>
            <a:ext cx="185738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8077200" y="4114800"/>
            <a:ext cx="1666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accent2"/>
                </a:solidFill>
              </a:rPr>
              <a:t>r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8015288" y="3657600"/>
            <a:ext cx="1666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457200" y="2514600"/>
            <a:ext cx="688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解：当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>
                <a:solidFill>
                  <a:schemeClr val="accent2"/>
                </a:solidFill>
              </a:rPr>
              <a:t>&gt;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时，高斯面为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，应用高斯定理</a:t>
            </a:r>
            <a:r>
              <a:rPr lang="en-US" altLang="zh-CN" sz="2800">
                <a:solidFill>
                  <a:schemeClr val="accent2"/>
                </a:solidFill>
              </a:rPr>
              <a:t>: </a:t>
            </a:r>
          </a:p>
        </p:txBody>
      </p:sp>
      <p:sp>
        <p:nvSpPr>
          <p:cNvPr id="30749" name="Oval 29"/>
          <p:cNvSpPr>
            <a:spLocks noChangeArrowheads="1"/>
          </p:cNvSpPr>
          <p:nvPr/>
        </p:nvSpPr>
        <p:spPr bwMode="auto">
          <a:xfrm>
            <a:off x="8243888" y="4381500"/>
            <a:ext cx="76200" cy="152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>
            <a:off x="8320088" y="4457700"/>
            <a:ext cx="4572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8320088" y="4381500"/>
            <a:ext cx="4572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8548688" y="3924300"/>
          <a:ext cx="3317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379" imgH="373249" progId="Equation.DSMT4">
                  <p:embed/>
                </p:oleObj>
              </mc:Choice>
              <mc:Fallback>
                <p:oleObj name="Equation" r:id="rId2" imgW="335379" imgH="373249" progId="Equation.DSMT4">
                  <p:embed/>
                  <p:pic>
                    <p:nvPicPr>
                      <p:cNvPr id="737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3924300"/>
                        <a:ext cx="3317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8461375" y="4530725"/>
          <a:ext cx="4667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2292" imgH="396109" progId="Equation.DSMT4">
                  <p:embed/>
                </p:oleObj>
              </mc:Choice>
              <mc:Fallback>
                <p:oleObj name="Equation" r:id="rId4" imgW="472292" imgH="396109" progId="Equation.DSMT4">
                  <p:embed/>
                  <p:pic>
                    <p:nvPicPr>
                      <p:cNvPr id="73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75" y="4530725"/>
                        <a:ext cx="4667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533400" y="3124200"/>
          <a:ext cx="22669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7063" imgH="982980" progId="Equation.DSMT4">
                  <p:embed/>
                </p:oleObj>
              </mc:Choice>
              <mc:Fallback>
                <p:oleObj name="Equation" r:id="rId6" imgW="2187063" imgH="982980" progId="Equation.DSMT4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22669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732" name="Object 4"/>
              <p:cNvSpPr txBox="1"/>
              <p:nvPr/>
            </p:nvSpPr>
            <p:spPr bwMode="auto">
              <a:xfrm>
                <a:off x="685800" y="4191000"/>
                <a:ext cx="3810000" cy="1089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nary>
                        <m:naryPr>
                          <m:chr m:val="∮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⋅4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73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191000"/>
                <a:ext cx="3810000" cy="10890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609600" y="5181600"/>
          <a:ext cx="36036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82414" imgH="982980" progId="Equation.DSMT4">
                  <p:embed/>
                </p:oleObj>
              </mc:Choice>
              <mc:Fallback>
                <p:oleObj name="Equation" r:id="rId10" imgW="3482414" imgH="982980" progId="Equation.DSMT4">
                  <p:embed/>
                  <p:pic>
                    <p:nvPicPr>
                      <p:cNvPr id="7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81600"/>
                        <a:ext cx="36036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4724400" y="541020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方向沿径矢向外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965200" y="6172200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与整个球面的电量都集中在球心时的场强相同</a:t>
            </a:r>
            <a:r>
              <a:rPr lang="zh-CN" altLang="en-US" sz="2800">
                <a:solidFill>
                  <a:srgbClr val="CC3300"/>
                </a:solidFill>
              </a:rPr>
              <a:t> </a:t>
            </a:r>
            <a:endParaRPr lang="en-US" altLang="zh-CN" sz="2800">
              <a:solidFill>
                <a:srgbClr val="CC3300"/>
              </a:solidFill>
            </a:endParaRPr>
          </a:p>
        </p:txBody>
      </p:sp>
      <p:sp>
        <p:nvSpPr>
          <p:cNvPr id="11295" name="Text Box 4"/>
          <p:cNvSpPr txBox="1">
            <a:spLocks noChangeArrowheads="1"/>
          </p:cNvSpPr>
          <p:nvPr/>
        </p:nvSpPr>
        <p:spPr bwMode="auto">
          <a:xfrm>
            <a:off x="1219200" y="1066800"/>
            <a:ext cx="7696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球对称性，场强沿着径矢方向，放射状分布，与其同心的球面上场强大小相等。设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是空间任意一点，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做高斯面</a:t>
            </a:r>
            <a:r>
              <a:rPr lang="zh-CN" altLang="en-US" sz="2800">
                <a:solidFill>
                  <a:schemeClr val="accent2"/>
                </a:solidFill>
              </a:rPr>
              <a:t> （球面）。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7053263" y="4033838"/>
            <a:ext cx="908050" cy="904875"/>
            <a:chOff x="4443" y="2541"/>
            <a:chExt cx="572" cy="570"/>
          </a:xfrm>
        </p:grpSpPr>
        <p:grpSp>
          <p:nvGrpSpPr>
            <p:cNvPr id="25624" name="Group 41"/>
            <p:cNvGrpSpPr>
              <a:grpSpLocks/>
            </p:cNvGrpSpPr>
            <p:nvPr/>
          </p:nvGrpSpPr>
          <p:grpSpPr bwMode="auto">
            <a:xfrm>
              <a:off x="4443" y="2541"/>
              <a:ext cx="572" cy="570"/>
              <a:chOff x="4443" y="2541"/>
              <a:chExt cx="572" cy="570"/>
            </a:xfrm>
          </p:grpSpPr>
          <p:sp>
            <p:nvSpPr>
              <p:cNvPr id="25626" name="Oval 8"/>
              <p:cNvSpPr>
                <a:spLocks noChangeArrowheads="1"/>
              </p:cNvSpPr>
              <p:nvPr/>
            </p:nvSpPr>
            <p:spPr bwMode="auto">
              <a:xfrm>
                <a:off x="4443" y="2541"/>
                <a:ext cx="572" cy="570"/>
              </a:xfrm>
              <a:prstGeom prst="ellips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5627" name="Line 9"/>
              <p:cNvSpPr>
                <a:spLocks noChangeShapeType="1"/>
              </p:cNvSpPr>
              <p:nvPr/>
            </p:nvSpPr>
            <p:spPr bwMode="auto">
              <a:xfrm flipH="1" flipV="1">
                <a:off x="4560" y="2600"/>
                <a:ext cx="186" cy="22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28" name="Text Box 15"/>
              <p:cNvSpPr txBox="1">
                <a:spLocks noChangeArrowheads="1"/>
              </p:cNvSpPr>
              <p:nvPr/>
            </p:nvSpPr>
            <p:spPr bwMode="auto">
              <a:xfrm>
                <a:off x="4653" y="2566"/>
                <a:ext cx="105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i="1">
                    <a:solidFill>
                      <a:schemeClr val="accent2"/>
                    </a:solidFill>
                  </a:rPr>
                  <a:t>R</a:t>
                </a:r>
              </a:p>
            </p:txBody>
          </p:sp>
        </p:grpSp>
        <p:sp>
          <p:nvSpPr>
            <p:cNvPr id="25625" name="Text Box 44"/>
            <p:cNvSpPr txBox="1">
              <a:spLocks noChangeArrowheads="1"/>
            </p:cNvSpPr>
            <p:nvPr/>
          </p:nvSpPr>
          <p:spPr bwMode="auto">
            <a:xfrm>
              <a:off x="4583" y="27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O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animBg="1" autoUpdateAnimBg="0"/>
      <p:bldP spid="30725" grpId="0" autoUpdateAnimBg="0"/>
      <p:bldP spid="30730" grpId="0" animBg="1"/>
      <p:bldP spid="30731" grpId="0" animBg="1" autoUpdateAnimBg="0"/>
      <p:bldP spid="30733" grpId="0" autoUpdateAnimBg="0"/>
      <p:bldP spid="30734" grpId="0" autoUpdateAnimBg="0"/>
      <p:bldP spid="30736" grpId="0" autoUpdateAnimBg="0"/>
      <p:bldP spid="30747" grpId="0" autoUpdateAnimBg="0"/>
      <p:bldP spid="30749" grpId="0" animBg="1" autoUpdateAnimBg="0"/>
      <p:bldP spid="30750" grpId="0" animBg="1"/>
      <p:bldP spid="30751" grpId="0" animBg="1"/>
      <p:bldP spid="73732" grpId="0"/>
      <p:bldP spid="30759" grpId="0" autoUpdateAnimBg="0"/>
      <p:bldP spid="30760" grpId="0" autoUpdateAnimBg="0"/>
      <p:bldP spid="1129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6575425" y="1785938"/>
            <a:ext cx="463550" cy="447675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26627" name="Group 39"/>
          <p:cNvGrpSpPr>
            <a:grpSpLocks/>
          </p:cNvGrpSpPr>
          <p:nvPr/>
        </p:nvGrpSpPr>
        <p:grpSpPr bwMode="auto">
          <a:xfrm>
            <a:off x="6019800" y="1181100"/>
            <a:ext cx="1828800" cy="1581150"/>
            <a:chOff x="3792" y="744"/>
            <a:chExt cx="1152" cy="996"/>
          </a:xfrm>
        </p:grpSpPr>
        <p:sp>
          <p:nvSpPr>
            <p:cNvPr id="26649" name="Oval 2"/>
            <p:cNvSpPr>
              <a:spLocks noChangeArrowheads="1"/>
            </p:cNvSpPr>
            <p:nvPr/>
          </p:nvSpPr>
          <p:spPr bwMode="auto">
            <a:xfrm>
              <a:off x="4002" y="981"/>
              <a:ext cx="572" cy="570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6650" name="Line 3"/>
            <p:cNvSpPr>
              <a:spLocks noChangeShapeType="1"/>
            </p:cNvSpPr>
            <p:nvPr/>
          </p:nvSpPr>
          <p:spPr bwMode="auto">
            <a:xfrm flipH="1" flipV="1">
              <a:off x="4119" y="1040"/>
              <a:ext cx="186" cy="2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4"/>
            <p:cNvSpPr>
              <a:spLocks noChangeShapeType="1"/>
            </p:cNvSpPr>
            <p:nvPr/>
          </p:nvSpPr>
          <p:spPr bwMode="auto">
            <a:xfrm>
              <a:off x="4294" y="1266"/>
              <a:ext cx="47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Oval 5"/>
            <p:cNvSpPr>
              <a:spLocks noChangeArrowheads="1"/>
            </p:cNvSpPr>
            <p:nvPr/>
          </p:nvSpPr>
          <p:spPr bwMode="auto">
            <a:xfrm>
              <a:off x="3792" y="792"/>
              <a:ext cx="992" cy="94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6653" name="Text Box 7"/>
            <p:cNvSpPr txBox="1">
              <a:spLocks noChangeArrowheads="1"/>
            </p:cNvSpPr>
            <p:nvPr/>
          </p:nvSpPr>
          <p:spPr bwMode="auto">
            <a:xfrm>
              <a:off x="4827" y="1151"/>
              <a:ext cx="117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26654" name="Text Box 8"/>
            <p:cNvSpPr txBox="1">
              <a:spLocks noChangeArrowheads="1"/>
            </p:cNvSpPr>
            <p:nvPr/>
          </p:nvSpPr>
          <p:spPr bwMode="auto">
            <a:xfrm>
              <a:off x="4647" y="1032"/>
              <a:ext cx="10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6655" name="Text Box 9"/>
            <p:cNvSpPr txBox="1">
              <a:spLocks noChangeArrowheads="1"/>
            </p:cNvSpPr>
            <p:nvPr/>
          </p:nvSpPr>
          <p:spPr bwMode="auto">
            <a:xfrm>
              <a:off x="4212" y="1006"/>
              <a:ext cx="10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6656" name="Text Box 10"/>
            <p:cNvSpPr txBox="1">
              <a:spLocks noChangeArrowheads="1"/>
            </p:cNvSpPr>
            <p:nvPr/>
          </p:nvSpPr>
          <p:spPr bwMode="auto">
            <a:xfrm>
              <a:off x="4608" y="744"/>
              <a:ext cx="10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S</a:t>
              </a:r>
            </a:p>
          </p:txBody>
        </p:sp>
      </p:grp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457200" y="228600"/>
            <a:ext cx="628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i="1">
                <a:solidFill>
                  <a:schemeClr val="accent2"/>
                </a:solidFill>
              </a:rPr>
              <a:t>r&lt;R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时，高斯面为</a:t>
            </a:r>
            <a:r>
              <a:rPr lang="en-US" altLang="zh-CN" sz="2800" i="1">
                <a:solidFill>
                  <a:schemeClr val="accent2"/>
                </a:solidFill>
              </a:rPr>
              <a:t>S’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，应用高斯定理</a:t>
            </a:r>
            <a:r>
              <a:rPr lang="en-US" altLang="zh-CN" sz="2800">
                <a:solidFill>
                  <a:schemeClr val="accent2"/>
                </a:solidFill>
              </a:rPr>
              <a:t>: 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6400800" y="20955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accent2"/>
                </a:solidFill>
              </a:rPr>
              <a:t>S’</a:t>
            </a:r>
          </a:p>
        </p:txBody>
      </p:sp>
      <p:graphicFrame>
        <p:nvGraphicFramePr>
          <p:cNvPr id="74752" name="Object 1024"/>
          <p:cNvGraphicFramePr>
            <a:graphicFrameLocks noChangeAspect="1"/>
          </p:cNvGraphicFramePr>
          <p:nvPr/>
        </p:nvGraphicFramePr>
        <p:xfrm>
          <a:off x="1492250" y="984250"/>
          <a:ext cx="29606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65317" imgH="982980" progId="Equation.3">
                  <p:embed/>
                </p:oleObj>
              </mc:Choice>
              <mc:Fallback>
                <p:oleObj name="公式" r:id="rId2" imgW="2865317" imgH="982980" progId="Equation.3">
                  <p:embed/>
                  <p:pic>
                    <p:nvPicPr>
                      <p:cNvPr id="7475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984250"/>
                        <a:ext cx="29606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" name="Object 1025"/>
          <p:cNvGraphicFramePr>
            <a:graphicFrameLocks noChangeAspect="1"/>
          </p:cNvGraphicFramePr>
          <p:nvPr/>
        </p:nvGraphicFramePr>
        <p:xfrm>
          <a:off x="1695450" y="2838450"/>
          <a:ext cx="26479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60320" imgH="434340" progId="Equation.3">
                  <p:embed/>
                </p:oleObj>
              </mc:Choice>
              <mc:Fallback>
                <p:oleObj name="Equation" r:id="rId4" imgW="2560320" imgH="434340" progId="Equation.3">
                  <p:embed/>
                  <p:pic>
                    <p:nvPicPr>
                      <p:cNvPr id="7475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838450"/>
                        <a:ext cx="26479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4" name="Object 1026"/>
          <p:cNvGraphicFramePr>
            <a:graphicFrameLocks noChangeAspect="1"/>
          </p:cNvGraphicFramePr>
          <p:nvPr/>
        </p:nvGraphicFramePr>
        <p:xfrm>
          <a:off x="1809750" y="2133600"/>
          <a:ext cx="19129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44188" imgH="396109" progId="Equation.3">
                  <p:embed/>
                </p:oleObj>
              </mc:Choice>
              <mc:Fallback>
                <p:oleObj name="公式" r:id="rId6" imgW="1844188" imgH="396109" progId="Equation.3">
                  <p:embed/>
                  <p:pic>
                    <p:nvPicPr>
                      <p:cNvPr id="7475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133600"/>
                        <a:ext cx="19129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609600" y="3505200"/>
            <a:ext cx="482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所以均匀带电球面场强分布：</a:t>
            </a:r>
          </a:p>
        </p:txBody>
      </p:sp>
      <p:graphicFrame>
        <p:nvGraphicFramePr>
          <p:cNvPr id="74755" name="Object 1027"/>
          <p:cNvGraphicFramePr>
            <a:graphicFrameLocks noChangeAspect="1"/>
          </p:cNvGraphicFramePr>
          <p:nvPr/>
        </p:nvGraphicFramePr>
        <p:xfrm>
          <a:off x="1449388" y="4495800"/>
          <a:ext cx="6556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4988" imgH="373249" progId="Equation.3">
                  <p:embed/>
                </p:oleObj>
              </mc:Choice>
              <mc:Fallback>
                <p:oleObj name="Equation" r:id="rId8" imgW="624988" imgH="373249" progId="Equation.3">
                  <p:embed/>
                  <p:pic>
                    <p:nvPicPr>
                      <p:cNvPr id="7475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495800"/>
                        <a:ext cx="65563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8" name="AutoShape 34"/>
          <p:cNvSpPr>
            <a:spLocks/>
          </p:cNvSpPr>
          <p:nvPr/>
        </p:nvSpPr>
        <p:spPr bwMode="auto">
          <a:xfrm>
            <a:off x="2209800" y="4343400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74756" name="Object 1028"/>
          <p:cNvGraphicFramePr>
            <a:graphicFrameLocks noChangeAspect="1"/>
          </p:cNvGraphicFramePr>
          <p:nvPr/>
        </p:nvGraphicFramePr>
        <p:xfrm>
          <a:off x="2925763" y="4114800"/>
          <a:ext cx="2713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21477" imgH="434340" progId="Equation.3">
                  <p:embed/>
                </p:oleObj>
              </mc:Choice>
              <mc:Fallback>
                <p:oleObj name="Equation" r:id="rId10" imgW="2621477" imgH="434340" progId="Equation.3">
                  <p:embed/>
                  <p:pic>
                    <p:nvPicPr>
                      <p:cNvPr id="7475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4114800"/>
                        <a:ext cx="2713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1029"/>
          <p:cNvGraphicFramePr>
            <a:graphicFrameLocks noChangeAspect="1"/>
          </p:cNvGraphicFramePr>
          <p:nvPr/>
        </p:nvGraphicFramePr>
        <p:xfrm>
          <a:off x="2401888" y="4565650"/>
          <a:ext cx="3251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139539" imgH="982980" progId="Equation.3">
                  <p:embed/>
                </p:oleObj>
              </mc:Choice>
              <mc:Fallback>
                <p:oleObj name="公式" r:id="rId12" imgW="3139539" imgH="982980" progId="Equation.3">
                  <p:embed/>
                  <p:pic>
                    <p:nvPicPr>
                      <p:cNvPr id="7475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565650"/>
                        <a:ext cx="3251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838200" y="5715000"/>
            <a:ext cx="678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对于</a:t>
            </a:r>
            <a:r>
              <a:rPr lang="en-US" altLang="zh-CN" sz="2800" i="1">
                <a:solidFill>
                  <a:srgbClr val="CC3300"/>
                </a:solidFill>
              </a:rPr>
              <a:t>q</a:t>
            </a:r>
            <a:r>
              <a:rPr lang="en-US" altLang="zh-CN" sz="2800">
                <a:solidFill>
                  <a:srgbClr val="CC3300"/>
                </a:solidFill>
              </a:rPr>
              <a:t>&lt;0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的情况，场强的大小与</a:t>
            </a:r>
            <a:r>
              <a:rPr lang="en-US" altLang="zh-CN" sz="2800" i="1">
                <a:solidFill>
                  <a:srgbClr val="CC3300"/>
                </a:solidFill>
              </a:rPr>
              <a:t>q</a:t>
            </a:r>
            <a:r>
              <a:rPr lang="en-US" altLang="zh-CN" sz="2800">
                <a:solidFill>
                  <a:srgbClr val="CC3300"/>
                </a:solidFill>
              </a:rPr>
              <a:t>&gt;0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的情况一样，但球外场强的方向指向带电球面。</a:t>
            </a:r>
            <a:r>
              <a:rPr lang="zh-CN" altLang="en-US" sz="2800">
                <a:solidFill>
                  <a:srgbClr val="CC3300"/>
                </a:solidFill>
              </a:rPr>
              <a:t> </a:t>
            </a:r>
            <a:endParaRPr lang="en-US" altLang="zh-CN" sz="2800">
              <a:solidFill>
                <a:srgbClr val="CC3300"/>
              </a:solidFill>
            </a:endParaRP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6464300" y="1992313"/>
            <a:ext cx="2222500" cy="2274887"/>
            <a:chOff x="4072" y="1255"/>
            <a:chExt cx="1400" cy="1433"/>
          </a:xfrm>
        </p:grpSpPr>
        <p:sp>
          <p:nvSpPr>
            <p:cNvPr id="26640" name="Line 11"/>
            <p:cNvSpPr>
              <a:spLocks noChangeShapeType="1"/>
            </p:cNvSpPr>
            <p:nvPr/>
          </p:nvSpPr>
          <p:spPr bwMode="auto">
            <a:xfrm flipV="1">
              <a:off x="4282" y="1853"/>
              <a:ext cx="0" cy="77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1" name="Line 12"/>
            <p:cNvSpPr>
              <a:spLocks noChangeShapeType="1"/>
            </p:cNvSpPr>
            <p:nvPr/>
          </p:nvSpPr>
          <p:spPr bwMode="auto">
            <a:xfrm flipV="1">
              <a:off x="4282" y="1255"/>
              <a:ext cx="0" cy="6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Line 13"/>
            <p:cNvSpPr>
              <a:spLocks noChangeShapeType="1"/>
            </p:cNvSpPr>
            <p:nvPr/>
          </p:nvSpPr>
          <p:spPr bwMode="auto">
            <a:xfrm>
              <a:off x="4282" y="2620"/>
              <a:ext cx="103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3" name="Line 14"/>
            <p:cNvSpPr>
              <a:spLocks noChangeShapeType="1"/>
            </p:cNvSpPr>
            <p:nvPr/>
          </p:nvSpPr>
          <p:spPr bwMode="auto">
            <a:xfrm>
              <a:off x="4574" y="1255"/>
              <a:ext cx="0" cy="136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Line 15"/>
            <p:cNvSpPr>
              <a:spLocks noChangeShapeType="1"/>
            </p:cNvSpPr>
            <p:nvPr/>
          </p:nvSpPr>
          <p:spPr bwMode="auto">
            <a:xfrm>
              <a:off x="4282" y="2620"/>
              <a:ext cx="2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5" name="Freeform 16"/>
            <p:cNvSpPr>
              <a:spLocks/>
            </p:cNvSpPr>
            <p:nvPr/>
          </p:nvSpPr>
          <p:spPr bwMode="auto">
            <a:xfrm>
              <a:off x="4574" y="2214"/>
              <a:ext cx="735" cy="316"/>
            </a:xfrm>
            <a:custGeom>
              <a:avLst/>
              <a:gdLst>
                <a:gd name="T0" fmla="*/ 0 w 1259"/>
                <a:gd name="T1" fmla="*/ 0 h 560"/>
                <a:gd name="T2" fmla="*/ 16 w 1259"/>
                <a:gd name="T3" fmla="*/ 11 h 560"/>
                <a:gd name="T4" fmla="*/ 35 w 1259"/>
                <a:gd name="T5" fmla="*/ 16 h 560"/>
                <a:gd name="T6" fmla="*/ 50 w 1259"/>
                <a:gd name="T7" fmla="*/ 18 h 5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9"/>
                <a:gd name="T13" fmla="*/ 0 h 560"/>
                <a:gd name="T14" fmla="*/ 1259 w 1259"/>
                <a:gd name="T15" fmla="*/ 560 h 5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9" h="560">
                  <a:moveTo>
                    <a:pt x="0" y="0"/>
                  </a:moveTo>
                  <a:cubicBezTo>
                    <a:pt x="67" y="56"/>
                    <a:pt x="257" y="249"/>
                    <a:pt x="404" y="335"/>
                  </a:cubicBezTo>
                  <a:cubicBezTo>
                    <a:pt x="551" y="421"/>
                    <a:pt x="742" y="478"/>
                    <a:pt x="884" y="515"/>
                  </a:cubicBezTo>
                  <a:cubicBezTo>
                    <a:pt x="1026" y="552"/>
                    <a:pt x="1181" y="551"/>
                    <a:pt x="1259" y="560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17"/>
            <p:cNvSpPr txBox="1">
              <a:spLocks noChangeArrowheads="1"/>
            </p:cNvSpPr>
            <p:nvPr/>
          </p:nvSpPr>
          <p:spPr bwMode="auto">
            <a:xfrm>
              <a:off x="4072" y="1842"/>
              <a:ext cx="10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E</a:t>
              </a:r>
            </a:p>
          </p:txBody>
        </p:sp>
        <p:sp>
          <p:nvSpPr>
            <p:cNvPr id="26647" name="Text Box 18"/>
            <p:cNvSpPr txBox="1">
              <a:spLocks noChangeArrowheads="1"/>
            </p:cNvSpPr>
            <p:nvPr/>
          </p:nvSpPr>
          <p:spPr bwMode="auto">
            <a:xfrm>
              <a:off x="5367" y="2530"/>
              <a:ext cx="105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26648" name="Line 41"/>
            <p:cNvSpPr>
              <a:spLocks noChangeShapeType="1"/>
            </p:cNvSpPr>
            <p:nvPr/>
          </p:nvSpPr>
          <p:spPr bwMode="auto">
            <a:xfrm>
              <a:off x="4293" y="2618"/>
              <a:ext cx="288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  <p:bldP spid="31771" grpId="0" autoUpdateAnimBg="0"/>
      <p:bldP spid="31772" grpId="0" autoUpdateAnimBg="0"/>
      <p:bldP spid="31776" grpId="0" autoUpdateAnimBg="0"/>
      <p:bldP spid="31778" grpId="0" animBg="1"/>
      <p:bldP spid="317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Text Box 20"/>
          <p:cNvSpPr txBox="1">
            <a:spLocks noChangeArrowheads="1"/>
          </p:cNvSpPr>
          <p:nvPr/>
        </p:nvSpPr>
        <p:spPr bwMode="auto">
          <a:xfrm>
            <a:off x="457200" y="3048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曲线的</a:t>
            </a:r>
            <a:r>
              <a:rPr lang="zh-CN" altLang="en-US" sz="2800">
                <a:solidFill>
                  <a:srgbClr val="CC3300"/>
                </a:solidFill>
              </a:rPr>
              <a:t>疏密</a:t>
            </a:r>
            <a:r>
              <a:rPr lang="zh-CN" altLang="en-US" sz="2800">
                <a:solidFill>
                  <a:schemeClr val="accent2"/>
                </a:solidFill>
              </a:rPr>
              <a:t>表示场强的</a:t>
            </a:r>
            <a:r>
              <a:rPr lang="zh-CN" altLang="en-US" sz="2800">
                <a:solidFill>
                  <a:srgbClr val="CC3300"/>
                </a:solidFill>
              </a:rPr>
              <a:t>大小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5168" name="Text Box 48"/>
          <p:cNvSpPr txBox="1">
            <a:spLocks noChangeArrowheads="1"/>
          </p:cNvSpPr>
          <p:nvPr/>
        </p:nvSpPr>
        <p:spPr bwMode="auto">
          <a:xfrm>
            <a:off x="304800" y="2987675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SzPct val="130000"/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即：电场中某点场强大小等于该点处的电场线数密度。</a:t>
            </a:r>
          </a:p>
        </p:txBody>
      </p:sp>
      <p:sp>
        <p:nvSpPr>
          <p:cNvPr id="5171" name="Text Box 51"/>
          <p:cNvSpPr txBox="1">
            <a:spLocks noChangeArrowheads="1"/>
          </p:cNvSpPr>
          <p:nvPr/>
        </p:nvSpPr>
        <p:spPr bwMode="auto">
          <a:xfrm>
            <a:off x="381000" y="3900488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3300"/>
              </a:buClr>
              <a:buSzPct val="13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电场线的性质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5172" name="Text Box 52"/>
          <p:cNvSpPr txBox="1">
            <a:spLocks noChangeArrowheads="1"/>
          </p:cNvSpPr>
          <p:nvPr/>
        </p:nvSpPr>
        <p:spPr bwMode="auto">
          <a:xfrm>
            <a:off x="407988" y="4657725"/>
            <a:ext cx="81549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75000"/>
              </a:lnSpc>
              <a:spcBef>
                <a:spcPct val="4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电场线起始于正电荷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或无穷远处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，终止于负电</a:t>
            </a:r>
          </a:p>
          <a:p>
            <a:pPr>
              <a:lnSpc>
                <a:spcPct val="75000"/>
              </a:lnSpc>
              <a:spcBef>
                <a:spcPct val="4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  荷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或无穷远处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)，</a:t>
            </a:r>
            <a:r>
              <a:rPr lang="zh-CN" altLang="en-US" sz="2800">
                <a:solidFill>
                  <a:schemeClr val="accent2"/>
                </a:solidFill>
              </a:rPr>
              <a:t>不会在没有电荷处中断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endParaRPr lang="en-US" altLang="zh-CN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5173" name="Text Box 53"/>
          <p:cNvSpPr txBox="1">
            <a:spLocks noChangeArrowheads="1"/>
          </p:cNvSpPr>
          <p:nvPr/>
        </p:nvSpPr>
        <p:spPr bwMode="auto">
          <a:xfrm>
            <a:off x="407988" y="5589588"/>
            <a:ext cx="8556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chemeClr val="accent2"/>
                </a:solidFill>
              </a:rPr>
              <a:t>任意两条电场线不会相交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993775" y="846138"/>
            <a:ext cx="4762500" cy="1981200"/>
            <a:chOff x="770" y="533"/>
            <a:chExt cx="3000" cy="1248"/>
          </a:xfrm>
        </p:grpSpPr>
        <p:graphicFrame>
          <p:nvGraphicFramePr>
            <p:cNvPr id="6167" name="Object 21"/>
            <p:cNvGraphicFramePr>
              <a:graphicFrameLocks noChangeAspect="1"/>
            </p:cNvGraphicFramePr>
            <p:nvPr/>
          </p:nvGraphicFramePr>
          <p:xfrm>
            <a:off x="1357" y="533"/>
            <a:ext cx="920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609480" imgH="431640" progId="Equation.DSMT4">
                    <p:embed/>
                  </p:oleObj>
                </mc:Choice>
                <mc:Fallback>
                  <p:oleObj name="Equation" r:id="rId3" imgW="609480" imgH="431640" progId="Equation.DSMT4">
                    <p:embed/>
                    <p:pic>
                      <p:nvPicPr>
                        <p:cNvPr id="616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533"/>
                          <a:ext cx="920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35"/>
            <p:cNvGraphicFramePr>
              <a:graphicFrameLocks noChangeAspect="1"/>
            </p:cNvGraphicFramePr>
            <p:nvPr/>
          </p:nvGraphicFramePr>
          <p:xfrm>
            <a:off x="770" y="1161"/>
            <a:ext cx="472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30120" imgH="431640" progId="Equation.DSMT4">
                    <p:embed/>
                  </p:oleObj>
                </mc:Choice>
                <mc:Fallback>
                  <p:oleObj name="Equation" r:id="rId5" imgW="330120" imgH="431640" progId="Equation.DSMT4">
                    <p:embed/>
                    <p:pic>
                      <p:nvPicPr>
                        <p:cNvPr id="6168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1161"/>
                          <a:ext cx="472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Text Box 36"/>
            <p:cNvSpPr txBox="1">
              <a:spLocks noChangeArrowheads="1"/>
            </p:cNvSpPr>
            <p:nvPr/>
          </p:nvSpPr>
          <p:spPr bwMode="auto">
            <a:xfrm>
              <a:off x="1577" y="1344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CC3300"/>
                  </a:solidFill>
                </a:rPr>
                <a:t>电场线数密度</a:t>
              </a:r>
            </a:p>
          </p:txBody>
        </p:sp>
        <p:sp>
          <p:nvSpPr>
            <p:cNvPr id="6170" name="Text Box 37"/>
            <p:cNvSpPr txBox="1">
              <a:spLocks noChangeArrowheads="1"/>
            </p:cNvSpPr>
            <p:nvPr/>
          </p:nvSpPr>
          <p:spPr bwMode="auto">
            <a:xfrm>
              <a:off x="1344" y="144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：</a:t>
              </a:r>
            </a:p>
          </p:txBody>
        </p:sp>
        <p:sp>
          <p:nvSpPr>
            <p:cNvPr id="6171" name="AutoShape 54"/>
            <p:cNvSpPr>
              <a:spLocks noChangeArrowheads="1"/>
            </p:cNvSpPr>
            <p:nvPr/>
          </p:nvSpPr>
          <p:spPr bwMode="auto">
            <a:xfrm>
              <a:off x="2409" y="816"/>
              <a:ext cx="1361" cy="272"/>
            </a:xfrm>
            <a:prstGeom prst="wedgeRoundRectCallout">
              <a:avLst>
                <a:gd name="adj1" fmla="val -64032"/>
                <a:gd name="adj2" fmla="val -96690"/>
                <a:gd name="adj3" fmla="val 16667"/>
              </a:avLst>
            </a:prstGeom>
            <a:solidFill>
              <a:srgbClr val="FF99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电场线条数</a:t>
              </a:r>
            </a:p>
          </p:txBody>
        </p:sp>
      </p:grpSp>
      <p:grpSp>
        <p:nvGrpSpPr>
          <p:cNvPr id="27" name="Group 76"/>
          <p:cNvGrpSpPr>
            <a:grpSpLocks/>
          </p:cNvGrpSpPr>
          <p:nvPr/>
        </p:nvGrpSpPr>
        <p:grpSpPr bwMode="auto">
          <a:xfrm>
            <a:off x="6330950" y="609600"/>
            <a:ext cx="2317750" cy="1778000"/>
            <a:chOff x="3988" y="514"/>
            <a:chExt cx="1460" cy="1120"/>
          </a:xfrm>
        </p:grpSpPr>
        <p:graphicFrame>
          <p:nvGraphicFramePr>
            <p:cNvPr id="6154" name="Object 40"/>
            <p:cNvGraphicFramePr>
              <a:graphicFrameLocks noChangeAspect="1"/>
            </p:cNvGraphicFramePr>
            <p:nvPr/>
          </p:nvGraphicFramePr>
          <p:xfrm>
            <a:off x="5232" y="1104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35379" imgH="373249" progId="Equation.3">
                    <p:embed/>
                  </p:oleObj>
                </mc:Choice>
                <mc:Fallback>
                  <p:oleObj name="Equation" r:id="rId7" imgW="335379" imgH="373249" progId="Equation.3">
                    <p:embed/>
                    <p:pic>
                      <p:nvPicPr>
                        <p:cNvPr id="615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104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42"/>
            <p:cNvGraphicFramePr>
              <a:graphicFrameLocks noChangeAspect="1"/>
            </p:cNvGraphicFramePr>
            <p:nvPr/>
          </p:nvGraphicFramePr>
          <p:xfrm>
            <a:off x="3988" y="1109"/>
            <a:ext cx="35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86715" imgH="487549" progId="Equation.3">
                    <p:embed/>
                  </p:oleObj>
                </mc:Choice>
                <mc:Fallback>
                  <p:oleObj name="Equation" r:id="rId9" imgW="586715" imgH="487549" progId="Equation.3">
                    <p:embed/>
                    <p:pic>
                      <p:nvPicPr>
                        <p:cNvPr id="6155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1109"/>
                          <a:ext cx="35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Line 67"/>
            <p:cNvSpPr>
              <a:spLocks noChangeAspect="1" noChangeShapeType="1"/>
            </p:cNvSpPr>
            <p:nvPr/>
          </p:nvSpPr>
          <p:spPr bwMode="auto">
            <a:xfrm>
              <a:off x="4808" y="850"/>
              <a:ext cx="438" cy="25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Line 68"/>
            <p:cNvSpPr>
              <a:spLocks noChangeAspect="1" noChangeShapeType="1"/>
            </p:cNvSpPr>
            <p:nvPr/>
          </p:nvSpPr>
          <p:spPr bwMode="auto">
            <a:xfrm>
              <a:off x="4808" y="1158"/>
              <a:ext cx="438" cy="25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Line 73"/>
            <p:cNvSpPr>
              <a:spLocks noChangeAspect="1" noChangeShapeType="1"/>
            </p:cNvSpPr>
            <p:nvPr/>
          </p:nvSpPr>
          <p:spPr bwMode="auto">
            <a:xfrm>
              <a:off x="4472" y="1264"/>
              <a:ext cx="438" cy="25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AutoShape 24"/>
            <p:cNvSpPr>
              <a:spLocks noChangeArrowheads="1"/>
            </p:cNvSpPr>
            <p:nvPr/>
          </p:nvSpPr>
          <p:spPr bwMode="auto">
            <a:xfrm rot="16200000" flipH="1">
              <a:off x="4248" y="744"/>
              <a:ext cx="864" cy="624"/>
            </a:xfrm>
            <a:prstGeom prst="parallelogram">
              <a:avLst>
                <a:gd name="adj" fmla="val 34615"/>
              </a:avLst>
            </a:prstGeom>
            <a:solidFill>
              <a:srgbClr val="00FF00">
                <a:alpha val="50195"/>
              </a:srgb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0" name="Line 69"/>
            <p:cNvSpPr>
              <a:spLocks noChangeAspect="1" noChangeShapeType="1"/>
            </p:cNvSpPr>
            <p:nvPr/>
          </p:nvSpPr>
          <p:spPr bwMode="auto">
            <a:xfrm>
              <a:off x="4502" y="624"/>
              <a:ext cx="438" cy="25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71"/>
            <p:cNvSpPr>
              <a:spLocks noChangeAspect="1" noChangeShapeType="1"/>
            </p:cNvSpPr>
            <p:nvPr/>
          </p:nvSpPr>
          <p:spPr bwMode="auto">
            <a:xfrm>
              <a:off x="4170" y="1038"/>
              <a:ext cx="438" cy="25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Line 72"/>
            <p:cNvSpPr>
              <a:spLocks noChangeAspect="1" noChangeShapeType="1"/>
            </p:cNvSpPr>
            <p:nvPr/>
          </p:nvSpPr>
          <p:spPr bwMode="auto">
            <a:xfrm>
              <a:off x="4176" y="1380"/>
              <a:ext cx="438" cy="25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61"/>
            <p:cNvSpPr>
              <a:spLocks noChangeAspect="1" noChangeShapeType="1"/>
            </p:cNvSpPr>
            <p:nvPr/>
          </p:nvSpPr>
          <p:spPr bwMode="auto">
            <a:xfrm>
              <a:off x="4814" y="514"/>
              <a:ext cx="438" cy="25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74"/>
            <p:cNvSpPr>
              <a:spLocks noChangeAspect="1" noChangeShapeType="1"/>
            </p:cNvSpPr>
            <p:nvPr/>
          </p:nvSpPr>
          <p:spPr bwMode="auto">
            <a:xfrm>
              <a:off x="4684" y="1055"/>
              <a:ext cx="243" cy="14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Line 75"/>
            <p:cNvSpPr>
              <a:spLocks noChangeAspect="1" noChangeShapeType="1"/>
            </p:cNvSpPr>
            <p:nvPr/>
          </p:nvSpPr>
          <p:spPr bwMode="auto">
            <a:xfrm>
              <a:off x="4484" y="940"/>
              <a:ext cx="204" cy="119"/>
            </a:xfrm>
            <a:prstGeom prst="line">
              <a:avLst/>
            </a:prstGeom>
            <a:noFill/>
            <a:ln w="28575">
              <a:solidFill>
                <a:srgbClr val="8EC0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Line 70"/>
            <p:cNvSpPr>
              <a:spLocks noChangeAspect="1" noChangeShapeType="1"/>
            </p:cNvSpPr>
            <p:nvPr/>
          </p:nvSpPr>
          <p:spPr bwMode="auto">
            <a:xfrm>
              <a:off x="4180" y="732"/>
              <a:ext cx="438" cy="25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Text Box 53"/>
          <p:cNvSpPr txBox="1">
            <a:spLocks noChangeArrowheads="1"/>
          </p:cNvSpPr>
          <p:nvPr/>
        </p:nvSpPr>
        <p:spPr bwMode="auto">
          <a:xfrm>
            <a:off x="407988" y="6170613"/>
            <a:ext cx="855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3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chemeClr val="accent2"/>
                </a:solidFill>
              </a:rPr>
              <a:t>电场线不会形成闭合曲线（前提静电场）</a:t>
            </a:r>
            <a:endParaRPr lang="en-US" altLang="zh-CN" sz="280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" grpId="0" autoUpdateAnimBg="0"/>
      <p:bldP spid="5168" grpId="0" autoUpdateAnimBg="0"/>
      <p:bldP spid="5171" grpId="0" autoUpdateAnimBg="0"/>
      <p:bldP spid="5172" grpId="0" autoUpdateAnimBg="0"/>
      <p:bldP spid="5173" grpId="0" autoUpdateAnimBg="0"/>
      <p:bldP spid="4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52400" y="471488"/>
            <a:ext cx="5467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accent2"/>
                </a:solidFill>
              </a:rPr>
              <a:t>用高斯定理求场强的一般步骤：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1211263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7652" name="Object 1024"/>
          <p:cNvGraphicFramePr>
            <a:graphicFrameLocks noChangeAspect="1"/>
          </p:cNvGraphicFramePr>
          <p:nvPr/>
        </p:nvGraphicFramePr>
        <p:xfrm>
          <a:off x="5529263" y="71438"/>
          <a:ext cx="29622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5317" imgH="982980" progId="Equation.DSMT4">
                  <p:embed/>
                </p:oleObj>
              </mc:Choice>
              <mc:Fallback>
                <p:oleObj name="Equation" r:id="rId2" imgW="2865317" imgH="982980" progId="Equation.DSMT4">
                  <p:embed/>
                  <p:pic>
                    <p:nvPicPr>
                      <p:cNvPr id="2765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71438"/>
                        <a:ext cx="296227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027"/>
          <p:cNvSpPr txBox="1">
            <a:spLocks noChangeArrowheads="1"/>
          </p:cNvSpPr>
          <p:nvPr/>
        </p:nvSpPr>
        <p:spPr bwMode="auto">
          <a:xfrm>
            <a:off x="381000" y="1628775"/>
            <a:ext cx="804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1. </a:t>
            </a:r>
            <a:r>
              <a:rPr lang="zh-CN" altLang="en-US">
                <a:solidFill>
                  <a:schemeClr val="accent2"/>
                </a:solidFill>
              </a:rPr>
              <a:t>根据电荷分布的对称性分析电场分布的对称性；</a:t>
            </a:r>
          </a:p>
        </p:txBody>
      </p:sp>
      <p:sp>
        <p:nvSpPr>
          <p:cNvPr id="14" name="Text Box 1028"/>
          <p:cNvSpPr txBox="1">
            <a:spLocks noChangeArrowheads="1"/>
          </p:cNvSpPr>
          <p:nvPr/>
        </p:nvSpPr>
        <p:spPr bwMode="auto">
          <a:xfrm>
            <a:off x="388938" y="5286375"/>
            <a:ext cx="877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accent2"/>
                </a:solidFill>
              </a:rPr>
              <a:t>4. </a:t>
            </a:r>
            <a:r>
              <a:rPr lang="zh-CN" altLang="en-US">
                <a:solidFill>
                  <a:schemeClr val="accent2"/>
                </a:solidFill>
              </a:rPr>
              <a:t>在有些问题中，闭合面内的净电荷也要用积分计算。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15" name="Text Box 1030"/>
          <p:cNvSpPr txBox="1">
            <a:spLocks noChangeArrowheads="1"/>
          </p:cNvSpPr>
          <p:nvPr/>
        </p:nvSpPr>
        <p:spPr bwMode="auto">
          <a:xfrm>
            <a:off x="381000" y="2492375"/>
            <a:ext cx="85344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chemeClr val="accent2"/>
                </a:solidFill>
              </a:rPr>
              <a:t>2. </a:t>
            </a:r>
            <a:r>
              <a:rPr lang="zh-CN" altLang="en-US">
                <a:solidFill>
                  <a:schemeClr val="accent2"/>
                </a:solidFill>
              </a:rPr>
              <a:t>选择适当的闭合曲面作为</a:t>
            </a:r>
            <a:r>
              <a:rPr lang="zh-CN" altLang="en-US">
                <a:solidFill>
                  <a:srgbClr val="CC3300"/>
                </a:solidFill>
              </a:rPr>
              <a:t>高斯面</a:t>
            </a:r>
            <a:r>
              <a:rPr lang="zh-CN" altLang="en-US">
                <a:solidFill>
                  <a:schemeClr val="accent2"/>
                </a:solidFill>
              </a:rPr>
              <a:t>，使电场强度大小为定值，可以从积分号内提出来。</a:t>
            </a:r>
          </a:p>
        </p:txBody>
      </p:sp>
      <p:grpSp>
        <p:nvGrpSpPr>
          <p:cNvPr id="16" name="Group 1033"/>
          <p:cNvGrpSpPr>
            <a:grpSpLocks/>
          </p:cNvGrpSpPr>
          <p:nvPr/>
        </p:nvGrpSpPr>
        <p:grpSpPr bwMode="auto">
          <a:xfrm>
            <a:off x="381000" y="3910013"/>
            <a:ext cx="8610600" cy="1031875"/>
            <a:chOff x="240" y="2112"/>
            <a:chExt cx="5424" cy="650"/>
          </a:xfrm>
        </p:grpSpPr>
        <p:graphicFrame>
          <p:nvGraphicFramePr>
            <p:cNvPr id="27657" name="Object 1034"/>
            <p:cNvGraphicFramePr>
              <a:graphicFrameLocks noChangeAspect="1"/>
            </p:cNvGraphicFramePr>
            <p:nvPr/>
          </p:nvGraphicFramePr>
          <p:xfrm>
            <a:off x="2544" y="2160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379" imgH="373249" progId="Equation.3">
                    <p:embed/>
                  </p:oleObj>
                </mc:Choice>
                <mc:Fallback>
                  <p:oleObj name="Equation" r:id="rId4" imgW="335379" imgH="373249" progId="Equation.3">
                    <p:embed/>
                    <p:pic>
                      <p:nvPicPr>
                        <p:cNvPr id="27657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160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8" name="Text Box 1035"/>
            <p:cNvSpPr txBox="1">
              <a:spLocks noChangeArrowheads="1"/>
            </p:cNvSpPr>
            <p:nvPr/>
          </p:nvSpPr>
          <p:spPr bwMode="auto">
            <a:xfrm>
              <a:off x="240" y="2112"/>
              <a:ext cx="5424" cy="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3538" indent="-363538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>
                  <a:solidFill>
                    <a:schemeClr val="accent2"/>
                  </a:solidFill>
                </a:rPr>
                <a:t>3. </a:t>
              </a:r>
              <a:r>
                <a:rPr lang="zh-CN" altLang="en-US">
                  <a:solidFill>
                    <a:schemeClr val="accent2"/>
                  </a:solidFill>
                </a:rPr>
                <a:t>利用高斯定理，建立   和场源电荷的联系，计算并说明      的方向；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graphicFrame>
          <p:nvGraphicFramePr>
            <p:cNvPr id="27659" name="Object 1036"/>
            <p:cNvGraphicFramePr>
              <a:graphicFrameLocks noChangeAspect="1"/>
            </p:cNvGraphicFramePr>
            <p:nvPr/>
          </p:nvGraphicFramePr>
          <p:xfrm>
            <a:off x="1066" y="2448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379" imgH="373249" progId="Equation.3">
                    <p:embed/>
                  </p:oleObj>
                </mc:Choice>
                <mc:Fallback>
                  <p:oleObj name="Equation" r:id="rId6" imgW="335379" imgH="373249" progId="Equation.3">
                    <p:embed/>
                    <p:pic>
                      <p:nvPicPr>
                        <p:cNvPr id="27659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448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0" grpId="0" animBg="1" autoUpdateAnimBg="0"/>
      <p:bldP spid="13" grpId="0" autoUpdateAnimBg="0"/>
      <p:bldP spid="14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52400" y="10668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解：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76200" y="34925"/>
            <a:ext cx="8931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例</a:t>
            </a:r>
            <a:r>
              <a:rPr lang="en-US" altLang="zh-CN" sz="28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</a:rPr>
              <a:t>：求均匀带电球体的电场分布。球体半径为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 i="1">
                <a:solidFill>
                  <a:schemeClr val="accent2"/>
                </a:solidFill>
              </a:rPr>
              <a:t>，</a:t>
            </a:r>
            <a:r>
              <a:rPr lang="zh-CN" altLang="en-US" sz="2800">
                <a:solidFill>
                  <a:schemeClr val="accent2"/>
                </a:solidFill>
              </a:rPr>
              <a:t>球体总电量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</a:rPr>
              <a:t>(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>
                <a:solidFill>
                  <a:schemeClr val="accent2"/>
                </a:solidFill>
              </a:rPr>
              <a:t>&gt;0)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685800" y="1066800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球对称，高斯球面，球外场强大小也为</a:t>
            </a:r>
            <a:r>
              <a:rPr lang="en-US" altLang="zh-CN" sz="2800">
                <a:solidFill>
                  <a:schemeClr val="accent2"/>
                </a:solidFill>
              </a:rPr>
              <a:t>: </a:t>
            </a:r>
          </a:p>
        </p:txBody>
      </p:sp>
      <p:graphicFrame>
        <p:nvGraphicFramePr>
          <p:cNvPr id="76800" name="Object 1024"/>
          <p:cNvGraphicFramePr>
            <a:graphicFrameLocks noChangeAspect="1"/>
          </p:cNvGraphicFramePr>
          <p:nvPr/>
        </p:nvGraphicFramePr>
        <p:xfrm>
          <a:off x="1389063" y="1512888"/>
          <a:ext cx="360362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82414" imgH="982980" progId="Equation.3">
                  <p:embed/>
                </p:oleObj>
              </mc:Choice>
              <mc:Fallback>
                <p:oleObj name="公式" r:id="rId2" imgW="3482414" imgH="982980" progId="Equation.3">
                  <p:embed/>
                  <p:pic>
                    <p:nvPicPr>
                      <p:cNvPr id="7680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1512888"/>
                        <a:ext cx="3603625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5334000" y="1665288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方向沿径矢向外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965200" y="2514600"/>
            <a:ext cx="741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与整个球体的电量都集中在球心时的场强相同</a:t>
            </a:r>
            <a:r>
              <a:rPr lang="zh-CN" altLang="en-US" sz="2800">
                <a:solidFill>
                  <a:srgbClr val="CC3300"/>
                </a:solidFill>
              </a:rPr>
              <a:t> </a:t>
            </a:r>
            <a:endParaRPr lang="en-US" altLang="zh-CN" sz="2800">
              <a:solidFill>
                <a:srgbClr val="CC3300"/>
              </a:solidFill>
            </a:endParaRP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7191350" y="4195763"/>
            <a:ext cx="7810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6372200" y="3429000"/>
            <a:ext cx="1619250" cy="153193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6943700" y="3967163"/>
            <a:ext cx="476250" cy="455612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8010500" y="4103688"/>
            <a:ext cx="190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7724750" y="3859213"/>
            <a:ext cx="17145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accent2"/>
                </a:solidFill>
              </a:rPr>
              <a:t>r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6715100" y="3735388"/>
            <a:ext cx="933450" cy="920750"/>
            <a:chOff x="4248" y="2353"/>
            <a:chExt cx="588" cy="580"/>
          </a:xfrm>
        </p:grpSpPr>
        <p:sp>
          <p:nvSpPr>
            <p:cNvPr id="28708" name="Oval 16"/>
            <p:cNvSpPr>
              <a:spLocks noChangeArrowheads="1"/>
            </p:cNvSpPr>
            <p:nvPr/>
          </p:nvSpPr>
          <p:spPr bwMode="auto">
            <a:xfrm>
              <a:off x="4248" y="2353"/>
              <a:ext cx="588" cy="580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8709" name="Line 17"/>
            <p:cNvSpPr>
              <a:spLocks noChangeShapeType="1"/>
            </p:cNvSpPr>
            <p:nvPr/>
          </p:nvSpPr>
          <p:spPr bwMode="auto">
            <a:xfrm flipH="1" flipV="1">
              <a:off x="4368" y="2413"/>
              <a:ext cx="192" cy="23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Text Box 23"/>
            <p:cNvSpPr txBox="1">
              <a:spLocks noChangeArrowheads="1"/>
            </p:cNvSpPr>
            <p:nvPr/>
          </p:nvSpPr>
          <p:spPr bwMode="auto">
            <a:xfrm>
              <a:off x="4464" y="2378"/>
              <a:ext cx="10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</p:grp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7820000" y="3429000"/>
            <a:ext cx="1714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accent2"/>
                </a:solidFill>
              </a:rPr>
              <a:t>S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6829400" y="4176713"/>
            <a:ext cx="2286000" cy="2317750"/>
            <a:chOff x="4320" y="2631"/>
            <a:chExt cx="1440" cy="1460"/>
          </a:xfrm>
        </p:grpSpPr>
        <p:sp>
          <p:nvSpPr>
            <p:cNvPr id="28699" name="Text Box 31"/>
            <p:cNvSpPr txBox="1">
              <a:spLocks noChangeArrowheads="1"/>
            </p:cNvSpPr>
            <p:nvPr/>
          </p:nvSpPr>
          <p:spPr bwMode="auto">
            <a:xfrm>
              <a:off x="4320" y="3229"/>
              <a:ext cx="10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400" i="1">
                  <a:solidFill>
                    <a:schemeClr val="accent2"/>
                  </a:solidFill>
                </a:rPr>
                <a:t>E</a:t>
              </a:r>
            </a:p>
          </p:txBody>
        </p:sp>
        <p:grpSp>
          <p:nvGrpSpPr>
            <p:cNvPr id="28700" name="Group 46"/>
            <p:cNvGrpSpPr>
              <a:grpSpLocks/>
            </p:cNvGrpSpPr>
            <p:nvPr/>
          </p:nvGrpSpPr>
          <p:grpSpPr bwMode="auto">
            <a:xfrm>
              <a:off x="4536" y="2631"/>
              <a:ext cx="1224" cy="1460"/>
              <a:chOff x="4536" y="2631"/>
              <a:chExt cx="1224" cy="1460"/>
            </a:xfrm>
          </p:grpSpPr>
          <p:sp>
            <p:nvSpPr>
              <p:cNvPr id="28701" name="Line 25"/>
              <p:cNvSpPr>
                <a:spLocks noChangeShapeType="1"/>
              </p:cNvSpPr>
              <p:nvPr/>
            </p:nvSpPr>
            <p:spPr bwMode="auto">
              <a:xfrm flipV="1">
                <a:off x="4536" y="3240"/>
                <a:ext cx="0" cy="793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26"/>
              <p:cNvSpPr>
                <a:spLocks noChangeShapeType="1"/>
              </p:cNvSpPr>
              <p:nvPr/>
            </p:nvSpPr>
            <p:spPr bwMode="auto">
              <a:xfrm flipV="1">
                <a:off x="4536" y="2631"/>
                <a:ext cx="0" cy="63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27"/>
              <p:cNvSpPr>
                <a:spLocks noChangeShapeType="1"/>
              </p:cNvSpPr>
              <p:nvPr/>
            </p:nvSpPr>
            <p:spPr bwMode="auto">
              <a:xfrm>
                <a:off x="4536" y="4022"/>
                <a:ext cx="106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Line 28"/>
              <p:cNvSpPr>
                <a:spLocks noChangeShapeType="1"/>
              </p:cNvSpPr>
              <p:nvPr/>
            </p:nvSpPr>
            <p:spPr bwMode="auto">
              <a:xfrm>
                <a:off x="4836" y="2631"/>
                <a:ext cx="0" cy="139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5" name="Line 29"/>
              <p:cNvSpPr>
                <a:spLocks noChangeShapeType="1"/>
              </p:cNvSpPr>
              <p:nvPr/>
            </p:nvSpPr>
            <p:spPr bwMode="auto">
              <a:xfrm flipV="1">
                <a:off x="4536" y="3597"/>
                <a:ext cx="312" cy="425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6" name="Freeform 30"/>
              <p:cNvSpPr>
                <a:spLocks/>
              </p:cNvSpPr>
              <p:nvPr/>
            </p:nvSpPr>
            <p:spPr bwMode="auto">
              <a:xfrm>
                <a:off x="4836" y="3608"/>
                <a:ext cx="755" cy="322"/>
              </a:xfrm>
              <a:custGeom>
                <a:avLst/>
                <a:gdLst>
                  <a:gd name="T0" fmla="*/ 0 w 1259"/>
                  <a:gd name="T1" fmla="*/ 0 h 560"/>
                  <a:gd name="T2" fmla="*/ 19 w 1259"/>
                  <a:gd name="T3" fmla="*/ 12 h 560"/>
                  <a:gd name="T4" fmla="*/ 41 w 1259"/>
                  <a:gd name="T5" fmla="*/ 18 h 560"/>
                  <a:gd name="T6" fmla="*/ 59 w 1259"/>
                  <a:gd name="T7" fmla="*/ 20 h 5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59"/>
                  <a:gd name="T13" fmla="*/ 0 h 560"/>
                  <a:gd name="T14" fmla="*/ 1259 w 1259"/>
                  <a:gd name="T15" fmla="*/ 560 h 5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59" h="560">
                    <a:moveTo>
                      <a:pt x="0" y="0"/>
                    </a:moveTo>
                    <a:cubicBezTo>
                      <a:pt x="67" y="56"/>
                      <a:pt x="257" y="249"/>
                      <a:pt x="404" y="335"/>
                    </a:cubicBezTo>
                    <a:cubicBezTo>
                      <a:pt x="551" y="421"/>
                      <a:pt x="742" y="478"/>
                      <a:pt x="884" y="515"/>
                    </a:cubicBezTo>
                    <a:cubicBezTo>
                      <a:pt x="1026" y="552"/>
                      <a:pt x="1181" y="551"/>
                      <a:pt x="1259" y="560"/>
                    </a:cubicBezTo>
                  </a:path>
                </a:pathLst>
              </a:cu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7" name="Text Box 32"/>
              <p:cNvSpPr txBox="1">
                <a:spLocks noChangeArrowheads="1"/>
              </p:cNvSpPr>
              <p:nvPr/>
            </p:nvSpPr>
            <p:spPr bwMode="auto">
              <a:xfrm>
                <a:off x="5652" y="3930"/>
                <a:ext cx="108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2400" i="1">
                    <a:solidFill>
                      <a:schemeClr val="accent2"/>
                    </a:solidFill>
                  </a:rPr>
                  <a:t>r</a:t>
                </a:r>
              </a:p>
            </p:txBody>
          </p:sp>
        </p:grpSp>
      </p:grpSp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76200" y="3048000"/>
            <a:ext cx="628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i="1">
                <a:solidFill>
                  <a:schemeClr val="accent2"/>
                </a:solidFill>
              </a:rPr>
              <a:t>r&lt;R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时，高斯面为</a:t>
            </a:r>
            <a:r>
              <a:rPr lang="en-US" altLang="zh-CN" sz="2800" i="1">
                <a:solidFill>
                  <a:schemeClr val="accent2"/>
                </a:solidFill>
              </a:rPr>
              <a:t>S’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，应用高斯定理</a:t>
            </a:r>
            <a:r>
              <a:rPr lang="en-US" altLang="zh-CN" sz="2800">
                <a:solidFill>
                  <a:schemeClr val="accent2"/>
                </a:solidFill>
              </a:rPr>
              <a:t>: </a:t>
            </a:r>
          </a:p>
        </p:txBody>
      </p:sp>
      <p:graphicFrame>
        <p:nvGraphicFramePr>
          <p:cNvPr id="76801" name="Object 1025"/>
          <p:cNvGraphicFramePr>
            <a:graphicFrameLocks noChangeAspect="1"/>
          </p:cNvGraphicFramePr>
          <p:nvPr/>
        </p:nvGraphicFramePr>
        <p:xfrm>
          <a:off x="200025" y="3505200"/>
          <a:ext cx="296068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65317" imgH="982980" progId="Equation.3">
                  <p:embed/>
                </p:oleObj>
              </mc:Choice>
              <mc:Fallback>
                <p:oleObj name="公式" r:id="rId4" imgW="2865317" imgH="982980" progId="Equation.3">
                  <p:embed/>
                  <p:pic>
                    <p:nvPicPr>
                      <p:cNvPr id="7680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3505200"/>
                        <a:ext cx="2960688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" name="Object 1026"/>
          <p:cNvGraphicFramePr>
            <a:graphicFrameLocks noChangeAspect="1"/>
          </p:cNvGraphicFramePr>
          <p:nvPr/>
        </p:nvGraphicFramePr>
        <p:xfrm>
          <a:off x="685800" y="4584700"/>
          <a:ext cx="2070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65143" imgH="884051" progId="Equation.3">
                  <p:embed/>
                </p:oleObj>
              </mc:Choice>
              <mc:Fallback>
                <p:oleObj name="公式" r:id="rId6" imgW="2065143" imgH="884051" progId="Equation.3">
                  <p:embed/>
                  <p:pic>
                    <p:nvPicPr>
                      <p:cNvPr id="7680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84700"/>
                        <a:ext cx="2070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1027"/>
          <p:cNvGraphicFramePr>
            <a:graphicFrameLocks noChangeAspect="1"/>
          </p:cNvGraphicFramePr>
          <p:nvPr/>
        </p:nvGraphicFramePr>
        <p:xfrm>
          <a:off x="2743200" y="4584700"/>
          <a:ext cx="2235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224941" imgH="1348740" progId="Equation.3">
                  <p:embed/>
                </p:oleObj>
              </mc:Choice>
              <mc:Fallback>
                <p:oleObj name="公式" r:id="rId8" imgW="2224941" imgH="1348740" progId="Equation.3">
                  <p:embed/>
                  <p:pic>
                    <p:nvPicPr>
                      <p:cNvPr id="7680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84700"/>
                        <a:ext cx="22352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1028"/>
          <p:cNvGraphicFramePr>
            <a:graphicFrameLocks noChangeAspect="1"/>
          </p:cNvGraphicFramePr>
          <p:nvPr/>
        </p:nvGraphicFramePr>
        <p:xfrm>
          <a:off x="4953000" y="4572000"/>
          <a:ext cx="96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9972" imgH="921889" progId="Equation.3">
                  <p:embed/>
                </p:oleObj>
              </mc:Choice>
              <mc:Fallback>
                <p:oleObj name="Equation" r:id="rId10" imgW="959972" imgH="921889" progId="Equation.3">
                  <p:embed/>
                  <p:pic>
                    <p:nvPicPr>
                      <p:cNvPr id="7680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72000"/>
                        <a:ext cx="96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1029"/>
          <p:cNvGraphicFramePr>
            <a:graphicFrameLocks noChangeAspect="1"/>
          </p:cNvGraphicFramePr>
          <p:nvPr/>
        </p:nvGraphicFramePr>
        <p:xfrm>
          <a:off x="3360738" y="3505200"/>
          <a:ext cx="30400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941468" imgH="982980" progId="Equation.3">
                  <p:embed/>
                </p:oleObj>
              </mc:Choice>
              <mc:Fallback>
                <p:oleObj name="公式" r:id="rId12" imgW="2941468" imgH="982980" progId="Equation.3">
                  <p:embed/>
                  <p:pic>
                    <p:nvPicPr>
                      <p:cNvPr id="7680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3505200"/>
                        <a:ext cx="304006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30"/>
          <p:cNvGraphicFramePr>
            <a:graphicFrameLocks noChangeAspect="1"/>
          </p:cNvGraphicFramePr>
          <p:nvPr/>
        </p:nvGraphicFramePr>
        <p:xfrm>
          <a:off x="304800" y="5791200"/>
          <a:ext cx="3594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588946" imgH="982980" progId="Equation.3">
                  <p:embed/>
                </p:oleObj>
              </mc:Choice>
              <mc:Fallback>
                <p:oleObj name="公式" r:id="rId14" imgW="3588946" imgH="982980" progId="Equation.3">
                  <p:embed/>
                  <p:pic>
                    <p:nvPicPr>
                      <p:cNvPr id="7680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91200"/>
                        <a:ext cx="3594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0" name="Text Box 42"/>
          <p:cNvSpPr txBox="1">
            <a:spLocks noChangeArrowheads="1"/>
          </p:cNvSpPr>
          <p:nvPr/>
        </p:nvSpPr>
        <p:spPr bwMode="auto">
          <a:xfrm>
            <a:off x="4114800" y="594360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方向沿径矢向外</a:t>
            </a:r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6829400" y="4343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i="1">
                <a:solidFill>
                  <a:schemeClr val="accent2"/>
                </a:solidFill>
              </a:rPr>
              <a:t>S’</a:t>
            </a:r>
          </a:p>
        </p:txBody>
      </p:sp>
      <p:sp>
        <p:nvSpPr>
          <p:cNvPr id="32813" name="Text Box 45"/>
          <p:cNvSpPr txBox="1">
            <a:spLocks noChangeArrowheads="1"/>
          </p:cNvSpPr>
          <p:nvPr/>
        </p:nvSpPr>
        <p:spPr bwMode="auto">
          <a:xfrm>
            <a:off x="7820000" y="3581400"/>
            <a:ext cx="3365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CC3300"/>
                </a:solidFill>
              </a:rPr>
              <a:t>.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28170" y="6381328"/>
            <a:ext cx="3901718" cy="547877"/>
            <a:chOff x="2428170" y="6381328"/>
            <a:chExt cx="3901718" cy="547877"/>
          </a:xfrm>
        </p:grpSpPr>
        <p:graphicFrame>
          <p:nvGraphicFramePr>
            <p:cNvPr id="39" name="Object 1030"/>
            <p:cNvGraphicFramePr>
              <a:graphicFrameLocks noChangeAspect="1"/>
            </p:cNvGraphicFramePr>
            <p:nvPr/>
          </p:nvGraphicFramePr>
          <p:xfrm>
            <a:off x="4584175" y="6381328"/>
            <a:ext cx="1745713" cy="547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12520" imgH="253800" progId="Equation.DSMT4">
                    <p:embed/>
                  </p:oleObj>
                </mc:Choice>
                <mc:Fallback>
                  <p:oleObj name="Equation" r:id="rId16" imgW="812520" imgH="253800" progId="Equation.DSMT4">
                    <p:embed/>
                    <p:pic>
                      <p:nvPicPr>
                        <p:cNvPr id="39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175" y="6381328"/>
                          <a:ext cx="1745713" cy="5478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任意多边形 3"/>
            <p:cNvSpPr/>
            <p:nvPr/>
          </p:nvSpPr>
          <p:spPr bwMode="auto">
            <a:xfrm>
              <a:off x="2428170" y="6450904"/>
              <a:ext cx="2041743" cy="203200"/>
            </a:xfrm>
            <a:custGeom>
              <a:avLst/>
              <a:gdLst>
                <a:gd name="connsiteX0" fmla="*/ 0 w 2041743"/>
                <a:gd name="connsiteY0" fmla="*/ 0 h 203200"/>
                <a:gd name="connsiteX1" fmla="*/ 676406 w 2041743"/>
                <a:gd name="connsiteY1" fmla="*/ 175364 h 203200"/>
                <a:gd name="connsiteX2" fmla="*/ 2041743 w 2041743"/>
                <a:gd name="connsiteY2" fmla="*/ 200417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1743" h="203200">
                  <a:moveTo>
                    <a:pt x="0" y="0"/>
                  </a:moveTo>
                  <a:cubicBezTo>
                    <a:pt x="168058" y="70980"/>
                    <a:pt x="336116" y="141961"/>
                    <a:pt x="676406" y="175364"/>
                  </a:cubicBezTo>
                  <a:cubicBezTo>
                    <a:pt x="1016697" y="208767"/>
                    <a:pt x="1529220" y="204592"/>
                    <a:pt x="2041743" y="200417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6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6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6" grpId="0" autoUpdateAnimBg="0"/>
      <p:bldP spid="32777" grpId="0" animBg="1"/>
      <p:bldP spid="32778" grpId="0" autoUpdateAnimBg="0"/>
      <p:bldP spid="32780" grpId="0" autoUpdateAnimBg="0"/>
      <p:bldP spid="32781" grpId="0" autoUpdateAnimBg="0"/>
      <p:bldP spid="32786" grpId="0" animBg="1"/>
      <p:bldP spid="32787" grpId="0" animBg="1"/>
      <p:bldP spid="32788" grpId="0" animBg="1"/>
      <p:bldP spid="32789" grpId="0" autoUpdateAnimBg="0"/>
      <p:bldP spid="32790" grpId="0" autoUpdateAnimBg="0"/>
      <p:bldP spid="32792" grpId="0" autoUpdateAnimBg="0"/>
      <p:bldP spid="32802" grpId="0" autoUpdateAnimBg="0"/>
      <p:bldP spid="32810" grpId="0" autoUpdateAnimBg="0"/>
      <p:bldP spid="32811" grpId="0" autoUpdateAnimBg="0"/>
      <p:bldP spid="328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52400" y="44450"/>
            <a:ext cx="8839200" cy="946150"/>
            <a:chOff x="96" y="28"/>
            <a:chExt cx="5568" cy="596"/>
          </a:xfrm>
        </p:grpSpPr>
        <p:sp>
          <p:nvSpPr>
            <p:cNvPr id="29750" name="Text Box 9"/>
            <p:cNvSpPr txBox="1">
              <a:spLocks noChangeArrowheads="1"/>
            </p:cNvSpPr>
            <p:nvPr/>
          </p:nvSpPr>
          <p:spPr bwMode="auto">
            <a:xfrm>
              <a:off x="96" y="28"/>
              <a:ext cx="556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</a:rPr>
                <a:t>3</a:t>
              </a:r>
              <a:r>
                <a:rPr lang="zh-CN" altLang="en-US" sz="2800">
                  <a:solidFill>
                    <a:schemeClr val="accent2"/>
                  </a:solidFill>
                </a:rPr>
                <a:t>：求无限长均匀带电</a:t>
              </a:r>
              <a:r>
                <a:rPr lang="zh-CN" altLang="en-US" sz="2800">
                  <a:solidFill>
                    <a:srgbClr val="CC3300"/>
                  </a:solidFill>
                </a:rPr>
                <a:t>圆柱面</a:t>
              </a:r>
              <a:r>
                <a:rPr lang="zh-CN" altLang="en-US" sz="2800">
                  <a:solidFill>
                    <a:schemeClr val="accent2"/>
                  </a:solidFill>
                </a:rPr>
                <a:t>的电场分布。已知圆柱面半径为</a:t>
              </a:r>
              <a:r>
                <a:rPr lang="en-US" altLang="zh-CN" sz="2800" i="1">
                  <a:solidFill>
                    <a:schemeClr val="accent2"/>
                  </a:solidFill>
                </a:rPr>
                <a:t>R</a:t>
              </a:r>
              <a:r>
                <a:rPr lang="zh-CN" altLang="en-US" sz="2800">
                  <a:solidFill>
                    <a:schemeClr val="accent2"/>
                  </a:solidFill>
                </a:rPr>
                <a:t>，单位长度带电量为               。</a:t>
              </a:r>
            </a:p>
          </p:txBody>
        </p:sp>
        <p:graphicFrame>
          <p:nvGraphicFramePr>
            <p:cNvPr id="29751" name="Object 1027"/>
            <p:cNvGraphicFramePr>
              <a:graphicFrameLocks noChangeAspect="1"/>
            </p:cNvGraphicFramePr>
            <p:nvPr/>
          </p:nvGraphicFramePr>
          <p:xfrm>
            <a:off x="3184" y="368"/>
            <a:ext cx="8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41120" imgH="396109" progId="Equation.3">
                    <p:embed/>
                  </p:oleObj>
                </mc:Choice>
                <mc:Fallback>
                  <p:oleObj name="Equation" r:id="rId2" imgW="1341120" imgH="396109" progId="Equation.3">
                    <p:embed/>
                    <p:pic>
                      <p:nvPicPr>
                        <p:cNvPr id="29751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368"/>
                          <a:ext cx="84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-76200" y="1081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分析：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8431213" y="2686050"/>
            <a:ext cx="533400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5476875" y="2339975"/>
            <a:ext cx="439738" cy="650875"/>
            <a:chOff x="3264" y="1419"/>
            <a:chExt cx="277" cy="410"/>
          </a:xfrm>
        </p:grpSpPr>
        <p:sp>
          <p:nvSpPr>
            <p:cNvPr id="29746" name="Line 23"/>
            <p:cNvSpPr>
              <a:spLocks noChangeShapeType="1"/>
            </p:cNvSpPr>
            <p:nvPr/>
          </p:nvSpPr>
          <p:spPr bwMode="auto">
            <a:xfrm>
              <a:off x="3354" y="1419"/>
              <a:ext cx="187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7" name="Line 24"/>
            <p:cNvSpPr>
              <a:spLocks noChangeShapeType="1"/>
            </p:cNvSpPr>
            <p:nvPr/>
          </p:nvSpPr>
          <p:spPr bwMode="auto">
            <a:xfrm>
              <a:off x="3340" y="1829"/>
              <a:ext cx="18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Line 25"/>
            <p:cNvSpPr>
              <a:spLocks noChangeShapeType="1"/>
            </p:cNvSpPr>
            <p:nvPr/>
          </p:nvSpPr>
          <p:spPr bwMode="auto">
            <a:xfrm>
              <a:off x="3395" y="1419"/>
              <a:ext cx="1" cy="41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AutoShape 45"/>
            <p:cNvSpPr>
              <a:spLocks noChangeArrowheads="1"/>
            </p:cNvSpPr>
            <p:nvPr/>
          </p:nvSpPr>
          <p:spPr bwMode="auto">
            <a:xfrm>
              <a:off x="3264" y="1504"/>
              <a:ext cx="173" cy="18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h</a:t>
              </a:r>
              <a:endParaRPr lang="en-US" altLang="zh-CN" sz="2400" b="0">
                <a:solidFill>
                  <a:schemeClr val="accent2"/>
                </a:solidFill>
              </a:endParaRPr>
            </a:p>
          </p:txBody>
        </p:sp>
      </p:grpSp>
      <p:sp>
        <p:nvSpPr>
          <p:cNvPr id="33838" name="AutoShape 46"/>
          <p:cNvSpPr>
            <a:spLocks noChangeArrowheads="1"/>
          </p:cNvSpPr>
          <p:nvPr/>
        </p:nvSpPr>
        <p:spPr bwMode="auto">
          <a:xfrm>
            <a:off x="6327775" y="2125663"/>
            <a:ext cx="274638" cy="255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S</a:t>
            </a:r>
            <a:endParaRPr lang="en-US" altLang="zh-CN" sz="2400" b="0">
              <a:solidFill>
                <a:schemeClr val="accent2"/>
              </a:solidFill>
            </a:endParaRPr>
          </a:p>
        </p:txBody>
      </p:sp>
      <p:sp>
        <p:nvSpPr>
          <p:cNvPr id="33840" name="AutoShape 48"/>
          <p:cNvSpPr>
            <a:spLocks noChangeArrowheads="1"/>
          </p:cNvSpPr>
          <p:nvPr/>
        </p:nvSpPr>
        <p:spPr bwMode="auto">
          <a:xfrm>
            <a:off x="8278813" y="2293938"/>
            <a:ext cx="296862" cy="3159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rgbClr val="CC3300"/>
                </a:solidFill>
              </a:rPr>
              <a:t>·</a:t>
            </a:r>
            <a:endParaRPr lang="en-US" altLang="zh-CN" sz="4800" b="0">
              <a:solidFill>
                <a:srgbClr val="CC3300"/>
              </a:solidFill>
            </a:endParaRPr>
          </a:p>
        </p:txBody>
      </p:sp>
      <p:sp>
        <p:nvSpPr>
          <p:cNvPr id="29705" name="Line 52"/>
          <p:cNvSpPr>
            <a:spLocks noChangeShapeType="1"/>
          </p:cNvSpPr>
          <p:nvPr/>
        </p:nvSpPr>
        <p:spPr bwMode="auto">
          <a:xfrm>
            <a:off x="8002588" y="2266950"/>
            <a:ext cx="1587" cy="6699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 type="none" w="med" len="sm"/>
                <a:tailEnd type="none" w="med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5988050" y="2078038"/>
            <a:ext cx="2393950" cy="1122362"/>
            <a:chOff x="3534" y="1271"/>
            <a:chExt cx="1508" cy="707"/>
          </a:xfrm>
        </p:grpSpPr>
        <p:sp>
          <p:nvSpPr>
            <p:cNvPr id="29730" name="Line 20"/>
            <p:cNvSpPr>
              <a:spLocks noChangeShapeType="1"/>
            </p:cNvSpPr>
            <p:nvPr/>
          </p:nvSpPr>
          <p:spPr bwMode="auto">
            <a:xfrm>
              <a:off x="3790" y="1736"/>
              <a:ext cx="28" cy="4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Oval 28"/>
            <p:cNvSpPr>
              <a:spLocks noChangeArrowheads="1"/>
            </p:cNvSpPr>
            <p:nvPr/>
          </p:nvSpPr>
          <p:spPr bwMode="auto">
            <a:xfrm>
              <a:off x="3534" y="1677"/>
              <a:ext cx="1508" cy="301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9732" name="Line 29"/>
            <p:cNvSpPr>
              <a:spLocks noChangeShapeType="1"/>
            </p:cNvSpPr>
            <p:nvPr/>
          </p:nvSpPr>
          <p:spPr bwMode="auto">
            <a:xfrm>
              <a:off x="3534" y="1418"/>
              <a:ext cx="0" cy="4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3" name="Oval 33"/>
            <p:cNvSpPr>
              <a:spLocks noChangeArrowheads="1"/>
            </p:cNvSpPr>
            <p:nvPr/>
          </p:nvSpPr>
          <p:spPr bwMode="auto">
            <a:xfrm>
              <a:off x="3541" y="1271"/>
              <a:ext cx="1501" cy="2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9734" name="Line 34"/>
            <p:cNvSpPr>
              <a:spLocks noChangeShapeType="1"/>
            </p:cNvSpPr>
            <p:nvPr/>
          </p:nvSpPr>
          <p:spPr bwMode="auto">
            <a:xfrm>
              <a:off x="3658" y="1680"/>
              <a:ext cx="111" cy="7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5" name="Line 35"/>
            <p:cNvSpPr>
              <a:spLocks noChangeShapeType="1"/>
            </p:cNvSpPr>
            <p:nvPr/>
          </p:nvSpPr>
          <p:spPr bwMode="auto">
            <a:xfrm>
              <a:off x="3886" y="1661"/>
              <a:ext cx="42" cy="18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6" name="Line 36"/>
            <p:cNvSpPr>
              <a:spLocks noChangeShapeType="1"/>
            </p:cNvSpPr>
            <p:nvPr/>
          </p:nvSpPr>
          <p:spPr bwMode="auto">
            <a:xfrm>
              <a:off x="4080" y="1622"/>
              <a:ext cx="56" cy="7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7" name="Line 37"/>
            <p:cNvSpPr>
              <a:spLocks noChangeShapeType="1"/>
            </p:cNvSpPr>
            <p:nvPr/>
          </p:nvSpPr>
          <p:spPr bwMode="auto">
            <a:xfrm>
              <a:off x="4343" y="1654"/>
              <a:ext cx="62" cy="9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8" name="Line 38"/>
            <p:cNvSpPr>
              <a:spLocks noChangeShapeType="1"/>
            </p:cNvSpPr>
            <p:nvPr/>
          </p:nvSpPr>
          <p:spPr bwMode="auto">
            <a:xfrm flipH="1">
              <a:off x="4606" y="1667"/>
              <a:ext cx="7" cy="3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9" name="Line 39"/>
            <p:cNvSpPr>
              <a:spLocks noChangeShapeType="1"/>
            </p:cNvSpPr>
            <p:nvPr/>
          </p:nvSpPr>
          <p:spPr bwMode="auto">
            <a:xfrm>
              <a:off x="4211" y="1629"/>
              <a:ext cx="1" cy="5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0" name="Line 40"/>
            <p:cNvSpPr>
              <a:spLocks noChangeShapeType="1"/>
            </p:cNvSpPr>
            <p:nvPr/>
          </p:nvSpPr>
          <p:spPr bwMode="auto">
            <a:xfrm>
              <a:off x="3803" y="1654"/>
              <a:ext cx="35" cy="122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1" name="Line 41"/>
            <p:cNvSpPr>
              <a:spLocks noChangeShapeType="1"/>
            </p:cNvSpPr>
            <p:nvPr/>
          </p:nvSpPr>
          <p:spPr bwMode="auto">
            <a:xfrm>
              <a:off x="3949" y="1654"/>
              <a:ext cx="34" cy="5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2" name="Line 42"/>
            <p:cNvSpPr>
              <a:spLocks noChangeShapeType="1"/>
            </p:cNvSpPr>
            <p:nvPr/>
          </p:nvSpPr>
          <p:spPr bwMode="auto">
            <a:xfrm flipH="1">
              <a:off x="4958" y="1725"/>
              <a:ext cx="49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Line 43"/>
            <p:cNvSpPr>
              <a:spLocks noChangeShapeType="1"/>
            </p:cNvSpPr>
            <p:nvPr/>
          </p:nvSpPr>
          <p:spPr bwMode="auto">
            <a:xfrm flipH="1">
              <a:off x="4827" y="1661"/>
              <a:ext cx="63" cy="11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4" name="Line 44"/>
            <p:cNvSpPr>
              <a:spLocks noChangeShapeType="1"/>
            </p:cNvSpPr>
            <p:nvPr/>
          </p:nvSpPr>
          <p:spPr bwMode="auto">
            <a:xfrm flipH="1">
              <a:off x="4426" y="1642"/>
              <a:ext cx="49" cy="16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5" name="Line 58"/>
            <p:cNvSpPr>
              <a:spLocks noChangeShapeType="1"/>
            </p:cNvSpPr>
            <p:nvPr/>
          </p:nvSpPr>
          <p:spPr bwMode="auto">
            <a:xfrm>
              <a:off x="5040" y="1440"/>
              <a:ext cx="0" cy="4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53" name="Text Box 61"/>
          <p:cNvSpPr txBox="1">
            <a:spLocks noChangeArrowheads="1"/>
          </p:cNvSpPr>
          <p:nvPr/>
        </p:nvSpPr>
        <p:spPr bwMode="auto">
          <a:xfrm>
            <a:off x="8278813" y="22098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33854" name="Line 62"/>
          <p:cNvSpPr>
            <a:spLocks noChangeShapeType="1"/>
          </p:cNvSpPr>
          <p:nvPr/>
        </p:nvSpPr>
        <p:spPr bwMode="auto">
          <a:xfrm flipH="1">
            <a:off x="7135813" y="2686050"/>
            <a:ext cx="1219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6562725" y="1162050"/>
            <a:ext cx="982663" cy="2876550"/>
            <a:chOff x="4134" y="732"/>
            <a:chExt cx="619" cy="1812"/>
          </a:xfrm>
        </p:grpSpPr>
        <p:sp>
          <p:nvSpPr>
            <p:cNvPr id="29718" name="AutoShape 19"/>
            <p:cNvSpPr>
              <a:spLocks noChangeArrowheads="1"/>
            </p:cNvSpPr>
            <p:nvPr/>
          </p:nvSpPr>
          <p:spPr bwMode="auto">
            <a:xfrm>
              <a:off x="4134" y="828"/>
              <a:ext cx="409" cy="2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i="1">
                  <a:solidFill>
                    <a:schemeClr val="accent2"/>
                  </a:solidFill>
                  <a:sym typeface="Symbol" panose="05050102010706020507" pitchFamily="18" charset="2"/>
                </a:rPr>
                <a:t></a:t>
              </a:r>
              <a:endParaRPr lang="en-US" altLang="zh-CN" sz="2200">
                <a:solidFill>
                  <a:schemeClr val="accent2"/>
                </a:solidFill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000" b="0">
                <a:solidFill>
                  <a:schemeClr val="accent2"/>
                </a:solidFill>
              </a:endParaRPr>
            </a:p>
          </p:txBody>
        </p:sp>
        <p:sp>
          <p:nvSpPr>
            <p:cNvPr id="29719" name="Line 22"/>
            <p:cNvSpPr>
              <a:spLocks noChangeShapeType="1"/>
            </p:cNvSpPr>
            <p:nvPr/>
          </p:nvSpPr>
          <p:spPr bwMode="auto">
            <a:xfrm>
              <a:off x="4495" y="10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720" name="Group 57"/>
            <p:cNvGrpSpPr>
              <a:grpSpLocks/>
            </p:cNvGrpSpPr>
            <p:nvPr/>
          </p:nvGrpSpPr>
          <p:grpSpPr bwMode="auto">
            <a:xfrm>
              <a:off x="4255" y="732"/>
              <a:ext cx="498" cy="1812"/>
              <a:chOff x="4032" y="720"/>
              <a:chExt cx="498" cy="1812"/>
            </a:xfrm>
          </p:grpSpPr>
          <p:sp>
            <p:nvSpPr>
              <p:cNvPr id="29722" name="Line 14"/>
              <p:cNvSpPr>
                <a:spLocks noChangeShapeType="1"/>
              </p:cNvSpPr>
              <p:nvPr/>
            </p:nvSpPr>
            <p:spPr bwMode="auto">
              <a:xfrm>
                <a:off x="4280" y="768"/>
                <a:ext cx="1" cy="176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3" name="Line 17"/>
              <p:cNvSpPr>
                <a:spLocks noChangeShapeType="1"/>
              </p:cNvSpPr>
              <p:nvPr/>
            </p:nvSpPr>
            <p:spPr bwMode="auto">
              <a:xfrm>
                <a:off x="4530" y="1040"/>
                <a:ext cx="0" cy="1203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4" name="Oval 18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485" cy="167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29725" name="Line 27"/>
              <p:cNvSpPr>
                <a:spLocks noChangeShapeType="1"/>
              </p:cNvSpPr>
              <p:nvPr/>
            </p:nvSpPr>
            <p:spPr bwMode="auto">
              <a:xfrm>
                <a:off x="4045" y="1047"/>
                <a:ext cx="1" cy="1177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6" name="Line 53"/>
              <p:cNvSpPr>
                <a:spLocks noChangeShapeType="1"/>
              </p:cNvSpPr>
              <p:nvPr/>
            </p:nvSpPr>
            <p:spPr bwMode="auto">
              <a:xfrm flipV="1">
                <a:off x="4044" y="72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7" name="Line 54"/>
              <p:cNvSpPr>
                <a:spLocks noChangeShapeType="1"/>
              </p:cNvSpPr>
              <p:nvPr/>
            </p:nvSpPr>
            <p:spPr bwMode="auto">
              <a:xfrm flipV="1">
                <a:off x="4524" y="72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8" name="Line 55"/>
              <p:cNvSpPr>
                <a:spLocks noChangeShapeType="1"/>
              </p:cNvSpPr>
              <p:nvPr/>
            </p:nvSpPr>
            <p:spPr bwMode="auto">
              <a:xfrm flipV="1">
                <a:off x="4044" y="216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9" name="Line 56"/>
              <p:cNvSpPr>
                <a:spLocks noChangeShapeType="1"/>
              </p:cNvSpPr>
              <p:nvPr/>
            </p:nvSpPr>
            <p:spPr bwMode="auto">
              <a:xfrm flipV="1">
                <a:off x="4524" y="216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1" name="Text Box 63"/>
            <p:cNvSpPr txBox="1">
              <a:spLocks noChangeArrowheads="1"/>
            </p:cNvSpPr>
            <p:nvPr/>
          </p:nvSpPr>
          <p:spPr bwMode="auto">
            <a:xfrm>
              <a:off x="4495" y="82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</p:grpSp>
      <p:sp>
        <p:nvSpPr>
          <p:cNvPr id="33856" name="Text Box 64"/>
          <p:cNvSpPr txBox="1">
            <a:spLocks noChangeArrowheads="1"/>
          </p:cNvSpPr>
          <p:nvPr/>
        </p:nvSpPr>
        <p:spPr bwMode="auto">
          <a:xfrm>
            <a:off x="7974013" y="23622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r</a:t>
            </a:r>
          </a:p>
        </p:txBody>
      </p:sp>
      <p:graphicFrame>
        <p:nvGraphicFramePr>
          <p:cNvPr id="77824" name="Object 1024"/>
          <p:cNvGraphicFramePr>
            <a:graphicFrameLocks noChangeAspect="1"/>
          </p:cNvGraphicFramePr>
          <p:nvPr/>
        </p:nvGraphicFramePr>
        <p:xfrm>
          <a:off x="8812213" y="2305050"/>
          <a:ext cx="3317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379" imgH="373249" progId="Equation.DSMT4">
                  <p:embed/>
                </p:oleObj>
              </mc:Choice>
              <mc:Fallback>
                <p:oleObj name="Equation" r:id="rId4" imgW="335379" imgH="373249" progId="Equation.DSMT4">
                  <p:embed/>
                  <p:pic>
                    <p:nvPicPr>
                      <p:cNvPr id="7782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2213" y="2305050"/>
                        <a:ext cx="3317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Text Box 66"/>
          <p:cNvSpPr txBox="1">
            <a:spLocks noChangeArrowheads="1"/>
          </p:cNvSpPr>
          <p:nvPr/>
        </p:nvSpPr>
        <p:spPr bwMode="auto">
          <a:xfrm>
            <a:off x="914400" y="1066800"/>
            <a:ext cx="4495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柱对称，电场分布圆柱辐射状，空间柱面场强大小相等，方向向外。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762000" y="4495800"/>
            <a:ext cx="6170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>
                <a:solidFill>
                  <a:schemeClr val="accent2"/>
                </a:solidFill>
              </a:rPr>
              <a:t>&gt;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时，高斯面为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，应用高斯定理</a:t>
            </a:r>
            <a:r>
              <a:rPr lang="en-US" altLang="zh-CN" sz="2800">
                <a:solidFill>
                  <a:schemeClr val="accent2"/>
                </a:solidFill>
              </a:rPr>
              <a:t>: </a:t>
            </a:r>
          </a:p>
        </p:txBody>
      </p:sp>
      <p:graphicFrame>
        <p:nvGraphicFramePr>
          <p:cNvPr id="77825" name="Object 1025"/>
          <p:cNvGraphicFramePr>
            <a:graphicFrameLocks noChangeAspect="1"/>
          </p:cNvGraphicFramePr>
          <p:nvPr/>
        </p:nvGraphicFramePr>
        <p:xfrm>
          <a:off x="1073150" y="5237163"/>
          <a:ext cx="2032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26871" imgH="655451" progId="Equation.3">
                  <p:embed/>
                </p:oleObj>
              </mc:Choice>
              <mc:Fallback>
                <p:oleObj name="公式" r:id="rId6" imgW="2026871" imgH="655451" progId="Equation.3">
                  <p:embed/>
                  <p:pic>
                    <p:nvPicPr>
                      <p:cNvPr id="7782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237163"/>
                        <a:ext cx="2032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6" name="Object 1026"/>
          <p:cNvGraphicFramePr>
            <a:graphicFrameLocks noChangeAspect="1"/>
          </p:cNvGraphicFramePr>
          <p:nvPr/>
        </p:nvGraphicFramePr>
        <p:xfrm>
          <a:off x="3079750" y="5237163"/>
          <a:ext cx="459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87191" imgH="678311" progId="Equation.DSMT4">
                  <p:embed/>
                </p:oleObj>
              </mc:Choice>
              <mc:Fallback>
                <p:oleObj name="Equation" r:id="rId8" imgW="4587191" imgH="678311" progId="Equation.DSMT4">
                  <p:embed/>
                  <p:pic>
                    <p:nvPicPr>
                      <p:cNvPr id="7782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5237163"/>
                        <a:ext cx="459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7" name="Text Box 57"/>
          <p:cNvSpPr txBox="1">
            <a:spLocks noChangeArrowheads="1"/>
          </p:cNvSpPr>
          <p:nvPr/>
        </p:nvSpPr>
        <p:spPr bwMode="auto">
          <a:xfrm>
            <a:off x="685800" y="2514600"/>
            <a:ext cx="4038600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是空间任意一点，与圆柱面轴线的距离为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通过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点做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闭合高斯面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（柱面加上下底）</a:t>
            </a:r>
            <a:endParaRPr lang="zh-CN" altLang="en-US" sz="2800">
              <a:solidFill>
                <a:schemeClr val="accent2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304800" y="61102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上下底面上各点场强与底面平行，故上下底无电通量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 autoUpdateAnimBg="0"/>
      <p:bldP spid="33803" grpId="0" autoUpdateAnimBg="0"/>
      <p:bldP spid="33822" grpId="0" animBg="1"/>
      <p:bldP spid="33838" grpId="0" autoUpdateAnimBg="0"/>
      <p:bldP spid="33840" grpId="0" autoUpdateAnimBg="0"/>
      <p:bldP spid="33853" grpId="0" autoUpdateAnimBg="0"/>
      <p:bldP spid="33854" grpId="0" animBg="1"/>
      <p:bldP spid="33856" grpId="0" autoUpdateAnimBg="0"/>
      <p:bldP spid="15382" grpId="0" autoUpdateAnimBg="0"/>
      <p:bldP spid="33861" grpId="0" autoUpdateAnimBg="0"/>
      <p:bldP spid="15417" grpId="0" autoUpdateAnimBg="0"/>
      <p:bldP spid="348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43"/>
          <p:cNvGrpSpPr>
            <a:grpSpLocks/>
          </p:cNvGrpSpPr>
          <p:nvPr/>
        </p:nvGrpSpPr>
        <p:grpSpPr bwMode="auto">
          <a:xfrm>
            <a:off x="5476875" y="228600"/>
            <a:ext cx="3667125" cy="2876550"/>
            <a:chOff x="3450" y="732"/>
            <a:chExt cx="2310" cy="1812"/>
          </a:xfrm>
        </p:grpSpPr>
        <p:sp>
          <p:nvSpPr>
            <p:cNvPr id="30763" name="AutoShape 2"/>
            <p:cNvSpPr>
              <a:spLocks noChangeArrowheads="1"/>
            </p:cNvSpPr>
            <p:nvPr/>
          </p:nvSpPr>
          <p:spPr bwMode="auto">
            <a:xfrm>
              <a:off x="4134" y="828"/>
              <a:ext cx="409" cy="21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i="1">
                  <a:solidFill>
                    <a:schemeClr val="accent2"/>
                  </a:solidFill>
                  <a:sym typeface="Symbol" panose="05050102010706020507" pitchFamily="18" charset="2"/>
                </a:rPr>
                <a:t></a:t>
              </a:r>
              <a:endParaRPr lang="en-US" altLang="zh-CN" sz="2200">
                <a:solidFill>
                  <a:schemeClr val="accent2"/>
                </a:solidFill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1000" b="0">
                <a:solidFill>
                  <a:schemeClr val="accent2"/>
                </a:solidFill>
              </a:endParaRPr>
            </a:p>
          </p:txBody>
        </p:sp>
        <p:sp>
          <p:nvSpPr>
            <p:cNvPr id="30764" name="Line 3"/>
            <p:cNvSpPr>
              <a:spLocks noChangeShapeType="1"/>
            </p:cNvSpPr>
            <p:nvPr/>
          </p:nvSpPr>
          <p:spPr bwMode="auto">
            <a:xfrm>
              <a:off x="4495" y="1068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Line 4"/>
            <p:cNvSpPr>
              <a:spLocks noChangeShapeType="1"/>
            </p:cNvSpPr>
            <p:nvPr/>
          </p:nvSpPr>
          <p:spPr bwMode="auto">
            <a:xfrm>
              <a:off x="5311" y="1692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766" name="Group 5"/>
            <p:cNvGrpSpPr>
              <a:grpSpLocks/>
            </p:cNvGrpSpPr>
            <p:nvPr/>
          </p:nvGrpSpPr>
          <p:grpSpPr bwMode="auto">
            <a:xfrm>
              <a:off x="3450" y="1474"/>
              <a:ext cx="277" cy="410"/>
              <a:chOff x="3264" y="1419"/>
              <a:chExt cx="277" cy="410"/>
            </a:xfrm>
          </p:grpSpPr>
          <p:sp>
            <p:nvSpPr>
              <p:cNvPr id="30800" name="Line 6"/>
              <p:cNvSpPr>
                <a:spLocks noChangeShapeType="1"/>
              </p:cNvSpPr>
              <p:nvPr/>
            </p:nvSpPr>
            <p:spPr bwMode="auto">
              <a:xfrm>
                <a:off x="3354" y="1419"/>
                <a:ext cx="187" cy="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1" name="Line 7"/>
              <p:cNvSpPr>
                <a:spLocks noChangeShapeType="1"/>
              </p:cNvSpPr>
              <p:nvPr/>
            </p:nvSpPr>
            <p:spPr bwMode="auto">
              <a:xfrm>
                <a:off x="3340" y="1829"/>
                <a:ext cx="187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2" name="Line 8"/>
              <p:cNvSpPr>
                <a:spLocks noChangeShapeType="1"/>
              </p:cNvSpPr>
              <p:nvPr/>
            </p:nvSpPr>
            <p:spPr bwMode="auto">
              <a:xfrm>
                <a:off x="3395" y="1419"/>
                <a:ext cx="1" cy="41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3" name="AutoShape 9"/>
              <p:cNvSpPr>
                <a:spLocks noChangeArrowheads="1"/>
              </p:cNvSpPr>
              <p:nvPr/>
            </p:nvSpPr>
            <p:spPr bwMode="auto">
              <a:xfrm>
                <a:off x="3264" y="1504"/>
                <a:ext cx="173" cy="18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h</a:t>
                </a:r>
                <a:endParaRPr lang="en-US" altLang="zh-CN" sz="2400" b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0767" name="AutoShape 10"/>
            <p:cNvSpPr>
              <a:spLocks noChangeArrowheads="1"/>
            </p:cNvSpPr>
            <p:nvPr/>
          </p:nvSpPr>
          <p:spPr bwMode="auto">
            <a:xfrm>
              <a:off x="3986" y="1339"/>
              <a:ext cx="173" cy="161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S</a:t>
              </a:r>
              <a:endParaRPr lang="en-US" altLang="zh-CN" sz="2400" b="0">
                <a:solidFill>
                  <a:schemeClr val="accent2"/>
                </a:solidFill>
              </a:endParaRPr>
            </a:p>
          </p:txBody>
        </p:sp>
        <p:sp>
          <p:nvSpPr>
            <p:cNvPr id="30768" name="AutoShape 11"/>
            <p:cNvSpPr>
              <a:spLocks noChangeArrowheads="1"/>
            </p:cNvSpPr>
            <p:nvPr/>
          </p:nvSpPr>
          <p:spPr bwMode="auto">
            <a:xfrm>
              <a:off x="5215" y="1445"/>
              <a:ext cx="187" cy="19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solidFill>
                    <a:srgbClr val="CC3300"/>
                  </a:solidFill>
                </a:rPr>
                <a:t>·</a:t>
              </a:r>
              <a:endParaRPr lang="en-US" altLang="zh-CN" sz="4800" b="0">
                <a:solidFill>
                  <a:srgbClr val="CC3300"/>
                </a:solidFill>
              </a:endParaRPr>
            </a:p>
          </p:txBody>
        </p:sp>
        <p:grpSp>
          <p:nvGrpSpPr>
            <p:cNvPr id="30769" name="Group 12"/>
            <p:cNvGrpSpPr>
              <a:grpSpLocks/>
            </p:cNvGrpSpPr>
            <p:nvPr/>
          </p:nvGrpSpPr>
          <p:grpSpPr bwMode="auto">
            <a:xfrm>
              <a:off x="4255" y="732"/>
              <a:ext cx="498" cy="1812"/>
              <a:chOff x="4032" y="720"/>
              <a:chExt cx="498" cy="1812"/>
            </a:xfrm>
          </p:grpSpPr>
          <p:sp>
            <p:nvSpPr>
              <p:cNvPr id="30792" name="Line 13"/>
              <p:cNvSpPr>
                <a:spLocks noChangeShapeType="1"/>
              </p:cNvSpPr>
              <p:nvPr/>
            </p:nvSpPr>
            <p:spPr bwMode="auto">
              <a:xfrm>
                <a:off x="4280" y="768"/>
                <a:ext cx="1" cy="176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sysDash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3" name="Line 14"/>
              <p:cNvSpPr>
                <a:spLocks noChangeShapeType="1"/>
              </p:cNvSpPr>
              <p:nvPr/>
            </p:nvSpPr>
            <p:spPr bwMode="auto">
              <a:xfrm>
                <a:off x="4530" y="1040"/>
                <a:ext cx="0" cy="1203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4" name="Oval 15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485" cy="167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0795" name="Line 16"/>
              <p:cNvSpPr>
                <a:spLocks noChangeShapeType="1"/>
              </p:cNvSpPr>
              <p:nvPr/>
            </p:nvSpPr>
            <p:spPr bwMode="auto">
              <a:xfrm>
                <a:off x="4045" y="1047"/>
                <a:ext cx="1" cy="1177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6" name="Line 17"/>
              <p:cNvSpPr>
                <a:spLocks noChangeShapeType="1"/>
              </p:cNvSpPr>
              <p:nvPr/>
            </p:nvSpPr>
            <p:spPr bwMode="auto">
              <a:xfrm flipV="1">
                <a:off x="4044" y="72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7" name="Line 18"/>
              <p:cNvSpPr>
                <a:spLocks noChangeShapeType="1"/>
              </p:cNvSpPr>
              <p:nvPr/>
            </p:nvSpPr>
            <p:spPr bwMode="auto">
              <a:xfrm flipV="1">
                <a:off x="4524" y="72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8" name="Line 19"/>
              <p:cNvSpPr>
                <a:spLocks noChangeShapeType="1"/>
              </p:cNvSpPr>
              <p:nvPr/>
            </p:nvSpPr>
            <p:spPr bwMode="auto">
              <a:xfrm flipV="1">
                <a:off x="4044" y="216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99" name="Line 20"/>
              <p:cNvSpPr>
                <a:spLocks noChangeShapeType="1"/>
              </p:cNvSpPr>
              <p:nvPr/>
            </p:nvSpPr>
            <p:spPr bwMode="auto">
              <a:xfrm flipV="1">
                <a:off x="4524" y="2160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770" name="Group 21"/>
            <p:cNvGrpSpPr>
              <a:grpSpLocks/>
            </p:cNvGrpSpPr>
            <p:nvPr/>
          </p:nvGrpSpPr>
          <p:grpSpPr bwMode="auto">
            <a:xfrm>
              <a:off x="3757" y="1308"/>
              <a:ext cx="1508" cy="707"/>
              <a:chOff x="3534" y="1271"/>
              <a:chExt cx="1508" cy="707"/>
            </a:xfrm>
          </p:grpSpPr>
          <p:sp>
            <p:nvSpPr>
              <p:cNvPr id="30776" name="Line 22"/>
              <p:cNvSpPr>
                <a:spLocks noChangeShapeType="1"/>
              </p:cNvSpPr>
              <p:nvPr/>
            </p:nvSpPr>
            <p:spPr bwMode="auto">
              <a:xfrm>
                <a:off x="3790" y="1736"/>
                <a:ext cx="28" cy="4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7" name="Oval 23"/>
              <p:cNvSpPr>
                <a:spLocks noChangeArrowheads="1"/>
              </p:cNvSpPr>
              <p:nvPr/>
            </p:nvSpPr>
            <p:spPr bwMode="auto">
              <a:xfrm>
                <a:off x="3534" y="1677"/>
                <a:ext cx="1508" cy="301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0778" name="Line 24"/>
              <p:cNvSpPr>
                <a:spLocks noChangeShapeType="1"/>
              </p:cNvSpPr>
              <p:nvPr/>
            </p:nvSpPr>
            <p:spPr bwMode="auto">
              <a:xfrm>
                <a:off x="3534" y="1418"/>
                <a:ext cx="0" cy="4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9" name="Oval 25"/>
              <p:cNvSpPr>
                <a:spLocks noChangeArrowheads="1"/>
              </p:cNvSpPr>
              <p:nvPr/>
            </p:nvSpPr>
            <p:spPr bwMode="auto">
              <a:xfrm>
                <a:off x="3541" y="1271"/>
                <a:ext cx="1501" cy="294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0780" name="Line 26"/>
              <p:cNvSpPr>
                <a:spLocks noChangeShapeType="1"/>
              </p:cNvSpPr>
              <p:nvPr/>
            </p:nvSpPr>
            <p:spPr bwMode="auto">
              <a:xfrm>
                <a:off x="3658" y="1680"/>
                <a:ext cx="111" cy="7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1" name="Line 27"/>
              <p:cNvSpPr>
                <a:spLocks noChangeShapeType="1"/>
              </p:cNvSpPr>
              <p:nvPr/>
            </p:nvSpPr>
            <p:spPr bwMode="auto">
              <a:xfrm>
                <a:off x="3886" y="1661"/>
                <a:ext cx="42" cy="18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2" name="Line 28"/>
              <p:cNvSpPr>
                <a:spLocks noChangeShapeType="1"/>
              </p:cNvSpPr>
              <p:nvPr/>
            </p:nvSpPr>
            <p:spPr bwMode="auto">
              <a:xfrm>
                <a:off x="4080" y="1622"/>
                <a:ext cx="56" cy="7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3" name="Line 29"/>
              <p:cNvSpPr>
                <a:spLocks noChangeShapeType="1"/>
              </p:cNvSpPr>
              <p:nvPr/>
            </p:nvSpPr>
            <p:spPr bwMode="auto">
              <a:xfrm>
                <a:off x="4343" y="1654"/>
                <a:ext cx="62" cy="9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4" name="Line 30"/>
              <p:cNvSpPr>
                <a:spLocks noChangeShapeType="1"/>
              </p:cNvSpPr>
              <p:nvPr/>
            </p:nvSpPr>
            <p:spPr bwMode="auto">
              <a:xfrm flipH="1">
                <a:off x="4606" y="1667"/>
                <a:ext cx="7" cy="32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5" name="Line 31"/>
              <p:cNvSpPr>
                <a:spLocks noChangeShapeType="1"/>
              </p:cNvSpPr>
              <p:nvPr/>
            </p:nvSpPr>
            <p:spPr bwMode="auto">
              <a:xfrm>
                <a:off x="4211" y="1629"/>
                <a:ext cx="1" cy="5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6" name="Line 32"/>
              <p:cNvSpPr>
                <a:spLocks noChangeShapeType="1"/>
              </p:cNvSpPr>
              <p:nvPr/>
            </p:nvSpPr>
            <p:spPr bwMode="auto">
              <a:xfrm>
                <a:off x="3803" y="1654"/>
                <a:ext cx="35" cy="122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7" name="Line 33"/>
              <p:cNvSpPr>
                <a:spLocks noChangeShapeType="1"/>
              </p:cNvSpPr>
              <p:nvPr/>
            </p:nvSpPr>
            <p:spPr bwMode="auto">
              <a:xfrm>
                <a:off x="3949" y="1654"/>
                <a:ext cx="34" cy="5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8" name="Line 34"/>
              <p:cNvSpPr>
                <a:spLocks noChangeShapeType="1"/>
              </p:cNvSpPr>
              <p:nvPr/>
            </p:nvSpPr>
            <p:spPr bwMode="auto">
              <a:xfrm flipH="1">
                <a:off x="4958" y="1725"/>
                <a:ext cx="49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9" name="Line 35"/>
              <p:cNvSpPr>
                <a:spLocks noChangeShapeType="1"/>
              </p:cNvSpPr>
              <p:nvPr/>
            </p:nvSpPr>
            <p:spPr bwMode="auto">
              <a:xfrm flipH="1">
                <a:off x="4827" y="1661"/>
                <a:ext cx="63" cy="11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0" name="Line 36"/>
              <p:cNvSpPr>
                <a:spLocks noChangeShapeType="1"/>
              </p:cNvSpPr>
              <p:nvPr/>
            </p:nvSpPr>
            <p:spPr bwMode="auto">
              <a:xfrm flipH="1">
                <a:off x="4426" y="1642"/>
                <a:ext cx="49" cy="16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1" name="Line 3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0" cy="4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71" name="Text Box 38"/>
            <p:cNvSpPr txBox="1">
              <a:spLocks noChangeArrowheads="1"/>
            </p:cNvSpPr>
            <p:nvPr/>
          </p:nvSpPr>
          <p:spPr bwMode="auto">
            <a:xfrm>
              <a:off x="5215" y="145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30772" name="Line 39"/>
            <p:cNvSpPr>
              <a:spLocks noChangeShapeType="1"/>
            </p:cNvSpPr>
            <p:nvPr/>
          </p:nvSpPr>
          <p:spPr bwMode="auto">
            <a:xfrm flipH="1">
              <a:off x="4495" y="1692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3" name="Text Box 40"/>
            <p:cNvSpPr txBox="1">
              <a:spLocks noChangeArrowheads="1"/>
            </p:cNvSpPr>
            <p:nvPr/>
          </p:nvSpPr>
          <p:spPr bwMode="auto">
            <a:xfrm>
              <a:off x="4495" y="82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sp>
          <p:nvSpPr>
            <p:cNvPr id="30774" name="Text Box 41"/>
            <p:cNvSpPr txBox="1">
              <a:spLocks noChangeArrowheads="1"/>
            </p:cNvSpPr>
            <p:nvPr/>
          </p:nvSpPr>
          <p:spPr bwMode="auto">
            <a:xfrm>
              <a:off x="5023" y="150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graphicFrame>
          <p:nvGraphicFramePr>
            <p:cNvPr id="30775" name="Object 1035"/>
            <p:cNvGraphicFramePr>
              <a:graphicFrameLocks noChangeAspect="1"/>
            </p:cNvGraphicFramePr>
            <p:nvPr/>
          </p:nvGraphicFramePr>
          <p:xfrm>
            <a:off x="5551" y="1452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5379" imgH="373249" progId="Equation.3">
                    <p:embed/>
                  </p:oleObj>
                </mc:Choice>
                <mc:Fallback>
                  <p:oleObj name="Equation" r:id="rId2" imgW="335379" imgH="373249" progId="Equation.3">
                    <p:embed/>
                    <p:pic>
                      <p:nvPicPr>
                        <p:cNvPr id="30775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1" y="1452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3" name="Text Box 44"/>
          <p:cNvSpPr txBox="1">
            <a:spLocks noChangeArrowheads="1"/>
          </p:cNvSpPr>
          <p:nvPr/>
        </p:nvSpPr>
        <p:spPr bwMode="auto">
          <a:xfrm>
            <a:off x="838200" y="53340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/>
          </a:p>
        </p:txBody>
      </p:sp>
      <p:graphicFrame>
        <p:nvGraphicFramePr>
          <p:cNvPr id="78848" name="Object 1024"/>
          <p:cNvGraphicFramePr>
            <a:graphicFrameLocks noChangeAspect="1"/>
          </p:cNvGraphicFramePr>
          <p:nvPr/>
        </p:nvGraphicFramePr>
        <p:xfrm>
          <a:off x="571500" y="685800"/>
          <a:ext cx="2019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1877" imgH="678311" progId="Equation.3">
                  <p:embed/>
                </p:oleObj>
              </mc:Choice>
              <mc:Fallback>
                <p:oleObj name="公式" r:id="rId4" imgW="2011877" imgH="678311" progId="Equation.3">
                  <p:embed/>
                  <p:pic>
                    <p:nvPicPr>
                      <p:cNvPr id="7884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685800"/>
                        <a:ext cx="20193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9" name="Object 1025"/>
          <p:cNvGraphicFramePr>
            <a:graphicFrameLocks noChangeAspect="1"/>
          </p:cNvGraphicFramePr>
          <p:nvPr/>
        </p:nvGraphicFramePr>
        <p:xfrm>
          <a:off x="2779713" y="660400"/>
          <a:ext cx="17065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317160" progId="Equation.DSMT4">
                  <p:embed/>
                </p:oleObj>
              </mc:Choice>
              <mc:Fallback>
                <p:oleObj name="Equation" r:id="rId6" imgW="723600" imgH="317160" progId="Equation.DSMT4">
                  <p:embed/>
                  <p:pic>
                    <p:nvPicPr>
                      <p:cNvPr id="78849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660400"/>
                        <a:ext cx="17065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0" name="Object 1026"/>
          <p:cNvGraphicFramePr>
            <a:graphicFrameLocks noChangeAspect="1"/>
          </p:cNvGraphicFramePr>
          <p:nvPr/>
        </p:nvGraphicFramePr>
        <p:xfrm>
          <a:off x="1042988" y="1384300"/>
          <a:ext cx="17367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317160" progId="Equation.DSMT4">
                  <p:embed/>
                </p:oleObj>
              </mc:Choice>
              <mc:Fallback>
                <p:oleObj name="Equation" r:id="rId8" imgW="736560" imgH="317160" progId="Equation.DSMT4">
                  <p:embed/>
                  <p:pic>
                    <p:nvPicPr>
                      <p:cNvPr id="7885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84300"/>
                        <a:ext cx="17367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027"/>
          <p:cNvGraphicFramePr>
            <a:graphicFrameLocks noChangeAspect="1"/>
          </p:cNvGraphicFramePr>
          <p:nvPr/>
        </p:nvGraphicFramePr>
        <p:xfrm>
          <a:off x="2887663" y="1530350"/>
          <a:ext cx="1397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86889" imgH="320040" progId="Equation.3">
                  <p:embed/>
                </p:oleObj>
              </mc:Choice>
              <mc:Fallback>
                <p:oleObj name="公式" r:id="rId10" imgW="1386889" imgH="320040" progId="Equation.3">
                  <p:embed/>
                  <p:pic>
                    <p:nvPicPr>
                      <p:cNvPr id="78851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1530350"/>
                        <a:ext cx="1397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/>
        </p:nvGraphicFramePr>
        <p:xfrm>
          <a:off x="990600" y="2584450"/>
          <a:ext cx="17430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83995" imgH="541151" progId="Equation.3">
                  <p:embed/>
                </p:oleObj>
              </mc:Choice>
              <mc:Fallback>
                <p:oleObj name="Equation" r:id="rId12" imgW="1683995" imgH="541151" progId="Equation.3">
                  <p:embed/>
                  <p:pic>
                    <p:nvPicPr>
                      <p:cNvPr id="78852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84450"/>
                        <a:ext cx="17430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457200" y="252253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而</a:t>
            </a:r>
          </a:p>
        </p:txBody>
      </p:sp>
      <p:sp>
        <p:nvSpPr>
          <p:cNvPr id="34873" name="Text Box 57"/>
          <p:cNvSpPr txBox="1">
            <a:spLocks noChangeArrowheads="1"/>
          </p:cNvSpPr>
          <p:nvPr/>
        </p:nvSpPr>
        <p:spPr bwMode="auto">
          <a:xfrm>
            <a:off x="2971800" y="25146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所以</a:t>
            </a:r>
          </a:p>
        </p:txBody>
      </p:sp>
      <p:graphicFrame>
        <p:nvGraphicFramePr>
          <p:cNvPr id="78853" name="Object 1029"/>
          <p:cNvGraphicFramePr>
            <a:graphicFrameLocks noChangeAspect="1"/>
          </p:cNvGraphicFramePr>
          <p:nvPr/>
        </p:nvGraphicFramePr>
        <p:xfrm>
          <a:off x="3794125" y="2362200"/>
          <a:ext cx="193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20339" imgH="982980" progId="Equation.3">
                  <p:embed/>
                </p:oleObj>
              </mc:Choice>
              <mc:Fallback>
                <p:oleObj name="公式" r:id="rId14" imgW="1920339" imgH="982980" progId="Equation.3">
                  <p:embed/>
                  <p:pic>
                    <p:nvPicPr>
                      <p:cNvPr id="7885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2362200"/>
                        <a:ext cx="1930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1030"/>
          <p:cNvGraphicFramePr>
            <a:graphicFrameLocks noChangeAspect="1"/>
          </p:cNvGraphicFramePr>
          <p:nvPr/>
        </p:nvGraphicFramePr>
        <p:xfrm>
          <a:off x="533400" y="3276600"/>
          <a:ext cx="3340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3330113" imgH="982980" progId="Equation.3">
                  <p:embed/>
                </p:oleObj>
              </mc:Choice>
              <mc:Fallback>
                <p:oleObj name="公式" r:id="rId16" imgW="3330113" imgH="982980" progId="Equation.3">
                  <p:embed/>
                  <p:pic>
                    <p:nvPicPr>
                      <p:cNvPr id="78854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276600"/>
                        <a:ext cx="3340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77" name="Text Box 61"/>
          <p:cNvSpPr txBox="1">
            <a:spLocks noChangeArrowheads="1"/>
          </p:cNvSpPr>
          <p:nvPr/>
        </p:nvSpPr>
        <p:spPr bwMode="auto">
          <a:xfrm>
            <a:off x="4419600" y="3505200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方向垂直于圆柱面向外</a:t>
            </a:r>
          </a:p>
        </p:txBody>
      </p:sp>
      <p:sp>
        <p:nvSpPr>
          <p:cNvPr id="34878" name="Text Box 62"/>
          <p:cNvSpPr txBox="1">
            <a:spLocks noChangeArrowheads="1"/>
          </p:cNvSpPr>
          <p:nvPr/>
        </p:nvSpPr>
        <p:spPr bwMode="auto">
          <a:xfrm>
            <a:off x="838200" y="4281488"/>
            <a:ext cx="7773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与整个圆柱面的电量都集中在轴线上的场强相同</a:t>
            </a:r>
            <a:r>
              <a:rPr lang="zh-CN" altLang="en-US" sz="2800">
                <a:solidFill>
                  <a:srgbClr val="CC3300"/>
                </a:solidFill>
              </a:rPr>
              <a:t> </a:t>
            </a:r>
            <a:endParaRPr lang="en-US" altLang="zh-CN" sz="2800">
              <a:solidFill>
                <a:srgbClr val="CC3300"/>
              </a:solidFill>
            </a:endParaRPr>
          </a:p>
        </p:txBody>
      </p:sp>
      <p:sp>
        <p:nvSpPr>
          <p:cNvPr id="34879" name="Text Box 63"/>
          <p:cNvSpPr txBox="1">
            <a:spLocks noChangeArrowheads="1"/>
          </p:cNvSpPr>
          <p:nvPr/>
        </p:nvSpPr>
        <p:spPr bwMode="auto">
          <a:xfrm>
            <a:off x="914400" y="5410200"/>
            <a:ext cx="6289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800" i="1">
                <a:solidFill>
                  <a:schemeClr val="accent2"/>
                </a:solidFill>
              </a:rPr>
              <a:t>r&lt;R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时，高斯面为</a:t>
            </a:r>
            <a:r>
              <a:rPr lang="en-US" altLang="zh-CN" sz="2800" i="1">
                <a:solidFill>
                  <a:schemeClr val="accent2"/>
                </a:solidFill>
              </a:rPr>
              <a:t>S’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，应用高斯定理</a:t>
            </a:r>
            <a:r>
              <a:rPr lang="en-US" altLang="zh-CN" sz="2800">
                <a:solidFill>
                  <a:schemeClr val="accent2"/>
                </a:solidFill>
              </a:rPr>
              <a:t>: </a:t>
            </a:r>
          </a:p>
        </p:txBody>
      </p:sp>
      <p:graphicFrame>
        <p:nvGraphicFramePr>
          <p:cNvPr id="78855" name="Object 1031"/>
          <p:cNvGraphicFramePr>
            <a:graphicFrameLocks noChangeAspect="1"/>
          </p:cNvGraphicFramePr>
          <p:nvPr/>
        </p:nvGraphicFramePr>
        <p:xfrm>
          <a:off x="4591050" y="6005513"/>
          <a:ext cx="26479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60320" imgH="434340" progId="Equation.3">
                  <p:embed/>
                </p:oleObj>
              </mc:Choice>
              <mc:Fallback>
                <p:oleObj name="Equation" r:id="rId18" imgW="2560320" imgH="434340" progId="Equation.3">
                  <p:embed/>
                  <p:pic>
                    <p:nvPicPr>
                      <p:cNvPr id="78855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050" y="6005513"/>
                        <a:ext cx="26479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1032"/>
          <p:cNvGraphicFramePr>
            <a:graphicFrameLocks noChangeAspect="1"/>
          </p:cNvGraphicFramePr>
          <p:nvPr/>
        </p:nvGraphicFramePr>
        <p:xfrm>
          <a:off x="1676400" y="5997575"/>
          <a:ext cx="21478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072640" imgH="396109" progId="Equation.3">
                  <p:embed/>
                </p:oleObj>
              </mc:Choice>
              <mc:Fallback>
                <p:oleObj name="公式" r:id="rId20" imgW="2072640" imgH="396109" progId="Equation.3">
                  <p:embed/>
                  <p:pic>
                    <p:nvPicPr>
                      <p:cNvPr id="78856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97575"/>
                        <a:ext cx="21478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6249988" y="2286000"/>
            <a:ext cx="1216025" cy="1143000"/>
            <a:chOff x="3937" y="2016"/>
            <a:chExt cx="766" cy="720"/>
          </a:xfrm>
        </p:grpSpPr>
        <p:grpSp>
          <p:nvGrpSpPr>
            <p:cNvPr id="30739" name="Group 66"/>
            <p:cNvGrpSpPr>
              <a:grpSpLocks/>
            </p:cNvGrpSpPr>
            <p:nvPr/>
          </p:nvGrpSpPr>
          <p:grpSpPr bwMode="auto">
            <a:xfrm>
              <a:off x="4343" y="2160"/>
              <a:ext cx="336" cy="336"/>
              <a:chOff x="3534" y="1271"/>
              <a:chExt cx="1508" cy="707"/>
            </a:xfrm>
          </p:grpSpPr>
          <p:sp>
            <p:nvSpPr>
              <p:cNvPr id="30747" name="Line 67"/>
              <p:cNvSpPr>
                <a:spLocks noChangeShapeType="1"/>
              </p:cNvSpPr>
              <p:nvPr/>
            </p:nvSpPr>
            <p:spPr bwMode="auto">
              <a:xfrm>
                <a:off x="3790" y="1736"/>
                <a:ext cx="28" cy="4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8" name="Oval 68"/>
              <p:cNvSpPr>
                <a:spLocks noChangeArrowheads="1"/>
              </p:cNvSpPr>
              <p:nvPr/>
            </p:nvSpPr>
            <p:spPr bwMode="auto">
              <a:xfrm>
                <a:off x="3534" y="1677"/>
                <a:ext cx="1508" cy="301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0749" name="Line 69"/>
              <p:cNvSpPr>
                <a:spLocks noChangeShapeType="1"/>
              </p:cNvSpPr>
              <p:nvPr/>
            </p:nvSpPr>
            <p:spPr bwMode="auto">
              <a:xfrm>
                <a:off x="3534" y="1418"/>
                <a:ext cx="0" cy="4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0" name="Oval 70"/>
              <p:cNvSpPr>
                <a:spLocks noChangeArrowheads="1"/>
              </p:cNvSpPr>
              <p:nvPr/>
            </p:nvSpPr>
            <p:spPr bwMode="auto">
              <a:xfrm>
                <a:off x="3541" y="1271"/>
                <a:ext cx="1501" cy="294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0751" name="Line 71"/>
              <p:cNvSpPr>
                <a:spLocks noChangeShapeType="1"/>
              </p:cNvSpPr>
              <p:nvPr/>
            </p:nvSpPr>
            <p:spPr bwMode="auto">
              <a:xfrm>
                <a:off x="3658" y="1680"/>
                <a:ext cx="111" cy="7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2" name="Line 72"/>
              <p:cNvSpPr>
                <a:spLocks noChangeShapeType="1"/>
              </p:cNvSpPr>
              <p:nvPr/>
            </p:nvSpPr>
            <p:spPr bwMode="auto">
              <a:xfrm>
                <a:off x="3886" y="1661"/>
                <a:ext cx="42" cy="18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3" name="Line 73"/>
              <p:cNvSpPr>
                <a:spLocks noChangeShapeType="1"/>
              </p:cNvSpPr>
              <p:nvPr/>
            </p:nvSpPr>
            <p:spPr bwMode="auto">
              <a:xfrm>
                <a:off x="4080" y="1622"/>
                <a:ext cx="56" cy="7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4" name="Line 74"/>
              <p:cNvSpPr>
                <a:spLocks noChangeShapeType="1"/>
              </p:cNvSpPr>
              <p:nvPr/>
            </p:nvSpPr>
            <p:spPr bwMode="auto">
              <a:xfrm>
                <a:off x="4343" y="1654"/>
                <a:ext cx="62" cy="9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5" name="Line 75"/>
              <p:cNvSpPr>
                <a:spLocks noChangeShapeType="1"/>
              </p:cNvSpPr>
              <p:nvPr/>
            </p:nvSpPr>
            <p:spPr bwMode="auto">
              <a:xfrm flipH="1">
                <a:off x="4606" y="1667"/>
                <a:ext cx="7" cy="32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6" name="Line 76"/>
              <p:cNvSpPr>
                <a:spLocks noChangeShapeType="1"/>
              </p:cNvSpPr>
              <p:nvPr/>
            </p:nvSpPr>
            <p:spPr bwMode="auto">
              <a:xfrm>
                <a:off x="4211" y="1629"/>
                <a:ext cx="1" cy="5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7" name="Line 77"/>
              <p:cNvSpPr>
                <a:spLocks noChangeShapeType="1"/>
              </p:cNvSpPr>
              <p:nvPr/>
            </p:nvSpPr>
            <p:spPr bwMode="auto">
              <a:xfrm>
                <a:off x="3803" y="1654"/>
                <a:ext cx="35" cy="122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8" name="Line 78"/>
              <p:cNvSpPr>
                <a:spLocks noChangeShapeType="1"/>
              </p:cNvSpPr>
              <p:nvPr/>
            </p:nvSpPr>
            <p:spPr bwMode="auto">
              <a:xfrm>
                <a:off x="3949" y="1654"/>
                <a:ext cx="34" cy="5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9" name="Line 79"/>
              <p:cNvSpPr>
                <a:spLocks noChangeShapeType="1"/>
              </p:cNvSpPr>
              <p:nvPr/>
            </p:nvSpPr>
            <p:spPr bwMode="auto">
              <a:xfrm flipH="1">
                <a:off x="4958" y="1725"/>
                <a:ext cx="49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0" name="Line 80"/>
              <p:cNvSpPr>
                <a:spLocks noChangeShapeType="1"/>
              </p:cNvSpPr>
              <p:nvPr/>
            </p:nvSpPr>
            <p:spPr bwMode="auto">
              <a:xfrm flipH="1">
                <a:off x="4827" y="1661"/>
                <a:ext cx="63" cy="115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1" name="Line 81"/>
              <p:cNvSpPr>
                <a:spLocks noChangeShapeType="1"/>
              </p:cNvSpPr>
              <p:nvPr/>
            </p:nvSpPr>
            <p:spPr bwMode="auto">
              <a:xfrm flipH="1">
                <a:off x="4426" y="1642"/>
                <a:ext cx="49" cy="16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2" name="Line 82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0" cy="4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40" name="Line 83"/>
            <p:cNvSpPr>
              <a:spLocks noChangeShapeType="1"/>
            </p:cNvSpPr>
            <p:nvPr/>
          </p:nvSpPr>
          <p:spPr bwMode="auto">
            <a:xfrm>
              <a:off x="4512" y="2256"/>
              <a:ext cx="1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84"/>
            <p:cNvSpPr>
              <a:spLocks noChangeShapeType="1"/>
            </p:cNvSpPr>
            <p:nvPr/>
          </p:nvSpPr>
          <p:spPr bwMode="auto">
            <a:xfrm flipH="1">
              <a:off x="4128" y="2256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85"/>
            <p:cNvSpPr>
              <a:spLocks noChangeShapeType="1"/>
            </p:cNvSpPr>
            <p:nvPr/>
          </p:nvSpPr>
          <p:spPr bwMode="auto">
            <a:xfrm flipH="1">
              <a:off x="4128" y="2448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86"/>
            <p:cNvSpPr>
              <a:spLocks noChangeShapeType="1"/>
            </p:cNvSpPr>
            <p:nvPr/>
          </p:nvSpPr>
          <p:spPr bwMode="auto">
            <a:xfrm>
              <a:off x="4176" y="2256"/>
              <a:ext cx="0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Text Box 87"/>
            <p:cNvSpPr txBox="1">
              <a:spLocks noChangeArrowheads="1"/>
            </p:cNvSpPr>
            <p:nvPr/>
          </p:nvSpPr>
          <p:spPr bwMode="auto">
            <a:xfrm>
              <a:off x="3937" y="220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h’</a:t>
              </a:r>
            </a:p>
          </p:txBody>
        </p:sp>
        <p:sp>
          <p:nvSpPr>
            <p:cNvPr id="30745" name="Text Box 88"/>
            <p:cNvSpPr txBox="1">
              <a:spLocks noChangeArrowheads="1"/>
            </p:cNvSpPr>
            <p:nvPr/>
          </p:nvSpPr>
          <p:spPr bwMode="auto">
            <a:xfrm>
              <a:off x="4272" y="2448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S’</a:t>
              </a:r>
            </a:p>
          </p:txBody>
        </p:sp>
        <p:sp>
          <p:nvSpPr>
            <p:cNvPr id="30746" name="Text Box 89"/>
            <p:cNvSpPr txBox="1">
              <a:spLocks noChangeArrowheads="1"/>
            </p:cNvSpPr>
            <p:nvPr/>
          </p:nvSpPr>
          <p:spPr bwMode="auto">
            <a:xfrm>
              <a:off x="4512" y="201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2" grpId="0" autoUpdateAnimBg="0"/>
      <p:bldP spid="34873" grpId="0" autoUpdateAnimBg="0"/>
      <p:bldP spid="34877" grpId="0" autoUpdateAnimBg="0"/>
      <p:bldP spid="34878" grpId="0" autoUpdateAnimBg="0"/>
      <p:bldP spid="3487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6096000" y="914400"/>
            <a:ext cx="1600200" cy="3505200"/>
            <a:chOff x="3840" y="483"/>
            <a:chExt cx="1008" cy="2208"/>
          </a:xfrm>
        </p:grpSpPr>
        <p:sp>
          <p:nvSpPr>
            <p:cNvPr id="31787" name="Oval 1027"/>
            <p:cNvSpPr>
              <a:spLocks noChangeArrowheads="1"/>
            </p:cNvSpPr>
            <p:nvPr/>
          </p:nvSpPr>
          <p:spPr bwMode="auto">
            <a:xfrm>
              <a:off x="3840" y="1683"/>
              <a:ext cx="1008" cy="1008"/>
            </a:xfrm>
            <a:prstGeom prst="ellipse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1788" name="AutoShape 1028"/>
            <p:cNvSpPr>
              <a:spLocks noChangeArrowheads="1"/>
            </p:cNvSpPr>
            <p:nvPr/>
          </p:nvSpPr>
          <p:spPr bwMode="auto">
            <a:xfrm>
              <a:off x="3840" y="483"/>
              <a:ext cx="1008" cy="1104"/>
            </a:xfrm>
            <a:prstGeom prst="can">
              <a:avLst>
                <a:gd name="adj" fmla="val 27381"/>
              </a:avLst>
            </a:prstGeom>
            <a:gradFill rotWithShape="0">
              <a:gsLst>
                <a:gs pos="0">
                  <a:srgbClr val="443629"/>
                </a:gs>
                <a:gs pos="50000">
                  <a:srgbClr val="FFCC99"/>
                </a:gs>
                <a:gs pos="100000">
                  <a:srgbClr val="443629"/>
                </a:gs>
              </a:gsLst>
              <a:lin ang="0" scaled="1"/>
            </a:gradFill>
            <a:ln w="25400">
              <a:solidFill>
                <a:schemeClr val="tx1"/>
              </a:solidFill>
              <a:round/>
              <a:headEnd type="none" w="med" len="lg"/>
              <a:tailEnd type="none" w="med" len="lg"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sp>
        <p:nvSpPr>
          <p:cNvPr id="49157" name="Text Box 1029"/>
          <p:cNvSpPr txBox="1">
            <a:spLocks noChangeArrowheads="1"/>
          </p:cNvSpPr>
          <p:nvPr/>
        </p:nvSpPr>
        <p:spPr bwMode="auto">
          <a:xfrm>
            <a:off x="365125" y="157163"/>
            <a:ext cx="8170827" cy="5232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0">
                <a:solidFill>
                  <a:schemeClr val="accent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 sz="2800" b="0">
                <a:solidFill>
                  <a:schemeClr val="accent2"/>
                </a:solidFill>
                <a:ea typeface="华文中宋" panose="02010600040101010101" pitchFamily="2" charset="-122"/>
              </a:rPr>
              <a:t>4:</a:t>
            </a:r>
            <a:r>
              <a:rPr lang="zh-CN" altLang="en-US" sz="2800" b="0">
                <a:solidFill>
                  <a:schemeClr val="accent2"/>
                </a:solidFill>
                <a:ea typeface="华文中宋" panose="02010600040101010101" pitchFamily="2" charset="-122"/>
              </a:rPr>
              <a:t>  求均匀带电无限长圆柱体 (</a:t>
            </a:r>
            <a:r>
              <a:rPr lang="en-US" altLang="zh-CN" sz="2800" b="0" i="1">
                <a:solidFill>
                  <a:schemeClr val="accent2"/>
                </a:solidFill>
                <a:cs typeface="Times New Roman" panose="02020603050405020304" pitchFamily="18" charset="0"/>
              </a:rPr>
              <a:t>λ</a:t>
            </a:r>
            <a:r>
              <a:rPr lang="en-US" altLang="zh-CN" sz="2800" b="0">
                <a:solidFill>
                  <a:schemeClr val="accent2"/>
                </a:solidFill>
                <a:ea typeface="华文中宋" panose="02010600040101010101" pitchFamily="2" charset="-122"/>
              </a:rPr>
              <a:t>,</a:t>
            </a:r>
            <a:r>
              <a:rPr lang="en-US" altLang="zh-CN" sz="2800" b="0" i="1">
                <a:solidFill>
                  <a:schemeClr val="accent2"/>
                </a:solidFill>
                <a:ea typeface="华文中宋" panose="02010600040101010101" pitchFamily="2" charset="-122"/>
              </a:rPr>
              <a:t> R</a:t>
            </a:r>
            <a:r>
              <a:rPr lang="en-US" altLang="zh-CN" sz="2800" b="0">
                <a:solidFill>
                  <a:schemeClr val="accent2"/>
                </a:solidFill>
                <a:ea typeface="华文中宋" panose="02010600040101010101" pitchFamily="2" charset="-122"/>
              </a:rPr>
              <a:t>) </a:t>
            </a:r>
            <a:r>
              <a:rPr lang="zh-CN" altLang="en-US" sz="2800" b="0">
                <a:solidFill>
                  <a:schemeClr val="accent2"/>
                </a:solidFill>
                <a:ea typeface="华文中宋" panose="02010600040101010101" pitchFamily="2" charset="-122"/>
              </a:rPr>
              <a:t>的电场分布。</a:t>
            </a:r>
          </a:p>
        </p:txBody>
      </p:sp>
      <p:grpSp>
        <p:nvGrpSpPr>
          <p:cNvPr id="3" name="Group 1030"/>
          <p:cNvGrpSpPr>
            <a:grpSpLocks/>
          </p:cNvGrpSpPr>
          <p:nvPr/>
        </p:nvGrpSpPr>
        <p:grpSpPr bwMode="auto">
          <a:xfrm>
            <a:off x="6565900" y="2867025"/>
            <a:ext cx="963613" cy="1147763"/>
            <a:chOff x="4136" y="750"/>
            <a:chExt cx="607" cy="723"/>
          </a:xfrm>
        </p:grpSpPr>
        <p:sp>
          <p:nvSpPr>
            <p:cNvPr id="31784" name="Line 1031"/>
            <p:cNvSpPr>
              <a:spLocks noChangeShapeType="1"/>
            </p:cNvSpPr>
            <p:nvPr/>
          </p:nvSpPr>
          <p:spPr bwMode="auto">
            <a:xfrm flipV="1">
              <a:off x="4359" y="912"/>
              <a:ext cx="38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5" name="Text Box 1032"/>
            <p:cNvSpPr txBox="1">
              <a:spLocks noChangeArrowheads="1"/>
            </p:cNvSpPr>
            <p:nvPr/>
          </p:nvSpPr>
          <p:spPr bwMode="auto">
            <a:xfrm>
              <a:off x="4136" y="1146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31786" name="Text Box 1033"/>
            <p:cNvSpPr txBox="1">
              <a:spLocks noChangeArrowheads="1"/>
            </p:cNvSpPr>
            <p:nvPr/>
          </p:nvSpPr>
          <p:spPr bwMode="auto">
            <a:xfrm>
              <a:off x="4427" y="75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chemeClr val="accent2"/>
                  </a:solidFill>
                </a:rPr>
                <a:t>R</a:t>
              </a:r>
            </a:p>
          </p:txBody>
        </p:sp>
      </p:grpSp>
      <p:sp>
        <p:nvSpPr>
          <p:cNvPr id="49162" name="Line 1034"/>
          <p:cNvSpPr>
            <a:spLocks noChangeShapeType="1"/>
          </p:cNvSpPr>
          <p:nvPr/>
        </p:nvSpPr>
        <p:spPr bwMode="auto">
          <a:xfrm flipV="1">
            <a:off x="6858000" y="5181600"/>
            <a:ext cx="838200" cy="990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9163" name="Freeform 1035"/>
          <p:cNvSpPr>
            <a:spLocks/>
          </p:cNvSpPr>
          <p:nvPr/>
        </p:nvSpPr>
        <p:spPr bwMode="auto">
          <a:xfrm>
            <a:off x="7696200" y="5181600"/>
            <a:ext cx="914400" cy="838200"/>
          </a:xfrm>
          <a:custGeom>
            <a:avLst/>
            <a:gdLst>
              <a:gd name="T0" fmla="*/ 0 w 576"/>
              <a:gd name="T1" fmla="*/ 0 h 528"/>
              <a:gd name="T2" fmla="*/ 2147483646 w 576"/>
              <a:gd name="T3" fmla="*/ 2147483646 h 528"/>
              <a:gd name="T4" fmla="*/ 2147483646 w 576"/>
              <a:gd name="T5" fmla="*/ 2147483646 h 528"/>
              <a:gd name="T6" fmla="*/ 2147483646 w 576"/>
              <a:gd name="T7" fmla="*/ 2147483646 h 528"/>
              <a:gd name="T8" fmla="*/ 2147483646 w 576"/>
              <a:gd name="T9" fmla="*/ 2147483646 h 528"/>
              <a:gd name="T10" fmla="*/ 2147483646 w 576"/>
              <a:gd name="T11" fmla="*/ 2147483646 h 5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6"/>
              <a:gd name="T19" fmla="*/ 0 h 528"/>
              <a:gd name="T20" fmla="*/ 576 w 576"/>
              <a:gd name="T21" fmla="*/ 528 h 5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6" h="528">
                <a:moveTo>
                  <a:pt x="0" y="0"/>
                </a:moveTo>
                <a:cubicBezTo>
                  <a:pt x="8" y="44"/>
                  <a:pt x="16" y="88"/>
                  <a:pt x="48" y="144"/>
                </a:cubicBezTo>
                <a:cubicBezTo>
                  <a:pt x="80" y="200"/>
                  <a:pt x="144" y="288"/>
                  <a:pt x="192" y="336"/>
                </a:cubicBezTo>
                <a:cubicBezTo>
                  <a:pt x="240" y="384"/>
                  <a:pt x="296" y="408"/>
                  <a:pt x="336" y="432"/>
                </a:cubicBezTo>
                <a:cubicBezTo>
                  <a:pt x="376" y="456"/>
                  <a:pt x="392" y="464"/>
                  <a:pt x="432" y="480"/>
                </a:cubicBezTo>
                <a:cubicBezTo>
                  <a:pt x="472" y="496"/>
                  <a:pt x="524" y="512"/>
                  <a:pt x="576" y="528"/>
                </a:cubicBezTo>
              </a:path>
            </a:pathLst>
          </a:cu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" name="Group 1036"/>
          <p:cNvGrpSpPr>
            <a:grpSpLocks/>
          </p:cNvGrpSpPr>
          <p:nvPr/>
        </p:nvGrpSpPr>
        <p:grpSpPr bwMode="auto">
          <a:xfrm>
            <a:off x="6477000" y="4638675"/>
            <a:ext cx="401638" cy="1533525"/>
            <a:chOff x="4080" y="1866"/>
            <a:chExt cx="253" cy="966"/>
          </a:xfrm>
        </p:grpSpPr>
        <p:sp>
          <p:nvSpPr>
            <p:cNvPr id="31782" name="Line 1037"/>
            <p:cNvSpPr>
              <a:spLocks noChangeShapeType="1"/>
            </p:cNvSpPr>
            <p:nvPr/>
          </p:nvSpPr>
          <p:spPr bwMode="auto">
            <a:xfrm>
              <a:off x="4320" y="196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83" name="Text Box 1038"/>
            <p:cNvSpPr txBox="1">
              <a:spLocks noChangeArrowheads="1"/>
            </p:cNvSpPr>
            <p:nvPr/>
          </p:nvSpPr>
          <p:spPr bwMode="auto">
            <a:xfrm>
              <a:off x="4080" y="1866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chemeClr val="accent2"/>
                  </a:solidFill>
                </a:rPr>
                <a:t>E</a:t>
              </a:r>
            </a:p>
          </p:txBody>
        </p:sp>
      </p:grpSp>
      <p:sp>
        <p:nvSpPr>
          <p:cNvPr id="49167" name="Text Box 1039"/>
          <p:cNvSpPr txBox="1">
            <a:spLocks noChangeArrowheads="1"/>
          </p:cNvSpPr>
          <p:nvPr/>
        </p:nvSpPr>
        <p:spPr bwMode="auto">
          <a:xfrm rot="-2881256">
            <a:off x="6741319" y="5179219"/>
            <a:ext cx="88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chemeClr val="accent2"/>
                </a:solidFill>
              </a:rPr>
              <a:t>E</a:t>
            </a:r>
            <a:r>
              <a:rPr lang="en-US" altLang="zh-CN" sz="2800" b="0">
                <a:solidFill>
                  <a:schemeClr val="accent2"/>
                </a:solidFill>
                <a:sym typeface="Symbol" panose="05050102010706020507" pitchFamily="18" charset="2"/>
              </a:rPr>
              <a:t> </a:t>
            </a:r>
            <a:r>
              <a:rPr lang="en-US" altLang="zh-CN" sz="2800" b="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endParaRPr lang="en-US" altLang="zh-CN" sz="2800" b="0" i="1">
              <a:solidFill>
                <a:schemeClr val="accent2"/>
              </a:solidFill>
            </a:endParaRPr>
          </a:p>
        </p:txBody>
      </p:sp>
      <p:sp>
        <p:nvSpPr>
          <p:cNvPr id="49168" name="Text Box 1040"/>
          <p:cNvSpPr txBox="1">
            <a:spLocks noChangeArrowheads="1"/>
          </p:cNvSpPr>
          <p:nvPr/>
        </p:nvSpPr>
        <p:spPr bwMode="auto">
          <a:xfrm rot="2483177">
            <a:off x="7724775" y="5226050"/>
            <a:ext cx="1069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i="1">
                <a:solidFill>
                  <a:schemeClr val="accent2"/>
                </a:solidFill>
              </a:rPr>
              <a:t>E</a:t>
            </a:r>
            <a:r>
              <a:rPr lang="en-US" altLang="zh-CN" sz="2800" b="0">
                <a:solidFill>
                  <a:schemeClr val="accent2"/>
                </a:solidFill>
                <a:sym typeface="Symbol" panose="05050102010706020507" pitchFamily="18" charset="2"/>
              </a:rPr>
              <a:t>1/</a:t>
            </a:r>
            <a:r>
              <a:rPr lang="en-US" altLang="zh-CN" sz="2800" b="0" i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endParaRPr lang="en-US" altLang="zh-CN" sz="2800" b="0">
              <a:solidFill>
                <a:schemeClr val="accent2"/>
              </a:solidFill>
            </a:endParaRPr>
          </a:p>
        </p:txBody>
      </p:sp>
      <p:grpSp>
        <p:nvGrpSpPr>
          <p:cNvPr id="5" name="Group 1041"/>
          <p:cNvGrpSpPr>
            <a:grpSpLocks/>
          </p:cNvGrpSpPr>
          <p:nvPr/>
        </p:nvGrpSpPr>
        <p:grpSpPr bwMode="auto">
          <a:xfrm>
            <a:off x="6638925" y="6062663"/>
            <a:ext cx="2065338" cy="566737"/>
            <a:chOff x="4182" y="2763"/>
            <a:chExt cx="1301" cy="357"/>
          </a:xfrm>
        </p:grpSpPr>
        <p:grpSp>
          <p:nvGrpSpPr>
            <p:cNvPr id="31778" name="Group 1042"/>
            <p:cNvGrpSpPr>
              <a:grpSpLocks/>
            </p:cNvGrpSpPr>
            <p:nvPr/>
          </p:nvGrpSpPr>
          <p:grpSpPr bwMode="auto">
            <a:xfrm>
              <a:off x="4320" y="2763"/>
              <a:ext cx="1163" cy="327"/>
              <a:chOff x="4320" y="2763"/>
              <a:chExt cx="1163" cy="327"/>
            </a:xfrm>
          </p:grpSpPr>
          <p:sp>
            <p:nvSpPr>
              <p:cNvPr id="31780" name="Line 1043"/>
              <p:cNvSpPr>
                <a:spLocks noChangeShapeType="1"/>
              </p:cNvSpPr>
              <p:nvPr/>
            </p:nvSpPr>
            <p:spPr bwMode="auto">
              <a:xfrm>
                <a:off x="4320" y="2832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781" name="Text Box 1044"/>
              <p:cNvSpPr txBox="1">
                <a:spLocks noChangeArrowheads="1"/>
              </p:cNvSpPr>
              <p:nvPr/>
            </p:nvSpPr>
            <p:spPr bwMode="auto">
              <a:xfrm>
                <a:off x="5280" y="2763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0" i="1">
                    <a:solidFill>
                      <a:schemeClr val="accent2"/>
                    </a:solidFill>
                  </a:rPr>
                  <a:t>r</a:t>
                </a:r>
              </a:p>
            </p:txBody>
          </p:sp>
        </p:grpSp>
        <p:sp>
          <p:nvSpPr>
            <p:cNvPr id="31779" name="Text Box 1045"/>
            <p:cNvSpPr txBox="1">
              <a:spLocks noChangeArrowheads="1"/>
            </p:cNvSpPr>
            <p:nvPr/>
          </p:nvSpPr>
          <p:spPr bwMode="auto">
            <a:xfrm>
              <a:off x="4182" y="2793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>
                  <a:solidFill>
                    <a:schemeClr val="accent2"/>
                  </a:solidFill>
                </a:rPr>
                <a:t>O</a:t>
              </a:r>
            </a:p>
          </p:txBody>
        </p:sp>
      </p:grpSp>
      <p:grpSp>
        <p:nvGrpSpPr>
          <p:cNvPr id="7" name="Group 1046"/>
          <p:cNvGrpSpPr>
            <a:grpSpLocks/>
          </p:cNvGrpSpPr>
          <p:nvPr/>
        </p:nvGrpSpPr>
        <p:grpSpPr bwMode="auto">
          <a:xfrm>
            <a:off x="7466013" y="3581400"/>
            <a:ext cx="401637" cy="3048000"/>
            <a:chOff x="4703" y="1200"/>
            <a:chExt cx="253" cy="1920"/>
          </a:xfrm>
        </p:grpSpPr>
        <p:sp>
          <p:nvSpPr>
            <p:cNvPr id="31776" name="Line 1047"/>
            <p:cNvSpPr>
              <a:spLocks noChangeShapeType="1"/>
            </p:cNvSpPr>
            <p:nvPr/>
          </p:nvSpPr>
          <p:spPr bwMode="auto">
            <a:xfrm>
              <a:off x="4848" y="1200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77" name="Text Box 1048"/>
            <p:cNvSpPr txBox="1">
              <a:spLocks noChangeArrowheads="1"/>
            </p:cNvSpPr>
            <p:nvPr/>
          </p:nvSpPr>
          <p:spPr bwMode="auto">
            <a:xfrm>
              <a:off x="4703" y="2793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chemeClr val="accent2"/>
                  </a:solidFill>
                </a:rPr>
                <a:t>R</a:t>
              </a:r>
            </a:p>
          </p:txBody>
        </p:sp>
      </p:grpSp>
      <p:sp>
        <p:nvSpPr>
          <p:cNvPr id="49177" name="Text Box 1049"/>
          <p:cNvSpPr txBox="1">
            <a:spLocks noChangeArrowheads="1"/>
          </p:cNvSpPr>
          <p:nvPr/>
        </p:nvSpPr>
        <p:spPr bwMode="auto">
          <a:xfrm>
            <a:off x="381000" y="633413"/>
            <a:ext cx="52498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0">
                <a:solidFill>
                  <a:schemeClr val="accent2"/>
                </a:solidFill>
                <a:ea typeface="华文中宋" panose="02010600040101010101" pitchFamily="2" charset="-122"/>
              </a:rPr>
              <a:t>解：在柱体内 (</a:t>
            </a:r>
            <a:r>
              <a:rPr lang="en-US" altLang="zh-CN" sz="2800" b="0" i="1">
                <a:solidFill>
                  <a:schemeClr val="accent2"/>
                </a:solidFill>
                <a:ea typeface="华文中宋" panose="02010600040101010101" pitchFamily="2" charset="-122"/>
              </a:rPr>
              <a:t>r </a:t>
            </a:r>
            <a:r>
              <a:rPr lang="en-US" altLang="zh-CN" sz="2800" b="0">
                <a:solidFill>
                  <a:schemeClr val="accent2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800" b="0" i="1">
                <a:solidFill>
                  <a:schemeClr val="accent2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0">
                <a:solidFill>
                  <a:schemeClr val="accent2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), </a:t>
            </a:r>
            <a:r>
              <a:rPr lang="zh-CN" altLang="en-US" sz="2800" b="0">
                <a:solidFill>
                  <a:schemeClr val="accent2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选长为 </a:t>
            </a:r>
            <a:r>
              <a:rPr lang="en-US" altLang="zh-CN" sz="2800" b="0" i="1">
                <a:solidFill>
                  <a:schemeClr val="accent2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800" b="0">
                <a:solidFill>
                  <a:schemeClr val="accent2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0">
                <a:solidFill>
                  <a:schemeClr val="accent2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0">
                <a:solidFill>
                  <a:schemeClr val="accent2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同轴</a:t>
            </a:r>
            <a:r>
              <a:rPr lang="zh-CN" altLang="en-US" sz="2800" b="0">
                <a:solidFill>
                  <a:schemeClr val="accent2"/>
                </a:solidFill>
                <a:ea typeface="华文中宋" panose="02010600040101010101" pitchFamily="2" charset="-122"/>
              </a:rPr>
              <a:t>柱</a:t>
            </a:r>
            <a:r>
              <a:rPr lang="zh-CN" altLang="en-US" sz="2800" b="0">
                <a:solidFill>
                  <a:schemeClr val="accent2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形高斯面，利用高斯定律</a:t>
            </a:r>
          </a:p>
        </p:txBody>
      </p:sp>
      <p:graphicFrame>
        <p:nvGraphicFramePr>
          <p:cNvPr id="66560" name="Object 1024"/>
          <p:cNvGraphicFramePr>
            <a:graphicFrameLocks noChangeAspect="1"/>
          </p:cNvGraphicFramePr>
          <p:nvPr/>
        </p:nvGraphicFramePr>
        <p:xfrm>
          <a:off x="666750" y="1700213"/>
          <a:ext cx="4640263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4367" imgH="777240" progId="Equation.DSMT4">
                  <p:embed/>
                </p:oleObj>
              </mc:Choice>
              <mc:Fallback>
                <p:oleObj name="Equation" r:id="rId2" imgW="2034367" imgH="777240" progId="Equation.DSMT4">
                  <p:embed/>
                  <p:pic>
                    <p:nvPicPr>
                      <p:cNvPr id="6656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700213"/>
                        <a:ext cx="4640263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51"/>
          <p:cNvGrpSpPr>
            <a:grpSpLocks/>
          </p:cNvGrpSpPr>
          <p:nvPr/>
        </p:nvGrpSpPr>
        <p:grpSpPr bwMode="auto">
          <a:xfrm>
            <a:off x="355600" y="3398838"/>
            <a:ext cx="5511800" cy="1543050"/>
            <a:chOff x="246" y="2181"/>
            <a:chExt cx="3472" cy="972"/>
          </a:xfrm>
        </p:grpSpPr>
        <p:sp>
          <p:nvSpPr>
            <p:cNvPr id="31774" name="Text Box 1052"/>
            <p:cNvSpPr txBox="1">
              <a:spLocks noChangeArrowheads="1"/>
            </p:cNvSpPr>
            <p:nvPr/>
          </p:nvSpPr>
          <p:spPr bwMode="auto">
            <a:xfrm>
              <a:off x="246" y="2181"/>
              <a:ext cx="34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0">
                  <a:solidFill>
                    <a:schemeClr val="accent2"/>
                  </a:solidFill>
                  <a:ea typeface="华文中宋" panose="02010600040101010101" pitchFamily="2" charset="-122"/>
                </a:rPr>
                <a:t>在柱体外 (</a:t>
              </a:r>
              <a:r>
                <a:rPr lang="en-US" altLang="zh-CN" sz="2800" b="0" i="1">
                  <a:solidFill>
                    <a:schemeClr val="accent2"/>
                  </a:solidFill>
                  <a:ea typeface="华文中宋" panose="02010600040101010101" pitchFamily="2" charset="-122"/>
                </a:rPr>
                <a:t>r </a:t>
              </a:r>
              <a:r>
                <a:rPr lang="en-US" altLang="zh-CN" sz="2800" b="0">
                  <a:solidFill>
                    <a:schemeClr val="accent2"/>
                  </a:solidFill>
                  <a:ea typeface="华文中宋" panose="02010600040101010101" pitchFamily="2" charset="-122"/>
                </a:rPr>
                <a:t>&gt; </a:t>
              </a:r>
              <a:r>
                <a:rPr lang="en-US" altLang="zh-CN" sz="2800" b="0" i="1">
                  <a:solidFill>
                    <a:schemeClr val="accent2"/>
                  </a:solidFill>
                  <a:ea typeface="华文中宋" panose="02010600040101010101" pitchFamily="2" charset="-122"/>
                </a:rPr>
                <a:t>R</a:t>
              </a:r>
              <a:r>
                <a:rPr lang="en-US" altLang="zh-CN" sz="2800" b="0">
                  <a:solidFill>
                    <a:schemeClr val="accent2"/>
                  </a:solidFill>
                  <a:ea typeface="华文中宋" panose="02010600040101010101" pitchFamily="2" charset="-122"/>
                </a:rPr>
                <a:t>)，</a:t>
              </a:r>
              <a:r>
                <a:rPr lang="zh-CN" altLang="en-US" sz="2800" b="0">
                  <a:solidFill>
                    <a:schemeClr val="accent2"/>
                  </a:solidFill>
                  <a:ea typeface="华文中宋" panose="02010600040101010101" pitchFamily="2" charset="-122"/>
                </a:rPr>
                <a:t>取同样高斯面，</a:t>
              </a:r>
            </a:p>
          </p:txBody>
        </p:sp>
        <p:graphicFrame>
          <p:nvGraphicFramePr>
            <p:cNvPr id="31775" name="Object 1026"/>
            <p:cNvGraphicFramePr>
              <a:graphicFrameLocks noChangeAspect="1"/>
            </p:cNvGraphicFramePr>
            <p:nvPr/>
          </p:nvGraphicFramePr>
          <p:xfrm>
            <a:off x="288" y="2517"/>
            <a:ext cx="3264" cy="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02057" imgH="434340" progId="Equation.3">
                    <p:embed/>
                  </p:oleObj>
                </mc:Choice>
                <mc:Fallback>
                  <p:oleObj name="Equation" r:id="rId4" imgW="2202057" imgH="434340" progId="Equation.3">
                    <p:embed/>
                    <p:pic>
                      <p:nvPicPr>
                        <p:cNvPr id="31775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517"/>
                          <a:ext cx="3264" cy="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054"/>
          <p:cNvGrpSpPr>
            <a:grpSpLocks/>
          </p:cNvGrpSpPr>
          <p:nvPr/>
        </p:nvGrpSpPr>
        <p:grpSpPr bwMode="auto">
          <a:xfrm>
            <a:off x="381000" y="4810125"/>
            <a:ext cx="5559425" cy="2074863"/>
            <a:chOff x="240" y="2991"/>
            <a:chExt cx="3502" cy="1307"/>
          </a:xfrm>
        </p:grpSpPr>
        <p:graphicFrame>
          <p:nvGraphicFramePr>
            <p:cNvPr id="31772" name="Object 1025"/>
            <p:cNvGraphicFramePr>
              <a:graphicFrameLocks noChangeAspect="1"/>
            </p:cNvGraphicFramePr>
            <p:nvPr/>
          </p:nvGraphicFramePr>
          <p:xfrm>
            <a:off x="1710" y="2991"/>
            <a:ext cx="2032" cy="1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22360" imgH="914400" progId="Equation.DSMT4">
                    <p:embed/>
                  </p:oleObj>
                </mc:Choice>
                <mc:Fallback>
                  <p:oleObj name="Equation" r:id="rId6" imgW="1422360" imgH="914400" progId="Equation.DSMT4">
                    <p:embed/>
                    <p:pic>
                      <p:nvPicPr>
                        <p:cNvPr id="31772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0" y="2991"/>
                          <a:ext cx="2032" cy="1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3" name="Text Box 1056"/>
            <p:cNvSpPr txBox="1">
              <a:spLocks noChangeArrowheads="1"/>
            </p:cNvSpPr>
            <p:nvPr/>
          </p:nvSpPr>
          <p:spPr bwMode="auto">
            <a:xfrm>
              <a:off x="240" y="3218"/>
              <a:ext cx="146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0">
                  <a:solidFill>
                    <a:schemeClr val="accent2"/>
                  </a:solidFill>
                  <a:ea typeface="华文中宋" panose="02010600040101010101" pitchFamily="2" charset="-122"/>
                </a:rPr>
                <a:t>所以得电场分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0">
                  <a:solidFill>
                    <a:schemeClr val="accent2"/>
                  </a:solidFill>
                  <a:ea typeface="华文中宋" panose="02010600040101010101" pitchFamily="2" charset="-122"/>
                </a:rPr>
                <a:t>布的矢量表达</a:t>
              </a:r>
            </a:p>
          </p:txBody>
        </p:sp>
      </p:grpSp>
      <p:grpSp>
        <p:nvGrpSpPr>
          <p:cNvPr id="10" name="Group 1057"/>
          <p:cNvGrpSpPr>
            <a:grpSpLocks/>
          </p:cNvGrpSpPr>
          <p:nvPr/>
        </p:nvGrpSpPr>
        <p:grpSpPr bwMode="auto">
          <a:xfrm>
            <a:off x="6400800" y="1295400"/>
            <a:ext cx="990600" cy="2819400"/>
            <a:chOff x="4032" y="768"/>
            <a:chExt cx="624" cy="1776"/>
          </a:xfrm>
        </p:grpSpPr>
        <p:sp>
          <p:nvSpPr>
            <p:cNvPr id="31770" name="Oval 1058"/>
            <p:cNvSpPr>
              <a:spLocks noChangeArrowheads="1"/>
            </p:cNvSpPr>
            <p:nvPr/>
          </p:nvSpPr>
          <p:spPr bwMode="auto">
            <a:xfrm>
              <a:off x="4032" y="1920"/>
              <a:ext cx="624" cy="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1771" name="AutoShape 1059"/>
            <p:cNvSpPr>
              <a:spLocks noChangeArrowheads="1"/>
            </p:cNvSpPr>
            <p:nvPr/>
          </p:nvSpPr>
          <p:spPr bwMode="auto">
            <a:xfrm>
              <a:off x="4032" y="768"/>
              <a:ext cx="624" cy="528"/>
            </a:xfrm>
            <a:prstGeom prst="can">
              <a:avLst>
                <a:gd name="adj" fmla="val 25000"/>
              </a:avLst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grpSp>
        <p:nvGrpSpPr>
          <p:cNvPr id="11" name="Group 1060"/>
          <p:cNvGrpSpPr>
            <a:grpSpLocks/>
          </p:cNvGrpSpPr>
          <p:nvPr/>
        </p:nvGrpSpPr>
        <p:grpSpPr bwMode="auto">
          <a:xfrm>
            <a:off x="5729288" y="1114425"/>
            <a:ext cx="2286000" cy="3609975"/>
            <a:chOff x="3609" y="654"/>
            <a:chExt cx="1440" cy="2274"/>
          </a:xfrm>
        </p:grpSpPr>
        <p:sp>
          <p:nvSpPr>
            <p:cNvPr id="31768" name="Oval 1061"/>
            <p:cNvSpPr>
              <a:spLocks noChangeArrowheads="1"/>
            </p:cNvSpPr>
            <p:nvPr/>
          </p:nvSpPr>
          <p:spPr bwMode="auto">
            <a:xfrm>
              <a:off x="3648" y="1536"/>
              <a:ext cx="1392" cy="13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1769" name="AutoShape 1062"/>
            <p:cNvSpPr>
              <a:spLocks noChangeArrowheads="1"/>
            </p:cNvSpPr>
            <p:nvPr/>
          </p:nvSpPr>
          <p:spPr bwMode="auto">
            <a:xfrm>
              <a:off x="3609" y="654"/>
              <a:ext cx="1440" cy="786"/>
            </a:xfrm>
            <a:prstGeom prst="can">
              <a:avLst>
                <a:gd name="adj" fmla="val 45421"/>
              </a:avLst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</p:grpSp>
      <p:sp>
        <p:nvSpPr>
          <p:cNvPr id="49191" name="Line 1063"/>
          <p:cNvSpPr>
            <a:spLocks noChangeShapeType="1"/>
          </p:cNvSpPr>
          <p:nvPr/>
        </p:nvSpPr>
        <p:spPr bwMode="auto">
          <a:xfrm>
            <a:off x="6915150" y="8382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 type="non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2" name="Group 1064"/>
          <p:cNvGrpSpPr>
            <a:grpSpLocks/>
          </p:cNvGrpSpPr>
          <p:nvPr/>
        </p:nvGrpSpPr>
        <p:grpSpPr bwMode="auto">
          <a:xfrm>
            <a:off x="7391400" y="1400175"/>
            <a:ext cx="1371600" cy="684213"/>
            <a:chOff x="4656" y="834"/>
            <a:chExt cx="864" cy="431"/>
          </a:xfrm>
        </p:grpSpPr>
        <p:sp>
          <p:nvSpPr>
            <p:cNvPr id="31764" name="Line 1065"/>
            <p:cNvSpPr>
              <a:spLocks noChangeShapeType="1"/>
            </p:cNvSpPr>
            <p:nvPr/>
          </p:nvSpPr>
          <p:spPr bwMode="auto">
            <a:xfrm>
              <a:off x="4656" y="837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5" name="Line 1066"/>
            <p:cNvSpPr>
              <a:spLocks noChangeShapeType="1"/>
            </p:cNvSpPr>
            <p:nvPr/>
          </p:nvSpPr>
          <p:spPr bwMode="auto">
            <a:xfrm>
              <a:off x="4656" y="124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6" name="Line 1067"/>
            <p:cNvSpPr>
              <a:spLocks noChangeShapeType="1"/>
            </p:cNvSpPr>
            <p:nvPr/>
          </p:nvSpPr>
          <p:spPr bwMode="auto">
            <a:xfrm>
              <a:off x="5232" y="834"/>
              <a:ext cx="0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767" name="Text Box 1068"/>
            <p:cNvSpPr txBox="1">
              <a:spLocks noChangeArrowheads="1"/>
            </p:cNvSpPr>
            <p:nvPr/>
          </p:nvSpPr>
          <p:spPr bwMode="auto">
            <a:xfrm>
              <a:off x="5270" y="886"/>
              <a:ext cx="2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0" i="1">
                  <a:solidFill>
                    <a:schemeClr val="accent2"/>
                  </a:solidFill>
                  <a:ea typeface="华文中宋" panose="02010600040101010101" pitchFamily="2" charset="-122"/>
                </a:rPr>
                <a:t>l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 autoUpdateAnimBg="0"/>
      <p:bldP spid="49162" grpId="0" animBg="1"/>
      <p:bldP spid="49163" grpId="0" animBg="1"/>
      <p:bldP spid="49167" grpId="0" autoUpdateAnimBg="0"/>
      <p:bldP spid="49168" grpId="0" autoUpdateAnimBg="0"/>
      <p:bldP spid="49177" grpId="0" autoUpdateAnimBg="0"/>
      <p:bldP spid="4919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42038" y="2362200"/>
            <a:ext cx="2305050" cy="1069975"/>
            <a:chOff x="3869" y="1488"/>
            <a:chExt cx="1452" cy="674"/>
          </a:xfrm>
        </p:grpSpPr>
        <p:grpSp>
          <p:nvGrpSpPr>
            <p:cNvPr id="32808" name="Group 4"/>
            <p:cNvGrpSpPr>
              <a:grpSpLocks/>
            </p:cNvGrpSpPr>
            <p:nvPr/>
          </p:nvGrpSpPr>
          <p:grpSpPr bwMode="auto">
            <a:xfrm>
              <a:off x="4474" y="1488"/>
              <a:ext cx="847" cy="659"/>
              <a:chOff x="4474" y="1414"/>
              <a:chExt cx="847" cy="659"/>
            </a:xfrm>
          </p:grpSpPr>
          <p:sp>
            <p:nvSpPr>
              <p:cNvPr id="32828" name="Freeform 5"/>
              <p:cNvSpPr>
                <a:spLocks noEditPoints="1"/>
              </p:cNvSpPr>
              <p:nvPr/>
            </p:nvSpPr>
            <p:spPr bwMode="auto">
              <a:xfrm>
                <a:off x="4474" y="1414"/>
                <a:ext cx="847" cy="659"/>
              </a:xfrm>
              <a:custGeom>
                <a:avLst/>
                <a:gdLst>
                  <a:gd name="T0" fmla="*/ 829 w 847"/>
                  <a:gd name="T1" fmla="*/ 426 h 659"/>
                  <a:gd name="T2" fmla="*/ 816 w 847"/>
                  <a:gd name="T3" fmla="*/ 510 h 659"/>
                  <a:gd name="T4" fmla="*/ 797 w 847"/>
                  <a:gd name="T5" fmla="*/ 579 h 659"/>
                  <a:gd name="T6" fmla="*/ 790 w 847"/>
                  <a:gd name="T7" fmla="*/ 591 h 659"/>
                  <a:gd name="T8" fmla="*/ 762 w 847"/>
                  <a:gd name="T9" fmla="*/ 632 h 659"/>
                  <a:gd name="T10" fmla="*/ 754 w 847"/>
                  <a:gd name="T11" fmla="*/ 639 h 659"/>
                  <a:gd name="T12" fmla="*/ 747 w 847"/>
                  <a:gd name="T13" fmla="*/ 644 h 659"/>
                  <a:gd name="T14" fmla="*/ 99 w 847"/>
                  <a:gd name="T15" fmla="*/ 644 h 659"/>
                  <a:gd name="T16" fmla="*/ 92 w 847"/>
                  <a:gd name="T17" fmla="*/ 639 h 659"/>
                  <a:gd name="T18" fmla="*/ 84 w 847"/>
                  <a:gd name="T19" fmla="*/ 632 h 659"/>
                  <a:gd name="T20" fmla="*/ 57 w 847"/>
                  <a:gd name="T21" fmla="*/ 591 h 659"/>
                  <a:gd name="T22" fmla="*/ 50 w 847"/>
                  <a:gd name="T23" fmla="*/ 579 h 659"/>
                  <a:gd name="T24" fmla="*/ 30 w 847"/>
                  <a:gd name="T25" fmla="*/ 510 h 659"/>
                  <a:gd name="T26" fmla="*/ 17 w 847"/>
                  <a:gd name="T27" fmla="*/ 426 h 659"/>
                  <a:gd name="T28" fmla="*/ 12 w 847"/>
                  <a:gd name="T29" fmla="*/ 329 h 659"/>
                  <a:gd name="T30" fmla="*/ 17 w 847"/>
                  <a:gd name="T31" fmla="*/ 233 h 659"/>
                  <a:gd name="T32" fmla="*/ 30 w 847"/>
                  <a:gd name="T33" fmla="*/ 149 h 659"/>
                  <a:gd name="T34" fmla="*/ 50 w 847"/>
                  <a:gd name="T35" fmla="*/ 80 h 659"/>
                  <a:gd name="T36" fmla="*/ 57 w 847"/>
                  <a:gd name="T37" fmla="*/ 68 h 659"/>
                  <a:gd name="T38" fmla="*/ 84 w 847"/>
                  <a:gd name="T39" fmla="*/ 26 h 659"/>
                  <a:gd name="T40" fmla="*/ 92 w 847"/>
                  <a:gd name="T41" fmla="*/ 20 h 659"/>
                  <a:gd name="T42" fmla="*/ 99 w 847"/>
                  <a:gd name="T43" fmla="*/ 15 h 659"/>
                  <a:gd name="T44" fmla="*/ 747 w 847"/>
                  <a:gd name="T45" fmla="*/ 15 h 659"/>
                  <a:gd name="T46" fmla="*/ 754 w 847"/>
                  <a:gd name="T47" fmla="*/ 20 h 659"/>
                  <a:gd name="T48" fmla="*/ 762 w 847"/>
                  <a:gd name="T49" fmla="*/ 26 h 659"/>
                  <a:gd name="T50" fmla="*/ 790 w 847"/>
                  <a:gd name="T51" fmla="*/ 68 h 659"/>
                  <a:gd name="T52" fmla="*/ 797 w 847"/>
                  <a:gd name="T53" fmla="*/ 80 h 659"/>
                  <a:gd name="T54" fmla="*/ 816 w 847"/>
                  <a:gd name="T55" fmla="*/ 149 h 659"/>
                  <a:gd name="T56" fmla="*/ 829 w 847"/>
                  <a:gd name="T57" fmla="*/ 233 h 659"/>
                  <a:gd name="T58" fmla="*/ 834 w 847"/>
                  <a:gd name="T59" fmla="*/ 329 h 659"/>
                  <a:gd name="T60" fmla="*/ 847 w 847"/>
                  <a:gd name="T61" fmla="*/ 296 h 659"/>
                  <a:gd name="T62" fmla="*/ 838 w 847"/>
                  <a:gd name="T63" fmla="*/ 204 h 659"/>
                  <a:gd name="T64" fmla="*/ 823 w 847"/>
                  <a:gd name="T65" fmla="*/ 125 h 659"/>
                  <a:gd name="T66" fmla="*/ 807 w 847"/>
                  <a:gd name="T67" fmla="*/ 76 h 659"/>
                  <a:gd name="T68" fmla="*/ 782 w 847"/>
                  <a:gd name="T69" fmla="*/ 28 h 659"/>
                  <a:gd name="T70" fmla="*/ 759 w 847"/>
                  <a:gd name="T71" fmla="*/ 7 h 659"/>
                  <a:gd name="T72" fmla="*/ 736 w 847"/>
                  <a:gd name="T73" fmla="*/ 0 h 659"/>
                  <a:gd name="T74" fmla="*/ 97 w 847"/>
                  <a:gd name="T75" fmla="*/ 2 h 659"/>
                  <a:gd name="T76" fmla="*/ 75 w 847"/>
                  <a:gd name="T77" fmla="*/ 16 h 659"/>
                  <a:gd name="T78" fmla="*/ 48 w 847"/>
                  <a:gd name="T79" fmla="*/ 57 h 659"/>
                  <a:gd name="T80" fmla="*/ 37 w 847"/>
                  <a:gd name="T81" fmla="*/ 80 h 659"/>
                  <a:gd name="T82" fmla="*/ 18 w 847"/>
                  <a:gd name="T83" fmla="*/ 149 h 659"/>
                  <a:gd name="T84" fmla="*/ 5 w 847"/>
                  <a:gd name="T85" fmla="*/ 233 h 659"/>
                  <a:gd name="T86" fmla="*/ 0 w 847"/>
                  <a:gd name="T87" fmla="*/ 329 h 659"/>
                  <a:gd name="T88" fmla="*/ 5 w 847"/>
                  <a:gd name="T89" fmla="*/ 426 h 659"/>
                  <a:gd name="T90" fmla="*/ 18 w 847"/>
                  <a:gd name="T91" fmla="*/ 510 h 659"/>
                  <a:gd name="T92" fmla="*/ 37 w 847"/>
                  <a:gd name="T93" fmla="*/ 579 h 659"/>
                  <a:gd name="T94" fmla="*/ 56 w 847"/>
                  <a:gd name="T95" fmla="*/ 619 h 659"/>
                  <a:gd name="T96" fmla="*/ 85 w 847"/>
                  <a:gd name="T97" fmla="*/ 651 h 659"/>
                  <a:gd name="T98" fmla="*/ 99 w 847"/>
                  <a:gd name="T99" fmla="*/ 658 h 659"/>
                  <a:gd name="T100" fmla="*/ 747 w 847"/>
                  <a:gd name="T101" fmla="*/ 658 h 659"/>
                  <a:gd name="T102" fmla="*/ 761 w 847"/>
                  <a:gd name="T103" fmla="*/ 651 h 659"/>
                  <a:gd name="T104" fmla="*/ 791 w 847"/>
                  <a:gd name="T105" fmla="*/ 619 h 659"/>
                  <a:gd name="T106" fmla="*/ 809 w 847"/>
                  <a:gd name="T107" fmla="*/ 579 h 659"/>
                  <a:gd name="T108" fmla="*/ 823 w 847"/>
                  <a:gd name="T109" fmla="*/ 535 h 659"/>
                  <a:gd name="T110" fmla="*/ 838 w 847"/>
                  <a:gd name="T111" fmla="*/ 455 h 659"/>
                  <a:gd name="T112" fmla="*/ 847 w 847"/>
                  <a:gd name="T113" fmla="*/ 363 h 65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47"/>
                  <a:gd name="T172" fmla="*/ 0 h 659"/>
                  <a:gd name="T173" fmla="*/ 847 w 847"/>
                  <a:gd name="T174" fmla="*/ 659 h 65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47" h="659">
                    <a:moveTo>
                      <a:pt x="834" y="363"/>
                    </a:moveTo>
                    <a:lnTo>
                      <a:pt x="832" y="395"/>
                    </a:lnTo>
                    <a:lnTo>
                      <a:pt x="829" y="426"/>
                    </a:lnTo>
                    <a:lnTo>
                      <a:pt x="826" y="455"/>
                    </a:lnTo>
                    <a:lnTo>
                      <a:pt x="822" y="484"/>
                    </a:lnTo>
                    <a:lnTo>
                      <a:pt x="816" y="510"/>
                    </a:lnTo>
                    <a:lnTo>
                      <a:pt x="811" y="535"/>
                    </a:lnTo>
                    <a:lnTo>
                      <a:pt x="804" y="558"/>
                    </a:lnTo>
                    <a:lnTo>
                      <a:pt x="797" y="579"/>
                    </a:lnTo>
                    <a:lnTo>
                      <a:pt x="803" y="579"/>
                    </a:lnTo>
                    <a:lnTo>
                      <a:pt x="798" y="573"/>
                    </a:lnTo>
                    <a:lnTo>
                      <a:pt x="790" y="591"/>
                    </a:lnTo>
                    <a:lnTo>
                      <a:pt x="782" y="608"/>
                    </a:lnTo>
                    <a:lnTo>
                      <a:pt x="772" y="621"/>
                    </a:lnTo>
                    <a:lnTo>
                      <a:pt x="762" y="632"/>
                    </a:lnTo>
                    <a:lnTo>
                      <a:pt x="752" y="640"/>
                    </a:lnTo>
                    <a:lnTo>
                      <a:pt x="757" y="645"/>
                    </a:lnTo>
                    <a:lnTo>
                      <a:pt x="754" y="639"/>
                    </a:lnTo>
                    <a:lnTo>
                      <a:pt x="744" y="644"/>
                    </a:lnTo>
                    <a:lnTo>
                      <a:pt x="747" y="651"/>
                    </a:lnTo>
                    <a:lnTo>
                      <a:pt x="747" y="644"/>
                    </a:lnTo>
                    <a:lnTo>
                      <a:pt x="736" y="645"/>
                    </a:lnTo>
                    <a:lnTo>
                      <a:pt x="111" y="645"/>
                    </a:lnTo>
                    <a:lnTo>
                      <a:pt x="99" y="644"/>
                    </a:lnTo>
                    <a:lnTo>
                      <a:pt x="99" y="651"/>
                    </a:lnTo>
                    <a:lnTo>
                      <a:pt x="103" y="644"/>
                    </a:lnTo>
                    <a:lnTo>
                      <a:pt x="92" y="639"/>
                    </a:lnTo>
                    <a:lnTo>
                      <a:pt x="89" y="645"/>
                    </a:lnTo>
                    <a:lnTo>
                      <a:pt x="94" y="640"/>
                    </a:lnTo>
                    <a:lnTo>
                      <a:pt x="84" y="632"/>
                    </a:lnTo>
                    <a:lnTo>
                      <a:pt x="74" y="621"/>
                    </a:lnTo>
                    <a:lnTo>
                      <a:pt x="65" y="608"/>
                    </a:lnTo>
                    <a:lnTo>
                      <a:pt x="57" y="591"/>
                    </a:lnTo>
                    <a:lnTo>
                      <a:pt x="49" y="573"/>
                    </a:lnTo>
                    <a:lnTo>
                      <a:pt x="44" y="579"/>
                    </a:lnTo>
                    <a:lnTo>
                      <a:pt x="50" y="579"/>
                    </a:lnTo>
                    <a:lnTo>
                      <a:pt x="43" y="558"/>
                    </a:lnTo>
                    <a:lnTo>
                      <a:pt x="36" y="535"/>
                    </a:lnTo>
                    <a:lnTo>
                      <a:pt x="30" y="510"/>
                    </a:lnTo>
                    <a:lnTo>
                      <a:pt x="24" y="484"/>
                    </a:lnTo>
                    <a:lnTo>
                      <a:pt x="20" y="455"/>
                    </a:lnTo>
                    <a:lnTo>
                      <a:pt x="17" y="426"/>
                    </a:lnTo>
                    <a:lnTo>
                      <a:pt x="14" y="395"/>
                    </a:lnTo>
                    <a:lnTo>
                      <a:pt x="13" y="363"/>
                    </a:lnTo>
                    <a:lnTo>
                      <a:pt x="12" y="329"/>
                    </a:lnTo>
                    <a:lnTo>
                      <a:pt x="13" y="296"/>
                    </a:lnTo>
                    <a:lnTo>
                      <a:pt x="14" y="264"/>
                    </a:lnTo>
                    <a:lnTo>
                      <a:pt x="17" y="233"/>
                    </a:lnTo>
                    <a:lnTo>
                      <a:pt x="20" y="204"/>
                    </a:lnTo>
                    <a:lnTo>
                      <a:pt x="24" y="176"/>
                    </a:lnTo>
                    <a:lnTo>
                      <a:pt x="30" y="149"/>
                    </a:lnTo>
                    <a:lnTo>
                      <a:pt x="36" y="125"/>
                    </a:lnTo>
                    <a:lnTo>
                      <a:pt x="43" y="102"/>
                    </a:lnTo>
                    <a:lnTo>
                      <a:pt x="50" y="80"/>
                    </a:lnTo>
                    <a:lnTo>
                      <a:pt x="44" y="80"/>
                    </a:lnTo>
                    <a:lnTo>
                      <a:pt x="49" y="86"/>
                    </a:lnTo>
                    <a:lnTo>
                      <a:pt x="57" y="68"/>
                    </a:lnTo>
                    <a:lnTo>
                      <a:pt x="65" y="52"/>
                    </a:lnTo>
                    <a:lnTo>
                      <a:pt x="74" y="38"/>
                    </a:lnTo>
                    <a:lnTo>
                      <a:pt x="84" y="26"/>
                    </a:lnTo>
                    <a:lnTo>
                      <a:pt x="94" y="18"/>
                    </a:lnTo>
                    <a:lnTo>
                      <a:pt x="89" y="14"/>
                    </a:lnTo>
                    <a:lnTo>
                      <a:pt x="92" y="20"/>
                    </a:lnTo>
                    <a:lnTo>
                      <a:pt x="103" y="15"/>
                    </a:lnTo>
                    <a:lnTo>
                      <a:pt x="99" y="8"/>
                    </a:lnTo>
                    <a:lnTo>
                      <a:pt x="99" y="15"/>
                    </a:lnTo>
                    <a:lnTo>
                      <a:pt x="111" y="14"/>
                    </a:lnTo>
                    <a:lnTo>
                      <a:pt x="736" y="14"/>
                    </a:lnTo>
                    <a:lnTo>
                      <a:pt x="747" y="15"/>
                    </a:lnTo>
                    <a:lnTo>
                      <a:pt x="747" y="8"/>
                    </a:lnTo>
                    <a:lnTo>
                      <a:pt x="744" y="15"/>
                    </a:lnTo>
                    <a:lnTo>
                      <a:pt x="754" y="20"/>
                    </a:lnTo>
                    <a:lnTo>
                      <a:pt x="757" y="14"/>
                    </a:lnTo>
                    <a:lnTo>
                      <a:pt x="752" y="18"/>
                    </a:lnTo>
                    <a:lnTo>
                      <a:pt x="762" y="26"/>
                    </a:lnTo>
                    <a:lnTo>
                      <a:pt x="772" y="38"/>
                    </a:lnTo>
                    <a:lnTo>
                      <a:pt x="782" y="52"/>
                    </a:lnTo>
                    <a:lnTo>
                      <a:pt x="790" y="68"/>
                    </a:lnTo>
                    <a:lnTo>
                      <a:pt x="798" y="86"/>
                    </a:lnTo>
                    <a:lnTo>
                      <a:pt x="803" y="80"/>
                    </a:lnTo>
                    <a:lnTo>
                      <a:pt x="797" y="80"/>
                    </a:lnTo>
                    <a:lnTo>
                      <a:pt x="804" y="102"/>
                    </a:lnTo>
                    <a:lnTo>
                      <a:pt x="811" y="125"/>
                    </a:lnTo>
                    <a:lnTo>
                      <a:pt x="816" y="149"/>
                    </a:lnTo>
                    <a:lnTo>
                      <a:pt x="822" y="176"/>
                    </a:lnTo>
                    <a:lnTo>
                      <a:pt x="826" y="204"/>
                    </a:lnTo>
                    <a:lnTo>
                      <a:pt x="829" y="233"/>
                    </a:lnTo>
                    <a:lnTo>
                      <a:pt x="832" y="264"/>
                    </a:lnTo>
                    <a:lnTo>
                      <a:pt x="834" y="296"/>
                    </a:lnTo>
                    <a:lnTo>
                      <a:pt x="834" y="329"/>
                    </a:lnTo>
                    <a:lnTo>
                      <a:pt x="834" y="363"/>
                    </a:lnTo>
                    <a:close/>
                    <a:moveTo>
                      <a:pt x="847" y="329"/>
                    </a:moveTo>
                    <a:lnTo>
                      <a:pt x="847" y="296"/>
                    </a:lnTo>
                    <a:lnTo>
                      <a:pt x="845" y="264"/>
                    </a:lnTo>
                    <a:lnTo>
                      <a:pt x="841" y="233"/>
                    </a:lnTo>
                    <a:lnTo>
                      <a:pt x="838" y="204"/>
                    </a:lnTo>
                    <a:lnTo>
                      <a:pt x="834" y="176"/>
                    </a:lnTo>
                    <a:lnTo>
                      <a:pt x="828" y="149"/>
                    </a:lnTo>
                    <a:lnTo>
                      <a:pt x="823" y="125"/>
                    </a:lnTo>
                    <a:lnTo>
                      <a:pt x="816" y="102"/>
                    </a:lnTo>
                    <a:lnTo>
                      <a:pt x="809" y="80"/>
                    </a:lnTo>
                    <a:lnTo>
                      <a:pt x="807" y="76"/>
                    </a:lnTo>
                    <a:lnTo>
                      <a:pt x="799" y="57"/>
                    </a:lnTo>
                    <a:lnTo>
                      <a:pt x="791" y="41"/>
                    </a:lnTo>
                    <a:lnTo>
                      <a:pt x="782" y="28"/>
                    </a:lnTo>
                    <a:lnTo>
                      <a:pt x="771" y="16"/>
                    </a:lnTo>
                    <a:lnTo>
                      <a:pt x="761" y="8"/>
                    </a:lnTo>
                    <a:lnTo>
                      <a:pt x="759" y="7"/>
                    </a:lnTo>
                    <a:lnTo>
                      <a:pt x="749" y="2"/>
                    </a:lnTo>
                    <a:lnTo>
                      <a:pt x="747" y="1"/>
                    </a:lnTo>
                    <a:lnTo>
                      <a:pt x="736" y="0"/>
                    </a:lnTo>
                    <a:lnTo>
                      <a:pt x="111" y="0"/>
                    </a:lnTo>
                    <a:lnTo>
                      <a:pt x="99" y="1"/>
                    </a:lnTo>
                    <a:lnTo>
                      <a:pt x="97" y="2"/>
                    </a:lnTo>
                    <a:lnTo>
                      <a:pt x="87" y="7"/>
                    </a:lnTo>
                    <a:lnTo>
                      <a:pt x="85" y="8"/>
                    </a:lnTo>
                    <a:lnTo>
                      <a:pt x="75" y="16"/>
                    </a:lnTo>
                    <a:lnTo>
                      <a:pt x="65" y="28"/>
                    </a:lnTo>
                    <a:lnTo>
                      <a:pt x="56" y="41"/>
                    </a:lnTo>
                    <a:lnTo>
                      <a:pt x="48" y="57"/>
                    </a:lnTo>
                    <a:lnTo>
                      <a:pt x="40" y="76"/>
                    </a:lnTo>
                    <a:lnTo>
                      <a:pt x="37" y="80"/>
                    </a:lnTo>
                    <a:lnTo>
                      <a:pt x="30" y="102"/>
                    </a:lnTo>
                    <a:lnTo>
                      <a:pt x="24" y="125"/>
                    </a:lnTo>
                    <a:lnTo>
                      <a:pt x="18" y="149"/>
                    </a:lnTo>
                    <a:lnTo>
                      <a:pt x="12" y="176"/>
                    </a:lnTo>
                    <a:lnTo>
                      <a:pt x="8" y="204"/>
                    </a:lnTo>
                    <a:lnTo>
                      <a:pt x="5" y="233"/>
                    </a:lnTo>
                    <a:lnTo>
                      <a:pt x="2" y="264"/>
                    </a:lnTo>
                    <a:lnTo>
                      <a:pt x="1" y="296"/>
                    </a:lnTo>
                    <a:lnTo>
                      <a:pt x="0" y="329"/>
                    </a:lnTo>
                    <a:lnTo>
                      <a:pt x="1" y="363"/>
                    </a:lnTo>
                    <a:lnTo>
                      <a:pt x="2" y="395"/>
                    </a:lnTo>
                    <a:lnTo>
                      <a:pt x="5" y="426"/>
                    </a:lnTo>
                    <a:lnTo>
                      <a:pt x="8" y="455"/>
                    </a:lnTo>
                    <a:lnTo>
                      <a:pt x="12" y="484"/>
                    </a:lnTo>
                    <a:lnTo>
                      <a:pt x="18" y="510"/>
                    </a:lnTo>
                    <a:lnTo>
                      <a:pt x="24" y="535"/>
                    </a:lnTo>
                    <a:lnTo>
                      <a:pt x="30" y="558"/>
                    </a:lnTo>
                    <a:lnTo>
                      <a:pt x="37" y="579"/>
                    </a:lnTo>
                    <a:lnTo>
                      <a:pt x="40" y="583"/>
                    </a:lnTo>
                    <a:lnTo>
                      <a:pt x="48" y="602"/>
                    </a:lnTo>
                    <a:lnTo>
                      <a:pt x="56" y="619"/>
                    </a:lnTo>
                    <a:lnTo>
                      <a:pt x="65" y="631"/>
                    </a:lnTo>
                    <a:lnTo>
                      <a:pt x="75" y="643"/>
                    </a:lnTo>
                    <a:lnTo>
                      <a:pt x="85" y="651"/>
                    </a:lnTo>
                    <a:lnTo>
                      <a:pt x="87" y="652"/>
                    </a:lnTo>
                    <a:lnTo>
                      <a:pt x="97" y="656"/>
                    </a:lnTo>
                    <a:lnTo>
                      <a:pt x="99" y="658"/>
                    </a:lnTo>
                    <a:lnTo>
                      <a:pt x="111" y="659"/>
                    </a:lnTo>
                    <a:lnTo>
                      <a:pt x="736" y="659"/>
                    </a:lnTo>
                    <a:lnTo>
                      <a:pt x="747" y="658"/>
                    </a:lnTo>
                    <a:lnTo>
                      <a:pt x="749" y="656"/>
                    </a:lnTo>
                    <a:lnTo>
                      <a:pt x="759" y="652"/>
                    </a:lnTo>
                    <a:lnTo>
                      <a:pt x="761" y="651"/>
                    </a:lnTo>
                    <a:lnTo>
                      <a:pt x="771" y="643"/>
                    </a:lnTo>
                    <a:lnTo>
                      <a:pt x="782" y="631"/>
                    </a:lnTo>
                    <a:lnTo>
                      <a:pt x="791" y="619"/>
                    </a:lnTo>
                    <a:lnTo>
                      <a:pt x="799" y="602"/>
                    </a:lnTo>
                    <a:lnTo>
                      <a:pt x="807" y="583"/>
                    </a:lnTo>
                    <a:lnTo>
                      <a:pt x="809" y="579"/>
                    </a:lnTo>
                    <a:lnTo>
                      <a:pt x="816" y="558"/>
                    </a:lnTo>
                    <a:lnTo>
                      <a:pt x="823" y="535"/>
                    </a:lnTo>
                    <a:lnTo>
                      <a:pt x="828" y="510"/>
                    </a:lnTo>
                    <a:lnTo>
                      <a:pt x="834" y="484"/>
                    </a:lnTo>
                    <a:lnTo>
                      <a:pt x="838" y="455"/>
                    </a:lnTo>
                    <a:lnTo>
                      <a:pt x="841" y="426"/>
                    </a:lnTo>
                    <a:lnTo>
                      <a:pt x="845" y="395"/>
                    </a:lnTo>
                    <a:lnTo>
                      <a:pt x="847" y="363"/>
                    </a:lnTo>
                    <a:lnTo>
                      <a:pt x="847" y="329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9" name="Freeform 6"/>
              <p:cNvSpPr>
                <a:spLocks/>
              </p:cNvSpPr>
              <p:nvPr/>
            </p:nvSpPr>
            <p:spPr bwMode="auto">
              <a:xfrm>
                <a:off x="5100" y="1414"/>
                <a:ext cx="110" cy="659"/>
              </a:xfrm>
              <a:custGeom>
                <a:avLst/>
                <a:gdLst>
                  <a:gd name="T0" fmla="*/ 110 w 110"/>
                  <a:gd name="T1" fmla="*/ 645 h 659"/>
                  <a:gd name="T2" fmla="*/ 100 w 110"/>
                  <a:gd name="T3" fmla="*/ 651 h 659"/>
                  <a:gd name="T4" fmla="*/ 91 w 110"/>
                  <a:gd name="T5" fmla="*/ 639 h 659"/>
                  <a:gd name="T6" fmla="*/ 94 w 110"/>
                  <a:gd name="T7" fmla="*/ 640 h 659"/>
                  <a:gd name="T8" fmla="*/ 74 w 110"/>
                  <a:gd name="T9" fmla="*/ 621 h 659"/>
                  <a:gd name="T10" fmla="*/ 57 w 110"/>
                  <a:gd name="T11" fmla="*/ 591 h 659"/>
                  <a:gd name="T12" fmla="*/ 44 w 110"/>
                  <a:gd name="T13" fmla="*/ 579 h 659"/>
                  <a:gd name="T14" fmla="*/ 43 w 110"/>
                  <a:gd name="T15" fmla="*/ 558 h 659"/>
                  <a:gd name="T16" fmla="*/ 30 w 110"/>
                  <a:gd name="T17" fmla="*/ 510 h 659"/>
                  <a:gd name="T18" fmla="*/ 20 w 110"/>
                  <a:gd name="T19" fmla="*/ 455 h 659"/>
                  <a:gd name="T20" fmla="*/ 14 w 110"/>
                  <a:gd name="T21" fmla="*/ 395 h 659"/>
                  <a:gd name="T22" fmla="*/ 12 w 110"/>
                  <a:gd name="T23" fmla="*/ 329 h 659"/>
                  <a:gd name="T24" fmla="*/ 14 w 110"/>
                  <a:gd name="T25" fmla="*/ 264 h 659"/>
                  <a:gd name="T26" fmla="*/ 20 w 110"/>
                  <a:gd name="T27" fmla="*/ 204 h 659"/>
                  <a:gd name="T28" fmla="*/ 30 w 110"/>
                  <a:gd name="T29" fmla="*/ 149 h 659"/>
                  <a:gd name="T30" fmla="*/ 43 w 110"/>
                  <a:gd name="T31" fmla="*/ 102 h 659"/>
                  <a:gd name="T32" fmla="*/ 44 w 110"/>
                  <a:gd name="T33" fmla="*/ 80 h 659"/>
                  <a:gd name="T34" fmla="*/ 57 w 110"/>
                  <a:gd name="T35" fmla="*/ 68 h 659"/>
                  <a:gd name="T36" fmla="*/ 74 w 110"/>
                  <a:gd name="T37" fmla="*/ 38 h 659"/>
                  <a:gd name="T38" fmla="*/ 94 w 110"/>
                  <a:gd name="T39" fmla="*/ 18 h 659"/>
                  <a:gd name="T40" fmla="*/ 91 w 110"/>
                  <a:gd name="T41" fmla="*/ 20 h 659"/>
                  <a:gd name="T42" fmla="*/ 100 w 110"/>
                  <a:gd name="T43" fmla="*/ 8 h 659"/>
                  <a:gd name="T44" fmla="*/ 110 w 110"/>
                  <a:gd name="T45" fmla="*/ 14 h 659"/>
                  <a:gd name="T46" fmla="*/ 100 w 110"/>
                  <a:gd name="T47" fmla="*/ 1 h 659"/>
                  <a:gd name="T48" fmla="*/ 86 w 110"/>
                  <a:gd name="T49" fmla="*/ 7 h 659"/>
                  <a:gd name="T50" fmla="*/ 74 w 110"/>
                  <a:gd name="T51" fmla="*/ 16 h 659"/>
                  <a:gd name="T52" fmla="*/ 56 w 110"/>
                  <a:gd name="T53" fmla="*/ 41 h 659"/>
                  <a:gd name="T54" fmla="*/ 40 w 110"/>
                  <a:gd name="T55" fmla="*/ 76 h 659"/>
                  <a:gd name="T56" fmla="*/ 38 w 110"/>
                  <a:gd name="T57" fmla="*/ 80 h 659"/>
                  <a:gd name="T58" fmla="*/ 23 w 110"/>
                  <a:gd name="T59" fmla="*/ 125 h 659"/>
                  <a:gd name="T60" fmla="*/ 12 w 110"/>
                  <a:gd name="T61" fmla="*/ 176 h 659"/>
                  <a:gd name="T62" fmla="*/ 5 w 110"/>
                  <a:gd name="T63" fmla="*/ 233 h 659"/>
                  <a:gd name="T64" fmla="*/ 1 w 110"/>
                  <a:gd name="T65" fmla="*/ 296 h 659"/>
                  <a:gd name="T66" fmla="*/ 1 w 110"/>
                  <a:gd name="T67" fmla="*/ 363 h 659"/>
                  <a:gd name="T68" fmla="*/ 5 w 110"/>
                  <a:gd name="T69" fmla="*/ 426 h 659"/>
                  <a:gd name="T70" fmla="*/ 12 w 110"/>
                  <a:gd name="T71" fmla="*/ 484 h 659"/>
                  <a:gd name="T72" fmla="*/ 23 w 110"/>
                  <a:gd name="T73" fmla="*/ 535 h 659"/>
                  <a:gd name="T74" fmla="*/ 38 w 110"/>
                  <a:gd name="T75" fmla="*/ 579 h 659"/>
                  <a:gd name="T76" fmla="*/ 48 w 110"/>
                  <a:gd name="T77" fmla="*/ 602 h 659"/>
                  <a:gd name="T78" fmla="*/ 65 w 110"/>
                  <a:gd name="T79" fmla="*/ 631 h 659"/>
                  <a:gd name="T80" fmla="*/ 84 w 110"/>
                  <a:gd name="T81" fmla="*/ 651 h 659"/>
                  <a:gd name="T82" fmla="*/ 97 w 110"/>
                  <a:gd name="T83" fmla="*/ 656 h 659"/>
                  <a:gd name="T84" fmla="*/ 110 w 110"/>
                  <a:gd name="T85" fmla="*/ 659 h 6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0"/>
                  <a:gd name="T130" fmla="*/ 0 h 659"/>
                  <a:gd name="T131" fmla="*/ 110 w 110"/>
                  <a:gd name="T132" fmla="*/ 659 h 65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0" h="659">
                    <a:moveTo>
                      <a:pt x="110" y="659"/>
                    </a:moveTo>
                    <a:lnTo>
                      <a:pt x="110" y="645"/>
                    </a:lnTo>
                    <a:lnTo>
                      <a:pt x="100" y="644"/>
                    </a:lnTo>
                    <a:lnTo>
                      <a:pt x="100" y="651"/>
                    </a:lnTo>
                    <a:lnTo>
                      <a:pt x="102" y="644"/>
                    </a:lnTo>
                    <a:lnTo>
                      <a:pt x="91" y="639"/>
                    </a:lnTo>
                    <a:lnTo>
                      <a:pt x="89" y="645"/>
                    </a:lnTo>
                    <a:lnTo>
                      <a:pt x="94" y="640"/>
                    </a:lnTo>
                    <a:lnTo>
                      <a:pt x="83" y="632"/>
                    </a:lnTo>
                    <a:lnTo>
                      <a:pt x="74" y="621"/>
                    </a:lnTo>
                    <a:lnTo>
                      <a:pt x="65" y="608"/>
                    </a:lnTo>
                    <a:lnTo>
                      <a:pt x="57" y="591"/>
                    </a:lnTo>
                    <a:lnTo>
                      <a:pt x="49" y="573"/>
                    </a:lnTo>
                    <a:lnTo>
                      <a:pt x="44" y="579"/>
                    </a:lnTo>
                    <a:lnTo>
                      <a:pt x="50" y="579"/>
                    </a:lnTo>
                    <a:lnTo>
                      <a:pt x="43" y="558"/>
                    </a:lnTo>
                    <a:lnTo>
                      <a:pt x="36" y="535"/>
                    </a:lnTo>
                    <a:lnTo>
                      <a:pt x="30" y="510"/>
                    </a:lnTo>
                    <a:lnTo>
                      <a:pt x="24" y="484"/>
                    </a:lnTo>
                    <a:lnTo>
                      <a:pt x="20" y="455"/>
                    </a:lnTo>
                    <a:lnTo>
                      <a:pt x="17" y="426"/>
                    </a:lnTo>
                    <a:lnTo>
                      <a:pt x="14" y="395"/>
                    </a:lnTo>
                    <a:lnTo>
                      <a:pt x="13" y="363"/>
                    </a:lnTo>
                    <a:lnTo>
                      <a:pt x="12" y="329"/>
                    </a:lnTo>
                    <a:lnTo>
                      <a:pt x="13" y="296"/>
                    </a:lnTo>
                    <a:lnTo>
                      <a:pt x="14" y="264"/>
                    </a:lnTo>
                    <a:lnTo>
                      <a:pt x="17" y="233"/>
                    </a:lnTo>
                    <a:lnTo>
                      <a:pt x="20" y="204"/>
                    </a:lnTo>
                    <a:lnTo>
                      <a:pt x="24" y="176"/>
                    </a:lnTo>
                    <a:lnTo>
                      <a:pt x="30" y="149"/>
                    </a:lnTo>
                    <a:lnTo>
                      <a:pt x="36" y="125"/>
                    </a:lnTo>
                    <a:lnTo>
                      <a:pt x="43" y="102"/>
                    </a:lnTo>
                    <a:lnTo>
                      <a:pt x="50" y="80"/>
                    </a:lnTo>
                    <a:lnTo>
                      <a:pt x="44" y="80"/>
                    </a:lnTo>
                    <a:lnTo>
                      <a:pt x="49" y="86"/>
                    </a:lnTo>
                    <a:lnTo>
                      <a:pt x="57" y="68"/>
                    </a:lnTo>
                    <a:lnTo>
                      <a:pt x="65" y="52"/>
                    </a:lnTo>
                    <a:lnTo>
                      <a:pt x="74" y="38"/>
                    </a:lnTo>
                    <a:lnTo>
                      <a:pt x="83" y="26"/>
                    </a:lnTo>
                    <a:lnTo>
                      <a:pt x="94" y="18"/>
                    </a:lnTo>
                    <a:lnTo>
                      <a:pt x="89" y="14"/>
                    </a:lnTo>
                    <a:lnTo>
                      <a:pt x="91" y="20"/>
                    </a:lnTo>
                    <a:lnTo>
                      <a:pt x="102" y="15"/>
                    </a:lnTo>
                    <a:lnTo>
                      <a:pt x="100" y="8"/>
                    </a:lnTo>
                    <a:lnTo>
                      <a:pt x="100" y="15"/>
                    </a:lnTo>
                    <a:lnTo>
                      <a:pt x="110" y="14"/>
                    </a:lnTo>
                    <a:lnTo>
                      <a:pt x="110" y="0"/>
                    </a:lnTo>
                    <a:lnTo>
                      <a:pt x="100" y="1"/>
                    </a:lnTo>
                    <a:lnTo>
                      <a:pt x="97" y="2"/>
                    </a:lnTo>
                    <a:lnTo>
                      <a:pt x="86" y="7"/>
                    </a:lnTo>
                    <a:lnTo>
                      <a:pt x="84" y="8"/>
                    </a:lnTo>
                    <a:lnTo>
                      <a:pt x="74" y="16"/>
                    </a:lnTo>
                    <a:lnTo>
                      <a:pt x="65" y="28"/>
                    </a:lnTo>
                    <a:lnTo>
                      <a:pt x="56" y="41"/>
                    </a:lnTo>
                    <a:lnTo>
                      <a:pt x="48" y="57"/>
                    </a:lnTo>
                    <a:lnTo>
                      <a:pt x="40" y="76"/>
                    </a:lnTo>
                    <a:lnTo>
                      <a:pt x="38" y="80"/>
                    </a:lnTo>
                    <a:lnTo>
                      <a:pt x="30" y="102"/>
                    </a:lnTo>
                    <a:lnTo>
                      <a:pt x="23" y="125"/>
                    </a:lnTo>
                    <a:lnTo>
                      <a:pt x="18" y="149"/>
                    </a:lnTo>
                    <a:lnTo>
                      <a:pt x="12" y="176"/>
                    </a:lnTo>
                    <a:lnTo>
                      <a:pt x="8" y="204"/>
                    </a:lnTo>
                    <a:lnTo>
                      <a:pt x="5" y="233"/>
                    </a:lnTo>
                    <a:lnTo>
                      <a:pt x="2" y="264"/>
                    </a:lnTo>
                    <a:lnTo>
                      <a:pt x="1" y="296"/>
                    </a:lnTo>
                    <a:lnTo>
                      <a:pt x="0" y="329"/>
                    </a:lnTo>
                    <a:lnTo>
                      <a:pt x="1" y="363"/>
                    </a:lnTo>
                    <a:lnTo>
                      <a:pt x="2" y="395"/>
                    </a:lnTo>
                    <a:lnTo>
                      <a:pt x="5" y="426"/>
                    </a:lnTo>
                    <a:lnTo>
                      <a:pt x="8" y="455"/>
                    </a:lnTo>
                    <a:lnTo>
                      <a:pt x="12" y="484"/>
                    </a:lnTo>
                    <a:lnTo>
                      <a:pt x="18" y="510"/>
                    </a:lnTo>
                    <a:lnTo>
                      <a:pt x="23" y="535"/>
                    </a:lnTo>
                    <a:lnTo>
                      <a:pt x="30" y="558"/>
                    </a:lnTo>
                    <a:lnTo>
                      <a:pt x="38" y="579"/>
                    </a:lnTo>
                    <a:lnTo>
                      <a:pt x="40" y="583"/>
                    </a:lnTo>
                    <a:lnTo>
                      <a:pt x="48" y="602"/>
                    </a:lnTo>
                    <a:lnTo>
                      <a:pt x="56" y="619"/>
                    </a:lnTo>
                    <a:lnTo>
                      <a:pt x="65" y="631"/>
                    </a:lnTo>
                    <a:lnTo>
                      <a:pt x="74" y="643"/>
                    </a:lnTo>
                    <a:lnTo>
                      <a:pt x="84" y="651"/>
                    </a:lnTo>
                    <a:lnTo>
                      <a:pt x="86" y="652"/>
                    </a:lnTo>
                    <a:lnTo>
                      <a:pt x="97" y="656"/>
                    </a:lnTo>
                    <a:lnTo>
                      <a:pt x="100" y="658"/>
                    </a:lnTo>
                    <a:lnTo>
                      <a:pt x="110" y="659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09" name="Freeform 7"/>
            <p:cNvSpPr>
              <a:spLocks/>
            </p:cNvSpPr>
            <p:nvPr/>
          </p:nvSpPr>
          <p:spPr bwMode="auto">
            <a:xfrm>
              <a:off x="3869" y="1501"/>
              <a:ext cx="403" cy="661"/>
            </a:xfrm>
            <a:custGeom>
              <a:avLst/>
              <a:gdLst>
                <a:gd name="T0" fmla="*/ 372 w 403"/>
                <a:gd name="T1" fmla="*/ 1 h 661"/>
                <a:gd name="T2" fmla="*/ 258 w 403"/>
                <a:gd name="T3" fmla="*/ 1 h 661"/>
                <a:gd name="T4" fmla="*/ 186 w 403"/>
                <a:gd name="T5" fmla="*/ 1 h 661"/>
                <a:gd name="T6" fmla="*/ 150 w 403"/>
                <a:gd name="T7" fmla="*/ 1 h 661"/>
                <a:gd name="T8" fmla="*/ 126 w 403"/>
                <a:gd name="T9" fmla="*/ 1 h 661"/>
                <a:gd name="T10" fmla="*/ 108 w 403"/>
                <a:gd name="T11" fmla="*/ 0 h 661"/>
                <a:gd name="T12" fmla="*/ 94 w 403"/>
                <a:gd name="T13" fmla="*/ 4 h 661"/>
                <a:gd name="T14" fmla="*/ 98 w 403"/>
                <a:gd name="T15" fmla="*/ 16 h 661"/>
                <a:gd name="T16" fmla="*/ 96 w 403"/>
                <a:gd name="T17" fmla="*/ 15 h 661"/>
                <a:gd name="T18" fmla="*/ 100 w 403"/>
                <a:gd name="T19" fmla="*/ 10 h 661"/>
                <a:gd name="T20" fmla="*/ 84 w 403"/>
                <a:gd name="T21" fmla="*/ 12 h 661"/>
                <a:gd name="T22" fmla="*/ 47 w 403"/>
                <a:gd name="T23" fmla="*/ 72 h 661"/>
                <a:gd name="T24" fmla="*/ 21 w 403"/>
                <a:gd name="T25" fmla="*/ 144 h 661"/>
                <a:gd name="T26" fmla="*/ 2 w 403"/>
                <a:gd name="T27" fmla="*/ 256 h 661"/>
                <a:gd name="T28" fmla="*/ 0 w 403"/>
                <a:gd name="T29" fmla="*/ 313 h 661"/>
                <a:gd name="T30" fmla="*/ 7 w 403"/>
                <a:gd name="T31" fmla="*/ 436 h 661"/>
                <a:gd name="T32" fmla="*/ 32 w 403"/>
                <a:gd name="T33" fmla="*/ 550 h 661"/>
                <a:gd name="T34" fmla="*/ 60 w 403"/>
                <a:gd name="T35" fmla="*/ 616 h 661"/>
                <a:gd name="T36" fmla="*/ 97 w 403"/>
                <a:gd name="T37" fmla="*/ 658 h 661"/>
                <a:gd name="T38" fmla="*/ 116 w 403"/>
                <a:gd name="T39" fmla="*/ 661 h 661"/>
                <a:gd name="T40" fmla="*/ 130 w 403"/>
                <a:gd name="T41" fmla="*/ 660 h 661"/>
                <a:gd name="T42" fmla="*/ 145 w 403"/>
                <a:gd name="T43" fmla="*/ 661 h 661"/>
                <a:gd name="T44" fmla="*/ 159 w 403"/>
                <a:gd name="T45" fmla="*/ 660 h 661"/>
                <a:gd name="T46" fmla="*/ 204 w 403"/>
                <a:gd name="T47" fmla="*/ 660 h 661"/>
                <a:gd name="T48" fmla="*/ 300 w 403"/>
                <a:gd name="T49" fmla="*/ 660 h 661"/>
                <a:gd name="T50" fmla="*/ 393 w 403"/>
                <a:gd name="T51" fmla="*/ 660 h 661"/>
                <a:gd name="T52" fmla="*/ 365 w 403"/>
                <a:gd name="T53" fmla="*/ 646 h 661"/>
                <a:gd name="T54" fmla="*/ 270 w 403"/>
                <a:gd name="T55" fmla="*/ 646 h 661"/>
                <a:gd name="T56" fmla="*/ 177 w 403"/>
                <a:gd name="T57" fmla="*/ 646 h 661"/>
                <a:gd name="T58" fmla="*/ 152 w 403"/>
                <a:gd name="T59" fmla="*/ 647 h 661"/>
                <a:gd name="T60" fmla="*/ 135 w 403"/>
                <a:gd name="T61" fmla="*/ 646 h 661"/>
                <a:gd name="T62" fmla="*/ 119 w 403"/>
                <a:gd name="T63" fmla="*/ 646 h 661"/>
                <a:gd name="T64" fmla="*/ 106 w 403"/>
                <a:gd name="T65" fmla="*/ 645 h 661"/>
                <a:gd name="T66" fmla="*/ 101 w 403"/>
                <a:gd name="T67" fmla="*/ 645 h 661"/>
                <a:gd name="T68" fmla="*/ 54 w 403"/>
                <a:gd name="T69" fmla="*/ 594 h 661"/>
                <a:gd name="T70" fmla="*/ 44 w 403"/>
                <a:gd name="T71" fmla="*/ 550 h 661"/>
                <a:gd name="T72" fmla="*/ 19 w 403"/>
                <a:gd name="T73" fmla="*/ 436 h 661"/>
                <a:gd name="T74" fmla="*/ 12 w 403"/>
                <a:gd name="T75" fmla="*/ 313 h 661"/>
                <a:gd name="T76" fmla="*/ 17 w 403"/>
                <a:gd name="T77" fmla="*/ 231 h 661"/>
                <a:gd name="T78" fmla="*/ 39 w 403"/>
                <a:gd name="T79" fmla="*/ 123 h 661"/>
                <a:gd name="T80" fmla="*/ 56 w 403"/>
                <a:gd name="T81" fmla="*/ 82 h 661"/>
                <a:gd name="T82" fmla="*/ 87 w 403"/>
                <a:gd name="T83" fmla="*/ 18 h 661"/>
                <a:gd name="T84" fmla="*/ 100 w 403"/>
                <a:gd name="T85" fmla="*/ 17 h 661"/>
                <a:gd name="T86" fmla="*/ 105 w 403"/>
                <a:gd name="T87" fmla="*/ 5 h 661"/>
                <a:gd name="T88" fmla="*/ 101 w 403"/>
                <a:gd name="T89" fmla="*/ 2 h 661"/>
                <a:gd name="T90" fmla="*/ 102 w 403"/>
                <a:gd name="T91" fmla="*/ 14 h 661"/>
                <a:gd name="T92" fmla="*/ 103 w 403"/>
                <a:gd name="T93" fmla="*/ 14 h 661"/>
                <a:gd name="T94" fmla="*/ 126 w 403"/>
                <a:gd name="T95" fmla="*/ 15 h 661"/>
                <a:gd name="T96" fmla="*/ 150 w 403"/>
                <a:gd name="T97" fmla="*/ 15 h 661"/>
                <a:gd name="T98" fmla="*/ 186 w 403"/>
                <a:gd name="T99" fmla="*/ 15 h 661"/>
                <a:gd name="T100" fmla="*/ 258 w 403"/>
                <a:gd name="T101" fmla="*/ 15 h 661"/>
                <a:gd name="T102" fmla="*/ 372 w 403"/>
                <a:gd name="T103" fmla="*/ 15 h 66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661"/>
                <a:gd name="T158" fmla="*/ 403 w 403"/>
                <a:gd name="T159" fmla="*/ 661 h 66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661">
                  <a:moveTo>
                    <a:pt x="403" y="15"/>
                  </a:moveTo>
                  <a:lnTo>
                    <a:pt x="403" y="1"/>
                  </a:lnTo>
                  <a:lnTo>
                    <a:pt x="395" y="1"/>
                  </a:lnTo>
                  <a:lnTo>
                    <a:pt x="384" y="1"/>
                  </a:lnTo>
                  <a:lnTo>
                    <a:pt x="372" y="1"/>
                  </a:lnTo>
                  <a:lnTo>
                    <a:pt x="358" y="1"/>
                  </a:lnTo>
                  <a:lnTo>
                    <a:pt x="343" y="1"/>
                  </a:lnTo>
                  <a:lnTo>
                    <a:pt x="326" y="1"/>
                  </a:lnTo>
                  <a:lnTo>
                    <a:pt x="293" y="1"/>
                  </a:lnTo>
                  <a:lnTo>
                    <a:pt x="258" y="1"/>
                  </a:lnTo>
                  <a:lnTo>
                    <a:pt x="242" y="1"/>
                  </a:lnTo>
                  <a:lnTo>
                    <a:pt x="226" y="1"/>
                  </a:lnTo>
                  <a:lnTo>
                    <a:pt x="212" y="1"/>
                  </a:lnTo>
                  <a:lnTo>
                    <a:pt x="197" y="1"/>
                  </a:lnTo>
                  <a:lnTo>
                    <a:pt x="186" y="1"/>
                  </a:lnTo>
                  <a:lnTo>
                    <a:pt x="176" y="1"/>
                  </a:lnTo>
                  <a:lnTo>
                    <a:pt x="168" y="1"/>
                  </a:lnTo>
                  <a:lnTo>
                    <a:pt x="161" y="1"/>
                  </a:lnTo>
                  <a:lnTo>
                    <a:pt x="155" y="1"/>
                  </a:lnTo>
                  <a:lnTo>
                    <a:pt x="150" y="1"/>
                  </a:lnTo>
                  <a:lnTo>
                    <a:pt x="141" y="1"/>
                  </a:lnTo>
                  <a:lnTo>
                    <a:pt x="136" y="1"/>
                  </a:lnTo>
                  <a:lnTo>
                    <a:pt x="132" y="1"/>
                  </a:lnTo>
                  <a:lnTo>
                    <a:pt x="129" y="1"/>
                  </a:lnTo>
                  <a:lnTo>
                    <a:pt x="126" y="1"/>
                  </a:lnTo>
                  <a:lnTo>
                    <a:pt x="122" y="1"/>
                  </a:lnTo>
                  <a:lnTo>
                    <a:pt x="122" y="8"/>
                  </a:lnTo>
                  <a:lnTo>
                    <a:pt x="123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8" y="1"/>
                  </a:lnTo>
                  <a:lnTo>
                    <a:pt x="96" y="2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3" y="14"/>
                  </a:lnTo>
                  <a:lnTo>
                    <a:pt x="94" y="14"/>
                  </a:lnTo>
                  <a:lnTo>
                    <a:pt x="96" y="15"/>
                  </a:lnTo>
                  <a:lnTo>
                    <a:pt x="98" y="16"/>
                  </a:lnTo>
                  <a:lnTo>
                    <a:pt x="100" y="16"/>
                  </a:lnTo>
                  <a:lnTo>
                    <a:pt x="100" y="9"/>
                  </a:lnTo>
                  <a:lnTo>
                    <a:pt x="98" y="15"/>
                  </a:lnTo>
                  <a:lnTo>
                    <a:pt x="96" y="14"/>
                  </a:lnTo>
                  <a:lnTo>
                    <a:pt x="96" y="15"/>
                  </a:lnTo>
                  <a:lnTo>
                    <a:pt x="101" y="9"/>
                  </a:lnTo>
                  <a:lnTo>
                    <a:pt x="95" y="9"/>
                  </a:lnTo>
                  <a:lnTo>
                    <a:pt x="96" y="5"/>
                  </a:lnTo>
                  <a:lnTo>
                    <a:pt x="100" y="10"/>
                  </a:lnTo>
                  <a:lnTo>
                    <a:pt x="98" y="4"/>
                  </a:lnTo>
                  <a:lnTo>
                    <a:pt x="95" y="5"/>
                  </a:lnTo>
                  <a:lnTo>
                    <a:pt x="92" y="7"/>
                  </a:lnTo>
                  <a:lnTo>
                    <a:pt x="90" y="7"/>
                  </a:lnTo>
                  <a:lnTo>
                    <a:pt x="84" y="12"/>
                  </a:lnTo>
                  <a:lnTo>
                    <a:pt x="81" y="13"/>
                  </a:lnTo>
                  <a:lnTo>
                    <a:pt x="75" y="22"/>
                  </a:lnTo>
                  <a:lnTo>
                    <a:pt x="68" y="32"/>
                  </a:lnTo>
                  <a:lnTo>
                    <a:pt x="60" y="45"/>
                  </a:lnTo>
                  <a:lnTo>
                    <a:pt x="47" y="72"/>
                  </a:lnTo>
                  <a:lnTo>
                    <a:pt x="41" y="85"/>
                  </a:lnTo>
                  <a:lnTo>
                    <a:pt x="35" y="98"/>
                  </a:lnTo>
                  <a:lnTo>
                    <a:pt x="28" y="118"/>
                  </a:lnTo>
                  <a:lnTo>
                    <a:pt x="27" y="123"/>
                  </a:lnTo>
                  <a:lnTo>
                    <a:pt x="21" y="144"/>
                  </a:lnTo>
                  <a:lnTo>
                    <a:pt x="16" y="165"/>
                  </a:lnTo>
                  <a:lnTo>
                    <a:pt x="13" y="185"/>
                  </a:lnTo>
                  <a:lnTo>
                    <a:pt x="8" y="208"/>
                  </a:lnTo>
                  <a:lnTo>
                    <a:pt x="5" y="231"/>
                  </a:lnTo>
                  <a:lnTo>
                    <a:pt x="2" y="256"/>
                  </a:lnTo>
                  <a:lnTo>
                    <a:pt x="1" y="283"/>
                  </a:lnTo>
                  <a:lnTo>
                    <a:pt x="7" y="283"/>
                  </a:lnTo>
                  <a:lnTo>
                    <a:pt x="1" y="283"/>
                  </a:lnTo>
                  <a:lnTo>
                    <a:pt x="0" y="297"/>
                  </a:lnTo>
                  <a:lnTo>
                    <a:pt x="0" y="313"/>
                  </a:lnTo>
                  <a:lnTo>
                    <a:pt x="1" y="347"/>
                  </a:lnTo>
                  <a:lnTo>
                    <a:pt x="2" y="381"/>
                  </a:lnTo>
                  <a:lnTo>
                    <a:pt x="3" y="396"/>
                  </a:lnTo>
                  <a:lnTo>
                    <a:pt x="4" y="412"/>
                  </a:lnTo>
                  <a:lnTo>
                    <a:pt x="7" y="436"/>
                  </a:lnTo>
                  <a:lnTo>
                    <a:pt x="10" y="459"/>
                  </a:lnTo>
                  <a:lnTo>
                    <a:pt x="13" y="480"/>
                  </a:lnTo>
                  <a:lnTo>
                    <a:pt x="19" y="504"/>
                  </a:lnTo>
                  <a:lnTo>
                    <a:pt x="25" y="525"/>
                  </a:lnTo>
                  <a:lnTo>
                    <a:pt x="32" y="550"/>
                  </a:lnTo>
                  <a:lnTo>
                    <a:pt x="40" y="573"/>
                  </a:lnTo>
                  <a:lnTo>
                    <a:pt x="41" y="578"/>
                  </a:lnTo>
                  <a:lnTo>
                    <a:pt x="50" y="598"/>
                  </a:lnTo>
                  <a:lnTo>
                    <a:pt x="60" y="616"/>
                  </a:lnTo>
                  <a:lnTo>
                    <a:pt x="71" y="632"/>
                  </a:lnTo>
                  <a:lnTo>
                    <a:pt x="83" y="646"/>
                  </a:lnTo>
                  <a:lnTo>
                    <a:pt x="94" y="656"/>
                  </a:lnTo>
                  <a:lnTo>
                    <a:pt x="95" y="656"/>
                  </a:lnTo>
                  <a:lnTo>
                    <a:pt x="97" y="658"/>
                  </a:lnTo>
                  <a:lnTo>
                    <a:pt x="102" y="659"/>
                  </a:lnTo>
                  <a:lnTo>
                    <a:pt x="106" y="659"/>
                  </a:lnTo>
                  <a:lnTo>
                    <a:pt x="112" y="660"/>
                  </a:lnTo>
                  <a:lnTo>
                    <a:pt x="115" y="660"/>
                  </a:lnTo>
                  <a:lnTo>
                    <a:pt x="116" y="661"/>
                  </a:lnTo>
                  <a:lnTo>
                    <a:pt x="117" y="660"/>
                  </a:lnTo>
                  <a:lnTo>
                    <a:pt x="119" y="660"/>
                  </a:lnTo>
                  <a:lnTo>
                    <a:pt x="123" y="660"/>
                  </a:lnTo>
                  <a:lnTo>
                    <a:pt x="126" y="660"/>
                  </a:lnTo>
                  <a:lnTo>
                    <a:pt x="130" y="660"/>
                  </a:lnTo>
                  <a:lnTo>
                    <a:pt x="130" y="653"/>
                  </a:lnTo>
                  <a:lnTo>
                    <a:pt x="130" y="660"/>
                  </a:lnTo>
                  <a:lnTo>
                    <a:pt x="135" y="660"/>
                  </a:lnTo>
                  <a:lnTo>
                    <a:pt x="139" y="661"/>
                  </a:lnTo>
                  <a:lnTo>
                    <a:pt x="145" y="661"/>
                  </a:lnTo>
                  <a:lnTo>
                    <a:pt x="148" y="661"/>
                  </a:lnTo>
                  <a:lnTo>
                    <a:pt x="150" y="661"/>
                  </a:lnTo>
                  <a:lnTo>
                    <a:pt x="152" y="661"/>
                  </a:lnTo>
                  <a:lnTo>
                    <a:pt x="154" y="660"/>
                  </a:lnTo>
                  <a:lnTo>
                    <a:pt x="159" y="660"/>
                  </a:lnTo>
                  <a:lnTo>
                    <a:pt x="162" y="660"/>
                  </a:lnTo>
                  <a:lnTo>
                    <a:pt x="166" y="660"/>
                  </a:lnTo>
                  <a:lnTo>
                    <a:pt x="177" y="660"/>
                  </a:lnTo>
                  <a:lnTo>
                    <a:pt x="189" y="660"/>
                  </a:lnTo>
                  <a:lnTo>
                    <a:pt x="204" y="660"/>
                  </a:lnTo>
                  <a:lnTo>
                    <a:pt x="220" y="660"/>
                  </a:lnTo>
                  <a:lnTo>
                    <a:pt x="253" y="660"/>
                  </a:lnTo>
                  <a:lnTo>
                    <a:pt x="270" y="660"/>
                  </a:lnTo>
                  <a:lnTo>
                    <a:pt x="285" y="660"/>
                  </a:lnTo>
                  <a:lnTo>
                    <a:pt x="300" y="660"/>
                  </a:lnTo>
                  <a:lnTo>
                    <a:pt x="316" y="660"/>
                  </a:lnTo>
                  <a:lnTo>
                    <a:pt x="349" y="660"/>
                  </a:lnTo>
                  <a:lnTo>
                    <a:pt x="365" y="660"/>
                  </a:lnTo>
                  <a:lnTo>
                    <a:pt x="379" y="660"/>
                  </a:lnTo>
                  <a:lnTo>
                    <a:pt x="393" y="660"/>
                  </a:lnTo>
                  <a:lnTo>
                    <a:pt x="403" y="660"/>
                  </a:lnTo>
                  <a:lnTo>
                    <a:pt x="403" y="646"/>
                  </a:lnTo>
                  <a:lnTo>
                    <a:pt x="393" y="646"/>
                  </a:lnTo>
                  <a:lnTo>
                    <a:pt x="379" y="646"/>
                  </a:lnTo>
                  <a:lnTo>
                    <a:pt x="365" y="646"/>
                  </a:lnTo>
                  <a:lnTo>
                    <a:pt x="349" y="646"/>
                  </a:lnTo>
                  <a:lnTo>
                    <a:pt x="316" y="646"/>
                  </a:lnTo>
                  <a:lnTo>
                    <a:pt x="300" y="646"/>
                  </a:lnTo>
                  <a:lnTo>
                    <a:pt x="285" y="646"/>
                  </a:lnTo>
                  <a:lnTo>
                    <a:pt x="270" y="646"/>
                  </a:lnTo>
                  <a:lnTo>
                    <a:pt x="253" y="646"/>
                  </a:lnTo>
                  <a:lnTo>
                    <a:pt x="220" y="646"/>
                  </a:lnTo>
                  <a:lnTo>
                    <a:pt x="204" y="646"/>
                  </a:lnTo>
                  <a:lnTo>
                    <a:pt x="189" y="646"/>
                  </a:lnTo>
                  <a:lnTo>
                    <a:pt x="177" y="646"/>
                  </a:lnTo>
                  <a:lnTo>
                    <a:pt x="166" y="646"/>
                  </a:lnTo>
                  <a:lnTo>
                    <a:pt x="162" y="646"/>
                  </a:lnTo>
                  <a:lnTo>
                    <a:pt x="159" y="646"/>
                  </a:lnTo>
                  <a:lnTo>
                    <a:pt x="154" y="646"/>
                  </a:lnTo>
                  <a:lnTo>
                    <a:pt x="152" y="647"/>
                  </a:lnTo>
                  <a:lnTo>
                    <a:pt x="150" y="647"/>
                  </a:lnTo>
                  <a:lnTo>
                    <a:pt x="148" y="647"/>
                  </a:lnTo>
                  <a:lnTo>
                    <a:pt x="145" y="647"/>
                  </a:lnTo>
                  <a:lnTo>
                    <a:pt x="139" y="647"/>
                  </a:lnTo>
                  <a:lnTo>
                    <a:pt x="135" y="646"/>
                  </a:lnTo>
                  <a:lnTo>
                    <a:pt x="131" y="646"/>
                  </a:lnTo>
                  <a:lnTo>
                    <a:pt x="130" y="646"/>
                  </a:lnTo>
                  <a:lnTo>
                    <a:pt x="126" y="646"/>
                  </a:lnTo>
                  <a:lnTo>
                    <a:pt x="123" y="646"/>
                  </a:lnTo>
                  <a:lnTo>
                    <a:pt x="119" y="646"/>
                  </a:lnTo>
                  <a:lnTo>
                    <a:pt x="117" y="646"/>
                  </a:lnTo>
                  <a:lnTo>
                    <a:pt x="116" y="647"/>
                  </a:lnTo>
                  <a:lnTo>
                    <a:pt x="115" y="646"/>
                  </a:lnTo>
                  <a:lnTo>
                    <a:pt x="112" y="646"/>
                  </a:lnTo>
                  <a:lnTo>
                    <a:pt x="106" y="645"/>
                  </a:lnTo>
                  <a:lnTo>
                    <a:pt x="102" y="645"/>
                  </a:lnTo>
                  <a:lnTo>
                    <a:pt x="98" y="644"/>
                  </a:lnTo>
                  <a:lnTo>
                    <a:pt x="99" y="645"/>
                  </a:lnTo>
                  <a:lnTo>
                    <a:pt x="97" y="651"/>
                  </a:lnTo>
                  <a:lnTo>
                    <a:pt x="101" y="645"/>
                  </a:lnTo>
                  <a:lnTo>
                    <a:pt x="92" y="636"/>
                  </a:lnTo>
                  <a:lnTo>
                    <a:pt x="80" y="622"/>
                  </a:lnTo>
                  <a:lnTo>
                    <a:pt x="69" y="606"/>
                  </a:lnTo>
                  <a:lnTo>
                    <a:pt x="59" y="589"/>
                  </a:lnTo>
                  <a:lnTo>
                    <a:pt x="54" y="594"/>
                  </a:lnTo>
                  <a:lnTo>
                    <a:pt x="59" y="590"/>
                  </a:lnTo>
                  <a:lnTo>
                    <a:pt x="50" y="567"/>
                  </a:lnTo>
                  <a:lnTo>
                    <a:pt x="46" y="573"/>
                  </a:lnTo>
                  <a:lnTo>
                    <a:pt x="52" y="573"/>
                  </a:lnTo>
                  <a:lnTo>
                    <a:pt x="44" y="550"/>
                  </a:lnTo>
                  <a:lnTo>
                    <a:pt x="37" y="525"/>
                  </a:lnTo>
                  <a:lnTo>
                    <a:pt x="31" y="501"/>
                  </a:lnTo>
                  <a:lnTo>
                    <a:pt x="26" y="480"/>
                  </a:lnTo>
                  <a:lnTo>
                    <a:pt x="23" y="459"/>
                  </a:lnTo>
                  <a:lnTo>
                    <a:pt x="19" y="436"/>
                  </a:lnTo>
                  <a:lnTo>
                    <a:pt x="16" y="411"/>
                  </a:lnTo>
                  <a:lnTo>
                    <a:pt x="15" y="396"/>
                  </a:lnTo>
                  <a:lnTo>
                    <a:pt x="14" y="381"/>
                  </a:lnTo>
                  <a:lnTo>
                    <a:pt x="13" y="347"/>
                  </a:lnTo>
                  <a:lnTo>
                    <a:pt x="12" y="313"/>
                  </a:lnTo>
                  <a:lnTo>
                    <a:pt x="12" y="297"/>
                  </a:lnTo>
                  <a:lnTo>
                    <a:pt x="13" y="284"/>
                  </a:lnTo>
                  <a:lnTo>
                    <a:pt x="13" y="283"/>
                  </a:lnTo>
                  <a:lnTo>
                    <a:pt x="14" y="256"/>
                  </a:lnTo>
                  <a:lnTo>
                    <a:pt x="17" y="231"/>
                  </a:lnTo>
                  <a:lnTo>
                    <a:pt x="21" y="208"/>
                  </a:lnTo>
                  <a:lnTo>
                    <a:pt x="25" y="188"/>
                  </a:lnTo>
                  <a:lnTo>
                    <a:pt x="29" y="165"/>
                  </a:lnTo>
                  <a:lnTo>
                    <a:pt x="33" y="144"/>
                  </a:lnTo>
                  <a:lnTo>
                    <a:pt x="39" y="123"/>
                  </a:lnTo>
                  <a:lnTo>
                    <a:pt x="33" y="123"/>
                  </a:lnTo>
                  <a:lnTo>
                    <a:pt x="37" y="128"/>
                  </a:lnTo>
                  <a:lnTo>
                    <a:pt x="45" y="105"/>
                  </a:lnTo>
                  <a:lnTo>
                    <a:pt x="50" y="95"/>
                  </a:lnTo>
                  <a:lnTo>
                    <a:pt x="56" y="82"/>
                  </a:lnTo>
                  <a:lnTo>
                    <a:pt x="69" y="55"/>
                  </a:lnTo>
                  <a:lnTo>
                    <a:pt x="77" y="42"/>
                  </a:lnTo>
                  <a:lnTo>
                    <a:pt x="85" y="32"/>
                  </a:lnTo>
                  <a:lnTo>
                    <a:pt x="91" y="23"/>
                  </a:lnTo>
                  <a:lnTo>
                    <a:pt x="87" y="18"/>
                  </a:lnTo>
                  <a:lnTo>
                    <a:pt x="89" y="24"/>
                  </a:lnTo>
                  <a:lnTo>
                    <a:pt x="96" y="18"/>
                  </a:lnTo>
                  <a:lnTo>
                    <a:pt x="93" y="13"/>
                  </a:lnTo>
                  <a:lnTo>
                    <a:pt x="95" y="20"/>
                  </a:lnTo>
                  <a:lnTo>
                    <a:pt x="100" y="17"/>
                  </a:lnTo>
                  <a:lnTo>
                    <a:pt x="103" y="16"/>
                  </a:lnTo>
                  <a:lnTo>
                    <a:pt x="105" y="15"/>
                  </a:lnTo>
                  <a:lnTo>
                    <a:pt x="107" y="9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0" y="2"/>
                  </a:lnTo>
                  <a:lnTo>
                    <a:pt x="98" y="2"/>
                  </a:lnTo>
                  <a:lnTo>
                    <a:pt x="101" y="2"/>
                  </a:lnTo>
                  <a:lnTo>
                    <a:pt x="98" y="9"/>
                  </a:lnTo>
                  <a:lnTo>
                    <a:pt x="103" y="4"/>
                  </a:lnTo>
                  <a:lnTo>
                    <a:pt x="102" y="4"/>
                  </a:lnTo>
                  <a:lnTo>
                    <a:pt x="100" y="15"/>
                  </a:lnTo>
                  <a:lnTo>
                    <a:pt x="102" y="14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15"/>
                  </a:lnTo>
                  <a:lnTo>
                    <a:pt x="100" y="15"/>
                  </a:lnTo>
                  <a:lnTo>
                    <a:pt x="103" y="14"/>
                  </a:lnTo>
                  <a:lnTo>
                    <a:pt x="108" y="14"/>
                  </a:lnTo>
                  <a:lnTo>
                    <a:pt x="114" y="14"/>
                  </a:lnTo>
                  <a:lnTo>
                    <a:pt x="122" y="15"/>
                  </a:lnTo>
                  <a:lnTo>
                    <a:pt x="126" y="15"/>
                  </a:lnTo>
                  <a:lnTo>
                    <a:pt x="129" y="15"/>
                  </a:lnTo>
                  <a:lnTo>
                    <a:pt x="132" y="15"/>
                  </a:lnTo>
                  <a:lnTo>
                    <a:pt x="136" y="15"/>
                  </a:lnTo>
                  <a:lnTo>
                    <a:pt x="141" y="15"/>
                  </a:lnTo>
                  <a:lnTo>
                    <a:pt x="150" y="15"/>
                  </a:lnTo>
                  <a:lnTo>
                    <a:pt x="155" y="15"/>
                  </a:lnTo>
                  <a:lnTo>
                    <a:pt x="161" y="15"/>
                  </a:lnTo>
                  <a:lnTo>
                    <a:pt x="168" y="15"/>
                  </a:lnTo>
                  <a:lnTo>
                    <a:pt x="176" y="15"/>
                  </a:lnTo>
                  <a:lnTo>
                    <a:pt x="186" y="15"/>
                  </a:lnTo>
                  <a:lnTo>
                    <a:pt x="197" y="15"/>
                  </a:lnTo>
                  <a:lnTo>
                    <a:pt x="212" y="15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5"/>
                  </a:lnTo>
                  <a:lnTo>
                    <a:pt x="293" y="15"/>
                  </a:lnTo>
                  <a:lnTo>
                    <a:pt x="326" y="15"/>
                  </a:lnTo>
                  <a:lnTo>
                    <a:pt x="343" y="15"/>
                  </a:lnTo>
                  <a:lnTo>
                    <a:pt x="358" y="15"/>
                  </a:lnTo>
                  <a:lnTo>
                    <a:pt x="372" y="15"/>
                  </a:lnTo>
                  <a:lnTo>
                    <a:pt x="384" y="15"/>
                  </a:lnTo>
                  <a:lnTo>
                    <a:pt x="395" y="15"/>
                  </a:lnTo>
                  <a:lnTo>
                    <a:pt x="403" y="15"/>
                  </a:lnTo>
                  <a:close/>
                </a:path>
              </a:pathLst>
            </a:custGeom>
            <a:solidFill>
              <a:srgbClr val="0099CC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10" name="Group 8"/>
            <p:cNvGrpSpPr>
              <a:grpSpLocks/>
            </p:cNvGrpSpPr>
            <p:nvPr/>
          </p:nvGrpSpPr>
          <p:grpSpPr bwMode="auto">
            <a:xfrm>
              <a:off x="3956" y="1507"/>
              <a:ext cx="124" cy="649"/>
              <a:chOff x="3899" y="1420"/>
              <a:chExt cx="124" cy="649"/>
            </a:xfrm>
          </p:grpSpPr>
          <p:sp>
            <p:nvSpPr>
              <p:cNvPr id="32820" name="Freeform 9"/>
              <p:cNvSpPr>
                <a:spLocks/>
              </p:cNvSpPr>
              <p:nvPr/>
            </p:nvSpPr>
            <p:spPr bwMode="auto">
              <a:xfrm>
                <a:off x="3899" y="1420"/>
                <a:ext cx="49" cy="38"/>
              </a:xfrm>
              <a:custGeom>
                <a:avLst/>
                <a:gdLst>
                  <a:gd name="T0" fmla="*/ 7 w 49"/>
                  <a:gd name="T1" fmla="*/ 0 h 38"/>
                  <a:gd name="T2" fmla="*/ 0 w 49"/>
                  <a:gd name="T3" fmla="*/ 11 h 38"/>
                  <a:gd name="T4" fmla="*/ 5 w 49"/>
                  <a:gd name="T5" fmla="*/ 16 h 38"/>
                  <a:gd name="T6" fmla="*/ 7 w 49"/>
                  <a:gd name="T7" fmla="*/ 17 h 38"/>
                  <a:gd name="T8" fmla="*/ 16 w 49"/>
                  <a:gd name="T9" fmla="*/ 22 h 38"/>
                  <a:gd name="T10" fmla="*/ 26 w 49"/>
                  <a:gd name="T11" fmla="*/ 26 h 38"/>
                  <a:gd name="T12" fmla="*/ 37 w 49"/>
                  <a:gd name="T13" fmla="*/ 34 h 38"/>
                  <a:gd name="T14" fmla="*/ 40 w 49"/>
                  <a:gd name="T15" fmla="*/ 27 h 38"/>
                  <a:gd name="T16" fmla="*/ 35 w 49"/>
                  <a:gd name="T17" fmla="*/ 33 h 38"/>
                  <a:gd name="T18" fmla="*/ 42 w 49"/>
                  <a:gd name="T19" fmla="*/ 38 h 38"/>
                  <a:gd name="T20" fmla="*/ 49 w 49"/>
                  <a:gd name="T21" fmla="*/ 26 h 38"/>
                  <a:gd name="T22" fmla="*/ 44 w 49"/>
                  <a:gd name="T23" fmla="*/ 23 h 38"/>
                  <a:gd name="T24" fmla="*/ 42 w 49"/>
                  <a:gd name="T25" fmla="*/ 22 h 38"/>
                  <a:gd name="T26" fmla="*/ 31 w 49"/>
                  <a:gd name="T27" fmla="*/ 14 h 38"/>
                  <a:gd name="T28" fmla="*/ 21 w 49"/>
                  <a:gd name="T29" fmla="*/ 9 h 38"/>
                  <a:gd name="T30" fmla="*/ 12 w 49"/>
                  <a:gd name="T31" fmla="*/ 4 h 38"/>
                  <a:gd name="T32" fmla="*/ 9 w 49"/>
                  <a:gd name="T33" fmla="*/ 10 h 38"/>
                  <a:gd name="T34" fmla="*/ 14 w 49"/>
                  <a:gd name="T35" fmla="*/ 6 h 38"/>
                  <a:gd name="T36" fmla="*/ 7 w 49"/>
                  <a:gd name="T37" fmla="*/ 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9"/>
                  <a:gd name="T58" fmla="*/ 0 h 38"/>
                  <a:gd name="T59" fmla="*/ 49 w 49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9" h="38">
                    <a:moveTo>
                      <a:pt x="7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7" y="17"/>
                    </a:lnTo>
                    <a:lnTo>
                      <a:pt x="16" y="22"/>
                    </a:lnTo>
                    <a:lnTo>
                      <a:pt x="26" y="26"/>
                    </a:lnTo>
                    <a:lnTo>
                      <a:pt x="37" y="34"/>
                    </a:lnTo>
                    <a:lnTo>
                      <a:pt x="40" y="27"/>
                    </a:lnTo>
                    <a:lnTo>
                      <a:pt x="35" y="33"/>
                    </a:lnTo>
                    <a:lnTo>
                      <a:pt x="42" y="38"/>
                    </a:lnTo>
                    <a:lnTo>
                      <a:pt x="49" y="26"/>
                    </a:lnTo>
                    <a:lnTo>
                      <a:pt x="44" y="23"/>
                    </a:lnTo>
                    <a:lnTo>
                      <a:pt x="42" y="22"/>
                    </a:lnTo>
                    <a:lnTo>
                      <a:pt x="31" y="14"/>
                    </a:lnTo>
                    <a:lnTo>
                      <a:pt x="21" y="9"/>
                    </a:lnTo>
                    <a:lnTo>
                      <a:pt x="12" y="4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1" name="Freeform 10"/>
              <p:cNvSpPr>
                <a:spLocks/>
              </p:cNvSpPr>
              <p:nvPr/>
            </p:nvSpPr>
            <p:spPr bwMode="auto">
              <a:xfrm>
                <a:off x="3967" y="1475"/>
                <a:ext cx="27" cy="58"/>
              </a:xfrm>
              <a:custGeom>
                <a:avLst/>
                <a:gdLst>
                  <a:gd name="T0" fmla="*/ 8 w 27"/>
                  <a:gd name="T1" fmla="*/ 0 h 58"/>
                  <a:gd name="T2" fmla="*/ 0 w 27"/>
                  <a:gd name="T3" fmla="*/ 10 h 58"/>
                  <a:gd name="T4" fmla="*/ 1 w 27"/>
                  <a:gd name="T5" fmla="*/ 13 h 58"/>
                  <a:gd name="T6" fmla="*/ 6 w 27"/>
                  <a:gd name="T7" fmla="*/ 23 h 58"/>
                  <a:gd name="T8" fmla="*/ 10 w 27"/>
                  <a:gd name="T9" fmla="*/ 18 h 58"/>
                  <a:gd name="T10" fmla="*/ 4 w 27"/>
                  <a:gd name="T11" fmla="*/ 18 h 58"/>
                  <a:gd name="T12" fmla="*/ 9 w 27"/>
                  <a:gd name="T13" fmla="*/ 31 h 58"/>
                  <a:gd name="T14" fmla="*/ 11 w 27"/>
                  <a:gd name="T15" fmla="*/ 40 h 58"/>
                  <a:gd name="T16" fmla="*/ 15 w 27"/>
                  <a:gd name="T17" fmla="*/ 53 h 58"/>
                  <a:gd name="T18" fmla="*/ 16 w 27"/>
                  <a:gd name="T19" fmla="*/ 58 h 58"/>
                  <a:gd name="T20" fmla="*/ 27 w 27"/>
                  <a:gd name="T21" fmla="*/ 55 h 58"/>
                  <a:gd name="T22" fmla="*/ 27 w 27"/>
                  <a:gd name="T23" fmla="*/ 53 h 58"/>
                  <a:gd name="T24" fmla="*/ 23 w 27"/>
                  <a:gd name="T25" fmla="*/ 40 h 58"/>
                  <a:gd name="T26" fmla="*/ 19 w 27"/>
                  <a:gd name="T27" fmla="*/ 26 h 58"/>
                  <a:gd name="T28" fmla="*/ 16 w 27"/>
                  <a:gd name="T29" fmla="*/ 18 h 58"/>
                  <a:gd name="T30" fmla="*/ 15 w 27"/>
                  <a:gd name="T31" fmla="*/ 12 h 58"/>
                  <a:gd name="T32" fmla="*/ 10 w 27"/>
                  <a:gd name="T33" fmla="*/ 3 h 58"/>
                  <a:gd name="T34" fmla="*/ 8 w 27"/>
                  <a:gd name="T35" fmla="*/ 0 h 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"/>
                  <a:gd name="T55" fmla="*/ 0 h 58"/>
                  <a:gd name="T56" fmla="*/ 27 w 27"/>
                  <a:gd name="T57" fmla="*/ 58 h 5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" h="58">
                    <a:moveTo>
                      <a:pt x="8" y="0"/>
                    </a:moveTo>
                    <a:lnTo>
                      <a:pt x="0" y="10"/>
                    </a:lnTo>
                    <a:lnTo>
                      <a:pt x="1" y="13"/>
                    </a:lnTo>
                    <a:lnTo>
                      <a:pt x="6" y="23"/>
                    </a:lnTo>
                    <a:lnTo>
                      <a:pt x="10" y="18"/>
                    </a:lnTo>
                    <a:lnTo>
                      <a:pt x="4" y="18"/>
                    </a:lnTo>
                    <a:lnTo>
                      <a:pt x="9" y="31"/>
                    </a:lnTo>
                    <a:lnTo>
                      <a:pt x="11" y="40"/>
                    </a:lnTo>
                    <a:lnTo>
                      <a:pt x="15" y="53"/>
                    </a:lnTo>
                    <a:lnTo>
                      <a:pt x="16" y="58"/>
                    </a:lnTo>
                    <a:lnTo>
                      <a:pt x="27" y="55"/>
                    </a:lnTo>
                    <a:lnTo>
                      <a:pt x="27" y="53"/>
                    </a:lnTo>
                    <a:lnTo>
                      <a:pt x="23" y="40"/>
                    </a:lnTo>
                    <a:lnTo>
                      <a:pt x="19" y="26"/>
                    </a:lnTo>
                    <a:lnTo>
                      <a:pt x="16" y="18"/>
                    </a:lnTo>
                    <a:lnTo>
                      <a:pt x="15" y="12"/>
                    </a:lnTo>
                    <a:lnTo>
                      <a:pt x="10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2" name="Freeform 11"/>
              <p:cNvSpPr>
                <a:spLocks/>
              </p:cNvSpPr>
              <p:nvPr/>
            </p:nvSpPr>
            <p:spPr bwMode="auto">
              <a:xfrm>
                <a:off x="3991" y="1570"/>
                <a:ext cx="19" cy="57"/>
              </a:xfrm>
              <a:custGeom>
                <a:avLst/>
                <a:gdLst>
                  <a:gd name="T0" fmla="*/ 11 w 19"/>
                  <a:gd name="T1" fmla="*/ 0 h 57"/>
                  <a:gd name="T2" fmla="*/ 0 w 19"/>
                  <a:gd name="T3" fmla="*/ 2 h 57"/>
                  <a:gd name="T4" fmla="*/ 3 w 19"/>
                  <a:gd name="T5" fmla="*/ 24 h 57"/>
                  <a:gd name="T6" fmla="*/ 8 w 19"/>
                  <a:gd name="T7" fmla="*/ 57 h 57"/>
                  <a:gd name="T8" fmla="*/ 19 w 19"/>
                  <a:gd name="T9" fmla="*/ 55 h 57"/>
                  <a:gd name="T10" fmla="*/ 15 w 19"/>
                  <a:gd name="T11" fmla="*/ 24 h 57"/>
                  <a:gd name="T12" fmla="*/ 11 w 19"/>
                  <a:gd name="T13" fmla="*/ 0 h 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57"/>
                  <a:gd name="T23" fmla="*/ 19 w 19"/>
                  <a:gd name="T24" fmla="*/ 57 h 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57">
                    <a:moveTo>
                      <a:pt x="11" y="0"/>
                    </a:moveTo>
                    <a:lnTo>
                      <a:pt x="0" y="2"/>
                    </a:lnTo>
                    <a:lnTo>
                      <a:pt x="3" y="24"/>
                    </a:lnTo>
                    <a:lnTo>
                      <a:pt x="8" y="57"/>
                    </a:lnTo>
                    <a:lnTo>
                      <a:pt x="19" y="55"/>
                    </a:lnTo>
                    <a:lnTo>
                      <a:pt x="15" y="2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3" name="Freeform 12"/>
              <p:cNvSpPr>
                <a:spLocks/>
              </p:cNvSpPr>
              <p:nvPr/>
            </p:nvSpPr>
            <p:spPr bwMode="auto">
              <a:xfrm>
                <a:off x="4004" y="1666"/>
                <a:ext cx="17" cy="55"/>
              </a:xfrm>
              <a:custGeom>
                <a:avLst/>
                <a:gdLst>
                  <a:gd name="T0" fmla="*/ 11 w 17"/>
                  <a:gd name="T1" fmla="*/ 0 h 55"/>
                  <a:gd name="T2" fmla="*/ 0 w 17"/>
                  <a:gd name="T3" fmla="*/ 1 h 55"/>
                  <a:gd name="T4" fmla="*/ 0 w 17"/>
                  <a:gd name="T5" fmla="*/ 3 h 55"/>
                  <a:gd name="T6" fmla="*/ 4 w 17"/>
                  <a:gd name="T7" fmla="*/ 42 h 55"/>
                  <a:gd name="T8" fmla="*/ 4 w 17"/>
                  <a:gd name="T9" fmla="*/ 55 h 55"/>
                  <a:gd name="T10" fmla="*/ 17 w 17"/>
                  <a:gd name="T11" fmla="*/ 53 h 55"/>
                  <a:gd name="T12" fmla="*/ 17 w 17"/>
                  <a:gd name="T13" fmla="*/ 42 h 55"/>
                  <a:gd name="T14" fmla="*/ 12 w 17"/>
                  <a:gd name="T15" fmla="*/ 3 h 55"/>
                  <a:gd name="T16" fmla="*/ 11 w 17"/>
                  <a:gd name="T17" fmla="*/ 0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55"/>
                  <a:gd name="T29" fmla="*/ 17 w 17"/>
                  <a:gd name="T30" fmla="*/ 55 h 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55">
                    <a:moveTo>
                      <a:pt x="11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4" y="42"/>
                    </a:lnTo>
                    <a:lnTo>
                      <a:pt x="4" y="55"/>
                    </a:lnTo>
                    <a:lnTo>
                      <a:pt x="17" y="53"/>
                    </a:lnTo>
                    <a:lnTo>
                      <a:pt x="17" y="42"/>
                    </a:lnTo>
                    <a:lnTo>
                      <a:pt x="12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4" name="Freeform 13"/>
              <p:cNvSpPr>
                <a:spLocks/>
              </p:cNvSpPr>
              <p:nvPr/>
            </p:nvSpPr>
            <p:spPr bwMode="auto">
              <a:xfrm>
                <a:off x="4008" y="1762"/>
                <a:ext cx="15" cy="55"/>
              </a:xfrm>
              <a:custGeom>
                <a:avLst/>
                <a:gdLst>
                  <a:gd name="T0" fmla="*/ 15 w 15"/>
                  <a:gd name="T1" fmla="*/ 0 h 55"/>
                  <a:gd name="T2" fmla="*/ 2 w 15"/>
                  <a:gd name="T3" fmla="*/ 0 h 55"/>
                  <a:gd name="T4" fmla="*/ 2 w 15"/>
                  <a:gd name="T5" fmla="*/ 16 h 55"/>
                  <a:gd name="T6" fmla="*/ 1 w 15"/>
                  <a:gd name="T7" fmla="*/ 48 h 55"/>
                  <a:gd name="T8" fmla="*/ 0 w 15"/>
                  <a:gd name="T9" fmla="*/ 53 h 55"/>
                  <a:gd name="T10" fmla="*/ 13 w 15"/>
                  <a:gd name="T11" fmla="*/ 55 h 55"/>
                  <a:gd name="T12" fmla="*/ 14 w 15"/>
                  <a:gd name="T13" fmla="*/ 48 h 55"/>
                  <a:gd name="T14" fmla="*/ 15 w 15"/>
                  <a:gd name="T15" fmla="*/ 16 h 55"/>
                  <a:gd name="T16" fmla="*/ 15 w 15"/>
                  <a:gd name="T17" fmla="*/ 0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"/>
                  <a:gd name="T28" fmla="*/ 0 h 55"/>
                  <a:gd name="T29" fmla="*/ 15 w 15"/>
                  <a:gd name="T30" fmla="*/ 55 h 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" h="55">
                    <a:moveTo>
                      <a:pt x="15" y="0"/>
                    </a:moveTo>
                    <a:lnTo>
                      <a:pt x="2" y="0"/>
                    </a:lnTo>
                    <a:lnTo>
                      <a:pt x="2" y="16"/>
                    </a:lnTo>
                    <a:lnTo>
                      <a:pt x="1" y="48"/>
                    </a:lnTo>
                    <a:lnTo>
                      <a:pt x="0" y="53"/>
                    </a:lnTo>
                    <a:lnTo>
                      <a:pt x="13" y="55"/>
                    </a:lnTo>
                    <a:lnTo>
                      <a:pt x="14" y="48"/>
                    </a:lnTo>
                    <a:lnTo>
                      <a:pt x="15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5" name="Freeform 14"/>
              <p:cNvSpPr>
                <a:spLocks/>
              </p:cNvSpPr>
              <p:nvPr/>
            </p:nvSpPr>
            <p:spPr bwMode="auto">
              <a:xfrm>
                <a:off x="3996" y="1857"/>
                <a:ext cx="19" cy="56"/>
              </a:xfrm>
              <a:custGeom>
                <a:avLst/>
                <a:gdLst>
                  <a:gd name="T0" fmla="*/ 19 w 19"/>
                  <a:gd name="T1" fmla="*/ 2 h 56"/>
                  <a:gd name="T2" fmla="*/ 8 w 19"/>
                  <a:gd name="T3" fmla="*/ 0 h 56"/>
                  <a:gd name="T4" fmla="*/ 6 w 19"/>
                  <a:gd name="T5" fmla="*/ 17 h 56"/>
                  <a:gd name="T6" fmla="*/ 1 w 19"/>
                  <a:gd name="T7" fmla="*/ 49 h 56"/>
                  <a:gd name="T8" fmla="*/ 0 w 19"/>
                  <a:gd name="T9" fmla="*/ 53 h 56"/>
                  <a:gd name="T10" fmla="*/ 11 w 19"/>
                  <a:gd name="T11" fmla="*/ 56 h 56"/>
                  <a:gd name="T12" fmla="*/ 13 w 19"/>
                  <a:gd name="T13" fmla="*/ 49 h 56"/>
                  <a:gd name="T14" fmla="*/ 18 w 19"/>
                  <a:gd name="T15" fmla="*/ 17 h 56"/>
                  <a:gd name="T16" fmla="*/ 19 w 19"/>
                  <a:gd name="T17" fmla="*/ 2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"/>
                  <a:gd name="T28" fmla="*/ 0 h 56"/>
                  <a:gd name="T29" fmla="*/ 19 w 19"/>
                  <a:gd name="T30" fmla="*/ 56 h 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" h="56">
                    <a:moveTo>
                      <a:pt x="19" y="2"/>
                    </a:moveTo>
                    <a:lnTo>
                      <a:pt x="8" y="0"/>
                    </a:lnTo>
                    <a:lnTo>
                      <a:pt x="6" y="17"/>
                    </a:lnTo>
                    <a:lnTo>
                      <a:pt x="1" y="49"/>
                    </a:lnTo>
                    <a:lnTo>
                      <a:pt x="0" y="53"/>
                    </a:lnTo>
                    <a:lnTo>
                      <a:pt x="11" y="56"/>
                    </a:lnTo>
                    <a:lnTo>
                      <a:pt x="13" y="49"/>
                    </a:lnTo>
                    <a:lnTo>
                      <a:pt x="18" y="17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6" name="Freeform 15"/>
              <p:cNvSpPr>
                <a:spLocks/>
              </p:cNvSpPr>
              <p:nvPr/>
            </p:nvSpPr>
            <p:spPr bwMode="auto">
              <a:xfrm>
                <a:off x="3973" y="1949"/>
                <a:ext cx="25" cy="56"/>
              </a:xfrm>
              <a:custGeom>
                <a:avLst/>
                <a:gdLst>
                  <a:gd name="T0" fmla="*/ 25 w 25"/>
                  <a:gd name="T1" fmla="*/ 4 h 56"/>
                  <a:gd name="T2" fmla="*/ 14 w 25"/>
                  <a:gd name="T3" fmla="*/ 0 h 56"/>
                  <a:gd name="T4" fmla="*/ 11 w 25"/>
                  <a:gd name="T5" fmla="*/ 13 h 56"/>
                  <a:gd name="T6" fmla="*/ 5 w 25"/>
                  <a:gd name="T7" fmla="*/ 37 h 56"/>
                  <a:gd name="T8" fmla="*/ 1 w 25"/>
                  <a:gd name="T9" fmla="*/ 48 h 56"/>
                  <a:gd name="T10" fmla="*/ 0 w 25"/>
                  <a:gd name="T11" fmla="*/ 52 h 56"/>
                  <a:gd name="T12" fmla="*/ 10 w 25"/>
                  <a:gd name="T13" fmla="*/ 56 h 56"/>
                  <a:gd name="T14" fmla="*/ 13 w 25"/>
                  <a:gd name="T15" fmla="*/ 48 h 56"/>
                  <a:gd name="T16" fmla="*/ 17 w 25"/>
                  <a:gd name="T17" fmla="*/ 37 h 56"/>
                  <a:gd name="T18" fmla="*/ 23 w 25"/>
                  <a:gd name="T19" fmla="*/ 13 h 56"/>
                  <a:gd name="T20" fmla="*/ 25 w 25"/>
                  <a:gd name="T21" fmla="*/ 4 h 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5"/>
                  <a:gd name="T34" fmla="*/ 0 h 56"/>
                  <a:gd name="T35" fmla="*/ 25 w 25"/>
                  <a:gd name="T36" fmla="*/ 56 h 5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5" h="56">
                    <a:moveTo>
                      <a:pt x="25" y="4"/>
                    </a:moveTo>
                    <a:lnTo>
                      <a:pt x="14" y="0"/>
                    </a:lnTo>
                    <a:lnTo>
                      <a:pt x="11" y="13"/>
                    </a:lnTo>
                    <a:lnTo>
                      <a:pt x="5" y="37"/>
                    </a:lnTo>
                    <a:lnTo>
                      <a:pt x="1" y="48"/>
                    </a:lnTo>
                    <a:lnTo>
                      <a:pt x="0" y="52"/>
                    </a:lnTo>
                    <a:lnTo>
                      <a:pt x="10" y="56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13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7" name="Freeform 16"/>
              <p:cNvSpPr>
                <a:spLocks/>
              </p:cNvSpPr>
              <p:nvPr/>
            </p:nvSpPr>
            <p:spPr bwMode="auto">
              <a:xfrm>
                <a:off x="3912" y="2032"/>
                <a:ext cx="50" cy="37"/>
              </a:xfrm>
              <a:custGeom>
                <a:avLst/>
                <a:gdLst>
                  <a:gd name="T0" fmla="*/ 50 w 50"/>
                  <a:gd name="T1" fmla="*/ 11 h 37"/>
                  <a:gd name="T2" fmla="*/ 42 w 50"/>
                  <a:gd name="T3" fmla="*/ 0 h 37"/>
                  <a:gd name="T4" fmla="*/ 35 w 50"/>
                  <a:gd name="T5" fmla="*/ 6 h 37"/>
                  <a:gd name="T6" fmla="*/ 40 w 50"/>
                  <a:gd name="T7" fmla="*/ 11 h 37"/>
                  <a:gd name="T8" fmla="*/ 37 w 50"/>
                  <a:gd name="T9" fmla="*/ 5 h 37"/>
                  <a:gd name="T10" fmla="*/ 28 w 50"/>
                  <a:gd name="T11" fmla="*/ 11 h 37"/>
                  <a:gd name="T12" fmla="*/ 19 w 50"/>
                  <a:gd name="T13" fmla="*/ 16 h 37"/>
                  <a:gd name="T14" fmla="*/ 11 w 50"/>
                  <a:gd name="T15" fmla="*/ 20 h 37"/>
                  <a:gd name="T16" fmla="*/ 3 w 50"/>
                  <a:gd name="T17" fmla="*/ 24 h 37"/>
                  <a:gd name="T18" fmla="*/ 1 w 50"/>
                  <a:gd name="T19" fmla="*/ 25 h 37"/>
                  <a:gd name="T20" fmla="*/ 0 w 50"/>
                  <a:gd name="T21" fmla="*/ 26 h 37"/>
                  <a:gd name="T22" fmla="*/ 7 w 50"/>
                  <a:gd name="T23" fmla="*/ 37 h 37"/>
                  <a:gd name="T24" fmla="*/ 10 w 50"/>
                  <a:gd name="T25" fmla="*/ 35 h 37"/>
                  <a:gd name="T26" fmla="*/ 6 w 50"/>
                  <a:gd name="T27" fmla="*/ 29 h 37"/>
                  <a:gd name="T28" fmla="*/ 8 w 50"/>
                  <a:gd name="T29" fmla="*/ 36 h 37"/>
                  <a:gd name="T30" fmla="*/ 16 w 50"/>
                  <a:gd name="T31" fmla="*/ 33 h 37"/>
                  <a:gd name="T32" fmla="*/ 24 w 50"/>
                  <a:gd name="T33" fmla="*/ 28 h 37"/>
                  <a:gd name="T34" fmla="*/ 33 w 50"/>
                  <a:gd name="T35" fmla="*/ 24 h 37"/>
                  <a:gd name="T36" fmla="*/ 42 w 50"/>
                  <a:gd name="T37" fmla="*/ 18 h 37"/>
                  <a:gd name="T38" fmla="*/ 45 w 50"/>
                  <a:gd name="T39" fmla="*/ 17 h 37"/>
                  <a:gd name="T40" fmla="*/ 50 w 50"/>
                  <a:gd name="T41" fmla="*/ 11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37"/>
                  <a:gd name="T65" fmla="*/ 50 w 50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37">
                    <a:moveTo>
                      <a:pt x="50" y="11"/>
                    </a:moveTo>
                    <a:lnTo>
                      <a:pt x="42" y="0"/>
                    </a:lnTo>
                    <a:lnTo>
                      <a:pt x="35" y="6"/>
                    </a:lnTo>
                    <a:lnTo>
                      <a:pt x="40" y="11"/>
                    </a:lnTo>
                    <a:lnTo>
                      <a:pt x="37" y="5"/>
                    </a:lnTo>
                    <a:lnTo>
                      <a:pt x="28" y="11"/>
                    </a:lnTo>
                    <a:lnTo>
                      <a:pt x="19" y="16"/>
                    </a:lnTo>
                    <a:lnTo>
                      <a:pt x="11" y="20"/>
                    </a:lnTo>
                    <a:lnTo>
                      <a:pt x="3" y="24"/>
                    </a:lnTo>
                    <a:lnTo>
                      <a:pt x="1" y="25"/>
                    </a:lnTo>
                    <a:lnTo>
                      <a:pt x="0" y="26"/>
                    </a:lnTo>
                    <a:lnTo>
                      <a:pt x="7" y="37"/>
                    </a:lnTo>
                    <a:lnTo>
                      <a:pt x="10" y="35"/>
                    </a:lnTo>
                    <a:lnTo>
                      <a:pt x="6" y="29"/>
                    </a:lnTo>
                    <a:lnTo>
                      <a:pt x="8" y="36"/>
                    </a:lnTo>
                    <a:lnTo>
                      <a:pt x="16" y="33"/>
                    </a:lnTo>
                    <a:lnTo>
                      <a:pt x="24" y="28"/>
                    </a:lnTo>
                    <a:lnTo>
                      <a:pt x="33" y="24"/>
                    </a:lnTo>
                    <a:lnTo>
                      <a:pt x="42" y="18"/>
                    </a:lnTo>
                    <a:lnTo>
                      <a:pt x="45" y="17"/>
                    </a:lnTo>
                    <a:lnTo>
                      <a:pt x="50" y="11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811" name="Group 17"/>
            <p:cNvGrpSpPr>
              <a:grpSpLocks/>
            </p:cNvGrpSpPr>
            <p:nvPr/>
          </p:nvGrpSpPr>
          <p:grpSpPr bwMode="auto">
            <a:xfrm>
              <a:off x="4564" y="1502"/>
              <a:ext cx="123" cy="650"/>
              <a:chOff x="4564" y="1415"/>
              <a:chExt cx="123" cy="650"/>
            </a:xfrm>
          </p:grpSpPr>
          <p:sp>
            <p:nvSpPr>
              <p:cNvPr id="32812" name="Freeform 18"/>
              <p:cNvSpPr>
                <a:spLocks/>
              </p:cNvSpPr>
              <p:nvPr/>
            </p:nvSpPr>
            <p:spPr bwMode="auto">
              <a:xfrm>
                <a:off x="4564" y="1415"/>
                <a:ext cx="50" cy="38"/>
              </a:xfrm>
              <a:custGeom>
                <a:avLst/>
                <a:gdLst>
                  <a:gd name="T0" fmla="*/ 7 w 50"/>
                  <a:gd name="T1" fmla="*/ 0 h 38"/>
                  <a:gd name="T2" fmla="*/ 0 w 50"/>
                  <a:gd name="T3" fmla="*/ 12 h 38"/>
                  <a:gd name="T4" fmla="*/ 5 w 50"/>
                  <a:gd name="T5" fmla="*/ 16 h 38"/>
                  <a:gd name="T6" fmla="*/ 7 w 50"/>
                  <a:gd name="T7" fmla="*/ 17 h 38"/>
                  <a:gd name="T8" fmla="*/ 17 w 50"/>
                  <a:gd name="T9" fmla="*/ 22 h 38"/>
                  <a:gd name="T10" fmla="*/ 27 w 50"/>
                  <a:gd name="T11" fmla="*/ 27 h 38"/>
                  <a:gd name="T12" fmla="*/ 38 w 50"/>
                  <a:gd name="T13" fmla="*/ 35 h 38"/>
                  <a:gd name="T14" fmla="*/ 41 w 50"/>
                  <a:gd name="T15" fmla="*/ 28 h 38"/>
                  <a:gd name="T16" fmla="*/ 36 w 50"/>
                  <a:gd name="T17" fmla="*/ 33 h 38"/>
                  <a:gd name="T18" fmla="*/ 43 w 50"/>
                  <a:gd name="T19" fmla="*/ 38 h 38"/>
                  <a:gd name="T20" fmla="*/ 50 w 50"/>
                  <a:gd name="T21" fmla="*/ 27 h 38"/>
                  <a:gd name="T22" fmla="*/ 45 w 50"/>
                  <a:gd name="T23" fmla="*/ 23 h 38"/>
                  <a:gd name="T24" fmla="*/ 43 w 50"/>
                  <a:gd name="T25" fmla="*/ 22 h 38"/>
                  <a:gd name="T26" fmla="*/ 32 w 50"/>
                  <a:gd name="T27" fmla="*/ 14 h 38"/>
                  <a:gd name="T28" fmla="*/ 22 w 50"/>
                  <a:gd name="T29" fmla="*/ 9 h 38"/>
                  <a:gd name="T30" fmla="*/ 13 w 50"/>
                  <a:gd name="T31" fmla="*/ 5 h 38"/>
                  <a:gd name="T32" fmla="*/ 9 w 50"/>
                  <a:gd name="T33" fmla="*/ 11 h 38"/>
                  <a:gd name="T34" fmla="*/ 15 w 50"/>
                  <a:gd name="T35" fmla="*/ 6 h 38"/>
                  <a:gd name="T36" fmla="*/ 7 w 50"/>
                  <a:gd name="T37" fmla="*/ 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"/>
                  <a:gd name="T58" fmla="*/ 0 h 38"/>
                  <a:gd name="T59" fmla="*/ 50 w 50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" h="38">
                    <a:moveTo>
                      <a:pt x="7" y="0"/>
                    </a:moveTo>
                    <a:lnTo>
                      <a:pt x="0" y="12"/>
                    </a:lnTo>
                    <a:lnTo>
                      <a:pt x="5" y="16"/>
                    </a:lnTo>
                    <a:lnTo>
                      <a:pt x="7" y="17"/>
                    </a:lnTo>
                    <a:lnTo>
                      <a:pt x="17" y="22"/>
                    </a:lnTo>
                    <a:lnTo>
                      <a:pt x="27" y="27"/>
                    </a:lnTo>
                    <a:lnTo>
                      <a:pt x="38" y="35"/>
                    </a:lnTo>
                    <a:lnTo>
                      <a:pt x="41" y="28"/>
                    </a:lnTo>
                    <a:lnTo>
                      <a:pt x="36" y="33"/>
                    </a:lnTo>
                    <a:lnTo>
                      <a:pt x="43" y="38"/>
                    </a:lnTo>
                    <a:lnTo>
                      <a:pt x="50" y="27"/>
                    </a:lnTo>
                    <a:lnTo>
                      <a:pt x="45" y="23"/>
                    </a:lnTo>
                    <a:lnTo>
                      <a:pt x="43" y="22"/>
                    </a:lnTo>
                    <a:lnTo>
                      <a:pt x="32" y="14"/>
                    </a:lnTo>
                    <a:lnTo>
                      <a:pt x="22" y="9"/>
                    </a:lnTo>
                    <a:lnTo>
                      <a:pt x="13" y="5"/>
                    </a:lnTo>
                    <a:lnTo>
                      <a:pt x="9" y="11"/>
                    </a:lnTo>
                    <a:lnTo>
                      <a:pt x="15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3" name="Freeform 19"/>
              <p:cNvSpPr>
                <a:spLocks/>
              </p:cNvSpPr>
              <p:nvPr/>
            </p:nvSpPr>
            <p:spPr bwMode="auto">
              <a:xfrm>
                <a:off x="4631" y="1471"/>
                <a:ext cx="28" cy="57"/>
              </a:xfrm>
              <a:custGeom>
                <a:avLst/>
                <a:gdLst>
                  <a:gd name="T0" fmla="*/ 9 w 28"/>
                  <a:gd name="T1" fmla="*/ 0 h 57"/>
                  <a:gd name="T2" fmla="*/ 0 w 28"/>
                  <a:gd name="T3" fmla="*/ 11 h 57"/>
                  <a:gd name="T4" fmla="*/ 2 w 28"/>
                  <a:gd name="T5" fmla="*/ 13 h 57"/>
                  <a:gd name="T6" fmla="*/ 7 w 28"/>
                  <a:gd name="T7" fmla="*/ 22 h 57"/>
                  <a:gd name="T8" fmla="*/ 11 w 28"/>
                  <a:gd name="T9" fmla="*/ 17 h 57"/>
                  <a:gd name="T10" fmla="*/ 4 w 28"/>
                  <a:gd name="T11" fmla="*/ 17 h 57"/>
                  <a:gd name="T12" fmla="*/ 10 w 28"/>
                  <a:gd name="T13" fmla="*/ 30 h 57"/>
                  <a:gd name="T14" fmla="*/ 12 w 28"/>
                  <a:gd name="T15" fmla="*/ 39 h 57"/>
                  <a:gd name="T16" fmla="*/ 16 w 28"/>
                  <a:gd name="T17" fmla="*/ 53 h 57"/>
                  <a:gd name="T18" fmla="*/ 17 w 28"/>
                  <a:gd name="T19" fmla="*/ 57 h 57"/>
                  <a:gd name="T20" fmla="*/ 28 w 28"/>
                  <a:gd name="T21" fmla="*/ 54 h 57"/>
                  <a:gd name="T22" fmla="*/ 28 w 28"/>
                  <a:gd name="T23" fmla="*/ 53 h 57"/>
                  <a:gd name="T24" fmla="*/ 24 w 28"/>
                  <a:gd name="T25" fmla="*/ 39 h 57"/>
                  <a:gd name="T26" fmla="*/ 20 w 28"/>
                  <a:gd name="T27" fmla="*/ 25 h 57"/>
                  <a:gd name="T28" fmla="*/ 17 w 28"/>
                  <a:gd name="T29" fmla="*/ 17 h 57"/>
                  <a:gd name="T30" fmla="*/ 16 w 28"/>
                  <a:gd name="T31" fmla="*/ 12 h 57"/>
                  <a:gd name="T32" fmla="*/ 12 w 28"/>
                  <a:gd name="T33" fmla="*/ 3 h 57"/>
                  <a:gd name="T34" fmla="*/ 9 w 28"/>
                  <a:gd name="T35" fmla="*/ 0 h 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"/>
                  <a:gd name="T55" fmla="*/ 0 h 57"/>
                  <a:gd name="T56" fmla="*/ 28 w 28"/>
                  <a:gd name="T57" fmla="*/ 57 h 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" h="57">
                    <a:moveTo>
                      <a:pt x="9" y="0"/>
                    </a:moveTo>
                    <a:lnTo>
                      <a:pt x="0" y="11"/>
                    </a:lnTo>
                    <a:lnTo>
                      <a:pt x="2" y="13"/>
                    </a:lnTo>
                    <a:lnTo>
                      <a:pt x="7" y="22"/>
                    </a:lnTo>
                    <a:lnTo>
                      <a:pt x="11" y="17"/>
                    </a:lnTo>
                    <a:lnTo>
                      <a:pt x="4" y="17"/>
                    </a:lnTo>
                    <a:lnTo>
                      <a:pt x="10" y="30"/>
                    </a:lnTo>
                    <a:lnTo>
                      <a:pt x="12" y="39"/>
                    </a:lnTo>
                    <a:lnTo>
                      <a:pt x="16" y="53"/>
                    </a:lnTo>
                    <a:lnTo>
                      <a:pt x="17" y="57"/>
                    </a:lnTo>
                    <a:lnTo>
                      <a:pt x="28" y="54"/>
                    </a:lnTo>
                    <a:lnTo>
                      <a:pt x="28" y="53"/>
                    </a:lnTo>
                    <a:lnTo>
                      <a:pt x="24" y="39"/>
                    </a:lnTo>
                    <a:lnTo>
                      <a:pt x="20" y="25"/>
                    </a:lnTo>
                    <a:lnTo>
                      <a:pt x="17" y="17"/>
                    </a:lnTo>
                    <a:lnTo>
                      <a:pt x="16" y="12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4" name="Freeform 20"/>
              <p:cNvSpPr>
                <a:spLocks/>
              </p:cNvSpPr>
              <p:nvPr/>
            </p:nvSpPr>
            <p:spPr bwMode="auto">
              <a:xfrm>
                <a:off x="4656" y="1566"/>
                <a:ext cx="19" cy="56"/>
              </a:xfrm>
              <a:custGeom>
                <a:avLst/>
                <a:gdLst>
                  <a:gd name="T0" fmla="*/ 11 w 19"/>
                  <a:gd name="T1" fmla="*/ 0 h 56"/>
                  <a:gd name="T2" fmla="*/ 0 w 19"/>
                  <a:gd name="T3" fmla="*/ 3 h 56"/>
                  <a:gd name="T4" fmla="*/ 3 w 19"/>
                  <a:gd name="T5" fmla="*/ 23 h 56"/>
                  <a:gd name="T6" fmla="*/ 8 w 19"/>
                  <a:gd name="T7" fmla="*/ 56 h 56"/>
                  <a:gd name="T8" fmla="*/ 19 w 19"/>
                  <a:gd name="T9" fmla="*/ 54 h 56"/>
                  <a:gd name="T10" fmla="*/ 15 w 19"/>
                  <a:gd name="T11" fmla="*/ 23 h 56"/>
                  <a:gd name="T12" fmla="*/ 11 w 19"/>
                  <a:gd name="T13" fmla="*/ 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56"/>
                  <a:gd name="T23" fmla="*/ 19 w 19"/>
                  <a:gd name="T24" fmla="*/ 56 h 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56">
                    <a:moveTo>
                      <a:pt x="11" y="0"/>
                    </a:moveTo>
                    <a:lnTo>
                      <a:pt x="0" y="3"/>
                    </a:lnTo>
                    <a:lnTo>
                      <a:pt x="3" y="23"/>
                    </a:lnTo>
                    <a:lnTo>
                      <a:pt x="8" y="56"/>
                    </a:lnTo>
                    <a:lnTo>
                      <a:pt x="19" y="54"/>
                    </a:lnTo>
                    <a:lnTo>
                      <a:pt x="15" y="2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5" name="Freeform 21"/>
              <p:cNvSpPr>
                <a:spLocks/>
              </p:cNvSpPr>
              <p:nvPr/>
            </p:nvSpPr>
            <p:spPr bwMode="auto">
              <a:xfrm>
                <a:off x="4669" y="1661"/>
                <a:ext cx="16" cy="56"/>
              </a:xfrm>
              <a:custGeom>
                <a:avLst/>
                <a:gdLst>
                  <a:gd name="T0" fmla="*/ 11 w 16"/>
                  <a:gd name="T1" fmla="*/ 0 h 56"/>
                  <a:gd name="T2" fmla="*/ 0 w 16"/>
                  <a:gd name="T3" fmla="*/ 1 h 56"/>
                  <a:gd name="T4" fmla="*/ 0 w 16"/>
                  <a:gd name="T5" fmla="*/ 4 h 56"/>
                  <a:gd name="T6" fmla="*/ 4 w 16"/>
                  <a:gd name="T7" fmla="*/ 42 h 56"/>
                  <a:gd name="T8" fmla="*/ 4 w 16"/>
                  <a:gd name="T9" fmla="*/ 56 h 56"/>
                  <a:gd name="T10" fmla="*/ 16 w 16"/>
                  <a:gd name="T11" fmla="*/ 55 h 56"/>
                  <a:gd name="T12" fmla="*/ 16 w 16"/>
                  <a:gd name="T13" fmla="*/ 42 h 56"/>
                  <a:gd name="T14" fmla="*/ 12 w 16"/>
                  <a:gd name="T15" fmla="*/ 4 h 56"/>
                  <a:gd name="T16" fmla="*/ 11 w 16"/>
                  <a:gd name="T17" fmla="*/ 0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"/>
                  <a:gd name="T28" fmla="*/ 0 h 56"/>
                  <a:gd name="T29" fmla="*/ 16 w 16"/>
                  <a:gd name="T30" fmla="*/ 56 h 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" h="56">
                    <a:moveTo>
                      <a:pt x="11" y="0"/>
                    </a:moveTo>
                    <a:lnTo>
                      <a:pt x="0" y="1"/>
                    </a:lnTo>
                    <a:lnTo>
                      <a:pt x="0" y="4"/>
                    </a:lnTo>
                    <a:lnTo>
                      <a:pt x="4" y="42"/>
                    </a:lnTo>
                    <a:lnTo>
                      <a:pt x="4" y="56"/>
                    </a:lnTo>
                    <a:lnTo>
                      <a:pt x="16" y="55"/>
                    </a:lnTo>
                    <a:lnTo>
                      <a:pt x="16" y="42"/>
                    </a:lnTo>
                    <a:lnTo>
                      <a:pt x="12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6" name="Freeform 22"/>
              <p:cNvSpPr>
                <a:spLocks/>
              </p:cNvSpPr>
              <p:nvPr/>
            </p:nvSpPr>
            <p:spPr bwMode="auto">
              <a:xfrm>
                <a:off x="4673" y="1758"/>
                <a:ext cx="14" cy="55"/>
              </a:xfrm>
              <a:custGeom>
                <a:avLst/>
                <a:gdLst>
                  <a:gd name="T0" fmla="*/ 14 w 14"/>
                  <a:gd name="T1" fmla="*/ 0 h 55"/>
                  <a:gd name="T2" fmla="*/ 2 w 14"/>
                  <a:gd name="T3" fmla="*/ 0 h 55"/>
                  <a:gd name="T4" fmla="*/ 2 w 14"/>
                  <a:gd name="T5" fmla="*/ 15 h 55"/>
                  <a:gd name="T6" fmla="*/ 1 w 14"/>
                  <a:gd name="T7" fmla="*/ 47 h 55"/>
                  <a:gd name="T8" fmla="*/ 0 w 14"/>
                  <a:gd name="T9" fmla="*/ 54 h 55"/>
                  <a:gd name="T10" fmla="*/ 12 w 14"/>
                  <a:gd name="T11" fmla="*/ 55 h 55"/>
                  <a:gd name="T12" fmla="*/ 13 w 14"/>
                  <a:gd name="T13" fmla="*/ 47 h 55"/>
                  <a:gd name="T14" fmla="*/ 14 w 14"/>
                  <a:gd name="T15" fmla="*/ 15 h 55"/>
                  <a:gd name="T16" fmla="*/ 14 w 14"/>
                  <a:gd name="T17" fmla="*/ 0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55"/>
                  <a:gd name="T29" fmla="*/ 14 w 14"/>
                  <a:gd name="T30" fmla="*/ 55 h 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55">
                    <a:moveTo>
                      <a:pt x="14" y="0"/>
                    </a:moveTo>
                    <a:lnTo>
                      <a:pt x="2" y="0"/>
                    </a:lnTo>
                    <a:lnTo>
                      <a:pt x="2" y="15"/>
                    </a:lnTo>
                    <a:lnTo>
                      <a:pt x="1" y="47"/>
                    </a:lnTo>
                    <a:lnTo>
                      <a:pt x="0" y="54"/>
                    </a:lnTo>
                    <a:lnTo>
                      <a:pt x="12" y="55"/>
                    </a:lnTo>
                    <a:lnTo>
                      <a:pt x="13" y="47"/>
                    </a:lnTo>
                    <a:lnTo>
                      <a:pt x="14" y="1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7" name="Freeform 23"/>
              <p:cNvSpPr>
                <a:spLocks/>
              </p:cNvSpPr>
              <p:nvPr/>
            </p:nvSpPr>
            <p:spPr bwMode="auto">
              <a:xfrm>
                <a:off x="4661" y="1852"/>
                <a:ext cx="20" cy="56"/>
              </a:xfrm>
              <a:custGeom>
                <a:avLst/>
                <a:gdLst>
                  <a:gd name="T0" fmla="*/ 20 w 20"/>
                  <a:gd name="T1" fmla="*/ 2 h 56"/>
                  <a:gd name="T2" fmla="*/ 9 w 20"/>
                  <a:gd name="T3" fmla="*/ 0 h 56"/>
                  <a:gd name="T4" fmla="*/ 6 w 20"/>
                  <a:gd name="T5" fmla="*/ 17 h 56"/>
                  <a:gd name="T6" fmla="*/ 1 w 20"/>
                  <a:gd name="T7" fmla="*/ 49 h 56"/>
                  <a:gd name="T8" fmla="*/ 0 w 20"/>
                  <a:gd name="T9" fmla="*/ 54 h 56"/>
                  <a:gd name="T10" fmla="*/ 11 w 20"/>
                  <a:gd name="T11" fmla="*/ 56 h 56"/>
                  <a:gd name="T12" fmla="*/ 13 w 20"/>
                  <a:gd name="T13" fmla="*/ 49 h 56"/>
                  <a:gd name="T14" fmla="*/ 18 w 20"/>
                  <a:gd name="T15" fmla="*/ 17 h 56"/>
                  <a:gd name="T16" fmla="*/ 20 w 20"/>
                  <a:gd name="T17" fmla="*/ 2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56"/>
                  <a:gd name="T29" fmla="*/ 20 w 20"/>
                  <a:gd name="T30" fmla="*/ 56 h 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56">
                    <a:moveTo>
                      <a:pt x="20" y="2"/>
                    </a:moveTo>
                    <a:lnTo>
                      <a:pt x="9" y="0"/>
                    </a:lnTo>
                    <a:lnTo>
                      <a:pt x="6" y="17"/>
                    </a:lnTo>
                    <a:lnTo>
                      <a:pt x="1" y="49"/>
                    </a:lnTo>
                    <a:lnTo>
                      <a:pt x="0" y="54"/>
                    </a:lnTo>
                    <a:lnTo>
                      <a:pt x="11" y="56"/>
                    </a:lnTo>
                    <a:lnTo>
                      <a:pt x="13" y="49"/>
                    </a:lnTo>
                    <a:lnTo>
                      <a:pt x="18" y="17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8" name="Freeform 24"/>
              <p:cNvSpPr>
                <a:spLocks/>
              </p:cNvSpPr>
              <p:nvPr/>
            </p:nvSpPr>
            <p:spPr bwMode="auto">
              <a:xfrm>
                <a:off x="4639" y="1946"/>
                <a:ext cx="25" cy="56"/>
              </a:xfrm>
              <a:custGeom>
                <a:avLst/>
                <a:gdLst>
                  <a:gd name="T0" fmla="*/ 25 w 25"/>
                  <a:gd name="T1" fmla="*/ 3 h 56"/>
                  <a:gd name="T2" fmla="*/ 14 w 25"/>
                  <a:gd name="T3" fmla="*/ 0 h 56"/>
                  <a:gd name="T4" fmla="*/ 11 w 25"/>
                  <a:gd name="T5" fmla="*/ 11 h 56"/>
                  <a:gd name="T6" fmla="*/ 5 w 25"/>
                  <a:gd name="T7" fmla="*/ 35 h 56"/>
                  <a:gd name="T8" fmla="*/ 1 w 25"/>
                  <a:gd name="T9" fmla="*/ 47 h 56"/>
                  <a:gd name="T10" fmla="*/ 0 w 25"/>
                  <a:gd name="T11" fmla="*/ 51 h 56"/>
                  <a:gd name="T12" fmla="*/ 10 w 25"/>
                  <a:gd name="T13" fmla="*/ 56 h 56"/>
                  <a:gd name="T14" fmla="*/ 13 w 25"/>
                  <a:gd name="T15" fmla="*/ 47 h 56"/>
                  <a:gd name="T16" fmla="*/ 17 w 25"/>
                  <a:gd name="T17" fmla="*/ 35 h 56"/>
                  <a:gd name="T18" fmla="*/ 23 w 25"/>
                  <a:gd name="T19" fmla="*/ 11 h 56"/>
                  <a:gd name="T20" fmla="*/ 25 w 25"/>
                  <a:gd name="T21" fmla="*/ 3 h 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5"/>
                  <a:gd name="T34" fmla="*/ 0 h 56"/>
                  <a:gd name="T35" fmla="*/ 25 w 25"/>
                  <a:gd name="T36" fmla="*/ 56 h 5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5" h="56">
                    <a:moveTo>
                      <a:pt x="25" y="3"/>
                    </a:moveTo>
                    <a:lnTo>
                      <a:pt x="14" y="0"/>
                    </a:lnTo>
                    <a:lnTo>
                      <a:pt x="11" y="11"/>
                    </a:lnTo>
                    <a:lnTo>
                      <a:pt x="5" y="35"/>
                    </a:lnTo>
                    <a:lnTo>
                      <a:pt x="1" y="47"/>
                    </a:lnTo>
                    <a:lnTo>
                      <a:pt x="0" y="51"/>
                    </a:lnTo>
                    <a:lnTo>
                      <a:pt x="10" y="56"/>
                    </a:lnTo>
                    <a:lnTo>
                      <a:pt x="13" y="47"/>
                    </a:lnTo>
                    <a:lnTo>
                      <a:pt x="17" y="35"/>
                    </a:lnTo>
                    <a:lnTo>
                      <a:pt x="23" y="11"/>
                    </a:lnTo>
                    <a:lnTo>
                      <a:pt x="25" y="3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9" name="Freeform 25"/>
              <p:cNvSpPr>
                <a:spLocks/>
              </p:cNvSpPr>
              <p:nvPr/>
            </p:nvSpPr>
            <p:spPr bwMode="auto">
              <a:xfrm>
                <a:off x="4577" y="2028"/>
                <a:ext cx="49" cy="37"/>
              </a:xfrm>
              <a:custGeom>
                <a:avLst/>
                <a:gdLst>
                  <a:gd name="T0" fmla="*/ 49 w 49"/>
                  <a:gd name="T1" fmla="*/ 12 h 37"/>
                  <a:gd name="T2" fmla="*/ 42 w 49"/>
                  <a:gd name="T3" fmla="*/ 0 h 37"/>
                  <a:gd name="T4" fmla="*/ 36 w 49"/>
                  <a:gd name="T5" fmla="*/ 6 h 37"/>
                  <a:gd name="T6" fmla="*/ 41 w 49"/>
                  <a:gd name="T7" fmla="*/ 10 h 37"/>
                  <a:gd name="T8" fmla="*/ 38 w 49"/>
                  <a:gd name="T9" fmla="*/ 5 h 37"/>
                  <a:gd name="T10" fmla="*/ 29 w 49"/>
                  <a:gd name="T11" fmla="*/ 10 h 37"/>
                  <a:gd name="T12" fmla="*/ 20 w 49"/>
                  <a:gd name="T13" fmla="*/ 15 h 37"/>
                  <a:gd name="T14" fmla="*/ 12 w 49"/>
                  <a:gd name="T15" fmla="*/ 20 h 37"/>
                  <a:gd name="T16" fmla="*/ 4 w 49"/>
                  <a:gd name="T17" fmla="*/ 23 h 37"/>
                  <a:gd name="T18" fmla="*/ 2 w 49"/>
                  <a:gd name="T19" fmla="*/ 24 h 37"/>
                  <a:gd name="T20" fmla="*/ 0 w 49"/>
                  <a:gd name="T21" fmla="*/ 25 h 37"/>
                  <a:gd name="T22" fmla="*/ 7 w 49"/>
                  <a:gd name="T23" fmla="*/ 37 h 37"/>
                  <a:gd name="T24" fmla="*/ 11 w 49"/>
                  <a:gd name="T25" fmla="*/ 34 h 37"/>
                  <a:gd name="T26" fmla="*/ 7 w 49"/>
                  <a:gd name="T27" fmla="*/ 29 h 37"/>
                  <a:gd name="T28" fmla="*/ 9 w 49"/>
                  <a:gd name="T29" fmla="*/ 36 h 37"/>
                  <a:gd name="T30" fmla="*/ 17 w 49"/>
                  <a:gd name="T31" fmla="*/ 32 h 37"/>
                  <a:gd name="T32" fmla="*/ 25 w 49"/>
                  <a:gd name="T33" fmla="*/ 28 h 37"/>
                  <a:gd name="T34" fmla="*/ 34 w 49"/>
                  <a:gd name="T35" fmla="*/ 23 h 37"/>
                  <a:gd name="T36" fmla="*/ 43 w 49"/>
                  <a:gd name="T37" fmla="*/ 17 h 37"/>
                  <a:gd name="T38" fmla="*/ 45 w 49"/>
                  <a:gd name="T39" fmla="*/ 16 h 37"/>
                  <a:gd name="T40" fmla="*/ 49 w 49"/>
                  <a:gd name="T41" fmla="*/ 12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9"/>
                  <a:gd name="T64" fmla="*/ 0 h 37"/>
                  <a:gd name="T65" fmla="*/ 49 w 49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9" h="37">
                    <a:moveTo>
                      <a:pt x="49" y="12"/>
                    </a:moveTo>
                    <a:lnTo>
                      <a:pt x="42" y="0"/>
                    </a:lnTo>
                    <a:lnTo>
                      <a:pt x="36" y="6"/>
                    </a:lnTo>
                    <a:lnTo>
                      <a:pt x="41" y="10"/>
                    </a:lnTo>
                    <a:lnTo>
                      <a:pt x="38" y="5"/>
                    </a:lnTo>
                    <a:lnTo>
                      <a:pt x="29" y="10"/>
                    </a:lnTo>
                    <a:lnTo>
                      <a:pt x="20" y="15"/>
                    </a:lnTo>
                    <a:lnTo>
                      <a:pt x="12" y="20"/>
                    </a:lnTo>
                    <a:lnTo>
                      <a:pt x="4" y="23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7" y="37"/>
                    </a:lnTo>
                    <a:lnTo>
                      <a:pt x="11" y="34"/>
                    </a:lnTo>
                    <a:lnTo>
                      <a:pt x="7" y="29"/>
                    </a:lnTo>
                    <a:lnTo>
                      <a:pt x="9" y="36"/>
                    </a:lnTo>
                    <a:lnTo>
                      <a:pt x="17" y="32"/>
                    </a:lnTo>
                    <a:lnTo>
                      <a:pt x="25" y="28"/>
                    </a:lnTo>
                    <a:lnTo>
                      <a:pt x="34" y="23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9" y="12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7422" name="Rectangle 32"/>
          <p:cNvSpPr>
            <a:spLocks noChangeArrowheads="1"/>
          </p:cNvSpPr>
          <p:nvPr/>
        </p:nvSpPr>
        <p:spPr bwMode="auto">
          <a:xfrm>
            <a:off x="7812088" y="1609725"/>
            <a:ext cx="5143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7905750" y="1679575"/>
            <a:ext cx="346075" cy="433388"/>
            <a:chOff x="4980" y="971"/>
            <a:chExt cx="218" cy="273"/>
          </a:xfrm>
        </p:grpSpPr>
        <p:sp>
          <p:nvSpPr>
            <p:cNvPr id="32806" name="Rectangle 34"/>
            <p:cNvSpPr>
              <a:spLocks noChangeArrowheads="1"/>
            </p:cNvSpPr>
            <p:nvPr/>
          </p:nvSpPr>
          <p:spPr bwMode="auto">
            <a:xfrm>
              <a:off x="4980" y="971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S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32807" name="Rectangle 35"/>
            <p:cNvSpPr>
              <a:spLocks noChangeArrowheads="1"/>
            </p:cNvSpPr>
            <p:nvPr/>
          </p:nvSpPr>
          <p:spPr bwMode="auto">
            <a:xfrm>
              <a:off x="5053" y="1071"/>
              <a:ext cx="14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  <a:latin typeface="宋体" panose="02010600030101010101" pitchFamily="2" charset="-122"/>
                </a:rPr>
                <a:t>侧</a:t>
              </a:r>
              <a:endParaRPr lang="en-US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53284" name="Line 36"/>
          <p:cNvSpPr>
            <a:spLocks noChangeShapeType="1"/>
          </p:cNvSpPr>
          <p:nvPr/>
        </p:nvSpPr>
        <p:spPr bwMode="auto">
          <a:xfrm flipH="1">
            <a:off x="7688263" y="2044700"/>
            <a:ext cx="187325" cy="5238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Rectangle 37"/>
          <p:cNvSpPr>
            <a:spLocks noChangeArrowheads="1"/>
          </p:cNvSpPr>
          <p:nvPr/>
        </p:nvSpPr>
        <p:spPr bwMode="auto">
          <a:xfrm>
            <a:off x="8186738" y="3613150"/>
            <a:ext cx="5143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8280400" y="3683000"/>
            <a:ext cx="344488" cy="433388"/>
            <a:chOff x="5216" y="2233"/>
            <a:chExt cx="217" cy="273"/>
          </a:xfrm>
        </p:grpSpPr>
        <p:sp>
          <p:nvSpPr>
            <p:cNvPr id="32804" name="Rectangle 39"/>
            <p:cNvSpPr>
              <a:spLocks noChangeArrowheads="1"/>
            </p:cNvSpPr>
            <p:nvPr/>
          </p:nvSpPr>
          <p:spPr bwMode="auto">
            <a:xfrm>
              <a:off x="5216" y="2233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S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32805" name="Rectangle 40"/>
            <p:cNvSpPr>
              <a:spLocks noChangeArrowheads="1"/>
            </p:cNvSpPr>
            <p:nvPr/>
          </p:nvSpPr>
          <p:spPr bwMode="auto">
            <a:xfrm>
              <a:off x="5289" y="2333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  <a:latin typeface="宋体" panose="02010600030101010101" pitchFamily="2" charset="-122"/>
                </a:rPr>
                <a:t>底</a:t>
              </a:r>
              <a:endParaRPr lang="en-US" altLang="zh-CN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8312150" y="3178175"/>
            <a:ext cx="187325" cy="4349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78" name="Group 62"/>
          <p:cNvGrpSpPr>
            <a:grpSpLocks/>
          </p:cNvGrpSpPr>
          <p:nvPr/>
        </p:nvGrpSpPr>
        <p:grpSpPr bwMode="auto">
          <a:xfrm>
            <a:off x="152400" y="76200"/>
            <a:ext cx="8915400" cy="946150"/>
            <a:chOff x="152400" y="76200"/>
            <a:chExt cx="8915400" cy="946150"/>
          </a:xfrm>
        </p:grpSpPr>
        <p:sp>
          <p:nvSpPr>
            <p:cNvPr id="32802" name="Text Box 43"/>
            <p:cNvSpPr txBox="1">
              <a:spLocks noChangeArrowheads="1"/>
            </p:cNvSpPr>
            <p:nvPr/>
          </p:nvSpPr>
          <p:spPr bwMode="auto">
            <a:xfrm>
              <a:off x="152400" y="76200"/>
              <a:ext cx="8915400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例</a:t>
              </a:r>
              <a:r>
                <a:rPr lang="en-US" altLang="zh-CN" sz="2800">
                  <a:solidFill>
                    <a:schemeClr val="accent2"/>
                  </a:solidFill>
                </a:rPr>
                <a:t>5</a:t>
              </a:r>
              <a:r>
                <a:rPr lang="zh-CN" altLang="en-US" sz="2800">
                  <a:solidFill>
                    <a:schemeClr val="accent2"/>
                  </a:solidFill>
                </a:rPr>
                <a:t>：求无限大均匀带电平面的电场分布。已知带电平面电荷面密度为                。</a:t>
              </a:r>
            </a:p>
          </p:txBody>
        </p:sp>
        <p:graphicFrame>
          <p:nvGraphicFramePr>
            <p:cNvPr id="32803" name="Object 7"/>
            <p:cNvGraphicFramePr>
              <a:graphicFrameLocks noChangeAspect="1"/>
            </p:cNvGraphicFramePr>
            <p:nvPr/>
          </p:nvGraphicFramePr>
          <p:xfrm>
            <a:off x="2771800" y="584200"/>
            <a:ext cx="14224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17271" imgH="396109" progId="Equation.3">
                    <p:embed/>
                  </p:oleObj>
                </mc:Choice>
                <mc:Fallback>
                  <p:oleObj name="Equation" r:id="rId2" imgW="1417271" imgH="396109" progId="Equation.3">
                    <p:embed/>
                    <p:pic>
                      <p:nvPicPr>
                        <p:cNvPr id="3280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584200"/>
                          <a:ext cx="14224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76200" y="11430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分析：</a:t>
            </a: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5688013" y="2438400"/>
            <a:ext cx="3324225" cy="528638"/>
            <a:chOff x="3583" y="1536"/>
            <a:chExt cx="2094" cy="333"/>
          </a:xfrm>
        </p:grpSpPr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3643" y="1800"/>
              <a:ext cx="335" cy="67"/>
              <a:chOff x="3564" y="1716"/>
              <a:chExt cx="335" cy="67"/>
            </a:xfrm>
          </p:grpSpPr>
          <p:sp>
            <p:nvSpPr>
              <p:cNvPr id="32800" name="Rectangle 27"/>
              <p:cNvSpPr>
                <a:spLocks noChangeArrowheads="1"/>
              </p:cNvSpPr>
              <p:nvPr/>
            </p:nvSpPr>
            <p:spPr bwMode="auto">
              <a:xfrm>
                <a:off x="3656" y="1740"/>
                <a:ext cx="243" cy="21"/>
              </a:xfrm>
              <a:prstGeom prst="rect">
                <a:avLst/>
              </a:prstGeom>
              <a:solidFill>
                <a:srgbClr val="CC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2801" name="Freeform 28"/>
              <p:cNvSpPr>
                <a:spLocks/>
              </p:cNvSpPr>
              <p:nvPr/>
            </p:nvSpPr>
            <p:spPr bwMode="auto">
              <a:xfrm>
                <a:off x="3564" y="1716"/>
                <a:ext cx="94" cy="67"/>
              </a:xfrm>
              <a:custGeom>
                <a:avLst/>
                <a:gdLst>
                  <a:gd name="T0" fmla="*/ 94 w 94"/>
                  <a:gd name="T1" fmla="*/ 0 h 67"/>
                  <a:gd name="T2" fmla="*/ 0 w 94"/>
                  <a:gd name="T3" fmla="*/ 34 h 67"/>
                  <a:gd name="T4" fmla="*/ 94 w 94"/>
                  <a:gd name="T5" fmla="*/ 67 h 67"/>
                  <a:gd name="T6" fmla="*/ 94 w 94"/>
                  <a:gd name="T7" fmla="*/ 0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67"/>
                  <a:gd name="T14" fmla="*/ 94 w 94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67">
                    <a:moveTo>
                      <a:pt x="94" y="0"/>
                    </a:moveTo>
                    <a:lnTo>
                      <a:pt x="0" y="34"/>
                    </a:lnTo>
                    <a:lnTo>
                      <a:pt x="94" y="67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2795" name="Group 29"/>
            <p:cNvGrpSpPr>
              <a:grpSpLocks/>
            </p:cNvGrpSpPr>
            <p:nvPr/>
          </p:nvGrpSpPr>
          <p:grpSpPr bwMode="auto">
            <a:xfrm>
              <a:off x="5232" y="1801"/>
              <a:ext cx="335" cy="68"/>
              <a:chOff x="5236" y="1717"/>
              <a:chExt cx="335" cy="68"/>
            </a:xfrm>
          </p:grpSpPr>
          <p:sp>
            <p:nvSpPr>
              <p:cNvPr id="32798" name="Rectangle 30"/>
              <p:cNvSpPr>
                <a:spLocks noChangeArrowheads="1"/>
              </p:cNvSpPr>
              <p:nvPr/>
            </p:nvSpPr>
            <p:spPr bwMode="auto">
              <a:xfrm>
                <a:off x="5236" y="1740"/>
                <a:ext cx="243" cy="21"/>
              </a:xfrm>
              <a:prstGeom prst="rect">
                <a:avLst/>
              </a:prstGeom>
              <a:solidFill>
                <a:srgbClr val="CC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2799" name="Freeform 31"/>
              <p:cNvSpPr>
                <a:spLocks/>
              </p:cNvSpPr>
              <p:nvPr/>
            </p:nvSpPr>
            <p:spPr bwMode="auto">
              <a:xfrm>
                <a:off x="5477" y="1717"/>
                <a:ext cx="94" cy="68"/>
              </a:xfrm>
              <a:custGeom>
                <a:avLst/>
                <a:gdLst>
                  <a:gd name="T0" fmla="*/ 0 w 94"/>
                  <a:gd name="T1" fmla="*/ 68 h 68"/>
                  <a:gd name="T2" fmla="*/ 94 w 94"/>
                  <a:gd name="T3" fmla="*/ 33 h 68"/>
                  <a:gd name="T4" fmla="*/ 0 w 94"/>
                  <a:gd name="T5" fmla="*/ 0 h 68"/>
                  <a:gd name="T6" fmla="*/ 0 w 94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68"/>
                  <a:gd name="T14" fmla="*/ 94 w 94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68">
                    <a:moveTo>
                      <a:pt x="0" y="68"/>
                    </a:moveTo>
                    <a:lnTo>
                      <a:pt x="94" y="33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2796" name="Object 0"/>
            <p:cNvGraphicFramePr>
              <a:graphicFrameLocks noChangeAspect="1"/>
            </p:cNvGraphicFramePr>
            <p:nvPr/>
          </p:nvGraphicFramePr>
          <p:xfrm>
            <a:off x="5468" y="1536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379" imgH="373249" progId="Equation.DSMT4">
                    <p:embed/>
                  </p:oleObj>
                </mc:Choice>
                <mc:Fallback>
                  <p:oleObj name="Equation" r:id="rId4" imgW="335379" imgH="373249" progId="Equation.DSMT4">
                    <p:embed/>
                    <p:pic>
                      <p:nvPicPr>
                        <p:cNvPr id="32796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8" y="1536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7" name="Object 1"/>
            <p:cNvGraphicFramePr>
              <a:graphicFrameLocks noChangeAspect="1"/>
            </p:cNvGraphicFramePr>
            <p:nvPr/>
          </p:nvGraphicFramePr>
          <p:xfrm>
            <a:off x="3583" y="1572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5379" imgH="373249" progId="Equation.DSMT4">
                    <p:embed/>
                  </p:oleObj>
                </mc:Choice>
                <mc:Fallback>
                  <p:oleObj name="Equation" r:id="rId6" imgW="335379" imgH="373249" progId="Equation.DSMT4">
                    <p:embed/>
                    <p:pic>
                      <p:nvPicPr>
                        <p:cNvPr id="32797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1572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96" name="Text Box 48"/>
          <p:cNvSpPr txBox="1">
            <a:spLocks noChangeArrowheads="1"/>
          </p:cNvSpPr>
          <p:nvPr/>
        </p:nvSpPr>
        <p:spPr bwMode="auto">
          <a:xfrm>
            <a:off x="8121650" y="2347913"/>
            <a:ext cx="3365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80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3297" name="Text Box 49"/>
          <p:cNvSpPr txBox="1">
            <a:spLocks noChangeArrowheads="1"/>
          </p:cNvSpPr>
          <p:nvPr/>
        </p:nvSpPr>
        <p:spPr bwMode="auto">
          <a:xfrm>
            <a:off x="8088313" y="2500313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 flipH="1">
            <a:off x="7315200" y="2917825"/>
            <a:ext cx="91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Text Box 51"/>
          <p:cNvSpPr txBox="1">
            <a:spLocks noChangeArrowheads="1"/>
          </p:cNvSpPr>
          <p:nvPr/>
        </p:nvSpPr>
        <p:spPr bwMode="auto">
          <a:xfrm>
            <a:off x="7696200" y="2576513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r</a:t>
            </a:r>
          </a:p>
        </p:txBody>
      </p: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6765925" y="1128713"/>
            <a:ext cx="1006475" cy="3062287"/>
            <a:chOff x="4262" y="711"/>
            <a:chExt cx="634" cy="1929"/>
          </a:xfrm>
        </p:grpSpPr>
        <p:sp>
          <p:nvSpPr>
            <p:cNvPr id="32792" name="Freeform 53"/>
            <p:cNvSpPr>
              <a:spLocks/>
            </p:cNvSpPr>
            <p:nvPr/>
          </p:nvSpPr>
          <p:spPr bwMode="auto">
            <a:xfrm>
              <a:off x="4262" y="711"/>
              <a:ext cx="634" cy="1929"/>
            </a:xfrm>
            <a:custGeom>
              <a:avLst/>
              <a:gdLst>
                <a:gd name="T0" fmla="*/ 0 w 550"/>
                <a:gd name="T1" fmla="*/ 341 h 2226"/>
                <a:gd name="T2" fmla="*/ 1291 w 550"/>
                <a:gd name="T3" fmla="*/ 0 h 2226"/>
                <a:gd name="T4" fmla="*/ 1291 w 550"/>
                <a:gd name="T5" fmla="*/ 602 h 2226"/>
                <a:gd name="T6" fmla="*/ 0 w 550"/>
                <a:gd name="T7" fmla="*/ 943 h 2226"/>
                <a:gd name="T8" fmla="*/ 0 w 550"/>
                <a:gd name="T9" fmla="*/ 341 h 2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0"/>
                <a:gd name="T16" fmla="*/ 0 h 2226"/>
                <a:gd name="T17" fmla="*/ 550 w 550"/>
                <a:gd name="T18" fmla="*/ 2226 h 2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0" h="2226">
                  <a:moveTo>
                    <a:pt x="0" y="803"/>
                  </a:moveTo>
                  <a:lnTo>
                    <a:pt x="550" y="0"/>
                  </a:lnTo>
                  <a:lnTo>
                    <a:pt x="550" y="1423"/>
                  </a:lnTo>
                  <a:lnTo>
                    <a:pt x="0" y="2226"/>
                  </a:lnTo>
                  <a:lnTo>
                    <a:pt x="0" y="803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793" name="Object 6"/>
            <p:cNvGraphicFramePr>
              <a:graphicFrameLocks noChangeAspect="1"/>
            </p:cNvGraphicFramePr>
            <p:nvPr/>
          </p:nvGraphicFramePr>
          <p:xfrm>
            <a:off x="4704" y="1003"/>
            <a:ext cx="1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7106" imgH="236089" progId="Equation.3">
                    <p:embed/>
                  </p:oleObj>
                </mc:Choice>
                <mc:Fallback>
                  <p:oleObj name="Equation" r:id="rId8" imgW="297106" imgH="236089" progId="Equation.3">
                    <p:embed/>
                    <p:pic>
                      <p:nvPicPr>
                        <p:cNvPr id="3279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003"/>
                          <a:ext cx="19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762000" y="5105400"/>
          <a:ext cx="2019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1877" imgH="655451" progId="Equation.DSMT4">
                  <p:embed/>
                </p:oleObj>
              </mc:Choice>
              <mc:Fallback>
                <p:oleObj name="Equation" r:id="rId10" imgW="2011877" imgH="655451" progId="Equation.DSMT4">
                  <p:embed/>
                  <p:pic>
                    <p:nvPicPr>
                      <p:cNvPr id="798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2019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43200" y="5105400"/>
          <a:ext cx="459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587191" imgH="678311" progId="Equation.3">
                  <p:embed/>
                </p:oleObj>
              </mc:Choice>
              <mc:Fallback>
                <p:oleObj name="公式" r:id="rId12" imgW="4587191" imgH="678311" progId="Equation.3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459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250950" y="5842000"/>
          <a:ext cx="360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96837" imgH="678311" progId="Equation.DSMT4">
                  <p:embed/>
                </p:oleObj>
              </mc:Choice>
              <mc:Fallback>
                <p:oleObj name="Equation" r:id="rId14" imgW="3596837" imgH="678311" progId="Equation.DSMT4">
                  <p:embed/>
                  <p:pic>
                    <p:nvPicPr>
                      <p:cNvPr id="79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842000"/>
                        <a:ext cx="3606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Text Box 59"/>
          <p:cNvSpPr txBox="1">
            <a:spLocks noChangeArrowheads="1"/>
          </p:cNvSpPr>
          <p:nvPr/>
        </p:nvSpPr>
        <p:spPr bwMode="auto">
          <a:xfrm>
            <a:off x="1066800" y="1143000"/>
            <a:ext cx="487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面对称，空间平面上各点场强大小相等，方向垂直平面。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4953000" y="5943600"/>
          <a:ext cx="1511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01313" imgH="320040" progId="Equation.3">
                  <p:embed/>
                </p:oleObj>
              </mc:Choice>
              <mc:Fallback>
                <p:oleObj name="Equation" r:id="rId16" imgW="1501313" imgH="320040" progId="Equation.3">
                  <p:embed/>
                  <p:pic>
                    <p:nvPicPr>
                      <p:cNvPr id="79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943600"/>
                        <a:ext cx="1511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71" name="Text Box 63"/>
          <p:cNvSpPr txBox="1">
            <a:spLocks noChangeArrowheads="1"/>
          </p:cNvSpPr>
          <p:nvPr/>
        </p:nvSpPr>
        <p:spPr bwMode="auto">
          <a:xfrm>
            <a:off x="152400" y="2438400"/>
            <a:ext cx="5105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800" i="1">
                <a:solidFill>
                  <a:schemeClr val="accent2"/>
                </a:solidFill>
              </a:rPr>
              <a:t>P</a:t>
            </a:r>
            <a:r>
              <a:rPr lang="zh-CN" altLang="en-US" sz="2800">
                <a:solidFill>
                  <a:schemeClr val="accent2"/>
                </a:solidFill>
              </a:rPr>
              <a:t>是空间中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任意一点，与带电平面的距离为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作闭合高斯面（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任意柱状，底面积</a:t>
            </a:r>
            <a:r>
              <a:rPr lang="zh-CN" altLang="en-US" sz="2800" i="1">
                <a:solidFill>
                  <a:srgbClr val="CC33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800" i="1">
                <a:solidFill>
                  <a:srgbClr val="CC3300"/>
                </a:solidFill>
              </a:rPr>
              <a:t>S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 ），两底面与带电平面平行且等距离，</a:t>
            </a:r>
            <a:r>
              <a:rPr lang="zh-CN" altLang="en-US" sz="2800">
                <a:solidFill>
                  <a:schemeClr val="accent2"/>
                </a:solidFill>
              </a:rPr>
              <a:t>应用高斯定理：</a:t>
            </a:r>
            <a:endParaRPr lang="zh-CN" altLang="en-US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 autoUpdateAnimBg="0"/>
      <p:bldP spid="17422" grpId="0" autoUpdateAnimBg="0"/>
      <p:bldP spid="53284" grpId="0" animBg="1"/>
      <p:bldP spid="17425" grpId="0" autoUpdateAnimBg="0"/>
      <p:bldP spid="53289" grpId="0" animBg="1"/>
      <p:bldP spid="53293" grpId="0" autoUpdateAnimBg="0"/>
      <p:bldP spid="53296" grpId="0" autoUpdateAnimBg="0"/>
      <p:bldP spid="53297" grpId="0" autoUpdateAnimBg="0"/>
      <p:bldP spid="53298" grpId="0" animBg="1"/>
      <p:bldP spid="53299" grpId="0" autoUpdateAnimBg="0"/>
      <p:bldP spid="17436" grpId="0" autoUpdateAnimBg="0"/>
      <p:bldP spid="1747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5562600" y="533400"/>
            <a:ext cx="3455988" cy="3062288"/>
            <a:chOff x="3504" y="624"/>
            <a:chExt cx="2177" cy="1929"/>
          </a:xfrm>
        </p:grpSpPr>
        <p:sp>
          <p:nvSpPr>
            <p:cNvPr id="33804" name="Freeform 3"/>
            <p:cNvSpPr>
              <a:spLocks/>
            </p:cNvSpPr>
            <p:nvPr/>
          </p:nvSpPr>
          <p:spPr bwMode="auto">
            <a:xfrm>
              <a:off x="4262" y="624"/>
              <a:ext cx="634" cy="1929"/>
            </a:xfrm>
            <a:custGeom>
              <a:avLst/>
              <a:gdLst>
                <a:gd name="T0" fmla="*/ 0 w 550"/>
                <a:gd name="T1" fmla="*/ 341 h 2226"/>
                <a:gd name="T2" fmla="*/ 1291 w 550"/>
                <a:gd name="T3" fmla="*/ 0 h 2226"/>
                <a:gd name="T4" fmla="*/ 1291 w 550"/>
                <a:gd name="T5" fmla="*/ 602 h 2226"/>
                <a:gd name="T6" fmla="*/ 0 w 550"/>
                <a:gd name="T7" fmla="*/ 943 h 2226"/>
                <a:gd name="T8" fmla="*/ 0 w 550"/>
                <a:gd name="T9" fmla="*/ 341 h 2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0"/>
                <a:gd name="T16" fmla="*/ 0 h 2226"/>
                <a:gd name="T17" fmla="*/ 550 w 550"/>
                <a:gd name="T18" fmla="*/ 2226 h 2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0" h="2226">
                  <a:moveTo>
                    <a:pt x="0" y="803"/>
                  </a:moveTo>
                  <a:lnTo>
                    <a:pt x="550" y="0"/>
                  </a:lnTo>
                  <a:lnTo>
                    <a:pt x="550" y="1423"/>
                  </a:lnTo>
                  <a:lnTo>
                    <a:pt x="0" y="2226"/>
                  </a:lnTo>
                  <a:lnTo>
                    <a:pt x="0" y="803"/>
                  </a:lnTo>
                  <a:close/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05" name="Group 4"/>
            <p:cNvGrpSpPr>
              <a:grpSpLocks/>
            </p:cNvGrpSpPr>
            <p:nvPr/>
          </p:nvGrpSpPr>
          <p:grpSpPr bwMode="auto">
            <a:xfrm>
              <a:off x="4474" y="1414"/>
              <a:ext cx="847" cy="659"/>
              <a:chOff x="4474" y="1414"/>
              <a:chExt cx="847" cy="659"/>
            </a:xfrm>
          </p:grpSpPr>
          <p:sp>
            <p:nvSpPr>
              <p:cNvPr id="33848" name="Freeform 5"/>
              <p:cNvSpPr>
                <a:spLocks noEditPoints="1"/>
              </p:cNvSpPr>
              <p:nvPr/>
            </p:nvSpPr>
            <p:spPr bwMode="auto">
              <a:xfrm>
                <a:off x="4474" y="1414"/>
                <a:ext cx="847" cy="659"/>
              </a:xfrm>
              <a:custGeom>
                <a:avLst/>
                <a:gdLst>
                  <a:gd name="T0" fmla="*/ 829 w 847"/>
                  <a:gd name="T1" fmla="*/ 426 h 659"/>
                  <a:gd name="T2" fmla="*/ 816 w 847"/>
                  <a:gd name="T3" fmla="*/ 510 h 659"/>
                  <a:gd name="T4" fmla="*/ 797 w 847"/>
                  <a:gd name="T5" fmla="*/ 579 h 659"/>
                  <a:gd name="T6" fmla="*/ 790 w 847"/>
                  <a:gd name="T7" fmla="*/ 591 h 659"/>
                  <a:gd name="T8" fmla="*/ 762 w 847"/>
                  <a:gd name="T9" fmla="*/ 632 h 659"/>
                  <a:gd name="T10" fmla="*/ 754 w 847"/>
                  <a:gd name="T11" fmla="*/ 639 h 659"/>
                  <a:gd name="T12" fmla="*/ 747 w 847"/>
                  <a:gd name="T13" fmla="*/ 644 h 659"/>
                  <a:gd name="T14" fmla="*/ 99 w 847"/>
                  <a:gd name="T15" fmla="*/ 644 h 659"/>
                  <a:gd name="T16" fmla="*/ 92 w 847"/>
                  <a:gd name="T17" fmla="*/ 639 h 659"/>
                  <a:gd name="T18" fmla="*/ 84 w 847"/>
                  <a:gd name="T19" fmla="*/ 632 h 659"/>
                  <a:gd name="T20" fmla="*/ 57 w 847"/>
                  <a:gd name="T21" fmla="*/ 591 h 659"/>
                  <a:gd name="T22" fmla="*/ 50 w 847"/>
                  <a:gd name="T23" fmla="*/ 579 h 659"/>
                  <a:gd name="T24" fmla="*/ 30 w 847"/>
                  <a:gd name="T25" fmla="*/ 510 h 659"/>
                  <a:gd name="T26" fmla="*/ 17 w 847"/>
                  <a:gd name="T27" fmla="*/ 426 h 659"/>
                  <a:gd name="T28" fmla="*/ 12 w 847"/>
                  <a:gd name="T29" fmla="*/ 329 h 659"/>
                  <a:gd name="T30" fmla="*/ 17 w 847"/>
                  <a:gd name="T31" fmla="*/ 233 h 659"/>
                  <a:gd name="T32" fmla="*/ 30 w 847"/>
                  <a:gd name="T33" fmla="*/ 149 h 659"/>
                  <a:gd name="T34" fmla="*/ 50 w 847"/>
                  <a:gd name="T35" fmla="*/ 80 h 659"/>
                  <a:gd name="T36" fmla="*/ 57 w 847"/>
                  <a:gd name="T37" fmla="*/ 68 h 659"/>
                  <a:gd name="T38" fmla="*/ 84 w 847"/>
                  <a:gd name="T39" fmla="*/ 26 h 659"/>
                  <a:gd name="T40" fmla="*/ 92 w 847"/>
                  <a:gd name="T41" fmla="*/ 20 h 659"/>
                  <a:gd name="T42" fmla="*/ 99 w 847"/>
                  <a:gd name="T43" fmla="*/ 15 h 659"/>
                  <a:gd name="T44" fmla="*/ 747 w 847"/>
                  <a:gd name="T45" fmla="*/ 15 h 659"/>
                  <a:gd name="T46" fmla="*/ 754 w 847"/>
                  <a:gd name="T47" fmla="*/ 20 h 659"/>
                  <a:gd name="T48" fmla="*/ 762 w 847"/>
                  <a:gd name="T49" fmla="*/ 26 h 659"/>
                  <a:gd name="T50" fmla="*/ 790 w 847"/>
                  <a:gd name="T51" fmla="*/ 68 h 659"/>
                  <a:gd name="T52" fmla="*/ 797 w 847"/>
                  <a:gd name="T53" fmla="*/ 80 h 659"/>
                  <a:gd name="T54" fmla="*/ 816 w 847"/>
                  <a:gd name="T55" fmla="*/ 149 h 659"/>
                  <a:gd name="T56" fmla="*/ 829 w 847"/>
                  <a:gd name="T57" fmla="*/ 233 h 659"/>
                  <a:gd name="T58" fmla="*/ 834 w 847"/>
                  <a:gd name="T59" fmla="*/ 329 h 659"/>
                  <a:gd name="T60" fmla="*/ 847 w 847"/>
                  <a:gd name="T61" fmla="*/ 296 h 659"/>
                  <a:gd name="T62" fmla="*/ 838 w 847"/>
                  <a:gd name="T63" fmla="*/ 204 h 659"/>
                  <a:gd name="T64" fmla="*/ 823 w 847"/>
                  <a:gd name="T65" fmla="*/ 125 h 659"/>
                  <a:gd name="T66" fmla="*/ 807 w 847"/>
                  <a:gd name="T67" fmla="*/ 76 h 659"/>
                  <a:gd name="T68" fmla="*/ 782 w 847"/>
                  <a:gd name="T69" fmla="*/ 28 h 659"/>
                  <a:gd name="T70" fmla="*/ 759 w 847"/>
                  <a:gd name="T71" fmla="*/ 7 h 659"/>
                  <a:gd name="T72" fmla="*/ 736 w 847"/>
                  <a:gd name="T73" fmla="*/ 0 h 659"/>
                  <a:gd name="T74" fmla="*/ 97 w 847"/>
                  <a:gd name="T75" fmla="*/ 2 h 659"/>
                  <a:gd name="T76" fmla="*/ 75 w 847"/>
                  <a:gd name="T77" fmla="*/ 16 h 659"/>
                  <a:gd name="T78" fmla="*/ 48 w 847"/>
                  <a:gd name="T79" fmla="*/ 57 h 659"/>
                  <a:gd name="T80" fmla="*/ 37 w 847"/>
                  <a:gd name="T81" fmla="*/ 80 h 659"/>
                  <a:gd name="T82" fmla="*/ 18 w 847"/>
                  <a:gd name="T83" fmla="*/ 149 h 659"/>
                  <a:gd name="T84" fmla="*/ 5 w 847"/>
                  <a:gd name="T85" fmla="*/ 233 h 659"/>
                  <a:gd name="T86" fmla="*/ 0 w 847"/>
                  <a:gd name="T87" fmla="*/ 329 h 659"/>
                  <a:gd name="T88" fmla="*/ 5 w 847"/>
                  <a:gd name="T89" fmla="*/ 426 h 659"/>
                  <a:gd name="T90" fmla="*/ 18 w 847"/>
                  <a:gd name="T91" fmla="*/ 510 h 659"/>
                  <a:gd name="T92" fmla="*/ 37 w 847"/>
                  <a:gd name="T93" fmla="*/ 579 h 659"/>
                  <a:gd name="T94" fmla="*/ 56 w 847"/>
                  <a:gd name="T95" fmla="*/ 619 h 659"/>
                  <a:gd name="T96" fmla="*/ 85 w 847"/>
                  <a:gd name="T97" fmla="*/ 651 h 659"/>
                  <a:gd name="T98" fmla="*/ 99 w 847"/>
                  <a:gd name="T99" fmla="*/ 658 h 659"/>
                  <a:gd name="T100" fmla="*/ 747 w 847"/>
                  <a:gd name="T101" fmla="*/ 658 h 659"/>
                  <a:gd name="T102" fmla="*/ 761 w 847"/>
                  <a:gd name="T103" fmla="*/ 651 h 659"/>
                  <a:gd name="T104" fmla="*/ 791 w 847"/>
                  <a:gd name="T105" fmla="*/ 619 h 659"/>
                  <a:gd name="T106" fmla="*/ 809 w 847"/>
                  <a:gd name="T107" fmla="*/ 579 h 659"/>
                  <a:gd name="T108" fmla="*/ 823 w 847"/>
                  <a:gd name="T109" fmla="*/ 535 h 659"/>
                  <a:gd name="T110" fmla="*/ 838 w 847"/>
                  <a:gd name="T111" fmla="*/ 455 h 659"/>
                  <a:gd name="T112" fmla="*/ 847 w 847"/>
                  <a:gd name="T113" fmla="*/ 363 h 65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847"/>
                  <a:gd name="T172" fmla="*/ 0 h 659"/>
                  <a:gd name="T173" fmla="*/ 847 w 847"/>
                  <a:gd name="T174" fmla="*/ 659 h 65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847" h="659">
                    <a:moveTo>
                      <a:pt x="834" y="363"/>
                    </a:moveTo>
                    <a:lnTo>
                      <a:pt x="832" y="395"/>
                    </a:lnTo>
                    <a:lnTo>
                      <a:pt x="829" y="426"/>
                    </a:lnTo>
                    <a:lnTo>
                      <a:pt x="826" y="455"/>
                    </a:lnTo>
                    <a:lnTo>
                      <a:pt x="822" y="484"/>
                    </a:lnTo>
                    <a:lnTo>
                      <a:pt x="816" y="510"/>
                    </a:lnTo>
                    <a:lnTo>
                      <a:pt x="811" y="535"/>
                    </a:lnTo>
                    <a:lnTo>
                      <a:pt x="804" y="558"/>
                    </a:lnTo>
                    <a:lnTo>
                      <a:pt x="797" y="579"/>
                    </a:lnTo>
                    <a:lnTo>
                      <a:pt x="803" y="579"/>
                    </a:lnTo>
                    <a:lnTo>
                      <a:pt x="798" y="573"/>
                    </a:lnTo>
                    <a:lnTo>
                      <a:pt x="790" y="591"/>
                    </a:lnTo>
                    <a:lnTo>
                      <a:pt x="782" y="608"/>
                    </a:lnTo>
                    <a:lnTo>
                      <a:pt x="772" y="621"/>
                    </a:lnTo>
                    <a:lnTo>
                      <a:pt x="762" y="632"/>
                    </a:lnTo>
                    <a:lnTo>
                      <a:pt x="752" y="640"/>
                    </a:lnTo>
                    <a:lnTo>
                      <a:pt x="757" y="645"/>
                    </a:lnTo>
                    <a:lnTo>
                      <a:pt x="754" y="639"/>
                    </a:lnTo>
                    <a:lnTo>
                      <a:pt x="744" y="644"/>
                    </a:lnTo>
                    <a:lnTo>
                      <a:pt x="747" y="651"/>
                    </a:lnTo>
                    <a:lnTo>
                      <a:pt x="747" y="644"/>
                    </a:lnTo>
                    <a:lnTo>
                      <a:pt x="736" y="645"/>
                    </a:lnTo>
                    <a:lnTo>
                      <a:pt x="111" y="645"/>
                    </a:lnTo>
                    <a:lnTo>
                      <a:pt x="99" y="644"/>
                    </a:lnTo>
                    <a:lnTo>
                      <a:pt x="99" y="651"/>
                    </a:lnTo>
                    <a:lnTo>
                      <a:pt x="103" y="644"/>
                    </a:lnTo>
                    <a:lnTo>
                      <a:pt x="92" y="639"/>
                    </a:lnTo>
                    <a:lnTo>
                      <a:pt x="89" y="645"/>
                    </a:lnTo>
                    <a:lnTo>
                      <a:pt x="94" y="640"/>
                    </a:lnTo>
                    <a:lnTo>
                      <a:pt x="84" y="632"/>
                    </a:lnTo>
                    <a:lnTo>
                      <a:pt x="74" y="621"/>
                    </a:lnTo>
                    <a:lnTo>
                      <a:pt x="65" y="608"/>
                    </a:lnTo>
                    <a:lnTo>
                      <a:pt x="57" y="591"/>
                    </a:lnTo>
                    <a:lnTo>
                      <a:pt x="49" y="573"/>
                    </a:lnTo>
                    <a:lnTo>
                      <a:pt x="44" y="579"/>
                    </a:lnTo>
                    <a:lnTo>
                      <a:pt x="50" y="579"/>
                    </a:lnTo>
                    <a:lnTo>
                      <a:pt x="43" y="558"/>
                    </a:lnTo>
                    <a:lnTo>
                      <a:pt x="36" y="535"/>
                    </a:lnTo>
                    <a:lnTo>
                      <a:pt x="30" y="510"/>
                    </a:lnTo>
                    <a:lnTo>
                      <a:pt x="24" y="484"/>
                    </a:lnTo>
                    <a:lnTo>
                      <a:pt x="20" y="455"/>
                    </a:lnTo>
                    <a:lnTo>
                      <a:pt x="17" y="426"/>
                    </a:lnTo>
                    <a:lnTo>
                      <a:pt x="14" y="395"/>
                    </a:lnTo>
                    <a:lnTo>
                      <a:pt x="13" y="363"/>
                    </a:lnTo>
                    <a:lnTo>
                      <a:pt x="12" y="329"/>
                    </a:lnTo>
                    <a:lnTo>
                      <a:pt x="13" y="296"/>
                    </a:lnTo>
                    <a:lnTo>
                      <a:pt x="14" y="264"/>
                    </a:lnTo>
                    <a:lnTo>
                      <a:pt x="17" y="233"/>
                    </a:lnTo>
                    <a:lnTo>
                      <a:pt x="20" y="204"/>
                    </a:lnTo>
                    <a:lnTo>
                      <a:pt x="24" y="176"/>
                    </a:lnTo>
                    <a:lnTo>
                      <a:pt x="30" y="149"/>
                    </a:lnTo>
                    <a:lnTo>
                      <a:pt x="36" y="125"/>
                    </a:lnTo>
                    <a:lnTo>
                      <a:pt x="43" y="102"/>
                    </a:lnTo>
                    <a:lnTo>
                      <a:pt x="50" y="80"/>
                    </a:lnTo>
                    <a:lnTo>
                      <a:pt x="44" y="80"/>
                    </a:lnTo>
                    <a:lnTo>
                      <a:pt x="49" y="86"/>
                    </a:lnTo>
                    <a:lnTo>
                      <a:pt x="57" y="68"/>
                    </a:lnTo>
                    <a:lnTo>
                      <a:pt x="65" y="52"/>
                    </a:lnTo>
                    <a:lnTo>
                      <a:pt x="74" y="38"/>
                    </a:lnTo>
                    <a:lnTo>
                      <a:pt x="84" y="26"/>
                    </a:lnTo>
                    <a:lnTo>
                      <a:pt x="94" y="18"/>
                    </a:lnTo>
                    <a:lnTo>
                      <a:pt x="89" y="14"/>
                    </a:lnTo>
                    <a:lnTo>
                      <a:pt x="92" y="20"/>
                    </a:lnTo>
                    <a:lnTo>
                      <a:pt x="103" y="15"/>
                    </a:lnTo>
                    <a:lnTo>
                      <a:pt x="99" y="8"/>
                    </a:lnTo>
                    <a:lnTo>
                      <a:pt x="99" y="15"/>
                    </a:lnTo>
                    <a:lnTo>
                      <a:pt x="111" y="14"/>
                    </a:lnTo>
                    <a:lnTo>
                      <a:pt x="736" y="14"/>
                    </a:lnTo>
                    <a:lnTo>
                      <a:pt x="747" y="15"/>
                    </a:lnTo>
                    <a:lnTo>
                      <a:pt x="747" y="8"/>
                    </a:lnTo>
                    <a:lnTo>
                      <a:pt x="744" y="15"/>
                    </a:lnTo>
                    <a:lnTo>
                      <a:pt x="754" y="20"/>
                    </a:lnTo>
                    <a:lnTo>
                      <a:pt x="757" y="14"/>
                    </a:lnTo>
                    <a:lnTo>
                      <a:pt x="752" y="18"/>
                    </a:lnTo>
                    <a:lnTo>
                      <a:pt x="762" y="26"/>
                    </a:lnTo>
                    <a:lnTo>
                      <a:pt x="772" y="38"/>
                    </a:lnTo>
                    <a:lnTo>
                      <a:pt x="782" y="52"/>
                    </a:lnTo>
                    <a:lnTo>
                      <a:pt x="790" y="68"/>
                    </a:lnTo>
                    <a:lnTo>
                      <a:pt x="798" y="86"/>
                    </a:lnTo>
                    <a:lnTo>
                      <a:pt x="803" y="80"/>
                    </a:lnTo>
                    <a:lnTo>
                      <a:pt x="797" y="80"/>
                    </a:lnTo>
                    <a:lnTo>
                      <a:pt x="804" y="102"/>
                    </a:lnTo>
                    <a:lnTo>
                      <a:pt x="811" y="125"/>
                    </a:lnTo>
                    <a:lnTo>
                      <a:pt x="816" y="149"/>
                    </a:lnTo>
                    <a:lnTo>
                      <a:pt x="822" y="176"/>
                    </a:lnTo>
                    <a:lnTo>
                      <a:pt x="826" y="204"/>
                    </a:lnTo>
                    <a:lnTo>
                      <a:pt x="829" y="233"/>
                    </a:lnTo>
                    <a:lnTo>
                      <a:pt x="832" y="264"/>
                    </a:lnTo>
                    <a:lnTo>
                      <a:pt x="834" y="296"/>
                    </a:lnTo>
                    <a:lnTo>
                      <a:pt x="834" y="329"/>
                    </a:lnTo>
                    <a:lnTo>
                      <a:pt x="834" y="363"/>
                    </a:lnTo>
                    <a:close/>
                    <a:moveTo>
                      <a:pt x="847" y="329"/>
                    </a:moveTo>
                    <a:lnTo>
                      <a:pt x="847" y="296"/>
                    </a:lnTo>
                    <a:lnTo>
                      <a:pt x="845" y="264"/>
                    </a:lnTo>
                    <a:lnTo>
                      <a:pt x="841" y="233"/>
                    </a:lnTo>
                    <a:lnTo>
                      <a:pt x="838" y="204"/>
                    </a:lnTo>
                    <a:lnTo>
                      <a:pt x="834" y="176"/>
                    </a:lnTo>
                    <a:lnTo>
                      <a:pt x="828" y="149"/>
                    </a:lnTo>
                    <a:lnTo>
                      <a:pt x="823" y="125"/>
                    </a:lnTo>
                    <a:lnTo>
                      <a:pt x="816" y="102"/>
                    </a:lnTo>
                    <a:lnTo>
                      <a:pt x="809" y="80"/>
                    </a:lnTo>
                    <a:lnTo>
                      <a:pt x="807" y="76"/>
                    </a:lnTo>
                    <a:lnTo>
                      <a:pt x="799" y="57"/>
                    </a:lnTo>
                    <a:lnTo>
                      <a:pt x="791" y="41"/>
                    </a:lnTo>
                    <a:lnTo>
                      <a:pt x="782" y="28"/>
                    </a:lnTo>
                    <a:lnTo>
                      <a:pt x="771" y="16"/>
                    </a:lnTo>
                    <a:lnTo>
                      <a:pt x="761" y="8"/>
                    </a:lnTo>
                    <a:lnTo>
                      <a:pt x="759" y="7"/>
                    </a:lnTo>
                    <a:lnTo>
                      <a:pt x="749" y="2"/>
                    </a:lnTo>
                    <a:lnTo>
                      <a:pt x="747" y="1"/>
                    </a:lnTo>
                    <a:lnTo>
                      <a:pt x="736" y="0"/>
                    </a:lnTo>
                    <a:lnTo>
                      <a:pt x="111" y="0"/>
                    </a:lnTo>
                    <a:lnTo>
                      <a:pt x="99" y="1"/>
                    </a:lnTo>
                    <a:lnTo>
                      <a:pt x="97" y="2"/>
                    </a:lnTo>
                    <a:lnTo>
                      <a:pt x="87" y="7"/>
                    </a:lnTo>
                    <a:lnTo>
                      <a:pt x="85" y="8"/>
                    </a:lnTo>
                    <a:lnTo>
                      <a:pt x="75" y="16"/>
                    </a:lnTo>
                    <a:lnTo>
                      <a:pt x="65" y="28"/>
                    </a:lnTo>
                    <a:lnTo>
                      <a:pt x="56" y="41"/>
                    </a:lnTo>
                    <a:lnTo>
                      <a:pt x="48" y="57"/>
                    </a:lnTo>
                    <a:lnTo>
                      <a:pt x="40" y="76"/>
                    </a:lnTo>
                    <a:lnTo>
                      <a:pt x="37" y="80"/>
                    </a:lnTo>
                    <a:lnTo>
                      <a:pt x="30" y="102"/>
                    </a:lnTo>
                    <a:lnTo>
                      <a:pt x="24" y="125"/>
                    </a:lnTo>
                    <a:lnTo>
                      <a:pt x="18" y="149"/>
                    </a:lnTo>
                    <a:lnTo>
                      <a:pt x="12" y="176"/>
                    </a:lnTo>
                    <a:lnTo>
                      <a:pt x="8" y="204"/>
                    </a:lnTo>
                    <a:lnTo>
                      <a:pt x="5" y="233"/>
                    </a:lnTo>
                    <a:lnTo>
                      <a:pt x="2" y="264"/>
                    </a:lnTo>
                    <a:lnTo>
                      <a:pt x="1" y="296"/>
                    </a:lnTo>
                    <a:lnTo>
                      <a:pt x="0" y="329"/>
                    </a:lnTo>
                    <a:lnTo>
                      <a:pt x="1" y="363"/>
                    </a:lnTo>
                    <a:lnTo>
                      <a:pt x="2" y="395"/>
                    </a:lnTo>
                    <a:lnTo>
                      <a:pt x="5" y="426"/>
                    </a:lnTo>
                    <a:lnTo>
                      <a:pt x="8" y="455"/>
                    </a:lnTo>
                    <a:lnTo>
                      <a:pt x="12" y="484"/>
                    </a:lnTo>
                    <a:lnTo>
                      <a:pt x="18" y="510"/>
                    </a:lnTo>
                    <a:lnTo>
                      <a:pt x="24" y="535"/>
                    </a:lnTo>
                    <a:lnTo>
                      <a:pt x="30" y="558"/>
                    </a:lnTo>
                    <a:lnTo>
                      <a:pt x="37" y="579"/>
                    </a:lnTo>
                    <a:lnTo>
                      <a:pt x="40" y="583"/>
                    </a:lnTo>
                    <a:lnTo>
                      <a:pt x="48" y="602"/>
                    </a:lnTo>
                    <a:lnTo>
                      <a:pt x="56" y="619"/>
                    </a:lnTo>
                    <a:lnTo>
                      <a:pt x="65" y="631"/>
                    </a:lnTo>
                    <a:lnTo>
                      <a:pt x="75" y="643"/>
                    </a:lnTo>
                    <a:lnTo>
                      <a:pt x="85" y="651"/>
                    </a:lnTo>
                    <a:lnTo>
                      <a:pt x="87" y="652"/>
                    </a:lnTo>
                    <a:lnTo>
                      <a:pt x="97" y="656"/>
                    </a:lnTo>
                    <a:lnTo>
                      <a:pt x="99" y="658"/>
                    </a:lnTo>
                    <a:lnTo>
                      <a:pt x="111" y="659"/>
                    </a:lnTo>
                    <a:lnTo>
                      <a:pt x="736" y="659"/>
                    </a:lnTo>
                    <a:lnTo>
                      <a:pt x="747" y="658"/>
                    </a:lnTo>
                    <a:lnTo>
                      <a:pt x="749" y="656"/>
                    </a:lnTo>
                    <a:lnTo>
                      <a:pt x="759" y="652"/>
                    </a:lnTo>
                    <a:lnTo>
                      <a:pt x="761" y="651"/>
                    </a:lnTo>
                    <a:lnTo>
                      <a:pt x="771" y="643"/>
                    </a:lnTo>
                    <a:lnTo>
                      <a:pt x="782" y="631"/>
                    </a:lnTo>
                    <a:lnTo>
                      <a:pt x="791" y="619"/>
                    </a:lnTo>
                    <a:lnTo>
                      <a:pt x="799" y="602"/>
                    </a:lnTo>
                    <a:lnTo>
                      <a:pt x="807" y="583"/>
                    </a:lnTo>
                    <a:lnTo>
                      <a:pt x="809" y="579"/>
                    </a:lnTo>
                    <a:lnTo>
                      <a:pt x="816" y="558"/>
                    </a:lnTo>
                    <a:lnTo>
                      <a:pt x="823" y="535"/>
                    </a:lnTo>
                    <a:lnTo>
                      <a:pt x="828" y="510"/>
                    </a:lnTo>
                    <a:lnTo>
                      <a:pt x="834" y="484"/>
                    </a:lnTo>
                    <a:lnTo>
                      <a:pt x="838" y="455"/>
                    </a:lnTo>
                    <a:lnTo>
                      <a:pt x="841" y="426"/>
                    </a:lnTo>
                    <a:lnTo>
                      <a:pt x="845" y="395"/>
                    </a:lnTo>
                    <a:lnTo>
                      <a:pt x="847" y="363"/>
                    </a:lnTo>
                    <a:lnTo>
                      <a:pt x="847" y="329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9" name="Freeform 6"/>
              <p:cNvSpPr>
                <a:spLocks/>
              </p:cNvSpPr>
              <p:nvPr/>
            </p:nvSpPr>
            <p:spPr bwMode="auto">
              <a:xfrm>
                <a:off x="5100" y="1414"/>
                <a:ext cx="110" cy="659"/>
              </a:xfrm>
              <a:custGeom>
                <a:avLst/>
                <a:gdLst>
                  <a:gd name="T0" fmla="*/ 110 w 110"/>
                  <a:gd name="T1" fmla="*/ 645 h 659"/>
                  <a:gd name="T2" fmla="*/ 100 w 110"/>
                  <a:gd name="T3" fmla="*/ 651 h 659"/>
                  <a:gd name="T4" fmla="*/ 91 w 110"/>
                  <a:gd name="T5" fmla="*/ 639 h 659"/>
                  <a:gd name="T6" fmla="*/ 94 w 110"/>
                  <a:gd name="T7" fmla="*/ 640 h 659"/>
                  <a:gd name="T8" fmla="*/ 74 w 110"/>
                  <a:gd name="T9" fmla="*/ 621 h 659"/>
                  <a:gd name="T10" fmla="*/ 57 w 110"/>
                  <a:gd name="T11" fmla="*/ 591 h 659"/>
                  <a:gd name="T12" fmla="*/ 44 w 110"/>
                  <a:gd name="T13" fmla="*/ 579 h 659"/>
                  <a:gd name="T14" fmla="*/ 43 w 110"/>
                  <a:gd name="T15" fmla="*/ 558 h 659"/>
                  <a:gd name="T16" fmla="*/ 30 w 110"/>
                  <a:gd name="T17" fmla="*/ 510 h 659"/>
                  <a:gd name="T18" fmla="*/ 20 w 110"/>
                  <a:gd name="T19" fmla="*/ 455 h 659"/>
                  <a:gd name="T20" fmla="*/ 14 w 110"/>
                  <a:gd name="T21" fmla="*/ 395 h 659"/>
                  <a:gd name="T22" fmla="*/ 12 w 110"/>
                  <a:gd name="T23" fmla="*/ 329 h 659"/>
                  <a:gd name="T24" fmla="*/ 14 w 110"/>
                  <a:gd name="T25" fmla="*/ 264 h 659"/>
                  <a:gd name="T26" fmla="*/ 20 w 110"/>
                  <a:gd name="T27" fmla="*/ 204 h 659"/>
                  <a:gd name="T28" fmla="*/ 30 w 110"/>
                  <a:gd name="T29" fmla="*/ 149 h 659"/>
                  <a:gd name="T30" fmla="*/ 43 w 110"/>
                  <a:gd name="T31" fmla="*/ 102 h 659"/>
                  <a:gd name="T32" fmla="*/ 44 w 110"/>
                  <a:gd name="T33" fmla="*/ 80 h 659"/>
                  <a:gd name="T34" fmla="*/ 57 w 110"/>
                  <a:gd name="T35" fmla="*/ 68 h 659"/>
                  <a:gd name="T36" fmla="*/ 74 w 110"/>
                  <a:gd name="T37" fmla="*/ 38 h 659"/>
                  <a:gd name="T38" fmla="*/ 94 w 110"/>
                  <a:gd name="T39" fmla="*/ 18 h 659"/>
                  <a:gd name="T40" fmla="*/ 91 w 110"/>
                  <a:gd name="T41" fmla="*/ 20 h 659"/>
                  <a:gd name="T42" fmla="*/ 100 w 110"/>
                  <a:gd name="T43" fmla="*/ 8 h 659"/>
                  <a:gd name="T44" fmla="*/ 110 w 110"/>
                  <a:gd name="T45" fmla="*/ 14 h 659"/>
                  <a:gd name="T46" fmla="*/ 100 w 110"/>
                  <a:gd name="T47" fmla="*/ 1 h 659"/>
                  <a:gd name="T48" fmla="*/ 86 w 110"/>
                  <a:gd name="T49" fmla="*/ 7 h 659"/>
                  <a:gd name="T50" fmla="*/ 74 w 110"/>
                  <a:gd name="T51" fmla="*/ 16 h 659"/>
                  <a:gd name="T52" fmla="*/ 56 w 110"/>
                  <a:gd name="T53" fmla="*/ 41 h 659"/>
                  <a:gd name="T54" fmla="*/ 40 w 110"/>
                  <a:gd name="T55" fmla="*/ 76 h 659"/>
                  <a:gd name="T56" fmla="*/ 38 w 110"/>
                  <a:gd name="T57" fmla="*/ 80 h 659"/>
                  <a:gd name="T58" fmla="*/ 23 w 110"/>
                  <a:gd name="T59" fmla="*/ 125 h 659"/>
                  <a:gd name="T60" fmla="*/ 12 w 110"/>
                  <a:gd name="T61" fmla="*/ 176 h 659"/>
                  <a:gd name="T62" fmla="*/ 5 w 110"/>
                  <a:gd name="T63" fmla="*/ 233 h 659"/>
                  <a:gd name="T64" fmla="*/ 1 w 110"/>
                  <a:gd name="T65" fmla="*/ 296 h 659"/>
                  <a:gd name="T66" fmla="*/ 1 w 110"/>
                  <a:gd name="T67" fmla="*/ 363 h 659"/>
                  <a:gd name="T68" fmla="*/ 5 w 110"/>
                  <a:gd name="T69" fmla="*/ 426 h 659"/>
                  <a:gd name="T70" fmla="*/ 12 w 110"/>
                  <a:gd name="T71" fmla="*/ 484 h 659"/>
                  <a:gd name="T72" fmla="*/ 23 w 110"/>
                  <a:gd name="T73" fmla="*/ 535 h 659"/>
                  <a:gd name="T74" fmla="*/ 38 w 110"/>
                  <a:gd name="T75" fmla="*/ 579 h 659"/>
                  <a:gd name="T76" fmla="*/ 48 w 110"/>
                  <a:gd name="T77" fmla="*/ 602 h 659"/>
                  <a:gd name="T78" fmla="*/ 65 w 110"/>
                  <a:gd name="T79" fmla="*/ 631 h 659"/>
                  <a:gd name="T80" fmla="*/ 84 w 110"/>
                  <a:gd name="T81" fmla="*/ 651 h 659"/>
                  <a:gd name="T82" fmla="*/ 97 w 110"/>
                  <a:gd name="T83" fmla="*/ 656 h 659"/>
                  <a:gd name="T84" fmla="*/ 110 w 110"/>
                  <a:gd name="T85" fmla="*/ 659 h 65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0"/>
                  <a:gd name="T130" fmla="*/ 0 h 659"/>
                  <a:gd name="T131" fmla="*/ 110 w 110"/>
                  <a:gd name="T132" fmla="*/ 659 h 65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0" h="659">
                    <a:moveTo>
                      <a:pt x="110" y="659"/>
                    </a:moveTo>
                    <a:lnTo>
                      <a:pt x="110" y="645"/>
                    </a:lnTo>
                    <a:lnTo>
                      <a:pt x="100" y="644"/>
                    </a:lnTo>
                    <a:lnTo>
                      <a:pt x="100" y="651"/>
                    </a:lnTo>
                    <a:lnTo>
                      <a:pt x="102" y="644"/>
                    </a:lnTo>
                    <a:lnTo>
                      <a:pt x="91" y="639"/>
                    </a:lnTo>
                    <a:lnTo>
                      <a:pt x="89" y="645"/>
                    </a:lnTo>
                    <a:lnTo>
                      <a:pt x="94" y="640"/>
                    </a:lnTo>
                    <a:lnTo>
                      <a:pt x="83" y="632"/>
                    </a:lnTo>
                    <a:lnTo>
                      <a:pt x="74" y="621"/>
                    </a:lnTo>
                    <a:lnTo>
                      <a:pt x="65" y="608"/>
                    </a:lnTo>
                    <a:lnTo>
                      <a:pt x="57" y="591"/>
                    </a:lnTo>
                    <a:lnTo>
                      <a:pt x="49" y="573"/>
                    </a:lnTo>
                    <a:lnTo>
                      <a:pt x="44" y="579"/>
                    </a:lnTo>
                    <a:lnTo>
                      <a:pt x="50" y="579"/>
                    </a:lnTo>
                    <a:lnTo>
                      <a:pt x="43" y="558"/>
                    </a:lnTo>
                    <a:lnTo>
                      <a:pt x="36" y="535"/>
                    </a:lnTo>
                    <a:lnTo>
                      <a:pt x="30" y="510"/>
                    </a:lnTo>
                    <a:lnTo>
                      <a:pt x="24" y="484"/>
                    </a:lnTo>
                    <a:lnTo>
                      <a:pt x="20" y="455"/>
                    </a:lnTo>
                    <a:lnTo>
                      <a:pt x="17" y="426"/>
                    </a:lnTo>
                    <a:lnTo>
                      <a:pt x="14" y="395"/>
                    </a:lnTo>
                    <a:lnTo>
                      <a:pt x="13" y="363"/>
                    </a:lnTo>
                    <a:lnTo>
                      <a:pt x="12" y="329"/>
                    </a:lnTo>
                    <a:lnTo>
                      <a:pt x="13" y="296"/>
                    </a:lnTo>
                    <a:lnTo>
                      <a:pt x="14" y="264"/>
                    </a:lnTo>
                    <a:lnTo>
                      <a:pt x="17" y="233"/>
                    </a:lnTo>
                    <a:lnTo>
                      <a:pt x="20" y="204"/>
                    </a:lnTo>
                    <a:lnTo>
                      <a:pt x="24" y="176"/>
                    </a:lnTo>
                    <a:lnTo>
                      <a:pt x="30" y="149"/>
                    </a:lnTo>
                    <a:lnTo>
                      <a:pt x="36" y="125"/>
                    </a:lnTo>
                    <a:lnTo>
                      <a:pt x="43" y="102"/>
                    </a:lnTo>
                    <a:lnTo>
                      <a:pt x="50" y="80"/>
                    </a:lnTo>
                    <a:lnTo>
                      <a:pt x="44" y="80"/>
                    </a:lnTo>
                    <a:lnTo>
                      <a:pt x="49" y="86"/>
                    </a:lnTo>
                    <a:lnTo>
                      <a:pt x="57" y="68"/>
                    </a:lnTo>
                    <a:lnTo>
                      <a:pt x="65" y="52"/>
                    </a:lnTo>
                    <a:lnTo>
                      <a:pt x="74" y="38"/>
                    </a:lnTo>
                    <a:lnTo>
                      <a:pt x="83" y="26"/>
                    </a:lnTo>
                    <a:lnTo>
                      <a:pt x="94" y="18"/>
                    </a:lnTo>
                    <a:lnTo>
                      <a:pt x="89" y="14"/>
                    </a:lnTo>
                    <a:lnTo>
                      <a:pt x="91" y="20"/>
                    </a:lnTo>
                    <a:lnTo>
                      <a:pt x="102" y="15"/>
                    </a:lnTo>
                    <a:lnTo>
                      <a:pt x="100" y="8"/>
                    </a:lnTo>
                    <a:lnTo>
                      <a:pt x="100" y="15"/>
                    </a:lnTo>
                    <a:lnTo>
                      <a:pt x="110" y="14"/>
                    </a:lnTo>
                    <a:lnTo>
                      <a:pt x="110" y="0"/>
                    </a:lnTo>
                    <a:lnTo>
                      <a:pt x="100" y="1"/>
                    </a:lnTo>
                    <a:lnTo>
                      <a:pt x="97" y="2"/>
                    </a:lnTo>
                    <a:lnTo>
                      <a:pt x="86" y="7"/>
                    </a:lnTo>
                    <a:lnTo>
                      <a:pt x="84" y="8"/>
                    </a:lnTo>
                    <a:lnTo>
                      <a:pt x="74" y="16"/>
                    </a:lnTo>
                    <a:lnTo>
                      <a:pt x="65" y="28"/>
                    </a:lnTo>
                    <a:lnTo>
                      <a:pt x="56" y="41"/>
                    </a:lnTo>
                    <a:lnTo>
                      <a:pt x="48" y="57"/>
                    </a:lnTo>
                    <a:lnTo>
                      <a:pt x="40" y="76"/>
                    </a:lnTo>
                    <a:lnTo>
                      <a:pt x="38" y="80"/>
                    </a:lnTo>
                    <a:lnTo>
                      <a:pt x="30" y="102"/>
                    </a:lnTo>
                    <a:lnTo>
                      <a:pt x="23" y="125"/>
                    </a:lnTo>
                    <a:lnTo>
                      <a:pt x="18" y="149"/>
                    </a:lnTo>
                    <a:lnTo>
                      <a:pt x="12" y="176"/>
                    </a:lnTo>
                    <a:lnTo>
                      <a:pt x="8" y="204"/>
                    </a:lnTo>
                    <a:lnTo>
                      <a:pt x="5" y="233"/>
                    </a:lnTo>
                    <a:lnTo>
                      <a:pt x="2" y="264"/>
                    </a:lnTo>
                    <a:lnTo>
                      <a:pt x="1" y="296"/>
                    </a:lnTo>
                    <a:lnTo>
                      <a:pt x="0" y="329"/>
                    </a:lnTo>
                    <a:lnTo>
                      <a:pt x="1" y="363"/>
                    </a:lnTo>
                    <a:lnTo>
                      <a:pt x="2" y="395"/>
                    </a:lnTo>
                    <a:lnTo>
                      <a:pt x="5" y="426"/>
                    </a:lnTo>
                    <a:lnTo>
                      <a:pt x="8" y="455"/>
                    </a:lnTo>
                    <a:lnTo>
                      <a:pt x="12" y="484"/>
                    </a:lnTo>
                    <a:lnTo>
                      <a:pt x="18" y="510"/>
                    </a:lnTo>
                    <a:lnTo>
                      <a:pt x="23" y="535"/>
                    </a:lnTo>
                    <a:lnTo>
                      <a:pt x="30" y="558"/>
                    </a:lnTo>
                    <a:lnTo>
                      <a:pt x="38" y="579"/>
                    </a:lnTo>
                    <a:lnTo>
                      <a:pt x="40" y="583"/>
                    </a:lnTo>
                    <a:lnTo>
                      <a:pt x="48" y="602"/>
                    </a:lnTo>
                    <a:lnTo>
                      <a:pt x="56" y="619"/>
                    </a:lnTo>
                    <a:lnTo>
                      <a:pt x="65" y="631"/>
                    </a:lnTo>
                    <a:lnTo>
                      <a:pt x="74" y="643"/>
                    </a:lnTo>
                    <a:lnTo>
                      <a:pt x="84" y="651"/>
                    </a:lnTo>
                    <a:lnTo>
                      <a:pt x="86" y="652"/>
                    </a:lnTo>
                    <a:lnTo>
                      <a:pt x="97" y="656"/>
                    </a:lnTo>
                    <a:lnTo>
                      <a:pt x="100" y="658"/>
                    </a:lnTo>
                    <a:lnTo>
                      <a:pt x="110" y="659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06" name="Freeform 7"/>
            <p:cNvSpPr>
              <a:spLocks/>
            </p:cNvSpPr>
            <p:nvPr/>
          </p:nvSpPr>
          <p:spPr bwMode="auto">
            <a:xfrm>
              <a:off x="3869" y="1414"/>
              <a:ext cx="403" cy="661"/>
            </a:xfrm>
            <a:custGeom>
              <a:avLst/>
              <a:gdLst>
                <a:gd name="T0" fmla="*/ 372 w 403"/>
                <a:gd name="T1" fmla="*/ 1 h 661"/>
                <a:gd name="T2" fmla="*/ 258 w 403"/>
                <a:gd name="T3" fmla="*/ 1 h 661"/>
                <a:gd name="T4" fmla="*/ 186 w 403"/>
                <a:gd name="T5" fmla="*/ 1 h 661"/>
                <a:gd name="T6" fmla="*/ 150 w 403"/>
                <a:gd name="T7" fmla="*/ 1 h 661"/>
                <a:gd name="T8" fmla="*/ 126 w 403"/>
                <a:gd name="T9" fmla="*/ 1 h 661"/>
                <a:gd name="T10" fmla="*/ 108 w 403"/>
                <a:gd name="T11" fmla="*/ 0 h 661"/>
                <a:gd name="T12" fmla="*/ 94 w 403"/>
                <a:gd name="T13" fmla="*/ 4 h 661"/>
                <a:gd name="T14" fmla="*/ 98 w 403"/>
                <a:gd name="T15" fmla="*/ 16 h 661"/>
                <a:gd name="T16" fmla="*/ 96 w 403"/>
                <a:gd name="T17" fmla="*/ 15 h 661"/>
                <a:gd name="T18" fmla="*/ 100 w 403"/>
                <a:gd name="T19" fmla="*/ 10 h 661"/>
                <a:gd name="T20" fmla="*/ 84 w 403"/>
                <a:gd name="T21" fmla="*/ 12 h 661"/>
                <a:gd name="T22" fmla="*/ 47 w 403"/>
                <a:gd name="T23" fmla="*/ 72 h 661"/>
                <a:gd name="T24" fmla="*/ 21 w 403"/>
                <a:gd name="T25" fmla="*/ 144 h 661"/>
                <a:gd name="T26" fmla="*/ 2 w 403"/>
                <a:gd name="T27" fmla="*/ 256 h 661"/>
                <a:gd name="T28" fmla="*/ 0 w 403"/>
                <a:gd name="T29" fmla="*/ 313 h 661"/>
                <a:gd name="T30" fmla="*/ 7 w 403"/>
                <a:gd name="T31" fmla="*/ 436 h 661"/>
                <a:gd name="T32" fmla="*/ 32 w 403"/>
                <a:gd name="T33" fmla="*/ 550 h 661"/>
                <a:gd name="T34" fmla="*/ 60 w 403"/>
                <a:gd name="T35" fmla="*/ 616 h 661"/>
                <a:gd name="T36" fmla="*/ 97 w 403"/>
                <a:gd name="T37" fmla="*/ 658 h 661"/>
                <a:gd name="T38" fmla="*/ 116 w 403"/>
                <a:gd name="T39" fmla="*/ 661 h 661"/>
                <a:gd name="T40" fmla="*/ 130 w 403"/>
                <a:gd name="T41" fmla="*/ 660 h 661"/>
                <a:gd name="T42" fmla="*/ 145 w 403"/>
                <a:gd name="T43" fmla="*/ 661 h 661"/>
                <a:gd name="T44" fmla="*/ 159 w 403"/>
                <a:gd name="T45" fmla="*/ 660 h 661"/>
                <a:gd name="T46" fmla="*/ 204 w 403"/>
                <a:gd name="T47" fmla="*/ 660 h 661"/>
                <a:gd name="T48" fmla="*/ 300 w 403"/>
                <a:gd name="T49" fmla="*/ 660 h 661"/>
                <a:gd name="T50" fmla="*/ 393 w 403"/>
                <a:gd name="T51" fmla="*/ 660 h 661"/>
                <a:gd name="T52" fmla="*/ 365 w 403"/>
                <a:gd name="T53" fmla="*/ 646 h 661"/>
                <a:gd name="T54" fmla="*/ 270 w 403"/>
                <a:gd name="T55" fmla="*/ 646 h 661"/>
                <a:gd name="T56" fmla="*/ 177 w 403"/>
                <a:gd name="T57" fmla="*/ 646 h 661"/>
                <a:gd name="T58" fmla="*/ 152 w 403"/>
                <a:gd name="T59" fmla="*/ 647 h 661"/>
                <a:gd name="T60" fmla="*/ 135 w 403"/>
                <a:gd name="T61" fmla="*/ 646 h 661"/>
                <a:gd name="T62" fmla="*/ 119 w 403"/>
                <a:gd name="T63" fmla="*/ 646 h 661"/>
                <a:gd name="T64" fmla="*/ 106 w 403"/>
                <a:gd name="T65" fmla="*/ 645 h 661"/>
                <a:gd name="T66" fmla="*/ 101 w 403"/>
                <a:gd name="T67" fmla="*/ 645 h 661"/>
                <a:gd name="T68" fmla="*/ 54 w 403"/>
                <a:gd name="T69" fmla="*/ 594 h 661"/>
                <a:gd name="T70" fmla="*/ 44 w 403"/>
                <a:gd name="T71" fmla="*/ 550 h 661"/>
                <a:gd name="T72" fmla="*/ 19 w 403"/>
                <a:gd name="T73" fmla="*/ 436 h 661"/>
                <a:gd name="T74" fmla="*/ 12 w 403"/>
                <a:gd name="T75" fmla="*/ 313 h 661"/>
                <a:gd name="T76" fmla="*/ 17 w 403"/>
                <a:gd name="T77" fmla="*/ 231 h 661"/>
                <a:gd name="T78" fmla="*/ 39 w 403"/>
                <a:gd name="T79" fmla="*/ 123 h 661"/>
                <a:gd name="T80" fmla="*/ 56 w 403"/>
                <a:gd name="T81" fmla="*/ 82 h 661"/>
                <a:gd name="T82" fmla="*/ 87 w 403"/>
                <a:gd name="T83" fmla="*/ 18 h 661"/>
                <a:gd name="T84" fmla="*/ 100 w 403"/>
                <a:gd name="T85" fmla="*/ 17 h 661"/>
                <a:gd name="T86" fmla="*/ 105 w 403"/>
                <a:gd name="T87" fmla="*/ 5 h 661"/>
                <a:gd name="T88" fmla="*/ 101 w 403"/>
                <a:gd name="T89" fmla="*/ 2 h 661"/>
                <a:gd name="T90" fmla="*/ 102 w 403"/>
                <a:gd name="T91" fmla="*/ 14 h 661"/>
                <a:gd name="T92" fmla="*/ 103 w 403"/>
                <a:gd name="T93" fmla="*/ 14 h 661"/>
                <a:gd name="T94" fmla="*/ 126 w 403"/>
                <a:gd name="T95" fmla="*/ 15 h 661"/>
                <a:gd name="T96" fmla="*/ 150 w 403"/>
                <a:gd name="T97" fmla="*/ 15 h 661"/>
                <a:gd name="T98" fmla="*/ 186 w 403"/>
                <a:gd name="T99" fmla="*/ 15 h 661"/>
                <a:gd name="T100" fmla="*/ 258 w 403"/>
                <a:gd name="T101" fmla="*/ 15 h 661"/>
                <a:gd name="T102" fmla="*/ 372 w 403"/>
                <a:gd name="T103" fmla="*/ 15 h 66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661"/>
                <a:gd name="T158" fmla="*/ 403 w 403"/>
                <a:gd name="T159" fmla="*/ 661 h 66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661">
                  <a:moveTo>
                    <a:pt x="403" y="15"/>
                  </a:moveTo>
                  <a:lnTo>
                    <a:pt x="403" y="1"/>
                  </a:lnTo>
                  <a:lnTo>
                    <a:pt x="395" y="1"/>
                  </a:lnTo>
                  <a:lnTo>
                    <a:pt x="384" y="1"/>
                  </a:lnTo>
                  <a:lnTo>
                    <a:pt x="372" y="1"/>
                  </a:lnTo>
                  <a:lnTo>
                    <a:pt x="358" y="1"/>
                  </a:lnTo>
                  <a:lnTo>
                    <a:pt x="343" y="1"/>
                  </a:lnTo>
                  <a:lnTo>
                    <a:pt x="326" y="1"/>
                  </a:lnTo>
                  <a:lnTo>
                    <a:pt x="293" y="1"/>
                  </a:lnTo>
                  <a:lnTo>
                    <a:pt x="258" y="1"/>
                  </a:lnTo>
                  <a:lnTo>
                    <a:pt x="242" y="1"/>
                  </a:lnTo>
                  <a:lnTo>
                    <a:pt x="226" y="1"/>
                  </a:lnTo>
                  <a:lnTo>
                    <a:pt x="212" y="1"/>
                  </a:lnTo>
                  <a:lnTo>
                    <a:pt x="197" y="1"/>
                  </a:lnTo>
                  <a:lnTo>
                    <a:pt x="186" y="1"/>
                  </a:lnTo>
                  <a:lnTo>
                    <a:pt x="176" y="1"/>
                  </a:lnTo>
                  <a:lnTo>
                    <a:pt x="168" y="1"/>
                  </a:lnTo>
                  <a:lnTo>
                    <a:pt x="161" y="1"/>
                  </a:lnTo>
                  <a:lnTo>
                    <a:pt x="155" y="1"/>
                  </a:lnTo>
                  <a:lnTo>
                    <a:pt x="150" y="1"/>
                  </a:lnTo>
                  <a:lnTo>
                    <a:pt x="141" y="1"/>
                  </a:lnTo>
                  <a:lnTo>
                    <a:pt x="136" y="1"/>
                  </a:lnTo>
                  <a:lnTo>
                    <a:pt x="132" y="1"/>
                  </a:lnTo>
                  <a:lnTo>
                    <a:pt x="129" y="1"/>
                  </a:lnTo>
                  <a:lnTo>
                    <a:pt x="126" y="1"/>
                  </a:lnTo>
                  <a:lnTo>
                    <a:pt x="122" y="1"/>
                  </a:lnTo>
                  <a:lnTo>
                    <a:pt x="122" y="8"/>
                  </a:lnTo>
                  <a:lnTo>
                    <a:pt x="123" y="1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8" y="1"/>
                  </a:lnTo>
                  <a:lnTo>
                    <a:pt x="96" y="2"/>
                  </a:lnTo>
                  <a:lnTo>
                    <a:pt x="94" y="4"/>
                  </a:lnTo>
                  <a:lnTo>
                    <a:pt x="92" y="8"/>
                  </a:lnTo>
                  <a:lnTo>
                    <a:pt x="93" y="14"/>
                  </a:lnTo>
                  <a:lnTo>
                    <a:pt x="94" y="14"/>
                  </a:lnTo>
                  <a:lnTo>
                    <a:pt x="96" y="15"/>
                  </a:lnTo>
                  <a:lnTo>
                    <a:pt x="98" y="16"/>
                  </a:lnTo>
                  <a:lnTo>
                    <a:pt x="100" y="16"/>
                  </a:lnTo>
                  <a:lnTo>
                    <a:pt x="100" y="9"/>
                  </a:lnTo>
                  <a:lnTo>
                    <a:pt x="98" y="15"/>
                  </a:lnTo>
                  <a:lnTo>
                    <a:pt x="96" y="14"/>
                  </a:lnTo>
                  <a:lnTo>
                    <a:pt x="96" y="15"/>
                  </a:lnTo>
                  <a:lnTo>
                    <a:pt x="101" y="9"/>
                  </a:lnTo>
                  <a:lnTo>
                    <a:pt x="95" y="9"/>
                  </a:lnTo>
                  <a:lnTo>
                    <a:pt x="96" y="5"/>
                  </a:lnTo>
                  <a:lnTo>
                    <a:pt x="100" y="10"/>
                  </a:lnTo>
                  <a:lnTo>
                    <a:pt x="98" y="4"/>
                  </a:lnTo>
                  <a:lnTo>
                    <a:pt x="95" y="5"/>
                  </a:lnTo>
                  <a:lnTo>
                    <a:pt x="92" y="7"/>
                  </a:lnTo>
                  <a:lnTo>
                    <a:pt x="90" y="7"/>
                  </a:lnTo>
                  <a:lnTo>
                    <a:pt x="84" y="12"/>
                  </a:lnTo>
                  <a:lnTo>
                    <a:pt x="81" y="13"/>
                  </a:lnTo>
                  <a:lnTo>
                    <a:pt x="75" y="22"/>
                  </a:lnTo>
                  <a:lnTo>
                    <a:pt x="68" y="32"/>
                  </a:lnTo>
                  <a:lnTo>
                    <a:pt x="60" y="45"/>
                  </a:lnTo>
                  <a:lnTo>
                    <a:pt x="47" y="72"/>
                  </a:lnTo>
                  <a:lnTo>
                    <a:pt x="41" y="85"/>
                  </a:lnTo>
                  <a:lnTo>
                    <a:pt x="35" y="98"/>
                  </a:lnTo>
                  <a:lnTo>
                    <a:pt x="28" y="118"/>
                  </a:lnTo>
                  <a:lnTo>
                    <a:pt x="27" y="123"/>
                  </a:lnTo>
                  <a:lnTo>
                    <a:pt x="21" y="144"/>
                  </a:lnTo>
                  <a:lnTo>
                    <a:pt x="16" y="165"/>
                  </a:lnTo>
                  <a:lnTo>
                    <a:pt x="13" y="185"/>
                  </a:lnTo>
                  <a:lnTo>
                    <a:pt x="8" y="208"/>
                  </a:lnTo>
                  <a:lnTo>
                    <a:pt x="5" y="231"/>
                  </a:lnTo>
                  <a:lnTo>
                    <a:pt x="2" y="256"/>
                  </a:lnTo>
                  <a:lnTo>
                    <a:pt x="1" y="283"/>
                  </a:lnTo>
                  <a:lnTo>
                    <a:pt x="7" y="283"/>
                  </a:lnTo>
                  <a:lnTo>
                    <a:pt x="1" y="283"/>
                  </a:lnTo>
                  <a:lnTo>
                    <a:pt x="0" y="297"/>
                  </a:lnTo>
                  <a:lnTo>
                    <a:pt x="0" y="313"/>
                  </a:lnTo>
                  <a:lnTo>
                    <a:pt x="1" y="347"/>
                  </a:lnTo>
                  <a:lnTo>
                    <a:pt x="2" y="381"/>
                  </a:lnTo>
                  <a:lnTo>
                    <a:pt x="3" y="396"/>
                  </a:lnTo>
                  <a:lnTo>
                    <a:pt x="4" y="412"/>
                  </a:lnTo>
                  <a:lnTo>
                    <a:pt x="7" y="436"/>
                  </a:lnTo>
                  <a:lnTo>
                    <a:pt x="10" y="459"/>
                  </a:lnTo>
                  <a:lnTo>
                    <a:pt x="13" y="480"/>
                  </a:lnTo>
                  <a:lnTo>
                    <a:pt x="19" y="504"/>
                  </a:lnTo>
                  <a:lnTo>
                    <a:pt x="25" y="525"/>
                  </a:lnTo>
                  <a:lnTo>
                    <a:pt x="32" y="550"/>
                  </a:lnTo>
                  <a:lnTo>
                    <a:pt x="40" y="573"/>
                  </a:lnTo>
                  <a:lnTo>
                    <a:pt x="41" y="578"/>
                  </a:lnTo>
                  <a:lnTo>
                    <a:pt x="50" y="598"/>
                  </a:lnTo>
                  <a:lnTo>
                    <a:pt x="60" y="616"/>
                  </a:lnTo>
                  <a:lnTo>
                    <a:pt x="71" y="632"/>
                  </a:lnTo>
                  <a:lnTo>
                    <a:pt x="83" y="646"/>
                  </a:lnTo>
                  <a:lnTo>
                    <a:pt x="94" y="656"/>
                  </a:lnTo>
                  <a:lnTo>
                    <a:pt x="95" y="656"/>
                  </a:lnTo>
                  <a:lnTo>
                    <a:pt x="97" y="658"/>
                  </a:lnTo>
                  <a:lnTo>
                    <a:pt x="102" y="659"/>
                  </a:lnTo>
                  <a:lnTo>
                    <a:pt x="106" y="659"/>
                  </a:lnTo>
                  <a:lnTo>
                    <a:pt x="112" y="660"/>
                  </a:lnTo>
                  <a:lnTo>
                    <a:pt x="115" y="660"/>
                  </a:lnTo>
                  <a:lnTo>
                    <a:pt x="116" y="661"/>
                  </a:lnTo>
                  <a:lnTo>
                    <a:pt x="117" y="660"/>
                  </a:lnTo>
                  <a:lnTo>
                    <a:pt x="119" y="660"/>
                  </a:lnTo>
                  <a:lnTo>
                    <a:pt x="123" y="660"/>
                  </a:lnTo>
                  <a:lnTo>
                    <a:pt x="126" y="660"/>
                  </a:lnTo>
                  <a:lnTo>
                    <a:pt x="130" y="660"/>
                  </a:lnTo>
                  <a:lnTo>
                    <a:pt x="130" y="653"/>
                  </a:lnTo>
                  <a:lnTo>
                    <a:pt x="130" y="660"/>
                  </a:lnTo>
                  <a:lnTo>
                    <a:pt x="135" y="660"/>
                  </a:lnTo>
                  <a:lnTo>
                    <a:pt x="139" y="661"/>
                  </a:lnTo>
                  <a:lnTo>
                    <a:pt x="145" y="661"/>
                  </a:lnTo>
                  <a:lnTo>
                    <a:pt x="148" y="661"/>
                  </a:lnTo>
                  <a:lnTo>
                    <a:pt x="150" y="661"/>
                  </a:lnTo>
                  <a:lnTo>
                    <a:pt x="152" y="661"/>
                  </a:lnTo>
                  <a:lnTo>
                    <a:pt x="154" y="660"/>
                  </a:lnTo>
                  <a:lnTo>
                    <a:pt x="159" y="660"/>
                  </a:lnTo>
                  <a:lnTo>
                    <a:pt x="162" y="660"/>
                  </a:lnTo>
                  <a:lnTo>
                    <a:pt x="166" y="660"/>
                  </a:lnTo>
                  <a:lnTo>
                    <a:pt x="177" y="660"/>
                  </a:lnTo>
                  <a:lnTo>
                    <a:pt x="189" y="660"/>
                  </a:lnTo>
                  <a:lnTo>
                    <a:pt x="204" y="660"/>
                  </a:lnTo>
                  <a:lnTo>
                    <a:pt x="220" y="660"/>
                  </a:lnTo>
                  <a:lnTo>
                    <a:pt x="253" y="660"/>
                  </a:lnTo>
                  <a:lnTo>
                    <a:pt x="270" y="660"/>
                  </a:lnTo>
                  <a:lnTo>
                    <a:pt x="285" y="660"/>
                  </a:lnTo>
                  <a:lnTo>
                    <a:pt x="300" y="660"/>
                  </a:lnTo>
                  <a:lnTo>
                    <a:pt x="316" y="660"/>
                  </a:lnTo>
                  <a:lnTo>
                    <a:pt x="349" y="660"/>
                  </a:lnTo>
                  <a:lnTo>
                    <a:pt x="365" y="660"/>
                  </a:lnTo>
                  <a:lnTo>
                    <a:pt x="379" y="660"/>
                  </a:lnTo>
                  <a:lnTo>
                    <a:pt x="393" y="660"/>
                  </a:lnTo>
                  <a:lnTo>
                    <a:pt x="403" y="660"/>
                  </a:lnTo>
                  <a:lnTo>
                    <a:pt x="403" y="646"/>
                  </a:lnTo>
                  <a:lnTo>
                    <a:pt x="393" y="646"/>
                  </a:lnTo>
                  <a:lnTo>
                    <a:pt x="379" y="646"/>
                  </a:lnTo>
                  <a:lnTo>
                    <a:pt x="365" y="646"/>
                  </a:lnTo>
                  <a:lnTo>
                    <a:pt x="349" y="646"/>
                  </a:lnTo>
                  <a:lnTo>
                    <a:pt x="316" y="646"/>
                  </a:lnTo>
                  <a:lnTo>
                    <a:pt x="300" y="646"/>
                  </a:lnTo>
                  <a:lnTo>
                    <a:pt x="285" y="646"/>
                  </a:lnTo>
                  <a:lnTo>
                    <a:pt x="270" y="646"/>
                  </a:lnTo>
                  <a:lnTo>
                    <a:pt x="253" y="646"/>
                  </a:lnTo>
                  <a:lnTo>
                    <a:pt x="220" y="646"/>
                  </a:lnTo>
                  <a:lnTo>
                    <a:pt x="204" y="646"/>
                  </a:lnTo>
                  <a:lnTo>
                    <a:pt x="189" y="646"/>
                  </a:lnTo>
                  <a:lnTo>
                    <a:pt x="177" y="646"/>
                  </a:lnTo>
                  <a:lnTo>
                    <a:pt x="166" y="646"/>
                  </a:lnTo>
                  <a:lnTo>
                    <a:pt x="162" y="646"/>
                  </a:lnTo>
                  <a:lnTo>
                    <a:pt x="159" y="646"/>
                  </a:lnTo>
                  <a:lnTo>
                    <a:pt x="154" y="646"/>
                  </a:lnTo>
                  <a:lnTo>
                    <a:pt x="152" y="647"/>
                  </a:lnTo>
                  <a:lnTo>
                    <a:pt x="150" y="647"/>
                  </a:lnTo>
                  <a:lnTo>
                    <a:pt x="148" y="647"/>
                  </a:lnTo>
                  <a:lnTo>
                    <a:pt x="145" y="647"/>
                  </a:lnTo>
                  <a:lnTo>
                    <a:pt x="139" y="647"/>
                  </a:lnTo>
                  <a:lnTo>
                    <a:pt x="135" y="646"/>
                  </a:lnTo>
                  <a:lnTo>
                    <a:pt x="131" y="646"/>
                  </a:lnTo>
                  <a:lnTo>
                    <a:pt x="130" y="646"/>
                  </a:lnTo>
                  <a:lnTo>
                    <a:pt x="126" y="646"/>
                  </a:lnTo>
                  <a:lnTo>
                    <a:pt x="123" y="646"/>
                  </a:lnTo>
                  <a:lnTo>
                    <a:pt x="119" y="646"/>
                  </a:lnTo>
                  <a:lnTo>
                    <a:pt x="117" y="646"/>
                  </a:lnTo>
                  <a:lnTo>
                    <a:pt x="116" y="647"/>
                  </a:lnTo>
                  <a:lnTo>
                    <a:pt x="115" y="646"/>
                  </a:lnTo>
                  <a:lnTo>
                    <a:pt x="112" y="646"/>
                  </a:lnTo>
                  <a:lnTo>
                    <a:pt x="106" y="645"/>
                  </a:lnTo>
                  <a:lnTo>
                    <a:pt x="102" y="645"/>
                  </a:lnTo>
                  <a:lnTo>
                    <a:pt x="98" y="644"/>
                  </a:lnTo>
                  <a:lnTo>
                    <a:pt x="99" y="645"/>
                  </a:lnTo>
                  <a:lnTo>
                    <a:pt x="97" y="651"/>
                  </a:lnTo>
                  <a:lnTo>
                    <a:pt x="101" y="645"/>
                  </a:lnTo>
                  <a:lnTo>
                    <a:pt x="92" y="636"/>
                  </a:lnTo>
                  <a:lnTo>
                    <a:pt x="80" y="622"/>
                  </a:lnTo>
                  <a:lnTo>
                    <a:pt x="69" y="606"/>
                  </a:lnTo>
                  <a:lnTo>
                    <a:pt x="59" y="589"/>
                  </a:lnTo>
                  <a:lnTo>
                    <a:pt x="54" y="594"/>
                  </a:lnTo>
                  <a:lnTo>
                    <a:pt x="59" y="590"/>
                  </a:lnTo>
                  <a:lnTo>
                    <a:pt x="50" y="567"/>
                  </a:lnTo>
                  <a:lnTo>
                    <a:pt x="46" y="573"/>
                  </a:lnTo>
                  <a:lnTo>
                    <a:pt x="52" y="573"/>
                  </a:lnTo>
                  <a:lnTo>
                    <a:pt x="44" y="550"/>
                  </a:lnTo>
                  <a:lnTo>
                    <a:pt x="37" y="525"/>
                  </a:lnTo>
                  <a:lnTo>
                    <a:pt x="31" y="501"/>
                  </a:lnTo>
                  <a:lnTo>
                    <a:pt x="26" y="480"/>
                  </a:lnTo>
                  <a:lnTo>
                    <a:pt x="23" y="459"/>
                  </a:lnTo>
                  <a:lnTo>
                    <a:pt x="19" y="436"/>
                  </a:lnTo>
                  <a:lnTo>
                    <a:pt x="16" y="411"/>
                  </a:lnTo>
                  <a:lnTo>
                    <a:pt x="15" y="396"/>
                  </a:lnTo>
                  <a:lnTo>
                    <a:pt x="14" y="381"/>
                  </a:lnTo>
                  <a:lnTo>
                    <a:pt x="13" y="347"/>
                  </a:lnTo>
                  <a:lnTo>
                    <a:pt x="12" y="313"/>
                  </a:lnTo>
                  <a:lnTo>
                    <a:pt x="12" y="297"/>
                  </a:lnTo>
                  <a:lnTo>
                    <a:pt x="13" y="284"/>
                  </a:lnTo>
                  <a:lnTo>
                    <a:pt x="13" y="283"/>
                  </a:lnTo>
                  <a:lnTo>
                    <a:pt x="14" y="256"/>
                  </a:lnTo>
                  <a:lnTo>
                    <a:pt x="17" y="231"/>
                  </a:lnTo>
                  <a:lnTo>
                    <a:pt x="21" y="208"/>
                  </a:lnTo>
                  <a:lnTo>
                    <a:pt x="25" y="188"/>
                  </a:lnTo>
                  <a:lnTo>
                    <a:pt x="29" y="165"/>
                  </a:lnTo>
                  <a:lnTo>
                    <a:pt x="33" y="144"/>
                  </a:lnTo>
                  <a:lnTo>
                    <a:pt x="39" y="123"/>
                  </a:lnTo>
                  <a:lnTo>
                    <a:pt x="33" y="123"/>
                  </a:lnTo>
                  <a:lnTo>
                    <a:pt x="37" y="128"/>
                  </a:lnTo>
                  <a:lnTo>
                    <a:pt x="45" y="105"/>
                  </a:lnTo>
                  <a:lnTo>
                    <a:pt x="50" y="95"/>
                  </a:lnTo>
                  <a:lnTo>
                    <a:pt x="56" y="82"/>
                  </a:lnTo>
                  <a:lnTo>
                    <a:pt x="69" y="55"/>
                  </a:lnTo>
                  <a:lnTo>
                    <a:pt x="77" y="42"/>
                  </a:lnTo>
                  <a:lnTo>
                    <a:pt x="85" y="32"/>
                  </a:lnTo>
                  <a:lnTo>
                    <a:pt x="91" y="23"/>
                  </a:lnTo>
                  <a:lnTo>
                    <a:pt x="87" y="18"/>
                  </a:lnTo>
                  <a:lnTo>
                    <a:pt x="89" y="24"/>
                  </a:lnTo>
                  <a:lnTo>
                    <a:pt x="96" y="18"/>
                  </a:lnTo>
                  <a:lnTo>
                    <a:pt x="93" y="13"/>
                  </a:lnTo>
                  <a:lnTo>
                    <a:pt x="95" y="20"/>
                  </a:lnTo>
                  <a:lnTo>
                    <a:pt x="100" y="17"/>
                  </a:lnTo>
                  <a:lnTo>
                    <a:pt x="103" y="16"/>
                  </a:lnTo>
                  <a:lnTo>
                    <a:pt x="105" y="15"/>
                  </a:lnTo>
                  <a:lnTo>
                    <a:pt x="107" y="9"/>
                  </a:lnTo>
                  <a:lnTo>
                    <a:pt x="105" y="5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0" y="2"/>
                  </a:lnTo>
                  <a:lnTo>
                    <a:pt x="98" y="2"/>
                  </a:lnTo>
                  <a:lnTo>
                    <a:pt x="101" y="2"/>
                  </a:lnTo>
                  <a:lnTo>
                    <a:pt x="98" y="9"/>
                  </a:lnTo>
                  <a:lnTo>
                    <a:pt x="103" y="4"/>
                  </a:lnTo>
                  <a:lnTo>
                    <a:pt x="102" y="4"/>
                  </a:lnTo>
                  <a:lnTo>
                    <a:pt x="100" y="15"/>
                  </a:lnTo>
                  <a:lnTo>
                    <a:pt x="102" y="14"/>
                  </a:lnTo>
                  <a:lnTo>
                    <a:pt x="104" y="8"/>
                  </a:lnTo>
                  <a:lnTo>
                    <a:pt x="98" y="8"/>
                  </a:lnTo>
                  <a:lnTo>
                    <a:pt x="98" y="15"/>
                  </a:lnTo>
                  <a:lnTo>
                    <a:pt x="100" y="15"/>
                  </a:lnTo>
                  <a:lnTo>
                    <a:pt x="103" y="14"/>
                  </a:lnTo>
                  <a:lnTo>
                    <a:pt x="108" y="14"/>
                  </a:lnTo>
                  <a:lnTo>
                    <a:pt x="114" y="14"/>
                  </a:lnTo>
                  <a:lnTo>
                    <a:pt x="122" y="15"/>
                  </a:lnTo>
                  <a:lnTo>
                    <a:pt x="126" y="15"/>
                  </a:lnTo>
                  <a:lnTo>
                    <a:pt x="129" y="15"/>
                  </a:lnTo>
                  <a:lnTo>
                    <a:pt x="132" y="15"/>
                  </a:lnTo>
                  <a:lnTo>
                    <a:pt x="136" y="15"/>
                  </a:lnTo>
                  <a:lnTo>
                    <a:pt x="141" y="15"/>
                  </a:lnTo>
                  <a:lnTo>
                    <a:pt x="150" y="15"/>
                  </a:lnTo>
                  <a:lnTo>
                    <a:pt x="155" y="15"/>
                  </a:lnTo>
                  <a:lnTo>
                    <a:pt x="161" y="15"/>
                  </a:lnTo>
                  <a:lnTo>
                    <a:pt x="168" y="15"/>
                  </a:lnTo>
                  <a:lnTo>
                    <a:pt x="176" y="15"/>
                  </a:lnTo>
                  <a:lnTo>
                    <a:pt x="186" y="15"/>
                  </a:lnTo>
                  <a:lnTo>
                    <a:pt x="197" y="15"/>
                  </a:lnTo>
                  <a:lnTo>
                    <a:pt x="212" y="15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5"/>
                  </a:lnTo>
                  <a:lnTo>
                    <a:pt x="293" y="15"/>
                  </a:lnTo>
                  <a:lnTo>
                    <a:pt x="326" y="15"/>
                  </a:lnTo>
                  <a:lnTo>
                    <a:pt x="343" y="15"/>
                  </a:lnTo>
                  <a:lnTo>
                    <a:pt x="358" y="15"/>
                  </a:lnTo>
                  <a:lnTo>
                    <a:pt x="372" y="15"/>
                  </a:lnTo>
                  <a:lnTo>
                    <a:pt x="384" y="15"/>
                  </a:lnTo>
                  <a:lnTo>
                    <a:pt x="395" y="15"/>
                  </a:lnTo>
                  <a:lnTo>
                    <a:pt x="403" y="15"/>
                  </a:lnTo>
                  <a:close/>
                </a:path>
              </a:pathLst>
            </a:custGeom>
            <a:solidFill>
              <a:srgbClr val="0099CC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807" name="Group 8"/>
            <p:cNvGrpSpPr>
              <a:grpSpLocks/>
            </p:cNvGrpSpPr>
            <p:nvPr/>
          </p:nvGrpSpPr>
          <p:grpSpPr bwMode="auto">
            <a:xfrm>
              <a:off x="3956" y="1420"/>
              <a:ext cx="124" cy="649"/>
              <a:chOff x="3899" y="1420"/>
              <a:chExt cx="124" cy="649"/>
            </a:xfrm>
          </p:grpSpPr>
          <p:sp>
            <p:nvSpPr>
              <p:cNvPr id="33840" name="Freeform 9"/>
              <p:cNvSpPr>
                <a:spLocks/>
              </p:cNvSpPr>
              <p:nvPr/>
            </p:nvSpPr>
            <p:spPr bwMode="auto">
              <a:xfrm>
                <a:off x="3899" y="1420"/>
                <a:ext cx="49" cy="38"/>
              </a:xfrm>
              <a:custGeom>
                <a:avLst/>
                <a:gdLst>
                  <a:gd name="T0" fmla="*/ 7 w 49"/>
                  <a:gd name="T1" fmla="*/ 0 h 38"/>
                  <a:gd name="T2" fmla="*/ 0 w 49"/>
                  <a:gd name="T3" fmla="*/ 11 h 38"/>
                  <a:gd name="T4" fmla="*/ 5 w 49"/>
                  <a:gd name="T5" fmla="*/ 16 h 38"/>
                  <a:gd name="T6" fmla="*/ 7 w 49"/>
                  <a:gd name="T7" fmla="*/ 17 h 38"/>
                  <a:gd name="T8" fmla="*/ 16 w 49"/>
                  <a:gd name="T9" fmla="*/ 22 h 38"/>
                  <a:gd name="T10" fmla="*/ 26 w 49"/>
                  <a:gd name="T11" fmla="*/ 26 h 38"/>
                  <a:gd name="T12" fmla="*/ 37 w 49"/>
                  <a:gd name="T13" fmla="*/ 34 h 38"/>
                  <a:gd name="T14" fmla="*/ 40 w 49"/>
                  <a:gd name="T15" fmla="*/ 27 h 38"/>
                  <a:gd name="T16" fmla="*/ 35 w 49"/>
                  <a:gd name="T17" fmla="*/ 33 h 38"/>
                  <a:gd name="T18" fmla="*/ 42 w 49"/>
                  <a:gd name="T19" fmla="*/ 38 h 38"/>
                  <a:gd name="T20" fmla="*/ 49 w 49"/>
                  <a:gd name="T21" fmla="*/ 26 h 38"/>
                  <a:gd name="T22" fmla="*/ 44 w 49"/>
                  <a:gd name="T23" fmla="*/ 23 h 38"/>
                  <a:gd name="T24" fmla="*/ 42 w 49"/>
                  <a:gd name="T25" fmla="*/ 22 h 38"/>
                  <a:gd name="T26" fmla="*/ 31 w 49"/>
                  <a:gd name="T27" fmla="*/ 14 h 38"/>
                  <a:gd name="T28" fmla="*/ 21 w 49"/>
                  <a:gd name="T29" fmla="*/ 9 h 38"/>
                  <a:gd name="T30" fmla="*/ 12 w 49"/>
                  <a:gd name="T31" fmla="*/ 4 h 38"/>
                  <a:gd name="T32" fmla="*/ 9 w 49"/>
                  <a:gd name="T33" fmla="*/ 10 h 38"/>
                  <a:gd name="T34" fmla="*/ 14 w 49"/>
                  <a:gd name="T35" fmla="*/ 6 h 38"/>
                  <a:gd name="T36" fmla="*/ 7 w 49"/>
                  <a:gd name="T37" fmla="*/ 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49"/>
                  <a:gd name="T58" fmla="*/ 0 h 38"/>
                  <a:gd name="T59" fmla="*/ 49 w 49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49" h="38">
                    <a:moveTo>
                      <a:pt x="7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7" y="17"/>
                    </a:lnTo>
                    <a:lnTo>
                      <a:pt x="16" y="22"/>
                    </a:lnTo>
                    <a:lnTo>
                      <a:pt x="26" y="26"/>
                    </a:lnTo>
                    <a:lnTo>
                      <a:pt x="37" y="34"/>
                    </a:lnTo>
                    <a:lnTo>
                      <a:pt x="40" y="27"/>
                    </a:lnTo>
                    <a:lnTo>
                      <a:pt x="35" y="33"/>
                    </a:lnTo>
                    <a:lnTo>
                      <a:pt x="42" y="38"/>
                    </a:lnTo>
                    <a:lnTo>
                      <a:pt x="49" y="26"/>
                    </a:lnTo>
                    <a:lnTo>
                      <a:pt x="44" y="23"/>
                    </a:lnTo>
                    <a:lnTo>
                      <a:pt x="42" y="22"/>
                    </a:lnTo>
                    <a:lnTo>
                      <a:pt x="31" y="14"/>
                    </a:lnTo>
                    <a:lnTo>
                      <a:pt x="21" y="9"/>
                    </a:lnTo>
                    <a:lnTo>
                      <a:pt x="12" y="4"/>
                    </a:lnTo>
                    <a:lnTo>
                      <a:pt x="9" y="10"/>
                    </a:lnTo>
                    <a:lnTo>
                      <a:pt x="14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1" name="Freeform 10"/>
              <p:cNvSpPr>
                <a:spLocks/>
              </p:cNvSpPr>
              <p:nvPr/>
            </p:nvSpPr>
            <p:spPr bwMode="auto">
              <a:xfrm>
                <a:off x="3967" y="1475"/>
                <a:ext cx="27" cy="58"/>
              </a:xfrm>
              <a:custGeom>
                <a:avLst/>
                <a:gdLst>
                  <a:gd name="T0" fmla="*/ 8 w 27"/>
                  <a:gd name="T1" fmla="*/ 0 h 58"/>
                  <a:gd name="T2" fmla="*/ 0 w 27"/>
                  <a:gd name="T3" fmla="*/ 10 h 58"/>
                  <a:gd name="T4" fmla="*/ 1 w 27"/>
                  <a:gd name="T5" fmla="*/ 13 h 58"/>
                  <a:gd name="T6" fmla="*/ 6 w 27"/>
                  <a:gd name="T7" fmla="*/ 23 h 58"/>
                  <a:gd name="T8" fmla="*/ 10 w 27"/>
                  <a:gd name="T9" fmla="*/ 18 h 58"/>
                  <a:gd name="T10" fmla="*/ 4 w 27"/>
                  <a:gd name="T11" fmla="*/ 18 h 58"/>
                  <a:gd name="T12" fmla="*/ 9 w 27"/>
                  <a:gd name="T13" fmla="*/ 31 h 58"/>
                  <a:gd name="T14" fmla="*/ 11 w 27"/>
                  <a:gd name="T15" fmla="*/ 40 h 58"/>
                  <a:gd name="T16" fmla="*/ 15 w 27"/>
                  <a:gd name="T17" fmla="*/ 53 h 58"/>
                  <a:gd name="T18" fmla="*/ 16 w 27"/>
                  <a:gd name="T19" fmla="*/ 58 h 58"/>
                  <a:gd name="T20" fmla="*/ 27 w 27"/>
                  <a:gd name="T21" fmla="*/ 55 h 58"/>
                  <a:gd name="T22" fmla="*/ 27 w 27"/>
                  <a:gd name="T23" fmla="*/ 53 h 58"/>
                  <a:gd name="T24" fmla="*/ 23 w 27"/>
                  <a:gd name="T25" fmla="*/ 40 h 58"/>
                  <a:gd name="T26" fmla="*/ 19 w 27"/>
                  <a:gd name="T27" fmla="*/ 26 h 58"/>
                  <a:gd name="T28" fmla="*/ 16 w 27"/>
                  <a:gd name="T29" fmla="*/ 18 h 58"/>
                  <a:gd name="T30" fmla="*/ 15 w 27"/>
                  <a:gd name="T31" fmla="*/ 12 h 58"/>
                  <a:gd name="T32" fmla="*/ 10 w 27"/>
                  <a:gd name="T33" fmla="*/ 3 h 58"/>
                  <a:gd name="T34" fmla="*/ 8 w 27"/>
                  <a:gd name="T35" fmla="*/ 0 h 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7"/>
                  <a:gd name="T55" fmla="*/ 0 h 58"/>
                  <a:gd name="T56" fmla="*/ 27 w 27"/>
                  <a:gd name="T57" fmla="*/ 58 h 58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7" h="58">
                    <a:moveTo>
                      <a:pt x="8" y="0"/>
                    </a:moveTo>
                    <a:lnTo>
                      <a:pt x="0" y="10"/>
                    </a:lnTo>
                    <a:lnTo>
                      <a:pt x="1" y="13"/>
                    </a:lnTo>
                    <a:lnTo>
                      <a:pt x="6" y="23"/>
                    </a:lnTo>
                    <a:lnTo>
                      <a:pt x="10" y="18"/>
                    </a:lnTo>
                    <a:lnTo>
                      <a:pt x="4" y="18"/>
                    </a:lnTo>
                    <a:lnTo>
                      <a:pt x="9" y="31"/>
                    </a:lnTo>
                    <a:lnTo>
                      <a:pt x="11" y="40"/>
                    </a:lnTo>
                    <a:lnTo>
                      <a:pt x="15" y="53"/>
                    </a:lnTo>
                    <a:lnTo>
                      <a:pt x="16" y="58"/>
                    </a:lnTo>
                    <a:lnTo>
                      <a:pt x="27" y="55"/>
                    </a:lnTo>
                    <a:lnTo>
                      <a:pt x="27" y="53"/>
                    </a:lnTo>
                    <a:lnTo>
                      <a:pt x="23" y="40"/>
                    </a:lnTo>
                    <a:lnTo>
                      <a:pt x="19" y="26"/>
                    </a:lnTo>
                    <a:lnTo>
                      <a:pt x="16" y="18"/>
                    </a:lnTo>
                    <a:lnTo>
                      <a:pt x="15" y="12"/>
                    </a:lnTo>
                    <a:lnTo>
                      <a:pt x="10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2" name="Freeform 11"/>
              <p:cNvSpPr>
                <a:spLocks/>
              </p:cNvSpPr>
              <p:nvPr/>
            </p:nvSpPr>
            <p:spPr bwMode="auto">
              <a:xfrm>
                <a:off x="3991" y="1570"/>
                <a:ext cx="19" cy="57"/>
              </a:xfrm>
              <a:custGeom>
                <a:avLst/>
                <a:gdLst>
                  <a:gd name="T0" fmla="*/ 11 w 19"/>
                  <a:gd name="T1" fmla="*/ 0 h 57"/>
                  <a:gd name="T2" fmla="*/ 0 w 19"/>
                  <a:gd name="T3" fmla="*/ 2 h 57"/>
                  <a:gd name="T4" fmla="*/ 3 w 19"/>
                  <a:gd name="T5" fmla="*/ 24 h 57"/>
                  <a:gd name="T6" fmla="*/ 8 w 19"/>
                  <a:gd name="T7" fmla="*/ 57 h 57"/>
                  <a:gd name="T8" fmla="*/ 19 w 19"/>
                  <a:gd name="T9" fmla="*/ 55 h 57"/>
                  <a:gd name="T10" fmla="*/ 15 w 19"/>
                  <a:gd name="T11" fmla="*/ 24 h 57"/>
                  <a:gd name="T12" fmla="*/ 11 w 19"/>
                  <a:gd name="T13" fmla="*/ 0 h 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57"/>
                  <a:gd name="T23" fmla="*/ 19 w 19"/>
                  <a:gd name="T24" fmla="*/ 57 h 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57">
                    <a:moveTo>
                      <a:pt x="11" y="0"/>
                    </a:moveTo>
                    <a:lnTo>
                      <a:pt x="0" y="2"/>
                    </a:lnTo>
                    <a:lnTo>
                      <a:pt x="3" y="24"/>
                    </a:lnTo>
                    <a:lnTo>
                      <a:pt x="8" y="57"/>
                    </a:lnTo>
                    <a:lnTo>
                      <a:pt x="19" y="55"/>
                    </a:lnTo>
                    <a:lnTo>
                      <a:pt x="15" y="2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3" name="Freeform 12"/>
              <p:cNvSpPr>
                <a:spLocks/>
              </p:cNvSpPr>
              <p:nvPr/>
            </p:nvSpPr>
            <p:spPr bwMode="auto">
              <a:xfrm>
                <a:off x="4004" y="1666"/>
                <a:ext cx="17" cy="55"/>
              </a:xfrm>
              <a:custGeom>
                <a:avLst/>
                <a:gdLst>
                  <a:gd name="T0" fmla="*/ 11 w 17"/>
                  <a:gd name="T1" fmla="*/ 0 h 55"/>
                  <a:gd name="T2" fmla="*/ 0 w 17"/>
                  <a:gd name="T3" fmla="*/ 1 h 55"/>
                  <a:gd name="T4" fmla="*/ 0 w 17"/>
                  <a:gd name="T5" fmla="*/ 3 h 55"/>
                  <a:gd name="T6" fmla="*/ 4 w 17"/>
                  <a:gd name="T7" fmla="*/ 42 h 55"/>
                  <a:gd name="T8" fmla="*/ 4 w 17"/>
                  <a:gd name="T9" fmla="*/ 55 h 55"/>
                  <a:gd name="T10" fmla="*/ 17 w 17"/>
                  <a:gd name="T11" fmla="*/ 53 h 55"/>
                  <a:gd name="T12" fmla="*/ 17 w 17"/>
                  <a:gd name="T13" fmla="*/ 42 h 55"/>
                  <a:gd name="T14" fmla="*/ 12 w 17"/>
                  <a:gd name="T15" fmla="*/ 3 h 55"/>
                  <a:gd name="T16" fmla="*/ 11 w 17"/>
                  <a:gd name="T17" fmla="*/ 0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"/>
                  <a:gd name="T28" fmla="*/ 0 h 55"/>
                  <a:gd name="T29" fmla="*/ 17 w 17"/>
                  <a:gd name="T30" fmla="*/ 55 h 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" h="55">
                    <a:moveTo>
                      <a:pt x="11" y="0"/>
                    </a:moveTo>
                    <a:lnTo>
                      <a:pt x="0" y="1"/>
                    </a:lnTo>
                    <a:lnTo>
                      <a:pt x="0" y="3"/>
                    </a:lnTo>
                    <a:lnTo>
                      <a:pt x="4" y="42"/>
                    </a:lnTo>
                    <a:lnTo>
                      <a:pt x="4" y="55"/>
                    </a:lnTo>
                    <a:lnTo>
                      <a:pt x="17" y="53"/>
                    </a:lnTo>
                    <a:lnTo>
                      <a:pt x="17" y="42"/>
                    </a:lnTo>
                    <a:lnTo>
                      <a:pt x="12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4" name="Freeform 13"/>
              <p:cNvSpPr>
                <a:spLocks/>
              </p:cNvSpPr>
              <p:nvPr/>
            </p:nvSpPr>
            <p:spPr bwMode="auto">
              <a:xfrm>
                <a:off x="4008" y="1762"/>
                <a:ext cx="15" cy="55"/>
              </a:xfrm>
              <a:custGeom>
                <a:avLst/>
                <a:gdLst>
                  <a:gd name="T0" fmla="*/ 15 w 15"/>
                  <a:gd name="T1" fmla="*/ 0 h 55"/>
                  <a:gd name="T2" fmla="*/ 2 w 15"/>
                  <a:gd name="T3" fmla="*/ 0 h 55"/>
                  <a:gd name="T4" fmla="*/ 2 w 15"/>
                  <a:gd name="T5" fmla="*/ 16 h 55"/>
                  <a:gd name="T6" fmla="*/ 1 w 15"/>
                  <a:gd name="T7" fmla="*/ 48 h 55"/>
                  <a:gd name="T8" fmla="*/ 0 w 15"/>
                  <a:gd name="T9" fmla="*/ 53 h 55"/>
                  <a:gd name="T10" fmla="*/ 13 w 15"/>
                  <a:gd name="T11" fmla="*/ 55 h 55"/>
                  <a:gd name="T12" fmla="*/ 14 w 15"/>
                  <a:gd name="T13" fmla="*/ 48 h 55"/>
                  <a:gd name="T14" fmla="*/ 15 w 15"/>
                  <a:gd name="T15" fmla="*/ 16 h 55"/>
                  <a:gd name="T16" fmla="*/ 15 w 15"/>
                  <a:gd name="T17" fmla="*/ 0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"/>
                  <a:gd name="T28" fmla="*/ 0 h 55"/>
                  <a:gd name="T29" fmla="*/ 15 w 15"/>
                  <a:gd name="T30" fmla="*/ 55 h 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" h="55">
                    <a:moveTo>
                      <a:pt x="15" y="0"/>
                    </a:moveTo>
                    <a:lnTo>
                      <a:pt x="2" y="0"/>
                    </a:lnTo>
                    <a:lnTo>
                      <a:pt x="2" y="16"/>
                    </a:lnTo>
                    <a:lnTo>
                      <a:pt x="1" y="48"/>
                    </a:lnTo>
                    <a:lnTo>
                      <a:pt x="0" y="53"/>
                    </a:lnTo>
                    <a:lnTo>
                      <a:pt x="13" y="55"/>
                    </a:lnTo>
                    <a:lnTo>
                      <a:pt x="14" y="48"/>
                    </a:lnTo>
                    <a:lnTo>
                      <a:pt x="15" y="16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5" name="Freeform 14"/>
              <p:cNvSpPr>
                <a:spLocks/>
              </p:cNvSpPr>
              <p:nvPr/>
            </p:nvSpPr>
            <p:spPr bwMode="auto">
              <a:xfrm>
                <a:off x="3996" y="1857"/>
                <a:ext cx="19" cy="56"/>
              </a:xfrm>
              <a:custGeom>
                <a:avLst/>
                <a:gdLst>
                  <a:gd name="T0" fmla="*/ 19 w 19"/>
                  <a:gd name="T1" fmla="*/ 2 h 56"/>
                  <a:gd name="T2" fmla="*/ 8 w 19"/>
                  <a:gd name="T3" fmla="*/ 0 h 56"/>
                  <a:gd name="T4" fmla="*/ 6 w 19"/>
                  <a:gd name="T5" fmla="*/ 17 h 56"/>
                  <a:gd name="T6" fmla="*/ 1 w 19"/>
                  <a:gd name="T7" fmla="*/ 49 h 56"/>
                  <a:gd name="T8" fmla="*/ 0 w 19"/>
                  <a:gd name="T9" fmla="*/ 53 h 56"/>
                  <a:gd name="T10" fmla="*/ 11 w 19"/>
                  <a:gd name="T11" fmla="*/ 56 h 56"/>
                  <a:gd name="T12" fmla="*/ 13 w 19"/>
                  <a:gd name="T13" fmla="*/ 49 h 56"/>
                  <a:gd name="T14" fmla="*/ 18 w 19"/>
                  <a:gd name="T15" fmla="*/ 17 h 56"/>
                  <a:gd name="T16" fmla="*/ 19 w 19"/>
                  <a:gd name="T17" fmla="*/ 2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9"/>
                  <a:gd name="T28" fmla="*/ 0 h 56"/>
                  <a:gd name="T29" fmla="*/ 19 w 19"/>
                  <a:gd name="T30" fmla="*/ 56 h 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9" h="56">
                    <a:moveTo>
                      <a:pt x="19" y="2"/>
                    </a:moveTo>
                    <a:lnTo>
                      <a:pt x="8" y="0"/>
                    </a:lnTo>
                    <a:lnTo>
                      <a:pt x="6" y="17"/>
                    </a:lnTo>
                    <a:lnTo>
                      <a:pt x="1" y="49"/>
                    </a:lnTo>
                    <a:lnTo>
                      <a:pt x="0" y="53"/>
                    </a:lnTo>
                    <a:lnTo>
                      <a:pt x="11" y="56"/>
                    </a:lnTo>
                    <a:lnTo>
                      <a:pt x="13" y="49"/>
                    </a:lnTo>
                    <a:lnTo>
                      <a:pt x="18" y="17"/>
                    </a:lnTo>
                    <a:lnTo>
                      <a:pt x="19" y="2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6" name="Freeform 15"/>
              <p:cNvSpPr>
                <a:spLocks/>
              </p:cNvSpPr>
              <p:nvPr/>
            </p:nvSpPr>
            <p:spPr bwMode="auto">
              <a:xfrm>
                <a:off x="3973" y="1949"/>
                <a:ext cx="25" cy="56"/>
              </a:xfrm>
              <a:custGeom>
                <a:avLst/>
                <a:gdLst>
                  <a:gd name="T0" fmla="*/ 25 w 25"/>
                  <a:gd name="T1" fmla="*/ 4 h 56"/>
                  <a:gd name="T2" fmla="*/ 14 w 25"/>
                  <a:gd name="T3" fmla="*/ 0 h 56"/>
                  <a:gd name="T4" fmla="*/ 11 w 25"/>
                  <a:gd name="T5" fmla="*/ 13 h 56"/>
                  <a:gd name="T6" fmla="*/ 5 w 25"/>
                  <a:gd name="T7" fmla="*/ 37 h 56"/>
                  <a:gd name="T8" fmla="*/ 1 w 25"/>
                  <a:gd name="T9" fmla="*/ 48 h 56"/>
                  <a:gd name="T10" fmla="*/ 0 w 25"/>
                  <a:gd name="T11" fmla="*/ 52 h 56"/>
                  <a:gd name="T12" fmla="*/ 10 w 25"/>
                  <a:gd name="T13" fmla="*/ 56 h 56"/>
                  <a:gd name="T14" fmla="*/ 13 w 25"/>
                  <a:gd name="T15" fmla="*/ 48 h 56"/>
                  <a:gd name="T16" fmla="*/ 17 w 25"/>
                  <a:gd name="T17" fmla="*/ 37 h 56"/>
                  <a:gd name="T18" fmla="*/ 23 w 25"/>
                  <a:gd name="T19" fmla="*/ 13 h 56"/>
                  <a:gd name="T20" fmla="*/ 25 w 25"/>
                  <a:gd name="T21" fmla="*/ 4 h 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5"/>
                  <a:gd name="T34" fmla="*/ 0 h 56"/>
                  <a:gd name="T35" fmla="*/ 25 w 25"/>
                  <a:gd name="T36" fmla="*/ 56 h 5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5" h="56">
                    <a:moveTo>
                      <a:pt x="25" y="4"/>
                    </a:moveTo>
                    <a:lnTo>
                      <a:pt x="14" y="0"/>
                    </a:lnTo>
                    <a:lnTo>
                      <a:pt x="11" y="13"/>
                    </a:lnTo>
                    <a:lnTo>
                      <a:pt x="5" y="37"/>
                    </a:lnTo>
                    <a:lnTo>
                      <a:pt x="1" y="48"/>
                    </a:lnTo>
                    <a:lnTo>
                      <a:pt x="0" y="52"/>
                    </a:lnTo>
                    <a:lnTo>
                      <a:pt x="10" y="56"/>
                    </a:lnTo>
                    <a:lnTo>
                      <a:pt x="13" y="48"/>
                    </a:lnTo>
                    <a:lnTo>
                      <a:pt x="17" y="37"/>
                    </a:lnTo>
                    <a:lnTo>
                      <a:pt x="23" y="13"/>
                    </a:lnTo>
                    <a:lnTo>
                      <a:pt x="25" y="4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47" name="Freeform 16"/>
              <p:cNvSpPr>
                <a:spLocks/>
              </p:cNvSpPr>
              <p:nvPr/>
            </p:nvSpPr>
            <p:spPr bwMode="auto">
              <a:xfrm>
                <a:off x="3912" y="2032"/>
                <a:ext cx="50" cy="37"/>
              </a:xfrm>
              <a:custGeom>
                <a:avLst/>
                <a:gdLst>
                  <a:gd name="T0" fmla="*/ 50 w 50"/>
                  <a:gd name="T1" fmla="*/ 11 h 37"/>
                  <a:gd name="T2" fmla="*/ 42 w 50"/>
                  <a:gd name="T3" fmla="*/ 0 h 37"/>
                  <a:gd name="T4" fmla="*/ 35 w 50"/>
                  <a:gd name="T5" fmla="*/ 6 h 37"/>
                  <a:gd name="T6" fmla="*/ 40 w 50"/>
                  <a:gd name="T7" fmla="*/ 11 h 37"/>
                  <a:gd name="T8" fmla="*/ 37 w 50"/>
                  <a:gd name="T9" fmla="*/ 5 h 37"/>
                  <a:gd name="T10" fmla="*/ 28 w 50"/>
                  <a:gd name="T11" fmla="*/ 11 h 37"/>
                  <a:gd name="T12" fmla="*/ 19 w 50"/>
                  <a:gd name="T13" fmla="*/ 16 h 37"/>
                  <a:gd name="T14" fmla="*/ 11 w 50"/>
                  <a:gd name="T15" fmla="*/ 20 h 37"/>
                  <a:gd name="T16" fmla="*/ 3 w 50"/>
                  <a:gd name="T17" fmla="*/ 24 h 37"/>
                  <a:gd name="T18" fmla="*/ 1 w 50"/>
                  <a:gd name="T19" fmla="*/ 25 h 37"/>
                  <a:gd name="T20" fmla="*/ 0 w 50"/>
                  <a:gd name="T21" fmla="*/ 26 h 37"/>
                  <a:gd name="T22" fmla="*/ 7 w 50"/>
                  <a:gd name="T23" fmla="*/ 37 h 37"/>
                  <a:gd name="T24" fmla="*/ 10 w 50"/>
                  <a:gd name="T25" fmla="*/ 35 h 37"/>
                  <a:gd name="T26" fmla="*/ 6 w 50"/>
                  <a:gd name="T27" fmla="*/ 29 h 37"/>
                  <a:gd name="T28" fmla="*/ 8 w 50"/>
                  <a:gd name="T29" fmla="*/ 36 h 37"/>
                  <a:gd name="T30" fmla="*/ 16 w 50"/>
                  <a:gd name="T31" fmla="*/ 33 h 37"/>
                  <a:gd name="T32" fmla="*/ 24 w 50"/>
                  <a:gd name="T33" fmla="*/ 28 h 37"/>
                  <a:gd name="T34" fmla="*/ 33 w 50"/>
                  <a:gd name="T35" fmla="*/ 24 h 37"/>
                  <a:gd name="T36" fmla="*/ 42 w 50"/>
                  <a:gd name="T37" fmla="*/ 18 h 37"/>
                  <a:gd name="T38" fmla="*/ 45 w 50"/>
                  <a:gd name="T39" fmla="*/ 17 h 37"/>
                  <a:gd name="T40" fmla="*/ 50 w 50"/>
                  <a:gd name="T41" fmla="*/ 11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"/>
                  <a:gd name="T64" fmla="*/ 0 h 37"/>
                  <a:gd name="T65" fmla="*/ 50 w 50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" h="37">
                    <a:moveTo>
                      <a:pt x="50" y="11"/>
                    </a:moveTo>
                    <a:lnTo>
                      <a:pt x="42" y="0"/>
                    </a:lnTo>
                    <a:lnTo>
                      <a:pt x="35" y="6"/>
                    </a:lnTo>
                    <a:lnTo>
                      <a:pt x="40" y="11"/>
                    </a:lnTo>
                    <a:lnTo>
                      <a:pt x="37" y="5"/>
                    </a:lnTo>
                    <a:lnTo>
                      <a:pt x="28" y="11"/>
                    </a:lnTo>
                    <a:lnTo>
                      <a:pt x="19" y="16"/>
                    </a:lnTo>
                    <a:lnTo>
                      <a:pt x="11" y="20"/>
                    </a:lnTo>
                    <a:lnTo>
                      <a:pt x="3" y="24"/>
                    </a:lnTo>
                    <a:lnTo>
                      <a:pt x="1" y="25"/>
                    </a:lnTo>
                    <a:lnTo>
                      <a:pt x="0" y="26"/>
                    </a:lnTo>
                    <a:lnTo>
                      <a:pt x="7" y="37"/>
                    </a:lnTo>
                    <a:lnTo>
                      <a:pt x="10" y="35"/>
                    </a:lnTo>
                    <a:lnTo>
                      <a:pt x="6" y="29"/>
                    </a:lnTo>
                    <a:lnTo>
                      <a:pt x="8" y="36"/>
                    </a:lnTo>
                    <a:lnTo>
                      <a:pt x="16" y="33"/>
                    </a:lnTo>
                    <a:lnTo>
                      <a:pt x="24" y="28"/>
                    </a:lnTo>
                    <a:lnTo>
                      <a:pt x="33" y="24"/>
                    </a:lnTo>
                    <a:lnTo>
                      <a:pt x="42" y="18"/>
                    </a:lnTo>
                    <a:lnTo>
                      <a:pt x="45" y="17"/>
                    </a:lnTo>
                    <a:lnTo>
                      <a:pt x="50" y="11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08" name="Group 17"/>
            <p:cNvGrpSpPr>
              <a:grpSpLocks/>
            </p:cNvGrpSpPr>
            <p:nvPr/>
          </p:nvGrpSpPr>
          <p:grpSpPr bwMode="auto">
            <a:xfrm>
              <a:off x="4564" y="1415"/>
              <a:ext cx="123" cy="650"/>
              <a:chOff x="4564" y="1415"/>
              <a:chExt cx="123" cy="650"/>
            </a:xfrm>
          </p:grpSpPr>
          <p:sp>
            <p:nvSpPr>
              <p:cNvPr id="33832" name="Freeform 18"/>
              <p:cNvSpPr>
                <a:spLocks/>
              </p:cNvSpPr>
              <p:nvPr/>
            </p:nvSpPr>
            <p:spPr bwMode="auto">
              <a:xfrm>
                <a:off x="4564" y="1415"/>
                <a:ext cx="50" cy="38"/>
              </a:xfrm>
              <a:custGeom>
                <a:avLst/>
                <a:gdLst>
                  <a:gd name="T0" fmla="*/ 7 w 50"/>
                  <a:gd name="T1" fmla="*/ 0 h 38"/>
                  <a:gd name="T2" fmla="*/ 0 w 50"/>
                  <a:gd name="T3" fmla="*/ 12 h 38"/>
                  <a:gd name="T4" fmla="*/ 5 w 50"/>
                  <a:gd name="T5" fmla="*/ 16 h 38"/>
                  <a:gd name="T6" fmla="*/ 7 w 50"/>
                  <a:gd name="T7" fmla="*/ 17 h 38"/>
                  <a:gd name="T8" fmla="*/ 17 w 50"/>
                  <a:gd name="T9" fmla="*/ 22 h 38"/>
                  <a:gd name="T10" fmla="*/ 27 w 50"/>
                  <a:gd name="T11" fmla="*/ 27 h 38"/>
                  <a:gd name="T12" fmla="*/ 38 w 50"/>
                  <a:gd name="T13" fmla="*/ 35 h 38"/>
                  <a:gd name="T14" fmla="*/ 41 w 50"/>
                  <a:gd name="T15" fmla="*/ 28 h 38"/>
                  <a:gd name="T16" fmla="*/ 36 w 50"/>
                  <a:gd name="T17" fmla="*/ 33 h 38"/>
                  <a:gd name="T18" fmla="*/ 43 w 50"/>
                  <a:gd name="T19" fmla="*/ 38 h 38"/>
                  <a:gd name="T20" fmla="*/ 50 w 50"/>
                  <a:gd name="T21" fmla="*/ 27 h 38"/>
                  <a:gd name="T22" fmla="*/ 45 w 50"/>
                  <a:gd name="T23" fmla="*/ 23 h 38"/>
                  <a:gd name="T24" fmla="*/ 43 w 50"/>
                  <a:gd name="T25" fmla="*/ 22 h 38"/>
                  <a:gd name="T26" fmla="*/ 32 w 50"/>
                  <a:gd name="T27" fmla="*/ 14 h 38"/>
                  <a:gd name="T28" fmla="*/ 22 w 50"/>
                  <a:gd name="T29" fmla="*/ 9 h 38"/>
                  <a:gd name="T30" fmla="*/ 13 w 50"/>
                  <a:gd name="T31" fmla="*/ 5 h 38"/>
                  <a:gd name="T32" fmla="*/ 9 w 50"/>
                  <a:gd name="T33" fmla="*/ 11 h 38"/>
                  <a:gd name="T34" fmla="*/ 15 w 50"/>
                  <a:gd name="T35" fmla="*/ 6 h 38"/>
                  <a:gd name="T36" fmla="*/ 7 w 50"/>
                  <a:gd name="T37" fmla="*/ 0 h 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"/>
                  <a:gd name="T58" fmla="*/ 0 h 38"/>
                  <a:gd name="T59" fmla="*/ 50 w 50"/>
                  <a:gd name="T60" fmla="*/ 38 h 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" h="38">
                    <a:moveTo>
                      <a:pt x="7" y="0"/>
                    </a:moveTo>
                    <a:lnTo>
                      <a:pt x="0" y="12"/>
                    </a:lnTo>
                    <a:lnTo>
                      <a:pt x="5" y="16"/>
                    </a:lnTo>
                    <a:lnTo>
                      <a:pt x="7" y="17"/>
                    </a:lnTo>
                    <a:lnTo>
                      <a:pt x="17" y="22"/>
                    </a:lnTo>
                    <a:lnTo>
                      <a:pt x="27" y="27"/>
                    </a:lnTo>
                    <a:lnTo>
                      <a:pt x="38" y="35"/>
                    </a:lnTo>
                    <a:lnTo>
                      <a:pt x="41" y="28"/>
                    </a:lnTo>
                    <a:lnTo>
                      <a:pt x="36" y="33"/>
                    </a:lnTo>
                    <a:lnTo>
                      <a:pt x="43" y="38"/>
                    </a:lnTo>
                    <a:lnTo>
                      <a:pt x="50" y="27"/>
                    </a:lnTo>
                    <a:lnTo>
                      <a:pt x="45" y="23"/>
                    </a:lnTo>
                    <a:lnTo>
                      <a:pt x="43" y="22"/>
                    </a:lnTo>
                    <a:lnTo>
                      <a:pt x="32" y="14"/>
                    </a:lnTo>
                    <a:lnTo>
                      <a:pt x="22" y="9"/>
                    </a:lnTo>
                    <a:lnTo>
                      <a:pt x="13" y="5"/>
                    </a:lnTo>
                    <a:lnTo>
                      <a:pt x="9" y="11"/>
                    </a:lnTo>
                    <a:lnTo>
                      <a:pt x="15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3" name="Freeform 19"/>
              <p:cNvSpPr>
                <a:spLocks/>
              </p:cNvSpPr>
              <p:nvPr/>
            </p:nvSpPr>
            <p:spPr bwMode="auto">
              <a:xfrm>
                <a:off x="4631" y="1471"/>
                <a:ext cx="28" cy="57"/>
              </a:xfrm>
              <a:custGeom>
                <a:avLst/>
                <a:gdLst>
                  <a:gd name="T0" fmla="*/ 9 w 28"/>
                  <a:gd name="T1" fmla="*/ 0 h 57"/>
                  <a:gd name="T2" fmla="*/ 0 w 28"/>
                  <a:gd name="T3" fmla="*/ 11 h 57"/>
                  <a:gd name="T4" fmla="*/ 2 w 28"/>
                  <a:gd name="T5" fmla="*/ 13 h 57"/>
                  <a:gd name="T6" fmla="*/ 7 w 28"/>
                  <a:gd name="T7" fmla="*/ 22 h 57"/>
                  <a:gd name="T8" fmla="*/ 11 w 28"/>
                  <a:gd name="T9" fmla="*/ 17 h 57"/>
                  <a:gd name="T10" fmla="*/ 4 w 28"/>
                  <a:gd name="T11" fmla="*/ 17 h 57"/>
                  <a:gd name="T12" fmla="*/ 10 w 28"/>
                  <a:gd name="T13" fmla="*/ 30 h 57"/>
                  <a:gd name="T14" fmla="*/ 12 w 28"/>
                  <a:gd name="T15" fmla="*/ 39 h 57"/>
                  <a:gd name="T16" fmla="*/ 16 w 28"/>
                  <a:gd name="T17" fmla="*/ 53 h 57"/>
                  <a:gd name="T18" fmla="*/ 17 w 28"/>
                  <a:gd name="T19" fmla="*/ 57 h 57"/>
                  <a:gd name="T20" fmla="*/ 28 w 28"/>
                  <a:gd name="T21" fmla="*/ 54 h 57"/>
                  <a:gd name="T22" fmla="*/ 28 w 28"/>
                  <a:gd name="T23" fmla="*/ 53 h 57"/>
                  <a:gd name="T24" fmla="*/ 24 w 28"/>
                  <a:gd name="T25" fmla="*/ 39 h 57"/>
                  <a:gd name="T26" fmla="*/ 20 w 28"/>
                  <a:gd name="T27" fmla="*/ 25 h 57"/>
                  <a:gd name="T28" fmla="*/ 17 w 28"/>
                  <a:gd name="T29" fmla="*/ 17 h 57"/>
                  <a:gd name="T30" fmla="*/ 16 w 28"/>
                  <a:gd name="T31" fmla="*/ 12 h 57"/>
                  <a:gd name="T32" fmla="*/ 12 w 28"/>
                  <a:gd name="T33" fmla="*/ 3 h 57"/>
                  <a:gd name="T34" fmla="*/ 9 w 28"/>
                  <a:gd name="T35" fmla="*/ 0 h 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8"/>
                  <a:gd name="T55" fmla="*/ 0 h 57"/>
                  <a:gd name="T56" fmla="*/ 28 w 28"/>
                  <a:gd name="T57" fmla="*/ 57 h 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8" h="57">
                    <a:moveTo>
                      <a:pt x="9" y="0"/>
                    </a:moveTo>
                    <a:lnTo>
                      <a:pt x="0" y="11"/>
                    </a:lnTo>
                    <a:lnTo>
                      <a:pt x="2" y="13"/>
                    </a:lnTo>
                    <a:lnTo>
                      <a:pt x="7" y="22"/>
                    </a:lnTo>
                    <a:lnTo>
                      <a:pt x="11" y="17"/>
                    </a:lnTo>
                    <a:lnTo>
                      <a:pt x="4" y="17"/>
                    </a:lnTo>
                    <a:lnTo>
                      <a:pt x="10" y="30"/>
                    </a:lnTo>
                    <a:lnTo>
                      <a:pt x="12" y="39"/>
                    </a:lnTo>
                    <a:lnTo>
                      <a:pt x="16" y="53"/>
                    </a:lnTo>
                    <a:lnTo>
                      <a:pt x="17" y="57"/>
                    </a:lnTo>
                    <a:lnTo>
                      <a:pt x="28" y="54"/>
                    </a:lnTo>
                    <a:lnTo>
                      <a:pt x="28" y="53"/>
                    </a:lnTo>
                    <a:lnTo>
                      <a:pt x="24" y="39"/>
                    </a:lnTo>
                    <a:lnTo>
                      <a:pt x="20" y="25"/>
                    </a:lnTo>
                    <a:lnTo>
                      <a:pt x="17" y="17"/>
                    </a:lnTo>
                    <a:lnTo>
                      <a:pt x="16" y="12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4" name="Freeform 20"/>
              <p:cNvSpPr>
                <a:spLocks/>
              </p:cNvSpPr>
              <p:nvPr/>
            </p:nvSpPr>
            <p:spPr bwMode="auto">
              <a:xfrm>
                <a:off x="4656" y="1566"/>
                <a:ext cx="19" cy="56"/>
              </a:xfrm>
              <a:custGeom>
                <a:avLst/>
                <a:gdLst>
                  <a:gd name="T0" fmla="*/ 11 w 19"/>
                  <a:gd name="T1" fmla="*/ 0 h 56"/>
                  <a:gd name="T2" fmla="*/ 0 w 19"/>
                  <a:gd name="T3" fmla="*/ 3 h 56"/>
                  <a:gd name="T4" fmla="*/ 3 w 19"/>
                  <a:gd name="T5" fmla="*/ 23 h 56"/>
                  <a:gd name="T6" fmla="*/ 8 w 19"/>
                  <a:gd name="T7" fmla="*/ 56 h 56"/>
                  <a:gd name="T8" fmla="*/ 19 w 19"/>
                  <a:gd name="T9" fmla="*/ 54 h 56"/>
                  <a:gd name="T10" fmla="*/ 15 w 19"/>
                  <a:gd name="T11" fmla="*/ 23 h 56"/>
                  <a:gd name="T12" fmla="*/ 11 w 19"/>
                  <a:gd name="T13" fmla="*/ 0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56"/>
                  <a:gd name="T23" fmla="*/ 19 w 19"/>
                  <a:gd name="T24" fmla="*/ 56 h 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56">
                    <a:moveTo>
                      <a:pt x="11" y="0"/>
                    </a:moveTo>
                    <a:lnTo>
                      <a:pt x="0" y="3"/>
                    </a:lnTo>
                    <a:lnTo>
                      <a:pt x="3" y="23"/>
                    </a:lnTo>
                    <a:lnTo>
                      <a:pt x="8" y="56"/>
                    </a:lnTo>
                    <a:lnTo>
                      <a:pt x="19" y="54"/>
                    </a:lnTo>
                    <a:lnTo>
                      <a:pt x="15" y="2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5" name="Freeform 21"/>
              <p:cNvSpPr>
                <a:spLocks/>
              </p:cNvSpPr>
              <p:nvPr/>
            </p:nvSpPr>
            <p:spPr bwMode="auto">
              <a:xfrm>
                <a:off x="4669" y="1661"/>
                <a:ext cx="16" cy="56"/>
              </a:xfrm>
              <a:custGeom>
                <a:avLst/>
                <a:gdLst>
                  <a:gd name="T0" fmla="*/ 11 w 16"/>
                  <a:gd name="T1" fmla="*/ 0 h 56"/>
                  <a:gd name="T2" fmla="*/ 0 w 16"/>
                  <a:gd name="T3" fmla="*/ 1 h 56"/>
                  <a:gd name="T4" fmla="*/ 0 w 16"/>
                  <a:gd name="T5" fmla="*/ 4 h 56"/>
                  <a:gd name="T6" fmla="*/ 4 w 16"/>
                  <a:gd name="T7" fmla="*/ 42 h 56"/>
                  <a:gd name="T8" fmla="*/ 4 w 16"/>
                  <a:gd name="T9" fmla="*/ 56 h 56"/>
                  <a:gd name="T10" fmla="*/ 16 w 16"/>
                  <a:gd name="T11" fmla="*/ 55 h 56"/>
                  <a:gd name="T12" fmla="*/ 16 w 16"/>
                  <a:gd name="T13" fmla="*/ 42 h 56"/>
                  <a:gd name="T14" fmla="*/ 12 w 16"/>
                  <a:gd name="T15" fmla="*/ 4 h 56"/>
                  <a:gd name="T16" fmla="*/ 11 w 16"/>
                  <a:gd name="T17" fmla="*/ 0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6"/>
                  <a:gd name="T28" fmla="*/ 0 h 56"/>
                  <a:gd name="T29" fmla="*/ 16 w 16"/>
                  <a:gd name="T30" fmla="*/ 56 h 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6" h="56">
                    <a:moveTo>
                      <a:pt x="11" y="0"/>
                    </a:moveTo>
                    <a:lnTo>
                      <a:pt x="0" y="1"/>
                    </a:lnTo>
                    <a:lnTo>
                      <a:pt x="0" y="4"/>
                    </a:lnTo>
                    <a:lnTo>
                      <a:pt x="4" y="42"/>
                    </a:lnTo>
                    <a:lnTo>
                      <a:pt x="4" y="56"/>
                    </a:lnTo>
                    <a:lnTo>
                      <a:pt x="16" y="55"/>
                    </a:lnTo>
                    <a:lnTo>
                      <a:pt x="16" y="42"/>
                    </a:lnTo>
                    <a:lnTo>
                      <a:pt x="12" y="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6" name="Freeform 22"/>
              <p:cNvSpPr>
                <a:spLocks/>
              </p:cNvSpPr>
              <p:nvPr/>
            </p:nvSpPr>
            <p:spPr bwMode="auto">
              <a:xfrm>
                <a:off x="4673" y="1758"/>
                <a:ext cx="14" cy="55"/>
              </a:xfrm>
              <a:custGeom>
                <a:avLst/>
                <a:gdLst>
                  <a:gd name="T0" fmla="*/ 14 w 14"/>
                  <a:gd name="T1" fmla="*/ 0 h 55"/>
                  <a:gd name="T2" fmla="*/ 2 w 14"/>
                  <a:gd name="T3" fmla="*/ 0 h 55"/>
                  <a:gd name="T4" fmla="*/ 2 w 14"/>
                  <a:gd name="T5" fmla="*/ 15 h 55"/>
                  <a:gd name="T6" fmla="*/ 1 w 14"/>
                  <a:gd name="T7" fmla="*/ 47 h 55"/>
                  <a:gd name="T8" fmla="*/ 0 w 14"/>
                  <a:gd name="T9" fmla="*/ 54 h 55"/>
                  <a:gd name="T10" fmla="*/ 12 w 14"/>
                  <a:gd name="T11" fmla="*/ 55 h 55"/>
                  <a:gd name="T12" fmla="*/ 13 w 14"/>
                  <a:gd name="T13" fmla="*/ 47 h 55"/>
                  <a:gd name="T14" fmla="*/ 14 w 14"/>
                  <a:gd name="T15" fmla="*/ 15 h 55"/>
                  <a:gd name="T16" fmla="*/ 14 w 14"/>
                  <a:gd name="T17" fmla="*/ 0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"/>
                  <a:gd name="T28" fmla="*/ 0 h 55"/>
                  <a:gd name="T29" fmla="*/ 14 w 14"/>
                  <a:gd name="T30" fmla="*/ 55 h 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" h="55">
                    <a:moveTo>
                      <a:pt x="14" y="0"/>
                    </a:moveTo>
                    <a:lnTo>
                      <a:pt x="2" y="0"/>
                    </a:lnTo>
                    <a:lnTo>
                      <a:pt x="2" y="15"/>
                    </a:lnTo>
                    <a:lnTo>
                      <a:pt x="1" y="47"/>
                    </a:lnTo>
                    <a:lnTo>
                      <a:pt x="0" y="54"/>
                    </a:lnTo>
                    <a:lnTo>
                      <a:pt x="12" y="55"/>
                    </a:lnTo>
                    <a:lnTo>
                      <a:pt x="13" y="47"/>
                    </a:lnTo>
                    <a:lnTo>
                      <a:pt x="14" y="15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7" name="Freeform 23"/>
              <p:cNvSpPr>
                <a:spLocks/>
              </p:cNvSpPr>
              <p:nvPr/>
            </p:nvSpPr>
            <p:spPr bwMode="auto">
              <a:xfrm>
                <a:off x="4661" y="1852"/>
                <a:ext cx="20" cy="56"/>
              </a:xfrm>
              <a:custGeom>
                <a:avLst/>
                <a:gdLst>
                  <a:gd name="T0" fmla="*/ 20 w 20"/>
                  <a:gd name="T1" fmla="*/ 2 h 56"/>
                  <a:gd name="T2" fmla="*/ 9 w 20"/>
                  <a:gd name="T3" fmla="*/ 0 h 56"/>
                  <a:gd name="T4" fmla="*/ 6 w 20"/>
                  <a:gd name="T5" fmla="*/ 17 h 56"/>
                  <a:gd name="T6" fmla="*/ 1 w 20"/>
                  <a:gd name="T7" fmla="*/ 49 h 56"/>
                  <a:gd name="T8" fmla="*/ 0 w 20"/>
                  <a:gd name="T9" fmla="*/ 54 h 56"/>
                  <a:gd name="T10" fmla="*/ 11 w 20"/>
                  <a:gd name="T11" fmla="*/ 56 h 56"/>
                  <a:gd name="T12" fmla="*/ 13 w 20"/>
                  <a:gd name="T13" fmla="*/ 49 h 56"/>
                  <a:gd name="T14" fmla="*/ 18 w 20"/>
                  <a:gd name="T15" fmla="*/ 17 h 56"/>
                  <a:gd name="T16" fmla="*/ 20 w 20"/>
                  <a:gd name="T17" fmla="*/ 2 h 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0"/>
                  <a:gd name="T28" fmla="*/ 0 h 56"/>
                  <a:gd name="T29" fmla="*/ 20 w 20"/>
                  <a:gd name="T30" fmla="*/ 56 h 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0" h="56">
                    <a:moveTo>
                      <a:pt x="20" y="2"/>
                    </a:moveTo>
                    <a:lnTo>
                      <a:pt x="9" y="0"/>
                    </a:lnTo>
                    <a:lnTo>
                      <a:pt x="6" y="17"/>
                    </a:lnTo>
                    <a:lnTo>
                      <a:pt x="1" y="49"/>
                    </a:lnTo>
                    <a:lnTo>
                      <a:pt x="0" y="54"/>
                    </a:lnTo>
                    <a:lnTo>
                      <a:pt x="11" y="56"/>
                    </a:lnTo>
                    <a:lnTo>
                      <a:pt x="13" y="49"/>
                    </a:lnTo>
                    <a:lnTo>
                      <a:pt x="18" y="17"/>
                    </a:lnTo>
                    <a:lnTo>
                      <a:pt x="20" y="2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8" name="Freeform 24"/>
              <p:cNvSpPr>
                <a:spLocks/>
              </p:cNvSpPr>
              <p:nvPr/>
            </p:nvSpPr>
            <p:spPr bwMode="auto">
              <a:xfrm>
                <a:off x="4639" y="1946"/>
                <a:ext cx="25" cy="56"/>
              </a:xfrm>
              <a:custGeom>
                <a:avLst/>
                <a:gdLst>
                  <a:gd name="T0" fmla="*/ 25 w 25"/>
                  <a:gd name="T1" fmla="*/ 3 h 56"/>
                  <a:gd name="T2" fmla="*/ 14 w 25"/>
                  <a:gd name="T3" fmla="*/ 0 h 56"/>
                  <a:gd name="T4" fmla="*/ 11 w 25"/>
                  <a:gd name="T5" fmla="*/ 11 h 56"/>
                  <a:gd name="T6" fmla="*/ 5 w 25"/>
                  <a:gd name="T7" fmla="*/ 35 h 56"/>
                  <a:gd name="T8" fmla="*/ 1 w 25"/>
                  <a:gd name="T9" fmla="*/ 47 h 56"/>
                  <a:gd name="T10" fmla="*/ 0 w 25"/>
                  <a:gd name="T11" fmla="*/ 51 h 56"/>
                  <a:gd name="T12" fmla="*/ 10 w 25"/>
                  <a:gd name="T13" fmla="*/ 56 h 56"/>
                  <a:gd name="T14" fmla="*/ 13 w 25"/>
                  <a:gd name="T15" fmla="*/ 47 h 56"/>
                  <a:gd name="T16" fmla="*/ 17 w 25"/>
                  <a:gd name="T17" fmla="*/ 35 h 56"/>
                  <a:gd name="T18" fmla="*/ 23 w 25"/>
                  <a:gd name="T19" fmla="*/ 11 h 56"/>
                  <a:gd name="T20" fmla="*/ 25 w 25"/>
                  <a:gd name="T21" fmla="*/ 3 h 5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5"/>
                  <a:gd name="T34" fmla="*/ 0 h 56"/>
                  <a:gd name="T35" fmla="*/ 25 w 25"/>
                  <a:gd name="T36" fmla="*/ 56 h 5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5" h="56">
                    <a:moveTo>
                      <a:pt x="25" y="3"/>
                    </a:moveTo>
                    <a:lnTo>
                      <a:pt x="14" y="0"/>
                    </a:lnTo>
                    <a:lnTo>
                      <a:pt x="11" y="11"/>
                    </a:lnTo>
                    <a:lnTo>
                      <a:pt x="5" y="35"/>
                    </a:lnTo>
                    <a:lnTo>
                      <a:pt x="1" y="47"/>
                    </a:lnTo>
                    <a:lnTo>
                      <a:pt x="0" y="51"/>
                    </a:lnTo>
                    <a:lnTo>
                      <a:pt x="10" y="56"/>
                    </a:lnTo>
                    <a:lnTo>
                      <a:pt x="13" y="47"/>
                    </a:lnTo>
                    <a:lnTo>
                      <a:pt x="17" y="35"/>
                    </a:lnTo>
                    <a:lnTo>
                      <a:pt x="23" y="11"/>
                    </a:lnTo>
                    <a:lnTo>
                      <a:pt x="25" y="3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39" name="Freeform 25"/>
              <p:cNvSpPr>
                <a:spLocks/>
              </p:cNvSpPr>
              <p:nvPr/>
            </p:nvSpPr>
            <p:spPr bwMode="auto">
              <a:xfrm>
                <a:off x="4577" y="2028"/>
                <a:ext cx="49" cy="37"/>
              </a:xfrm>
              <a:custGeom>
                <a:avLst/>
                <a:gdLst>
                  <a:gd name="T0" fmla="*/ 49 w 49"/>
                  <a:gd name="T1" fmla="*/ 12 h 37"/>
                  <a:gd name="T2" fmla="*/ 42 w 49"/>
                  <a:gd name="T3" fmla="*/ 0 h 37"/>
                  <a:gd name="T4" fmla="*/ 36 w 49"/>
                  <a:gd name="T5" fmla="*/ 6 h 37"/>
                  <a:gd name="T6" fmla="*/ 41 w 49"/>
                  <a:gd name="T7" fmla="*/ 10 h 37"/>
                  <a:gd name="T8" fmla="*/ 38 w 49"/>
                  <a:gd name="T9" fmla="*/ 5 h 37"/>
                  <a:gd name="T10" fmla="*/ 29 w 49"/>
                  <a:gd name="T11" fmla="*/ 10 h 37"/>
                  <a:gd name="T12" fmla="*/ 20 w 49"/>
                  <a:gd name="T13" fmla="*/ 15 h 37"/>
                  <a:gd name="T14" fmla="*/ 12 w 49"/>
                  <a:gd name="T15" fmla="*/ 20 h 37"/>
                  <a:gd name="T16" fmla="*/ 4 w 49"/>
                  <a:gd name="T17" fmla="*/ 23 h 37"/>
                  <a:gd name="T18" fmla="*/ 2 w 49"/>
                  <a:gd name="T19" fmla="*/ 24 h 37"/>
                  <a:gd name="T20" fmla="*/ 0 w 49"/>
                  <a:gd name="T21" fmla="*/ 25 h 37"/>
                  <a:gd name="T22" fmla="*/ 7 w 49"/>
                  <a:gd name="T23" fmla="*/ 37 h 37"/>
                  <a:gd name="T24" fmla="*/ 11 w 49"/>
                  <a:gd name="T25" fmla="*/ 34 h 37"/>
                  <a:gd name="T26" fmla="*/ 7 w 49"/>
                  <a:gd name="T27" fmla="*/ 29 h 37"/>
                  <a:gd name="T28" fmla="*/ 9 w 49"/>
                  <a:gd name="T29" fmla="*/ 36 h 37"/>
                  <a:gd name="T30" fmla="*/ 17 w 49"/>
                  <a:gd name="T31" fmla="*/ 32 h 37"/>
                  <a:gd name="T32" fmla="*/ 25 w 49"/>
                  <a:gd name="T33" fmla="*/ 28 h 37"/>
                  <a:gd name="T34" fmla="*/ 34 w 49"/>
                  <a:gd name="T35" fmla="*/ 23 h 37"/>
                  <a:gd name="T36" fmla="*/ 43 w 49"/>
                  <a:gd name="T37" fmla="*/ 17 h 37"/>
                  <a:gd name="T38" fmla="*/ 45 w 49"/>
                  <a:gd name="T39" fmla="*/ 16 h 37"/>
                  <a:gd name="T40" fmla="*/ 49 w 49"/>
                  <a:gd name="T41" fmla="*/ 12 h 3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9"/>
                  <a:gd name="T64" fmla="*/ 0 h 37"/>
                  <a:gd name="T65" fmla="*/ 49 w 49"/>
                  <a:gd name="T66" fmla="*/ 37 h 3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9" h="37">
                    <a:moveTo>
                      <a:pt x="49" y="12"/>
                    </a:moveTo>
                    <a:lnTo>
                      <a:pt x="42" y="0"/>
                    </a:lnTo>
                    <a:lnTo>
                      <a:pt x="36" y="6"/>
                    </a:lnTo>
                    <a:lnTo>
                      <a:pt x="41" y="10"/>
                    </a:lnTo>
                    <a:lnTo>
                      <a:pt x="38" y="5"/>
                    </a:lnTo>
                    <a:lnTo>
                      <a:pt x="29" y="10"/>
                    </a:lnTo>
                    <a:lnTo>
                      <a:pt x="20" y="15"/>
                    </a:lnTo>
                    <a:lnTo>
                      <a:pt x="12" y="20"/>
                    </a:lnTo>
                    <a:lnTo>
                      <a:pt x="4" y="23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7" y="37"/>
                    </a:lnTo>
                    <a:lnTo>
                      <a:pt x="11" y="34"/>
                    </a:lnTo>
                    <a:lnTo>
                      <a:pt x="7" y="29"/>
                    </a:lnTo>
                    <a:lnTo>
                      <a:pt x="9" y="36"/>
                    </a:lnTo>
                    <a:lnTo>
                      <a:pt x="17" y="32"/>
                    </a:lnTo>
                    <a:lnTo>
                      <a:pt x="25" y="28"/>
                    </a:lnTo>
                    <a:lnTo>
                      <a:pt x="34" y="23"/>
                    </a:lnTo>
                    <a:lnTo>
                      <a:pt x="43" y="17"/>
                    </a:lnTo>
                    <a:lnTo>
                      <a:pt x="45" y="16"/>
                    </a:lnTo>
                    <a:lnTo>
                      <a:pt x="49" y="12"/>
                    </a:lnTo>
                    <a:close/>
                  </a:path>
                </a:pathLst>
              </a:custGeom>
              <a:solidFill>
                <a:srgbClr val="0099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09" name="Group 26"/>
            <p:cNvGrpSpPr>
              <a:grpSpLocks/>
            </p:cNvGrpSpPr>
            <p:nvPr/>
          </p:nvGrpSpPr>
          <p:grpSpPr bwMode="auto">
            <a:xfrm>
              <a:off x="3564" y="1716"/>
              <a:ext cx="335" cy="67"/>
              <a:chOff x="3564" y="1716"/>
              <a:chExt cx="335" cy="67"/>
            </a:xfrm>
          </p:grpSpPr>
          <p:sp>
            <p:nvSpPr>
              <p:cNvPr id="33830" name="Rectangle 27"/>
              <p:cNvSpPr>
                <a:spLocks noChangeArrowheads="1"/>
              </p:cNvSpPr>
              <p:nvPr/>
            </p:nvSpPr>
            <p:spPr bwMode="auto">
              <a:xfrm>
                <a:off x="3656" y="1740"/>
                <a:ext cx="243" cy="21"/>
              </a:xfrm>
              <a:prstGeom prst="rect">
                <a:avLst/>
              </a:prstGeom>
              <a:solidFill>
                <a:srgbClr val="CC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3831" name="Freeform 28"/>
              <p:cNvSpPr>
                <a:spLocks/>
              </p:cNvSpPr>
              <p:nvPr/>
            </p:nvSpPr>
            <p:spPr bwMode="auto">
              <a:xfrm>
                <a:off x="3564" y="1716"/>
                <a:ext cx="94" cy="67"/>
              </a:xfrm>
              <a:custGeom>
                <a:avLst/>
                <a:gdLst>
                  <a:gd name="T0" fmla="*/ 94 w 94"/>
                  <a:gd name="T1" fmla="*/ 0 h 67"/>
                  <a:gd name="T2" fmla="*/ 0 w 94"/>
                  <a:gd name="T3" fmla="*/ 34 h 67"/>
                  <a:gd name="T4" fmla="*/ 94 w 94"/>
                  <a:gd name="T5" fmla="*/ 67 h 67"/>
                  <a:gd name="T6" fmla="*/ 94 w 94"/>
                  <a:gd name="T7" fmla="*/ 0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67"/>
                  <a:gd name="T14" fmla="*/ 94 w 94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67">
                    <a:moveTo>
                      <a:pt x="94" y="0"/>
                    </a:moveTo>
                    <a:lnTo>
                      <a:pt x="0" y="34"/>
                    </a:lnTo>
                    <a:lnTo>
                      <a:pt x="94" y="67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810" name="Group 29"/>
            <p:cNvGrpSpPr>
              <a:grpSpLocks/>
            </p:cNvGrpSpPr>
            <p:nvPr/>
          </p:nvGrpSpPr>
          <p:grpSpPr bwMode="auto">
            <a:xfrm>
              <a:off x="5236" y="1717"/>
              <a:ext cx="335" cy="68"/>
              <a:chOff x="5236" y="1717"/>
              <a:chExt cx="335" cy="68"/>
            </a:xfrm>
          </p:grpSpPr>
          <p:sp>
            <p:nvSpPr>
              <p:cNvPr id="33828" name="Rectangle 30"/>
              <p:cNvSpPr>
                <a:spLocks noChangeArrowheads="1"/>
              </p:cNvSpPr>
              <p:nvPr/>
            </p:nvSpPr>
            <p:spPr bwMode="auto">
              <a:xfrm>
                <a:off x="5236" y="1740"/>
                <a:ext cx="243" cy="21"/>
              </a:xfrm>
              <a:prstGeom prst="rect">
                <a:avLst/>
              </a:prstGeom>
              <a:solidFill>
                <a:srgbClr val="CC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3829" name="Freeform 31"/>
              <p:cNvSpPr>
                <a:spLocks/>
              </p:cNvSpPr>
              <p:nvPr/>
            </p:nvSpPr>
            <p:spPr bwMode="auto">
              <a:xfrm>
                <a:off x="5477" y="1717"/>
                <a:ext cx="94" cy="68"/>
              </a:xfrm>
              <a:custGeom>
                <a:avLst/>
                <a:gdLst>
                  <a:gd name="T0" fmla="*/ 0 w 94"/>
                  <a:gd name="T1" fmla="*/ 68 h 68"/>
                  <a:gd name="T2" fmla="*/ 94 w 94"/>
                  <a:gd name="T3" fmla="*/ 33 h 68"/>
                  <a:gd name="T4" fmla="*/ 0 w 94"/>
                  <a:gd name="T5" fmla="*/ 0 h 68"/>
                  <a:gd name="T6" fmla="*/ 0 w 94"/>
                  <a:gd name="T7" fmla="*/ 68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"/>
                  <a:gd name="T13" fmla="*/ 0 h 68"/>
                  <a:gd name="T14" fmla="*/ 94 w 94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" h="68">
                    <a:moveTo>
                      <a:pt x="0" y="68"/>
                    </a:moveTo>
                    <a:lnTo>
                      <a:pt x="94" y="33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solidFill>
                <a:srgbClr val="CC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11" name="Rectangle 32"/>
            <p:cNvSpPr>
              <a:spLocks noChangeArrowheads="1"/>
            </p:cNvSpPr>
            <p:nvPr/>
          </p:nvSpPr>
          <p:spPr bwMode="auto">
            <a:xfrm>
              <a:off x="4921" y="927"/>
              <a:ext cx="32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pSp>
          <p:nvGrpSpPr>
            <p:cNvPr id="33812" name="Group 33"/>
            <p:cNvGrpSpPr>
              <a:grpSpLocks/>
            </p:cNvGrpSpPr>
            <p:nvPr/>
          </p:nvGrpSpPr>
          <p:grpSpPr bwMode="auto">
            <a:xfrm>
              <a:off x="4980" y="971"/>
              <a:ext cx="218" cy="273"/>
              <a:chOff x="4980" y="971"/>
              <a:chExt cx="218" cy="273"/>
            </a:xfrm>
          </p:grpSpPr>
          <p:sp>
            <p:nvSpPr>
              <p:cNvPr id="33826" name="Rectangle 34"/>
              <p:cNvSpPr>
                <a:spLocks noChangeArrowheads="1"/>
              </p:cNvSpPr>
              <p:nvPr/>
            </p:nvSpPr>
            <p:spPr bwMode="auto">
              <a:xfrm>
                <a:off x="4980" y="971"/>
                <a:ext cx="1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S</a:t>
                </a:r>
                <a:endParaRPr lang="en-US" altLang="zh-CN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827" name="Rectangle 35"/>
              <p:cNvSpPr>
                <a:spLocks noChangeArrowheads="1"/>
              </p:cNvSpPr>
              <p:nvPr/>
            </p:nvSpPr>
            <p:spPr bwMode="auto">
              <a:xfrm>
                <a:off x="5053" y="1071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侧</a:t>
                </a:r>
                <a:endParaRPr lang="en-US" altLang="zh-CN" sz="18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3813" name="Line 36"/>
            <p:cNvSpPr>
              <a:spLocks noChangeShapeType="1"/>
            </p:cNvSpPr>
            <p:nvPr/>
          </p:nvSpPr>
          <p:spPr bwMode="auto">
            <a:xfrm flipH="1">
              <a:off x="4843" y="1201"/>
              <a:ext cx="118" cy="33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Rectangle 37"/>
            <p:cNvSpPr>
              <a:spLocks noChangeArrowheads="1"/>
            </p:cNvSpPr>
            <p:nvPr/>
          </p:nvSpPr>
          <p:spPr bwMode="auto">
            <a:xfrm>
              <a:off x="5157" y="2189"/>
              <a:ext cx="32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pSp>
          <p:nvGrpSpPr>
            <p:cNvPr id="33815" name="Group 38"/>
            <p:cNvGrpSpPr>
              <a:grpSpLocks/>
            </p:cNvGrpSpPr>
            <p:nvPr/>
          </p:nvGrpSpPr>
          <p:grpSpPr bwMode="auto">
            <a:xfrm>
              <a:off x="5216" y="2233"/>
              <a:ext cx="217" cy="273"/>
              <a:chOff x="5216" y="2233"/>
              <a:chExt cx="217" cy="273"/>
            </a:xfrm>
          </p:grpSpPr>
          <p:sp>
            <p:nvSpPr>
              <p:cNvPr id="33824" name="Rectangle 39"/>
              <p:cNvSpPr>
                <a:spLocks noChangeArrowheads="1"/>
              </p:cNvSpPr>
              <p:nvPr/>
            </p:nvSpPr>
            <p:spPr bwMode="auto">
              <a:xfrm>
                <a:off x="5216" y="2233"/>
                <a:ext cx="10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S</a:t>
                </a:r>
                <a:endParaRPr lang="en-US" altLang="zh-CN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825" name="Rectangle 40"/>
              <p:cNvSpPr>
                <a:spLocks noChangeArrowheads="1"/>
              </p:cNvSpPr>
              <p:nvPr/>
            </p:nvSpPr>
            <p:spPr bwMode="auto">
              <a:xfrm>
                <a:off x="5289" y="2333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底</a:t>
                </a:r>
                <a:endParaRPr lang="en-US" altLang="zh-CN" sz="18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3816" name="Line 41"/>
            <p:cNvSpPr>
              <a:spLocks noChangeShapeType="1"/>
            </p:cNvSpPr>
            <p:nvPr/>
          </p:nvSpPr>
          <p:spPr bwMode="auto">
            <a:xfrm>
              <a:off x="5236" y="1915"/>
              <a:ext cx="118" cy="27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17" name="Object 1029"/>
            <p:cNvGraphicFramePr>
              <a:graphicFrameLocks noChangeAspect="1"/>
            </p:cNvGraphicFramePr>
            <p:nvPr/>
          </p:nvGraphicFramePr>
          <p:xfrm>
            <a:off x="5472" y="1452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5379" imgH="373249" progId="Equation.3">
                    <p:embed/>
                  </p:oleObj>
                </mc:Choice>
                <mc:Fallback>
                  <p:oleObj name="Equation" r:id="rId2" imgW="335379" imgH="373249" progId="Equation.3">
                    <p:embed/>
                    <p:pic>
                      <p:nvPicPr>
                        <p:cNvPr id="33817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452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8" name="Object 1030"/>
            <p:cNvGraphicFramePr>
              <a:graphicFrameLocks noChangeAspect="1"/>
            </p:cNvGraphicFramePr>
            <p:nvPr/>
          </p:nvGraphicFramePr>
          <p:xfrm>
            <a:off x="3504" y="1488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5379" imgH="373249" progId="Equation.3">
                    <p:embed/>
                  </p:oleObj>
                </mc:Choice>
                <mc:Fallback>
                  <p:oleObj name="Equation" r:id="rId4" imgW="335379" imgH="373249" progId="Equation.3">
                    <p:embed/>
                    <p:pic>
                      <p:nvPicPr>
                        <p:cNvPr id="33818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488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9" name="Text Box 44"/>
            <p:cNvSpPr txBox="1">
              <a:spLocks noChangeArrowheads="1"/>
            </p:cNvSpPr>
            <p:nvPr/>
          </p:nvSpPr>
          <p:spPr bwMode="auto">
            <a:xfrm>
              <a:off x="5116" y="1392"/>
              <a:ext cx="212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4800">
                  <a:solidFill>
                    <a:schemeClr val="accent2"/>
                  </a:solidFill>
                </a:rPr>
                <a:t>.</a:t>
              </a:r>
            </a:p>
          </p:txBody>
        </p:sp>
        <p:sp>
          <p:nvSpPr>
            <p:cNvPr id="33820" name="Text Box 45"/>
            <p:cNvSpPr txBox="1">
              <a:spLocks noChangeArrowheads="1"/>
            </p:cNvSpPr>
            <p:nvPr/>
          </p:nvSpPr>
          <p:spPr bwMode="auto">
            <a:xfrm>
              <a:off x="5095" y="148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33821" name="Line 46"/>
            <p:cNvSpPr>
              <a:spLocks noChangeShapeType="1"/>
            </p:cNvSpPr>
            <p:nvPr/>
          </p:nvSpPr>
          <p:spPr bwMode="auto">
            <a:xfrm flipH="1">
              <a:off x="4608" y="1751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Text Box 47"/>
            <p:cNvSpPr txBox="1">
              <a:spLocks noChangeArrowheads="1"/>
            </p:cNvSpPr>
            <p:nvPr/>
          </p:nvSpPr>
          <p:spPr bwMode="auto">
            <a:xfrm>
              <a:off x="4848" y="153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  <p:graphicFrame>
          <p:nvGraphicFramePr>
            <p:cNvPr id="33823" name="Object 1031"/>
            <p:cNvGraphicFramePr>
              <a:graphicFrameLocks noChangeAspect="1"/>
            </p:cNvGraphicFramePr>
            <p:nvPr/>
          </p:nvGraphicFramePr>
          <p:xfrm>
            <a:off x="4704" y="916"/>
            <a:ext cx="19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7106" imgH="236089" progId="Equation.3">
                    <p:embed/>
                  </p:oleObj>
                </mc:Choice>
                <mc:Fallback>
                  <p:oleObj name="Equation" r:id="rId6" imgW="297106" imgH="236089" progId="Equation.3">
                    <p:embed/>
                    <p:pic>
                      <p:nvPicPr>
                        <p:cNvPr id="33823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916"/>
                          <a:ext cx="19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896" name="Object 1024"/>
          <p:cNvGraphicFramePr>
            <a:graphicFrameLocks noChangeAspect="1"/>
          </p:cNvGraphicFramePr>
          <p:nvPr/>
        </p:nvGraphicFramePr>
        <p:xfrm>
          <a:off x="1944688" y="657225"/>
          <a:ext cx="20177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0720" imgH="541151" progId="Equation.3">
                  <p:embed/>
                </p:oleObj>
              </mc:Choice>
              <mc:Fallback>
                <p:oleObj name="Equation" r:id="rId8" imgW="1950720" imgH="541151" progId="Equation.3">
                  <p:embed/>
                  <p:pic>
                    <p:nvPicPr>
                      <p:cNvPr id="8089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657225"/>
                        <a:ext cx="20177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830263" y="611188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而</a:t>
            </a:r>
          </a:p>
        </p:txBody>
      </p:sp>
      <p:sp>
        <p:nvSpPr>
          <p:cNvPr id="54323" name="Text Box 51"/>
          <p:cNvSpPr txBox="1">
            <a:spLocks noChangeArrowheads="1"/>
          </p:cNvSpPr>
          <p:nvPr/>
        </p:nvSpPr>
        <p:spPr bwMode="auto">
          <a:xfrm>
            <a:off x="701675" y="16144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所以</a:t>
            </a:r>
          </a:p>
        </p:txBody>
      </p:sp>
      <p:graphicFrame>
        <p:nvGraphicFramePr>
          <p:cNvPr id="80897" name="Object 1025"/>
          <p:cNvGraphicFramePr>
            <a:graphicFrameLocks noChangeAspect="1"/>
          </p:cNvGraphicFramePr>
          <p:nvPr/>
        </p:nvGraphicFramePr>
        <p:xfrm>
          <a:off x="1905000" y="1460500"/>
          <a:ext cx="2082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72640" imgH="967609" progId="Equation.3">
                  <p:embed/>
                </p:oleObj>
              </mc:Choice>
              <mc:Fallback>
                <p:oleObj name="Equation" r:id="rId10" imgW="2072640" imgH="967609" progId="Equation.3">
                  <p:embed/>
                  <p:pic>
                    <p:nvPicPr>
                      <p:cNvPr id="8089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60500"/>
                        <a:ext cx="2082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8" name="Object 1026"/>
          <p:cNvGraphicFramePr>
            <a:graphicFrameLocks noChangeAspect="1"/>
          </p:cNvGraphicFramePr>
          <p:nvPr/>
        </p:nvGraphicFramePr>
        <p:xfrm>
          <a:off x="2311400" y="2708275"/>
          <a:ext cx="1270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4969" imgH="967609" progId="Equation.3">
                  <p:embed/>
                </p:oleObj>
              </mc:Choice>
              <mc:Fallback>
                <p:oleObj name="Equation" r:id="rId12" imgW="1264969" imgH="967609" progId="Equation.3">
                  <p:embed/>
                  <p:pic>
                    <p:nvPicPr>
                      <p:cNvPr id="8089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708275"/>
                        <a:ext cx="1270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381000" y="4000500"/>
            <a:ext cx="8321675" cy="1373188"/>
            <a:chOff x="240" y="2352"/>
            <a:chExt cx="5242" cy="865"/>
          </a:xfrm>
        </p:grpSpPr>
        <p:sp>
          <p:nvSpPr>
            <p:cNvPr id="33801" name="Text Box 55"/>
            <p:cNvSpPr txBox="1">
              <a:spLocks noChangeArrowheads="1"/>
            </p:cNvSpPr>
            <p:nvPr/>
          </p:nvSpPr>
          <p:spPr bwMode="auto">
            <a:xfrm>
              <a:off x="240" y="2352"/>
              <a:ext cx="524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3300"/>
                  </a:solidFill>
                </a:rPr>
                <a:t>即带电平面两侧的电场是垂直于平面的均匀场：</a:t>
              </a:r>
              <a:endParaRPr lang="en-US" altLang="zh-CN" sz="2800">
                <a:solidFill>
                  <a:srgbClr val="CC33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3300"/>
                  </a:solidFill>
                </a:rPr>
                <a:t>当</a:t>
              </a:r>
              <a:r>
                <a:rPr lang="zh-CN" altLang="en-US" sz="2800" i="1">
                  <a:solidFill>
                    <a:srgbClr val="CC3300"/>
                  </a:solidFill>
                  <a:sym typeface="Symbol" panose="05050102010706020507" pitchFamily="18" charset="2"/>
                </a:rPr>
                <a:t> </a:t>
              </a:r>
              <a:r>
                <a:rPr lang="en-US" altLang="zh-CN" sz="2800">
                  <a:solidFill>
                    <a:srgbClr val="CC3300"/>
                  </a:solidFill>
                </a:rPr>
                <a:t>&gt; 0</a:t>
              </a:r>
              <a:r>
                <a:rPr lang="zh-CN" altLang="en-US" sz="2800">
                  <a:solidFill>
                    <a:srgbClr val="CC3300"/>
                  </a:solidFill>
                </a:rPr>
                <a:t>时，   的方向远离平面；</a:t>
              </a:r>
              <a:endParaRPr lang="en-US" altLang="zh-CN" sz="2800">
                <a:solidFill>
                  <a:srgbClr val="CC330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3300"/>
                  </a:solidFill>
                </a:rPr>
                <a:t>当</a:t>
              </a:r>
              <a:r>
                <a:rPr lang="zh-CN" altLang="en-US" sz="2800" i="1">
                  <a:solidFill>
                    <a:srgbClr val="CC3300"/>
                  </a:solidFill>
                  <a:sym typeface="Symbol" panose="05050102010706020507" pitchFamily="18" charset="2"/>
                </a:rPr>
                <a:t> </a:t>
              </a:r>
              <a:r>
                <a:rPr lang="en-US" altLang="zh-CN" sz="2800">
                  <a:solidFill>
                    <a:srgbClr val="CC3300"/>
                  </a:solidFill>
                </a:rPr>
                <a:t>&lt; 0</a:t>
              </a:r>
              <a:r>
                <a:rPr lang="zh-CN" altLang="en-US" sz="2800">
                  <a:solidFill>
                    <a:srgbClr val="CC3300"/>
                  </a:solidFill>
                </a:rPr>
                <a:t>时，   的方向指向平面。</a:t>
              </a:r>
              <a:endParaRPr lang="en-US" altLang="zh-CN" sz="2800">
                <a:solidFill>
                  <a:srgbClr val="CC3300"/>
                </a:solidFill>
              </a:endParaRPr>
            </a:p>
          </p:txBody>
        </p:sp>
        <p:graphicFrame>
          <p:nvGraphicFramePr>
            <p:cNvPr id="33802" name="Object 1027"/>
            <p:cNvGraphicFramePr>
              <a:graphicFrameLocks noChangeAspect="1"/>
            </p:cNvGraphicFramePr>
            <p:nvPr/>
          </p:nvGraphicFramePr>
          <p:xfrm>
            <a:off x="1401" y="2931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35379" imgH="373249" progId="Equation.3">
                    <p:embed/>
                  </p:oleObj>
                </mc:Choice>
                <mc:Fallback>
                  <p:oleObj name="Equation" r:id="rId14" imgW="335379" imgH="373249" progId="Equation.3">
                    <p:embed/>
                    <p:pic>
                      <p:nvPicPr>
                        <p:cNvPr id="33802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2931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3" name="Object 1028"/>
            <p:cNvGraphicFramePr>
              <a:graphicFrameLocks noChangeAspect="1"/>
            </p:cNvGraphicFramePr>
            <p:nvPr/>
          </p:nvGraphicFramePr>
          <p:xfrm>
            <a:off x="1401" y="2659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5379" imgH="373249" progId="Equation.3">
                    <p:embed/>
                  </p:oleObj>
                </mc:Choice>
                <mc:Fallback>
                  <p:oleObj name="Equation" r:id="rId16" imgW="335379" imgH="373249" progId="Equation.3">
                    <p:embed/>
                    <p:pic>
                      <p:nvPicPr>
                        <p:cNvPr id="33803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2659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2" grpId="0" autoUpdateAnimBg="0"/>
      <p:bldP spid="5432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49250" y="26988"/>
            <a:ext cx="8615363" cy="1385887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0">
                <a:solidFill>
                  <a:schemeClr val="accent2"/>
                </a:solidFill>
                <a:ea typeface="华文中宋" panose="02010600040101010101" pitchFamily="2" charset="-122"/>
              </a:rPr>
              <a:t>例</a:t>
            </a:r>
            <a:r>
              <a:rPr lang="en-US" altLang="zh-CN" b="0">
                <a:solidFill>
                  <a:schemeClr val="accent2"/>
                </a:solidFill>
                <a:ea typeface="华文中宋" panose="02010600040101010101" pitchFamily="2" charset="-122"/>
              </a:rPr>
              <a:t>6   </a:t>
            </a:r>
            <a:r>
              <a:rPr lang="zh-CN" altLang="en-US" b="0" dirty="0">
                <a:solidFill>
                  <a:schemeClr val="accent2"/>
                </a:solidFill>
                <a:ea typeface="华文中宋" panose="02010600040101010101" pitchFamily="2" charset="-122"/>
              </a:rPr>
              <a:t>均匀带电球体 </a:t>
            </a:r>
            <a:r>
              <a:rPr lang="en-US" altLang="zh-CN" b="0" dirty="0">
                <a:solidFill>
                  <a:schemeClr val="accent2"/>
                </a:solidFill>
                <a:ea typeface="华文中宋" panose="02010600040101010101" pitchFamily="2" charset="-122"/>
              </a:rPr>
              <a:t>(</a:t>
            </a:r>
            <a:r>
              <a:rPr lang="en-US" altLang="zh-CN" b="0" i="1" dirty="0">
                <a:solidFill>
                  <a:schemeClr val="accent2"/>
                </a:solidFill>
                <a:ea typeface="华文中宋" panose="02010600040101010101" pitchFamily="2" charset="-122"/>
              </a:rPr>
              <a:t>R</a:t>
            </a:r>
            <a:r>
              <a:rPr lang="en-US" altLang="zh-CN" b="0" dirty="0">
                <a:solidFill>
                  <a:schemeClr val="accent2"/>
                </a:solidFill>
                <a:ea typeface="华文中宋" panose="02010600040101010101" pitchFamily="2" charset="-122"/>
              </a:rPr>
              <a:t>, </a:t>
            </a:r>
            <a:r>
              <a:rPr lang="en-US" altLang="zh-CN" b="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ρ </a:t>
            </a:r>
            <a:r>
              <a:rPr lang="en-US" altLang="zh-CN" b="0" dirty="0">
                <a:solidFill>
                  <a:schemeClr val="accent2"/>
                </a:solidFill>
                <a:ea typeface="华文中宋" panose="02010600040101010101" pitchFamily="2" charset="-122"/>
              </a:rPr>
              <a:t>&gt; 0)</a:t>
            </a:r>
            <a:r>
              <a:rPr lang="zh-CN" altLang="en-US" b="0" dirty="0">
                <a:solidFill>
                  <a:schemeClr val="accent2"/>
                </a:solidFill>
                <a:ea typeface="华文中宋" panose="02010600040101010101" pitchFamily="2" charset="-122"/>
              </a:rPr>
              <a:t>，现从球内挖去一半径为 </a:t>
            </a:r>
            <a:r>
              <a:rPr lang="en-US" altLang="zh-CN" b="0" i="1" dirty="0">
                <a:solidFill>
                  <a:schemeClr val="accent2"/>
                </a:solidFill>
                <a:ea typeface="华文中宋" panose="02010600040101010101" pitchFamily="2" charset="-122"/>
              </a:rPr>
              <a:t>r </a:t>
            </a:r>
            <a:r>
              <a:rPr lang="en-US" altLang="zh-CN" b="0" dirty="0">
                <a:solidFill>
                  <a:schemeClr val="accent2"/>
                </a:solidFill>
                <a:ea typeface="华文中宋" panose="02010600040101010101" pitchFamily="2" charset="-122"/>
              </a:rPr>
              <a:t>&lt; </a:t>
            </a:r>
            <a:r>
              <a:rPr lang="en-US" altLang="zh-CN" b="0" i="1" dirty="0">
                <a:solidFill>
                  <a:schemeClr val="accent2"/>
                </a:solidFill>
                <a:ea typeface="华文中宋" panose="02010600040101010101" pitchFamily="2" charset="-122"/>
              </a:rPr>
              <a:t>R</a:t>
            </a:r>
            <a:r>
              <a:rPr lang="en-US" altLang="zh-CN" b="0" dirty="0">
                <a:solidFill>
                  <a:schemeClr val="accent2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b="0" dirty="0">
                <a:solidFill>
                  <a:schemeClr val="accent2"/>
                </a:solidFill>
                <a:ea typeface="华文中宋" panose="02010600040101010101" pitchFamily="2" charset="-122"/>
              </a:rPr>
              <a:t>的球体，求证由此形成的空腔内的电场是均匀的，并求其值。</a:t>
            </a:r>
          </a:p>
        </p:txBody>
      </p:sp>
      <p:grpSp>
        <p:nvGrpSpPr>
          <p:cNvPr id="35843" name="组合 1"/>
          <p:cNvGrpSpPr>
            <a:grpSpLocks/>
          </p:cNvGrpSpPr>
          <p:nvPr/>
        </p:nvGrpSpPr>
        <p:grpSpPr bwMode="auto">
          <a:xfrm>
            <a:off x="6372225" y="1628775"/>
            <a:ext cx="2622550" cy="2622550"/>
            <a:chOff x="5872163" y="1371600"/>
            <a:chExt cx="2879725" cy="2879725"/>
          </a:xfrm>
        </p:grpSpPr>
        <p:sp>
          <p:nvSpPr>
            <p:cNvPr id="35856" name="Oval 3"/>
            <p:cNvSpPr>
              <a:spLocks noChangeArrowheads="1"/>
            </p:cNvSpPr>
            <p:nvPr/>
          </p:nvSpPr>
          <p:spPr bwMode="auto">
            <a:xfrm>
              <a:off x="5872163" y="1371600"/>
              <a:ext cx="2879725" cy="287972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7" name="Oval 4"/>
            <p:cNvSpPr>
              <a:spLocks noChangeArrowheads="1"/>
            </p:cNvSpPr>
            <p:nvPr/>
          </p:nvSpPr>
          <p:spPr bwMode="auto">
            <a:xfrm>
              <a:off x="6815138" y="1905000"/>
              <a:ext cx="1800225" cy="18002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5858" name="Group 5"/>
            <p:cNvGrpSpPr>
              <a:grpSpLocks/>
            </p:cNvGrpSpPr>
            <p:nvPr/>
          </p:nvGrpSpPr>
          <p:grpSpPr bwMode="auto">
            <a:xfrm>
              <a:off x="7319963" y="2819400"/>
              <a:ext cx="457200" cy="469900"/>
              <a:chOff x="4611" y="1776"/>
              <a:chExt cx="288" cy="296"/>
            </a:xfrm>
          </p:grpSpPr>
          <p:sp>
            <p:nvSpPr>
              <p:cNvPr id="35869" name="Line 6"/>
              <p:cNvSpPr>
                <a:spLocks noChangeShapeType="1"/>
              </p:cNvSpPr>
              <p:nvPr/>
            </p:nvSpPr>
            <p:spPr bwMode="auto">
              <a:xfrm>
                <a:off x="4611" y="177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5870" name="Object 7"/>
              <p:cNvGraphicFramePr>
                <a:graphicFrameLocks noChangeAspect="1"/>
              </p:cNvGraphicFramePr>
              <p:nvPr/>
            </p:nvGraphicFramePr>
            <p:xfrm>
              <a:off x="4659" y="1776"/>
              <a:ext cx="21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26725" imgH="177415" progId="Equation.3">
                      <p:embed/>
                    </p:oleObj>
                  </mc:Choice>
                  <mc:Fallback>
                    <p:oleObj name="Equation" r:id="rId2" imgW="126725" imgH="177415" progId="Equation.3">
                      <p:embed/>
                      <p:pic>
                        <p:nvPicPr>
                          <p:cNvPr id="3587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" y="1776"/>
                            <a:ext cx="212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59" name="Group 8"/>
            <p:cNvGrpSpPr>
              <a:grpSpLocks/>
            </p:cNvGrpSpPr>
            <p:nvPr/>
          </p:nvGrpSpPr>
          <p:grpSpPr bwMode="auto">
            <a:xfrm>
              <a:off x="7319963" y="2057400"/>
              <a:ext cx="685800" cy="762000"/>
              <a:chOff x="4611" y="1296"/>
              <a:chExt cx="432" cy="480"/>
            </a:xfrm>
          </p:grpSpPr>
          <p:sp>
            <p:nvSpPr>
              <p:cNvPr id="35867" name="Line 9"/>
              <p:cNvSpPr>
                <a:spLocks noChangeShapeType="1"/>
              </p:cNvSpPr>
              <p:nvPr/>
            </p:nvSpPr>
            <p:spPr bwMode="auto">
              <a:xfrm flipV="1">
                <a:off x="4611" y="1344"/>
                <a:ext cx="432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5868" name="Object 10"/>
              <p:cNvGraphicFramePr>
                <a:graphicFrameLocks noChangeAspect="1"/>
              </p:cNvGraphicFramePr>
              <p:nvPr/>
            </p:nvGraphicFramePr>
            <p:xfrm>
              <a:off x="4659" y="1296"/>
              <a:ext cx="217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52268" imgH="215713" progId="Equation.3">
                      <p:embed/>
                    </p:oleObj>
                  </mc:Choice>
                  <mc:Fallback>
                    <p:oleObj name="Equation" r:id="rId4" imgW="152268" imgH="215713" progId="Equation.3">
                      <p:embed/>
                      <p:pic>
                        <p:nvPicPr>
                          <p:cNvPr id="35868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" y="1296"/>
                            <a:ext cx="217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60" name="Group 11"/>
            <p:cNvGrpSpPr>
              <a:grpSpLocks/>
            </p:cNvGrpSpPr>
            <p:nvPr/>
          </p:nvGrpSpPr>
          <p:grpSpPr bwMode="auto">
            <a:xfrm>
              <a:off x="7777163" y="2133600"/>
              <a:ext cx="457200" cy="685800"/>
              <a:chOff x="4899" y="1344"/>
              <a:chExt cx="288" cy="432"/>
            </a:xfrm>
          </p:grpSpPr>
          <p:sp>
            <p:nvSpPr>
              <p:cNvPr id="35865" name="Line 12"/>
              <p:cNvSpPr>
                <a:spLocks noChangeShapeType="1"/>
              </p:cNvSpPr>
              <p:nvPr/>
            </p:nvSpPr>
            <p:spPr bwMode="auto">
              <a:xfrm flipV="1">
                <a:off x="4899" y="1344"/>
                <a:ext cx="144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35866" name="Object 13"/>
              <p:cNvGraphicFramePr>
                <a:graphicFrameLocks noChangeAspect="1"/>
              </p:cNvGraphicFramePr>
              <p:nvPr/>
            </p:nvGraphicFramePr>
            <p:xfrm>
              <a:off x="4970" y="1450"/>
              <a:ext cx="217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52268" imgH="215713" progId="Equation.3">
                      <p:embed/>
                    </p:oleObj>
                  </mc:Choice>
                  <mc:Fallback>
                    <p:oleObj name="Equation" r:id="rId6" imgW="152268" imgH="215713" progId="Equation.3">
                      <p:embed/>
                      <p:pic>
                        <p:nvPicPr>
                          <p:cNvPr id="35866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0" y="1450"/>
                            <a:ext cx="217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861" name="Group 14"/>
            <p:cNvGrpSpPr>
              <a:grpSpLocks/>
            </p:cNvGrpSpPr>
            <p:nvPr/>
          </p:nvGrpSpPr>
          <p:grpSpPr bwMode="auto">
            <a:xfrm>
              <a:off x="6967538" y="1943100"/>
              <a:ext cx="1335087" cy="1195388"/>
              <a:chOff x="4389" y="1224"/>
              <a:chExt cx="841" cy="753"/>
            </a:xfrm>
          </p:grpSpPr>
          <p:sp>
            <p:nvSpPr>
              <p:cNvPr id="35862" name="Text Box 15"/>
              <p:cNvSpPr txBox="1">
                <a:spLocks noChangeArrowheads="1"/>
              </p:cNvSpPr>
              <p:nvPr/>
            </p:nvSpPr>
            <p:spPr bwMode="auto">
              <a:xfrm>
                <a:off x="4989" y="1224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0">
                    <a:solidFill>
                      <a:schemeClr val="accent2"/>
                    </a:solidFill>
                  </a:rPr>
                  <a:t>P</a:t>
                </a:r>
              </a:p>
            </p:txBody>
          </p:sp>
          <p:sp>
            <p:nvSpPr>
              <p:cNvPr id="35863" name="Text Box 16"/>
              <p:cNvSpPr txBox="1">
                <a:spLocks noChangeArrowheads="1"/>
              </p:cNvSpPr>
              <p:nvPr/>
            </p:nvSpPr>
            <p:spPr bwMode="auto">
              <a:xfrm>
                <a:off x="4389" y="1650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0">
                    <a:solidFill>
                      <a:schemeClr val="accent2"/>
                    </a:solidFill>
                  </a:rPr>
                  <a:t>O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+</a:t>
                </a:r>
                <a:endParaRPr lang="en-US" altLang="zh-CN" sz="2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864" name="Text Box 17"/>
              <p:cNvSpPr txBox="1">
                <a:spLocks noChangeArrowheads="1"/>
              </p:cNvSpPr>
              <p:nvPr/>
            </p:nvSpPr>
            <p:spPr bwMode="auto">
              <a:xfrm>
                <a:off x="4878" y="1689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0">
                    <a:solidFill>
                      <a:schemeClr val="accent2"/>
                    </a:solidFill>
                  </a:rPr>
                  <a:t>O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-</a:t>
                </a:r>
                <a:endParaRPr lang="en-US" altLang="zh-CN" sz="240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214313" y="1700213"/>
            <a:ext cx="62293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0">
                <a:solidFill>
                  <a:schemeClr val="accent2"/>
                </a:solidFill>
                <a:ea typeface="华文中宋" panose="02010600040101010101" pitchFamily="2" charset="-122"/>
              </a:rPr>
              <a:t>解：由电场叠加原理可知，有空腔的带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>
                <a:solidFill>
                  <a:schemeClr val="accent2"/>
                </a:solidFill>
                <a:ea typeface="华文中宋" panose="02010600040101010101" pitchFamily="2" charset="-122"/>
              </a:rPr>
              <a:t>电球体内电场</a:t>
            </a:r>
            <a:r>
              <a:rPr lang="zh-CN" altLang="en-US" b="0">
                <a:solidFill>
                  <a:srgbClr val="CC3300"/>
                </a:solidFill>
                <a:ea typeface="华文中宋" panose="02010600040101010101" pitchFamily="2" charset="-122"/>
              </a:rPr>
              <a:t>＝</a:t>
            </a:r>
            <a:r>
              <a:rPr lang="zh-CN" altLang="en-US" b="0">
                <a:solidFill>
                  <a:schemeClr val="accent2"/>
                </a:solidFill>
                <a:ea typeface="华文中宋" panose="02010600040101010101" pitchFamily="2" charset="-122"/>
              </a:rPr>
              <a:t>带正电的</a:t>
            </a: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</a:rPr>
              <a:t>未挖球体</a:t>
            </a:r>
            <a:r>
              <a:rPr lang="zh-CN" altLang="en-US" b="0">
                <a:solidFill>
                  <a:schemeClr val="accent2"/>
                </a:solidFill>
                <a:ea typeface="华文中宋" panose="02010600040101010101" pitchFamily="2" charset="-122"/>
              </a:rPr>
              <a:t>电场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>
                <a:solidFill>
                  <a:srgbClr val="CC3300"/>
                </a:solidFill>
                <a:ea typeface="华文中宋" panose="02010600040101010101" pitchFamily="2" charset="-122"/>
              </a:rPr>
              <a:t>＋</a:t>
            </a:r>
            <a:r>
              <a:rPr lang="zh-CN" altLang="en-US" b="0">
                <a:solidFill>
                  <a:schemeClr val="accent2"/>
                </a:solidFill>
                <a:ea typeface="华文中宋" panose="02010600040101010101" pitchFamily="2" charset="-122"/>
              </a:rPr>
              <a:t>以体电荷密度相等的</a:t>
            </a: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</a:rPr>
              <a:t>负电荷</a:t>
            </a:r>
            <a:r>
              <a:rPr lang="zh-CN" altLang="en-US" b="0">
                <a:solidFill>
                  <a:schemeClr val="accent2"/>
                </a:solidFill>
                <a:ea typeface="华文中宋" panose="02010600040101010101" pitchFamily="2" charset="-122"/>
              </a:rPr>
              <a:t>充满空腔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>
                <a:solidFill>
                  <a:schemeClr val="accent2"/>
                </a:solidFill>
                <a:ea typeface="华文中宋" panose="02010600040101010101" pitchFamily="2" charset="-122"/>
              </a:rPr>
              <a:t>形成的带电球体的电场。</a:t>
            </a:r>
          </a:p>
        </p:txBody>
      </p:sp>
      <p:grpSp>
        <p:nvGrpSpPr>
          <p:cNvPr id="48158" name="Group 30"/>
          <p:cNvGrpSpPr>
            <a:grpSpLocks/>
          </p:cNvGrpSpPr>
          <p:nvPr/>
        </p:nvGrpSpPr>
        <p:grpSpPr bwMode="auto">
          <a:xfrm>
            <a:off x="179388" y="4703763"/>
            <a:ext cx="4795837" cy="938212"/>
            <a:chOff x="192" y="2919"/>
            <a:chExt cx="3021" cy="591"/>
          </a:xfrm>
        </p:grpSpPr>
        <p:sp>
          <p:nvSpPr>
            <p:cNvPr id="35854" name="Text Box 20"/>
            <p:cNvSpPr txBox="1">
              <a:spLocks noChangeArrowheads="1"/>
            </p:cNvSpPr>
            <p:nvPr/>
          </p:nvSpPr>
          <p:spPr bwMode="auto">
            <a:xfrm>
              <a:off x="192" y="3001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accent2"/>
                  </a:solidFill>
                  <a:ea typeface="华文中宋" panose="02010600040101010101" pitchFamily="2" charset="-122"/>
                </a:rPr>
                <a:t>小球体生成的电场</a:t>
              </a:r>
            </a:p>
          </p:txBody>
        </p:sp>
        <p:graphicFrame>
          <p:nvGraphicFramePr>
            <p:cNvPr id="35855" name="Object 21"/>
            <p:cNvGraphicFramePr>
              <a:graphicFrameLocks noChangeAspect="1"/>
            </p:cNvGraphicFramePr>
            <p:nvPr/>
          </p:nvGraphicFramePr>
          <p:xfrm>
            <a:off x="2205" y="2919"/>
            <a:ext cx="1008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36560" imgH="431640" progId="Equation.DSMT4">
                    <p:embed/>
                  </p:oleObj>
                </mc:Choice>
                <mc:Fallback>
                  <p:oleObj name="Equation" r:id="rId8" imgW="736560" imgH="431640" progId="Equation.DSMT4">
                    <p:embed/>
                    <p:pic>
                      <p:nvPicPr>
                        <p:cNvPr id="3585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2919"/>
                          <a:ext cx="1008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59" name="Group 31"/>
          <p:cNvGrpSpPr>
            <a:grpSpLocks/>
          </p:cNvGrpSpPr>
          <p:nvPr/>
        </p:nvGrpSpPr>
        <p:grpSpPr bwMode="auto">
          <a:xfrm>
            <a:off x="146050" y="5456238"/>
            <a:ext cx="4927600" cy="1357312"/>
            <a:chOff x="198" y="3348"/>
            <a:chExt cx="3104" cy="855"/>
          </a:xfrm>
        </p:grpSpPr>
        <p:sp>
          <p:nvSpPr>
            <p:cNvPr id="35852" name="Text Box 23"/>
            <p:cNvSpPr txBox="1">
              <a:spLocks noChangeArrowheads="1"/>
            </p:cNvSpPr>
            <p:nvPr/>
          </p:nvSpPr>
          <p:spPr bwMode="auto">
            <a:xfrm>
              <a:off x="198" y="3348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accent2"/>
                  </a:solidFill>
                  <a:ea typeface="华文中宋" panose="02010600040101010101" pitchFamily="2" charset="-122"/>
                </a:rPr>
                <a:t>合场强为</a:t>
              </a:r>
            </a:p>
          </p:txBody>
        </p:sp>
        <p:graphicFrame>
          <p:nvGraphicFramePr>
            <p:cNvPr id="35853" name="Object 24"/>
            <p:cNvGraphicFramePr>
              <a:graphicFrameLocks noChangeAspect="1"/>
            </p:cNvGraphicFramePr>
            <p:nvPr/>
          </p:nvGraphicFramePr>
          <p:xfrm>
            <a:off x="295" y="3612"/>
            <a:ext cx="3007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97080" imgH="431640" progId="Equation.DSMT4">
                    <p:embed/>
                  </p:oleObj>
                </mc:Choice>
                <mc:Fallback>
                  <p:oleObj name="Equation" r:id="rId10" imgW="2197080" imgH="431640" progId="Equation.DSMT4">
                    <p:embed/>
                    <p:pic>
                      <p:nvPicPr>
                        <p:cNvPr id="35853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612"/>
                          <a:ext cx="3007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5364163" y="4441825"/>
            <a:ext cx="3397250" cy="215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</a:rPr>
              <a:t>空腔内电场为匀强电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</a:rPr>
              <a:t>场，大小与电荷密度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</a:rPr>
              <a:t>和球心距离成正比，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0">
                <a:solidFill>
                  <a:schemeClr val="accent2"/>
                </a:solidFill>
                <a:ea typeface="楷体_GB2312" pitchFamily="49" charset="-122"/>
              </a:rPr>
              <a:t>方向平行于球心连线</a:t>
            </a:r>
          </a:p>
        </p:txBody>
      </p:sp>
      <p:grpSp>
        <p:nvGrpSpPr>
          <p:cNvPr id="48157" name="Group 29"/>
          <p:cNvGrpSpPr>
            <a:grpSpLocks/>
          </p:cNvGrpSpPr>
          <p:nvPr/>
        </p:nvGrpSpPr>
        <p:grpSpPr bwMode="auto">
          <a:xfrm>
            <a:off x="198438" y="3879850"/>
            <a:ext cx="4779962" cy="938213"/>
            <a:chOff x="204" y="2400"/>
            <a:chExt cx="3011" cy="591"/>
          </a:xfrm>
        </p:grpSpPr>
        <p:graphicFrame>
          <p:nvGraphicFramePr>
            <p:cNvPr id="35850" name="Object 27"/>
            <p:cNvGraphicFramePr>
              <a:graphicFrameLocks noChangeAspect="1"/>
            </p:cNvGraphicFramePr>
            <p:nvPr/>
          </p:nvGraphicFramePr>
          <p:xfrm>
            <a:off x="2208" y="2400"/>
            <a:ext cx="1007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36560" imgH="431640" progId="Equation.DSMT4">
                    <p:embed/>
                  </p:oleObj>
                </mc:Choice>
                <mc:Fallback>
                  <p:oleObj name="Equation" r:id="rId12" imgW="736560" imgH="431640" progId="Equation.DSMT4">
                    <p:embed/>
                    <p:pic>
                      <p:nvPicPr>
                        <p:cNvPr id="3585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400"/>
                          <a:ext cx="1007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Text Box 28"/>
            <p:cNvSpPr txBox="1">
              <a:spLocks noChangeArrowheads="1"/>
            </p:cNvSpPr>
            <p:nvPr/>
          </p:nvSpPr>
          <p:spPr bwMode="auto">
            <a:xfrm>
              <a:off x="204" y="2460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med" len="lg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accent2"/>
                  </a:solidFill>
                  <a:ea typeface="华文中宋" panose="02010600040101010101" pitchFamily="2" charset="-122"/>
                </a:rPr>
                <a:t>大球体生成的电场</a:t>
              </a:r>
            </a:p>
          </p:txBody>
        </p:sp>
      </p:grpSp>
      <p:sp>
        <p:nvSpPr>
          <p:cNvPr id="29" name="Rectangle 1047"/>
          <p:cNvSpPr>
            <a:spLocks noChangeArrowheads="1"/>
          </p:cNvSpPr>
          <p:nvPr/>
        </p:nvSpPr>
        <p:spPr bwMode="auto">
          <a:xfrm>
            <a:off x="0" y="1412875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  <p:bldP spid="48146" grpId="0"/>
      <p:bldP spid="48153" grpId="0" animBg="1" autoUpdateAnimBg="0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026"/>
          <p:cNvSpPr txBox="1">
            <a:spLocks noChangeArrowheads="1"/>
          </p:cNvSpPr>
          <p:nvPr/>
        </p:nvSpPr>
        <p:spPr bwMode="auto">
          <a:xfrm>
            <a:off x="533400" y="152400"/>
            <a:ext cx="832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利用场强叠加原理，可求出更多带电体的电场分布</a:t>
            </a:r>
            <a:endParaRPr lang="en-US" altLang="zh-CN" sz="2800">
              <a:solidFill>
                <a:srgbClr val="CC3300"/>
              </a:solidFill>
            </a:endParaRPr>
          </a:p>
        </p:txBody>
      </p:sp>
      <p:sp>
        <p:nvSpPr>
          <p:cNvPr id="60419" name="Text Box 1027"/>
          <p:cNvSpPr txBox="1">
            <a:spLocks noChangeArrowheads="1"/>
          </p:cNvSpPr>
          <p:nvPr/>
        </p:nvSpPr>
        <p:spPr bwMode="auto">
          <a:xfrm>
            <a:off x="228600" y="914400"/>
            <a:ext cx="66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如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60420" name="Text Box 1028"/>
          <p:cNvSpPr txBox="1">
            <a:spLocks noChangeArrowheads="1"/>
          </p:cNvSpPr>
          <p:nvPr/>
        </p:nvSpPr>
        <p:spPr bwMode="auto">
          <a:xfrm>
            <a:off x="838200" y="928688"/>
            <a:ext cx="482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1. </a:t>
            </a:r>
            <a:r>
              <a:rPr lang="zh-CN" altLang="en-US" sz="2800">
                <a:solidFill>
                  <a:schemeClr val="accent2"/>
                </a:solidFill>
              </a:rPr>
              <a:t>两平行的无限大带电平板；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60421" name="Text Box 1029"/>
          <p:cNvSpPr txBox="1">
            <a:spLocks noChangeArrowheads="1"/>
          </p:cNvSpPr>
          <p:nvPr/>
        </p:nvSpPr>
        <p:spPr bwMode="auto">
          <a:xfrm>
            <a:off x="5389563" y="928688"/>
            <a:ext cx="3754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带小缺口的细圆环；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60422" name="Text Box 1030"/>
          <p:cNvSpPr txBox="1">
            <a:spLocks noChangeArrowheads="1"/>
          </p:cNvSpPr>
          <p:nvPr/>
        </p:nvSpPr>
        <p:spPr bwMode="auto">
          <a:xfrm>
            <a:off x="914400" y="3505200"/>
            <a:ext cx="411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3. </a:t>
            </a:r>
            <a:r>
              <a:rPr lang="zh-CN" altLang="en-US" sz="2800">
                <a:solidFill>
                  <a:schemeClr val="accent2"/>
                </a:solidFill>
              </a:rPr>
              <a:t>带圆孔的无限大平板；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60423" name="Text Box 1031"/>
          <p:cNvSpPr txBox="1">
            <a:spLocks noChangeArrowheads="1"/>
          </p:cNvSpPr>
          <p:nvPr/>
        </p:nvSpPr>
        <p:spPr bwMode="auto">
          <a:xfrm>
            <a:off x="5160963" y="3505200"/>
            <a:ext cx="4111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4. </a:t>
            </a:r>
            <a:r>
              <a:rPr lang="zh-CN" altLang="en-US" sz="2800">
                <a:solidFill>
                  <a:schemeClr val="accent2"/>
                </a:solidFill>
              </a:rPr>
              <a:t>带有空腔的圆柱体等；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2057400" y="1524000"/>
            <a:ext cx="1816100" cy="1873250"/>
            <a:chOff x="1296" y="2660"/>
            <a:chExt cx="1144" cy="1180"/>
          </a:xfrm>
        </p:grpSpPr>
        <p:sp>
          <p:nvSpPr>
            <p:cNvPr id="34926" name="Line 1033"/>
            <p:cNvSpPr>
              <a:spLocks noChangeShapeType="1"/>
            </p:cNvSpPr>
            <p:nvPr/>
          </p:nvSpPr>
          <p:spPr bwMode="auto">
            <a:xfrm flipV="1">
              <a:off x="1296" y="3527"/>
              <a:ext cx="440" cy="313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7" name="Line 1034"/>
            <p:cNvSpPr>
              <a:spLocks noChangeShapeType="1"/>
            </p:cNvSpPr>
            <p:nvPr/>
          </p:nvSpPr>
          <p:spPr bwMode="auto">
            <a:xfrm>
              <a:off x="1296" y="3004"/>
              <a:ext cx="0" cy="833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8" name="Line 1035"/>
            <p:cNvSpPr>
              <a:spLocks noChangeShapeType="1"/>
            </p:cNvSpPr>
            <p:nvPr/>
          </p:nvSpPr>
          <p:spPr bwMode="auto">
            <a:xfrm flipV="1">
              <a:off x="1296" y="2719"/>
              <a:ext cx="440" cy="28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9" name="Line 1036"/>
            <p:cNvSpPr>
              <a:spLocks noChangeShapeType="1"/>
            </p:cNvSpPr>
            <p:nvPr/>
          </p:nvSpPr>
          <p:spPr bwMode="auto">
            <a:xfrm>
              <a:off x="1736" y="2740"/>
              <a:ext cx="0" cy="80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0" name="Line 1037"/>
            <p:cNvSpPr>
              <a:spLocks noChangeShapeType="1"/>
            </p:cNvSpPr>
            <p:nvPr/>
          </p:nvSpPr>
          <p:spPr bwMode="auto">
            <a:xfrm>
              <a:off x="2008" y="2956"/>
              <a:ext cx="0" cy="80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1" name="Line 1038"/>
            <p:cNvSpPr>
              <a:spLocks noChangeShapeType="1"/>
            </p:cNvSpPr>
            <p:nvPr/>
          </p:nvSpPr>
          <p:spPr bwMode="auto">
            <a:xfrm flipV="1">
              <a:off x="2008" y="2660"/>
              <a:ext cx="432" cy="297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2" name="Line 1039"/>
            <p:cNvSpPr>
              <a:spLocks noChangeShapeType="1"/>
            </p:cNvSpPr>
            <p:nvPr/>
          </p:nvSpPr>
          <p:spPr bwMode="auto">
            <a:xfrm>
              <a:off x="2440" y="2660"/>
              <a:ext cx="0" cy="84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3" name="Line 1040"/>
            <p:cNvSpPr>
              <a:spLocks noChangeShapeType="1"/>
            </p:cNvSpPr>
            <p:nvPr/>
          </p:nvSpPr>
          <p:spPr bwMode="auto">
            <a:xfrm flipV="1">
              <a:off x="2016" y="3479"/>
              <a:ext cx="424" cy="281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4" name="AutoShape 1041"/>
            <p:cNvSpPr>
              <a:spLocks noChangeArrowheads="1"/>
            </p:cNvSpPr>
            <p:nvPr/>
          </p:nvSpPr>
          <p:spPr bwMode="auto">
            <a:xfrm>
              <a:off x="1448" y="2911"/>
              <a:ext cx="328" cy="22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i="1">
                  <a:solidFill>
                    <a:schemeClr val="accent2"/>
                  </a:solidFill>
                  <a:sym typeface="Symbol" panose="05050102010706020507" pitchFamily="18" charset="2"/>
                </a:rPr>
                <a:t></a:t>
              </a:r>
              <a:r>
                <a:rPr lang="en-US" altLang="zh-CN" sz="2200" baseline="-25000">
                  <a:solidFill>
                    <a:schemeClr val="accent2"/>
                  </a:solidFill>
                </a:rPr>
                <a:t>1</a:t>
              </a:r>
              <a:endParaRPr lang="en-US" altLang="zh-CN" sz="1000" b="0">
                <a:solidFill>
                  <a:schemeClr val="accent2"/>
                </a:solidFill>
              </a:endParaRPr>
            </a:p>
          </p:txBody>
        </p:sp>
        <p:sp>
          <p:nvSpPr>
            <p:cNvPr id="34935" name="Text Box 1042"/>
            <p:cNvSpPr txBox="1">
              <a:spLocks noChangeArrowheads="1"/>
            </p:cNvSpPr>
            <p:nvPr/>
          </p:nvSpPr>
          <p:spPr bwMode="auto">
            <a:xfrm>
              <a:off x="2112" y="2851"/>
              <a:ext cx="2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200" i="1">
                  <a:solidFill>
                    <a:schemeClr val="accent2"/>
                  </a:solidFill>
                  <a:sym typeface="Symbol" panose="05050102010706020507" pitchFamily="18" charset="2"/>
                </a:rPr>
                <a:t></a:t>
              </a:r>
              <a:r>
                <a:rPr lang="en-US" altLang="zh-CN" sz="2200" baseline="-25000">
                  <a:solidFill>
                    <a:schemeClr val="accent2"/>
                  </a:solidFill>
                </a:rPr>
                <a:t>2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1043"/>
          <p:cNvGrpSpPr>
            <a:grpSpLocks/>
          </p:cNvGrpSpPr>
          <p:nvPr/>
        </p:nvGrpSpPr>
        <p:grpSpPr bwMode="auto">
          <a:xfrm>
            <a:off x="6629400" y="1600200"/>
            <a:ext cx="1562100" cy="1631950"/>
            <a:chOff x="4176" y="1008"/>
            <a:chExt cx="984" cy="1028"/>
          </a:xfrm>
        </p:grpSpPr>
        <p:sp>
          <p:nvSpPr>
            <p:cNvPr id="34923" name="Oval 1044"/>
            <p:cNvSpPr>
              <a:spLocks noChangeArrowheads="1"/>
            </p:cNvSpPr>
            <p:nvPr/>
          </p:nvSpPr>
          <p:spPr bwMode="auto">
            <a:xfrm>
              <a:off x="4200" y="1076"/>
              <a:ext cx="960" cy="960"/>
            </a:xfrm>
            <a:prstGeom prst="ellips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4924" name="Line 1045"/>
            <p:cNvSpPr>
              <a:spLocks noChangeShapeType="1"/>
            </p:cNvSpPr>
            <p:nvPr/>
          </p:nvSpPr>
          <p:spPr bwMode="auto">
            <a:xfrm>
              <a:off x="4624" y="1076"/>
              <a:ext cx="112" cy="0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5" name="AutoShape 1046"/>
            <p:cNvSpPr>
              <a:spLocks noChangeArrowheads="1"/>
            </p:cNvSpPr>
            <p:nvPr/>
          </p:nvSpPr>
          <p:spPr bwMode="auto">
            <a:xfrm>
              <a:off x="4176" y="1008"/>
              <a:ext cx="504" cy="37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sym typeface="Symbol" panose="05050102010706020507" pitchFamily="18" charset="2"/>
                </a:rPr>
                <a:t></a:t>
              </a:r>
              <a:endParaRPr lang="en-US" altLang="zh-CN" sz="2400">
                <a:solidFill>
                  <a:schemeClr val="accent2"/>
                </a:solidFill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endParaRPr lang="en-US" altLang="zh-CN" sz="2400" b="0">
                <a:solidFill>
                  <a:schemeClr val="accent2"/>
                </a:solidFill>
              </a:endParaRPr>
            </a:p>
          </p:txBody>
        </p:sp>
      </p:grpSp>
      <p:sp>
        <p:nvSpPr>
          <p:cNvPr id="60439" name="Rectangle 1047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4" name="Group 1048"/>
          <p:cNvGrpSpPr>
            <a:grpSpLocks/>
          </p:cNvGrpSpPr>
          <p:nvPr/>
        </p:nvGrpSpPr>
        <p:grpSpPr bwMode="auto">
          <a:xfrm>
            <a:off x="2273300" y="4191000"/>
            <a:ext cx="1003300" cy="2286000"/>
            <a:chOff x="4368" y="1440"/>
            <a:chExt cx="632" cy="1440"/>
          </a:xfrm>
        </p:grpSpPr>
        <p:sp>
          <p:nvSpPr>
            <p:cNvPr id="34915" name="Freeform 1049"/>
            <p:cNvSpPr>
              <a:spLocks/>
            </p:cNvSpPr>
            <p:nvPr/>
          </p:nvSpPr>
          <p:spPr bwMode="auto">
            <a:xfrm>
              <a:off x="4376" y="1440"/>
              <a:ext cx="613" cy="1440"/>
            </a:xfrm>
            <a:custGeom>
              <a:avLst/>
              <a:gdLst>
                <a:gd name="T0" fmla="*/ 25 w 1164"/>
                <a:gd name="T1" fmla="*/ 0 h 2054"/>
                <a:gd name="T2" fmla="*/ 0 w 1164"/>
                <a:gd name="T3" fmla="*/ 102 h 2054"/>
                <a:gd name="T4" fmla="*/ 0 w 1164"/>
                <a:gd name="T5" fmla="*/ 244 h 2054"/>
                <a:gd name="T6" fmla="*/ 25 w 1164"/>
                <a:gd name="T7" fmla="*/ 152 h 2054"/>
                <a:gd name="T8" fmla="*/ 25 w 1164"/>
                <a:gd name="T9" fmla="*/ 0 h 20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4"/>
                <a:gd name="T16" fmla="*/ 0 h 2054"/>
                <a:gd name="T17" fmla="*/ 1164 w 1164"/>
                <a:gd name="T18" fmla="*/ 2054 h 20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4" h="2054">
                  <a:moveTo>
                    <a:pt x="1164" y="0"/>
                  </a:moveTo>
                  <a:lnTo>
                    <a:pt x="0" y="856"/>
                  </a:lnTo>
                  <a:lnTo>
                    <a:pt x="0" y="2054"/>
                  </a:lnTo>
                  <a:lnTo>
                    <a:pt x="1164" y="1284"/>
                  </a:lnTo>
                  <a:lnTo>
                    <a:pt x="1164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6" name="Oval 1050"/>
            <p:cNvSpPr>
              <a:spLocks noChangeArrowheads="1"/>
            </p:cNvSpPr>
            <p:nvPr/>
          </p:nvSpPr>
          <p:spPr bwMode="auto">
            <a:xfrm>
              <a:off x="4562" y="1953"/>
              <a:ext cx="254" cy="481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4917" name="Rectangle 1051"/>
            <p:cNvSpPr>
              <a:spLocks noChangeArrowheads="1"/>
            </p:cNvSpPr>
            <p:nvPr/>
          </p:nvSpPr>
          <p:spPr bwMode="auto">
            <a:xfrm>
              <a:off x="4560" y="1440"/>
              <a:ext cx="190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4918" name="Rectangle 1052"/>
            <p:cNvSpPr>
              <a:spLocks noChangeArrowheads="1"/>
            </p:cNvSpPr>
            <p:nvPr/>
          </p:nvSpPr>
          <p:spPr bwMode="auto">
            <a:xfrm>
              <a:off x="4613" y="1472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latin typeface="Symbol" panose="05050102010706020507" pitchFamily="18" charset="2"/>
                </a:rPr>
                <a:t>s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34919" name="Rectangle 1053"/>
            <p:cNvSpPr>
              <a:spLocks noChangeArrowheads="1"/>
            </p:cNvSpPr>
            <p:nvPr/>
          </p:nvSpPr>
          <p:spPr bwMode="auto">
            <a:xfrm>
              <a:off x="4829" y="1920"/>
              <a:ext cx="171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4920" name="Rectangle 1054"/>
            <p:cNvSpPr>
              <a:spLocks noChangeArrowheads="1"/>
            </p:cNvSpPr>
            <p:nvPr/>
          </p:nvSpPr>
          <p:spPr bwMode="auto">
            <a:xfrm>
              <a:off x="4368" y="2100"/>
              <a:ext cx="19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4921" name="Rectangle 1055"/>
            <p:cNvSpPr>
              <a:spLocks noChangeArrowheads="1"/>
            </p:cNvSpPr>
            <p:nvPr/>
          </p:nvSpPr>
          <p:spPr bwMode="auto">
            <a:xfrm>
              <a:off x="4656" y="2208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34922" name="Line 1056"/>
            <p:cNvSpPr>
              <a:spLocks noChangeShapeType="1"/>
            </p:cNvSpPr>
            <p:nvPr/>
          </p:nvSpPr>
          <p:spPr bwMode="auto">
            <a:xfrm flipH="1">
              <a:off x="4608" y="2160"/>
              <a:ext cx="96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57"/>
          <p:cNvGrpSpPr>
            <a:grpSpLocks/>
          </p:cNvGrpSpPr>
          <p:nvPr/>
        </p:nvGrpSpPr>
        <p:grpSpPr bwMode="auto">
          <a:xfrm>
            <a:off x="6324600" y="4176713"/>
            <a:ext cx="1600200" cy="2376487"/>
            <a:chOff x="3984" y="2631"/>
            <a:chExt cx="1008" cy="1497"/>
          </a:xfrm>
        </p:grpSpPr>
        <p:sp>
          <p:nvSpPr>
            <p:cNvPr id="34829" name="Rectangle 1058"/>
            <p:cNvSpPr>
              <a:spLocks noChangeArrowheads="1"/>
            </p:cNvSpPr>
            <p:nvPr/>
          </p:nvSpPr>
          <p:spPr bwMode="auto">
            <a:xfrm>
              <a:off x="4877" y="2976"/>
              <a:ext cx="12" cy="117"/>
            </a:xfrm>
            <a:prstGeom prst="rect">
              <a:avLst/>
            </a:prstGeom>
            <a:solidFill>
              <a:srgbClr val="CC00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pSp>
          <p:nvGrpSpPr>
            <p:cNvPr id="34830" name="Group 1059"/>
            <p:cNvGrpSpPr>
              <a:grpSpLocks/>
            </p:cNvGrpSpPr>
            <p:nvPr/>
          </p:nvGrpSpPr>
          <p:grpSpPr bwMode="auto">
            <a:xfrm>
              <a:off x="3988" y="3535"/>
              <a:ext cx="956" cy="463"/>
              <a:chOff x="2069" y="3685"/>
              <a:chExt cx="866" cy="374"/>
            </a:xfrm>
          </p:grpSpPr>
          <p:sp>
            <p:nvSpPr>
              <p:cNvPr id="34888" name="Freeform 1060"/>
              <p:cNvSpPr>
                <a:spLocks/>
              </p:cNvSpPr>
              <p:nvPr/>
            </p:nvSpPr>
            <p:spPr bwMode="auto">
              <a:xfrm>
                <a:off x="2460" y="3685"/>
                <a:ext cx="42" cy="12"/>
              </a:xfrm>
              <a:custGeom>
                <a:avLst/>
                <a:gdLst>
                  <a:gd name="T0" fmla="*/ 1 w 86"/>
                  <a:gd name="T1" fmla="*/ 1 h 23"/>
                  <a:gd name="T2" fmla="*/ 1 w 86"/>
                  <a:gd name="T3" fmla="*/ 0 h 23"/>
                  <a:gd name="T4" fmla="*/ 0 w 86"/>
                  <a:gd name="T5" fmla="*/ 1 h 23"/>
                  <a:gd name="T6" fmla="*/ 0 w 86"/>
                  <a:gd name="T7" fmla="*/ 1 h 23"/>
                  <a:gd name="T8" fmla="*/ 1 w 86"/>
                  <a:gd name="T9" fmla="*/ 1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23"/>
                  <a:gd name="T17" fmla="*/ 86 w 8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23">
                    <a:moveTo>
                      <a:pt x="86" y="21"/>
                    </a:moveTo>
                    <a:lnTo>
                      <a:pt x="86" y="0"/>
                    </a:lnTo>
                    <a:lnTo>
                      <a:pt x="0" y="2"/>
                    </a:lnTo>
                    <a:lnTo>
                      <a:pt x="0" y="23"/>
                    </a:lnTo>
                    <a:lnTo>
                      <a:pt x="86" y="21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9" name="Freeform 1061"/>
              <p:cNvSpPr>
                <a:spLocks/>
              </p:cNvSpPr>
              <p:nvPr/>
            </p:nvSpPr>
            <p:spPr bwMode="auto">
              <a:xfrm>
                <a:off x="2385" y="3688"/>
                <a:ext cx="43" cy="15"/>
              </a:xfrm>
              <a:custGeom>
                <a:avLst/>
                <a:gdLst>
                  <a:gd name="T0" fmla="*/ 1 w 88"/>
                  <a:gd name="T1" fmla="*/ 0 h 31"/>
                  <a:gd name="T2" fmla="*/ 1 w 88"/>
                  <a:gd name="T3" fmla="*/ 0 h 31"/>
                  <a:gd name="T4" fmla="*/ 0 w 88"/>
                  <a:gd name="T5" fmla="*/ 0 h 31"/>
                  <a:gd name="T6" fmla="*/ 0 w 88"/>
                  <a:gd name="T7" fmla="*/ 0 h 31"/>
                  <a:gd name="T8" fmla="*/ 0 w 88"/>
                  <a:gd name="T9" fmla="*/ 0 h 31"/>
                  <a:gd name="T10" fmla="*/ 0 w 88"/>
                  <a:gd name="T11" fmla="*/ 0 h 31"/>
                  <a:gd name="T12" fmla="*/ 1 w 88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"/>
                  <a:gd name="T22" fmla="*/ 0 h 31"/>
                  <a:gd name="T23" fmla="*/ 88 w 88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" h="31">
                    <a:moveTo>
                      <a:pt x="88" y="22"/>
                    </a:moveTo>
                    <a:lnTo>
                      <a:pt x="86" y="0"/>
                    </a:lnTo>
                    <a:lnTo>
                      <a:pt x="63" y="2"/>
                    </a:lnTo>
                    <a:lnTo>
                      <a:pt x="0" y="9"/>
                    </a:lnTo>
                    <a:lnTo>
                      <a:pt x="2" y="31"/>
                    </a:lnTo>
                    <a:lnTo>
                      <a:pt x="63" y="24"/>
                    </a:lnTo>
                    <a:lnTo>
                      <a:pt x="8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0" name="Freeform 1062"/>
              <p:cNvSpPr>
                <a:spLocks/>
              </p:cNvSpPr>
              <p:nvPr/>
            </p:nvSpPr>
            <p:spPr bwMode="auto">
              <a:xfrm>
                <a:off x="2310" y="3697"/>
                <a:ext cx="44" cy="19"/>
              </a:xfrm>
              <a:custGeom>
                <a:avLst/>
                <a:gdLst>
                  <a:gd name="T0" fmla="*/ 1 w 89"/>
                  <a:gd name="T1" fmla="*/ 1 h 38"/>
                  <a:gd name="T2" fmla="*/ 1 w 89"/>
                  <a:gd name="T3" fmla="*/ 0 h 38"/>
                  <a:gd name="T4" fmla="*/ 0 w 89"/>
                  <a:gd name="T5" fmla="*/ 1 h 38"/>
                  <a:gd name="T6" fmla="*/ 0 w 89"/>
                  <a:gd name="T7" fmla="*/ 1 h 38"/>
                  <a:gd name="T8" fmla="*/ 0 w 89"/>
                  <a:gd name="T9" fmla="*/ 1 h 38"/>
                  <a:gd name="T10" fmla="*/ 0 w 89"/>
                  <a:gd name="T11" fmla="*/ 1 h 38"/>
                  <a:gd name="T12" fmla="*/ 1 w 89"/>
                  <a:gd name="T13" fmla="*/ 1 h 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9"/>
                  <a:gd name="T22" fmla="*/ 0 h 38"/>
                  <a:gd name="T23" fmla="*/ 89 w 89"/>
                  <a:gd name="T24" fmla="*/ 38 h 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9" h="38">
                    <a:moveTo>
                      <a:pt x="89" y="22"/>
                    </a:moveTo>
                    <a:lnTo>
                      <a:pt x="85" y="0"/>
                    </a:lnTo>
                    <a:lnTo>
                      <a:pt x="51" y="6"/>
                    </a:lnTo>
                    <a:lnTo>
                      <a:pt x="0" y="16"/>
                    </a:lnTo>
                    <a:lnTo>
                      <a:pt x="3" y="38"/>
                    </a:lnTo>
                    <a:lnTo>
                      <a:pt x="51" y="27"/>
                    </a:lnTo>
                    <a:lnTo>
                      <a:pt x="89" y="22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1" name="Freeform 1063"/>
              <p:cNvSpPr>
                <a:spLocks/>
              </p:cNvSpPr>
              <p:nvPr/>
            </p:nvSpPr>
            <p:spPr bwMode="auto">
              <a:xfrm>
                <a:off x="2237" y="3712"/>
                <a:ext cx="44" cy="23"/>
              </a:xfrm>
              <a:custGeom>
                <a:avLst/>
                <a:gdLst>
                  <a:gd name="T0" fmla="*/ 1 w 90"/>
                  <a:gd name="T1" fmla="*/ 1 h 45"/>
                  <a:gd name="T2" fmla="*/ 1 w 90"/>
                  <a:gd name="T3" fmla="*/ 0 h 45"/>
                  <a:gd name="T4" fmla="*/ 0 w 90"/>
                  <a:gd name="T5" fmla="*/ 1 h 45"/>
                  <a:gd name="T6" fmla="*/ 0 w 90"/>
                  <a:gd name="T7" fmla="*/ 1 h 45"/>
                  <a:gd name="T8" fmla="*/ 0 w 90"/>
                  <a:gd name="T9" fmla="*/ 1 h 45"/>
                  <a:gd name="T10" fmla="*/ 0 w 90"/>
                  <a:gd name="T11" fmla="*/ 1 h 45"/>
                  <a:gd name="T12" fmla="*/ 1 w 90"/>
                  <a:gd name="T13" fmla="*/ 1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0"/>
                  <a:gd name="T22" fmla="*/ 0 h 45"/>
                  <a:gd name="T23" fmla="*/ 90 w 90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0" h="45">
                    <a:moveTo>
                      <a:pt x="90" y="20"/>
                    </a:moveTo>
                    <a:lnTo>
                      <a:pt x="84" y="0"/>
                    </a:lnTo>
                    <a:lnTo>
                      <a:pt x="49" y="9"/>
                    </a:lnTo>
                    <a:lnTo>
                      <a:pt x="0" y="25"/>
                    </a:lnTo>
                    <a:lnTo>
                      <a:pt x="8" y="45"/>
                    </a:lnTo>
                    <a:lnTo>
                      <a:pt x="57" y="29"/>
                    </a:lnTo>
                    <a:lnTo>
                      <a:pt x="9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2" name="Freeform 1064"/>
              <p:cNvSpPr>
                <a:spLocks/>
              </p:cNvSpPr>
              <p:nvPr/>
            </p:nvSpPr>
            <p:spPr bwMode="auto">
              <a:xfrm>
                <a:off x="2167" y="3735"/>
                <a:ext cx="44" cy="27"/>
              </a:xfrm>
              <a:custGeom>
                <a:avLst/>
                <a:gdLst>
                  <a:gd name="T0" fmla="*/ 2 w 88"/>
                  <a:gd name="T1" fmla="*/ 1 h 53"/>
                  <a:gd name="T2" fmla="*/ 2 w 88"/>
                  <a:gd name="T3" fmla="*/ 0 h 53"/>
                  <a:gd name="T4" fmla="*/ 1 w 88"/>
                  <a:gd name="T5" fmla="*/ 1 h 53"/>
                  <a:gd name="T6" fmla="*/ 1 w 88"/>
                  <a:gd name="T7" fmla="*/ 1 h 53"/>
                  <a:gd name="T8" fmla="*/ 0 w 88"/>
                  <a:gd name="T9" fmla="*/ 1 h 53"/>
                  <a:gd name="T10" fmla="*/ 1 w 88"/>
                  <a:gd name="T11" fmla="*/ 1 h 53"/>
                  <a:gd name="T12" fmla="*/ 1 w 88"/>
                  <a:gd name="T13" fmla="*/ 1 h 53"/>
                  <a:gd name="T14" fmla="*/ 2 w 88"/>
                  <a:gd name="T15" fmla="*/ 1 h 53"/>
                  <a:gd name="T16" fmla="*/ 2 w 88"/>
                  <a:gd name="T17" fmla="*/ 1 h 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8"/>
                  <a:gd name="T28" fmla="*/ 0 h 53"/>
                  <a:gd name="T29" fmla="*/ 88 w 88"/>
                  <a:gd name="T30" fmla="*/ 53 h 5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8" h="53">
                    <a:moveTo>
                      <a:pt x="88" y="19"/>
                    </a:moveTo>
                    <a:lnTo>
                      <a:pt x="81" y="0"/>
                    </a:lnTo>
                    <a:lnTo>
                      <a:pt x="61" y="7"/>
                    </a:lnTo>
                    <a:lnTo>
                      <a:pt x="6" y="32"/>
                    </a:lnTo>
                    <a:lnTo>
                      <a:pt x="0" y="36"/>
                    </a:lnTo>
                    <a:lnTo>
                      <a:pt x="11" y="53"/>
                    </a:lnTo>
                    <a:lnTo>
                      <a:pt x="15" y="52"/>
                    </a:lnTo>
                    <a:lnTo>
                      <a:pt x="70" y="27"/>
                    </a:lnTo>
                    <a:lnTo>
                      <a:pt x="88" y="19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3" name="Freeform 1065"/>
              <p:cNvSpPr>
                <a:spLocks/>
              </p:cNvSpPr>
              <p:nvPr/>
            </p:nvSpPr>
            <p:spPr bwMode="auto">
              <a:xfrm>
                <a:off x="2106" y="3770"/>
                <a:ext cx="39" cy="35"/>
              </a:xfrm>
              <a:custGeom>
                <a:avLst/>
                <a:gdLst>
                  <a:gd name="T0" fmla="*/ 1 w 79"/>
                  <a:gd name="T1" fmla="*/ 1 h 70"/>
                  <a:gd name="T2" fmla="*/ 1 w 79"/>
                  <a:gd name="T3" fmla="*/ 0 h 70"/>
                  <a:gd name="T4" fmla="*/ 0 w 79"/>
                  <a:gd name="T5" fmla="*/ 1 h 70"/>
                  <a:gd name="T6" fmla="*/ 0 w 79"/>
                  <a:gd name="T7" fmla="*/ 1 h 70"/>
                  <a:gd name="T8" fmla="*/ 0 w 79"/>
                  <a:gd name="T9" fmla="*/ 1 h 70"/>
                  <a:gd name="T10" fmla="*/ 0 w 79"/>
                  <a:gd name="T11" fmla="*/ 1 h 70"/>
                  <a:gd name="T12" fmla="*/ 0 w 79"/>
                  <a:gd name="T13" fmla="*/ 1 h 70"/>
                  <a:gd name="T14" fmla="*/ 0 w 79"/>
                  <a:gd name="T15" fmla="*/ 1 h 70"/>
                  <a:gd name="T16" fmla="*/ 1 w 79"/>
                  <a:gd name="T17" fmla="*/ 1 h 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9"/>
                  <a:gd name="T28" fmla="*/ 0 h 70"/>
                  <a:gd name="T29" fmla="*/ 79 w 79"/>
                  <a:gd name="T30" fmla="*/ 70 h 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9" h="70">
                    <a:moveTo>
                      <a:pt x="79" y="18"/>
                    </a:moveTo>
                    <a:lnTo>
                      <a:pt x="66" y="0"/>
                    </a:lnTo>
                    <a:lnTo>
                      <a:pt x="32" y="24"/>
                    </a:lnTo>
                    <a:lnTo>
                      <a:pt x="15" y="40"/>
                    </a:lnTo>
                    <a:lnTo>
                      <a:pt x="0" y="54"/>
                    </a:lnTo>
                    <a:lnTo>
                      <a:pt x="13" y="70"/>
                    </a:lnTo>
                    <a:lnTo>
                      <a:pt x="31" y="56"/>
                    </a:lnTo>
                    <a:lnTo>
                      <a:pt x="49" y="40"/>
                    </a:lnTo>
                    <a:lnTo>
                      <a:pt x="79" y="18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4" name="Freeform 1066"/>
              <p:cNvSpPr>
                <a:spLocks/>
              </p:cNvSpPr>
              <p:nvPr/>
            </p:nvSpPr>
            <p:spPr bwMode="auto">
              <a:xfrm>
                <a:off x="2069" y="3822"/>
                <a:ext cx="23" cy="44"/>
              </a:xfrm>
              <a:custGeom>
                <a:avLst/>
                <a:gdLst>
                  <a:gd name="T0" fmla="*/ 0 w 47"/>
                  <a:gd name="T1" fmla="*/ 1 h 87"/>
                  <a:gd name="T2" fmla="*/ 0 w 47"/>
                  <a:gd name="T3" fmla="*/ 0 h 87"/>
                  <a:gd name="T4" fmla="*/ 0 w 47"/>
                  <a:gd name="T5" fmla="*/ 1 h 87"/>
                  <a:gd name="T6" fmla="*/ 0 w 47"/>
                  <a:gd name="T7" fmla="*/ 1 h 87"/>
                  <a:gd name="T8" fmla="*/ 0 w 47"/>
                  <a:gd name="T9" fmla="*/ 1 h 87"/>
                  <a:gd name="T10" fmla="*/ 0 w 47"/>
                  <a:gd name="T11" fmla="*/ 1 h 87"/>
                  <a:gd name="T12" fmla="*/ 0 w 47"/>
                  <a:gd name="T13" fmla="*/ 1 h 87"/>
                  <a:gd name="T14" fmla="*/ 0 w 47"/>
                  <a:gd name="T15" fmla="*/ 2 h 87"/>
                  <a:gd name="T16" fmla="*/ 0 w 47"/>
                  <a:gd name="T17" fmla="*/ 2 h 87"/>
                  <a:gd name="T18" fmla="*/ 0 w 47"/>
                  <a:gd name="T19" fmla="*/ 2 h 87"/>
                  <a:gd name="T20" fmla="*/ 0 w 47"/>
                  <a:gd name="T21" fmla="*/ 2 h 87"/>
                  <a:gd name="T22" fmla="*/ 0 w 47"/>
                  <a:gd name="T23" fmla="*/ 1 h 87"/>
                  <a:gd name="T24" fmla="*/ 0 w 47"/>
                  <a:gd name="T25" fmla="*/ 1 h 87"/>
                  <a:gd name="T26" fmla="*/ 0 w 47"/>
                  <a:gd name="T27" fmla="*/ 1 h 87"/>
                  <a:gd name="T28" fmla="*/ 0 w 47"/>
                  <a:gd name="T29" fmla="*/ 1 h 87"/>
                  <a:gd name="T30" fmla="*/ 0 w 47"/>
                  <a:gd name="T31" fmla="*/ 1 h 87"/>
                  <a:gd name="T32" fmla="*/ 0 w 47"/>
                  <a:gd name="T33" fmla="*/ 1 h 87"/>
                  <a:gd name="T34" fmla="*/ 0 w 47"/>
                  <a:gd name="T35" fmla="*/ 1 h 8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7"/>
                  <a:gd name="T55" fmla="*/ 0 h 87"/>
                  <a:gd name="T56" fmla="*/ 47 w 47"/>
                  <a:gd name="T57" fmla="*/ 87 h 8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7" h="87">
                    <a:moveTo>
                      <a:pt x="47" y="16"/>
                    </a:moveTo>
                    <a:lnTo>
                      <a:pt x="32" y="0"/>
                    </a:lnTo>
                    <a:lnTo>
                      <a:pt x="31" y="2"/>
                    </a:lnTo>
                    <a:lnTo>
                      <a:pt x="20" y="19"/>
                    </a:lnTo>
                    <a:lnTo>
                      <a:pt x="13" y="37"/>
                    </a:lnTo>
                    <a:lnTo>
                      <a:pt x="11" y="44"/>
                    </a:lnTo>
                    <a:lnTo>
                      <a:pt x="6" y="62"/>
                    </a:lnTo>
                    <a:lnTo>
                      <a:pt x="2" y="82"/>
                    </a:lnTo>
                    <a:lnTo>
                      <a:pt x="0" y="87"/>
                    </a:lnTo>
                    <a:lnTo>
                      <a:pt x="22" y="87"/>
                    </a:lnTo>
                    <a:lnTo>
                      <a:pt x="23" y="82"/>
                    </a:lnTo>
                    <a:lnTo>
                      <a:pt x="27" y="62"/>
                    </a:lnTo>
                    <a:lnTo>
                      <a:pt x="32" y="44"/>
                    </a:lnTo>
                    <a:lnTo>
                      <a:pt x="22" y="44"/>
                    </a:lnTo>
                    <a:lnTo>
                      <a:pt x="29" y="53"/>
                    </a:lnTo>
                    <a:lnTo>
                      <a:pt x="36" y="35"/>
                    </a:lnTo>
                    <a:lnTo>
                      <a:pt x="47" y="18"/>
                    </a:lnTo>
                    <a:lnTo>
                      <a:pt x="47" y="1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5" name="Freeform 1067"/>
              <p:cNvSpPr>
                <a:spLocks/>
              </p:cNvSpPr>
              <p:nvPr/>
            </p:nvSpPr>
            <p:spPr bwMode="auto">
              <a:xfrm>
                <a:off x="2074" y="3896"/>
                <a:ext cx="30" cy="42"/>
              </a:xfrm>
              <a:custGeom>
                <a:avLst/>
                <a:gdLst>
                  <a:gd name="T0" fmla="*/ 0 w 61"/>
                  <a:gd name="T1" fmla="*/ 0 h 84"/>
                  <a:gd name="T2" fmla="*/ 0 w 61"/>
                  <a:gd name="T3" fmla="*/ 1 h 84"/>
                  <a:gd name="T4" fmla="*/ 0 w 61"/>
                  <a:gd name="T5" fmla="*/ 1 h 84"/>
                  <a:gd name="T6" fmla="*/ 0 w 61"/>
                  <a:gd name="T7" fmla="*/ 1 h 84"/>
                  <a:gd name="T8" fmla="*/ 0 w 61"/>
                  <a:gd name="T9" fmla="*/ 1 h 84"/>
                  <a:gd name="T10" fmla="*/ 0 w 61"/>
                  <a:gd name="T11" fmla="*/ 1 h 84"/>
                  <a:gd name="T12" fmla="*/ 0 w 61"/>
                  <a:gd name="T13" fmla="*/ 2 h 84"/>
                  <a:gd name="T14" fmla="*/ 0 w 61"/>
                  <a:gd name="T15" fmla="*/ 2 h 84"/>
                  <a:gd name="T16" fmla="*/ 0 w 61"/>
                  <a:gd name="T17" fmla="*/ 2 h 84"/>
                  <a:gd name="T18" fmla="*/ 0 w 61"/>
                  <a:gd name="T19" fmla="*/ 1 h 84"/>
                  <a:gd name="T20" fmla="*/ 0 w 61"/>
                  <a:gd name="T21" fmla="*/ 1 h 84"/>
                  <a:gd name="T22" fmla="*/ 0 w 61"/>
                  <a:gd name="T23" fmla="*/ 1 h 84"/>
                  <a:gd name="T24" fmla="*/ 0 w 61"/>
                  <a:gd name="T25" fmla="*/ 0 h 84"/>
                  <a:gd name="T26" fmla="*/ 0 w 61"/>
                  <a:gd name="T27" fmla="*/ 1 h 84"/>
                  <a:gd name="T28" fmla="*/ 0 w 61"/>
                  <a:gd name="T29" fmla="*/ 1 h 84"/>
                  <a:gd name="T30" fmla="*/ 0 w 61"/>
                  <a:gd name="T31" fmla="*/ 0 h 8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1"/>
                  <a:gd name="T49" fmla="*/ 0 h 84"/>
                  <a:gd name="T50" fmla="*/ 61 w 61"/>
                  <a:gd name="T51" fmla="*/ 84 h 8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1" h="84">
                    <a:moveTo>
                      <a:pt x="20" y="0"/>
                    </a:moveTo>
                    <a:lnTo>
                      <a:pt x="0" y="5"/>
                    </a:lnTo>
                    <a:lnTo>
                      <a:pt x="2" y="7"/>
                    </a:lnTo>
                    <a:lnTo>
                      <a:pt x="4" y="16"/>
                    </a:lnTo>
                    <a:lnTo>
                      <a:pt x="11" y="34"/>
                    </a:lnTo>
                    <a:lnTo>
                      <a:pt x="22" y="52"/>
                    </a:lnTo>
                    <a:lnTo>
                      <a:pt x="32" y="68"/>
                    </a:lnTo>
                    <a:lnTo>
                      <a:pt x="47" y="84"/>
                    </a:lnTo>
                    <a:lnTo>
                      <a:pt x="61" y="68"/>
                    </a:lnTo>
                    <a:lnTo>
                      <a:pt x="48" y="52"/>
                    </a:lnTo>
                    <a:lnTo>
                      <a:pt x="38" y="36"/>
                    </a:lnTo>
                    <a:lnTo>
                      <a:pt x="27" y="18"/>
                    </a:lnTo>
                    <a:lnTo>
                      <a:pt x="20" y="0"/>
                    </a:lnTo>
                    <a:lnTo>
                      <a:pt x="13" y="7"/>
                    </a:lnTo>
                    <a:lnTo>
                      <a:pt x="23" y="7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6" name="Freeform 1068"/>
              <p:cNvSpPr>
                <a:spLocks/>
              </p:cNvSpPr>
              <p:nvPr/>
            </p:nvSpPr>
            <p:spPr bwMode="auto">
              <a:xfrm>
                <a:off x="2120" y="3952"/>
                <a:ext cx="42" cy="32"/>
              </a:xfrm>
              <a:custGeom>
                <a:avLst/>
                <a:gdLst>
                  <a:gd name="T0" fmla="*/ 1 w 84"/>
                  <a:gd name="T1" fmla="*/ 0 h 64"/>
                  <a:gd name="T2" fmla="*/ 0 w 84"/>
                  <a:gd name="T3" fmla="*/ 1 h 64"/>
                  <a:gd name="T4" fmla="*/ 1 w 84"/>
                  <a:gd name="T5" fmla="*/ 1 h 64"/>
                  <a:gd name="T6" fmla="*/ 1 w 84"/>
                  <a:gd name="T7" fmla="*/ 1 h 64"/>
                  <a:gd name="T8" fmla="*/ 1 w 84"/>
                  <a:gd name="T9" fmla="*/ 1 h 64"/>
                  <a:gd name="T10" fmla="*/ 2 w 84"/>
                  <a:gd name="T11" fmla="*/ 1 h 64"/>
                  <a:gd name="T12" fmla="*/ 2 w 84"/>
                  <a:gd name="T13" fmla="*/ 1 h 64"/>
                  <a:gd name="T14" fmla="*/ 1 w 84"/>
                  <a:gd name="T15" fmla="*/ 1 h 64"/>
                  <a:gd name="T16" fmla="*/ 1 w 84"/>
                  <a:gd name="T17" fmla="*/ 1 h 64"/>
                  <a:gd name="T18" fmla="*/ 1 w 84"/>
                  <a:gd name="T19" fmla="*/ 1 h 64"/>
                  <a:gd name="T20" fmla="*/ 1 w 84"/>
                  <a:gd name="T21" fmla="*/ 1 h 64"/>
                  <a:gd name="T22" fmla="*/ 1 w 84"/>
                  <a:gd name="T23" fmla="*/ 0 h 6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4"/>
                  <a:gd name="T37" fmla="*/ 0 h 64"/>
                  <a:gd name="T38" fmla="*/ 84 w 84"/>
                  <a:gd name="T39" fmla="*/ 64 h 6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4" h="64">
                    <a:moveTo>
                      <a:pt x="12" y="0"/>
                    </a:moveTo>
                    <a:lnTo>
                      <a:pt x="0" y="18"/>
                    </a:lnTo>
                    <a:lnTo>
                      <a:pt x="3" y="22"/>
                    </a:lnTo>
                    <a:lnTo>
                      <a:pt x="48" y="52"/>
                    </a:lnTo>
                    <a:lnTo>
                      <a:pt x="52" y="54"/>
                    </a:lnTo>
                    <a:lnTo>
                      <a:pt x="73" y="64"/>
                    </a:lnTo>
                    <a:lnTo>
                      <a:pt x="84" y="47"/>
                    </a:lnTo>
                    <a:lnTo>
                      <a:pt x="61" y="34"/>
                    </a:lnTo>
                    <a:lnTo>
                      <a:pt x="55" y="43"/>
                    </a:lnTo>
                    <a:lnTo>
                      <a:pt x="64" y="36"/>
                    </a:lnTo>
                    <a:lnTo>
                      <a:pt x="20" y="6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7" name="Freeform 1069"/>
              <p:cNvSpPr>
                <a:spLocks/>
              </p:cNvSpPr>
              <p:nvPr/>
            </p:nvSpPr>
            <p:spPr bwMode="auto">
              <a:xfrm>
                <a:off x="2185" y="3990"/>
                <a:ext cx="44" cy="26"/>
              </a:xfrm>
              <a:custGeom>
                <a:avLst/>
                <a:gdLst>
                  <a:gd name="T0" fmla="*/ 1 w 87"/>
                  <a:gd name="T1" fmla="*/ 0 h 54"/>
                  <a:gd name="T2" fmla="*/ 0 w 87"/>
                  <a:gd name="T3" fmla="*/ 0 h 54"/>
                  <a:gd name="T4" fmla="*/ 1 w 87"/>
                  <a:gd name="T5" fmla="*/ 0 h 54"/>
                  <a:gd name="T6" fmla="*/ 2 w 87"/>
                  <a:gd name="T7" fmla="*/ 0 h 54"/>
                  <a:gd name="T8" fmla="*/ 2 w 87"/>
                  <a:gd name="T9" fmla="*/ 0 h 54"/>
                  <a:gd name="T10" fmla="*/ 1 w 87"/>
                  <a:gd name="T11" fmla="*/ 0 h 54"/>
                  <a:gd name="T12" fmla="*/ 1 w 87"/>
                  <a:gd name="T13" fmla="*/ 0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54"/>
                  <a:gd name="T23" fmla="*/ 87 w 87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54">
                    <a:moveTo>
                      <a:pt x="9" y="0"/>
                    </a:moveTo>
                    <a:lnTo>
                      <a:pt x="0" y="20"/>
                    </a:lnTo>
                    <a:lnTo>
                      <a:pt x="25" y="32"/>
                    </a:lnTo>
                    <a:lnTo>
                      <a:pt x="80" y="54"/>
                    </a:lnTo>
                    <a:lnTo>
                      <a:pt x="87" y="34"/>
                    </a:lnTo>
                    <a:lnTo>
                      <a:pt x="34" y="1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8" name="Freeform 1070"/>
              <p:cNvSpPr>
                <a:spLocks/>
              </p:cNvSpPr>
              <p:nvPr/>
            </p:nvSpPr>
            <p:spPr bwMode="auto">
              <a:xfrm>
                <a:off x="2255" y="4016"/>
                <a:ext cx="46" cy="22"/>
              </a:xfrm>
              <a:custGeom>
                <a:avLst/>
                <a:gdLst>
                  <a:gd name="T0" fmla="*/ 1 w 91"/>
                  <a:gd name="T1" fmla="*/ 0 h 42"/>
                  <a:gd name="T2" fmla="*/ 0 w 91"/>
                  <a:gd name="T3" fmla="*/ 1 h 42"/>
                  <a:gd name="T4" fmla="*/ 1 w 91"/>
                  <a:gd name="T5" fmla="*/ 1 h 42"/>
                  <a:gd name="T6" fmla="*/ 2 w 91"/>
                  <a:gd name="T7" fmla="*/ 1 h 42"/>
                  <a:gd name="T8" fmla="*/ 2 w 91"/>
                  <a:gd name="T9" fmla="*/ 1 h 42"/>
                  <a:gd name="T10" fmla="*/ 2 w 91"/>
                  <a:gd name="T11" fmla="*/ 1 h 42"/>
                  <a:gd name="T12" fmla="*/ 2 w 91"/>
                  <a:gd name="T13" fmla="*/ 1 h 42"/>
                  <a:gd name="T14" fmla="*/ 2 w 91"/>
                  <a:gd name="T15" fmla="*/ 1 h 42"/>
                  <a:gd name="T16" fmla="*/ 2 w 91"/>
                  <a:gd name="T17" fmla="*/ 1 h 42"/>
                  <a:gd name="T18" fmla="*/ 2 w 91"/>
                  <a:gd name="T19" fmla="*/ 1 h 42"/>
                  <a:gd name="T20" fmla="*/ 1 w 91"/>
                  <a:gd name="T21" fmla="*/ 1 h 42"/>
                  <a:gd name="T22" fmla="*/ 1 w 91"/>
                  <a:gd name="T23" fmla="*/ 0 h 4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1"/>
                  <a:gd name="T37" fmla="*/ 0 h 42"/>
                  <a:gd name="T38" fmla="*/ 91 w 91"/>
                  <a:gd name="T39" fmla="*/ 42 h 4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1" h="42">
                    <a:moveTo>
                      <a:pt x="7" y="0"/>
                    </a:moveTo>
                    <a:lnTo>
                      <a:pt x="0" y="19"/>
                    </a:lnTo>
                    <a:lnTo>
                      <a:pt x="11" y="23"/>
                    </a:lnTo>
                    <a:lnTo>
                      <a:pt x="82" y="41"/>
                    </a:lnTo>
                    <a:lnTo>
                      <a:pt x="85" y="41"/>
                    </a:lnTo>
                    <a:lnTo>
                      <a:pt x="85" y="42"/>
                    </a:lnTo>
                    <a:lnTo>
                      <a:pt x="89" y="21"/>
                    </a:lnTo>
                    <a:lnTo>
                      <a:pt x="85" y="19"/>
                    </a:lnTo>
                    <a:lnTo>
                      <a:pt x="85" y="30"/>
                    </a:lnTo>
                    <a:lnTo>
                      <a:pt x="91" y="21"/>
                    </a:lnTo>
                    <a:lnTo>
                      <a:pt x="19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9" name="Freeform 1071"/>
              <p:cNvSpPr>
                <a:spLocks/>
              </p:cNvSpPr>
              <p:nvPr/>
            </p:nvSpPr>
            <p:spPr bwMode="auto">
              <a:xfrm>
                <a:off x="2329" y="4033"/>
                <a:ext cx="44" cy="17"/>
              </a:xfrm>
              <a:custGeom>
                <a:avLst/>
                <a:gdLst>
                  <a:gd name="T0" fmla="*/ 1 w 87"/>
                  <a:gd name="T1" fmla="*/ 0 h 34"/>
                  <a:gd name="T2" fmla="*/ 0 w 87"/>
                  <a:gd name="T3" fmla="*/ 1 h 34"/>
                  <a:gd name="T4" fmla="*/ 1 w 87"/>
                  <a:gd name="T5" fmla="*/ 1 h 34"/>
                  <a:gd name="T6" fmla="*/ 2 w 87"/>
                  <a:gd name="T7" fmla="*/ 1 h 34"/>
                  <a:gd name="T8" fmla="*/ 2 w 87"/>
                  <a:gd name="T9" fmla="*/ 1 h 34"/>
                  <a:gd name="T10" fmla="*/ 1 w 87"/>
                  <a:gd name="T11" fmla="*/ 1 h 34"/>
                  <a:gd name="T12" fmla="*/ 1 w 87"/>
                  <a:gd name="T13" fmla="*/ 0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34"/>
                  <a:gd name="T23" fmla="*/ 87 w 87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34">
                    <a:moveTo>
                      <a:pt x="3" y="0"/>
                    </a:moveTo>
                    <a:lnTo>
                      <a:pt x="0" y="22"/>
                    </a:lnTo>
                    <a:lnTo>
                      <a:pt x="12" y="24"/>
                    </a:lnTo>
                    <a:lnTo>
                      <a:pt x="84" y="34"/>
                    </a:lnTo>
                    <a:lnTo>
                      <a:pt x="87" y="13"/>
                    </a:lnTo>
                    <a:lnTo>
                      <a:pt x="12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0" name="Freeform 1072"/>
              <p:cNvSpPr>
                <a:spLocks/>
              </p:cNvSpPr>
              <p:nvPr/>
            </p:nvSpPr>
            <p:spPr bwMode="auto">
              <a:xfrm>
                <a:off x="2404" y="4043"/>
                <a:ext cx="44" cy="14"/>
              </a:xfrm>
              <a:custGeom>
                <a:avLst/>
                <a:gdLst>
                  <a:gd name="T0" fmla="*/ 1 w 87"/>
                  <a:gd name="T1" fmla="*/ 0 h 29"/>
                  <a:gd name="T2" fmla="*/ 0 w 87"/>
                  <a:gd name="T3" fmla="*/ 0 h 29"/>
                  <a:gd name="T4" fmla="*/ 1 w 87"/>
                  <a:gd name="T5" fmla="*/ 0 h 29"/>
                  <a:gd name="T6" fmla="*/ 2 w 87"/>
                  <a:gd name="T7" fmla="*/ 0 h 29"/>
                  <a:gd name="T8" fmla="*/ 2 w 87"/>
                  <a:gd name="T9" fmla="*/ 0 h 29"/>
                  <a:gd name="T10" fmla="*/ 1 w 87"/>
                  <a:gd name="T11" fmla="*/ 0 h 29"/>
                  <a:gd name="T12" fmla="*/ 1 w 87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29"/>
                  <a:gd name="T23" fmla="*/ 87 w 87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29">
                    <a:moveTo>
                      <a:pt x="1" y="0"/>
                    </a:moveTo>
                    <a:lnTo>
                      <a:pt x="0" y="21"/>
                    </a:lnTo>
                    <a:lnTo>
                      <a:pt x="23" y="25"/>
                    </a:lnTo>
                    <a:lnTo>
                      <a:pt x="85" y="29"/>
                    </a:lnTo>
                    <a:lnTo>
                      <a:pt x="87" y="7"/>
                    </a:lnTo>
                    <a:lnTo>
                      <a:pt x="23" y="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1" name="Freeform 1073"/>
              <p:cNvSpPr>
                <a:spLocks/>
              </p:cNvSpPr>
              <p:nvPr/>
            </p:nvSpPr>
            <p:spPr bwMode="auto">
              <a:xfrm>
                <a:off x="2479" y="4047"/>
                <a:ext cx="43" cy="12"/>
              </a:xfrm>
              <a:custGeom>
                <a:avLst/>
                <a:gdLst>
                  <a:gd name="T0" fmla="*/ 0 w 86"/>
                  <a:gd name="T1" fmla="*/ 0 h 23"/>
                  <a:gd name="T2" fmla="*/ 0 w 86"/>
                  <a:gd name="T3" fmla="*/ 1 h 23"/>
                  <a:gd name="T4" fmla="*/ 1 w 86"/>
                  <a:gd name="T5" fmla="*/ 1 h 23"/>
                  <a:gd name="T6" fmla="*/ 2 w 86"/>
                  <a:gd name="T7" fmla="*/ 1 h 23"/>
                  <a:gd name="T8" fmla="*/ 2 w 86"/>
                  <a:gd name="T9" fmla="*/ 1 h 23"/>
                  <a:gd name="T10" fmla="*/ 1 w 86"/>
                  <a:gd name="T11" fmla="*/ 1 h 23"/>
                  <a:gd name="T12" fmla="*/ 0 w 86"/>
                  <a:gd name="T13" fmla="*/ 0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6"/>
                  <a:gd name="T22" fmla="*/ 0 h 23"/>
                  <a:gd name="T23" fmla="*/ 86 w 86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6" h="23">
                    <a:moveTo>
                      <a:pt x="0" y="0"/>
                    </a:moveTo>
                    <a:lnTo>
                      <a:pt x="0" y="21"/>
                    </a:lnTo>
                    <a:lnTo>
                      <a:pt x="47" y="23"/>
                    </a:lnTo>
                    <a:lnTo>
                      <a:pt x="86" y="23"/>
                    </a:lnTo>
                    <a:lnTo>
                      <a:pt x="86" y="2"/>
                    </a:lnTo>
                    <a:lnTo>
                      <a:pt x="4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2" name="Freeform 1074"/>
              <p:cNvSpPr>
                <a:spLocks/>
              </p:cNvSpPr>
              <p:nvPr/>
            </p:nvSpPr>
            <p:spPr bwMode="auto">
              <a:xfrm>
                <a:off x="2553" y="4044"/>
                <a:ext cx="44" cy="13"/>
              </a:xfrm>
              <a:custGeom>
                <a:avLst/>
                <a:gdLst>
                  <a:gd name="T0" fmla="*/ 0 w 88"/>
                  <a:gd name="T1" fmla="*/ 0 h 27"/>
                  <a:gd name="T2" fmla="*/ 1 w 88"/>
                  <a:gd name="T3" fmla="*/ 0 h 27"/>
                  <a:gd name="T4" fmla="*/ 2 w 88"/>
                  <a:gd name="T5" fmla="*/ 0 h 27"/>
                  <a:gd name="T6" fmla="*/ 2 w 88"/>
                  <a:gd name="T7" fmla="*/ 0 h 27"/>
                  <a:gd name="T8" fmla="*/ 2 w 88"/>
                  <a:gd name="T9" fmla="*/ 0 h 27"/>
                  <a:gd name="T10" fmla="*/ 2 w 88"/>
                  <a:gd name="T11" fmla="*/ 0 h 27"/>
                  <a:gd name="T12" fmla="*/ 0 w 88"/>
                  <a:gd name="T13" fmla="*/ 0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8"/>
                  <a:gd name="T22" fmla="*/ 0 h 27"/>
                  <a:gd name="T23" fmla="*/ 88 w 88"/>
                  <a:gd name="T24" fmla="*/ 27 h 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8" h="27">
                    <a:moveTo>
                      <a:pt x="0" y="5"/>
                    </a:moveTo>
                    <a:lnTo>
                      <a:pt x="2" y="27"/>
                    </a:lnTo>
                    <a:lnTo>
                      <a:pt x="72" y="23"/>
                    </a:lnTo>
                    <a:lnTo>
                      <a:pt x="88" y="21"/>
                    </a:lnTo>
                    <a:lnTo>
                      <a:pt x="86" y="0"/>
                    </a:lnTo>
                    <a:lnTo>
                      <a:pt x="72" y="2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3" name="Freeform 1075"/>
              <p:cNvSpPr>
                <a:spLocks/>
              </p:cNvSpPr>
              <p:nvPr/>
            </p:nvSpPr>
            <p:spPr bwMode="auto">
              <a:xfrm>
                <a:off x="2628" y="4034"/>
                <a:ext cx="44" cy="17"/>
              </a:xfrm>
              <a:custGeom>
                <a:avLst/>
                <a:gdLst>
                  <a:gd name="T0" fmla="*/ 0 w 87"/>
                  <a:gd name="T1" fmla="*/ 1 h 34"/>
                  <a:gd name="T2" fmla="*/ 1 w 87"/>
                  <a:gd name="T3" fmla="*/ 1 h 34"/>
                  <a:gd name="T4" fmla="*/ 1 w 87"/>
                  <a:gd name="T5" fmla="*/ 1 h 34"/>
                  <a:gd name="T6" fmla="*/ 2 w 87"/>
                  <a:gd name="T7" fmla="*/ 1 h 34"/>
                  <a:gd name="T8" fmla="*/ 2 w 87"/>
                  <a:gd name="T9" fmla="*/ 1 h 34"/>
                  <a:gd name="T10" fmla="*/ 2 w 87"/>
                  <a:gd name="T11" fmla="*/ 0 h 34"/>
                  <a:gd name="T12" fmla="*/ 2 w 87"/>
                  <a:gd name="T13" fmla="*/ 0 h 34"/>
                  <a:gd name="T14" fmla="*/ 1 w 87"/>
                  <a:gd name="T15" fmla="*/ 1 h 34"/>
                  <a:gd name="T16" fmla="*/ 0 w 87"/>
                  <a:gd name="T17" fmla="*/ 1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34"/>
                  <a:gd name="T29" fmla="*/ 87 w 87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34">
                    <a:moveTo>
                      <a:pt x="0" y="13"/>
                    </a:moveTo>
                    <a:lnTo>
                      <a:pt x="2" y="34"/>
                    </a:lnTo>
                    <a:lnTo>
                      <a:pt x="4" y="34"/>
                    </a:lnTo>
                    <a:lnTo>
                      <a:pt x="82" y="22"/>
                    </a:lnTo>
                    <a:lnTo>
                      <a:pt x="87" y="22"/>
                    </a:lnTo>
                    <a:lnTo>
                      <a:pt x="84" y="0"/>
                    </a:lnTo>
                    <a:lnTo>
                      <a:pt x="82" y="0"/>
                    </a:lnTo>
                    <a:lnTo>
                      <a:pt x="4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4" name="Freeform 1076"/>
              <p:cNvSpPr>
                <a:spLocks/>
              </p:cNvSpPr>
              <p:nvPr/>
            </p:nvSpPr>
            <p:spPr bwMode="auto">
              <a:xfrm>
                <a:off x="2701" y="4017"/>
                <a:ext cx="45" cy="21"/>
              </a:xfrm>
              <a:custGeom>
                <a:avLst/>
                <a:gdLst>
                  <a:gd name="T0" fmla="*/ 0 w 89"/>
                  <a:gd name="T1" fmla="*/ 1 h 41"/>
                  <a:gd name="T2" fmla="*/ 1 w 89"/>
                  <a:gd name="T3" fmla="*/ 1 h 41"/>
                  <a:gd name="T4" fmla="*/ 1 w 89"/>
                  <a:gd name="T5" fmla="*/ 1 h 41"/>
                  <a:gd name="T6" fmla="*/ 1 w 89"/>
                  <a:gd name="T7" fmla="*/ 1 h 41"/>
                  <a:gd name="T8" fmla="*/ 2 w 89"/>
                  <a:gd name="T9" fmla="*/ 1 h 41"/>
                  <a:gd name="T10" fmla="*/ 2 w 89"/>
                  <a:gd name="T11" fmla="*/ 1 h 41"/>
                  <a:gd name="T12" fmla="*/ 2 w 89"/>
                  <a:gd name="T13" fmla="*/ 0 h 41"/>
                  <a:gd name="T14" fmla="*/ 2 w 89"/>
                  <a:gd name="T15" fmla="*/ 1 h 41"/>
                  <a:gd name="T16" fmla="*/ 1 w 89"/>
                  <a:gd name="T17" fmla="*/ 1 h 41"/>
                  <a:gd name="T18" fmla="*/ 1 w 89"/>
                  <a:gd name="T19" fmla="*/ 1 h 41"/>
                  <a:gd name="T20" fmla="*/ 1 w 89"/>
                  <a:gd name="T21" fmla="*/ 1 h 41"/>
                  <a:gd name="T22" fmla="*/ 0 w 89"/>
                  <a:gd name="T23" fmla="*/ 1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9"/>
                  <a:gd name="T37" fmla="*/ 0 h 41"/>
                  <a:gd name="T38" fmla="*/ 89 w 89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9" h="41">
                    <a:moveTo>
                      <a:pt x="0" y="20"/>
                    </a:moveTo>
                    <a:lnTo>
                      <a:pt x="4" y="41"/>
                    </a:lnTo>
                    <a:lnTo>
                      <a:pt x="11" y="40"/>
                    </a:lnTo>
                    <a:lnTo>
                      <a:pt x="14" y="40"/>
                    </a:lnTo>
                    <a:lnTo>
                      <a:pt x="86" y="22"/>
                    </a:lnTo>
                    <a:lnTo>
                      <a:pt x="89" y="20"/>
                    </a:lnTo>
                    <a:lnTo>
                      <a:pt x="82" y="0"/>
                    </a:lnTo>
                    <a:lnTo>
                      <a:pt x="77" y="2"/>
                    </a:lnTo>
                    <a:lnTo>
                      <a:pt x="5" y="20"/>
                    </a:lnTo>
                    <a:lnTo>
                      <a:pt x="11" y="29"/>
                    </a:lnTo>
                    <a:lnTo>
                      <a:pt x="11" y="18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5" name="Freeform 1077"/>
              <p:cNvSpPr>
                <a:spLocks/>
              </p:cNvSpPr>
              <p:nvPr/>
            </p:nvSpPr>
            <p:spPr bwMode="auto">
              <a:xfrm>
                <a:off x="2772" y="3991"/>
                <a:ext cx="44" cy="26"/>
              </a:xfrm>
              <a:custGeom>
                <a:avLst/>
                <a:gdLst>
                  <a:gd name="T0" fmla="*/ 0 w 87"/>
                  <a:gd name="T1" fmla="*/ 1 h 51"/>
                  <a:gd name="T2" fmla="*/ 1 w 87"/>
                  <a:gd name="T3" fmla="*/ 1 h 51"/>
                  <a:gd name="T4" fmla="*/ 1 w 87"/>
                  <a:gd name="T5" fmla="*/ 1 h 51"/>
                  <a:gd name="T6" fmla="*/ 2 w 87"/>
                  <a:gd name="T7" fmla="*/ 1 h 51"/>
                  <a:gd name="T8" fmla="*/ 2 w 87"/>
                  <a:gd name="T9" fmla="*/ 1 h 51"/>
                  <a:gd name="T10" fmla="*/ 2 w 87"/>
                  <a:gd name="T11" fmla="*/ 0 h 51"/>
                  <a:gd name="T12" fmla="*/ 1 w 87"/>
                  <a:gd name="T13" fmla="*/ 1 h 51"/>
                  <a:gd name="T14" fmla="*/ 0 w 87"/>
                  <a:gd name="T15" fmla="*/ 1 h 5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"/>
                  <a:gd name="T25" fmla="*/ 0 h 51"/>
                  <a:gd name="T26" fmla="*/ 87 w 87"/>
                  <a:gd name="T27" fmla="*/ 51 h 5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" h="51">
                    <a:moveTo>
                      <a:pt x="0" y="32"/>
                    </a:moveTo>
                    <a:lnTo>
                      <a:pt x="7" y="51"/>
                    </a:lnTo>
                    <a:lnTo>
                      <a:pt x="9" y="51"/>
                    </a:lnTo>
                    <a:lnTo>
                      <a:pt x="69" y="28"/>
                    </a:lnTo>
                    <a:lnTo>
                      <a:pt x="87" y="19"/>
                    </a:lnTo>
                    <a:lnTo>
                      <a:pt x="78" y="0"/>
                    </a:lnTo>
                    <a:lnTo>
                      <a:pt x="60" y="9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6" name="Freeform 1078"/>
              <p:cNvSpPr>
                <a:spLocks/>
              </p:cNvSpPr>
              <p:nvPr/>
            </p:nvSpPr>
            <p:spPr bwMode="auto">
              <a:xfrm>
                <a:off x="2840" y="3954"/>
                <a:ext cx="42" cy="32"/>
              </a:xfrm>
              <a:custGeom>
                <a:avLst/>
                <a:gdLst>
                  <a:gd name="T0" fmla="*/ 0 w 84"/>
                  <a:gd name="T1" fmla="*/ 1 h 64"/>
                  <a:gd name="T2" fmla="*/ 1 w 84"/>
                  <a:gd name="T3" fmla="*/ 1 h 64"/>
                  <a:gd name="T4" fmla="*/ 1 w 84"/>
                  <a:gd name="T5" fmla="*/ 1 h 64"/>
                  <a:gd name="T6" fmla="*/ 1 w 84"/>
                  <a:gd name="T7" fmla="*/ 1 h 64"/>
                  <a:gd name="T8" fmla="*/ 2 w 84"/>
                  <a:gd name="T9" fmla="*/ 1 h 64"/>
                  <a:gd name="T10" fmla="*/ 2 w 84"/>
                  <a:gd name="T11" fmla="*/ 0 h 64"/>
                  <a:gd name="T12" fmla="*/ 1 w 84"/>
                  <a:gd name="T13" fmla="*/ 1 h 64"/>
                  <a:gd name="T14" fmla="*/ 1 w 84"/>
                  <a:gd name="T15" fmla="*/ 1 h 64"/>
                  <a:gd name="T16" fmla="*/ 1 w 84"/>
                  <a:gd name="T17" fmla="*/ 1 h 64"/>
                  <a:gd name="T18" fmla="*/ 0 w 84"/>
                  <a:gd name="T19" fmla="*/ 1 h 6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4"/>
                  <a:gd name="T31" fmla="*/ 0 h 64"/>
                  <a:gd name="T32" fmla="*/ 84 w 84"/>
                  <a:gd name="T33" fmla="*/ 64 h 6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4" h="64">
                    <a:moveTo>
                      <a:pt x="0" y="46"/>
                    </a:moveTo>
                    <a:lnTo>
                      <a:pt x="11" y="64"/>
                    </a:lnTo>
                    <a:lnTo>
                      <a:pt x="39" y="50"/>
                    </a:lnTo>
                    <a:lnTo>
                      <a:pt x="43" y="48"/>
                    </a:lnTo>
                    <a:lnTo>
                      <a:pt x="84" y="18"/>
                    </a:lnTo>
                    <a:lnTo>
                      <a:pt x="72" y="0"/>
                    </a:lnTo>
                    <a:lnTo>
                      <a:pt x="27" y="32"/>
                    </a:lnTo>
                    <a:lnTo>
                      <a:pt x="34" y="39"/>
                    </a:lnTo>
                    <a:lnTo>
                      <a:pt x="31" y="3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7" name="Freeform 1079"/>
              <p:cNvSpPr>
                <a:spLocks/>
              </p:cNvSpPr>
              <p:nvPr/>
            </p:nvSpPr>
            <p:spPr bwMode="auto">
              <a:xfrm>
                <a:off x="2899" y="3899"/>
                <a:ext cx="30" cy="41"/>
              </a:xfrm>
              <a:custGeom>
                <a:avLst/>
                <a:gdLst>
                  <a:gd name="T0" fmla="*/ 0 w 60"/>
                  <a:gd name="T1" fmla="*/ 2 h 82"/>
                  <a:gd name="T2" fmla="*/ 1 w 60"/>
                  <a:gd name="T3" fmla="*/ 2 h 82"/>
                  <a:gd name="T4" fmla="*/ 1 w 60"/>
                  <a:gd name="T5" fmla="*/ 2 h 82"/>
                  <a:gd name="T6" fmla="*/ 1 w 60"/>
                  <a:gd name="T7" fmla="*/ 1 h 82"/>
                  <a:gd name="T8" fmla="*/ 1 w 60"/>
                  <a:gd name="T9" fmla="*/ 1 h 82"/>
                  <a:gd name="T10" fmla="*/ 1 w 60"/>
                  <a:gd name="T11" fmla="*/ 1 h 82"/>
                  <a:gd name="T12" fmla="*/ 1 w 60"/>
                  <a:gd name="T13" fmla="*/ 1 h 82"/>
                  <a:gd name="T14" fmla="*/ 1 w 60"/>
                  <a:gd name="T15" fmla="*/ 0 h 82"/>
                  <a:gd name="T16" fmla="*/ 1 w 60"/>
                  <a:gd name="T17" fmla="*/ 1 h 82"/>
                  <a:gd name="T18" fmla="*/ 1 w 60"/>
                  <a:gd name="T19" fmla="*/ 1 h 82"/>
                  <a:gd name="T20" fmla="*/ 1 w 60"/>
                  <a:gd name="T21" fmla="*/ 1 h 82"/>
                  <a:gd name="T22" fmla="*/ 1 w 60"/>
                  <a:gd name="T23" fmla="*/ 1 h 82"/>
                  <a:gd name="T24" fmla="*/ 0 w 60"/>
                  <a:gd name="T25" fmla="*/ 2 h 8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60"/>
                  <a:gd name="T40" fmla="*/ 0 h 82"/>
                  <a:gd name="T41" fmla="*/ 60 w 60"/>
                  <a:gd name="T42" fmla="*/ 82 h 8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60" h="82">
                    <a:moveTo>
                      <a:pt x="0" y="66"/>
                    </a:moveTo>
                    <a:lnTo>
                      <a:pt x="12" y="82"/>
                    </a:lnTo>
                    <a:lnTo>
                      <a:pt x="18" y="78"/>
                    </a:lnTo>
                    <a:lnTo>
                      <a:pt x="32" y="61"/>
                    </a:lnTo>
                    <a:lnTo>
                      <a:pt x="43" y="45"/>
                    </a:lnTo>
                    <a:lnTo>
                      <a:pt x="53" y="27"/>
                    </a:lnTo>
                    <a:lnTo>
                      <a:pt x="60" y="7"/>
                    </a:lnTo>
                    <a:lnTo>
                      <a:pt x="43" y="0"/>
                    </a:lnTo>
                    <a:lnTo>
                      <a:pt x="37" y="11"/>
                    </a:lnTo>
                    <a:lnTo>
                      <a:pt x="27" y="29"/>
                    </a:lnTo>
                    <a:lnTo>
                      <a:pt x="16" y="45"/>
                    </a:lnTo>
                    <a:lnTo>
                      <a:pt x="2" y="62"/>
                    </a:ln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8" name="Freeform 1080"/>
              <p:cNvSpPr>
                <a:spLocks/>
              </p:cNvSpPr>
              <p:nvPr/>
            </p:nvSpPr>
            <p:spPr bwMode="auto">
              <a:xfrm>
                <a:off x="2914" y="3825"/>
                <a:ext cx="21" cy="44"/>
              </a:xfrm>
              <a:custGeom>
                <a:avLst/>
                <a:gdLst>
                  <a:gd name="T0" fmla="*/ 0 w 43"/>
                  <a:gd name="T1" fmla="*/ 2 h 87"/>
                  <a:gd name="T2" fmla="*/ 0 w 43"/>
                  <a:gd name="T3" fmla="*/ 2 h 87"/>
                  <a:gd name="T4" fmla="*/ 0 w 43"/>
                  <a:gd name="T5" fmla="*/ 2 h 87"/>
                  <a:gd name="T6" fmla="*/ 0 w 43"/>
                  <a:gd name="T7" fmla="*/ 1 h 87"/>
                  <a:gd name="T8" fmla="*/ 0 w 43"/>
                  <a:gd name="T9" fmla="*/ 1 h 87"/>
                  <a:gd name="T10" fmla="*/ 0 w 43"/>
                  <a:gd name="T11" fmla="*/ 1 h 87"/>
                  <a:gd name="T12" fmla="*/ 0 w 43"/>
                  <a:gd name="T13" fmla="*/ 1 h 87"/>
                  <a:gd name="T14" fmla="*/ 0 w 43"/>
                  <a:gd name="T15" fmla="*/ 0 h 87"/>
                  <a:gd name="T16" fmla="*/ 0 w 43"/>
                  <a:gd name="T17" fmla="*/ 1 h 87"/>
                  <a:gd name="T18" fmla="*/ 0 w 43"/>
                  <a:gd name="T19" fmla="*/ 1 h 87"/>
                  <a:gd name="T20" fmla="*/ 0 w 43"/>
                  <a:gd name="T21" fmla="*/ 1 h 87"/>
                  <a:gd name="T22" fmla="*/ 0 w 43"/>
                  <a:gd name="T23" fmla="*/ 1 h 87"/>
                  <a:gd name="T24" fmla="*/ 0 w 43"/>
                  <a:gd name="T25" fmla="*/ 1 h 87"/>
                  <a:gd name="T26" fmla="*/ 0 w 43"/>
                  <a:gd name="T27" fmla="*/ 1 h 87"/>
                  <a:gd name="T28" fmla="*/ 0 w 43"/>
                  <a:gd name="T29" fmla="*/ 2 h 87"/>
                  <a:gd name="T30" fmla="*/ 0 w 43"/>
                  <a:gd name="T31" fmla="*/ 2 h 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43"/>
                  <a:gd name="T49" fmla="*/ 0 h 87"/>
                  <a:gd name="T50" fmla="*/ 43 w 43"/>
                  <a:gd name="T51" fmla="*/ 87 h 8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43" h="87">
                    <a:moveTo>
                      <a:pt x="22" y="87"/>
                    </a:moveTo>
                    <a:lnTo>
                      <a:pt x="43" y="87"/>
                    </a:lnTo>
                    <a:lnTo>
                      <a:pt x="41" y="75"/>
                    </a:lnTo>
                    <a:lnTo>
                      <a:pt x="39" y="55"/>
                    </a:lnTo>
                    <a:lnTo>
                      <a:pt x="32" y="37"/>
                    </a:lnTo>
                    <a:lnTo>
                      <a:pt x="30" y="30"/>
                    </a:lnTo>
                    <a:lnTo>
                      <a:pt x="23" y="12"/>
                    </a:lnTo>
                    <a:lnTo>
                      <a:pt x="16" y="0"/>
                    </a:lnTo>
                    <a:lnTo>
                      <a:pt x="0" y="12"/>
                    </a:lnTo>
                    <a:lnTo>
                      <a:pt x="7" y="28"/>
                    </a:lnTo>
                    <a:lnTo>
                      <a:pt x="14" y="46"/>
                    </a:lnTo>
                    <a:lnTo>
                      <a:pt x="22" y="37"/>
                    </a:lnTo>
                    <a:lnTo>
                      <a:pt x="11" y="37"/>
                    </a:lnTo>
                    <a:lnTo>
                      <a:pt x="18" y="55"/>
                    </a:lnTo>
                    <a:lnTo>
                      <a:pt x="20" y="75"/>
                    </a:lnTo>
                    <a:lnTo>
                      <a:pt x="22" y="87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9" name="Freeform 1081"/>
              <p:cNvSpPr>
                <a:spLocks/>
              </p:cNvSpPr>
              <p:nvPr/>
            </p:nvSpPr>
            <p:spPr bwMode="auto">
              <a:xfrm>
                <a:off x="2862" y="3772"/>
                <a:ext cx="40" cy="36"/>
              </a:xfrm>
              <a:custGeom>
                <a:avLst/>
                <a:gdLst>
                  <a:gd name="T0" fmla="*/ 2 w 78"/>
                  <a:gd name="T1" fmla="*/ 2 h 71"/>
                  <a:gd name="T2" fmla="*/ 2 w 78"/>
                  <a:gd name="T3" fmla="*/ 1 h 71"/>
                  <a:gd name="T4" fmla="*/ 2 w 78"/>
                  <a:gd name="T5" fmla="*/ 1 h 71"/>
                  <a:gd name="T6" fmla="*/ 1 w 78"/>
                  <a:gd name="T7" fmla="*/ 1 h 71"/>
                  <a:gd name="T8" fmla="*/ 1 w 78"/>
                  <a:gd name="T9" fmla="*/ 1 h 71"/>
                  <a:gd name="T10" fmla="*/ 1 w 78"/>
                  <a:gd name="T11" fmla="*/ 0 h 71"/>
                  <a:gd name="T12" fmla="*/ 0 w 78"/>
                  <a:gd name="T13" fmla="*/ 1 h 71"/>
                  <a:gd name="T14" fmla="*/ 1 w 78"/>
                  <a:gd name="T15" fmla="*/ 1 h 71"/>
                  <a:gd name="T16" fmla="*/ 1 w 78"/>
                  <a:gd name="T17" fmla="*/ 1 h 71"/>
                  <a:gd name="T18" fmla="*/ 1 w 78"/>
                  <a:gd name="T19" fmla="*/ 2 h 71"/>
                  <a:gd name="T20" fmla="*/ 2 w 78"/>
                  <a:gd name="T21" fmla="*/ 2 h 7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78"/>
                  <a:gd name="T34" fmla="*/ 0 h 71"/>
                  <a:gd name="T35" fmla="*/ 78 w 78"/>
                  <a:gd name="T36" fmla="*/ 71 h 7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78" h="71">
                    <a:moveTo>
                      <a:pt x="66" y="71"/>
                    </a:moveTo>
                    <a:lnTo>
                      <a:pt x="78" y="55"/>
                    </a:lnTo>
                    <a:lnTo>
                      <a:pt x="76" y="52"/>
                    </a:lnTo>
                    <a:lnTo>
                      <a:pt x="59" y="36"/>
                    </a:lnTo>
                    <a:lnTo>
                      <a:pt x="41" y="20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25" y="36"/>
                    </a:lnTo>
                    <a:lnTo>
                      <a:pt x="43" y="52"/>
                    </a:lnTo>
                    <a:lnTo>
                      <a:pt x="60" y="68"/>
                    </a:lnTo>
                    <a:lnTo>
                      <a:pt x="66" y="71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0" name="Freeform 1082"/>
              <p:cNvSpPr>
                <a:spLocks/>
              </p:cNvSpPr>
              <p:nvPr/>
            </p:nvSpPr>
            <p:spPr bwMode="auto">
              <a:xfrm>
                <a:off x="2797" y="3737"/>
                <a:ext cx="44" cy="27"/>
              </a:xfrm>
              <a:custGeom>
                <a:avLst/>
                <a:gdLst>
                  <a:gd name="T0" fmla="*/ 2 w 87"/>
                  <a:gd name="T1" fmla="*/ 1 h 54"/>
                  <a:gd name="T2" fmla="*/ 2 w 87"/>
                  <a:gd name="T3" fmla="*/ 1 h 54"/>
                  <a:gd name="T4" fmla="*/ 2 w 87"/>
                  <a:gd name="T5" fmla="*/ 1 h 54"/>
                  <a:gd name="T6" fmla="*/ 1 w 87"/>
                  <a:gd name="T7" fmla="*/ 1 h 54"/>
                  <a:gd name="T8" fmla="*/ 1 w 87"/>
                  <a:gd name="T9" fmla="*/ 0 h 54"/>
                  <a:gd name="T10" fmla="*/ 0 w 87"/>
                  <a:gd name="T11" fmla="*/ 1 h 54"/>
                  <a:gd name="T12" fmla="*/ 1 w 87"/>
                  <a:gd name="T13" fmla="*/ 1 h 54"/>
                  <a:gd name="T14" fmla="*/ 2 w 87"/>
                  <a:gd name="T15" fmla="*/ 1 h 54"/>
                  <a:gd name="T16" fmla="*/ 2 w 87"/>
                  <a:gd name="T17" fmla="*/ 1 h 5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54"/>
                  <a:gd name="T29" fmla="*/ 87 w 87"/>
                  <a:gd name="T30" fmla="*/ 54 h 5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54">
                    <a:moveTo>
                      <a:pt x="76" y="54"/>
                    </a:moveTo>
                    <a:lnTo>
                      <a:pt x="87" y="36"/>
                    </a:lnTo>
                    <a:lnTo>
                      <a:pt x="75" y="29"/>
                    </a:lnTo>
                    <a:lnTo>
                      <a:pt x="19" y="4"/>
                    </a:lnTo>
                    <a:lnTo>
                      <a:pt x="7" y="0"/>
                    </a:lnTo>
                    <a:lnTo>
                      <a:pt x="0" y="20"/>
                    </a:lnTo>
                    <a:lnTo>
                      <a:pt x="10" y="24"/>
                    </a:lnTo>
                    <a:lnTo>
                      <a:pt x="66" y="49"/>
                    </a:lnTo>
                    <a:lnTo>
                      <a:pt x="76" y="54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1" name="Freeform 1083"/>
              <p:cNvSpPr>
                <a:spLocks/>
              </p:cNvSpPr>
              <p:nvPr/>
            </p:nvSpPr>
            <p:spPr bwMode="auto">
              <a:xfrm>
                <a:off x="2727" y="3713"/>
                <a:ext cx="44" cy="22"/>
              </a:xfrm>
              <a:custGeom>
                <a:avLst/>
                <a:gdLst>
                  <a:gd name="T0" fmla="*/ 2 w 87"/>
                  <a:gd name="T1" fmla="*/ 0 h 45"/>
                  <a:gd name="T2" fmla="*/ 2 w 87"/>
                  <a:gd name="T3" fmla="*/ 0 h 45"/>
                  <a:gd name="T4" fmla="*/ 1 w 87"/>
                  <a:gd name="T5" fmla="*/ 0 h 45"/>
                  <a:gd name="T6" fmla="*/ 1 w 87"/>
                  <a:gd name="T7" fmla="*/ 0 h 45"/>
                  <a:gd name="T8" fmla="*/ 0 w 87"/>
                  <a:gd name="T9" fmla="*/ 0 h 45"/>
                  <a:gd name="T10" fmla="*/ 1 w 87"/>
                  <a:gd name="T11" fmla="*/ 0 h 45"/>
                  <a:gd name="T12" fmla="*/ 2 w 87"/>
                  <a:gd name="T13" fmla="*/ 0 h 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45"/>
                  <a:gd name="T23" fmla="*/ 87 w 87"/>
                  <a:gd name="T24" fmla="*/ 45 h 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45">
                    <a:moveTo>
                      <a:pt x="80" y="45"/>
                    </a:moveTo>
                    <a:lnTo>
                      <a:pt x="87" y="25"/>
                    </a:lnTo>
                    <a:lnTo>
                      <a:pt x="34" y="7"/>
                    </a:lnTo>
                    <a:lnTo>
                      <a:pt x="5" y="0"/>
                    </a:lnTo>
                    <a:lnTo>
                      <a:pt x="0" y="20"/>
                    </a:lnTo>
                    <a:lnTo>
                      <a:pt x="25" y="27"/>
                    </a:lnTo>
                    <a:lnTo>
                      <a:pt x="80" y="45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2" name="Freeform 1084"/>
              <p:cNvSpPr>
                <a:spLocks/>
              </p:cNvSpPr>
              <p:nvPr/>
            </p:nvSpPr>
            <p:spPr bwMode="auto">
              <a:xfrm>
                <a:off x="2654" y="3698"/>
                <a:ext cx="44" cy="18"/>
              </a:xfrm>
              <a:custGeom>
                <a:avLst/>
                <a:gdLst>
                  <a:gd name="T0" fmla="*/ 2 w 87"/>
                  <a:gd name="T1" fmla="*/ 1 h 36"/>
                  <a:gd name="T2" fmla="*/ 2 w 87"/>
                  <a:gd name="T3" fmla="*/ 1 h 36"/>
                  <a:gd name="T4" fmla="*/ 1 w 87"/>
                  <a:gd name="T5" fmla="*/ 1 h 36"/>
                  <a:gd name="T6" fmla="*/ 1 w 87"/>
                  <a:gd name="T7" fmla="*/ 0 h 36"/>
                  <a:gd name="T8" fmla="*/ 0 w 87"/>
                  <a:gd name="T9" fmla="*/ 1 h 36"/>
                  <a:gd name="T10" fmla="*/ 1 w 87"/>
                  <a:gd name="T11" fmla="*/ 1 h 36"/>
                  <a:gd name="T12" fmla="*/ 2 w 87"/>
                  <a:gd name="T13" fmla="*/ 1 h 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36"/>
                  <a:gd name="T23" fmla="*/ 87 w 87"/>
                  <a:gd name="T24" fmla="*/ 36 h 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36">
                    <a:moveTo>
                      <a:pt x="83" y="36"/>
                    </a:moveTo>
                    <a:lnTo>
                      <a:pt x="87" y="14"/>
                    </a:lnTo>
                    <a:lnTo>
                      <a:pt x="30" y="4"/>
                    </a:lnTo>
                    <a:lnTo>
                      <a:pt x="3" y="0"/>
                    </a:lnTo>
                    <a:lnTo>
                      <a:pt x="0" y="21"/>
                    </a:lnTo>
                    <a:lnTo>
                      <a:pt x="30" y="25"/>
                    </a:lnTo>
                    <a:lnTo>
                      <a:pt x="83" y="3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3" name="Freeform 1085"/>
              <p:cNvSpPr>
                <a:spLocks/>
              </p:cNvSpPr>
              <p:nvPr/>
            </p:nvSpPr>
            <p:spPr bwMode="auto">
              <a:xfrm>
                <a:off x="2580" y="3689"/>
                <a:ext cx="44" cy="14"/>
              </a:xfrm>
              <a:custGeom>
                <a:avLst/>
                <a:gdLst>
                  <a:gd name="T0" fmla="*/ 2 w 87"/>
                  <a:gd name="T1" fmla="*/ 0 h 29"/>
                  <a:gd name="T2" fmla="*/ 2 w 87"/>
                  <a:gd name="T3" fmla="*/ 0 h 29"/>
                  <a:gd name="T4" fmla="*/ 1 w 87"/>
                  <a:gd name="T5" fmla="*/ 0 h 29"/>
                  <a:gd name="T6" fmla="*/ 1 w 87"/>
                  <a:gd name="T7" fmla="*/ 0 h 29"/>
                  <a:gd name="T8" fmla="*/ 0 w 87"/>
                  <a:gd name="T9" fmla="*/ 0 h 29"/>
                  <a:gd name="T10" fmla="*/ 1 w 87"/>
                  <a:gd name="T11" fmla="*/ 0 h 29"/>
                  <a:gd name="T12" fmla="*/ 2 w 87"/>
                  <a:gd name="T13" fmla="*/ 0 h 2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7"/>
                  <a:gd name="T22" fmla="*/ 0 h 29"/>
                  <a:gd name="T23" fmla="*/ 87 w 87"/>
                  <a:gd name="T24" fmla="*/ 29 h 2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7" h="29">
                    <a:moveTo>
                      <a:pt x="85" y="29"/>
                    </a:moveTo>
                    <a:lnTo>
                      <a:pt x="87" y="7"/>
                    </a:lnTo>
                    <a:lnTo>
                      <a:pt x="18" y="0"/>
                    </a:lnTo>
                    <a:lnTo>
                      <a:pt x="1" y="0"/>
                    </a:lnTo>
                    <a:lnTo>
                      <a:pt x="0" y="22"/>
                    </a:lnTo>
                    <a:lnTo>
                      <a:pt x="18" y="22"/>
                    </a:lnTo>
                    <a:lnTo>
                      <a:pt x="85" y="29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4" name="Freeform 1086"/>
              <p:cNvSpPr>
                <a:spLocks/>
              </p:cNvSpPr>
              <p:nvPr/>
            </p:nvSpPr>
            <p:spPr bwMode="auto">
              <a:xfrm>
                <a:off x="2506" y="3685"/>
                <a:ext cx="43" cy="12"/>
              </a:xfrm>
              <a:custGeom>
                <a:avLst/>
                <a:gdLst>
                  <a:gd name="T0" fmla="*/ 2 w 85"/>
                  <a:gd name="T1" fmla="*/ 1 h 23"/>
                  <a:gd name="T2" fmla="*/ 2 w 85"/>
                  <a:gd name="T3" fmla="*/ 1 h 23"/>
                  <a:gd name="T4" fmla="*/ 2 w 85"/>
                  <a:gd name="T5" fmla="*/ 1 h 23"/>
                  <a:gd name="T6" fmla="*/ 0 w 85"/>
                  <a:gd name="T7" fmla="*/ 0 h 23"/>
                  <a:gd name="T8" fmla="*/ 0 w 85"/>
                  <a:gd name="T9" fmla="*/ 1 h 23"/>
                  <a:gd name="T10" fmla="*/ 2 w 85"/>
                  <a:gd name="T11" fmla="*/ 1 h 23"/>
                  <a:gd name="T12" fmla="*/ 2 w 85"/>
                  <a:gd name="T13" fmla="*/ 1 h 2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5"/>
                  <a:gd name="T22" fmla="*/ 0 h 23"/>
                  <a:gd name="T23" fmla="*/ 85 w 85"/>
                  <a:gd name="T24" fmla="*/ 23 h 2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5" h="23">
                    <a:moveTo>
                      <a:pt x="84" y="23"/>
                    </a:moveTo>
                    <a:lnTo>
                      <a:pt x="85" y="2"/>
                    </a:lnTo>
                    <a:lnTo>
                      <a:pt x="80" y="2"/>
                    </a:lnTo>
                    <a:lnTo>
                      <a:pt x="0" y="0"/>
                    </a:lnTo>
                    <a:lnTo>
                      <a:pt x="0" y="21"/>
                    </a:lnTo>
                    <a:lnTo>
                      <a:pt x="80" y="23"/>
                    </a:lnTo>
                    <a:lnTo>
                      <a:pt x="84" y="23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1" name="Rectangle 1087"/>
            <p:cNvSpPr>
              <a:spLocks noChangeArrowheads="1"/>
            </p:cNvSpPr>
            <p:nvPr/>
          </p:nvSpPr>
          <p:spPr bwMode="auto">
            <a:xfrm>
              <a:off x="3984" y="2976"/>
              <a:ext cx="11" cy="799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34832" name="Rectangle 1088"/>
            <p:cNvSpPr>
              <a:spLocks noChangeArrowheads="1"/>
            </p:cNvSpPr>
            <p:nvPr/>
          </p:nvSpPr>
          <p:spPr bwMode="auto">
            <a:xfrm>
              <a:off x="4933" y="2980"/>
              <a:ext cx="11" cy="800"/>
            </a:xfrm>
            <a:prstGeom prst="rect">
              <a:avLst/>
            </a:prstGeom>
            <a:solidFill>
              <a:srgbClr val="000000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4833" name="Oval 1089"/>
            <p:cNvSpPr>
              <a:spLocks noChangeArrowheads="1"/>
            </p:cNvSpPr>
            <p:nvPr/>
          </p:nvSpPr>
          <p:spPr bwMode="auto">
            <a:xfrm>
              <a:off x="4522" y="2860"/>
              <a:ext cx="361" cy="201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pSp>
          <p:nvGrpSpPr>
            <p:cNvPr id="34834" name="Group 1090"/>
            <p:cNvGrpSpPr>
              <a:grpSpLocks/>
            </p:cNvGrpSpPr>
            <p:nvPr/>
          </p:nvGrpSpPr>
          <p:grpSpPr bwMode="auto">
            <a:xfrm>
              <a:off x="4517" y="3656"/>
              <a:ext cx="370" cy="213"/>
              <a:chOff x="2548" y="3783"/>
              <a:chExt cx="335" cy="172"/>
            </a:xfrm>
          </p:grpSpPr>
          <p:sp>
            <p:nvSpPr>
              <p:cNvPr id="34878" name="Freeform 1091"/>
              <p:cNvSpPr>
                <a:spLocks/>
              </p:cNvSpPr>
              <p:nvPr/>
            </p:nvSpPr>
            <p:spPr bwMode="auto">
              <a:xfrm>
                <a:off x="2673" y="3783"/>
                <a:ext cx="82" cy="14"/>
              </a:xfrm>
              <a:custGeom>
                <a:avLst/>
                <a:gdLst>
                  <a:gd name="T0" fmla="*/ 1 w 166"/>
                  <a:gd name="T1" fmla="*/ 0 h 29"/>
                  <a:gd name="T2" fmla="*/ 2 w 166"/>
                  <a:gd name="T3" fmla="*/ 0 h 29"/>
                  <a:gd name="T4" fmla="*/ 2 w 166"/>
                  <a:gd name="T5" fmla="*/ 0 h 29"/>
                  <a:gd name="T6" fmla="*/ 2 w 166"/>
                  <a:gd name="T7" fmla="*/ 0 h 29"/>
                  <a:gd name="T8" fmla="*/ 2 w 166"/>
                  <a:gd name="T9" fmla="*/ 0 h 29"/>
                  <a:gd name="T10" fmla="*/ 1 w 166"/>
                  <a:gd name="T11" fmla="*/ 0 h 29"/>
                  <a:gd name="T12" fmla="*/ 0 w 166"/>
                  <a:gd name="T13" fmla="*/ 0 h 29"/>
                  <a:gd name="T14" fmla="*/ 0 w 166"/>
                  <a:gd name="T15" fmla="*/ 0 h 29"/>
                  <a:gd name="T16" fmla="*/ 0 w 166"/>
                  <a:gd name="T17" fmla="*/ 0 h 29"/>
                  <a:gd name="T18" fmla="*/ 0 w 166"/>
                  <a:gd name="T19" fmla="*/ 0 h 29"/>
                  <a:gd name="T20" fmla="*/ 1 w 166"/>
                  <a:gd name="T21" fmla="*/ 0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66"/>
                  <a:gd name="T34" fmla="*/ 0 h 29"/>
                  <a:gd name="T35" fmla="*/ 166 w 166"/>
                  <a:gd name="T36" fmla="*/ 29 h 2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66" h="29">
                    <a:moveTo>
                      <a:pt x="87" y="22"/>
                    </a:moveTo>
                    <a:lnTo>
                      <a:pt x="153" y="25"/>
                    </a:lnTo>
                    <a:lnTo>
                      <a:pt x="162" y="27"/>
                    </a:lnTo>
                    <a:lnTo>
                      <a:pt x="166" y="6"/>
                    </a:lnTo>
                    <a:lnTo>
                      <a:pt x="153" y="4"/>
                    </a:lnTo>
                    <a:lnTo>
                      <a:pt x="87" y="0"/>
                    </a:lnTo>
                    <a:lnTo>
                      <a:pt x="21" y="4"/>
                    </a:lnTo>
                    <a:lnTo>
                      <a:pt x="0" y="7"/>
                    </a:lnTo>
                    <a:lnTo>
                      <a:pt x="4" y="29"/>
                    </a:lnTo>
                    <a:lnTo>
                      <a:pt x="21" y="25"/>
                    </a:lnTo>
                    <a:lnTo>
                      <a:pt x="87" y="22"/>
                    </a:lnTo>
                    <a:close/>
                  </a:path>
                </a:pathLst>
              </a:custGeom>
              <a:solidFill>
                <a:srgbClr val="CC00FF"/>
              </a:solidFill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9" name="Freeform 1092"/>
              <p:cNvSpPr>
                <a:spLocks/>
              </p:cNvSpPr>
              <p:nvPr/>
            </p:nvSpPr>
            <p:spPr bwMode="auto">
              <a:xfrm>
                <a:off x="2599" y="3792"/>
                <a:ext cx="44" cy="25"/>
              </a:xfrm>
              <a:custGeom>
                <a:avLst/>
                <a:gdLst>
                  <a:gd name="T0" fmla="*/ 2 w 87"/>
                  <a:gd name="T1" fmla="*/ 1 h 48"/>
                  <a:gd name="T2" fmla="*/ 2 w 87"/>
                  <a:gd name="T3" fmla="*/ 0 h 48"/>
                  <a:gd name="T4" fmla="*/ 1 w 87"/>
                  <a:gd name="T5" fmla="*/ 1 h 48"/>
                  <a:gd name="T6" fmla="*/ 1 w 87"/>
                  <a:gd name="T7" fmla="*/ 1 h 48"/>
                  <a:gd name="T8" fmla="*/ 0 w 87"/>
                  <a:gd name="T9" fmla="*/ 1 h 48"/>
                  <a:gd name="T10" fmla="*/ 1 w 87"/>
                  <a:gd name="T11" fmla="*/ 1 h 48"/>
                  <a:gd name="T12" fmla="*/ 1 w 87"/>
                  <a:gd name="T13" fmla="*/ 1 h 48"/>
                  <a:gd name="T14" fmla="*/ 1 w 87"/>
                  <a:gd name="T15" fmla="*/ 1 h 48"/>
                  <a:gd name="T16" fmla="*/ 2 w 87"/>
                  <a:gd name="T17" fmla="*/ 1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48"/>
                  <a:gd name="T29" fmla="*/ 87 w 87"/>
                  <a:gd name="T30" fmla="*/ 48 h 4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48">
                    <a:moveTo>
                      <a:pt x="87" y="20"/>
                    </a:moveTo>
                    <a:lnTo>
                      <a:pt x="82" y="0"/>
                    </a:lnTo>
                    <a:lnTo>
                      <a:pt x="46" y="9"/>
                    </a:lnTo>
                    <a:lnTo>
                      <a:pt x="21" y="18"/>
                    </a:lnTo>
                    <a:lnTo>
                      <a:pt x="0" y="29"/>
                    </a:lnTo>
                    <a:lnTo>
                      <a:pt x="9" y="48"/>
                    </a:lnTo>
                    <a:lnTo>
                      <a:pt x="30" y="37"/>
                    </a:lnTo>
                    <a:lnTo>
                      <a:pt x="55" y="29"/>
                    </a:lnTo>
                    <a:lnTo>
                      <a:pt x="87" y="20"/>
                    </a:lnTo>
                    <a:close/>
                  </a:path>
                </a:pathLst>
              </a:custGeom>
              <a:solidFill>
                <a:srgbClr val="CC00FF"/>
              </a:solidFill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0" name="Freeform 1093"/>
              <p:cNvSpPr>
                <a:spLocks/>
              </p:cNvSpPr>
              <p:nvPr/>
            </p:nvSpPr>
            <p:spPr bwMode="auto">
              <a:xfrm>
                <a:off x="2548" y="3825"/>
                <a:ext cx="30" cy="40"/>
              </a:xfrm>
              <a:custGeom>
                <a:avLst/>
                <a:gdLst>
                  <a:gd name="T0" fmla="*/ 1 w 60"/>
                  <a:gd name="T1" fmla="*/ 1 h 80"/>
                  <a:gd name="T2" fmla="*/ 1 w 60"/>
                  <a:gd name="T3" fmla="*/ 0 h 80"/>
                  <a:gd name="T4" fmla="*/ 1 w 60"/>
                  <a:gd name="T5" fmla="*/ 1 h 80"/>
                  <a:gd name="T6" fmla="*/ 1 w 60"/>
                  <a:gd name="T7" fmla="*/ 1 h 80"/>
                  <a:gd name="T8" fmla="*/ 1 w 60"/>
                  <a:gd name="T9" fmla="*/ 1 h 80"/>
                  <a:gd name="T10" fmla="*/ 1 w 60"/>
                  <a:gd name="T11" fmla="*/ 1 h 80"/>
                  <a:gd name="T12" fmla="*/ 1 w 60"/>
                  <a:gd name="T13" fmla="*/ 1 h 80"/>
                  <a:gd name="T14" fmla="*/ 1 w 60"/>
                  <a:gd name="T15" fmla="*/ 2 h 80"/>
                  <a:gd name="T16" fmla="*/ 0 w 60"/>
                  <a:gd name="T17" fmla="*/ 2 h 80"/>
                  <a:gd name="T18" fmla="*/ 1 w 60"/>
                  <a:gd name="T19" fmla="*/ 2 h 80"/>
                  <a:gd name="T20" fmla="*/ 1 w 60"/>
                  <a:gd name="T21" fmla="*/ 2 h 80"/>
                  <a:gd name="T22" fmla="*/ 1 w 60"/>
                  <a:gd name="T23" fmla="*/ 1 h 80"/>
                  <a:gd name="T24" fmla="*/ 1 w 60"/>
                  <a:gd name="T25" fmla="*/ 1 h 80"/>
                  <a:gd name="T26" fmla="*/ 1 w 60"/>
                  <a:gd name="T27" fmla="*/ 1 h 80"/>
                  <a:gd name="T28" fmla="*/ 1 w 60"/>
                  <a:gd name="T29" fmla="*/ 1 h 80"/>
                  <a:gd name="T30" fmla="*/ 1 w 60"/>
                  <a:gd name="T31" fmla="*/ 1 h 80"/>
                  <a:gd name="T32" fmla="*/ 1 w 60"/>
                  <a:gd name="T33" fmla="*/ 1 h 80"/>
                  <a:gd name="T34" fmla="*/ 1 w 60"/>
                  <a:gd name="T35" fmla="*/ 1 h 8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60"/>
                  <a:gd name="T55" fmla="*/ 0 h 80"/>
                  <a:gd name="T56" fmla="*/ 60 w 60"/>
                  <a:gd name="T57" fmla="*/ 80 h 80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60" h="80">
                    <a:moveTo>
                      <a:pt x="60" y="18"/>
                    </a:moveTo>
                    <a:lnTo>
                      <a:pt x="48" y="0"/>
                    </a:lnTo>
                    <a:lnTo>
                      <a:pt x="42" y="4"/>
                    </a:lnTo>
                    <a:lnTo>
                      <a:pt x="28" y="18"/>
                    </a:lnTo>
                    <a:lnTo>
                      <a:pt x="17" y="32"/>
                    </a:lnTo>
                    <a:lnTo>
                      <a:pt x="8" y="48"/>
                    </a:lnTo>
                    <a:lnTo>
                      <a:pt x="7" y="55"/>
                    </a:lnTo>
                    <a:lnTo>
                      <a:pt x="1" y="72"/>
                    </a:lnTo>
                    <a:lnTo>
                      <a:pt x="0" y="80"/>
                    </a:lnTo>
                    <a:lnTo>
                      <a:pt x="21" y="80"/>
                    </a:lnTo>
                    <a:lnTo>
                      <a:pt x="23" y="72"/>
                    </a:lnTo>
                    <a:lnTo>
                      <a:pt x="28" y="55"/>
                    </a:lnTo>
                    <a:lnTo>
                      <a:pt x="17" y="55"/>
                    </a:lnTo>
                    <a:lnTo>
                      <a:pt x="24" y="64"/>
                    </a:lnTo>
                    <a:lnTo>
                      <a:pt x="33" y="48"/>
                    </a:lnTo>
                    <a:lnTo>
                      <a:pt x="44" y="34"/>
                    </a:lnTo>
                    <a:lnTo>
                      <a:pt x="58" y="20"/>
                    </a:lnTo>
                    <a:lnTo>
                      <a:pt x="60" y="18"/>
                    </a:lnTo>
                    <a:close/>
                  </a:path>
                </a:pathLst>
              </a:custGeom>
              <a:solidFill>
                <a:srgbClr val="CC00FF"/>
              </a:solidFill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1" name="Freeform 1094"/>
              <p:cNvSpPr>
                <a:spLocks/>
              </p:cNvSpPr>
              <p:nvPr/>
            </p:nvSpPr>
            <p:spPr bwMode="auto">
              <a:xfrm>
                <a:off x="2558" y="3891"/>
                <a:ext cx="39" cy="35"/>
              </a:xfrm>
              <a:custGeom>
                <a:avLst/>
                <a:gdLst>
                  <a:gd name="T0" fmla="*/ 1 w 77"/>
                  <a:gd name="T1" fmla="*/ 0 h 71"/>
                  <a:gd name="T2" fmla="*/ 0 w 77"/>
                  <a:gd name="T3" fmla="*/ 0 h 71"/>
                  <a:gd name="T4" fmla="*/ 1 w 77"/>
                  <a:gd name="T5" fmla="*/ 0 h 71"/>
                  <a:gd name="T6" fmla="*/ 1 w 77"/>
                  <a:gd name="T7" fmla="*/ 0 h 71"/>
                  <a:gd name="T8" fmla="*/ 1 w 77"/>
                  <a:gd name="T9" fmla="*/ 0 h 71"/>
                  <a:gd name="T10" fmla="*/ 1 w 77"/>
                  <a:gd name="T11" fmla="*/ 0 h 71"/>
                  <a:gd name="T12" fmla="*/ 1 w 77"/>
                  <a:gd name="T13" fmla="*/ 1 h 71"/>
                  <a:gd name="T14" fmla="*/ 2 w 77"/>
                  <a:gd name="T15" fmla="*/ 1 h 71"/>
                  <a:gd name="T16" fmla="*/ 2 w 77"/>
                  <a:gd name="T17" fmla="*/ 0 h 71"/>
                  <a:gd name="T18" fmla="*/ 2 w 77"/>
                  <a:gd name="T19" fmla="*/ 0 h 71"/>
                  <a:gd name="T20" fmla="*/ 1 w 77"/>
                  <a:gd name="T21" fmla="*/ 0 h 71"/>
                  <a:gd name="T22" fmla="*/ 1 w 77"/>
                  <a:gd name="T23" fmla="*/ 0 h 71"/>
                  <a:gd name="T24" fmla="*/ 1 w 77"/>
                  <a:gd name="T25" fmla="*/ 0 h 71"/>
                  <a:gd name="T26" fmla="*/ 1 w 77"/>
                  <a:gd name="T27" fmla="*/ 0 h 71"/>
                  <a:gd name="T28" fmla="*/ 1 w 77"/>
                  <a:gd name="T29" fmla="*/ 0 h 71"/>
                  <a:gd name="T30" fmla="*/ 1 w 77"/>
                  <a:gd name="T31" fmla="*/ 0 h 7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77"/>
                  <a:gd name="T49" fmla="*/ 0 h 71"/>
                  <a:gd name="T50" fmla="*/ 77 w 77"/>
                  <a:gd name="T51" fmla="*/ 71 h 71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77" h="71">
                    <a:moveTo>
                      <a:pt x="14" y="0"/>
                    </a:moveTo>
                    <a:lnTo>
                      <a:pt x="0" y="16"/>
                    </a:lnTo>
                    <a:lnTo>
                      <a:pt x="7" y="27"/>
                    </a:lnTo>
                    <a:lnTo>
                      <a:pt x="21" y="41"/>
                    </a:lnTo>
                    <a:lnTo>
                      <a:pt x="37" y="54"/>
                    </a:lnTo>
                    <a:lnTo>
                      <a:pt x="41" y="55"/>
                    </a:lnTo>
                    <a:lnTo>
                      <a:pt x="59" y="68"/>
                    </a:lnTo>
                    <a:lnTo>
                      <a:pt x="66" y="71"/>
                    </a:lnTo>
                    <a:lnTo>
                      <a:pt x="77" y="54"/>
                    </a:lnTo>
                    <a:lnTo>
                      <a:pt x="68" y="48"/>
                    </a:lnTo>
                    <a:lnTo>
                      <a:pt x="50" y="36"/>
                    </a:lnTo>
                    <a:lnTo>
                      <a:pt x="44" y="47"/>
                    </a:lnTo>
                    <a:lnTo>
                      <a:pt x="53" y="38"/>
                    </a:lnTo>
                    <a:lnTo>
                      <a:pt x="37" y="25"/>
                    </a:lnTo>
                    <a:lnTo>
                      <a:pt x="23" y="11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C00FF"/>
              </a:solidFill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2" name="Freeform 1095"/>
              <p:cNvSpPr>
                <a:spLocks/>
              </p:cNvSpPr>
              <p:nvPr/>
            </p:nvSpPr>
            <p:spPr bwMode="auto">
              <a:xfrm>
                <a:off x="2622" y="3930"/>
                <a:ext cx="44" cy="20"/>
              </a:xfrm>
              <a:custGeom>
                <a:avLst/>
                <a:gdLst>
                  <a:gd name="T0" fmla="*/ 0 w 90"/>
                  <a:gd name="T1" fmla="*/ 0 h 41"/>
                  <a:gd name="T2" fmla="*/ 0 w 90"/>
                  <a:gd name="T3" fmla="*/ 0 h 41"/>
                  <a:gd name="T4" fmla="*/ 0 w 90"/>
                  <a:gd name="T5" fmla="*/ 0 h 41"/>
                  <a:gd name="T6" fmla="*/ 0 w 90"/>
                  <a:gd name="T7" fmla="*/ 0 h 41"/>
                  <a:gd name="T8" fmla="*/ 0 w 90"/>
                  <a:gd name="T9" fmla="*/ 0 h 41"/>
                  <a:gd name="T10" fmla="*/ 1 w 90"/>
                  <a:gd name="T11" fmla="*/ 0 h 41"/>
                  <a:gd name="T12" fmla="*/ 1 w 90"/>
                  <a:gd name="T13" fmla="*/ 0 h 41"/>
                  <a:gd name="T14" fmla="*/ 0 w 90"/>
                  <a:gd name="T15" fmla="*/ 0 h 41"/>
                  <a:gd name="T16" fmla="*/ 0 w 90"/>
                  <a:gd name="T17" fmla="*/ 0 h 41"/>
                  <a:gd name="T18" fmla="*/ 1 w 90"/>
                  <a:gd name="T19" fmla="*/ 0 h 41"/>
                  <a:gd name="T20" fmla="*/ 0 w 90"/>
                  <a:gd name="T21" fmla="*/ 0 h 41"/>
                  <a:gd name="T22" fmla="*/ 0 w 90"/>
                  <a:gd name="T23" fmla="*/ 0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90"/>
                  <a:gd name="T37" fmla="*/ 0 h 41"/>
                  <a:gd name="T38" fmla="*/ 90 w 90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90" h="41">
                    <a:moveTo>
                      <a:pt x="8" y="0"/>
                    </a:moveTo>
                    <a:lnTo>
                      <a:pt x="0" y="19"/>
                    </a:lnTo>
                    <a:lnTo>
                      <a:pt x="2" y="21"/>
                    </a:lnTo>
                    <a:lnTo>
                      <a:pt x="58" y="35"/>
                    </a:lnTo>
                    <a:lnTo>
                      <a:pt x="63" y="37"/>
                    </a:lnTo>
                    <a:lnTo>
                      <a:pt x="86" y="41"/>
                    </a:lnTo>
                    <a:lnTo>
                      <a:pt x="90" y="19"/>
                    </a:lnTo>
                    <a:lnTo>
                      <a:pt x="63" y="16"/>
                    </a:lnTo>
                    <a:lnTo>
                      <a:pt x="63" y="26"/>
                    </a:lnTo>
                    <a:lnTo>
                      <a:pt x="66" y="16"/>
                    </a:lnTo>
                    <a:lnTo>
                      <a:pt x="11" y="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00FF"/>
              </a:solidFill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3" name="Freeform 1096"/>
              <p:cNvSpPr>
                <a:spLocks/>
              </p:cNvSpPr>
              <p:nvPr/>
            </p:nvSpPr>
            <p:spPr bwMode="auto">
              <a:xfrm>
                <a:off x="2698" y="3943"/>
                <a:ext cx="41" cy="12"/>
              </a:xfrm>
              <a:custGeom>
                <a:avLst/>
                <a:gdLst>
                  <a:gd name="T0" fmla="*/ 0 w 84"/>
                  <a:gd name="T1" fmla="*/ 0 h 24"/>
                  <a:gd name="T2" fmla="*/ 0 w 84"/>
                  <a:gd name="T3" fmla="*/ 1 h 24"/>
                  <a:gd name="T4" fmla="*/ 0 w 84"/>
                  <a:gd name="T5" fmla="*/ 1 h 24"/>
                  <a:gd name="T6" fmla="*/ 1 w 84"/>
                  <a:gd name="T7" fmla="*/ 1 h 24"/>
                  <a:gd name="T8" fmla="*/ 1 w 84"/>
                  <a:gd name="T9" fmla="*/ 0 h 24"/>
                  <a:gd name="T10" fmla="*/ 0 w 84"/>
                  <a:gd name="T11" fmla="*/ 1 h 24"/>
                  <a:gd name="T12" fmla="*/ 0 w 84"/>
                  <a:gd name="T13" fmla="*/ 0 h 2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4"/>
                  <a:gd name="T22" fmla="*/ 0 h 24"/>
                  <a:gd name="T23" fmla="*/ 84 w 84"/>
                  <a:gd name="T24" fmla="*/ 24 h 2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4" h="24">
                    <a:moveTo>
                      <a:pt x="0" y="0"/>
                    </a:moveTo>
                    <a:lnTo>
                      <a:pt x="0" y="22"/>
                    </a:lnTo>
                    <a:lnTo>
                      <a:pt x="37" y="24"/>
                    </a:lnTo>
                    <a:lnTo>
                      <a:pt x="84" y="22"/>
                    </a:lnTo>
                    <a:lnTo>
                      <a:pt x="84" y="0"/>
                    </a:lnTo>
                    <a:lnTo>
                      <a:pt x="3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FF"/>
              </a:solidFill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4" name="Freeform 1097"/>
              <p:cNvSpPr>
                <a:spLocks/>
              </p:cNvSpPr>
              <p:nvPr/>
            </p:nvSpPr>
            <p:spPr bwMode="auto">
              <a:xfrm>
                <a:off x="2771" y="3929"/>
                <a:ext cx="44" cy="20"/>
              </a:xfrm>
              <a:custGeom>
                <a:avLst/>
                <a:gdLst>
                  <a:gd name="T0" fmla="*/ 0 w 89"/>
                  <a:gd name="T1" fmla="*/ 0 h 41"/>
                  <a:gd name="T2" fmla="*/ 0 w 89"/>
                  <a:gd name="T3" fmla="*/ 0 h 41"/>
                  <a:gd name="T4" fmla="*/ 0 w 89"/>
                  <a:gd name="T5" fmla="*/ 0 h 41"/>
                  <a:gd name="T6" fmla="*/ 0 w 89"/>
                  <a:gd name="T7" fmla="*/ 0 h 41"/>
                  <a:gd name="T8" fmla="*/ 1 w 89"/>
                  <a:gd name="T9" fmla="*/ 0 h 41"/>
                  <a:gd name="T10" fmla="*/ 1 w 89"/>
                  <a:gd name="T11" fmla="*/ 0 h 41"/>
                  <a:gd name="T12" fmla="*/ 1 w 89"/>
                  <a:gd name="T13" fmla="*/ 0 h 41"/>
                  <a:gd name="T14" fmla="*/ 1 w 89"/>
                  <a:gd name="T15" fmla="*/ 0 h 41"/>
                  <a:gd name="T16" fmla="*/ 0 w 89"/>
                  <a:gd name="T17" fmla="*/ 0 h 41"/>
                  <a:gd name="T18" fmla="*/ 0 w 89"/>
                  <a:gd name="T19" fmla="*/ 0 h 41"/>
                  <a:gd name="T20" fmla="*/ 0 w 89"/>
                  <a:gd name="T21" fmla="*/ 0 h 41"/>
                  <a:gd name="T22" fmla="*/ 0 w 89"/>
                  <a:gd name="T23" fmla="*/ 0 h 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9"/>
                  <a:gd name="T37" fmla="*/ 0 h 41"/>
                  <a:gd name="T38" fmla="*/ 89 w 89"/>
                  <a:gd name="T39" fmla="*/ 41 h 41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9" h="41">
                    <a:moveTo>
                      <a:pt x="0" y="19"/>
                    </a:moveTo>
                    <a:lnTo>
                      <a:pt x="4" y="41"/>
                    </a:lnTo>
                    <a:lnTo>
                      <a:pt x="18" y="39"/>
                    </a:lnTo>
                    <a:lnTo>
                      <a:pt x="23" y="37"/>
                    </a:lnTo>
                    <a:lnTo>
                      <a:pt x="79" y="23"/>
                    </a:lnTo>
                    <a:lnTo>
                      <a:pt x="89" y="19"/>
                    </a:lnTo>
                    <a:lnTo>
                      <a:pt x="82" y="0"/>
                    </a:lnTo>
                    <a:lnTo>
                      <a:pt x="70" y="3"/>
                    </a:lnTo>
                    <a:lnTo>
                      <a:pt x="14" y="18"/>
                    </a:lnTo>
                    <a:lnTo>
                      <a:pt x="18" y="28"/>
                    </a:lnTo>
                    <a:lnTo>
                      <a:pt x="18" y="18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CC00FF"/>
              </a:solidFill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5" name="Freeform 1098"/>
              <p:cNvSpPr>
                <a:spLocks/>
              </p:cNvSpPr>
              <p:nvPr/>
            </p:nvSpPr>
            <p:spPr bwMode="auto">
              <a:xfrm>
                <a:off x="2839" y="3888"/>
                <a:ext cx="38" cy="36"/>
              </a:xfrm>
              <a:custGeom>
                <a:avLst/>
                <a:gdLst>
                  <a:gd name="T0" fmla="*/ 0 w 75"/>
                  <a:gd name="T1" fmla="*/ 0 h 73"/>
                  <a:gd name="T2" fmla="*/ 1 w 75"/>
                  <a:gd name="T3" fmla="*/ 1 h 73"/>
                  <a:gd name="T4" fmla="*/ 1 w 75"/>
                  <a:gd name="T5" fmla="*/ 1 h 73"/>
                  <a:gd name="T6" fmla="*/ 1 w 75"/>
                  <a:gd name="T7" fmla="*/ 0 h 73"/>
                  <a:gd name="T8" fmla="*/ 1 w 75"/>
                  <a:gd name="T9" fmla="*/ 0 h 73"/>
                  <a:gd name="T10" fmla="*/ 1 w 75"/>
                  <a:gd name="T11" fmla="*/ 0 h 73"/>
                  <a:gd name="T12" fmla="*/ 1 w 75"/>
                  <a:gd name="T13" fmla="*/ 0 h 73"/>
                  <a:gd name="T14" fmla="*/ 2 w 75"/>
                  <a:gd name="T15" fmla="*/ 0 h 73"/>
                  <a:gd name="T16" fmla="*/ 2 w 75"/>
                  <a:gd name="T17" fmla="*/ 0 h 73"/>
                  <a:gd name="T18" fmla="*/ 1 w 75"/>
                  <a:gd name="T19" fmla="*/ 0 h 73"/>
                  <a:gd name="T20" fmla="*/ 1 w 75"/>
                  <a:gd name="T21" fmla="*/ 0 h 73"/>
                  <a:gd name="T22" fmla="*/ 1 w 75"/>
                  <a:gd name="T23" fmla="*/ 0 h 73"/>
                  <a:gd name="T24" fmla="*/ 1 w 75"/>
                  <a:gd name="T25" fmla="*/ 0 h 73"/>
                  <a:gd name="T26" fmla="*/ 1 w 75"/>
                  <a:gd name="T27" fmla="*/ 0 h 73"/>
                  <a:gd name="T28" fmla="*/ 1 w 75"/>
                  <a:gd name="T29" fmla="*/ 0 h 73"/>
                  <a:gd name="T30" fmla="*/ 1 w 75"/>
                  <a:gd name="T31" fmla="*/ 0 h 73"/>
                  <a:gd name="T32" fmla="*/ 1 w 75"/>
                  <a:gd name="T33" fmla="*/ 0 h 73"/>
                  <a:gd name="T34" fmla="*/ 0 w 75"/>
                  <a:gd name="T35" fmla="*/ 0 h 7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75"/>
                  <a:gd name="T55" fmla="*/ 0 h 73"/>
                  <a:gd name="T56" fmla="*/ 75 w 75"/>
                  <a:gd name="T57" fmla="*/ 73 h 7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75" h="73">
                    <a:moveTo>
                      <a:pt x="0" y="55"/>
                    </a:moveTo>
                    <a:lnTo>
                      <a:pt x="11" y="73"/>
                    </a:lnTo>
                    <a:lnTo>
                      <a:pt x="29" y="60"/>
                    </a:lnTo>
                    <a:lnTo>
                      <a:pt x="33" y="59"/>
                    </a:lnTo>
                    <a:lnTo>
                      <a:pt x="49" y="46"/>
                    </a:lnTo>
                    <a:lnTo>
                      <a:pt x="63" y="32"/>
                    </a:lnTo>
                    <a:lnTo>
                      <a:pt x="74" y="16"/>
                    </a:lnTo>
                    <a:lnTo>
                      <a:pt x="75" y="12"/>
                    </a:lnTo>
                    <a:lnTo>
                      <a:pt x="59" y="0"/>
                    </a:lnTo>
                    <a:lnTo>
                      <a:pt x="57" y="0"/>
                    </a:lnTo>
                    <a:lnTo>
                      <a:pt x="47" y="16"/>
                    </a:lnTo>
                    <a:lnTo>
                      <a:pt x="33" y="30"/>
                    </a:lnTo>
                    <a:lnTo>
                      <a:pt x="16" y="43"/>
                    </a:lnTo>
                    <a:lnTo>
                      <a:pt x="25" y="52"/>
                    </a:lnTo>
                    <a:lnTo>
                      <a:pt x="20" y="41"/>
                    </a:lnTo>
                    <a:lnTo>
                      <a:pt x="2" y="53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CC00FF"/>
              </a:solidFill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6" name="Freeform 1099"/>
              <p:cNvSpPr>
                <a:spLocks/>
              </p:cNvSpPr>
              <p:nvPr/>
            </p:nvSpPr>
            <p:spPr bwMode="auto">
              <a:xfrm>
                <a:off x="2851" y="3821"/>
                <a:ext cx="32" cy="40"/>
              </a:xfrm>
              <a:custGeom>
                <a:avLst/>
                <a:gdLst>
                  <a:gd name="T0" fmla="*/ 1 w 64"/>
                  <a:gd name="T1" fmla="*/ 2 h 80"/>
                  <a:gd name="T2" fmla="*/ 1 w 64"/>
                  <a:gd name="T3" fmla="*/ 2 h 80"/>
                  <a:gd name="T4" fmla="*/ 1 w 64"/>
                  <a:gd name="T5" fmla="*/ 1 h 80"/>
                  <a:gd name="T6" fmla="*/ 1 w 64"/>
                  <a:gd name="T7" fmla="*/ 1 h 80"/>
                  <a:gd name="T8" fmla="*/ 1 w 64"/>
                  <a:gd name="T9" fmla="*/ 1 h 80"/>
                  <a:gd name="T10" fmla="*/ 1 w 64"/>
                  <a:gd name="T11" fmla="*/ 1 h 80"/>
                  <a:gd name="T12" fmla="*/ 1 w 64"/>
                  <a:gd name="T13" fmla="*/ 1 h 80"/>
                  <a:gd name="T14" fmla="*/ 1 w 64"/>
                  <a:gd name="T15" fmla="*/ 0 h 80"/>
                  <a:gd name="T16" fmla="*/ 0 w 64"/>
                  <a:gd name="T17" fmla="*/ 1 h 80"/>
                  <a:gd name="T18" fmla="*/ 1 w 64"/>
                  <a:gd name="T19" fmla="*/ 1 h 80"/>
                  <a:gd name="T20" fmla="*/ 1 w 64"/>
                  <a:gd name="T21" fmla="*/ 1 h 80"/>
                  <a:gd name="T22" fmla="*/ 1 w 64"/>
                  <a:gd name="T23" fmla="*/ 1 h 80"/>
                  <a:gd name="T24" fmla="*/ 1 w 64"/>
                  <a:gd name="T25" fmla="*/ 2 h 80"/>
                  <a:gd name="T26" fmla="*/ 1 w 64"/>
                  <a:gd name="T27" fmla="*/ 1 h 80"/>
                  <a:gd name="T28" fmla="*/ 1 w 64"/>
                  <a:gd name="T29" fmla="*/ 1 h 80"/>
                  <a:gd name="T30" fmla="*/ 1 w 64"/>
                  <a:gd name="T31" fmla="*/ 2 h 8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4"/>
                  <a:gd name="T49" fmla="*/ 0 h 80"/>
                  <a:gd name="T50" fmla="*/ 64 w 64"/>
                  <a:gd name="T51" fmla="*/ 80 h 8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4" h="80">
                    <a:moveTo>
                      <a:pt x="44" y="80"/>
                    </a:moveTo>
                    <a:lnTo>
                      <a:pt x="64" y="75"/>
                    </a:lnTo>
                    <a:lnTo>
                      <a:pt x="60" y="62"/>
                    </a:lnTo>
                    <a:lnTo>
                      <a:pt x="58" y="55"/>
                    </a:lnTo>
                    <a:lnTo>
                      <a:pt x="50" y="39"/>
                    </a:lnTo>
                    <a:lnTo>
                      <a:pt x="39" y="25"/>
                    </a:lnTo>
                    <a:lnTo>
                      <a:pt x="25" y="11"/>
                    </a:lnTo>
                    <a:lnTo>
                      <a:pt x="12" y="0"/>
                    </a:lnTo>
                    <a:lnTo>
                      <a:pt x="0" y="18"/>
                    </a:lnTo>
                    <a:lnTo>
                      <a:pt x="9" y="27"/>
                    </a:lnTo>
                    <a:lnTo>
                      <a:pt x="23" y="41"/>
                    </a:lnTo>
                    <a:lnTo>
                      <a:pt x="33" y="55"/>
                    </a:lnTo>
                    <a:lnTo>
                      <a:pt x="42" y="71"/>
                    </a:lnTo>
                    <a:lnTo>
                      <a:pt x="50" y="62"/>
                    </a:lnTo>
                    <a:lnTo>
                      <a:pt x="39" y="62"/>
                    </a:lnTo>
                    <a:lnTo>
                      <a:pt x="44" y="80"/>
                    </a:lnTo>
                    <a:close/>
                  </a:path>
                </a:pathLst>
              </a:custGeom>
              <a:solidFill>
                <a:srgbClr val="CC00FF"/>
              </a:solidFill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7" name="Freeform 1100"/>
              <p:cNvSpPr>
                <a:spLocks/>
              </p:cNvSpPr>
              <p:nvPr/>
            </p:nvSpPr>
            <p:spPr bwMode="auto">
              <a:xfrm>
                <a:off x="2785" y="3792"/>
                <a:ext cx="44" cy="23"/>
              </a:xfrm>
              <a:custGeom>
                <a:avLst/>
                <a:gdLst>
                  <a:gd name="T0" fmla="*/ 2 w 87"/>
                  <a:gd name="T1" fmla="*/ 0 h 47"/>
                  <a:gd name="T2" fmla="*/ 2 w 87"/>
                  <a:gd name="T3" fmla="*/ 0 h 47"/>
                  <a:gd name="T4" fmla="*/ 2 w 87"/>
                  <a:gd name="T5" fmla="*/ 0 h 47"/>
                  <a:gd name="T6" fmla="*/ 1 w 87"/>
                  <a:gd name="T7" fmla="*/ 0 h 47"/>
                  <a:gd name="T8" fmla="*/ 1 w 87"/>
                  <a:gd name="T9" fmla="*/ 0 h 47"/>
                  <a:gd name="T10" fmla="*/ 0 w 87"/>
                  <a:gd name="T11" fmla="*/ 0 h 47"/>
                  <a:gd name="T12" fmla="*/ 1 w 87"/>
                  <a:gd name="T13" fmla="*/ 0 h 47"/>
                  <a:gd name="T14" fmla="*/ 2 w 87"/>
                  <a:gd name="T15" fmla="*/ 0 h 47"/>
                  <a:gd name="T16" fmla="*/ 2 w 8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7"/>
                  <a:gd name="T28" fmla="*/ 0 h 47"/>
                  <a:gd name="T29" fmla="*/ 87 w 87"/>
                  <a:gd name="T30" fmla="*/ 47 h 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7" h="47">
                    <a:moveTo>
                      <a:pt x="78" y="47"/>
                    </a:moveTo>
                    <a:lnTo>
                      <a:pt x="87" y="27"/>
                    </a:lnTo>
                    <a:lnTo>
                      <a:pt x="75" y="20"/>
                    </a:lnTo>
                    <a:lnTo>
                      <a:pt x="50" y="11"/>
                    </a:lnTo>
                    <a:lnTo>
                      <a:pt x="5" y="0"/>
                    </a:lnTo>
                    <a:lnTo>
                      <a:pt x="0" y="20"/>
                    </a:lnTo>
                    <a:lnTo>
                      <a:pt x="41" y="31"/>
                    </a:lnTo>
                    <a:lnTo>
                      <a:pt x="66" y="39"/>
                    </a:lnTo>
                    <a:lnTo>
                      <a:pt x="78" y="47"/>
                    </a:lnTo>
                    <a:close/>
                  </a:path>
                </a:pathLst>
              </a:custGeom>
              <a:solidFill>
                <a:srgbClr val="CC00FF"/>
              </a:solidFill>
              <a:ln w="28575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5" name="Group 1101"/>
            <p:cNvGrpSpPr>
              <a:grpSpLocks/>
            </p:cNvGrpSpPr>
            <p:nvPr/>
          </p:nvGrpSpPr>
          <p:grpSpPr bwMode="auto">
            <a:xfrm>
              <a:off x="4449" y="2631"/>
              <a:ext cx="12" cy="1497"/>
              <a:chOff x="2486" y="2955"/>
              <a:chExt cx="11" cy="1209"/>
            </a:xfrm>
          </p:grpSpPr>
          <p:sp>
            <p:nvSpPr>
              <p:cNvPr id="34863" name="Rectangle 1102"/>
              <p:cNvSpPr>
                <a:spLocks noChangeArrowheads="1"/>
              </p:cNvSpPr>
              <p:nvPr/>
            </p:nvSpPr>
            <p:spPr bwMode="auto">
              <a:xfrm>
                <a:off x="2486" y="2955"/>
                <a:ext cx="11" cy="86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64" name="Rectangle 1103"/>
              <p:cNvSpPr>
                <a:spLocks noChangeArrowheads="1"/>
              </p:cNvSpPr>
              <p:nvPr/>
            </p:nvSpPr>
            <p:spPr bwMode="auto">
              <a:xfrm>
                <a:off x="2486" y="3073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65" name="Rectangle 1104"/>
              <p:cNvSpPr>
                <a:spLocks noChangeArrowheads="1"/>
              </p:cNvSpPr>
              <p:nvPr/>
            </p:nvSpPr>
            <p:spPr bwMode="auto">
              <a:xfrm>
                <a:off x="2486" y="3116"/>
                <a:ext cx="11" cy="85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66" name="Rectangle 1105"/>
              <p:cNvSpPr>
                <a:spLocks noChangeArrowheads="1"/>
              </p:cNvSpPr>
              <p:nvPr/>
            </p:nvSpPr>
            <p:spPr bwMode="auto">
              <a:xfrm>
                <a:off x="2486" y="3233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67" name="Rectangle 1106"/>
              <p:cNvSpPr>
                <a:spLocks noChangeArrowheads="1"/>
              </p:cNvSpPr>
              <p:nvPr/>
            </p:nvSpPr>
            <p:spPr bwMode="auto">
              <a:xfrm>
                <a:off x="2486" y="3276"/>
                <a:ext cx="11" cy="86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68" name="Rectangle 1107"/>
              <p:cNvSpPr>
                <a:spLocks noChangeArrowheads="1"/>
              </p:cNvSpPr>
              <p:nvPr/>
            </p:nvSpPr>
            <p:spPr bwMode="auto">
              <a:xfrm>
                <a:off x="2486" y="3394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69" name="Rectangle 1108"/>
              <p:cNvSpPr>
                <a:spLocks noChangeArrowheads="1"/>
              </p:cNvSpPr>
              <p:nvPr/>
            </p:nvSpPr>
            <p:spPr bwMode="auto">
              <a:xfrm>
                <a:off x="2486" y="3437"/>
                <a:ext cx="11" cy="85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70" name="Rectangle 1109"/>
              <p:cNvSpPr>
                <a:spLocks noChangeArrowheads="1"/>
              </p:cNvSpPr>
              <p:nvPr/>
            </p:nvSpPr>
            <p:spPr bwMode="auto">
              <a:xfrm>
                <a:off x="2486" y="3554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71" name="Rectangle 1110"/>
              <p:cNvSpPr>
                <a:spLocks noChangeArrowheads="1"/>
              </p:cNvSpPr>
              <p:nvPr/>
            </p:nvSpPr>
            <p:spPr bwMode="auto">
              <a:xfrm>
                <a:off x="2486" y="3597"/>
                <a:ext cx="11" cy="86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72" name="Rectangle 1111"/>
              <p:cNvSpPr>
                <a:spLocks noChangeArrowheads="1"/>
              </p:cNvSpPr>
              <p:nvPr/>
            </p:nvSpPr>
            <p:spPr bwMode="auto">
              <a:xfrm>
                <a:off x="2486" y="371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73" name="Rectangle 1112"/>
              <p:cNvSpPr>
                <a:spLocks noChangeArrowheads="1"/>
              </p:cNvSpPr>
              <p:nvPr/>
            </p:nvSpPr>
            <p:spPr bwMode="auto">
              <a:xfrm>
                <a:off x="2486" y="3758"/>
                <a:ext cx="11" cy="85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74" name="Rectangle 1113"/>
              <p:cNvSpPr>
                <a:spLocks noChangeArrowheads="1"/>
              </p:cNvSpPr>
              <p:nvPr/>
            </p:nvSpPr>
            <p:spPr bwMode="auto">
              <a:xfrm>
                <a:off x="2486" y="3875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75" name="Rectangle 1114"/>
              <p:cNvSpPr>
                <a:spLocks noChangeArrowheads="1"/>
              </p:cNvSpPr>
              <p:nvPr/>
            </p:nvSpPr>
            <p:spPr bwMode="auto">
              <a:xfrm>
                <a:off x="2486" y="3918"/>
                <a:ext cx="11" cy="86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76" name="Rectangle 1115"/>
              <p:cNvSpPr>
                <a:spLocks noChangeArrowheads="1"/>
              </p:cNvSpPr>
              <p:nvPr/>
            </p:nvSpPr>
            <p:spPr bwMode="auto">
              <a:xfrm>
                <a:off x="2486" y="4036"/>
                <a:ext cx="11" cy="11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77" name="Rectangle 1116"/>
              <p:cNvSpPr>
                <a:spLocks noChangeArrowheads="1"/>
              </p:cNvSpPr>
              <p:nvPr/>
            </p:nvSpPr>
            <p:spPr bwMode="auto">
              <a:xfrm>
                <a:off x="2486" y="4079"/>
                <a:ext cx="11" cy="85"/>
              </a:xfrm>
              <a:prstGeom prst="rect">
                <a:avLst/>
              </a:prstGeom>
              <a:solidFill>
                <a:srgbClr val="000000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</p:grpSp>
        <p:grpSp>
          <p:nvGrpSpPr>
            <p:cNvPr id="34836" name="Group 1117"/>
            <p:cNvGrpSpPr>
              <a:grpSpLocks/>
            </p:cNvGrpSpPr>
            <p:nvPr/>
          </p:nvGrpSpPr>
          <p:grpSpPr bwMode="auto">
            <a:xfrm>
              <a:off x="4877" y="2952"/>
              <a:ext cx="12" cy="795"/>
              <a:chOff x="2874" y="3214"/>
              <a:chExt cx="11" cy="642"/>
            </a:xfrm>
          </p:grpSpPr>
          <p:sp>
            <p:nvSpPr>
              <p:cNvPr id="34854" name="Rectangle 1118"/>
              <p:cNvSpPr>
                <a:spLocks noChangeArrowheads="1"/>
              </p:cNvSpPr>
              <p:nvPr/>
            </p:nvSpPr>
            <p:spPr bwMode="auto">
              <a:xfrm>
                <a:off x="2874" y="3214"/>
                <a:ext cx="11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55" name="Rectangle 1119"/>
              <p:cNvSpPr>
                <a:spLocks noChangeArrowheads="1"/>
              </p:cNvSpPr>
              <p:nvPr/>
            </p:nvSpPr>
            <p:spPr bwMode="auto">
              <a:xfrm>
                <a:off x="2874" y="3289"/>
                <a:ext cx="11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56" name="Rectangle 1120"/>
              <p:cNvSpPr>
                <a:spLocks noChangeArrowheads="1"/>
              </p:cNvSpPr>
              <p:nvPr/>
            </p:nvSpPr>
            <p:spPr bwMode="auto">
              <a:xfrm>
                <a:off x="2874" y="3364"/>
                <a:ext cx="11" cy="42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57" name="Rectangle 1121"/>
              <p:cNvSpPr>
                <a:spLocks noChangeArrowheads="1"/>
              </p:cNvSpPr>
              <p:nvPr/>
            </p:nvSpPr>
            <p:spPr bwMode="auto">
              <a:xfrm>
                <a:off x="2874" y="3439"/>
                <a:ext cx="11" cy="42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58" name="Rectangle 1122"/>
              <p:cNvSpPr>
                <a:spLocks noChangeArrowheads="1"/>
              </p:cNvSpPr>
              <p:nvPr/>
            </p:nvSpPr>
            <p:spPr bwMode="auto">
              <a:xfrm>
                <a:off x="2874" y="3513"/>
                <a:ext cx="11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59" name="Rectangle 1123"/>
              <p:cNvSpPr>
                <a:spLocks noChangeArrowheads="1"/>
              </p:cNvSpPr>
              <p:nvPr/>
            </p:nvSpPr>
            <p:spPr bwMode="auto">
              <a:xfrm>
                <a:off x="2874" y="3588"/>
                <a:ext cx="11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60" name="Rectangle 1124"/>
              <p:cNvSpPr>
                <a:spLocks noChangeArrowheads="1"/>
              </p:cNvSpPr>
              <p:nvPr/>
            </p:nvSpPr>
            <p:spPr bwMode="auto">
              <a:xfrm>
                <a:off x="2874" y="3663"/>
                <a:ext cx="11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61" name="Rectangle 1125"/>
              <p:cNvSpPr>
                <a:spLocks noChangeArrowheads="1"/>
              </p:cNvSpPr>
              <p:nvPr/>
            </p:nvSpPr>
            <p:spPr bwMode="auto">
              <a:xfrm>
                <a:off x="2874" y="3738"/>
                <a:ext cx="11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62" name="Rectangle 1126"/>
              <p:cNvSpPr>
                <a:spLocks noChangeArrowheads="1"/>
              </p:cNvSpPr>
              <p:nvPr/>
            </p:nvSpPr>
            <p:spPr bwMode="auto">
              <a:xfrm>
                <a:off x="2874" y="3813"/>
                <a:ext cx="11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</p:grpSp>
        <p:grpSp>
          <p:nvGrpSpPr>
            <p:cNvPr id="34837" name="Group 1127"/>
            <p:cNvGrpSpPr>
              <a:grpSpLocks/>
            </p:cNvGrpSpPr>
            <p:nvPr/>
          </p:nvGrpSpPr>
          <p:grpSpPr bwMode="auto">
            <a:xfrm>
              <a:off x="4517" y="2952"/>
              <a:ext cx="11" cy="795"/>
              <a:chOff x="2548" y="3214"/>
              <a:chExt cx="10" cy="642"/>
            </a:xfrm>
          </p:grpSpPr>
          <p:sp>
            <p:nvSpPr>
              <p:cNvPr id="34845" name="Rectangle 1128"/>
              <p:cNvSpPr>
                <a:spLocks noChangeArrowheads="1"/>
              </p:cNvSpPr>
              <p:nvPr/>
            </p:nvSpPr>
            <p:spPr bwMode="auto">
              <a:xfrm>
                <a:off x="2548" y="3214"/>
                <a:ext cx="10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46" name="Rectangle 1129"/>
              <p:cNvSpPr>
                <a:spLocks noChangeArrowheads="1"/>
              </p:cNvSpPr>
              <p:nvPr/>
            </p:nvSpPr>
            <p:spPr bwMode="auto">
              <a:xfrm>
                <a:off x="2548" y="3289"/>
                <a:ext cx="10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47" name="Rectangle 1130"/>
              <p:cNvSpPr>
                <a:spLocks noChangeArrowheads="1"/>
              </p:cNvSpPr>
              <p:nvPr/>
            </p:nvSpPr>
            <p:spPr bwMode="auto">
              <a:xfrm>
                <a:off x="2548" y="3364"/>
                <a:ext cx="10" cy="42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48" name="Rectangle 1131"/>
              <p:cNvSpPr>
                <a:spLocks noChangeArrowheads="1"/>
              </p:cNvSpPr>
              <p:nvPr/>
            </p:nvSpPr>
            <p:spPr bwMode="auto">
              <a:xfrm>
                <a:off x="2548" y="3439"/>
                <a:ext cx="10" cy="42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49" name="Rectangle 1132"/>
              <p:cNvSpPr>
                <a:spLocks noChangeArrowheads="1"/>
              </p:cNvSpPr>
              <p:nvPr/>
            </p:nvSpPr>
            <p:spPr bwMode="auto">
              <a:xfrm>
                <a:off x="2548" y="3513"/>
                <a:ext cx="10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50" name="Rectangle 1133"/>
              <p:cNvSpPr>
                <a:spLocks noChangeArrowheads="1"/>
              </p:cNvSpPr>
              <p:nvPr/>
            </p:nvSpPr>
            <p:spPr bwMode="auto">
              <a:xfrm>
                <a:off x="2548" y="3588"/>
                <a:ext cx="10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51" name="Rectangle 1134"/>
              <p:cNvSpPr>
                <a:spLocks noChangeArrowheads="1"/>
              </p:cNvSpPr>
              <p:nvPr/>
            </p:nvSpPr>
            <p:spPr bwMode="auto">
              <a:xfrm>
                <a:off x="2548" y="3663"/>
                <a:ext cx="10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52" name="Rectangle 1135"/>
              <p:cNvSpPr>
                <a:spLocks noChangeArrowheads="1"/>
              </p:cNvSpPr>
              <p:nvPr/>
            </p:nvSpPr>
            <p:spPr bwMode="auto">
              <a:xfrm>
                <a:off x="2548" y="3738"/>
                <a:ext cx="10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34853" name="Rectangle 1136"/>
              <p:cNvSpPr>
                <a:spLocks noChangeArrowheads="1"/>
              </p:cNvSpPr>
              <p:nvPr/>
            </p:nvSpPr>
            <p:spPr bwMode="auto">
              <a:xfrm>
                <a:off x="2548" y="3813"/>
                <a:ext cx="10" cy="43"/>
              </a:xfrm>
              <a:prstGeom prst="rect">
                <a:avLst/>
              </a:prstGeom>
              <a:solidFill>
                <a:srgbClr val="CC00FF"/>
              </a:solidFill>
              <a:ln w="28575">
                <a:solidFill>
                  <a:srgbClr val="CC33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</p:grpSp>
        <p:sp>
          <p:nvSpPr>
            <p:cNvPr id="34838" name="Rectangle 1137"/>
            <p:cNvSpPr>
              <a:spLocks noChangeArrowheads="1"/>
            </p:cNvSpPr>
            <p:nvPr/>
          </p:nvSpPr>
          <p:spPr bwMode="auto">
            <a:xfrm>
              <a:off x="4517" y="2994"/>
              <a:ext cx="11" cy="199"/>
            </a:xfrm>
            <a:prstGeom prst="rect">
              <a:avLst/>
            </a:prstGeom>
            <a:solidFill>
              <a:srgbClr val="CC00FF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4839" name="Oval 1138"/>
            <p:cNvSpPr>
              <a:spLocks noChangeArrowheads="1"/>
            </p:cNvSpPr>
            <p:nvPr/>
          </p:nvSpPr>
          <p:spPr bwMode="auto">
            <a:xfrm>
              <a:off x="3995" y="2744"/>
              <a:ext cx="945" cy="45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34840" name="Freeform 1139"/>
            <p:cNvSpPr>
              <a:spLocks/>
            </p:cNvSpPr>
            <p:nvPr/>
          </p:nvSpPr>
          <p:spPr bwMode="auto">
            <a:xfrm>
              <a:off x="3984" y="3739"/>
              <a:ext cx="959" cy="259"/>
            </a:xfrm>
            <a:custGeom>
              <a:avLst/>
              <a:gdLst>
                <a:gd name="T0" fmla="*/ 1 w 1738"/>
                <a:gd name="T1" fmla="*/ 1 h 417"/>
                <a:gd name="T2" fmla="*/ 1 w 1738"/>
                <a:gd name="T3" fmla="*/ 4 h 417"/>
                <a:gd name="T4" fmla="*/ 1 w 1738"/>
                <a:gd name="T5" fmla="*/ 4 h 417"/>
                <a:gd name="T6" fmla="*/ 1 w 1738"/>
                <a:gd name="T7" fmla="*/ 6 h 417"/>
                <a:gd name="T8" fmla="*/ 2 w 1738"/>
                <a:gd name="T9" fmla="*/ 10 h 417"/>
                <a:gd name="T10" fmla="*/ 3 w 1738"/>
                <a:gd name="T11" fmla="*/ 12 h 417"/>
                <a:gd name="T12" fmla="*/ 3 w 1738"/>
                <a:gd name="T13" fmla="*/ 14 h 417"/>
                <a:gd name="T14" fmla="*/ 5 w 1738"/>
                <a:gd name="T15" fmla="*/ 15 h 417"/>
                <a:gd name="T16" fmla="*/ 6 w 1738"/>
                <a:gd name="T17" fmla="*/ 16 h 417"/>
                <a:gd name="T18" fmla="*/ 9 w 1738"/>
                <a:gd name="T19" fmla="*/ 19 h 417"/>
                <a:gd name="T20" fmla="*/ 10 w 1738"/>
                <a:gd name="T21" fmla="*/ 20 h 417"/>
                <a:gd name="T22" fmla="*/ 13 w 1738"/>
                <a:gd name="T23" fmla="*/ 21 h 417"/>
                <a:gd name="T24" fmla="*/ 13 w 1738"/>
                <a:gd name="T25" fmla="*/ 21 h 417"/>
                <a:gd name="T26" fmla="*/ 15 w 1738"/>
                <a:gd name="T27" fmla="*/ 22 h 417"/>
                <a:gd name="T28" fmla="*/ 16 w 1738"/>
                <a:gd name="T29" fmla="*/ 23 h 417"/>
                <a:gd name="T30" fmla="*/ 17 w 1738"/>
                <a:gd name="T31" fmla="*/ 24 h 417"/>
                <a:gd name="T32" fmla="*/ 18 w 1738"/>
                <a:gd name="T33" fmla="*/ 24 h 417"/>
                <a:gd name="T34" fmla="*/ 19 w 1738"/>
                <a:gd name="T35" fmla="*/ 24 h 417"/>
                <a:gd name="T36" fmla="*/ 22 w 1738"/>
                <a:gd name="T37" fmla="*/ 24 h 417"/>
                <a:gd name="T38" fmla="*/ 26 w 1738"/>
                <a:gd name="T39" fmla="*/ 24 h 417"/>
                <a:gd name="T40" fmla="*/ 31 w 1738"/>
                <a:gd name="T41" fmla="*/ 24 h 417"/>
                <a:gd name="T42" fmla="*/ 34 w 1738"/>
                <a:gd name="T43" fmla="*/ 22 h 417"/>
                <a:gd name="T44" fmla="*/ 36 w 1738"/>
                <a:gd name="T45" fmla="*/ 21 h 417"/>
                <a:gd name="T46" fmla="*/ 42 w 1738"/>
                <a:gd name="T47" fmla="*/ 18 h 417"/>
                <a:gd name="T48" fmla="*/ 45 w 1738"/>
                <a:gd name="T49" fmla="*/ 14 h 417"/>
                <a:gd name="T50" fmla="*/ 46 w 1738"/>
                <a:gd name="T51" fmla="*/ 12 h 417"/>
                <a:gd name="T52" fmla="*/ 47 w 1738"/>
                <a:gd name="T53" fmla="*/ 12 h 417"/>
                <a:gd name="T54" fmla="*/ 48 w 1738"/>
                <a:gd name="T55" fmla="*/ 8 h 417"/>
                <a:gd name="T56" fmla="*/ 49 w 1738"/>
                <a:gd name="T57" fmla="*/ 6 h 417"/>
                <a:gd name="T58" fmla="*/ 48 w 1738"/>
                <a:gd name="T59" fmla="*/ 6 h 417"/>
                <a:gd name="T60" fmla="*/ 47 w 1738"/>
                <a:gd name="T61" fmla="*/ 10 h 417"/>
                <a:gd name="T62" fmla="*/ 46 w 1738"/>
                <a:gd name="T63" fmla="*/ 11 h 417"/>
                <a:gd name="T64" fmla="*/ 45 w 1738"/>
                <a:gd name="T65" fmla="*/ 14 h 417"/>
                <a:gd name="T66" fmla="*/ 42 w 1738"/>
                <a:gd name="T67" fmla="*/ 16 h 417"/>
                <a:gd name="T68" fmla="*/ 38 w 1738"/>
                <a:gd name="T69" fmla="*/ 19 h 417"/>
                <a:gd name="T70" fmla="*/ 35 w 1738"/>
                <a:gd name="T71" fmla="*/ 21 h 417"/>
                <a:gd name="T72" fmla="*/ 32 w 1738"/>
                <a:gd name="T73" fmla="*/ 22 h 417"/>
                <a:gd name="T74" fmla="*/ 31 w 1738"/>
                <a:gd name="T75" fmla="*/ 22 h 417"/>
                <a:gd name="T76" fmla="*/ 26 w 1738"/>
                <a:gd name="T77" fmla="*/ 23 h 417"/>
                <a:gd name="T78" fmla="*/ 22 w 1738"/>
                <a:gd name="T79" fmla="*/ 22 h 417"/>
                <a:gd name="T80" fmla="*/ 19 w 1738"/>
                <a:gd name="T81" fmla="*/ 22 h 417"/>
                <a:gd name="T82" fmla="*/ 18 w 1738"/>
                <a:gd name="T83" fmla="*/ 22 h 417"/>
                <a:gd name="T84" fmla="*/ 17 w 1738"/>
                <a:gd name="T85" fmla="*/ 22 h 417"/>
                <a:gd name="T86" fmla="*/ 15 w 1738"/>
                <a:gd name="T87" fmla="*/ 22 h 417"/>
                <a:gd name="T88" fmla="*/ 15 w 1738"/>
                <a:gd name="T89" fmla="*/ 21 h 417"/>
                <a:gd name="T90" fmla="*/ 13 w 1738"/>
                <a:gd name="T91" fmla="*/ 20 h 417"/>
                <a:gd name="T92" fmla="*/ 13 w 1738"/>
                <a:gd name="T93" fmla="*/ 20 h 417"/>
                <a:gd name="T94" fmla="*/ 10 w 1738"/>
                <a:gd name="T95" fmla="*/ 19 h 417"/>
                <a:gd name="T96" fmla="*/ 10 w 1738"/>
                <a:gd name="T97" fmla="*/ 19 h 417"/>
                <a:gd name="T98" fmla="*/ 8 w 1738"/>
                <a:gd name="T99" fmla="*/ 16 h 417"/>
                <a:gd name="T100" fmla="*/ 6 w 1738"/>
                <a:gd name="T101" fmla="*/ 14 h 417"/>
                <a:gd name="T102" fmla="*/ 4 w 1738"/>
                <a:gd name="T103" fmla="*/ 13 h 417"/>
                <a:gd name="T104" fmla="*/ 4 w 1738"/>
                <a:gd name="T105" fmla="*/ 12 h 417"/>
                <a:gd name="T106" fmla="*/ 3 w 1738"/>
                <a:gd name="T107" fmla="*/ 11 h 417"/>
                <a:gd name="T108" fmla="*/ 2 w 1738"/>
                <a:gd name="T109" fmla="*/ 8 h 417"/>
                <a:gd name="T110" fmla="*/ 1 w 1738"/>
                <a:gd name="T111" fmla="*/ 6 h 417"/>
                <a:gd name="T112" fmla="*/ 1 w 1738"/>
                <a:gd name="T113" fmla="*/ 4 h 417"/>
                <a:gd name="T114" fmla="*/ 1 w 1738"/>
                <a:gd name="T115" fmla="*/ 4 h 417"/>
                <a:gd name="T116" fmla="*/ 1 w 1738"/>
                <a:gd name="T117" fmla="*/ 1 h 41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738"/>
                <a:gd name="T178" fmla="*/ 0 h 417"/>
                <a:gd name="T179" fmla="*/ 1738 w 1738"/>
                <a:gd name="T180" fmla="*/ 417 h 41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738" h="417">
                  <a:moveTo>
                    <a:pt x="29" y="7"/>
                  </a:moveTo>
                  <a:lnTo>
                    <a:pt x="11" y="0"/>
                  </a:lnTo>
                  <a:lnTo>
                    <a:pt x="4" y="20"/>
                  </a:lnTo>
                  <a:lnTo>
                    <a:pt x="0" y="37"/>
                  </a:lnTo>
                  <a:lnTo>
                    <a:pt x="2" y="59"/>
                  </a:lnTo>
                  <a:lnTo>
                    <a:pt x="4" y="71"/>
                  </a:lnTo>
                  <a:lnTo>
                    <a:pt x="8" y="78"/>
                  </a:lnTo>
                  <a:lnTo>
                    <a:pt x="11" y="89"/>
                  </a:lnTo>
                  <a:lnTo>
                    <a:pt x="20" y="84"/>
                  </a:lnTo>
                  <a:lnTo>
                    <a:pt x="11" y="87"/>
                  </a:lnTo>
                  <a:lnTo>
                    <a:pt x="16" y="98"/>
                  </a:lnTo>
                  <a:lnTo>
                    <a:pt x="18" y="107"/>
                  </a:lnTo>
                  <a:lnTo>
                    <a:pt x="27" y="123"/>
                  </a:lnTo>
                  <a:lnTo>
                    <a:pt x="50" y="159"/>
                  </a:lnTo>
                  <a:lnTo>
                    <a:pt x="63" y="176"/>
                  </a:lnTo>
                  <a:lnTo>
                    <a:pt x="75" y="192"/>
                  </a:lnTo>
                  <a:lnTo>
                    <a:pt x="88" y="209"/>
                  </a:lnTo>
                  <a:lnTo>
                    <a:pt x="102" y="221"/>
                  </a:lnTo>
                  <a:lnTo>
                    <a:pt x="109" y="230"/>
                  </a:lnTo>
                  <a:lnTo>
                    <a:pt x="118" y="237"/>
                  </a:lnTo>
                  <a:lnTo>
                    <a:pt x="122" y="239"/>
                  </a:lnTo>
                  <a:lnTo>
                    <a:pt x="139" y="248"/>
                  </a:lnTo>
                  <a:lnTo>
                    <a:pt x="159" y="257"/>
                  </a:lnTo>
                  <a:lnTo>
                    <a:pt x="172" y="262"/>
                  </a:lnTo>
                  <a:lnTo>
                    <a:pt x="186" y="269"/>
                  </a:lnTo>
                  <a:lnTo>
                    <a:pt x="202" y="276"/>
                  </a:lnTo>
                  <a:lnTo>
                    <a:pt x="220" y="285"/>
                  </a:lnTo>
                  <a:lnTo>
                    <a:pt x="259" y="305"/>
                  </a:lnTo>
                  <a:lnTo>
                    <a:pt x="300" y="324"/>
                  </a:lnTo>
                  <a:lnTo>
                    <a:pt x="319" y="333"/>
                  </a:lnTo>
                  <a:lnTo>
                    <a:pt x="337" y="342"/>
                  </a:lnTo>
                  <a:lnTo>
                    <a:pt x="364" y="351"/>
                  </a:lnTo>
                  <a:lnTo>
                    <a:pt x="389" y="360"/>
                  </a:lnTo>
                  <a:lnTo>
                    <a:pt x="412" y="365"/>
                  </a:lnTo>
                  <a:lnTo>
                    <a:pt x="441" y="373"/>
                  </a:lnTo>
                  <a:lnTo>
                    <a:pt x="471" y="378"/>
                  </a:lnTo>
                  <a:lnTo>
                    <a:pt x="471" y="367"/>
                  </a:lnTo>
                  <a:lnTo>
                    <a:pt x="466" y="378"/>
                  </a:lnTo>
                  <a:lnTo>
                    <a:pt x="494" y="385"/>
                  </a:lnTo>
                  <a:lnTo>
                    <a:pt x="523" y="390"/>
                  </a:lnTo>
                  <a:lnTo>
                    <a:pt x="528" y="392"/>
                  </a:lnTo>
                  <a:lnTo>
                    <a:pt x="553" y="398"/>
                  </a:lnTo>
                  <a:lnTo>
                    <a:pt x="567" y="399"/>
                  </a:lnTo>
                  <a:lnTo>
                    <a:pt x="576" y="401"/>
                  </a:lnTo>
                  <a:lnTo>
                    <a:pt x="594" y="405"/>
                  </a:lnTo>
                  <a:lnTo>
                    <a:pt x="605" y="405"/>
                  </a:lnTo>
                  <a:lnTo>
                    <a:pt x="615" y="405"/>
                  </a:lnTo>
                  <a:lnTo>
                    <a:pt x="631" y="406"/>
                  </a:lnTo>
                  <a:lnTo>
                    <a:pt x="651" y="406"/>
                  </a:lnTo>
                  <a:lnTo>
                    <a:pt x="651" y="396"/>
                  </a:lnTo>
                  <a:lnTo>
                    <a:pt x="651" y="406"/>
                  </a:lnTo>
                  <a:lnTo>
                    <a:pt x="676" y="408"/>
                  </a:lnTo>
                  <a:lnTo>
                    <a:pt x="706" y="410"/>
                  </a:lnTo>
                  <a:lnTo>
                    <a:pt x="738" y="412"/>
                  </a:lnTo>
                  <a:lnTo>
                    <a:pt x="774" y="414"/>
                  </a:lnTo>
                  <a:lnTo>
                    <a:pt x="849" y="417"/>
                  </a:lnTo>
                  <a:lnTo>
                    <a:pt x="883" y="417"/>
                  </a:lnTo>
                  <a:lnTo>
                    <a:pt x="917" y="417"/>
                  </a:lnTo>
                  <a:lnTo>
                    <a:pt x="977" y="415"/>
                  </a:lnTo>
                  <a:lnTo>
                    <a:pt x="1038" y="410"/>
                  </a:lnTo>
                  <a:lnTo>
                    <a:pt x="1097" y="405"/>
                  </a:lnTo>
                  <a:lnTo>
                    <a:pt x="1152" y="398"/>
                  </a:lnTo>
                  <a:lnTo>
                    <a:pt x="1200" y="389"/>
                  </a:lnTo>
                  <a:lnTo>
                    <a:pt x="1248" y="380"/>
                  </a:lnTo>
                  <a:lnTo>
                    <a:pt x="1252" y="380"/>
                  </a:lnTo>
                  <a:lnTo>
                    <a:pt x="1298" y="369"/>
                  </a:lnTo>
                  <a:lnTo>
                    <a:pt x="1341" y="357"/>
                  </a:lnTo>
                  <a:lnTo>
                    <a:pt x="1432" y="328"/>
                  </a:lnTo>
                  <a:lnTo>
                    <a:pt x="1475" y="312"/>
                  </a:lnTo>
                  <a:lnTo>
                    <a:pt x="1517" y="296"/>
                  </a:lnTo>
                  <a:lnTo>
                    <a:pt x="1558" y="275"/>
                  </a:lnTo>
                  <a:lnTo>
                    <a:pt x="1599" y="251"/>
                  </a:lnTo>
                  <a:lnTo>
                    <a:pt x="1603" y="250"/>
                  </a:lnTo>
                  <a:lnTo>
                    <a:pt x="1640" y="225"/>
                  </a:lnTo>
                  <a:lnTo>
                    <a:pt x="1656" y="212"/>
                  </a:lnTo>
                  <a:lnTo>
                    <a:pt x="1671" y="200"/>
                  </a:lnTo>
                  <a:lnTo>
                    <a:pt x="1664" y="191"/>
                  </a:lnTo>
                  <a:lnTo>
                    <a:pt x="1671" y="200"/>
                  </a:lnTo>
                  <a:lnTo>
                    <a:pt x="1685" y="185"/>
                  </a:lnTo>
                  <a:lnTo>
                    <a:pt x="1696" y="171"/>
                  </a:lnTo>
                  <a:lnTo>
                    <a:pt x="1713" y="141"/>
                  </a:lnTo>
                  <a:lnTo>
                    <a:pt x="1728" y="112"/>
                  </a:lnTo>
                  <a:lnTo>
                    <a:pt x="1733" y="102"/>
                  </a:lnTo>
                  <a:lnTo>
                    <a:pt x="1738" y="93"/>
                  </a:lnTo>
                  <a:lnTo>
                    <a:pt x="1724" y="77"/>
                  </a:lnTo>
                  <a:lnTo>
                    <a:pt x="1717" y="85"/>
                  </a:lnTo>
                  <a:lnTo>
                    <a:pt x="1712" y="96"/>
                  </a:lnTo>
                  <a:lnTo>
                    <a:pt x="1697" y="125"/>
                  </a:lnTo>
                  <a:lnTo>
                    <a:pt x="1680" y="155"/>
                  </a:lnTo>
                  <a:lnTo>
                    <a:pt x="1669" y="169"/>
                  </a:lnTo>
                  <a:lnTo>
                    <a:pt x="1658" y="182"/>
                  </a:lnTo>
                  <a:lnTo>
                    <a:pt x="1658" y="184"/>
                  </a:lnTo>
                  <a:lnTo>
                    <a:pt x="1640" y="196"/>
                  </a:lnTo>
                  <a:lnTo>
                    <a:pt x="1624" y="209"/>
                  </a:lnTo>
                  <a:lnTo>
                    <a:pt x="1587" y="233"/>
                  </a:lnTo>
                  <a:lnTo>
                    <a:pt x="1594" y="241"/>
                  </a:lnTo>
                  <a:lnTo>
                    <a:pt x="1590" y="232"/>
                  </a:lnTo>
                  <a:lnTo>
                    <a:pt x="1549" y="255"/>
                  </a:lnTo>
                  <a:lnTo>
                    <a:pt x="1508" y="276"/>
                  </a:lnTo>
                  <a:lnTo>
                    <a:pt x="1466" y="292"/>
                  </a:lnTo>
                  <a:lnTo>
                    <a:pt x="1423" y="308"/>
                  </a:lnTo>
                  <a:lnTo>
                    <a:pt x="1336" y="337"/>
                  </a:lnTo>
                  <a:lnTo>
                    <a:pt x="1289" y="349"/>
                  </a:lnTo>
                  <a:lnTo>
                    <a:pt x="1243" y="360"/>
                  </a:lnTo>
                  <a:lnTo>
                    <a:pt x="1248" y="369"/>
                  </a:lnTo>
                  <a:lnTo>
                    <a:pt x="1248" y="358"/>
                  </a:lnTo>
                  <a:lnTo>
                    <a:pt x="1200" y="367"/>
                  </a:lnTo>
                  <a:lnTo>
                    <a:pt x="1148" y="376"/>
                  </a:lnTo>
                  <a:lnTo>
                    <a:pt x="1150" y="387"/>
                  </a:lnTo>
                  <a:lnTo>
                    <a:pt x="1150" y="376"/>
                  </a:lnTo>
                  <a:lnTo>
                    <a:pt x="1097" y="383"/>
                  </a:lnTo>
                  <a:lnTo>
                    <a:pt x="1038" y="389"/>
                  </a:lnTo>
                  <a:lnTo>
                    <a:pt x="977" y="394"/>
                  </a:lnTo>
                  <a:lnTo>
                    <a:pt x="917" y="396"/>
                  </a:lnTo>
                  <a:lnTo>
                    <a:pt x="883" y="396"/>
                  </a:lnTo>
                  <a:lnTo>
                    <a:pt x="849" y="396"/>
                  </a:lnTo>
                  <a:lnTo>
                    <a:pt x="774" y="392"/>
                  </a:lnTo>
                  <a:lnTo>
                    <a:pt x="738" y="390"/>
                  </a:lnTo>
                  <a:lnTo>
                    <a:pt x="706" y="389"/>
                  </a:lnTo>
                  <a:lnTo>
                    <a:pt x="676" y="387"/>
                  </a:lnTo>
                  <a:lnTo>
                    <a:pt x="653" y="385"/>
                  </a:lnTo>
                  <a:lnTo>
                    <a:pt x="651" y="385"/>
                  </a:lnTo>
                  <a:lnTo>
                    <a:pt x="631" y="385"/>
                  </a:lnTo>
                  <a:lnTo>
                    <a:pt x="615" y="383"/>
                  </a:lnTo>
                  <a:lnTo>
                    <a:pt x="605" y="383"/>
                  </a:lnTo>
                  <a:lnTo>
                    <a:pt x="594" y="383"/>
                  </a:lnTo>
                  <a:lnTo>
                    <a:pt x="576" y="380"/>
                  </a:lnTo>
                  <a:lnTo>
                    <a:pt x="567" y="378"/>
                  </a:lnTo>
                  <a:lnTo>
                    <a:pt x="557" y="376"/>
                  </a:lnTo>
                  <a:lnTo>
                    <a:pt x="528" y="371"/>
                  </a:lnTo>
                  <a:lnTo>
                    <a:pt x="528" y="382"/>
                  </a:lnTo>
                  <a:lnTo>
                    <a:pt x="532" y="371"/>
                  </a:lnTo>
                  <a:lnTo>
                    <a:pt x="503" y="365"/>
                  </a:lnTo>
                  <a:lnTo>
                    <a:pt x="475" y="358"/>
                  </a:lnTo>
                  <a:lnTo>
                    <a:pt x="471" y="357"/>
                  </a:lnTo>
                  <a:lnTo>
                    <a:pt x="444" y="351"/>
                  </a:lnTo>
                  <a:lnTo>
                    <a:pt x="442" y="362"/>
                  </a:lnTo>
                  <a:lnTo>
                    <a:pt x="446" y="353"/>
                  </a:lnTo>
                  <a:lnTo>
                    <a:pt x="421" y="346"/>
                  </a:lnTo>
                  <a:lnTo>
                    <a:pt x="398" y="340"/>
                  </a:lnTo>
                  <a:lnTo>
                    <a:pt x="373" y="332"/>
                  </a:lnTo>
                  <a:lnTo>
                    <a:pt x="344" y="323"/>
                  </a:lnTo>
                  <a:lnTo>
                    <a:pt x="341" y="332"/>
                  </a:lnTo>
                  <a:lnTo>
                    <a:pt x="346" y="323"/>
                  </a:lnTo>
                  <a:lnTo>
                    <a:pt x="328" y="314"/>
                  </a:lnTo>
                  <a:lnTo>
                    <a:pt x="309" y="305"/>
                  </a:lnTo>
                  <a:lnTo>
                    <a:pt x="268" y="285"/>
                  </a:lnTo>
                  <a:lnTo>
                    <a:pt x="229" y="266"/>
                  </a:lnTo>
                  <a:lnTo>
                    <a:pt x="211" y="257"/>
                  </a:lnTo>
                  <a:lnTo>
                    <a:pt x="195" y="250"/>
                  </a:lnTo>
                  <a:lnTo>
                    <a:pt x="180" y="242"/>
                  </a:lnTo>
                  <a:lnTo>
                    <a:pt x="168" y="237"/>
                  </a:lnTo>
                  <a:lnTo>
                    <a:pt x="148" y="228"/>
                  </a:lnTo>
                  <a:lnTo>
                    <a:pt x="131" y="219"/>
                  </a:lnTo>
                  <a:lnTo>
                    <a:pt x="127" y="228"/>
                  </a:lnTo>
                  <a:lnTo>
                    <a:pt x="134" y="221"/>
                  </a:lnTo>
                  <a:lnTo>
                    <a:pt x="125" y="214"/>
                  </a:lnTo>
                  <a:lnTo>
                    <a:pt x="114" y="205"/>
                  </a:lnTo>
                  <a:lnTo>
                    <a:pt x="104" y="192"/>
                  </a:lnTo>
                  <a:lnTo>
                    <a:pt x="91" y="176"/>
                  </a:lnTo>
                  <a:lnTo>
                    <a:pt x="79" y="160"/>
                  </a:lnTo>
                  <a:lnTo>
                    <a:pt x="66" y="143"/>
                  </a:lnTo>
                  <a:lnTo>
                    <a:pt x="43" y="107"/>
                  </a:lnTo>
                  <a:lnTo>
                    <a:pt x="34" y="91"/>
                  </a:lnTo>
                  <a:lnTo>
                    <a:pt x="27" y="98"/>
                  </a:lnTo>
                  <a:lnTo>
                    <a:pt x="38" y="98"/>
                  </a:lnTo>
                  <a:lnTo>
                    <a:pt x="29" y="80"/>
                  </a:lnTo>
                  <a:lnTo>
                    <a:pt x="24" y="62"/>
                  </a:lnTo>
                  <a:lnTo>
                    <a:pt x="15" y="71"/>
                  </a:lnTo>
                  <a:lnTo>
                    <a:pt x="25" y="71"/>
                  </a:lnTo>
                  <a:lnTo>
                    <a:pt x="24" y="59"/>
                  </a:lnTo>
                  <a:lnTo>
                    <a:pt x="22" y="37"/>
                  </a:lnTo>
                  <a:lnTo>
                    <a:pt x="25" y="20"/>
                  </a:lnTo>
                  <a:lnTo>
                    <a:pt x="29" y="7"/>
                  </a:lnTo>
                  <a:close/>
                </a:path>
              </a:pathLst>
            </a:custGeom>
            <a:solidFill>
              <a:srgbClr val="000000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1140"/>
            <p:cNvSpPr>
              <a:spLocks noChangeShapeType="1"/>
            </p:cNvSpPr>
            <p:nvPr/>
          </p:nvSpPr>
          <p:spPr bwMode="auto">
            <a:xfrm>
              <a:off x="4464" y="2967"/>
              <a:ext cx="2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42" name="Text Box 1141"/>
            <p:cNvSpPr txBox="1">
              <a:spLocks noChangeArrowheads="1"/>
            </p:cNvSpPr>
            <p:nvPr/>
          </p:nvSpPr>
          <p:spPr bwMode="auto">
            <a:xfrm>
              <a:off x="4224" y="28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34843" name="Text Box 1142"/>
            <p:cNvSpPr txBox="1">
              <a:spLocks noChangeArrowheads="1"/>
            </p:cNvSpPr>
            <p:nvPr/>
          </p:nvSpPr>
          <p:spPr bwMode="auto">
            <a:xfrm>
              <a:off x="4673" y="2823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O’</a:t>
              </a:r>
            </a:p>
          </p:txBody>
        </p:sp>
        <p:sp>
          <p:nvSpPr>
            <p:cNvPr id="34844" name="Text Box 1143"/>
            <p:cNvSpPr txBox="1">
              <a:spLocks noChangeArrowheads="1"/>
            </p:cNvSpPr>
            <p:nvPr/>
          </p:nvSpPr>
          <p:spPr bwMode="auto">
            <a:xfrm>
              <a:off x="4540" y="27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a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19" grpId="0" autoUpdateAnimBg="0"/>
      <p:bldP spid="60420" grpId="0" autoUpdateAnimBg="0"/>
      <p:bldP spid="60421" grpId="0" autoUpdateAnimBg="0"/>
      <p:bldP spid="60422" grpId="0" autoUpdateAnimBg="0"/>
      <p:bldP spid="60423" grpId="0" autoUpdateAnimBg="0"/>
      <p:bldP spid="604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42041" y="850943"/>
            <a:ext cx="414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第三次作业：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1191491" y="2228671"/>
            <a:ext cx="662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第三卷 第一章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1-7,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15, 18</a:t>
            </a:r>
          </a:p>
          <a:p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活页 练习一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2-9, 10, 11, 12</a:t>
            </a:r>
            <a:endParaRPr lang="zh-CN" altLang="en-US" sz="3600" b="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42041" y="5406892"/>
            <a:ext cx="7247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SPOC1</a:t>
            </a:r>
            <a:r>
              <a:rPr lang="zh-CN" altLang="en-US" sz="3600" dirty="0">
                <a:ea typeface="微软雅黑" panose="020B0503020204020204" pitchFamily="34" charset="-122"/>
              </a:rPr>
              <a:t>第一周单元测试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948475" y="4206444"/>
            <a:ext cx="7247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26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89600637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228600" y="762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C3300"/>
              </a:buClr>
              <a:buSzPct val="130000"/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chemeClr val="accent2"/>
                </a:solidFill>
              </a:rPr>
              <a:t>一些静电场的电场线图形</a:t>
            </a:r>
          </a:p>
        </p:txBody>
      </p:sp>
      <p:sp>
        <p:nvSpPr>
          <p:cNvPr id="25706" name="Rectangle 106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228600" y="990600"/>
            <a:ext cx="8709025" cy="5548313"/>
            <a:chOff x="142" y="446"/>
            <a:chExt cx="5486" cy="3461"/>
          </a:xfrm>
        </p:grpSpPr>
        <p:pic>
          <p:nvPicPr>
            <p:cNvPr id="8197" name="Picture 123" descr="hw1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" y="454"/>
              <a:ext cx="2719" cy="3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124" descr="hw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9" y="446"/>
              <a:ext cx="2699" cy="3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5" grpId="0" autoUpdateAnimBg="0"/>
      <p:bldP spid="257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"/>
          <p:cNvGrpSpPr>
            <a:grpSpLocks/>
          </p:cNvGrpSpPr>
          <p:nvPr/>
        </p:nvGrpSpPr>
        <p:grpSpPr bwMode="auto">
          <a:xfrm>
            <a:off x="533400" y="0"/>
            <a:ext cx="8140700" cy="6691313"/>
            <a:chOff x="324" y="1"/>
            <a:chExt cx="5128" cy="4215"/>
          </a:xfrm>
        </p:grpSpPr>
        <p:pic>
          <p:nvPicPr>
            <p:cNvPr id="10243" name="Picture 5" descr="hw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" y="1"/>
              <a:ext cx="5128" cy="4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4" name="Rectangle 6"/>
            <p:cNvSpPr>
              <a:spLocks noChangeArrowheads="1"/>
            </p:cNvSpPr>
            <p:nvPr/>
          </p:nvSpPr>
          <p:spPr bwMode="auto">
            <a:xfrm>
              <a:off x="2324" y="3431"/>
              <a:ext cx="11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CC3300"/>
                  </a:solidFill>
                  <a:latin typeface="宋体" panose="02010600030101010101" pitchFamily="2" charset="-122"/>
                </a:rPr>
                <a:t>电偶极子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hw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846138"/>
            <a:ext cx="8916987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2765425" y="5621338"/>
            <a:ext cx="3435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CC3300"/>
                </a:solidFill>
                <a:latin typeface="Bookman Old Style" panose="02050604050505020204" pitchFamily="18" charset="0"/>
              </a:rPr>
              <a:t>一对等量正点电荷</a:t>
            </a: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"/>
          <p:cNvGrpSpPr>
            <a:grpSpLocks/>
          </p:cNvGrpSpPr>
          <p:nvPr/>
        </p:nvGrpSpPr>
        <p:grpSpPr bwMode="auto">
          <a:xfrm>
            <a:off x="1133475" y="71438"/>
            <a:ext cx="6551613" cy="6384925"/>
            <a:chOff x="705" y="18"/>
            <a:chExt cx="4127" cy="4022"/>
          </a:xfrm>
        </p:grpSpPr>
        <p:pic>
          <p:nvPicPr>
            <p:cNvPr id="12291" name="Picture 5" descr="hw2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" y="18"/>
              <a:ext cx="4127" cy="3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2" name="Rectangle 6"/>
            <p:cNvSpPr>
              <a:spLocks noChangeArrowheads="1"/>
            </p:cNvSpPr>
            <p:nvPr/>
          </p:nvSpPr>
          <p:spPr bwMode="auto">
            <a:xfrm>
              <a:off x="1365" y="3675"/>
              <a:ext cx="26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CC3300"/>
                  </a:solidFill>
                  <a:latin typeface="Bookman Old Style" panose="02050604050505020204" pitchFamily="18" charset="0"/>
                </a:rPr>
                <a:t>一对异号不等量点电荷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4"/>
          <p:cNvGrpSpPr>
            <a:grpSpLocks/>
          </p:cNvGrpSpPr>
          <p:nvPr/>
        </p:nvGrpSpPr>
        <p:grpSpPr bwMode="auto">
          <a:xfrm>
            <a:off x="288925" y="1736725"/>
            <a:ext cx="8518525" cy="3546475"/>
            <a:chOff x="182" y="1094"/>
            <a:chExt cx="5366" cy="2234"/>
          </a:xfrm>
        </p:grpSpPr>
        <p:pic>
          <p:nvPicPr>
            <p:cNvPr id="13315" name="Picture 5" descr="hw2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" y="1094"/>
              <a:ext cx="5366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6" name="Text Box 6"/>
            <p:cNvSpPr txBox="1">
              <a:spLocks noChangeArrowheads="1"/>
            </p:cNvSpPr>
            <p:nvPr/>
          </p:nvSpPr>
          <p:spPr bwMode="auto">
            <a:xfrm>
              <a:off x="2142" y="2963"/>
              <a:ext cx="14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>
                  <a:solidFill>
                    <a:srgbClr val="CC3300"/>
                  </a:solidFill>
                  <a:latin typeface="宋体" panose="02010600030101010101" pitchFamily="2" charset="-122"/>
                </a:rPr>
                <a:t>平板电容器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2971800" y="3352800"/>
            <a:ext cx="21336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accent2"/>
                </a:solidFill>
              </a:rPr>
              <a:t>均匀带电直线</a:t>
            </a:r>
          </a:p>
        </p:txBody>
      </p:sp>
      <p:grpSp>
        <p:nvGrpSpPr>
          <p:cNvPr id="14339" name="Group 22"/>
          <p:cNvGrpSpPr>
            <a:grpSpLocks/>
          </p:cNvGrpSpPr>
          <p:nvPr/>
        </p:nvGrpSpPr>
        <p:grpSpPr bwMode="auto">
          <a:xfrm>
            <a:off x="3200400" y="838200"/>
            <a:ext cx="1600200" cy="2209800"/>
            <a:chOff x="1152" y="1920"/>
            <a:chExt cx="1008" cy="1392"/>
          </a:xfrm>
        </p:grpSpPr>
        <p:sp>
          <p:nvSpPr>
            <p:cNvPr id="14343" name="Line 2"/>
            <p:cNvSpPr>
              <a:spLocks noChangeShapeType="1"/>
            </p:cNvSpPr>
            <p:nvPr/>
          </p:nvSpPr>
          <p:spPr bwMode="auto">
            <a:xfrm>
              <a:off x="1661" y="1968"/>
              <a:ext cx="0" cy="13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44" name="Group 3"/>
            <p:cNvGrpSpPr>
              <a:grpSpLocks/>
            </p:cNvGrpSpPr>
            <p:nvPr/>
          </p:nvGrpSpPr>
          <p:grpSpPr bwMode="auto">
            <a:xfrm>
              <a:off x="1152" y="1920"/>
              <a:ext cx="1008" cy="531"/>
              <a:chOff x="7481" y="9333"/>
              <a:chExt cx="1540" cy="800"/>
            </a:xfrm>
          </p:grpSpPr>
          <p:sp>
            <p:nvSpPr>
              <p:cNvPr id="14357" name="Line 4"/>
              <p:cNvSpPr>
                <a:spLocks noChangeShapeType="1"/>
              </p:cNvSpPr>
              <p:nvPr/>
            </p:nvSpPr>
            <p:spPr bwMode="auto">
              <a:xfrm>
                <a:off x="7481" y="9740"/>
                <a:ext cx="1540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Line 5"/>
              <p:cNvSpPr>
                <a:spLocks noChangeShapeType="1"/>
              </p:cNvSpPr>
              <p:nvPr/>
            </p:nvSpPr>
            <p:spPr bwMode="auto">
              <a:xfrm rot="418259" flipV="1">
                <a:off x="7761" y="9540"/>
                <a:ext cx="1000" cy="382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9" name="Line 6"/>
              <p:cNvSpPr>
                <a:spLocks noChangeShapeType="1"/>
              </p:cNvSpPr>
              <p:nvPr/>
            </p:nvSpPr>
            <p:spPr bwMode="auto">
              <a:xfrm rot="3149302" flipV="1">
                <a:off x="7868" y="9423"/>
                <a:ext cx="800" cy="62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Line 7"/>
              <p:cNvSpPr>
                <a:spLocks noChangeShapeType="1"/>
              </p:cNvSpPr>
              <p:nvPr/>
            </p:nvSpPr>
            <p:spPr bwMode="auto">
              <a:xfrm rot="5346501" flipV="1">
                <a:off x="7944" y="9496"/>
                <a:ext cx="625" cy="47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Line 8"/>
              <p:cNvSpPr>
                <a:spLocks noChangeShapeType="1"/>
              </p:cNvSpPr>
              <p:nvPr/>
            </p:nvSpPr>
            <p:spPr bwMode="auto">
              <a:xfrm rot="8961550" flipV="1">
                <a:off x="7886" y="9583"/>
                <a:ext cx="760" cy="289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5" name="Group 10"/>
            <p:cNvGrpSpPr>
              <a:grpSpLocks/>
            </p:cNvGrpSpPr>
            <p:nvPr/>
          </p:nvGrpSpPr>
          <p:grpSpPr bwMode="auto">
            <a:xfrm>
              <a:off x="1152" y="2352"/>
              <a:ext cx="1008" cy="531"/>
              <a:chOff x="7481" y="9333"/>
              <a:chExt cx="1540" cy="800"/>
            </a:xfrm>
          </p:grpSpPr>
          <p:sp>
            <p:nvSpPr>
              <p:cNvPr id="14352" name="Line 11"/>
              <p:cNvSpPr>
                <a:spLocks noChangeShapeType="1"/>
              </p:cNvSpPr>
              <p:nvPr/>
            </p:nvSpPr>
            <p:spPr bwMode="auto">
              <a:xfrm>
                <a:off x="7481" y="9740"/>
                <a:ext cx="1540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Line 12"/>
              <p:cNvSpPr>
                <a:spLocks noChangeShapeType="1"/>
              </p:cNvSpPr>
              <p:nvPr/>
            </p:nvSpPr>
            <p:spPr bwMode="auto">
              <a:xfrm rot="418259" flipV="1">
                <a:off x="7761" y="9540"/>
                <a:ext cx="1000" cy="382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4" name="Line 13"/>
              <p:cNvSpPr>
                <a:spLocks noChangeShapeType="1"/>
              </p:cNvSpPr>
              <p:nvPr/>
            </p:nvSpPr>
            <p:spPr bwMode="auto">
              <a:xfrm rot="3149302" flipV="1">
                <a:off x="7868" y="9423"/>
                <a:ext cx="800" cy="62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Line 14"/>
              <p:cNvSpPr>
                <a:spLocks noChangeShapeType="1"/>
              </p:cNvSpPr>
              <p:nvPr/>
            </p:nvSpPr>
            <p:spPr bwMode="auto">
              <a:xfrm rot="5346501" flipV="1">
                <a:off x="7944" y="9496"/>
                <a:ext cx="625" cy="47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6" name="Line 15"/>
              <p:cNvSpPr>
                <a:spLocks noChangeShapeType="1"/>
              </p:cNvSpPr>
              <p:nvPr/>
            </p:nvSpPr>
            <p:spPr bwMode="auto">
              <a:xfrm rot="8961550" flipV="1">
                <a:off x="7886" y="9583"/>
                <a:ext cx="760" cy="289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46" name="Group 16"/>
            <p:cNvGrpSpPr>
              <a:grpSpLocks/>
            </p:cNvGrpSpPr>
            <p:nvPr/>
          </p:nvGrpSpPr>
          <p:grpSpPr bwMode="auto">
            <a:xfrm>
              <a:off x="1152" y="2781"/>
              <a:ext cx="1008" cy="531"/>
              <a:chOff x="7481" y="9333"/>
              <a:chExt cx="1540" cy="800"/>
            </a:xfrm>
          </p:grpSpPr>
          <p:sp>
            <p:nvSpPr>
              <p:cNvPr id="14347" name="Line 17"/>
              <p:cNvSpPr>
                <a:spLocks noChangeShapeType="1"/>
              </p:cNvSpPr>
              <p:nvPr/>
            </p:nvSpPr>
            <p:spPr bwMode="auto">
              <a:xfrm>
                <a:off x="7481" y="9740"/>
                <a:ext cx="1540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8" name="Line 18"/>
              <p:cNvSpPr>
                <a:spLocks noChangeShapeType="1"/>
              </p:cNvSpPr>
              <p:nvPr/>
            </p:nvSpPr>
            <p:spPr bwMode="auto">
              <a:xfrm rot="418259" flipV="1">
                <a:off x="7761" y="9540"/>
                <a:ext cx="1000" cy="382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9" name="Line 19"/>
              <p:cNvSpPr>
                <a:spLocks noChangeShapeType="1"/>
              </p:cNvSpPr>
              <p:nvPr/>
            </p:nvSpPr>
            <p:spPr bwMode="auto">
              <a:xfrm rot="3149302" flipV="1">
                <a:off x="7868" y="9423"/>
                <a:ext cx="800" cy="62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0" name="Line 20"/>
              <p:cNvSpPr>
                <a:spLocks noChangeShapeType="1"/>
              </p:cNvSpPr>
              <p:nvPr/>
            </p:nvSpPr>
            <p:spPr bwMode="auto">
              <a:xfrm rot="5346501" flipV="1">
                <a:off x="7944" y="9496"/>
                <a:ext cx="625" cy="47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1" name="Line 21"/>
              <p:cNvSpPr>
                <a:spLocks noChangeShapeType="1"/>
              </p:cNvSpPr>
              <p:nvPr/>
            </p:nvSpPr>
            <p:spPr bwMode="auto">
              <a:xfrm rot="8961550" flipV="1">
                <a:off x="7886" y="9583"/>
                <a:ext cx="760" cy="289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 type="stealth" w="sm" len="lg"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1600200" y="5181600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描绘电场线的目的在于能形象地反映电场中场强的情况，并非电场中真有这些实在的线。</a:t>
            </a:r>
            <a:endParaRPr lang="en-US" altLang="zh-CN" sz="2800">
              <a:solidFill>
                <a:srgbClr val="CC3300"/>
              </a:solidFill>
            </a:endParaRPr>
          </a:p>
        </p:txBody>
      </p:sp>
      <p:sp>
        <p:nvSpPr>
          <p:cNvPr id="48152" name="AutoShape 24"/>
          <p:cNvSpPr>
            <a:spLocks noChangeArrowheads="1"/>
          </p:cNvSpPr>
          <p:nvPr/>
        </p:nvSpPr>
        <p:spPr bwMode="auto">
          <a:xfrm>
            <a:off x="228600" y="5105400"/>
            <a:ext cx="1371600" cy="1066800"/>
          </a:xfrm>
          <a:prstGeom prst="irregularSeal1">
            <a:avLst/>
          </a:prstGeom>
          <a:solidFill>
            <a:srgbClr val="0066FF"/>
          </a:solidFill>
          <a:ln w="12699">
            <a:solidFill>
              <a:srgbClr val="99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304800" y="5334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3333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注意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utoUpdateAnimBg="0"/>
      <p:bldP spid="48151" grpId="0" autoUpdateAnimBg="0"/>
      <p:bldP spid="48152" grpId="0" animBg="1"/>
      <p:bldP spid="4815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28600" y="76200"/>
            <a:ext cx="520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二、</a:t>
            </a:r>
            <a:r>
              <a:rPr lang="zh-CN" altLang="en-US">
                <a:solidFill>
                  <a:srgbClr val="CC3300"/>
                </a:solidFill>
              </a:rPr>
              <a:t>电通量</a:t>
            </a:r>
            <a:r>
              <a:rPr lang="en-US" altLang="zh-CN">
                <a:solidFill>
                  <a:srgbClr val="CC3300"/>
                </a:solidFill>
              </a:rPr>
              <a:t>(Electric Flux)</a:t>
            </a:r>
            <a:endParaRPr lang="en-US" altLang="zh-CN" sz="2400" b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" y="8382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定义：通过某一面积的电场线条数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38200" y="1447800"/>
            <a:ext cx="4659313" cy="2286000"/>
            <a:chOff x="528" y="912"/>
            <a:chExt cx="2935" cy="1440"/>
          </a:xfrm>
        </p:grpSpPr>
        <p:graphicFrame>
          <p:nvGraphicFramePr>
            <p:cNvPr id="15417" name="Object 61"/>
            <p:cNvGraphicFramePr>
              <a:graphicFrameLocks noChangeAspect="1"/>
            </p:cNvGraphicFramePr>
            <p:nvPr/>
          </p:nvGraphicFramePr>
          <p:xfrm>
            <a:off x="816" y="912"/>
            <a:ext cx="254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893943" imgH="449711" progId="Equation.DSMT4">
                    <p:embed/>
                  </p:oleObj>
                </mc:Choice>
                <mc:Fallback>
                  <p:oleObj name="Equation" r:id="rId3" imgW="3893943" imgH="449711" progId="Equation.DSMT4">
                    <p:embed/>
                    <p:pic>
                      <p:nvPicPr>
                        <p:cNvPr id="15417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12"/>
                          <a:ext cx="254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8" name="Object 63"/>
            <p:cNvGraphicFramePr>
              <a:graphicFrameLocks noChangeAspect="1"/>
            </p:cNvGraphicFramePr>
            <p:nvPr/>
          </p:nvGraphicFramePr>
          <p:xfrm>
            <a:off x="528" y="1680"/>
            <a:ext cx="293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541421" imgH="487549" progId="Equation.DSMT4">
                    <p:embed/>
                  </p:oleObj>
                </mc:Choice>
                <mc:Fallback>
                  <p:oleObj name="Equation" r:id="rId5" imgW="4541421" imgH="487549" progId="Equation.DSMT4">
                    <p:embed/>
                    <p:pic>
                      <p:nvPicPr>
                        <p:cNvPr id="15418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680"/>
                          <a:ext cx="293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9" name="Object 66"/>
            <p:cNvGraphicFramePr>
              <a:graphicFrameLocks noChangeAspect="1"/>
            </p:cNvGraphicFramePr>
            <p:nvPr/>
          </p:nvGraphicFramePr>
          <p:xfrm>
            <a:off x="1248" y="1296"/>
            <a:ext cx="10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77463" imgH="487549" progId="Equation.DSMT4">
                    <p:embed/>
                  </p:oleObj>
                </mc:Choice>
                <mc:Fallback>
                  <p:oleObj name="Equation" r:id="rId7" imgW="1577463" imgH="487549" progId="Equation.DSMT4">
                    <p:embed/>
                    <p:pic>
                      <p:nvPicPr>
                        <p:cNvPr id="15419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96"/>
                          <a:ext cx="100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0" name="Object 70"/>
            <p:cNvGraphicFramePr>
              <a:graphicFrameLocks noChangeAspect="1"/>
            </p:cNvGraphicFramePr>
            <p:nvPr/>
          </p:nvGraphicFramePr>
          <p:xfrm>
            <a:off x="1104" y="2040"/>
            <a:ext cx="130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26871" imgH="487549" progId="Equation.DSMT4">
                    <p:embed/>
                  </p:oleObj>
                </mc:Choice>
                <mc:Fallback>
                  <p:oleObj name="Equation" r:id="rId9" imgW="2026871" imgH="487549" progId="Equation.DSMT4">
                    <p:embed/>
                    <p:pic>
                      <p:nvPicPr>
                        <p:cNvPr id="1542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40"/>
                          <a:ext cx="130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6"/>
          <p:cNvGrpSpPr>
            <a:grpSpLocks/>
          </p:cNvGrpSpPr>
          <p:nvPr/>
        </p:nvGrpSpPr>
        <p:grpSpPr bwMode="auto">
          <a:xfrm>
            <a:off x="5822950" y="1447800"/>
            <a:ext cx="1797050" cy="1600200"/>
            <a:chOff x="3668" y="2760"/>
            <a:chExt cx="1132" cy="1008"/>
          </a:xfrm>
        </p:grpSpPr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 rot="16200000" flipH="1">
              <a:off x="4056" y="2880"/>
              <a:ext cx="864" cy="624"/>
            </a:xfrm>
            <a:prstGeom prst="parallelogram">
              <a:avLst>
                <a:gd name="adj" fmla="val 34615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graphicFrame>
          <p:nvGraphicFramePr>
            <p:cNvPr id="15416" name="Object 77"/>
            <p:cNvGraphicFramePr>
              <a:graphicFrameLocks noChangeAspect="1"/>
            </p:cNvGraphicFramePr>
            <p:nvPr/>
          </p:nvGraphicFramePr>
          <p:xfrm>
            <a:off x="3668" y="3456"/>
            <a:ext cx="39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617097" imgH="487549" progId="Equation.3">
                    <p:embed/>
                  </p:oleObj>
                </mc:Choice>
                <mc:Fallback>
                  <p:oleObj name="公式" r:id="rId11" imgW="617097" imgH="487549" progId="Equation.3">
                    <p:embed/>
                    <p:pic>
                      <p:nvPicPr>
                        <p:cNvPr id="15416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3456"/>
                          <a:ext cx="39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6" name="AutoShape 8"/>
          <p:cNvSpPr>
            <a:spLocks noChangeArrowheads="1"/>
          </p:cNvSpPr>
          <p:nvPr/>
        </p:nvSpPr>
        <p:spPr bwMode="auto">
          <a:xfrm rot="20506030" flipH="1">
            <a:off x="6858000" y="1524000"/>
            <a:ext cx="1447800" cy="1828800"/>
          </a:xfrm>
          <a:prstGeom prst="parallelogram">
            <a:avLst>
              <a:gd name="adj" fmla="val 25000"/>
            </a:avLst>
          </a:prstGeom>
          <a:gradFill rotWithShape="0">
            <a:gsLst>
              <a:gs pos="0">
                <a:srgbClr val="FF9900"/>
              </a:gs>
              <a:gs pos="100000">
                <a:srgbClr val="E08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pSp>
        <p:nvGrpSpPr>
          <p:cNvPr id="4" name="Group 134"/>
          <p:cNvGrpSpPr>
            <a:grpSpLocks/>
          </p:cNvGrpSpPr>
          <p:nvPr/>
        </p:nvGrpSpPr>
        <p:grpSpPr bwMode="auto">
          <a:xfrm>
            <a:off x="5715000" y="838200"/>
            <a:ext cx="3276600" cy="2895600"/>
            <a:chOff x="3600" y="528"/>
            <a:chExt cx="2064" cy="1824"/>
          </a:xfrm>
        </p:grpSpPr>
        <p:sp>
          <p:nvSpPr>
            <p:cNvPr id="15406" name="Line 12"/>
            <p:cNvSpPr>
              <a:spLocks noChangeShapeType="1"/>
            </p:cNvSpPr>
            <p:nvPr/>
          </p:nvSpPr>
          <p:spPr bwMode="auto">
            <a:xfrm>
              <a:off x="3600" y="1296"/>
              <a:ext cx="1440" cy="10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Line 13"/>
            <p:cNvSpPr>
              <a:spLocks noChangeShapeType="1"/>
            </p:cNvSpPr>
            <p:nvPr/>
          </p:nvSpPr>
          <p:spPr bwMode="auto">
            <a:xfrm>
              <a:off x="4752" y="1536"/>
              <a:ext cx="38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8" name="Line 14"/>
            <p:cNvSpPr>
              <a:spLocks noChangeShapeType="1"/>
            </p:cNvSpPr>
            <p:nvPr/>
          </p:nvSpPr>
          <p:spPr bwMode="auto">
            <a:xfrm>
              <a:off x="3744" y="768"/>
              <a:ext cx="720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9" name="Line 17"/>
            <p:cNvSpPr>
              <a:spLocks noChangeShapeType="1"/>
            </p:cNvSpPr>
            <p:nvPr/>
          </p:nvSpPr>
          <p:spPr bwMode="auto">
            <a:xfrm>
              <a:off x="4320" y="528"/>
              <a:ext cx="960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0" name="Line 18"/>
            <p:cNvSpPr>
              <a:spLocks noChangeShapeType="1"/>
            </p:cNvSpPr>
            <p:nvPr/>
          </p:nvSpPr>
          <p:spPr bwMode="auto">
            <a:xfrm>
              <a:off x="3984" y="624"/>
              <a:ext cx="81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1" name="Line 20"/>
            <p:cNvSpPr>
              <a:spLocks noChangeShapeType="1"/>
            </p:cNvSpPr>
            <p:nvPr/>
          </p:nvSpPr>
          <p:spPr bwMode="auto">
            <a:xfrm>
              <a:off x="3744" y="1056"/>
              <a:ext cx="960" cy="7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2" name="Line 22"/>
            <p:cNvSpPr>
              <a:spLocks noChangeShapeType="1"/>
            </p:cNvSpPr>
            <p:nvPr/>
          </p:nvSpPr>
          <p:spPr bwMode="auto">
            <a:xfrm>
              <a:off x="5040" y="2016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3" name="Line 24"/>
            <p:cNvSpPr>
              <a:spLocks noChangeShapeType="1"/>
            </p:cNvSpPr>
            <p:nvPr/>
          </p:nvSpPr>
          <p:spPr bwMode="auto">
            <a:xfrm>
              <a:off x="5136" y="1392"/>
              <a:ext cx="432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4" name="Line 25"/>
            <p:cNvSpPr>
              <a:spLocks noChangeShapeType="1"/>
            </p:cNvSpPr>
            <p:nvPr/>
          </p:nvSpPr>
          <p:spPr bwMode="auto">
            <a:xfrm>
              <a:off x="5376" y="1872"/>
              <a:ext cx="288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44" name="Object 76"/>
          <p:cNvGraphicFramePr>
            <a:graphicFrameLocks noChangeAspect="1"/>
          </p:cNvGraphicFramePr>
          <p:nvPr/>
        </p:nvGraphicFramePr>
        <p:xfrm>
          <a:off x="6997700" y="3384550"/>
          <a:ext cx="48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72292" imgH="396109" progId="Equation.DSMT4">
                  <p:embed/>
                </p:oleObj>
              </mc:Choice>
              <mc:Fallback>
                <p:oleObj name="Equation" r:id="rId13" imgW="472292" imgH="396109" progId="Equation.DSMT4">
                  <p:embed/>
                  <p:pic>
                    <p:nvPicPr>
                      <p:cNvPr id="7244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0" y="3384550"/>
                        <a:ext cx="48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7" name="Object 79"/>
          <p:cNvGraphicFramePr>
            <a:graphicFrameLocks noChangeAspect="1"/>
          </p:cNvGraphicFramePr>
          <p:nvPr/>
        </p:nvGraphicFramePr>
        <p:xfrm>
          <a:off x="8083550" y="2698750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5379" imgH="373249" progId="Equation.DSMT4">
                  <p:embed/>
                </p:oleObj>
              </mc:Choice>
              <mc:Fallback>
                <p:oleObj name="Equation" r:id="rId15" imgW="335379" imgH="373249" progId="Equation.DSMT4">
                  <p:embed/>
                  <p:pic>
                    <p:nvPicPr>
                      <p:cNvPr id="7247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3550" y="2698750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7543800" y="1600200"/>
            <a:ext cx="1320800" cy="838200"/>
            <a:chOff x="4752" y="1008"/>
            <a:chExt cx="832" cy="528"/>
          </a:xfrm>
        </p:grpSpPr>
        <p:sp>
          <p:nvSpPr>
            <p:cNvPr id="15404" name="Line 26"/>
            <p:cNvSpPr>
              <a:spLocks noChangeShapeType="1"/>
            </p:cNvSpPr>
            <p:nvPr/>
          </p:nvSpPr>
          <p:spPr bwMode="auto">
            <a:xfrm flipV="1">
              <a:off x="4752" y="1248"/>
              <a:ext cx="576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405" name="Object 81"/>
            <p:cNvGraphicFramePr>
              <a:graphicFrameLocks noChangeAspect="1"/>
            </p:cNvGraphicFramePr>
            <p:nvPr/>
          </p:nvGraphicFramePr>
          <p:xfrm>
            <a:off x="5376" y="1008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19991" imgH="449711" progId="Equation.DSMT4">
                    <p:embed/>
                  </p:oleObj>
                </mc:Choice>
                <mc:Fallback>
                  <p:oleObj name="Equation" r:id="rId17" imgW="319991" imgH="449711" progId="Equation.DSMT4">
                    <p:embed/>
                    <p:pic>
                      <p:nvPicPr>
                        <p:cNvPr id="15405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008"/>
                          <a:ext cx="20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38"/>
          <p:cNvGrpSpPr>
            <a:grpSpLocks/>
          </p:cNvGrpSpPr>
          <p:nvPr/>
        </p:nvGrpSpPr>
        <p:grpSpPr bwMode="auto">
          <a:xfrm>
            <a:off x="6553200" y="2133600"/>
            <a:ext cx="1635125" cy="609600"/>
            <a:chOff x="4128" y="1344"/>
            <a:chExt cx="1030" cy="384"/>
          </a:xfrm>
        </p:grpSpPr>
        <p:grpSp>
          <p:nvGrpSpPr>
            <p:cNvPr id="15398" name="Group 136"/>
            <p:cNvGrpSpPr>
              <a:grpSpLocks/>
            </p:cNvGrpSpPr>
            <p:nvPr/>
          </p:nvGrpSpPr>
          <p:grpSpPr bwMode="auto">
            <a:xfrm>
              <a:off x="4848" y="1440"/>
              <a:ext cx="310" cy="288"/>
              <a:chOff x="4848" y="1440"/>
              <a:chExt cx="310" cy="288"/>
            </a:xfrm>
          </p:grpSpPr>
          <p:sp>
            <p:nvSpPr>
              <p:cNvPr id="15402" name="Arc 31"/>
              <p:cNvSpPr>
                <a:spLocks/>
              </p:cNvSpPr>
              <p:nvPr/>
            </p:nvSpPr>
            <p:spPr bwMode="auto">
              <a:xfrm>
                <a:off x="4848" y="1488"/>
                <a:ext cx="48" cy="14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3" name="Text Box 82"/>
              <p:cNvSpPr txBox="1">
                <a:spLocks noChangeArrowheads="1"/>
              </p:cNvSpPr>
              <p:nvPr/>
            </p:nvSpPr>
            <p:spPr bwMode="auto">
              <a:xfrm>
                <a:off x="4848" y="1440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θ</a:t>
                </a:r>
                <a:endParaRPr lang="en-US" altLang="zh-CN" sz="2400" b="0" i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5399" name="Group 97"/>
            <p:cNvGrpSpPr>
              <a:grpSpLocks/>
            </p:cNvGrpSpPr>
            <p:nvPr/>
          </p:nvGrpSpPr>
          <p:grpSpPr bwMode="auto">
            <a:xfrm>
              <a:off x="4128" y="1344"/>
              <a:ext cx="310" cy="384"/>
              <a:chOff x="4128" y="2352"/>
              <a:chExt cx="310" cy="384"/>
            </a:xfrm>
          </p:grpSpPr>
          <p:sp>
            <p:nvSpPr>
              <p:cNvPr id="15400" name="Arc 35"/>
              <p:cNvSpPr>
                <a:spLocks/>
              </p:cNvSpPr>
              <p:nvPr/>
            </p:nvSpPr>
            <p:spPr bwMode="auto">
              <a:xfrm flipH="1" flipV="1">
                <a:off x="4176" y="2352"/>
                <a:ext cx="144" cy="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1" name="Text Box 83"/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3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θ</a:t>
                </a:r>
                <a:endParaRPr lang="en-US" altLang="zh-CN" sz="2400" b="0" i="1">
                  <a:solidFill>
                    <a:schemeClr val="accent2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7261" name="Rectangle 93"/>
          <p:cNvSpPr>
            <a:spLocks noChangeArrowheads="1"/>
          </p:cNvSpPr>
          <p:nvPr/>
        </p:nvSpPr>
        <p:spPr bwMode="auto">
          <a:xfrm>
            <a:off x="0" y="6096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7266" name="Text Box 98"/>
          <p:cNvSpPr txBox="1">
            <a:spLocks noChangeArrowheads="1"/>
          </p:cNvSpPr>
          <p:nvPr/>
        </p:nvSpPr>
        <p:spPr bwMode="auto">
          <a:xfrm>
            <a:off x="152400" y="39624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通过任意曲面的电通量怎么计算？</a:t>
            </a:r>
          </a:p>
        </p:txBody>
      </p:sp>
      <p:grpSp>
        <p:nvGrpSpPr>
          <p:cNvPr id="9" name="Group 132"/>
          <p:cNvGrpSpPr>
            <a:grpSpLocks/>
          </p:cNvGrpSpPr>
          <p:nvPr/>
        </p:nvGrpSpPr>
        <p:grpSpPr bwMode="auto">
          <a:xfrm>
            <a:off x="6813550" y="4953000"/>
            <a:ext cx="2101850" cy="1065213"/>
            <a:chOff x="4292" y="3120"/>
            <a:chExt cx="1324" cy="671"/>
          </a:xfrm>
        </p:grpSpPr>
        <p:graphicFrame>
          <p:nvGraphicFramePr>
            <p:cNvPr id="15396" name="Object 101"/>
            <p:cNvGraphicFramePr>
              <a:graphicFrameLocks/>
            </p:cNvGraphicFramePr>
            <p:nvPr/>
          </p:nvGraphicFramePr>
          <p:xfrm>
            <a:off x="5376" y="3120"/>
            <a:ext cx="24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82113" imgH="320040" progId="Equation.3">
                    <p:embed/>
                  </p:oleObj>
                </mc:Choice>
                <mc:Fallback>
                  <p:oleObj name="Equation" r:id="rId19" imgW="282113" imgH="320040" progId="Equation.3">
                    <p:embed/>
                    <p:pic>
                      <p:nvPicPr>
                        <p:cNvPr id="15396" name="Object 10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120"/>
                          <a:ext cx="24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0" name="Oval 102"/>
            <p:cNvSpPr>
              <a:spLocks noChangeArrowheads="1"/>
            </p:cNvSpPr>
            <p:nvPr/>
          </p:nvSpPr>
          <p:spPr bwMode="auto">
            <a:xfrm rot="-1525963">
              <a:off x="4292" y="3181"/>
              <a:ext cx="1056" cy="610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grpSp>
        <p:nvGrpSpPr>
          <p:cNvPr id="10" name="Group 133"/>
          <p:cNvGrpSpPr>
            <a:grpSpLocks/>
          </p:cNvGrpSpPr>
          <p:nvPr/>
        </p:nvGrpSpPr>
        <p:grpSpPr bwMode="auto">
          <a:xfrm>
            <a:off x="6553200" y="4724400"/>
            <a:ext cx="1524000" cy="2057400"/>
            <a:chOff x="4128" y="2976"/>
            <a:chExt cx="960" cy="1296"/>
          </a:xfrm>
        </p:grpSpPr>
        <p:grpSp>
          <p:nvGrpSpPr>
            <p:cNvPr id="15388" name="Group 130"/>
            <p:cNvGrpSpPr>
              <a:grpSpLocks/>
            </p:cNvGrpSpPr>
            <p:nvPr/>
          </p:nvGrpSpPr>
          <p:grpSpPr bwMode="auto">
            <a:xfrm>
              <a:off x="4128" y="3216"/>
              <a:ext cx="672" cy="1056"/>
              <a:chOff x="4128" y="3216"/>
              <a:chExt cx="672" cy="1056"/>
            </a:xfrm>
          </p:grpSpPr>
          <p:sp>
            <p:nvSpPr>
              <p:cNvPr id="15393" name="Arc 105"/>
              <p:cNvSpPr>
                <a:spLocks/>
              </p:cNvSpPr>
              <p:nvPr/>
            </p:nvSpPr>
            <p:spPr bwMode="auto">
              <a:xfrm>
                <a:off x="4128" y="3216"/>
                <a:ext cx="528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Arc 106"/>
              <p:cNvSpPr>
                <a:spLocks/>
              </p:cNvSpPr>
              <p:nvPr/>
            </p:nvSpPr>
            <p:spPr bwMode="auto">
              <a:xfrm>
                <a:off x="4752" y="3840"/>
                <a:ext cx="48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Line 107"/>
              <p:cNvSpPr>
                <a:spLocks noChangeShapeType="1"/>
              </p:cNvSpPr>
              <p:nvPr/>
            </p:nvSpPr>
            <p:spPr bwMode="auto">
              <a:xfrm>
                <a:off x="4800" y="398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89" name="Group 131"/>
            <p:cNvGrpSpPr>
              <a:grpSpLocks/>
            </p:cNvGrpSpPr>
            <p:nvPr/>
          </p:nvGrpSpPr>
          <p:grpSpPr bwMode="auto">
            <a:xfrm>
              <a:off x="4752" y="2976"/>
              <a:ext cx="336" cy="1200"/>
              <a:chOff x="4752" y="2976"/>
              <a:chExt cx="336" cy="1200"/>
            </a:xfrm>
          </p:grpSpPr>
          <p:sp>
            <p:nvSpPr>
              <p:cNvPr id="15390" name="Arc 110"/>
              <p:cNvSpPr>
                <a:spLocks/>
              </p:cNvSpPr>
              <p:nvPr/>
            </p:nvSpPr>
            <p:spPr bwMode="auto">
              <a:xfrm>
                <a:off x="4752" y="2976"/>
                <a:ext cx="240" cy="3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1" name="Arc 111"/>
              <p:cNvSpPr>
                <a:spLocks/>
              </p:cNvSpPr>
              <p:nvPr/>
            </p:nvSpPr>
            <p:spPr bwMode="auto">
              <a:xfrm>
                <a:off x="5040" y="3696"/>
                <a:ext cx="48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Line 112"/>
              <p:cNvSpPr>
                <a:spLocks noChangeShapeType="1"/>
              </p:cNvSpPr>
              <p:nvPr/>
            </p:nvSpPr>
            <p:spPr bwMode="auto">
              <a:xfrm flipV="1">
                <a:off x="5088" y="384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282" name="Text Box 114"/>
          <p:cNvSpPr txBox="1">
            <a:spLocks noChangeArrowheads="1"/>
          </p:cNvSpPr>
          <p:nvPr/>
        </p:nvSpPr>
        <p:spPr bwMode="auto">
          <a:xfrm>
            <a:off x="914400" y="45720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把曲面分成许多个面积元</a:t>
            </a:r>
          </a:p>
        </p:txBody>
      </p:sp>
      <p:grpSp>
        <p:nvGrpSpPr>
          <p:cNvPr id="13" name="Group 128"/>
          <p:cNvGrpSpPr>
            <a:grpSpLocks/>
          </p:cNvGrpSpPr>
          <p:nvPr/>
        </p:nvGrpSpPr>
        <p:grpSpPr bwMode="auto">
          <a:xfrm>
            <a:off x="7226300" y="4751388"/>
            <a:ext cx="482600" cy="1116012"/>
            <a:chOff x="4552" y="2993"/>
            <a:chExt cx="304" cy="703"/>
          </a:xfrm>
        </p:grpSpPr>
        <p:graphicFrame>
          <p:nvGraphicFramePr>
            <p:cNvPr id="15384" name="Object 116"/>
            <p:cNvGraphicFramePr>
              <a:graphicFrameLocks/>
            </p:cNvGraphicFramePr>
            <p:nvPr/>
          </p:nvGraphicFramePr>
          <p:xfrm>
            <a:off x="4552" y="2993"/>
            <a:ext cx="30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472292" imgH="396109" progId="Equation.3">
                    <p:embed/>
                  </p:oleObj>
                </mc:Choice>
                <mc:Fallback>
                  <p:oleObj name="公式" r:id="rId21" imgW="472292" imgH="396109" progId="Equation.3">
                    <p:embed/>
                    <p:pic>
                      <p:nvPicPr>
                        <p:cNvPr id="15384" name="Object 1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2" y="2993"/>
                          <a:ext cx="30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85" name="Group 117"/>
            <p:cNvGrpSpPr>
              <a:grpSpLocks/>
            </p:cNvGrpSpPr>
            <p:nvPr/>
          </p:nvGrpSpPr>
          <p:grpSpPr bwMode="auto">
            <a:xfrm>
              <a:off x="4598" y="3264"/>
              <a:ext cx="192" cy="432"/>
              <a:chOff x="4128" y="2352"/>
              <a:chExt cx="192" cy="384"/>
            </a:xfrm>
          </p:grpSpPr>
          <p:sp>
            <p:nvSpPr>
              <p:cNvPr id="15386" name="AutoShape 118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192" cy="144"/>
              </a:xfrm>
              <a:prstGeom prst="diamond">
                <a:avLst/>
              </a:prstGeom>
              <a:solidFill>
                <a:srgbClr val="CC0000"/>
              </a:solidFill>
              <a:ln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5387" name="Line 119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29"/>
          <p:cNvGrpSpPr>
            <a:grpSpLocks/>
          </p:cNvGrpSpPr>
          <p:nvPr/>
        </p:nvGrpSpPr>
        <p:grpSpPr bwMode="auto">
          <a:xfrm>
            <a:off x="6705600" y="4648200"/>
            <a:ext cx="762000" cy="1066800"/>
            <a:chOff x="4224" y="2928"/>
            <a:chExt cx="480" cy="672"/>
          </a:xfrm>
        </p:grpSpPr>
        <p:graphicFrame>
          <p:nvGraphicFramePr>
            <p:cNvPr id="15382" name="Object 121"/>
            <p:cNvGraphicFramePr>
              <a:graphicFrameLocks/>
            </p:cNvGraphicFramePr>
            <p:nvPr/>
          </p:nvGraphicFramePr>
          <p:xfrm>
            <a:off x="4224" y="29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35379" imgH="373249" progId="Equation.3">
                    <p:embed/>
                  </p:oleObj>
                </mc:Choice>
                <mc:Fallback>
                  <p:oleObj name="Equation" r:id="rId23" imgW="335379" imgH="373249" progId="Equation.3">
                    <p:embed/>
                    <p:pic>
                      <p:nvPicPr>
                        <p:cNvPr id="15382" name="Object 1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9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Freeform 122"/>
            <p:cNvSpPr>
              <a:spLocks/>
            </p:cNvSpPr>
            <p:nvPr/>
          </p:nvSpPr>
          <p:spPr bwMode="auto">
            <a:xfrm>
              <a:off x="4410" y="3168"/>
              <a:ext cx="294" cy="432"/>
            </a:xfrm>
            <a:custGeom>
              <a:avLst/>
              <a:gdLst>
                <a:gd name="T0" fmla="*/ 0 w 294"/>
                <a:gd name="T1" fmla="*/ 0 h 432"/>
                <a:gd name="T2" fmla="*/ 294 w 294"/>
                <a:gd name="T3" fmla="*/ 432 h 432"/>
                <a:gd name="T4" fmla="*/ 0 60000 65536"/>
                <a:gd name="T5" fmla="*/ 0 60000 65536"/>
                <a:gd name="T6" fmla="*/ 0 w 294"/>
                <a:gd name="T7" fmla="*/ 0 h 432"/>
                <a:gd name="T8" fmla="*/ 294 w 294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432">
                  <a:moveTo>
                    <a:pt x="0" y="0"/>
                  </a:moveTo>
                  <a:lnTo>
                    <a:pt x="294" y="432"/>
                  </a:ln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91" name="Object 123"/>
          <p:cNvGraphicFramePr>
            <a:graphicFrameLocks noChangeAspect="1"/>
          </p:cNvGraphicFramePr>
          <p:nvPr/>
        </p:nvGraphicFramePr>
        <p:xfrm>
          <a:off x="1289050" y="5867400"/>
          <a:ext cx="339883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284343" imgH="845820" progId="Equation.DSMT4">
                  <p:embed/>
                </p:oleObj>
              </mc:Choice>
              <mc:Fallback>
                <p:oleObj name="Equation" r:id="rId25" imgW="3284343" imgH="845820" progId="Equation.DSMT4">
                  <p:embed/>
                  <p:pic>
                    <p:nvPicPr>
                      <p:cNvPr id="7291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867400"/>
                        <a:ext cx="339883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92" name="Line 124"/>
          <p:cNvSpPr>
            <a:spLocks noChangeShapeType="1"/>
          </p:cNvSpPr>
          <p:nvPr/>
        </p:nvSpPr>
        <p:spPr bwMode="auto">
          <a:xfrm>
            <a:off x="7467600" y="5715000"/>
            <a:ext cx="0" cy="609600"/>
          </a:xfrm>
          <a:prstGeom prst="line">
            <a:avLst/>
          </a:prstGeom>
          <a:noFill/>
          <a:ln w="57150" cap="rnd">
            <a:solidFill>
              <a:srgbClr val="CC0000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03" name="Text Box 135"/>
          <p:cNvSpPr txBox="1">
            <a:spLocks noChangeArrowheads="1"/>
          </p:cNvSpPr>
          <p:nvPr/>
        </p:nvSpPr>
        <p:spPr bwMode="auto">
          <a:xfrm>
            <a:off x="992188" y="5226050"/>
            <a:ext cx="411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每一面元处视为匀强电场</a:t>
            </a:r>
            <a:endParaRPr lang="en-US" altLang="zh-CN" sz="28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500"/>
                                        <p:tgtEl>
                                          <p:spTgt spid="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6" grpId="0" animBg="1" autoUpdateAnimBg="0"/>
      <p:bldP spid="7261" grpId="0" animBg="1" autoUpdateAnimBg="0"/>
      <p:bldP spid="7266" grpId="0" autoUpdateAnimBg="0"/>
      <p:bldP spid="7282" grpId="0" build="p" autoUpdateAnimBg="0"/>
      <p:bldP spid="7292" grpId="0" animBg="1"/>
      <p:bldP spid="7303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17</TotalTime>
  <Words>1701</Words>
  <Application>Microsoft Office PowerPoint</Application>
  <PresentationFormat>全屏显示(4:3)</PresentationFormat>
  <Paragraphs>269</Paragraphs>
  <Slides>29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Monotype Sorts</vt:lpstr>
      <vt:lpstr>等线</vt:lpstr>
      <vt:lpstr>华文中宋</vt:lpstr>
      <vt:lpstr>楷体_GB2312</vt:lpstr>
      <vt:lpstr>宋体</vt:lpstr>
      <vt:lpstr>微软雅黑</vt:lpstr>
      <vt:lpstr>Bookman Old Style</vt:lpstr>
      <vt:lpstr>Cambria Math</vt:lpstr>
      <vt:lpstr>Symbol</vt:lpstr>
      <vt:lpstr>Times New Roman</vt:lpstr>
      <vt:lpstr>Wingdings</vt:lpstr>
      <vt:lpstr>Default Design</vt:lpstr>
      <vt:lpstr>Equation</vt:lpstr>
      <vt:lpstr>公式</vt:lpstr>
      <vt:lpstr>1.3    静电场的高斯定理(Gauss’s Law)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4</cp:revision>
  <dcterms:created xsi:type="dcterms:W3CDTF">2024-09-10T06:08:35Z</dcterms:created>
  <dcterms:modified xsi:type="dcterms:W3CDTF">2024-09-18T17:15:07Z</dcterms:modified>
</cp:coreProperties>
</file>