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95" r:id="rId2"/>
    <p:sldId id="296" r:id="rId3"/>
    <p:sldId id="297" r:id="rId4"/>
    <p:sldId id="417" r:id="rId5"/>
    <p:sldId id="415" r:id="rId6"/>
    <p:sldId id="419" r:id="rId7"/>
    <p:sldId id="298" r:id="rId8"/>
    <p:sldId id="299" r:id="rId9"/>
    <p:sldId id="256" r:id="rId10"/>
    <p:sldId id="423" r:id="rId11"/>
    <p:sldId id="426" r:id="rId12"/>
    <p:sldId id="428" r:id="rId13"/>
    <p:sldId id="434" r:id="rId14"/>
    <p:sldId id="433" r:id="rId15"/>
    <p:sldId id="302" r:id="rId16"/>
    <p:sldId id="424" r:id="rId17"/>
    <p:sldId id="425" r:id="rId18"/>
    <p:sldId id="331" r:id="rId19"/>
    <p:sldId id="332" r:id="rId20"/>
    <p:sldId id="303" r:id="rId21"/>
    <p:sldId id="324" r:id="rId22"/>
    <p:sldId id="325" r:id="rId23"/>
    <p:sldId id="304" r:id="rId24"/>
    <p:sldId id="326" r:id="rId25"/>
    <p:sldId id="327" r:id="rId26"/>
    <p:sldId id="333" r:id="rId27"/>
    <p:sldId id="328" r:id="rId28"/>
    <p:sldId id="435" r:id="rId29"/>
    <p:sldId id="330" r:id="rId30"/>
    <p:sldId id="334" r:id="rId31"/>
    <p:sldId id="329" r:id="rId32"/>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8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8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8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8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6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8B64D-8000-426E-9A1B-5323BC363C8D}" type="datetimeFigureOut">
              <a:rPr lang="zh-CN" altLang="en-US" smtClean="0"/>
              <a:t>2024/10/23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1C5C9-BA0B-4CB9-8F25-5BCE125C001B}" type="slidenum">
              <a:rPr lang="zh-CN" altLang="en-US" smtClean="0"/>
              <a:t>‹#›</a:t>
            </a:fld>
            <a:endParaRPr lang="zh-CN" altLang="en-US"/>
          </a:p>
        </p:txBody>
      </p:sp>
    </p:spTree>
    <p:extLst>
      <p:ext uri="{BB962C8B-B14F-4D97-AF65-F5344CB8AC3E}">
        <p14:creationId xmlns:p14="http://schemas.microsoft.com/office/powerpoint/2010/main" val="58588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C645077E-1F0C-47E7-BFED-5FBF3AE051F7}" type="slidenum">
              <a:rPr lang="en-US" altLang="zh-CN" sz="1200" b="0"/>
              <a:pPr/>
              <a:t>3</a:t>
            </a:fld>
            <a:endParaRPr lang="en-US" altLang="zh-CN" sz="1200" b="0"/>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350842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5353C23-A2E3-4556-8F84-1E3F3FDE940E}" type="slidenum">
              <a:rPr lang="en-US" altLang="zh-CN" sz="1200" b="0"/>
              <a:pPr/>
              <a:t>6</a:t>
            </a:fld>
            <a:endParaRPr lang="en-US" altLang="zh-CN" sz="1200" b="0"/>
          </a:p>
        </p:txBody>
      </p:sp>
      <p:sp>
        <p:nvSpPr>
          <p:cNvPr id="34819" name="Rectangle 2"/>
          <p:cNvSpPr>
            <a:spLocks noGrp="1" noRot="1" noChangeAspect="1" noChangeArrowheads="1" noTextEdit="1"/>
          </p:cNvSpPr>
          <p:nvPr>
            <p:ph type="sldImg"/>
          </p:nvPr>
        </p:nvSpPr>
        <p:spPr>
          <a:xfrm>
            <a:off x="882650" y="706438"/>
            <a:ext cx="5032375" cy="3775075"/>
          </a:xfrm>
          <a:ln/>
        </p:spPr>
      </p:sp>
      <p:sp>
        <p:nvSpPr>
          <p:cNvPr id="34820" name="Rectangle 3"/>
          <p:cNvSpPr>
            <a:spLocks noGrp="1" noChangeArrowheads="1"/>
          </p:cNvSpPr>
          <p:nvPr>
            <p:ph type="body" idx="1"/>
          </p:nvPr>
        </p:nvSpPr>
        <p:spPr>
          <a:xfrm>
            <a:off x="906357" y="4717631"/>
            <a:ext cx="4984962" cy="44797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zh-CN"/>
          </a:p>
        </p:txBody>
      </p:sp>
    </p:spTree>
    <p:extLst>
      <p:ext uri="{BB962C8B-B14F-4D97-AF65-F5344CB8AC3E}">
        <p14:creationId xmlns:p14="http://schemas.microsoft.com/office/powerpoint/2010/main" val="370212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6969398D-DCF3-4B2D-BC09-BC86AF9650AE}" type="slidenum">
              <a:rPr lang="en-US" altLang="zh-CN" sz="1200" b="0"/>
              <a:pPr/>
              <a:t>7</a:t>
            </a:fld>
            <a:endParaRPr lang="en-US" altLang="zh-CN" sz="1200" b="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spcBef>
                <a:spcPct val="0"/>
              </a:spcBef>
            </a:pPr>
            <a:r>
              <a:rPr lang="zh-CN" altLang="en-US" b="1" dirty="0">
                <a:solidFill>
                  <a:schemeClr val="accent2"/>
                </a:solidFill>
              </a:rPr>
              <a:t>磁体有两极： </a:t>
            </a:r>
            <a:r>
              <a:rPr lang="en-US" altLang="zh-CN" b="1" dirty="0">
                <a:solidFill>
                  <a:srgbClr val="CC3300"/>
                </a:solidFill>
              </a:rPr>
              <a:t>N</a:t>
            </a:r>
            <a:r>
              <a:rPr lang="zh-CN" altLang="en-US" b="1" dirty="0">
                <a:solidFill>
                  <a:srgbClr val="CC3300"/>
                </a:solidFill>
              </a:rPr>
              <a:t>极</a:t>
            </a:r>
            <a:r>
              <a:rPr lang="en-US" altLang="zh-CN" b="1" dirty="0">
                <a:solidFill>
                  <a:schemeClr val="accent2"/>
                </a:solidFill>
              </a:rPr>
              <a:t>(</a:t>
            </a:r>
            <a:r>
              <a:rPr lang="zh-CN" altLang="en-US" b="1" dirty="0">
                <a:solidFill>
                  <a:schemeClr val="accent2"/>
                </a:solidFill>
              </a:rPr>
              <a:t>指北极</a:t>
            </a:r>
            <a:r>
              <a:rPr lang="en-US" altLang="zh-CN" b="1" dirty="0">
                <a:solidFill>
                  <a:schemeClr val="accent2"/>
                </a:solidFill>
              </a:rPr>
              <a:t>)</a:t>
            </a:r>
            <a:r>
              <a:rPr lang="zh-CN" altLang="en-US" b="1" dirty="0">
                <a:solidFill>
                  <a:schemeClr val="accent2"/>
                </a:solidFill>
              </a:rPr>
              <a:t>和</a:t>
            </a:r>
            <a:r>
              <a:rPr lang="en-US" altLang="zh-CN" b="1" dirty="0">
                <a:solidFill>
                  <a:srgbClr val="CC3300"/>
                </a:solidFill>
              </a:rPr>
              <a:t>S</a:t>
            </a:r>
            <a:r>
              <a:rPr lang="zh-CN" altLang="en-US" b="1" dirty="0">
                <a:solidFill>
                  <a:srgbClr val="CC3300"/>
                </a:solidFill>
              </a:rPr>
              <a:t>极</a:t>
            </a:r>
            <a:r>
              <a:rPr lang="en-US" altLang="zh-CN" b="1" dirty="0">
                <a:solidFill>
                  <a:schemeClr val="accent2"/>
                </a:solidFill>
              </a:rPr>
              <a:t>(</a:t>
            </a:r>
            <a:r>
              <a:rPr lang="zh-CN" altLang="en-US" b="1" dirty="0">
                <a:solidFill>
                  <a:schemeClr val="accent2"/>
                </a:solidFill>
              </a:rPr>
              <a:t>指南极</a:t>
            </a:r>
            <a:r>
              <a:rPr lang="en-US" altLang="zh-CN" b="1" dirty="0">
                <a:solidFill>
                  <a:schemeClr val="accent2"/>
                </a:solidFill>
              </a:rPr>
              <a:t>)</a:t>
            </a:r>
            <a:r>
              <a:rPr lang="zh-CN" altLang="en-US" b="1" dirty="0">
                <a:solidFill>
                  <a:schemeClr val="accent2"/>
                </a:solidFill>
              </a:rPr>
              <a:t>，同极相斥，异极相吸。地磁的</a:t>
            </a:r>
            <a:r>
              <a:rPr lang="en-US" altLang="zh-CN" b="1" dirty="0">
                <a:solidFill>
                  <a:schemeClr val="accent2"/>
                </a:solidFill>
              </a:rPr>
              <a:t>N</a:t>
            </a:r>
            <a:r>
              <a:rPr lang="zh-CN" altLang="en-US" b="1" dirty="0">
                <a:solidFill>
                  <a:schemeClr val="accent2"/>
                </a:solidFill>
              </a:rPr>
              <a:t>极在地理南极附近，</a:t>
            </a:r>
            <a:r>
              <a:rPr lang="en-US" altLang="zh-CN" b="1" dirty="0">
                <a:solidFill>
                  <a:schemeClr val="accent2"/>
                </a:solidFill>
              </a:rPr>
              <a:t>S</a:t>
            </a:r>
            <a:r>
              <a:rPr lang="zh-CN" altLang="en-US" b="1" dirty="0">
                <a:solidFill>
                  <a:schemeClr val="accent2"/>
                </a:solidFill>
              </a:rPr>
              <a:t>极在地理北极附近。</a:t>
            </a:r>
            <a:endParaRPr lang="en-US" altLang="zh-CN" b="1" dirty="0">
              <a:solidFill>
                <a:schemeClr val="accent2"/>
              </a:solidFill>
            </a:endParaRPr>
          </a:p>
          <a:p>
            <a:pPr eaLnBrk="1" hangingPunct="1">
              <a:lnSpc>
                <a:spcPct val="115000"/>
              </a:lnSpc>
              <a:spcBef>
                <a:spcPct val="0"/>
              </a:spcBef>
            </a:pPr>
            <a:r>
              <a:rPr lang="en-US" altLang="zh-CN" b="1" dirty="0">
                <a:solidFill>
                  <a:schemeClr val="accent2"/>
                </a:solidFill>
              </a:rPr>
              <a:t>《</a:t>
            </a:r>
            <a:r>
              <a:rPr lang="zh-CN" altLang="en-US" b="1" dirty="0">
                <a:solidFill>
                  <a:schemeClr val="accent2"/>
                </a:solidFill>
              </a:rPr>
              <a:t>吕氏春秋</a:t>
            </a:r>
            <a:r>
              <a:rPr lang="en-US" altLang="zh-CN" b="1" dirty="0">
                <a:solidFill>
                  <a:schemeClr val="accent2"/>
                </a:solidFill>
              </a:rPr>
              <a:t>》</a:t>
            </a:r>
            <a:r>
              <a:rPr lang="zh-CN" altLang="en-US" b="1" dirty="0">
                <a:solidFill>
                  <a:schemeClr val="accent2"/>
                </a:solidFill>
              </a:rPr>
              <a:t>载有“慈石召铁”，</a:t>
            </a:r>
            <a:r>
              <a:rPr lang="zh-CN" altLang="zh-CN" b="1" dirty="0">
                <a:solidFill>
                  <a:schemeClr val="accent2"/>
                </a:solidFill>
              </a:rPr>
              <a:t>即</a:t>
            </a:r>
            <a:r>
              <a:rPr lang="zh-CN" altLang="en-US" b="1" dirty="0">
                <a:solidFill>
                  <a:schemeClr val="accent2"/>
                </a:solidFill>
              </a:rPr>
              <a:t>天然磁铁对铁块的吸引力，就是磁力。</a:t>
            </a:r>
          </a:p>
          <a:p>
            <a:pPr eaLnBrk="1" hangingPunct="1"/>
            <a:r>
              <a:rPr lang="zh-CN" altLang="en-US" sz="2800" dirty="0"/>
              <a:t>奥斯特的发现</a:t>
            </a:r>
            <a:r>
              <a:rPr lang="zh-CN" altLang="en-US" b="1" dirty="0">
                <a:solidFill>
                  <a:srgbClr val="0000CC"/>
                </a:solidFill>
              </a:rPr>
              <a:t>这意义重大</a:t>
            </a:r>
            <a:r>
              <a:rPr lang="en-US" altLang="zh-CN" b="1" dirty="0">
                <a:solidFill>
                  <a:srgbClr val="0000CC"/>
                </a:solidFill>
              </a:rPr>
              <a:t>,</a:t>
            </a:r>
            <a:r>
              <a:rPr lang="zh-CN" altLang="en-US" b="1" dirty="0">
                <a:solidFill>
                  <a:srgbClr val="0000CC"/>
                </a:solidFill>
              </a:rPr>
              <a:t>它表明电现象和磁现象是彼此联系的。</a:t>
            </a:r>
          </a:p>
          <a:p>
            <a:pPr eaLnBrk="1" hangingPunct="1">
              <a:spcBef>
                <a:spcPct val="0"/>
              </a:spcBef>
            </a:pPr>
            <a:endParaRPr lang="en-US" altLang="zh-CN" sz="2800" dirty="0"/>
          </a:p>
        </p:txBody>
      </p:sp>
    </p:spTree>
    <p:extLst>
      <p:ext uri="{BB962C8B-B14F-4D97-AF65-F5344CB8AC3E}">
        <p14:creationId xmlns:p14="http://schemas.microsoft.com/office/powerpoint/2010/main" val="3077122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0A89C04F-6C57-4454-B9C7-E6A4DFFDB635}" type="slidenum">
              <a:rPr lang="en-US" altLang="zh-CN" sz="1200" b="0"/>
              <a:pPr/>
              <a:t>8</a:t>
            </a:fld>
            <a:endParaRPr lang="en-US" altLang="zh-CN" sz="1200" b="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2800"/>
          </a:p>
        </p:txBody>
      </p:sp>
    </p:spTree>
    <p:extLst>
      <p:ext uri="{BB962C8B-B14F-4D97-AF65-F5344CB8AC3E}">
        <p14:creationId xmlns:p14="http://schemas.microsoft.com/office/powerpoint/2010/main" val="139422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fld id="{C8DD37BD-DD56-42B3-98B4-FA5910740493}" type="slidenum">
              <a:rPr lang="en-US" altLang="zh-CN" sz="1200" b="0"/>
              <a:pPr/>
              <a:t>18</a:t>
            </a:fld>
            <a:endParaRPr lang="en-US" altLang="zh-CN" sz="1200" b="0"/>
          </a:p>
        </p:txBody>
      </p:sp>
      <p:sp>
        <p:nvSpPr>
          <p:cNvPr id="37891" name="Rectangle 2"/>
          <p:cNvSpPr>
            <a:spLocks noGrp="1" noRot="1" noChangeAspect="1" noChangeArrowheads="1" noTextEdit="1"/>
          </p:cNvSpPr>
          <p:nvPr>
            <p:ph type="sldImg"/>
          </p:nvPr>
        </p:nvSpPr>
        <p:spPr>
          <a:xfrm>
            <a:off x="882650" y="706438"/>
            <a:ext cx="5032375" cy="3775075"/>
          </a:xfrm>
          <a:ln/>
        </p:spPr>
      </p:sp>
      <p:sp>
        <p:nvSpPr>
          <p:cNvPr id="37892" name="Rectangle 3"/>
          <p:cNvSpPr>
            <a:spLocks noGrp="1" noChangeArrowheads="1"/>
          </p:cNvSpPr>
          <p:nvPr>
            <p:ph type="body" idx="1"/>
          </p:nvPr>
        </p:nvSpPr>
        <p:spPr>
          <a:xfrm>
            <a:off x="906357" y="4717631"/>
            <a:ext cx="4984962" cy="44797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zh-CN"/>
          </a:p>
        </p:txBody>
      </p:sp>
    </p:spTree>
    <p:extLst>
      <p:ext uri="{BB962C8B-B14F-4D97-AF65-F5344CB8AC3E}">
        <p14:creationId xmlns:p14="http://schemas.microsoft.com/office/powerpoint/2010/main" val="178516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077497713"/>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669490531"/>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33657650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72393453"/>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225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2024/10/23</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572208787"/>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6858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Content Placeholder 3"/>
          <p:cNvSpPr>
            <a:spLocks noGrp="1"/>
          </p:cNvSpPr>
          <p:nvPr>
            <p:ph sz="half" idx="2"/>
          </p:nvPr>
        </p:nvSpPr>
        <p:spPr>
          <a:xfrm>
            <a:off x="46482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885391408"/>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Content Placeholder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2024/10/23</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692930111"/>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2024/10/23</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160935270"/>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2024/10/23</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418911667"/>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zh-CN" altLang="en-US"/>
              <a:t>单击此处编辑母版标题样式</a:t>
            </a:r>
          </a:p>
        </p:txBody>
      </p:sp>
      <p:sp>
        <p:nvSpPr>
          <p:cNvPr id="3" name="Content Placeholder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4099107326"/>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2024/10/23</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460739224"/>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rgbClr val="FFFFF5"/>
            </a:gs>
          </a:gsLst>
          <a:lin ang="27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788" b="0">
                <a:ea typeface="宋体" pitchFamily="2" charset="-122"/>
              </a:defRPr>
            </a:lvl1pPr>
          </a:lstStyle>
          <a:p>
            <a:fld id="{5B32681D-8841-44A2-BB38-F5839BE02DFC}" type="datetimeFigureOut">
              <a:rPr lang="zh-CN" altLang="en-US" smtClean="0"/>
              <a:t>2024/10/23</a:t>
            </a:fld>
            <a:endParaRPr lang="zh-CN"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788" b="0">
                <a:ea typeface="宋体" pitchFamily="2" charset="-122"/>
              </a:defRPr>
            </a:lvl1pPr>
          </a:lstStyle>
          <a:p>
            <a:endParaRPr lang="zh-CN"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88" b="0">
                <a:ea typeface="宋体" panose="02010600030101010101" pitchFamily="2" charset="-122"/>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24571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dir="in"/>
  </p:transition>
  <p:txStyles>
    <p:titleStyle>
      <a:lvl1pPr algn="ctr" rtl="0" eaLnBrk="1" fontAlgn="base" hangingPunct="1">
        <a:spcBef>
          <a:spcPct val="0"/>
        </a:spcBef>
        <a:spcAft>
          <a:spcPct val="0"/>
        </a:spcAft>
        <a:defRPr sz="2475" baseline="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2475">
          <a:solidFill>
            <a:schemeClr val="tx2"/>
          </a:solidFill>
          <a:latin typeface="Times New Roman" pitchFamily="18" charset="0"/>
        </a:defRPr>
      </a:lvl2pPr>
      <a:lvl3pPr algn="ctr" rtl="0" eaLnBrk="1" fontAlgn="base" hangingPunct="1">
        <a:spcBef>
          <a:spcPct val="0"/>
        </a:spcBef>
        <a:spcAft>
          <a:spcPct val="0"/>
        </a:spcAft>
        <a:defRPr sz="2475">
          <a:solidFill>
            <a:schemeClr val="tx2"/>
          </a:solidFill>
          <a:latin typeface="Times New Roman" pitchFamily="18" charset="0"/>
        </a:defRPr>
      </a:lvl3pPr>
      <a:lvl4pPr algn="ctr" rtl="0" eaLnBrk="1" fontAlgn="base" hangingPunct="1">
        <a:spcBef>
          <a:spcPct val="0"/>
        </a:spcBef>
        <a:spcAft>
          <a:spcPct val="0"/>
        </a:spcAft>
        <a:defRPr sz="2475">
          <a:solidFill>
            <a:schemeClr val="tx2"/>
          </a:solidFill>
          <a:latin typeface="Times New Roman" pitchFamily="18" charset="0"/>
        </a:defRPr>
      </a:lvl4pPr>
      <a:lvl5pPr algn="ctr" rtl="0" eaLnBrk="1" fontAlgn="base" hangingPunct="1">
        <a:spcBef>
          <a:spcPct val="0"/>
        </a:spcBef>
        <a:spcAft>
          <a:spcPct val="0"/>
        </a:spcAft>
        <a:defRPr sz="2475">
          <a:solidFill>
            <a:schemeClr val="tx2"/>
          </a:solidFill>
          <a:latin typeface="Times New Roman" pitchFamily="18" charset="0"/>
        </a:defRPr>
      </a:lvl5pPr>
      <a:lvl6pPr marL="257175" algn="ctr" rtl="0" eaLnBrk="1" fontAlgn="base" hangingPunct="1">
        <a:spcBef>
          <a:spcPct val="0"/>
        </a:spcBef>
        <a:spcAft>
          <a:spcPct val="0"/>
        </a:spcAft>
        <a:defRPr sz="2475">
          <a:solidFill>
            <a:schemeClr val="tx2"/>
          </a:solidFill>
          <a:latin typeface="Times New Roman" pitchFamily="18" charset="0"/>
        </a:defRPr>
      </a:lvl6pPr>
      <a:lvl7pPr marL="514350" algn="ctr" rtl="0" eaLnBrk="1" fontAlgn="base" hangingPunct="1">
        <a:spcBef>
          <a:spcPct val="0"/>
        </a:spcBef>
        <a:spcAft>
          <a:spcPct val="0"/>
        </a:spcAft>
        <a:defRPr sz="2475">
          <a:solidFill>
            <a:schemeClr val="tx2"/>
          </a:solidFill>
          <a:latin typeface="Times New Roman" pitchFamily="18" charset="0"/>
        </a:defRPr>
      </a:lvl7pPr>
      <a:lvl8pPr marL="771525" algn="ctr" rtl="0" eaLnBrk="1" fontAlgn="base" hangingPunct="1">
        <a:spcBef>
          <a:spcPct val="0"/>
        </a:spcBef>
        <a:spcAft>
          <a:spcPct val="0"/>
        </a:spcAft>
        <a:defRPr sz="2475">
          <a:solidFill>
            <a:schemeClr val="tx2"/>
          </a:solidFill>
          <a:latin typeface="Times New Roman" pitchFamily="18" charset="0"/>
        </a:defRPr>
      </a:lvl8pPr>
      <a:lvl9pPr marL="1028700" algn="ctr" rtl="0" eaLnBrk="1" fontAlgn="base" hangingPunct="1">
        <a:spcBef>
          <a:spcPct val="0"/>
        </a:spcBef>
        <a:spcAft>
          <a:spcPct val="0"/>
        </a:spcAft>
        <a:defRPr sz="2475">
          <a:solidFill>
            <a:schemeClr val="tx2"/>
          </a:solidFill>
          <a:latin typeface="Times New Roman" pitchFamily="18" charset="0"/>
        </a:defRPr>
      </a:lvl9pPr>
    </p:titleStyle>
    <p:bodyStyle>
      <a:lvl1pPr marL="192881" indent="-192881" algn="l" rtl="0" eaLnBrk="1" fontAlgn="base" hangingPunct="1">
        <a:spcBef>
          <a:spcPct val="20000"/>
        </a:spcBef>
        <a:spcAft>
          <a:spcPct val="0"/>
        </a:spcAft>
        <a:buChar char="•"/>
        <a:defRPr sz="1800" baseline="0">
          <a:solidFill>
            <a:schemeClr val="tx1"/>
          </a:solidFill>
          <a:latin typeface="微软雅黑" panose="020B0503020204020204" pitchFamily="34" charset="-122"/>
          <a:ea typeface="+mn-ea"/>
          <a:cs typeface="+mn-cs"/>
        </a:defRPr>
      </a:lvl1pPr>
      <a:lvl2pPr marL="417910" indent="-160735" algn="l" rtl="0" eaLnBrk="1" fontAlgn="base" hangingPunct="1">
        <a:spcBef>
          <a:spcPct val="20000"/>
        </a:spcBef>
        <a:spcAft>
          <a:spcPct val="0"/>
        </a:spcAft>
        <a:buChar char="–"/>
        <a:defRPr sz="1575" baseline="0">
          <a:solidFill>
            <a:schemeClr val="tx1"/>
          </a:solidFill>
          <a:latin typeface="微软雅黑" panose="020B0503020204020204" pitchFamily="34" charset="-122"/>
        </a:defRPr>
      </a:lvl2pPr>
      <a:lvl3pPr marL="642938" indent="-128588" algn="l" rtl="0" eaLnBrk="1" fontAlgn="base" hangingPunct="1">
        <a:spcBef>
          <a:spcPct val="20000"/>
        </a:spcBef>
        <a:spcAft>
          <a:spcPct val="0"/>
        </a:spcAft>
        <a:buChar char="•"/>
        <a:defRPr sz="1350" baseline="0">
          <a:solidFill>
            <a:schemeClr val="tx1"/>
          </a:solidFill>
          <a:latin typeface="微软雅黑" panose="020B0503020204020204" pitchFamily="34" charset="-122"/>
        </a:defRPr>
      </a:lvl3pPr>
      <a:lvl4pPr marL="900113"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4pPr>
      <a:lvl5pPr marL="1157288"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5pPr>
      <a:lvl6pPr marL="1414463" indent="-128588" algn="l" rtl="0" eaLnBrk="1" fontAlgn="base" hangingPunct="1">
        <a:spcBef>
          <a:spcPct val="20000"/>
        </a:spcBef>
        <a:spcAft>
          <a:spcPct val="0"/>
        </a:spcAft>
        <a:buChar char="»"/>
        <a:defRPr sz="1125">
          <a:solidFill>
            <a:schemeClr val="tx1"/>
          </a:solidFill>
          <a:latin typeface="+mn-lt"/>
        </a:defRPr>
      </a:lvl6pPr>
      <a:lvl7pPr marL="1671638" indent="-128588" algn="l" rtl="0" eaLnBrk="1" fontAlgn="base" hangingPunct="1">
        <a:spcBef>
          <a:spcPct val="20000"/>
        </a:spcBef>
        <a:spcAft>
          <a:spcPct val="0"/>
        </a:spcAft>
        <a:buChar char="»"/>
        <a:defRPr sz="1125">
          <a:solidFill>
            <a:schemeClr val="tx1"/>
          </a:solidFill>
          <a:latin typeface="+mn-lt"/>
        </a:defRPr>
      </a:lvl7pPr>
      <a:lvl8pPr marL="1928813" indent="-128588" algn="l" rtl="0" eaLnBrk="1" fontAlgn="base" hangingPunct="1">
        <a:spcBef>
          <a:spcPct val="20000"/>
        </a:spcBef>
        <a:spcAft>
          <a:spcPct val="0"/>
        </a:spcAft>
        <a:buChar char="»"/>
        <a:defRPr sz="1125">
          <a:solidFill>
            <a:schemeClr val="tx1"/>
          </a:solidFill>
          <a:latin typeface="+mn-lt"/>
        </a:defRPr>
      </a:lvl8pPr>
      <a:lvl9pPr marL="2185988" indent="-128588" algn="l" rtl="0" eaLnBrk="1" fontAlgn="base" hangingPunct="1">
        <a:spcBef>
          <a:spcPct val="20000"/>
        </a:spcBef>
        <a:spcAft>
          <a:spcPct val="0"/>
        </a:spcAft>
        <a:buChar char="»"/>
        <a:defRPr sz="1125">
          <a:solidFill>
            <a:schemeClr val="tx1"/>
          </a:solidFill>
          <a:latin typeface="+mn-lt"/>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2.png"/><Relationship Id="rId7"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35.png"/><Relationship Id="rId5" Type="http://schemas.openxmlformats.org/officeDocument/2006/relationships/image" Target="../media/image37.png"/><Relationship Id="rId10"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7.xml"/><Relationship Id="rId5" Type="http://schemas.openxmlformats.org/officeDocument/2006/relationships/image" Target="../media/image32.jpeg"/><Relationship Id="rId4" Type="http://schemas.openxmlformats.org/officeDocument/2006/relationships/image" Target="../media/image31.jpeg"/></Relationships>
</file>

<file path=ppt/slides/_rels/slide15.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27.bin"/><Relationship Id="rId18" Type="http://schemas.openxmlformats.org/officeDocument/2006/relationships/image" Target="../media/image41.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8.wmf"/><Relationship Id="rId17" Type="http://schemas.openxmlformats.org/officeDocument/2006/relationships/oleObject" Target="../embeddings/oleObject29.bin"/><Relationship Id="rId2" Type="http://schemas.openxmlformats.org/officeDocument/2006/relationships/image" Target="../media/image33.jpeg"/><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slideLayout" Target="../slideLayouts/slideLayout6.xml"/><Relationship Id="rId6" Type="http://schemas.openxmlformats.org/officeDocument/2006/relationships/image" Target="../media/image35.w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37.wmf"/><Relationship Id="rId19" Type="http://schemas.openxmlformats.org/officeDocument/2006/relationships/oleObject" Target="../embeddings/oleObject30.bin"/><Relationship Id="rId4" Type="http://schemas.openxmlformats.org/officeDocument/2006/relationships/image" Target="../media/image34.wmf"/><Relationship Id="rId9" Type="http://schemas.openxmlformats.org/officeDocument/2006/relationships/oleObject" Target="../embeddings/oleObject25.bin"/><Relationship Id="rId14" Type="http://schemas.openxmlformats.org/officeDocument/2006/relationships/image" Target="../media/image39.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5.jpeg"/><Relationship Id="rId4" Type="http://schemas.openxmlformats.org/officeDocument/2006/relationships/image" Target="../media/image44.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51.wmf"/><Relationship Id="rId18" Type="http://schemas.openxmlformats.org/officeDocument/2006/relationships/oleObject" Target="../embeddings/oleObject41.bin"/><Relationship Id="rId26" Type="http://schemas.openxmlformats.org/officeDocument/2006/relationships/oleObject" Target="../embeddings/oleObject45.bin"/><Relationship Id="rId3" Type="http://schemas.openxmlformats.org/officeDocument/2006/relationships/image" Target="../media/image46.wmf"/><Relationship Id="rId7" Type="http://schemas.openxmlformats.org/officeDocument/2006/relationships/image" Target="../media/image48.wmf"/><Relationship Id="rId12" Type="http://schemas.openxmlformats.org/officeDocument/2006/relationships/oleObject" Target="../embeddings/oleObject37.bin"/><Relationship Id="rId17" Type="http://schemas.openxmlformats.org/officeDocument/2006/relationships/oleObject" Target="../embeddings/oleObject40.bin"/><Relationship Id="rId25" Type="http://schemas.openxmlformats.org/officeDocument/2006/relationships/image" Target="../media/image54.jpeg"/><Relationship Id="rId2" Type="http://schemas.openxmlformats.org/officeDocument/2006/relationships/oleObject" Target="../embeddings/oleObject32.bin"/><Relationship Id="rId16" Type="http://schemas.openxmlformats.org/officeDocument/2006/relationships/oleObject" Target="../embeddings/oleObject39.bin"/><Relationship Id="rId20" Type="http://schemas.openxmlformats.org/officeDocument/2006/relationships/oleObject" Target="../embeddings/oleObject43.bin"/><Relationship Id="rId1" Type="http://schemas.openxmlformats.org/officeDocument/2006/relationships/slideLayout" Target="../slideLayouts/slideLayout7.xml"/><Relationship Id="rId6" Type="http://schemas.openxmlformats.org/officeDocument/2006/relationships/oleObject" Target="../embeddings/oleObject34.bin"/><Relationship Id="rId11" Type="http://schemas.openxmlformats.org/officeDocument/2006/relationships/image" Target="../media/image50.wmf"/><Relationship Id="rId24" Type="http://schemas.openxmlformats.org/officeDocument/2006/relationships/image" Target="../media/image53.wmf"/><Relationship Id="rId5" Type="http://schemas.openxmlformats.org/officeDocument/2006/relationships/image" Target="../media/image47.wmf"/><Relationship Id="rId15" Type="http://schemas.openxmlformats.org/officeDocument/2006/relationships/image" Target="../media/image52.wmf"/><Relationship Id="rId23" Type="http://schemas.openxmlformats.org/officeDocument/2006/relationships/oleObject" Target="../embeddings/oleObject44.bin"/><Relationship Id="rId10" Type="http://schemas.openxmlformats.org/officeDocument/2006/relationships/oleObject" Target="../embeddings/oleObject36.bin"/><Relationship Id="rId19" Type="http://schemas.openxmlformats.org/officeDocument/2006/relationships/oleObject" Target="../embeddings/oleObject42.bin"/><Relationship Id="rId4" Type="http://schemas.openxmlformats.org/officeDocument/2006/relationships/oleObject" Target="../embeddings/oleObject33.bin"/><Relationship Id="rId9" Type="http://schemas.openxmlformats.org/officeDocument/2006/relationships/image" Target="../media/image49.wmf"/><Relationship Id="rId14" Type="http://schemas.openxmlformats.org/officeDocument/2006/relationships/oleObject" Target="../embeddings/oleObject38.bin"/><Relationship Id="rId22" Type="http://schemas.openxmlformats.org/officeDocument/2006/relationships/image" Target="../media/image70.png"/></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9.wmf"/><Relationship Id="rId18" Type="http://schemas.openxmlformats.org/officeDocument/2006/relationships/image" Target="../media/image43.png"/><Relationship Id="rId3" Type="http://schemas.openxmlformats.org/officeDocument/2006/relationships/oleObject" Target="../embeddings/oleObject46.bin"/><Relationship Id="rId7" Type="http://schemas.openxmlformats.org/officeDocument/2006/relationships/image" Target="../media/image33.jpeg"/><Relationship Id="rId12" Type="http://schemas.openxmlformats.org/officeDocument/2006/relationships/oleObject" Target="../embeddings/oleObject50.bin"/><Relationship Id="rId17" Type="http://schemas.openxmlformats.org/officeDocument/2006/relationships/image" Target="../media/image61.emf"/><Relationship Id="rId2" Type="http://schemas.openxmlformats.org/officeDocument/2006/relationships/notesSlide" Target="../notesSlides/notesSlide5.xml"/><Relationship Id="rId16" Type="http://schemas.openxmlformats.org/officeDocument/2006/relationships/oleObject" Target="../embeddings/oleObject52.bin"/><Relationship Id="rId1" Type="http://schemas.openxmlformats.org/officeDocument/2006/relationships/slideLayout" Target="../slideLayouts/slideLayout7.xml"/><Relationship Id="rId6" Type="http://schemas.openxmlformats.org/officeDocument/2006/relationships/image" Target="../media/image56.emf"/><Relationship Id="rId11" Type="http://schemas.openxmlformats.org/officeDocument/2006/relationships/image" Target="../media/image58.wmf"/><Relationship Id="rId5" Type="http://schemas.openxmlformats.org/officeDocument/2006/relationships/oleObject" Target="../embeddings/oleObject47.bin"/><Relationship Id="rId15" Type="http://schemas.openxmlformats.org/officeDocument/2006/relationships/image" Target="../media/image60.wmf"/><Relationship Id="rId10" Type="http://schemas.openxmlformats.org/officeDocument/2006/relationships/oleObject" Target="../embeddings/oleObject49.bin"/><Relationship Id="rId19" Type="http://schemas.openxmlformats.org/officeDocument/2006/relationships/image" Target="../media/image45.jpeg"/><Relationship Id="rId4" Type="http://schemas.openxmlformats.org/officeDocument/2006/relationships/image" Target="../media/image55.emf"/><Relationship Id="rId9" Type="http://schemas.openxmlformats.org/officeDocument/2006/relationships/image" Target="../media/image57.wmf"/><Relationship Id="rId14" Type="http://schemas.openxmlformats.org/officeDocument/2006/relationships/oleObject" Target="../embeddings/oleObject51.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65.wmf"/><Relationship Id="rId3" Type="http://schemas.openxmlformats.org/officeDocument/2006/relationships/image" Target="../media/image57.wmf"/><Relationship Id="rId7" Type="http://schemas.openxmlformats.org/officeDocument/2006/relationships/image" Target="../media/image63.wmf"/><Relationship Id="rId12" Type="http://schemas.openxmlformats.org/officeDocument/2006/relationships/oleObject" Target="../embeddings/oleObject58.bin"/><Relationship Id="rId2" Type="http://schemas.openxmlformats.org/officeDocument/2006/relationships/oleObject" Target="../embeddings/oleObject53.bin"/><Relationship Id="rId1" Type="http://schemas.openxmlformats.org/officeDocument/2006/relationships/slideLayout" Target="../slideLayouts/slideLayout7.xml"/><Relationship Id="rId6" Type="http://schemas.openxmlformats.org/officeDocument/2006/relationships/oleObject" Target="../embeddings/oleObject55.bin"/><Relationship Id="rId11" Type="http://schemas.openxmlformats.org/officeDocument/2006/relationships/image" Target="../media/image64.emf"/><Relationship Id="rId5" Type="http://schemas.openxmlformats.org/officeDocument/2006/relationships/image" Target="../media/image62.e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58.wmf"/></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6.png"/><Relationship Id="rId3" Type="http://schemas.openxmlformats.org/officeDocument/2006/relationships/image" Target="../media/image1.wmf"/><Relationship Id="rId12"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3.bin"/><Relationship Id="rId10" Type="http://schemas.openxmlformats.org/officeDocument/2006/relationships/image" Target="../media/image3.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66.wmf"/><Relationship Id="rId7" Type="http://schemas.openxmlformats.org/officeDocument/2006/relationships/image" Target="../media/image68.wmf"/><Relationship Id="rId2" Type="http://schemas.openxmlformats.org/officeDocument/2006/relationships/oleObject" Target="../embeddings/oleObject59.bin"/><Relationship Id="rId1" Type="http://schemas.openxmlformats.org/officeDocument/2006/relationships/slideLayout" Target="../slideLayouts/slideLayout7.xml"/><Relationship Id="rId6" Type="http://schemas.openxmlformats.org/officeDocument/2006/relationships/oleObject" Target="../embeddings/oleObject61.bin"/><Relationship Id="rId11" Type="http://schemas.openxmlformats.org/officeDocument/2006/relationships/image" Target="../media/image70.wmf"/><Relationship Id="rId5" Type="http://schemas.openxmlformats.org/officeDocument/2006/relationships/image" Target="../media/image67.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69.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76.wmf"/><Relationship Id="rId18" Type="http://schemas.openxmlformats.org/officeDocument/2006/relationships/oleObject" Target="../embeddings/oleObject72.bin"/><Relationship Id="rId3" Type="http://schemas.openxmlformats.org/officeDocument/2006/relationships/image" Target="../media/image71.wmf"/><Relationship Id="rId21" Type="http://schemas.openxmlformats.org/officeDocument/2006/relationships/image" Target="../media/image80.wmf"/><Relationship Id="rId7" Type="http://schemas.openxmlformats.org/officeDocument/2006/relationships/image" Target="../media/image73.wmf"/><Relationship Id="rId12" Type="http://schemas.openxmlformats.org/officeDocument/2006/relationships/oleObject" Target="../embeddings/oleObject69.bin"/><Relationship Id="rId17" Type="http://schemas.openxmlformats.org/officeDocument/2006/relationships/image" Target="../media/image78.wmf"/><Relationship Id="rId2" Type="http://schemas.openxmlformats.org/officeDocument/2006/relationships/oleObject" Target="../embeddings/oleObject64.bin"/><Relationship Id="rId16" Type="http://schemas.openxmlformats.org/officeDocument/2006/relationships/oleObject" Target="../embeddings/oleObject71.bin"/><Relationship Id="rId20"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oleObject" Target="../embeddings/oleObject66.bin"/><Relationship Id="rId11" Type="http://schemas.openxmlformats.org/officeDocument/2006/relationships/image" Target="../media/image75.wmf"/><Relationship Id="rId5" Type="http://schemas.openxmlformats.org/officeDocument/2006/relationships/image" Target="../media/image72.wmf"/><Relationship Id="rId15" Type="http://schemas.openxmlformats.org/officeDocument/2006/relationships/image" Target="../media/image77.wmf"/><Relationship Id="rId23" Type="http://schemas.openxmlformats.org/officeDocument/2006/relationships/image" Target="../media/image81.wmf"/><Relationship Id="rId10" Type="http://schemas.openxmlformats.org/officeDocument/2006/relationships/oleObject" Target="../embeddings/oleObject68.bin"/><Relationship Id="rId19" Type="http://schemas.openxmlformats.org/officeDocument/2006/relationships/image" Target="../media/image79.wmf"/><Relationship Id="rId4" Type="http://schemas.openxmlformats.org/officeDocument/2006/relationships/oleObject" Target="../embeddings/oleObject65.bin"/><Relationship Id="rId9" Type="http://schemas.openxmlformats.org/officeDocument/2006/relationships/image" Target="../media/image74.wmf"/><Relationship Id="rId14" Type="http://schemas.openxmlformats.org/officeDocument/2006/relationships/oleObject" Target="../embeddings/oleObject70.bin"/><Relationship Id="rId22" Type="http://schemas.openxmlformats.org/officeDocument/2006/relationships/oleObject" Target="../embeddings/oleObject7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image" Target="../media/image82.wmf"/><Relationship Id="rId7" Type="http://schemas.openxmlformats.org/officeDocument/2006/relationships/image" Target="../media/image72.wmf"/><Relationship Id="rId2" Type="http://schemas.openxmlformats.org/officeDocument/2006/relationships/oleObject" Target="../embeddings/oleObject75.bin"/><Relationship Id="rId1" Type="http://schemas.openxmlformats.org/officeDocument/2006/relationships/slideLayout" Target="../slideLayouts/slideLayout7.xml"/><Relationship Id="rId6" Type="http://schemas.openxmlformats.org/officeDocument/2006/relationships/oleObject" Target="../embeddings/oleObject77.bin"/><Relationship Id="rId11" Type="http://schemas.openxmlformats.org/officeDocument/2006/relationships/image" Target="../media/image83.wmf"/><Relationship Id="rId5" Type="http://schemas.openxmlformats.org/officeDocument/2006/relationships/image" Target="../media/image71.w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75.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84.wmf"/><Relationship Id="rId7" Type="http://schemas.openxmlformats.org/officeDocument/2006/relationships/image" Target="../media/image75.wmf"/><Relationship Id="rId2" Type="http://schemas.openxmlformats.org/officeDocument/2006/relationships/oleObject" Target="../embeddings/oleObject80.bin"/><Relationship Id="rId1" Type="http://schemas.openxmlformats.org/officeDocument/2006/relationships/slideLayout" Target="../slideLayouts/slideLayout7.xml"/><Relationship Id="rId6" Type="http://schemas.openxmlformats.org/officeDocument/2006/relationships/oleObject" Target="../embeddings/oleObject82.bin"/><Relationship Id="rId11" Type="http://schemas.openxmlformats.org/officeDocument/2006/relationships/image" Target="../media/image87.wmf"/><Relationship Id="rId5" Type="http://schemas.openxmlformats.org/officeDocument/2006/relationships/image" Target="../media/image85.w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86.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8.bin"/><Relationship Id="rId13" Type="http://schemas.openxmlformats.org/officeDocument/2006/relationships/image" Target="../media/image92.wmf"/><Relationship Id="rId18" Type="http://schemas.openxmlformats.org/officeDocument/2006/relationships/oleObject" Target="../embeddings/oleObject93.bin"/><Relationship Id="rId26" Type="http://schemas.openxmlformats.org/officeDocument/2006/relationships/oleObject" Target="../embeddings/oleObject97.bin"/><Relationship Id="rId3" Type="http://schemas.openxmlformats.org/officeDocument/2006/relationships/image" Target="../media/image88.wmf"/><Relationship Id="rId21" Type="http://schemas.openxmlformats.org/officeDocument/2006/relationships/image" Target="../media/image96.wmf"/><Relationship Id="rId7" Type="http://schemas.openxmlformats.org/officeDocument/2006/relationships/image" Target="../media/image89.wmf"/><Relationship Id="rId12" Type="http://schemas.openxmlformats.org/officeDocument/2006/relationships/oleObject" Target="../embeddings/oleObject90.bin"/><Relationship Id="rId17" Type="http://schemas.openxmlformats.org/officeDocument/2006/relationships/image" Target="../media/image94.wmf"/><Relationship Id="rId25" Type="http://schemas.openxmlformats.org/officeDocument/2006/relationships/image" Target="../media/image98.wmf"/><Relationship Id="rId2" Type="http://schemas.openxmlformats.org/officeDocument/2006/relationships/oleObject" Target="../embeddings/oleObject85.bin"/><Relationship Id="rId16" Type="http://schemas.openxmlformats.org/officeDocument/2006/relationships/oleObject" Target="../embeddings/oleObject92.bin"/><Relationship Id="rId20" Type="http://schemas.openxmlformats.org/officeDocument/2006/relationships/oleObject" Target="../embeddings/oleObject94.bin"/><Relationship Id="rId29" Type="http://schemas.openxmlformats.org/officeDocument/2006/relationships/image" Target="../media/image100.wmf"/><Relationship Id="rId1" Type="http://schemas.openxmlformats.org/officeDocument/2006/relationships/slideLayout" Target="../slideLayouts/slideLayout7.xml"/><Relationship Id="rId6" Type="http://schemas.openxmlformats.org/officeDocument/2006/relationships/oleObject" Target="../embeddings/oleObject87.bin"/><Relationship Id="rId11" Type="http://schemas.openxmlformats.org/officeDocument/2006/relationships/image" Target="../media/image91.wmf"/><Relationship Id="rId24" Type="http://schemas.openxmlformats.org/officeDocument/2006/relationships/oleObject" Target="../embeddings/oleObject96.bin"/><Relationship Id="rId5" Type="http://schemas.openxmlformats.org/officeDocument/2006/relationships/image" Target="../media/image73.wmf"/><Relationship Id="rId15" Type="http://schemas.openxmlformats.org/officeDocument/2006/relationships/image" Target="../media/image93.wmf"/><Relationship Id="rId23" Type="http://schemas.openxmlformats.org/officeDocument/2006/relationships/image" Target="../media/image97.wmf"/><Relationship Id="rId28" Type="http://schemas.openxmlformats.org/officeDocument/2006/relationships/oleObject" Target="../embeddings/oleObject98.bin"/><Relationship Id="rId10" Type="http://schemas.openxmlformats.org/officeDocument/2006/relationships/oleObject" Target="../embeddings/oleObject89.bin"/><Relationship Id="rId19" Type="http://schemas.openxmlformats.org/officeDocument/2006/relationships/image" Target="../media/image95.wmf"/><Relationship Id="rId31" Type="http://schemas.openxmlformats.org/officeDocument/2006/relationships/image" Target="../media/image101.wmf"/><Relationship Id="rId4" Type="http://schemas.openxmlformats.org/officeDocument/2006/relationships/oleObject" Target="../embeddings/oleObject86.bin"/><Relationship Id="rId9" Type="http://schemas.openxmlformats.org/officeDocument/2006/relationships/image" Target="../media/image90.wmf"/><Relationship Id="rId14" Type="http://schemas.openxmlformats.org/officeDocument/2006/relationships/oleObject" Target="../embeddings/oleObject91.bin"/><Relationship Id="rId22" Type="http://schemas.openxmlformats.org/officeDocument/2006/relationships/oleObject" Target="../embeddings/oleObject95.bin"/><Relationship Id="rId27" Type="http://schemas.openxmlformats.org/officeDocument/2006/relationships/image" Target="../media/image99.wmf"/><Relationship Id="rId30" Type="http://schemas.openxmlformats.org/officeDocument/2006/relationships/oleObject" Target="../embeddings/oleObject99.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image" Target="../media/image102.wmf"/><Relationship Id="rId7" Type="http://schemas.openxmlformats.org/officeDocument/2006/relationships/image" Target="../media/image103.wmf"/><Relationship Id="rId2" Type="http://schemas.openxmlformats.org/officeDocument/2006/relationships/oleObject" Target="../embeddings/oleObject100.bin"/><Relationship Id="rId1" Type="http://schemas.openxmlformats.org/officeDocument/2006/relationships/slideLayout" Target="../slideLayouts/slideLayout7.xml"/><Relationship Id="rId6" Type="http://schemas.openxmlformats.org/officeDocument/2006/relationships/oleObject" Target="../embeddings/oleObject102.bin"/><Relationship Id="rId5" Type="http://schemas.openxmlformats.org/officeDocument/2006/relationships/image" Target="../media/image96.wmf"/><Relationship Id="rId4" Type="http://schemas.openxmlformats.org/officeDocument/2006/relationships/oleObject" Target="../embeddings/oleObject101.bin"/><Relationship Id="rId9" Type="http://schemas.openxmlformats.org/officeDocument/2006/relationships/image" Target="../media/image10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7.bin"/><Relationship Id="rId13" Type="http://schemas.openxmlformats.org/officeDocument/2006/relationships/image" Target="../media/image110.wmf"/><Relationship Id="rId18" Type="http://schemas.openxmlformats.org/officeDocument/2006/relationships/oleObject" Target="../embeddings/oleObject112.bin"/><Relationship Id="rId3" Type="http://schemas.openxmlformats.org/officeDocument/2006/relationships/image" Target="../media/image105.wmf"/><Relationship Id="rId7" Type="http://schemas.openxmlformats.org/officeDocument/2006/relationships/image" Target="../media/image107.wmf"/><Relationship Id="rId12" Type="http://schemas.openxmlformats.org/officeDocument/2006/relationships/oleObject" Target="../embeddings/oleObject109.bin"/><Relationship Id="rId17" Type="http://schemas.openxmlformats.org/officeDocument/2006/relationships/image" Target="../media/image112.wmf"/><Relationship Id="rId2" Type="http://schemas.openxmlformats.org/officeDocument/2006/relationships/oleObject" Target="../embeddings/oleObject104.bin"/><Relationship Id="rId16" Type="http://schemas.openxmlformats.org/officeDocument/2006/relationships/oleObject" Target="../embeddings/oleObject111.bin"/><Relationship Id="rId1" Type="http://schemas.openxmlformats.org/officeDocument/2006/relationships/slideLayout" Target="../slideLayouts/slideLayout7.xml"/><Relationship Id="rId6" Type="http://schemas.openxmlformats.org/officeDocument/2006/relationships/oleObject" Target="../embeddings/oleObject106.bin"/><Relationship Id="rId11" Type="http://schemas.openxmlformats.org/officeDocument/2006/relationships/image" Target="../media/image109.wmf"/><Relationship Id="rId5" Type="http://schemas.openxmlformats.org/officeDocument/2006/relationships/image" Target="../media/image106.wmf"/><Relationship Id="rId15" Type="http://schemas.openxmlformats.org/officeDocument/2006/relationships/image" Target="../media/image111.wmf"/><Relationship Id="rId10" Type="http://schemas.openxmlformats.org/officeDocument/2006/relationships/oleObject" Target="../embeddings/oleObject108.bin"/><Relationship Id="rId19" Type="http://schemas.openxmlformats.org/officeDocument/2006/relationships/image" Target="../media/image113.wmf"/><Relationship Id="rId4" Type="http://schemas.openxmlformats.org/officeDocument/2006/relationships/oleObject" Target="../embeddings/oleObject105.bin"/><Relationship Id="rId9" Type="http://schemas.openxmlformats.org/officeDocument/2006/relationships/image" Target="../media/image108.wmf"/><Relationship Id="rId14" Type="http://schemas.openxmlformats.org/officeDocument/2006/relationships/oleObject" Target="../embeddings/oleObject11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image" Target="../media/image106.wmf"/><Relationship Id="rId7" Type="http://schemas.openxmlformats.org/officeDocument/2006/relationships/image" Target="../media/image115.wmf"/><Relationship Id="rId2" Type="http://schemas.openxmlformats.org/officeDocument/2006/relationships/oleObject" Target="../embeddings/oleObject113.bin"/><Relationship Id="rId1" Type="http://schemas.openxmlformats.org/officeDocument/2006/relationships/slideLayout" Target="../slideLayouts/slideLayout7.xml"/><Relationship Id="rId6" Type="http://schemas.openxmlformats.org/officeDocument/2006/relationships/oleObject" Target="../embeddings/oleObject115.bin"/><Relationship Id="rId5" Type="http://schemas.openxmlformats.org/officeDocument/2006/relationships/image" Target="../media/image114.wmf"/><Relationship Id="rId10" Type="http://schemas.openxmlformats.org/officeDocument/2006/relationships/image" Target="../media/image117.jpeg"/><Relationship Id="rId4" Type="http://schemas.openxmlformats.org/officeDocument/2006/relationships/oleObject" Target="../embeddings/oleObject114.bin"/><Relationship Id="rId9" Type="http://schemas.openxmlformats.org/officeDocument/2006/relationships/image" Target="../media/image116.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image" Target="../media/image122.wmf"/><Relationship Id="rId3" Type="http://schemas.openxmlformats.org/officeDocument/2006/relationships/image" Target="../media/image116.wmf"/><Relationship Id="rId7" Type="http://schemas.openxmlformats.org/officeDocument/2006/relationships/image" Target="../media/image119.wmf"/><Relationship Id="rId12" Type="http://schemas.openxmlformats.org/officeDocument/2006/relationships/oleObject" Target="../embeddings/oleObject122.bin"/><Relationship Id="rId2" Type="http://schemas.openxmlformats.org/officeDocument/2006/relationships/oleObject" Target="../embeddings/oleObject117.bin"/><Relationship Id="rId1" Type="http://schemas.openxmlformats.org/officeDocument/2006/relationships/slideLayout" Target="../slideLayouts/slideLayout7.xml"/><Relationship Id="rId6" Type="http://schemas.openxmlformats.org/officeDocument/2006/relationships/oleObject" Target="../embeddings/oleObject119.bin"/><Relationship Id="rId11" Type="http://schemas.openxmlformats.org/officeDocument/2006/relationships/image" Target="../media/image121.wmf"/><Relationship Id="rId5" Type="http://schemas.openxmlformats.org/officeDocument/2006/relationships/image" Target="../media/image118.w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20.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wmf"/><Relationship Id="rId11" Type="http://schemas.openxmlformats.org/officeDocument/2006/relationships/image" Target="../media/image1.wmf"/><Relationship Id="rId5" Type="http://schemas.openxmlformats.org/officeDocument/2006/relationships/oleObject" Target="../embeddings/oleObject6.bin"/><Relationship Id="rId10" Type="http://schemas.openxmlformats.org/officeDocument/2006/relationships/oleObject" Target="../embeddings/oleObject8.bin"/><Relationship Id="rId4" Type="http://schemas.openxmlformats.org/officeDocument/2006/relationships/image" Target="../media/image8.png"/><Relationship Id="rId9" Type="http://schemas.openxmlformats.org/officeDocument/2006/relationships/image" Target="../media/image8.e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125.wmf"/><Relationship Id="rId18" Type="http://schemas.openxmlformats.org/officeDocument/2006/relationships/oleObject" Target="../embeddings/oleObject131.bin"/><Relationship Id="rId3" Type="http://schemas.openxmlformats.org/officeDocument/2006/relationships/image" Target="../media/image123.wmf"/><Relationship Id="rId21" Type="http://schemas.openxmlformats.org/officeDocument/2006/relationships/image" Target="../media/image68.wmf"/><Relationship Id="rId7" Type="http://schemas.openxmlformats.org/officeDocument/2006/relationships/image" Target="../media/image36.wmf"/><Relationship Id="rId12" Type="http://schemas.openxmlformats.org/officeDocument/2006/relationships/oleObject" Target="../embeddings/oleObject128.bin"/><Relationship Id="rId17" Type="http://schemas.openxmlformats.org/officeDocument/2006/relationships/image" Target="../media/image119.wmf"/><Relationship Id="rId2" Type="http://schemas.openxmlformats.org/officeDocument/2006/relationships/oleObject" Target="../embeddings/oleObject123.bin"/><Relationship Id="rId16" Type="http://schemas.openxmlformats.org/officeDocument/2006/relationships/oleObject" Target="../embeddings/oleObject130.bin"/><Relationship Id="rId20" Type="http://schemas.openxmlformats.org/officeDocument/2006/relationships/oleObject" Target="../embeddings/oleObject132.bin"/><Relationship Id="rId1" Type="http://schemas.openxmlformats.org/officeDocument/2006/relationships/slideLayout" Target="../slideLayouts/slideLayout7.xml"/><Relationship Id="rId6" Type="http://schemas.openxmlformats.org/officeDocument/2006/relationships/oleObject" Target="../embeddings/oleObject125.bin"/><Relationship Id="rId11" Type="http://schemas.openxmlformats.org/officeDocument/2006/relationships/image" Target="../media/image124.wmf"/><Relationship Id="rId5" Type="http://schemas.openxmlformats.org/officeDocument/2006/relationships/image" Target="../media/image34.wmf"/><Relationship Id="rId15" Type="http://schemas.openxmlformats.org/officeDocument/2006/relationships/image" Target="../media/image85.wmf"/><Relationship Id="rId10" Type="http://schemas.openxmlformats.org/officeDocument/2006/relationships/oleObject" Target="../embeddings/oleObject127.bin"/><Relationship Id="rId19" Type="http://schemas.openxmlformats.org/officeDocument/2006/relationships/image" Target="../media/image126.wmf"/><Relationship Id="rId4" Type="http://schemas.openxmlformats.org/officeDocument/2006/relationships/oleObject" Target="../embeddings/oleObject124.bin"/><Relationship Id="rId9" Type="http://schemas.openxmlformats.org/officeDocument/2006/relationships/image" Target="../media/image40.wmf"/><Relationship Id="rId14" Type="http://schemas.openxmlformats.org/officeDocument/2006/relationships/oleObject" Target="../embeddings/oleObject129.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3.wmf"/><Relationship Id="rId18" Type="http://schemas.openxmlformats.org/officeDocument/2006/relationships/image" Target="../media/image19.png"/><Relationship Id="rId3" Type="http://schemas.openxmlformats.org/officeDocument/2006/relationships/image" Target="../media/image9.wmf"/><Relationship Id="rId7" Type="http://schemas.openxmlformats.org/officeDocument/2006/relationships/image" Target="../media/image11.wmf"/><Relationship Id="rId12" Type="http://schemas.openxmlformats.org/officeDocument/2006/relationships/oleObject" Target="../embeddings/oleObject14.bin"/><Relationship Id="rId17" Type="http://schemas.openxmlformats.org/officeDocument/2006/relationships/image" Target="../media/image18.png"/><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4.wmf"/><Relationship Id="rId5" Type="http://schemas.openxmlformats.org/officeDocument/2006/relationships/image" Target="../media/image10.wmf"/><Relationship Id="rId15" Type="http://schemas.openxmlformats.org/officeDocument/2006/relationships/image" Target="../media/image14.wmf"/><Relationship Id="rId10" Type="http://schemas.openxmlformats.org/officeDocument/2006/relationships/oleObject" Target="../embeddings/oleObject13.bin"/><Relationship Id="rId19" Type="http://schemas.openxmlformats.org/officeDocument/2006/relationships/image" Target="../media/image20.png"/><Relationship Id="rId4" Type="http://schemas.openxmlformats.org/officeDocument/2006/relationships/oleObject" Target="../embeddings/oleObject10.bin"/><Relationship Id="rId9" Type="http://schemas.openxmlformats.org/officeDocument/2006/relationships/image" Target="../media/image12.wmf"/><Relationship Id="rId14"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6.wmf"/><Relationship Id="rId2" Type="http://schemas.openxmlformats.org/officeDocument/2006/relationships/oleObject" Target="../embeddings/oleObject16.bin"/><Relationship Id="rId1" Type="http://schemas.openxmlformats.org/officeDocument/2006/relationships/slideLayout" Target="../slideLayouts/slideLayout7.xml"/><Relationship Id="rId6" Type="http://schemas.openxmlformats.org/officeDocument/2006/relationships/oleObject" Target="../embeddings/oleObject18.bin"/><Relationship Id="rId5" Type="http://schemas.openxmlformats.org/officeDocument/2006/relationships/image" Target="../media/image3.wmf"/><Relationship Id="rId4" Type="http://schemas.openxmlformats.org/officeDocument/2006/relationships/oleObject" Target="../embeddings/oleObject17.bin"/></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oleObject" Target="../embeddings/oleObject20.bin"/><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wlsck/&#21160;&#30011;&#28436;&#31034;&#24211;/Flash&#25945;&#23398;&#21160;&#30011;/&#30005;&#30913;&#23398;/&#30913;&#22330;&#23545;&#30005;&#23376;&#30340;&#20316;&#29992;.swf"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381000" y="1338263"/>
            <a:ext cx="8534400"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33350">
              <a:tabLst>
                <a:tab pos="114300" algn="l"/>
              </a:tabLst>
              <a:defRPr kumimoji="1" sz="2400" b="1">
                <a:solidFill>
                  <a:schemeClr val="tx1"/>
                </a:solidFill>
                <a:latin typeface="Times New Roman" panose="02020603050405020304" pitchFamily="18" charset="0"/>
                <a:ea typeface="宋体" panose="02010600030101010101" pitchFamily="2" charset="-122"/>
              </a:defRPr>
            </a:lvl1pPr>
            <a:lvl2pPr marL="742950" indent="-285750">
              <a:tabLst>
                <a:tab pos="114300" algn="l"/>
              </a:tabLst>
              <a:defRPr kumimoji="1" sz="2400" b="1">
                <a:solidFill>
                  <a:schemeClr val="tx1"/>
                </a:solidFill>
                <a:latin typeface="Times New Roman" panose="02020603050405020304" pitchFamily="18" charset="0"/>
                <a:ea typeface="宋体" panose="02010600030101010101" pitchFamily="2" charset="-122"/>
              </a:defRPr>
            </a:lvl2pPr>
            <a:lvl3pPr marL="1143000" indent="-228600">
              <a:tabLst>
                <a:tab pos="114300" algn="l"/>
              </a:tabLst>
              <a:defRPr kumimoji="1" sz="2400" b="1">
                <a:solidFill>
                  <a:schemeClr val="tx1"/>
                </a:solidFill>
                <a:latin typeface="Times New Roman" panose="02020603050405020304" pitchFamily="18" charset="0"/>
                <a:ea typeface="宋体" panose="02010600030101010101" pitchFamily="2" charset="-122"/>
              </a:defRPr>
            </a:lvl3pPr>
            <a:lvl4pPr marL="1600200" indent="-228600">
              <a:tabLst>
                <a:tab pos="114300" algn="l"/>
              </a:tabLst>
              <a:defRPr kumimoji="1" sz="2400" b="1">
                <a:solidFill>
                  <a:schemeClr val="tx1"/>
                </a:solidFill>
                <a:latin typeface="Times New Roman" panose="02020603050405020304" pitchFamily="18" charset="0"/>
                <a:ea typeface="宋体" panose="02010600030101010101" pitchFamily="2" charset="-122"/>
              </a:defRPr>
            </a:lvl4pPr>
            <a:lvl5pPr marL="2057400" indent="-228600">
              <a:tabLst>
                <a:tab pos="114300" algn="l"/>
              </a:tabLst>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114300" algn="l"/>
              </a:tabLs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114300" algn="l"/>
              </a:tabLs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114300" algn="l"/>
              </a:tabLs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114300" algn="l"/>
              </a:tabLst>
              <a:defRPr kumimoji="1" sz="2400" b="1">
                <a:solidFill>
                  <a:schemeClr val="tx1"/>
                </a:solidFill>
                <a:latin typeface="Times New Roman" panose="02020603050405020304" pitchFamily="18" charset="0"/>
                <a:ea typeface="宋体" panose="02010600030101010101" pitchFamily="2" charset="-122"/>
              </a:defRPr>
            </a:lvl9pPr>
          </a:lstStyle>
          <a:p>
            <a:pPr algn="l">
              <a:lnSpc>
                <a:spcPct val="150000"/>
              </a:lnSpc>
            </a:pPr>
            <a:r>
              <a:rPr lang="en-US" altLang="zh-CN" sz="3200" dirty="0">
                <a:solidFill>
                  <a:schemeClr val="accent2"/>
                </a:solidFill>
              </a:rPr>
              <a:t>3.1 </a:t>
            </a:r>
            <a:r>
              <a:rPr lang="zh-CN" altLang="en-US" sz="3200" dirty="0">
                <a:solidFill>
                  <a:schemeClr val="accent2"/>
                </a:solidFill>
              </a:rPr>
              <a:t>恒定电流 电动势</a:t>
            </a:r>
            <a:r>
              <a:rPr lang="zh-CN" altLang="en-US" sz="3200" dirty="0">
                <a:solidFill>
                  <a:srgbClr val="CC3300"/>
                </a:solidFill>
              </a:rPr>
              <a:t>（</a:t>
            </a:r>
            <a:r>
              <a:rPr lang="en-US" altLang="zh-CN" sz="3200" dirty="0">
                <a:solidFill>
                  <a:srgbClr val="CC3300"/>
                </a:solidFill>
              </a:rPr>
              <a:t>1</a:t>
            </a:r>
            <a:r>
              <a:rPr lang="zh-CN" altLang="en-US" sz="3200" dirty="0">
                <a:solidFill>
                  <a:srgbClr val="CC3300"/>
                </a:solidFill>
              </a:rPr>
              <a:t>学时）</a:t>
            </a:r>
          </a:p>
          <a:p>
            <a:pPr algn="l">
              <a:lnSpc>
                <a:spcPct val="150000"/>
              </a:lnSpc>
            </a:pPr>
            <a:r>
              <a:rPr lang="en-US" altLang="zh-CN" sz="3200" dirty="0">
                <a:solidFill>
                  <a:schemeClr val="accent2"/>
                </a:solidFill>
              </a:rPr>
              <a:t>3.2 </a:t>
            </a:r>
            <a:r>
              <a:rPr lang="zh-CN" altLang="en-US" sz="3200" dirty="0">
                <a:solidFill>
                  <a:schemeClr val="accent2"/>
                </a:solidFill>
              </a:rPr>
              <a:t>磁场 磁感应强度</a:t>
            </a:r>
            <a:r>
              <a:rPr lang="zh-CN" altLang="en-US" sz="3200" dirty="0">
                <a:solidFill>
                  <a:srgbClr val="CC3300"/>
                </a:solidFill>
              </a:rPr>
              <a:t>（</a:t>
            </a:r>
            <a:r>
              <a:rPr lang="en-US" altLang="zh-CN" sz="3200" dirty="0">
                <a:solidFill>
                  <a:srgbClr val="CC3300"/>
                </a:solidFill>
              </a:rPr>
              <a:t>0.5</a:t>
            </a:r>
            <a:r>
              <a:rPr lang="zh-CN" altLang="en-US" sz="3200" dirty="0">
                <a:solidFill>
                  <a:srgbClr val="CC3300"/>
                </a:solidFill>
              </a:rPr>
              <a:t>学时）</a:t>
            </a:r>
            <a:endParaRPr lang="zh-CN" altLang="en-US" sz="3200" dirty="0">
              <a:solidFill>
                <a:schemeClr val="accent2"/>
              </a:solidFill>
            </a:endParaRPr>
          </a:p>
          <a:p>
            <a:pPr algn="l">
              <a:lnSpc>
                <a:spcPct val="150000"/>
              </a:lnSpc>
            </a:pPr>
            <a:r>
              <a:rPr lang="en-US" altLang="zh-CN" sz="3200" dirty="0">
                <a:solidFill>
                  <a:schemeClr val="accent2"/>
                </a:solidFill>
              </a:rPr>
              <a:t>3.3 </a:t>
            </a:r>
            <a:r>
              <a:rPr lang="zh-CN" altLang="en-US" sz="3200" dirty="0">
                <a:solidFill>
                  <a:schemeClr val="accent2"/>
                </a:solidFill>
              </a:rPr>
              <a:t>毕奥</a:t>
            </a:r>
            <a:r>
              <a:rPr lang="en-US" altLang="zh-CN" sz="3200" dirty="0">
                <a:solidFill>
                  <a:schemeClr val="accent2"/>
                </a:solidFill>
              </a:rPr>
              <a:t>-</a:t>
            </a:r>
            <a:r>
              <a:rPr lang="zh-CN" altLang="en-US" sz="3200" dirty="0">
                <a:solidFill>
                  <a:schemeClr val="accent2"/>
                </a:solidFill>
              </a:rPr>
              <a:t>萨伐尔定律</a:t>
            </a:r>
            <a:r>
              <a:rPr lang="zh-CN" altLang="en-US" sz="3200" dirty="0">
                <a:solidFill>
                  <a:srgbClr val="CC3300"/>
                </a:solidFill>
              </a:rPr>
              <a:t>（</a:t>
            </a:r>
            <a:r>
              <a:rPr lang="en-US" altLang="zh-CN" sz="3200" dirty="0">
                <a:solidFill>
                  <a:srgbClr val="CC3300"/>
                </a:solidFill>
              </a:rPr>
              <a:t>1.5</a:t>
            </a:r>
            <a:r>
              <a:rPr lang="zh-CN" altLang="en-US" sz="3200" dirty="0">
                <a:solidFill>
                  <a:srgbClr val="CC3300"/>
                </a:solidFill>
              </a:rPr>
              <a:t>学时）</a:t>
            </a:r>
            <a:endParaRPr lang="zh-CN" altLang="en-US" sz="3200" dirty="0">
              <a:solidFill>
                <a:schemeClr val="accent2"/>
              </a:solidFill>
            </a:endParaRPr>
          </a:p>
          <a:p>
            <a:pPr algn="l">
              <a:lnSpc>
                <a:spcPct val="150000"/>
              </a:lnSpc>
            </a:pPr>
            <a:r>
              <a:rPr lang="en-US" altLang="zh-CN" sz="3200" dirty="0">
                <a:solidFill>
                  <a:schemeClr val="accent2"/>
                </a:solidFill>
              </a:rPr>
              <a:t>3.4 </a:t>
            </a:r>
            <a:r>
              <a:rPr lang="zh-CN" altLang="en-US" sz="3200" dirty="0">
                <a:solidFill>
                  <a:schemeClr val="accent2"/>
                </a:solidFill>
              </a:rPr>
              <a:t>磁场的高斯定理 安培环路定理</a:t>
            </a:r>
            <a:r>
              <a:rPr lang="zh-CN" altLang="en-US" sz="3200" dirty="0">
                <a:solidFill>
                  <a:srgbClr val="CC3300"/>
                </a:solidFill>
              </a:rPr>
              <a:t>（</a:t>
            </a:r>
            <a:r>
              <a:rPr lang="en-US" altLang="zh-CN" sz="3200" dirty="0">
                <a:solidFill>
                  <a:srgbClr val="CC3300"/>
                </a:solidFill>
              </a:rPr>
              <a:t>2</a:t>
            </a:r>
            <a:r>
              <a:rPr lang="zh-CN" altLang="en-US" sz="3200" dirty="0">
                <a:solidFill>
                  <a:srgbClr val="CC3300"/>
                </a:solidFill>
              </a:rPr>
              <a:t>学时）</a:t>
            </a:r>
            <a:endParaRPr lang="zh-CN" altLang="en-US" sz="3200" dirty="0">
              <a:solidFill>
                <a:schemeClr val="accent2"/>
              </a:solidFill>
            </a:endParaRPr>
          </a:p>
          <a:p>
            <a:pPr algn="l">
              <a:lnSpc>
                <a:spcPct val="150000"/>
              </a:lnSpc>
            </a:pPr>
            <a:r>
              <a:rPr lang="en-US" altLang="zh-CN" sz="3200" dirty="0">
                <a:solidFill>
                  <a:schemeClr val="accent2"/>
                </a:solidFill>
              </a:rPr>
              <a:t>3.5 </a:t>
            </a:r>
            <a:r>
              <a:rPr lang="zh-CN" altLang="en-US" sz="3200" dirty="0">
                <a:solidFill>
                  <a:schemeClr val="accent2"/>
                </a:solidFill>
              </a:rPr>
              <a:t>磁场对载流导线的作用</a:t>
            </a:r>
            <a:r>
              <a:rPr lang="zh-CN" altLang="en-US" sz="3200" dirty="0">
                <a:solidFill>
                  <a:srgbClr val="CC3300"/>
                </a:solidFill>
              </a:rPr>
              <a:t>（</a:t>
            </a:r>
            <a:r>
              <a:rPr lang="en-US" altLang="zh-CN" sz="3200" dirty="0">
                <a:solidFill>
                  <a:srgbClr val="CC3300"/>
                </a:solidFill>
              </a:rPr>
              <a:t>2</a:t>
            </a:r>
            <a:r>
              <a:rPr lang="zh-CN" altLang="en-US" sz="3200" dirty="0">
                <a:solidFill>
                  <a:srgbClr val="CC3300"/>
                </a:solidFill>
              </a:rPr>
              <a:t>学时）</a:t>
            </a:r>
            <a:endParaRPr lang="zh-CN" altLang="en-US" sz="3200" dirty="0">
              <a:solidFill>
                <a:schemeClr val="accent2"/>
              </a:solidFill>
            </a:endParaRPr>
          </a:p>
          <a:p>
            <a:pPr algn="l">
              <a:lnSpc>
                <a:spcPct val="150000"/>
              </a:lnSpc>
            </a:pPr>
            <a:r>
              <a:rPr lang="en-US" altLang="zh-CN" sz="3200" dirty="0">
                <a:solidFill>
                  <a:schemeClr val="accent2"/>
                </a:solidFill>
              </a:rPr>
              <a:t>3.6 </a:t>
            </a:r>
            <a:r>
              <a:rPr lang="zh-CN" altLang="en-US" sz="3200" dirty="0">
                <a:solidFill>
                  <a:schemeClr val="accent2"/>
                </a:solidFill>
              </a:rPr>
              <a:t>磁场对运动电荷的作用</a:t>
            </a:r>
            <a:r>
              <a:rPr lang="zh-CN" altLang="en-US" sz="3200" dirty="0">
                <a:solidFill>
                  <a:srgbClr val="CC3300"/>
                </a:solidFill>
              </a:rPr>
              <a:t>（</a:t>
            </a:r>
            <a:r>
              <a:rPr lang="en-US" altLang="zh-CN" sz="3200" dirty="0">
                <a:solidFill>
                  <a:srgbClr val="CC3300"/>
                </a:solidFill>
              </a:rPr>
              <a:t>1</a:t>
            </a:r>
            <a:r>
              <a:rPr lang="zh-CN" altLang="en-US" sz="3200" dirty="0">
                <a:solidFill>
                  <a:srgbClr val="CC3300"/>
                </a:solidFill>
              </a:rPr>
              <a:t>学时）</a:t>
            </a:r>
            <a:endParaRPr lang="zh-CN" altLang="en-US" sz="3200" dirty="0">
              <a:solidFill>
                <a:schemeClr val="accent2"/>
              </a:solidFill>
            </a:endParaRPr>
          </a:p>
          <a:p>
            <a:pPr algn="l">
              <a:lnSpc>
                <a:spcPct val="150000"/>
              </a:lnSpc>
            </a:pPr>
            <a:r>
              <a:rPr lang="en-US" altLang="zh-CN" sz="3200" dirty="0">
                <a:solidFill>
                  <a:schemeClr val="accent2"/>
                </a:solidFill>
              </a:rPr>
              <a:t>3.7 </a:t>
            </a:r>
            <a:r>
              <a:rPr lang="zh-CN" altLang="en-US" sz="3200" dirty="0">
                <a:solidFill>
                  <a:schemeClr val="accent2"/>
                </a:solidFill>
              </a:rPr>
              <a:t>磁场中的磁介质</a:t>
            </a:r>
            <a:r>
              <a:rPr lang="zh-CN" altLang="en-US" sz="3200" dirty="0">
                <a:solidFill>
                  <a:srgbClr val="CC3300"/>
                </a:solidFill>
              </a:rPr>
              <a:t>（</a:t>
            </a:r>
            <a:r>
              <a:rPr lang="en-US" altLang="zh-CN" sz="3200" dirty="0">
                <a:solidFill>
                  <a:srgbClr val="CC3300"/>
                </a:solidFill>
              </a:rPr>
              <a:t>2</a:t>
            </a:r>
            <a:r>
              <a:rPr lang="zh-CN" altLang="en-US" sz="3200" dirty="0">
                <a:solidFill>
                  <a:srgbClr val="CC3300"/>
                </a:solidFill>
              </a:rPr>
              <a:t>学时）</a:t>
            </a:r>
          </a:p>
        </p:txBody>
      </p:sp>
      <p:sp>
        <p:nvSpPr>
          <p:cNvPr id="25604" name="Rectangle 6"/>
          <p:cNvSpPr>
            <a:spLocks noChangeArrowheads="1"/>
          </p:cNvSpPr>
          <p:nvPr/>
        </p:nvSpPr>
        <p:spPr bwMode="auto">
          <a:xfrm>
            <a:off x="0" y="1295400"/>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 name="标题 1"/>
          <p:cNvSpPr>
            <a:spLocks noGrp="1"/>
          </p:cNvSpPr>
          <p:nvPr>
            <p:ph type="title"/>
          </p:nvPr>
        </p:nvSpPr>
        <p:spPr>
          <a:xfrm>
            <a:off x="685800" y="272051"/>
            <a:ext cx="7772400" cy="780685"/>
          </a:xfrm>
        </p:spPr>
        <p:txBody>
          <a:bodyPr/>
          <a:lstStyle/>
          <a:p>
            <a:pPr lvl="0" eaLnBrk="1" hangingPunct="1">
              <a:defRPr/>
            </a:pPr>
            <a:r>
              <a:rPr lang="zh-CN" altLang="en-US" sz="4000" b="1" kern="120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第三章     恒定磁场（</a:t>
            </a:r>
            <a:r>
              <a:rPr lang="en-US" altLang="zh-CN" sz="4000" b="1" kern="120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10</a:t>
            </a:r>
            <a:r>
              <a:rPr lang="zh-CN" altLang="en-US" sz="4000" b="1" kern="1200">
                <a:solidFill>
                  <a:srgbClr val="CC33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学时）</a:t>
            </a:r>
            <a:endParaRPr lang="zh-CN" altLang="en-US"/>
          </a:p>
        </p:txBody>
      </p:sp>
    </p:spTree>
  </p:cSld>
  <p:clrMapOvr>
    <a:masterClrMapping/>
  </p:clrMapOvr>
  <p:transition>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250825" y="333375"/>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dirty="0">
                <a:solidFill>
                  <a:schemeClr val="accent2"/>
                </a:solidFill>
              </a:rPr>
              <a:t>二、电流和磁现象</a:t>
            </a:r>
          </a:p>
        </p:txBody>
      </p:sp>
      <p:sp>
        <p:nvSpPr>
          <p:cNvPr id="31747" name="Text Box 4"/>
          <p:cNvSpPr txBox="1">
            <a:spLocks noChangeArrowheads="1"/>
          </p:cNvSpPr>
          <p:nvPr/>
        </p:nvSpPr>
        <p:spPr bwMode="auto">
          <a:xfrm>
            <a:off x="411577" y="1137226"/>
            <a:ext cx="80772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800" dirty="0"/>
              <a:t>磁现象都源于电流</a:t>
            </a:r>
          </a:p>
          <a:p>
            <a:pPr algn="l">
              <a:spcBef>
                <a:spcPct val="50000"/>
              </a:spcBef>
            </a:pPr>
            <a:r>
              <a:rPr lang="zh-CN" altLang="en-US" sz="2800" dirty="0"/>
              <a:t>微观的环形电流，安培分子电流，磁矩</a:t>
            </a:r>
          </a:p>
          <a:p>
            <a:pPr algn="l">
              <a:spcBef>
                <a:spcPct val="50000"/>
              </a:spcBef>
            </a:pPr>
            <a:r>
              <a:rPr lang="zh-CN" altLang="en-US" sz="2800" dirty="0"/>
              <a:t>磁现象：运动电荷之间的互作用（磁力作用）</a:t>
            </a:r>
          </a:p>
          <a:p>
            <a:pPr algn="l">
              <a:spcBef>
                <a:spcPct val="50000"/>
              </a:spcBef>
            </a:pPr>
            <a:r>
              <a:rPr lang="zh-CN" altLang="en-US" sz="2800" dirty="0"/>
              <a:t>相互作用的介质就是  </a:t>
            </a:r>
            <a:r>
              <a:rPr lang="zh-CN" altLang="en-US" sz="2800" dirty="0">
                <a:solidFill>
                  <a:srgbClr val="FF0000"/>
                </a:solidFill>
              </a:rPr>
              <a:t>磁场</a:t>
            </a:r>
          </a:p>
          <a:p>
            <a:pPr>
              <a:spcBef>
                <a:spcPct val="50000"/>
              </a:spcBef>
            </a:pPr>
            <a:endParaRPr lang="en-US" altLang="zh-CN" sz="2800" dirty="0">
              <a:solidFill>
                <a:srgbClr val="FF0000"/>
              </a:solidFill>
            </a:endParaRPr>
          </a:p>
        </p:txBody>
      </p:sp>
      <p:sp>
        <p:nvSpPr>
          <p:cNvPr id="254981" name="Text Box 5"/>
          <p:cNvSpPr txBox="1">
            <a:spLocks noChangeArrowheads="1"/>
          </p:cNvSpPr>
          <p:nvPr/>
        </p:nvSpPr>
        <p:spPr bwMode="auto">
          <a:xfrm>
            <a:off x="358775" y="4437112"/>
            <a:ext cx="6613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任一运动电荷或电流都在空间激发磁场。</a:t>
            </a:r>
          </a:p>
        </p:txBody>
      </p:sp>
      <p:sp>
        <p:nvSpPr>
          <p:cNvPr id="254982" name="Text Box 6"/>
          <p:cNvSpPr txBox="1">
            <a:spLocks noChangeArrowheads="1"/>
          </p:cNvSpPr>
          <p:nvPr/>
        </p:nvSpPr>
        <p:spPr bwMode="auto">
          <a:xfrm>
            <a:off x="358775" y="5116513"/>
            <a:ext cx="8424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磁场的对外表现：对处于其中的运动电荷有力的作用</a:t>
            </a:r>
          </a:p>
        </p:txBody>
      </p:sp>
      <p:sp>
        <p:nvSpPr>
          <p:cNvPr id="254983" name="Text Box 7"/>
          <p:cNvSpPr txBox="1">
            <a:spLocks noChangeArrowheads="1"/>
          </p:cNvSpPr>
          <p:nvPr/>
        </p:nvSpPr>
        <p:spPr bwMode="auto">
          <a:xfrm>
            <a:off x="755650" y="6021388"/>
            <a:ext cx="1851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运动电荷</a:t>
            </a:r>
            <a:r>
              <a:rPr lang="en-US" altLang="zh-CN" sz="2800">
                <a:solidFill>
                  <a:schemeClr val="accent2"/>
                </a:solidFill>
              </a:rPr>
              <a:t>1</a:t>
            </a:r>
          </a:p>
        </p:txBody>
      </p:sp>
      <p:sp>
        <p:nvSpPr>
          <p:cNvPr id="254984" name="Line 8"/>
          <p:cNvSpPr>
            <a:spLocks noChangeShapeType="1"/>
          </p:cNvSpPr>
          <p:nvPr/>
        </p:nvSpPr>
        <p:spPr bwMode="auto">
          <a:xfrm>
            <a:off x="3024188" y="6088063"/>
            <a:ext cx="838200" cy="0"/>
          </a:xfrm>
          <a:prstGeom prst="line">
            <a:avLst/>
          </a:prstGeom>
          <a:noFill/>
          <a:ln w="3810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4985" name="Text Box 9"/>
          <p:cNvSpPr txBox="1">
            <a:spLocks noChangeArrowheads="1"/>
          </p:cNvSpPr>
          <p:nvPr/>
        </p:nvSpPr>
        <p:spPr bwMode="auto">
          <a:xfrm>
            <a:off x="4075113" y="5889625"/>
            <a:ext cx="1000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a:solidFill>
                  <a:srgbClr val="CC3300"/>
                </a:solidFill>
              </a:rPr>
              <a:t>磁场</a:t>
            </a:r>
          </a:p>
        </p:txBody>
      </p:sp>
      <p:sp>
        <p:nvSpPr>
          <p:cNvPr id="254986" name="Line 10"/>
          <p:cNvSpPr>
            <a:spLocks noChangeShapeType="1"/>
          </p:cNvSpPr>
          <p:nvPr/>
        </p:nvSpPr>
        <p:spPr bwMode="auto">
          <a:xfrm>
            <a:off x="5310188" y="6049963"/>
            <a:ext cx="914400" cy="0"/>
          </a:xfrm>
          <a:prstGeom prst="line">
            <a:avLst/>
          </a:prstGeom>
          <a:noFill/>
          <a:ln w="3810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4987" name="Text Box 11"/>
          <p:cNvSpPr txBox="1">
            <a:spLocks noChangeArrowheads="1"/>
          </p:cNvSpPr>
          <p:nvPr/>
        </p:nvSpPr>
        <p:spPr bwMode="auto">
          <a:xfrm>
            <a:off x="6361113" y="5930900"/>
            <a:ext cx="2098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运动电荷</a:t>
            </a:r>
            <a:r>
              <a:rPr lang="en-US" altLang="zh-CN" sz="2800">
                <a:solidFill>
                  <a:schemeClr val="accent2"/>
                </a:solidFill>
              </a:rPr>
              <a:t>2</a:t>
            </a:r>
          </a:p>
        </p:txBody>
      </p:sp>
      <p:sp>
        <p:nvSpPr>
          <p:cNvPr id="254988" name="Line 12"/>
          <p:cNvSpPr>
            <a:spLocks noChangeShapeType="1"/>
          </p:cNvSpPr>
          <p:nvPr/>
        </p:nvSpPr>
        <p:spPr bwMode="auto">
          <a:xfrm flipH="1">
            <a:off x="5310188" y="6392863"/>
            <a:ext cx="822325" cy="0"/>
          </a:xfrm>
          <a:prstGeom prst="line">
            <a:avLst/>
          </a:prstGeom>
          <a:noFill/>
          <a:ln w="3810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4989" name="Line 13"/>
          <p:cNvSpPr>
            <a:spLocks noChangeShapeType="1"/>
          </p:cNvSpPr>
          <p:nvPr/>
        </p:nvSpPr>
        <p:spPr bwMode="auto">
          <a:xfrm flipH="1">
            <a:off x="3024188" y="6392863"/>
            <a:ext cx="822325" cy="0"/>
          </a:xfrm>
          <a:prstGeom prst="line">
            <a:avLst/>
          </a:prstGeom>
          <a:noFill/>
          <a:ln w="3810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4978"/>
                                        </p:tgtEl>
                                        <p:attrNameLst>
                                          <p:attrName>style.visibility</p:attrName>
                                        </p:attrNameLst>
                                      </p:cBhvr>
                                      <p:to>
                                        <p:strVal val="visible"/>
                                      </p:to>
                                    </p:set>
                                    <p:animEffect transition="in" filter="wipe(left)">
                                      <p:cBhvr>
                                        <p:cTn id="7" dur="500"/>
                                        <p:tgtEl>
                                          <p:spTgt spid="254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1747"/>
                                        </p:tgtEl>
                                        <p:attrNameLst>
                                          <p:attrName>style.visibility</p:attrName>
                                        </p:attrNameLst>
                                      </p:cBhvr>
                                      <p:to>
                                        <p:strVal val="visible"/>
                                      </p:to>
                                    </p:set>
                                    <p:anim calcmode="lin" valueType="num">
                                      <p:cBhvr additive="base">
                                        <p:cTn id="12" dur="500" fill="hold"/>
                                        <p:tgtEl>
                                          <p:spTgt spid="31747"/>
                                        </p:tgtEl>
                                        <p:attrNameLst>
                                          <p:attrName>ppt_x</p:attrName>
                                        </p:attrNameLst>
                                      </p:cBhvr>
                                      <p:tavLst>
                                        <p:tav tm="0">
                                          <p:val>
                                            <p:strVal val="#ppt_x"/>
                                          </p:val>
                                        </p:tav>
                                        <p:tav tm="100000">
                                          <p:val>
                                            <p:strVal val="#ppt_x"/>
                                          </p:val>
                                        </p:tav>
                                      </p:tavLst>
                                    </p:anim>
                                    <p:anim calcmode="lin" valueType="num">
                                      <p:cBhvr additive="base">
                                        <p:cTn id="13"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4981"/>
                                        </p:tgtEl>
                                        <p:attrNameLst>
                                          <p:attrName>style.visibility</p:attrName>
                                        </p:attrNameLst>
                                      </p:cBhvr>
                                      <p:to>
                                        <p:strVal val="visible"/>
                                      </p:to>
                                    </p:set>
                                    <p:animEffect transition="in" filter="wipe(left)">
                                      <p:cBhvr>
                                        <p:cTn id="18" dur="500"/>
                                        <p:tgtEl>
                                          <p:spTgt spid="25498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4982"/>
                                        </p:tgtEl>
                                        <p:attrNameLst>
                                          <p:attrName>style.visibility</p:attrName>
                                        </p:attrNameLst>
                                      </p:cBhvr>
                                      <p:to>
                                        <p:strVal val="visible"/>
                                      </p:to>
                                    </p:set>
                                    <p:animEffect transition="in" filter="wipe(left)">
                                      <p:cBhvr>
                                        <p:cTn id="23" dur="500"/>
                                        <p:tgtEl>
                                          <p:spTgt spid="2549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54983"/>
                                        </p:tgtEl>
                                        <p:attrNameLst>
                                          <p:attrName>style.visibility</p:attrName>
                                        </p:attrNameLst>
                                      </p:cBhvr>
                                      <p:to>
                                        <p:strVal val="visible"/>
                                      </p:to>
                                    </p:set>
                                    <p:animEffect transition="in" filter="wipe(left)">
                                      <p:cBhvr>
                                        <p:cTn id="28" dur="500"/>
                                        <p:tgtEl>
                                          <p:spTgt spid="25498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4984"/>
                                        </p:tgtEl>
                                        <p:attrNameLst>
                                          <p:attrName>style.visibility</p:attrName>
                                        </p:attrNameLst>
                                      </p:cBhvr>
                                      <p:to>
                                        <p:strVal val="visible"/>
                                      </p:to>
                                    </p:set>
                                    <p:animEffect transition="in" filter="wipe(left)">
                                      <p:cBhvr>
                                        <p:cTn id="33" dur="500"/>
                                        <p:tgtEl>
                                          <p:spTgt spid="25498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54985"/>
                                        </p:tgtEl>
                                        <p:attrNameLst>
                                          <p:attrName>style.visibility</p:attrName>
                                        </p:attrNameLst>
                                      </p:cBhvr>
                                      <p:to>
                                        <p:strVal val="visible"/>
                                      </p:to>
                                    </p:set>
                                    <p:animEffect transition="in" filter="wipe(left)">
                                      <p:cBhvr>
                                        <p:cTn id="38" dur="500"/>
                                        <p:tgtEl>
                                          <p:spTgt spid="2549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4986"/>
                                        </p:tgtEl>
                                        <p:attrNameLst>
                                          <p:attrName>style.visibility</p:attrName>
                                        </p:attrNameLst>
                                      </p:cBhvr>
                                      <p:to>
                                        <p:strVal val="visible"/>
                                      </p:to>
                                    </p:set>
                                    <p:animEffect transition="in" filter="wipe(left)">
                                      <p:cBhvr>
                                        <p:cTn id="43" dur="500"/>
                                        <p:tgtEl>
                                          <p:spTgt spid="25498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54987"/>
                                        </p:tgtEl>
                                        <p:attrNameLst>
                                          <p:attrName>style.visibility</p:attrName>
                                        </p:attrNameLst>
                                      </p:cBhvr>
                                      <p:to>
                                        <p:strVal val="visible"/>
                                      </p:to>
                                    </p:set>
                                    <p:animEffect transition="in" filter="wipe(left)">
                                      <p:cBhvr>
                                        <p:cTn id="48" dur="500"/>
                                        <p:tgtEl>
                                          <p:spTgt spid="25498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54988"/>
                                        </p:tgtEl>
                                        <p:attrNameLst>
                                          <p:attrName>style.visibility</p:attrName>
                                        </p:attrNameLst>
                                      </p:cBhvr>
                                      <p:to>
                                        <p:strVal val="visible"/>
                                      </p:to>
                                    </p:set>
                                    <p:animEffect transition="in" filter="wipe(left)">
                                      <p:cBhvr>
                                        <p:cTn id="53" dur="500"/>
                                        <p:tgtEl>
                                          <p:spTgt spid="25498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54989"/>
                                        </p:tgtEl>
                                        <p:attrNameLst>
                                          <p:attrName>style.visibility</p:attrName>
                                        </p:attrNameLst>
                                      </p:cBhvr>
                                      <p:to>
                                        <p:strVal val="visible"/>
                                      </p:to>
                                    </p:set>
                                    <p:animEffect transition="in" filter="wipe(left)">
                                      <p:cBhvr>
                                        <p:cTn id="58" dur="500"/>
                                        <p:tgtEl>
                                          <p:spTgt spid="254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8" grpId="0" autoUpdateAnimBg="0"/>
      <p:bldP spid="31747" grpId="0"/>
      <p:bldP spid="254981" grpId="0" autoUpdateAnimBg="0"/>
      <p:bldP spid="254982" grpId="0" autoUpdateAnimBg="0"/>
      <p:bldP spid="254983" grpId="0" autoUpdateAnimBg="0"/>
      <p:bldP spid="254984" grpId="0" animBg="1"/>
      <p:bldP spid="254985" grpId="0" autoUpdateAnimBg="0"/>
      <p:bldP spid="254986" grpId="0" animBg="1"/>
      <p:bldP spid="254987" grpId="0" autoUpdateAnimBg="0"/>
      <p:bldP spid="254988" grpId="0" animBg="1"/>
      <p:bldP spid="2549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0825" y="188640"/>
            <a:ext cx="306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dirty="0">
                <a:solidFill>
                  <a:schemeClr val="accent2"/>
                </a:solidFill>
              </a:rPr>
              <a:t>三、磁感应强度</a:t>
            </a:r>
          </a:p>
        </p:txBody>
      </p:sp>
      <mc:AlternateContent xmlns:mc="http://schemas.openxmlformats.org/markup-compatibility/2006" xmlns:a14="http://schemas.microsoft.com/office/drawing/2010/main">
        <mc:Choice Requires="a14">
          <p:sp>
            <p:nvSpPr>
              <p:cNvPr id="3" name="文本框 2"/>
              <p:cNvSpPr txBox="1"/>
              <p:nvPr/>
            </p:nvSpPr>
            <p:spPr>
              <a:xfrm>
                <a:off x="1068841" y="764704"/>
                <a:ext cx="6383479" cy="1058623"/>
              </a:xfrm>
              <a:prstGeom prst="rect">
                <a:avLst/>
              </a:prstGeom>
              <a:noFill/>
            </p:spPr>
            <p:txBody>
              <a:bodyPr wrap="none" rtlCol="0">
                <a:spAutoFit/>
              </a:bodyPr>
              <a:lstStyle/>
              <a:p>
                <a:pPr algn="l"/>
                <a:r>
                  <a:rPr lang="zh-CN" altLang="en-US" sz="2800" dirty="0"/>
                  <a:t>引入磁感应强度 </a:t>
                </a:r>
                <a14:m>
                  <m:oMath xmlns:m="http://schemas.openxmlformats.org/officeDocument/2006/math">
                    <m:acc>
                      <m:accPr>
                        <m:chr m:val="⃗"/>
                        <m:ctrlPr>
                          <a:rPr lang="en-US" altLang="zh-CN" sz="2800" b="1" i="1" smtClean="0">
                            <a:latin typeface="Cambria Math" panose="02040503050406030204" pitchFamily="18" charset="0"/>
                          </a:rPr>
                        </m:ctrlPr>
                      </m:accPr>
                      <m:e>
                        <m:r>
                          <a:rPr lang="en-US" altLang="zh-CN" sz="2800" b="1" i="1" smtClean="0">
                            <a:latin typeface="Cambria Math" panose="02040503050406030204" pitchFamily="18" charset="0"/>
                          </a:rPr>
                          <m:t>𝑩</m:t>
                        </m:r>
                      </m:e>
                    </m:acc>
                  </m:oMath>
                </a14:m>
                <a:r>
                  <a:rPr lang="zh-CN" altLang="en-US" sz="2800" dirty="0"/>
                  <a:t> 来定量描述磁场</a:t>
                </a:r>
                <a:endParaRPr lang="en-US" altLang="zh-CN" sz="2800" dirty="0"/>
              </a:p>
              <a:p>
                <a:pPr algn="l"/>
                <a:r>
                  <a:rPr lang="zh-CN" altLang="en-US" sz="2800" dirty="0"/>
                  <a:t>根据电荷在磁场中受到的磁力来定义</a:t>
                </a:r>
                <a14:m>
                  <m:oMath xmlns:m="http://schemas.openxmlformats.org/officeDocument/2006/math">
                    <m:r>
                      <a:rPr lang="en-US" altLang="zh-CN" sz="2800" b="1" i="0" smtClean="0">
                        <a:latin typeface="Cambria Math" panose="02040503050406030204" pitchFamily="18" charset="0"/>
                      </a:rPr>
                      <m:t> </m:t>
                    </m:r>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𝑩</m:t>
                        </m:r>
                      </m:e>
                    </m:acc>
                  </m:oMath>
                </a14:m>
                <a:r>
                  <a:rPr lang="zh-CN" altLang="en-US" sz="2800" dirty="0"/>
                  <a:t> </a:t>
                </a:r>
              </a:p>
            </p:txBody>
          </p:sp>
        </mc:Choice>
        <mc:Fallback xmlns="">
          <p:sp>
            <p:nvSpPr>
              <p:cNvPr id="3" name="文本框 2"/>
              <p:cNvSpPr txBox="1">
                <a:spLocks noRot="1" noChangeAspect="1" noMove="1" noResize="1" noEditPoints="1" noAdjustHandles="1" noChangeArrowheads="1" noChangeShapeType="1" noTextEdit="1"/>
              </p:cNvSpPr>
              <p:nvPr/>
            </p:nvSpPr>
            <p:spPr>
              <a:xfrm>
                <a:off x="1068841" y="764704"/>
                <a:ext cx="6383479" cy="1058623"/>
              </a:xfrm>
              <a:prstGeom prst="rect">
                <a:avLst/>
              </a:prstGeom>
              <a:blipFill rotWithShape="0">
                <a:blip r:embed="rId2"/>
                <a:stretch>
                  <a:fillRect l="-1910" t="-2874" b="-126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084698" y="3356992"/>
                <a:ext cx="3862724" cy="523220"/>
              </a:xfrm>
              <a:prstGeom prst="rect">
                <a:avLst/>
              </a:prstGeom>
              <a:noFill/>
            </p:spPr>
            <p:txBody>
              <a:bodyPr wrap="none" rtlCol="0">
                <a:spAutoFit/>
              </a:bodyPr>
              <a:lstStyle/>
              <a:p>
                <a:r>
                  <a:rPr lang="zh-CN" altLang="en-US" sz="2800" dirty="0"/>
                  <a:t>大小：</a:t>
                </a:r>
                <a14:m>
                  <m:oMath xmlns:m="http://schemas.openxmlformats.org/officeDocument/2006/math">
                    <m:r>
                      <a:rPr lang="en-US" altLang="zh-CN" sz="2800" b="1" i="1" smtClean="0">
                        <a:latin typeface="Cambria Math" panose="02040503050406030204" pitchFamily="18" charset="0"/>
                      </a:rPr>
                      <m:t>𝑩</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𝑭</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𝒒𝒗</m:t>
                    </m:r>
                    <m:r>
                      <a:rPr lang="en-US" altLang="zh-CN" sz="2800" b="1" i="0" smtClean="0">
                        <a:latin typeface="Cambria Math" panose="02040503050406030204" pitchFamily="18" charset="0"/>
                      </a:rPr>
                      <m:t>𝐬𝐢𝐧</m:t>
                    </m:r>
                    <m:r>
                      <a:rPr lang="en-US" altLang="zh-CN" sz="2800" b="1" i="1" smtClean="0">
                        <a:latin typeface="Cambria Math" panose="02040503050406030204" pitchFamily="18" charset="0"/>
                      </a:rPr>
                      <m:t>𝜽</m:t>
                    </m:r>
                    <m:r>
                      <a:rPr lang="en-US" altLang="zh-CN" sz="2800" b="1" i="1" smtClean="0">
                        <a:latin typeface="Cambria Math" panose="02040503050406030204" pitchFamily="18" charset="0"/>
                      </a:rPr>
                      <m:t>)</m:t>
                    </m:r>
                  </m:oMath>
                </a14:m>
                <a:endParaRPr lang="zh-CN" altLang="en-US" sz="2800" dirty="0"/>
              </a:p>
            </p:txBody>
          </p:sp>
        </mc:Choice>
        <mc:Fallback xmlns="">
          <p:sp>
            <p:nvSpPr>
              <p:cNvPr id="5" name="文本框 4"/>
              <p:cNvSpPr txBox="1">
                <a:spLocks noRot="1" noChangeAspect="1" noMove="1" noResize="1" noEditPoints="1" noAdjustHandles="1" noChangeArrowheads="1" noChangeShapeType="1" noTextEdit="1"/>
              </p:cNvSpPr>
              <p:nvPr/>
            </p:nvSpPr>
            <p:spPr>
              <a:xfrm>
                <a:off x="1084698" y="3356992"/>
                <a:ext cx="3862724" cy="523220"/>
              </a:xfrm>
              <a:prstGeom prst="rect">
                <a:avLst/>
              </a:prstGeom>
              <a:blipFill rotWithShape="0">
                <a:blip r:embed="rId3"/>
                <a:stretch>
                  <a:fillRect l="-2997" t="-16279" b="-27907"/>
                </a:stretch>
              </a:blipFill>
            </p:spPr>
            <p:txBody>
              <a:bodyPr/>
              <a:lstStyle/>
              <a:p>
                <a:r>
                  <a:rPr lang="zh-CN" altLang="en-US">
                    <a:noFill/>
                  </a:rPr>
                  <a:t> </a:t>
                </a:r>
              </a:p>
            </p:txBody>
          </p:sp>
        </mc:Fallback>
      </mc:AlternateContent>
      <p:grpSp>
        <p:nvGrpSpPr>
          <p:cNvPr id="7" name="组合 6"/>
          <p:cNvGrpSpPr/>
          <p:nvPr/>
        </p:nvGrpSpPr>
        <p:grpSpPr>
          <a:xfrm>
            <a:off x="3156178" y="1510039"/>
            <a:ext cx="5690784" cy="3311783"/>
            <a:chOff x="3156178" y="1510039"/>
            <a:chExt cx="5690784" cy="3311783"/>
          </a:xfrm>
        </p:grpSpPr>
        <mc:AlternateContent xmlns:mc="http://schemas.openxmlformats.org/markup-compatibility/2006" xmlns:a14="http://schemas.microsoft.com/office/drawing/2010/main">
          <mc:Choice Requires="a14">
            <p:sp>
              <p:nvSpPr>
                <p:cNvPr id="4" name="文本框 3"/>
                <p:cNvSpPr txBox="1"/>
                <p:nvPr/>
              </p:nvSpPr>
              <p:spPr>
                <a:xfrm>
                  <a:off x="3156178" y="1844824"/>
                  <a:ext cx="2351926" cy="644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3200" b="1" i="1" smtClean="0">
                                <a:latin typeface="Cambria Math" panose="02040503050406030204" pitchFamily="18" charset="0"/>
                              </a:rPr>
                            </m:ctrlPr>
                          </m:accPr>
                          <m:e>
                            <m:r>
                              <a:rPr lang="en-US" altLang="zh-CN" sz="3200" b="1" i="1" smtClean="0">
                                <a:latin typeface="Cambria Math" panose="02040503050406030204" pitchFamily="18" charset="0"/>
                              </a:rPr>
                              <m:t>𝑭</m:t>
                            </m:r>
                          </m:e>
                        </m:acc>
                        <m:r>
                          <a:rPr lang="en-US" altLang="zh-CN" sz="3200" b="1" i="1" smtClean="0">
                            <a:latin typeface="Cambria Math" panose="02040503050406030204" pitchFamily="18" charset="0"/>
                          </a:rPr>
                          <m:t>=</m:t>
                        </m:r>
                        <m:r>
                          <a:rPr lang="en-US" altLang="zh-CN" sz="3200" b="1" i="1" smtClean="0">
                            <a:latin typeface="Cambria Math" panose="02040503050406030204" pitchFamily="18" charset="0"/>
                          </a:rPr>
                          <m:t>𝒒</m:t>
                        </m:r>
                        <m:acc>
                          <m:accPr>
                            <m:chr m:val="⃗"/>
                            <m:ctrlPr>
                              <a:rPr lang="en-US" altLang="zh-CN" sz="3200" b="1" i="1" smtClean="0">
                                <a:latin typeface="Cambria Math" panose="02040503050406030204" pitchFamily="18" charset="0"/>
                              </a:rPr>
                            </m:ctrlPr>
                          </m:accPr>
                          <m:e>
                            <m:r>
                              <a:rPr lang="en-US" altLang="zh-CN" sz="3200" b="1" i="1" smtClean="0">
                                <a:latin typeface="Cambria Math" panose="02040503050406030204" pitchFamily="18" charset="0"/>
                              </a:rPr>
                              <m:t>𝒗</m:t>
                            </m:r>
                          </m:e>
                        </m:acc>
                        <m:r>
                          <a:rPr lang="en-US" altLang="zh-CN" sz="3200" b="1" i="1" smtClean="0">
                            <a:latin typeface="Cambria Math" panose="02040503050406030204" pitchFamily="18" charset="0"/>
                          </a:rPr>
                          <m:t>×</m:t>
                        </m:r>
                        <m:acc>
                          <m:accPr>
                            <m:chr m:val="⃗"/>
                            <m:ctrlPr>
                              <a:rPr lang="en-US" altLang="zh-CN" sz="3200" b="1" i="1" smtClean="0">
                                <a:latin typeface="Cambria Math" panose="02040503050406030204" pitchFamily="18" charset="0"/>
                              </a:rPr>
                            </m:ctrlPr>
                          </m:accPr>
                          <m:e>
                            <m:r>
                              <a:rPr lang="en-US" altLang="zh-CN" sz="3200" b="1" i="1" smtClean="0">
                                <a:latin typeface="Cambria Math" panose="02040503050406030204" pitchFamily="18" charset="0"/>
                              </a:rPr>
                              <m:t>𝑩</m:t>
                            </m:r>
                          </m:e>
                        </m:acc>
                      </m:oMath>
                    </m:oMathPara>
                  </a14:m>
                  <a:endParaRPr lang="zh-CN" altLang="en-US" sz="32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156178" y="1844824"/>
                  <a:ext cx="2351926" cy="644664"/>
                </a:xfrm>
                <a:prstGeom prst="rect">
                  <a:avLst/>
                </a:prstGeom>
                <a:blipFill rotWithShape="0">
                  <a:blip r:embed="rId4"/>
                  <a:stretch>
                    <a:fillRect/>
                  </a:stretch>
                </a:blipFill>
              </p:spPr>
              <p:txBody>
                <a:bodyPr/>
                <a:lstStyle/>
                <a:p>
                  <a:r>
                    <a:rPr lang="zh-CN" altLang="en-US">
                      <a:noFill/>
                    </a:rPr>
                    <a:t> </a:t>
                  </a:r>
                </a:p>
              </p:txBody>
            </p:sp>
          </mc:Fallback>
        </mc:AlternateContent>
        <p:grpSp>
          <p:nvGrpSpPr>
            <p:cNvPr id="20" name="组合 19"/>
            <p:cNvGrpSpPr/>
            <p:nvPr/>
          </p:nvGrpSpPr>
          <p:grpSpPr>
            <a:xfrm>
              <a:off x="6660232" y="1510039"/>
              <a:ext cx="2186730" cy="3311783"/>
              <a:chOff x="5004048" y="2564904"/>
              <a:chExt cx="2186730" cy="3311783"/>
            </a:xfrm>
          </p:grpSpPr>
          <p:sp>
            <p:nvSpPr>
              <p:cNvPr id="6" name="椭圆 5"/>
              <p:cNvSpPr>
                <a:spLocks noChangeAspect="1"/>
              </p:cNvSpPr>
              <p:nvPr/>
            </p:nvSpPr>
            <p:spPr bwMode="auto">
              <a:xfrm>
                <a:off x="6588224" y="4725144"/>
                <a:ext cx="216000" cy="216000"/>
              </a:xfrm>
              <a:prstGeom prst="ellipse">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en-US" altLang="zh-CN" sz="2400" i="0" u="none" strike="noStrike" cap="none" normalizeH="0" baseline="0" dirty="0">
                    <a:ln>
                      <a:noFill/>
                    </a:ln>
                    <a:solidFill>
                      <a:schemeClr val="tx1"/>
                    </a:solidFill>
                    <a:effectLst/>
                    <a:latin typeface="Times New Roman" pitchFamily="18" charset="0"/>
                    <a:ea typeface="宋体" pitchFamily="2" charset="-122"/>
                  </a:rPr>
                  <a:t>+</a:t>
                </a:r>
                <a:endParaRPr kumimoji="1" lang="zh-CN" altLang="en-US" sz="2400" i="0" u="none" strike="noStrike" cap="none" normalizeH="0" baseline="0" dirty="0">
                  <a:ln>
                    <a:noFill/>
                  </a:ln>
                  <a:solidFill>
                    <a:schemeClr val="tx1"/>
                  </a:solidFill>
                  <a:effectLst/>
                  <a:latin typeface="Times New Roman" pitchFamily="18" charset="0"/>
                  <a:ea typeface="宋体" pitchFamily="2" charset="-122"/>
                </a:endParaRPr>
              </a:p>
            </p:txBody>
          </p:sp>
          <p:cxnSp>
            <p:nvCxnSpPr>
              <p:cNvPr id="8" name="直接箭头连接符 7"/>
              <p:cNvCxnSpPr/>
              <p:nvPr/>
            </p:nvCxnSpPr>
            <p:spPr bwMode="auto">
              <a:xfrm flipH="1" flipV="1">
                <a:off x="5459529" y="4228308"/>
                <a:ext cx="1128075" cy="550440"/>
              </a:xfrm>
              <a:prstGeom prst="straightConnector1">
                <a:avLst/>
              </a:prstGeom>
              <a:noFill/>
              <a:ln w="28575" cap="flat" cmpd="sng" algn="ctr">
                <a:solidFill>
                  <a:schemeClr val="tx1"/>
                </a:solidFill>
                <a:prstDash val="solid"/>
                <a:round/>
                <a:headEnd type="none" w="med" len="med"/>
                <a:tailEnd type="stealth" w="lg" len="lg"/>
              </a:ln>
              <a:effectLst/>
            </p:spPr>
          </p:cxnSp>
          <p:cxnSp>
            <p:nvCxnSpPr>
              <p:cNvPr id="9" name="直接箭头连接符 8"/>
              <p:cNvCxnSpPr/>
              <p:nvPr/>
            </p:nvCxnSpPr>
            <p:spPr bwMode="auto">
              <a:xfrm flipH="1">
                <a:off x="5459529" y="4869161"/>
                <a:ext cx="1141947" cy="568819"/>
              </a:xfrm>
              <a:prstGeom prst="straightConnector1">
                <a:avLst/>
              </a:prstGeom>
              <a:noFill/>
              <a:ln w="28575" cap="flat" cmpd="sng" algn="ctr">
                <a:solidFill>
                  <a:schemeClr val="tx1"/>
                </a:solidFill>
                <a:prstDash val="solid"/>
                <a:round/>
                <a:headEnd type="none" w="med" len="med"/>
                <a:tailEnd type="stealth" w="lg" len="lg"/>
              </a:ln>
              <a:effectLst/>
            </p:spPr>
          </p:cxnSp>
          <p:cxnSp>
            <p:nvCxnSpPr>
              <p:cNvPr id="10" name="直接箭头连接符 9"/>
              <p:cNvCxnSpPr/>
              <p:nvPr/>
            </p:nvCxnSpPr>
            <p:spPr bwMode="auto">
              <a:xfrm flipV="1">
                <a:off x="6673484" y="3105484"/>
                <a:ext cx="0" cy="1619660"/>
              </a:xfrm>
              <a:prstGeom prst="straightConnector1">
                <a:avLst/>
              </a:prstGeom>
              <a:noFill/>
              <a:ln w="28575" cap="flat" cmpd="sng" algn="ctr">
                <a:solidFill>
                  <a:schemeClr val="tx1"/>
                </a:solidFill>
                <a:prstDash val="solid"/>
                <a:round/>
                <a:headEnd type="none" w="med" len="med"/>
                <a:tailEnd type="stealth" w="lg" len="lg"/>
              </a:ln>
              <a:effectLst/>
            </p:spPr>
          </p:cxnSp>
          <mc:AlternateContent xmlns:mc="http://schemas.openxmlformats.org/markup-compatibility/2006" xmlns:a14="http://schemas.microsoft.com/office/drawing/2010/main">
            <mc:Choice Requires="a14">
              <p:sp>
                <p:nvSpPr>
                  <p:cNvPr id="14" name="文本框 13"/>
                  <p:cNvSpPr txBox="1"/>
                  <p:nvPr/>
                </p:nvSpPr>
                <p:spPr>
                  <a:xfrm>
                    <a:off x="6699939" y="4797152"/>
                    <a:ext cx="49083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𝒒</m:t>
                          </m:r>
                        </m:oMath>
                      </m:oMathPara>
                    </a14:m>
                    <a:endParaRPr lang="zh-CN" altLang="en-US" sz="28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6699939" y="4797152"/>
                    <a:ext cx="490839" cy="52322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5004048" y="5301208"/>
                    <a:ext cx="534121" cy="5754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800" b="1" i="1" smtClean="0">
                                  <a:latin typeface="Cambria Math" panose="02040503050406030204" pitchFamily="18" charset="0"/>
                                </a:rPr>
                              </m:ctrlPr>
                            </m:accPr>
                            <m:e>
                              <m:r>
                                <a:rPr lang="en-US" altLang="zh-CN" sz="2800" b="1" i="1" smtClean="0">
                                  <a:latin typeface="Cambria Math" panose="02040503050406030204" pitchFamily="18" charset="0"/>
                                </a:rPr>
                                <m:t>𝑩</m:t>
                              </m:r>
                            </m:e>
                          </m:acc>
                        </m:oMath>
                      </m:oMathPara>
                    </a14:m>
                    <a:endParaRPr lang="zh-CN" altLang="en-US" sz="28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5004048" y="5301208"/>
                    <a:ext cx="534121" cy="575479"/>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090876" y="3769876"/>
                    <a:ext cx="4892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800" b="1" i="1" smtClean="0">
                                  <a:latin typeface="Cambria Math" panose="02040503050406030204" pitchFamily="18" charset="0"/>
                                </a:rPr>
                              </m:ctrlPr>
                            </m:accPr>
                            <m:e>
                              <m:r>
                                <a:rPr lang="en-US" altLang="zh-CN" sz="2800" b="1" i="1" smtClean="0">
                                  <a:latin typeface="Cambria Math" panose="02040503050406030204" pitchFamily="18" charset="0"/>
                                </a:rPr>
                                <m:t>𝒗</m:t>
                              </m:r>
                            </m:e>
                          </m:acc>
                        </m:oMath>
                      </m:oMathPara>
                    </a14:m>
                    <a:endParaRPr lang="zh-CN" altLang="en-US" sz="28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5090876" y="3769876"/>
                    <a:ext cx="489236" cy="523220"/>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6444208" y="2564904"/>
                    <a:ext cx="503663" cy="5754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800" b="1" i="1" smtClean="0">
                                  <a:latin typeface="Cambria Math" panose="02040503050406030204" pitchFamily="18" charset="0"/>
                                </a:rPr>
                              </m:ctrlPr>
                            </m:accPr>
                            <m:e>
                              <m:r>
                                <a:rPr lang="en-US" altLang="zh-CN" sz="2800" b="1" i="1" smtClean="0">
                                  <a:latin typeface="Cambria Math" panose="02040503050406030204" pitchFamily="18" charset="0"/>
                                </a:rPr>
                                <m:t>𝑭</m:t>
                              </m:r>
                            </m:e>
                          </m:acc>
                        </m:oMath>
                      </m:oMathPara>
                    </a14:m>
                    <a:endParaRPr lang="zh-CN" altLang="en-US" sz="28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6444208" y="2564904"/>
                    <a:ext cx="503663" cy="575479"/>
                  </a:xfrm>
                  <a:prstGeom prst="rect">
                    <a:avLst/>
                  </a:prstGeom>
                  <a:blipFill rotWithShape="0">
                    <a:blip r:embed="rId8"/>
                    <a:stretch>
                      <a:fillRect/>
                    </a:stretch>
                  </a:blipFill>
                </p:spPr>
                <p:txBody>
                  <a:bodyPr/>
                  <a:lstStyle/>
                  <a:p>
                    <a:r>
                      <a:rPr lang="zh-CN" altLang="en-US">
                        <a:noFill/>
                      </a:rPr>
                      <a:t> </a:t>
                    </a:r>
                  </a:p>
                </p:txBody>
              </p:sp>
            </mc:Fallback>
          </mc:AlternateContent>
          <p:sp>
            <p:nvSpPr>
              <p:cNvPr id="18" name="任意多边形 17"/>
              <p:cNvSpPr/>
              <p:nvPr/>
            </p:nvSpPr>
            <p:spPr bwMode="auto">
              <a:xfrm>
                <a:off x="6160038" y="4625009"/>
                <a:ext cx="121493" cy="410817"/>
              </a:xfrm>
              <a:custGeom>
                <a:avLst/>
                <a:gdLst>
                  <a:gd name="connsiteX0" fmla="*/ 55232 w 121493"/>
                  <a:gd name="connsiteY0" fmla="*/ 0 h 410817"/>
                  <a:gd name="connsiteX1" fmla="*/ 2224 w 121493"/>
                  <a:gd name="connsiteY1" fmla="*/ 238539 h 410817"/>
                  <a:gd name="connsiteX2" fmla="*/ 121493 w 121493"/>
                  <a:gd name="connsiteY2" fmla="*/ 410817 h 410817"/>
                </a:gdLst>
                <a:ahLst/>
                <a:cxnLst>
                  <a:cxn ang="0">
                    <a:pos x="connsiteX0" y="connsiteY0"/>
                  </a:cxn>
                  <a:cxn ang="0">
                    <a:pos x="connsiteX1" y="connsiteY1"/>
                  </a:cxn>
                  <a:cxn ang="0">
                    <a:pos x="connsiteX2" y="connsiteY2"/>
                  </a:cxn>
                </a:cxnLst>
                <a:rect l="l" t="t" r="r" b="b"/>
                <a:pathLst>
                  <a:path w="121493" h="410817">
                    <a:moveTo>
                      <a:pt x="55232" y="0"/>
                    </a:moveTo>
                    <a:cubicBezTo>
                      <a:pt x="23206" y="85035"/>
                      <a:pt x="-8820" y="170070"/>
                      <a:pt x="2224" y="238539"/>
                    </a:cubicBezTo>
                    <a:cubicBezTo>
                      <a:pt x="13267" y="307009"/>
                      <a:pt x="67380" y="358913"/>
                      <a:pt x="121493" y="410817"/>
                    </a:cubicBezTo>
                  </a:path>
                </a:pathLst>
              </a:cu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19" name="文本框 18"/>
                  <p:cNvSpPr txBox="1"/>
                  <p:nvPr/>
                </p:nvSpPr>
                <p:spPr>
                  <a:xfrm>
                    <a:off x="5729329" y="4561964"/>
                    <a:ext cx="4988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𝜽</m:t>
                          </m:r>
                        </m:oMath>
                      </m:oMathPara>
                    </a14:m>
                    <a:endParaRPr lang="zh-CN" altLang="en-US" sz="28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5729329" y="4561964"/>
                    <a:ext cx="498855" cy="523220"/>
                  </a:xfrm>
                  <a:prstGeom prst="rect">
                    <a:avLst/>
                  </a:prstGeom>
                  <a:blipFill rotWithShape="0">
                    <a:blip r:embed="rId9"/>
                    <a:stretch>
                      <a:fillRect/>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21" name="文本框 20"/>
              <p:cNvSpPr txBox="1"/>
              <p:nvPr/>
            </p:nvSpPr>
            <p:spPr>
              <a:xfrm>
                <a:off x="1073946" y="4006810"/>
                <a:ext cx="4938596" cy="1006366"/>
              </a:xfrm>
              <a:prstGeom prst="rect">
                <a:avLst/>
              </a:prstGeom>
              <a:noFill/>
            </p:spPr>
            <p:txBody>
              <a:bodyPr wrap="none" rtlCol="0">
                <a:spAutoFit/>
              </a:bodyPr>
              <a:lstStyle/>
              <a:p>
                <a:pPr algn="l"/>
                <a:r>
                  <a:rPr lang="zh-CN" altLang="en-US" sz="2800"/>
                  <a:t>方向：电荷运动</a:t>
                </a:r>
                <a:r>
                  <a:rPr lang="zh-CN" altLang="en-US" sz="2800" dirty="0"/>
                  <a:t>不</a:t>
                </a:r>
                <a:r>
                  <a:rPr lang="zh-CN" altLang="en-US" sz="2800"/>
                  <a:t>受力的方向</a:t>
                </a:r>
                <a:endParaRPr lang="en-US" altLang="zh-CN" sz="2800" dirty="0"/>
              </a:p>
              <a:p>
                <a:pPr algn="l"/>
                <a:r>
                  <a:rPr lang="en-US" altLang="zh-CN" sz="2800" dirty="0"/>
                  <a:t>           </a:t>
                </a:r>
                <a:r>
                  <a:rPr lang="zh-CN" altLang="en-US" sz="2800"/>
                  <a:t>且 </a:t>
                </a:r>
                <a14:m>
                  <m:oMath xmlns:m="http://schemas.openxmlformats.org/officeDocument/2006/math">
                    <m:r>
                      <a:rPr lang="en-US" altLang="zh-CN" sz="2800" b="1" i="1" smtClean="0">
                        <a:latin typeface="Cambria Math" panose="02040503050406030204" pitchFamily="18" charset="0"/>
                      </a:rPr>
                      <m:t>𝒒</m:t>
                    </m:r>
                    <m:acc>
                      <m:accPr>
                        <m:chr m:val="⃗"/>
                        <m:ctrlPr>
                          <a:rPr lang="en-US" altLang="zh-CN" sz="2800" b="1" i="1" smtClean="0">
                            <a:latin typeface="Cambria Math" panose="02040503050406030204" pitchFamily="18" charset="0"/>
                          </a:rPr>
                        </m:ctrlPr>
                      </m:accPr>
                      <m:e>
                        <m:r>
                          <a:rPr lang="en-US" altLang="zh-CN" sz="2800" b="1" i="1" smtClean="0">
                            <a:latin typeface="Cambria Math" panose="02040503050406030204" pitchFamily="18" charset="0"/>
                          </a:rPr>
                          <m:t>𝒗</m:t>
                        </m:r>
                      </m:e>
                    </m:acc>
                    <m:r>
                      <a:rPr lang="en-US" altLang="zh-CN" sz="2800" b="1" i="1" dirty="0" smtClean="0">
                        <a:latin typeface="Cambria Math" panose="02040503050406030204" pitchFamily="18" charset="0"/>
                      </a:rPr>
                      <m:t> ,</m:t>
                    </m:r>
                    <m:acc>
                      <m:accPr>
                        <m:chr m:val="⃗"/>
                        <m:ctrlPr>
                          <a:rPr lang="en-US" altLang="zh-CN" sz="2800" b="1" i="1" dirty="0" smtClean="0">
                            <a:latin typeface="Cambria Math" panose="02040503050406030204" pitchFamily="18" charset="0"/>
                          </a:rPr>
                        </m:ctrlPr>
                      </m:accPr>
                      <m:e>
                        <m:r>
                          <a:rPr lang="en-US" altLang="zh-CN" sz="2800" b="1" i="1" dirty="0" smtClean="0">
                            <a:latin typeface="Cambria Math" panose="02040503050406030204" pitchFamily="18" charset="0"/>
                          </a:rPr>
                          <m:t>𝑩</m:t>
                        </m:r>
                      </m:e>
                    </m:acc>
                    <m:r>
                      <a:rPr lang="en-US" altLang="zh-CN" sz="2800" b="1" i="1" dirty="0" smtClean="0">
                        <a:latin typeface="Cambria Math" panose="02040503050406030204" pitchFamily="18" charset="0"/>
                      </a:rPr>
                      <m:t> ,</m:t>
                    </m:r>
                    <m:acc>
                      <m:accPr>
                        <m:chr m:val="⃗"/>
                        <m:ctrlPr>
                          <a:rPr lang="en-US" altLang="zh-CN" sz="2800" b="1" i="1" dirty="0" smtClean="0">
                            <a:latin typeface="Cambria Math" panose="02040503050406030204" pitchFamily="18" charset="0"/>
                          </a:rPr>
                        </m:ctrlPr>
                      </m:accPr>
                      <m:e>
                        <m:r>
                          <a:rPr lang="en-US" altLang="zh-CN" sz="2800" b="1" i="1" dirty="0" smtClean="0">
                            <a:latin typeface="Cambria Math" panose="02040503050406030204" pitchFamily="18" charset="0"/>
                          </a:rPr>
                          <m:t>𝑭</m:t>
                        </m:r>
                      </m:e>
                    </m:acc>
                    <m:r>
                      <a:rPr lang="en-US" altLang="zh-CN" sz="2800" b="1" i="1" dirty="0" smtClean="0">
                        <a:latin typeface="Cambria Math" panose="02040503050406030204" pitchFamily="18" charset="0"/>
                      </a:rPr>
                      <m:t> </m:t>
                    </m:r>
                  </m:oMath>
                </a14:m>
                <a:r>
                  <a:rPr lang="zh-CN" altLang="en-US" sz="2800" dirty="0"/>
                  <a:t> 构成右手系</a:t>
                </a:r>
              </a:p>
            </p:txBody>
          </p:sp>
        </mc:Choice>
        <mc:Fallback xmlns="">
          <p:sp>
            <p:nvSpPr>
              <p:cNvPr id="21" name="文本框 20"/>
              <p:cNvSpPr txBox="1">
                <a:spLocks noRot="1" noChangeAspect="1" noMove="1" noResize="1" noEditPoints="1" noAdjustHandles="1" noChangeArrowheads="1" noChangeShapeType="1" noTextEdit="1"/>
              </p:cNvSpPr>
              <p:nvPr/>
            </p:nvSpPr>
            <p:spPr>
              <a:xfrm>
                <a:off x="1073946" y="4006810"/>
                <a:ext cx="4938596" cy="1006366"/>
              </a:xfrm>
              <a:prstGeom prst="rect">
                <a:avLst/>
              </a:prstGeom>
              <a:blipFill rotWithShape="0">
                <a:blip r:embed="rId10"/>
                <a:stretch>
                  <a:fillRect l="-2469" t="-7879" r="-1852" b="-13939"/>
                </a:stretch>
              </a:blipFill>
            </p:spPr>
            <p:txBody>
              <a:bodyPr/>
              <a:lstStyle/>
              <a:p>
                <a:r>
                  <a:rPr lang="zh-CN" altLang="en-US">
                    <a:noFill/>
                  </a:rPr>
                  <a:t> </a:t>
                </a:r>
              </a:p>
            </p:txBody>
          </p:sp>
        </mc:Fallback>
      </mc:AlternateContent>
      <p:sp>
        <p:nvSpPr>
          <p:cNvPr id="22" name="矩形 21"/>
          <p:cNvSpPr/>
          <p:nvPr/>
        </p:nvSpPr>
        <p:spPr>
          <a:xfrm>
            <a:off x="3184843" y="5517232"/>
            <a:ext cx="3001079" cy="523220"/>
          </a:xfrm>
          <a:prstGeom prst="rect">
            <a:avLst/>
          </a:prstGeom>
        </p:spPr>
        <p:txBody>
          <a:bodyPr wrap="none">
            <a:spAutoFit/>
          </a:bodyPr>
          <a:lstStyle/>
          <a:p>
            <a:r>
              <a:rPr lang="zh-CN" altLang="en-US" sz="2800" dirty="0">
                <a:solidFill>
                  <a:schemeClr val="accent2"/>
                </a:solidFill>
              </a:rPr>
              <a:t>单位：特</a:t>
            </a:r>
            <a:r>
              <a:rPr lang="en-US" altLang="zh-CN" sz="2800" dirty="0">
                <a:solidFill>
                  <a:schemeClr val="accent2"/>
                </a:solidFill>
              </a:rPr>
              <a:t>[</a:t>
            </a:r>
            <a:r>
              <a:rPr lang="zh-CN" altLang="en-US" sz="2800" dirty="0">
                <a:solidFill>
                  <a:schemeClr val="accent2"/>
                </a:solidFill>
              </a:rPr>
              <a:t>斯拉</a:t>
            </a:r>
            <a:r>
              <a:rPr lang="en-US" altLang="zh-CN" sz="2800" dirty="0">
                <a:solidFill>
                  <a:schemeClr val="accent2"/>
                </a:solidFill>
              </a:rPr>
              <a:t>], T</a:t>
            </a:r>
            <a:endParaRPr lang="zh-CN" altLang="en-US" sz="2800" dirty="0">
              <a:solidFill>
                <a:schemeClr val="accent2"/>
              </a:solidFill>
            </a:endParaRPr>
          </a:p>
        </p:txBody>
      </p:sp>
      <p:sp>
        <p:nvSpPr>
          <p:cNvPr id="23" name="文本框 22"/>
          <p:cNvSpPr txBox="1"/>
          <p:nvPr/>
        </p:nvSpPr>
        <p:spPr>
          <a:xfrm>
            <a:off x="1084078" y="2636912"/>
            <a:ext cx="4512774" cy="523220"/>
          </a:xfrm>
          <a:prstGeom prst="rect">
            <a:avLst/>
          </a:prstGeom>
          <a:noFill/>
        </p:spPr>
        <p:txBody>
          <a:bodyPr wrap="none" rtlCol="0">
            <a:spAutoFit/>
          </a:bodyPr>
          <a:lstStyle/>
          <a:p>
            <a:r>
              <a:rPr lang="zh-CN" altLang="en-US" sz="2800" dirty="0"/>
              <a:t>电荷沿磁场方向运动不受力</a:t>
            </a:r>
          </a:p>
        </p:txBody>
      </p:sp>
      <mc:AlternateContent xmlns:mc="http://schemas.openxmlformats.org/markup-compatibility/2006" xmlns:a14="http://schemas.microsoft.com/office/drawing/2010/main">
        <mc:Choice Requires="a14">
          <p:sp>
            <p:nvSpPr>
              <p:cNvPr id="24" name="矩形 23"/>
              <p:cNvSpPr/>
              <p:nvPr/>
            </p:nvSpPr>
            <p:spPr>
              <a:xfrm>
                <a:off x="1168558" y="6130045"/>
                <a:ext cx="6931834" cy="539315"/>
              </a:xfrm>
              <a:prstGeom prst="rect">
                <a:avLst/>
              </a:prstGeom>
            </p:spPr>
            <p:txBody>
              <a:bodyPr wrap="none">
                <a:spAutoFit/>
              </a:bodyPr>
              <a:lstStyle/>
              <a:p>
                <a:r>
                  <a:rPr lang="zh-CN" altLang="en-US" sz="2800" dirty="0">
                    <a:solidFill>
                      <a:schemeClr val="accent2"/>
                    </a:solidFill>
                  </a:rPr>
                  <a:t>地球表面 </a:t>
                </a:r>
                <a:r>
                  <a:rPr lang="en-US" altLang="zh-CN" sz="2800" dirty="0">
                    <a:solidFill>
                      <a:schemeClr val="accent2"/>
                    </a:solidFill>
                  </a:rPr>
                  <a:t>~ </a:t>
                </a:r>
                <a14:m>
                  <m:oMath xmlns:m="http://schemas.openxmlformats.org/officeDocument/2006/math">
                    <m:r>
                      <a:rPr lang="en-US" altLang="zh-CN" sz="2800" b="1" i="0" smtClean="0">
                        <a:solidFill>
                          <a:schemeClr val="accent2"/>
                        </a:solidFill>
                        <a:latin typeface="Cambria Math" panose="02040503050406030204" pitchFamily="18" charset="0"/>
                      </a:rPr>
                      <m:t>𝟓</m:t>
                    </m:r>
                    <m:r>
                      <a:rPr lang="en-US" altLang="zh-CN" sz="2800" b="1" i="1"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𝟏</m:t>
                    </m:r>
                    <m:sSup>
                      <m:sSupPr>
                        <m:ctrlPr>
                          <a:rPr lang="en-US" altLang="zh-CN" sz="2800" b="1" i="1" smtClean="0">
                            <a:solidFill>
                              <a:schemeClr val="accent2"/>
                            </a:solidFill>
                            <a:latin typeface="Cambria Math" panose="02040503050406030204" pitchFamily="18" charset="0"/>
                          </a:rPr>
                        </m:ctrlPr>
                      </m:sSupPr>
                      <m:e>
                        <m:r>
                          <a:rPr lang="en-US" altLang="zh-CN" sz="2800" b="1" i="1" smtClean="0">
                            <a:solidFill>
                              <a:schemeClr val="accent2"/>
                            </a:solidFill>
                            <a:latin typeface="Cambria Math" panose="02040503050406030204" pitchFamily="18" charset="0"/>
                          </a:rPr>
                          <m:t>𝟎</m:t>
                        </m:r>
                      </m:e>
                      <m:sup>
                        <m:r>
                          <a:rPr lang="en-US" altLang="zh-CN" sz="2800" b="1" i="1"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𝟓</m:t>
                        </m:r>
                      </m:sup>
                    </m:sSup>
                  </m:oMath>
                </a14:m>
                <a:r>
                  <a:rPr lang="en-US" altLang="zh-CN" sz="2800" dirty="0">
                    <a:solidFill>
                      <a:schemeClr val="accent2"/>
                    </a:solidFill>
                  </a:rPr>
                  <a:t>T</a:t>
                </a:r>
                <a:r>
                  <a:rPr lang="zh-CN" altLang="en-US" sz="2800" dirty="0">
                    <a:solidFill>
                      <a:schemeClr val="accent2"/>
                    </a:solidFill>
                  </a:rPr>
                  <a:t>，太阳表面 </a:t>
                </a:r>
                <a:r>
                  <a:rPr lang="en-US" altLang="zh-CN" sz="2800" dirty="0">
                    <a:solidFill>
                      <a:schemeClr val="accent2"/>
                    </a:solidFill>
                  </a:rPr>
                  <a:t>~</a:t>
                </a:r>
                <a14:m>
                  <m:oMath xmlns:m="http://schemas.openxmlformats.org/officeDocument/2006/math">
                    <m:r>
                      <a:rPr lang="en-US" altLang="zh-CN" sz="2800" i="1" dirty="0">
                        <a:solidFill>
                          <a:schemeClr val="accent2"/>
                        </a:solidFill>
                        <a:latin typeface="Cambria Math" panose="02040503050406030204" pitchFamily="18" charset="0"/>
                      </a:rPr>
                      <m:t> </m:t>
                    </m:r>
                    <m:r>
                      <a:rPr lang="en-US" altLang="zh-CN" sz="2800" b="1" i="1" smtClean="0">
                        <a:solidFill>
                          <a:schemeClr val="accent2"/>
                        </a:solidFill>
                        <a:latin typeface="Cambria Math" panose="02040503050406030204" pitchFamily="18" charset="0"/>
                      </a:rPr>
                      <m:t>𝟏</m:t>
                    </m:r>
                    <m:sSup>
                      <m:sSupPr>
                        <m:ctrlPr>
                          <a:rPr lang="en-US" altLang="zh-CN" sz="2800" b="1" i="1" smtClean="0">
                            <a:solidFill>
                              <a:schemeClr val="accent2"/>
                            </a:solidFill>
                            <a:latin typeface="Cambria Math" panose="02040503050406030204" pitchFamily="18" charset="0"/>
                          </a:rPr>
                        </m:ctrlPr>
                      </m:sSupPr>
                      <m:e>
                        <m:r>
                          <a:rPr lang="en-US" altLang="zh-CN" sz="2800" b="1" i="1" smtClean="0">
                            <a:solidFill>
                              <a:schemeClr val="accent2"/>
                            </a:solidFill>
                            <a:latin typeface="Cambria Math" panose="02040503050406030204" pitchFamily="18" charset="0"/>
                          </a:rPr>
                          <m:t>𝟎</m:t>
                        </m:r>
                      </m:e>
                      <m:sup>
                        <m:r>
                          <a:rPr lang="en-US" altLang="zh-CN" sz="2800" b="1" i="1" smtClean="0">
                            <a:solidFill>
                              <a:schemeClr val="accent2"/>
                            </a:solidFill>
                            <a:latin typeface="Cambria Math" panose="02040503050406030204" pitchFamily="18" charset="0"/>
                          </a:rPr>
                          <m:t>−</m:t>
                        </m:r>
                        <m:r>
                          <a:rPr lang="en-US" altLang="zh-CN" sz="2800" b="1" i="1" smtClean="0">
                            <a:solidFill>
                              <a:schemeClr val="accent2"/>
                            </a:solidFill>
                            <a:latin typeface="Cambria Math" panose="02040503050406030204" pitchFamily="18" charset="0"/>
                          </a:rPr>
                          <m:t>𝟐</m:t>
                        </m:r>
                      </m:sup>
                    </m:sSup>
                  </m:oMath>
                </a14:m>
                <a:r>
                  <a:rPr lang="en-US" altLang="zh-CN" sz="2800" dirty="0">
                    <a:solidFill>
                      <a:schemeClr val="accent2"/>
                    </a:solidFill>
                  </a:rPr>
                  <a:t>T</a:t>
                </a:r>
                <a:endParaRPr lang="zh-CN" altLang="en-US" sz="2800" dirty="0">
                  <a:solidFill>
                    <a:schemeClr val="accent2"/>
                  </a:solidFill>
                </a:endParaRPr>
              </a:p>
            </p:txBody>
          </p:sp>
        </mc:Choice>
        <mc:Fallback xmlns="">
          <p:sp>
            <p:nvSpPr>
              <p:cNvPr id="24" name="矩形 23"/>
              <p:cNvSpPr>
                <a:spLocks noRot="1" noChangeAspect="1" noMove="1" noResize="1" noEditPoints="1" noAdjustHandles="1" noChangeArrowheads="1" noChangeShapeType="1" noTextEdit="1"/>
              </p:cNvSpPr>
              <p:nvPr/>
            </p:nvSpPr>
            <p:spPr>
              <a:xfrm>
                <a:off x="1168558" y="6130045"/>
                <a:ext cx="6931834" cy="539315"/>
              </a:xfrm>
              <a:prstGeom prst="rect">
                <a:avLst/>
              </a:prstGeom>
              <a:blipFill rotWithShape="0">
                <a:blip r:embed="rId11"/>
                <a:stretch>
                  <a:fillRect l="-704" t="-13636" r="-616" b="-31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22973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5" grpId="0"/>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2"/>
              <p:cNvSpPr txBox="1">
                <a:spLocks noChangeArrowheads="1"/>
              </p:cNvSpPr>
              <p:nvPr/>
            </p:nvSpPr>
            <p:spPr bwMode="auto">
              <a:xfrm>
                <a:off x="250825" y="188640"/>
                <a:ext cx="4188967" cy="6446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dirty="0">
                    <a:solidFill>
                      <a:schemeClr val="accent2"/>
                    </a:solidFill>
                  </a:rPr>
                  <a:t>四、磁感应线（</a:t>
                </a:r>
                <a14:m>
                  <m:oMath xmlns:m="http://schemas.openxmlformats.org/officeDocument/2006/math">
                    <m:acc>
                      <m:accPr>
                        <m:chr m:val="⃗"/>
                        <m:ctrlPr>
                          <a:rPr lang="en-US" altLang="zh-CN" sz="3200" b="1" i="1" smtClean="0">
                            <a:solidFill>
                              <a:schemeClr val="accent2"/>
                            </a:solidFill>
                            <a:latin typeface="Cambria Math" panose="02040503050406030204" pitchFamily="18" charset="0"/>
                          </a:rPr>
                        </m:ctrlPr>
                      </m:accPr>
                      <m:e>
                        <m:r>
                          <a:rPr lang="en-US" altLang="zh-CN" sz="3200" b="1" i="1" smtClean="0">
                            <a:solidFill>
                              <a:schemeClr val="accent2"/>
                            </a:solidFill>
                            <a:latin typeface="Cambria Math" panose="02040503050406030204" pitchFamily="18" charset="0"/>
                          </a:rPr>
                          <m:t>𝑩</m:t>
                        </m:r>
                      </m:e>
                    </m:acc>
                  </m:oMath>
                </a14:m>
                <a:r>
                  <a:rPr lang="zh-CN" altLang="en-US" sz="3200" dirty="0">
                    <a:solidFill>
                      <a:schemeClr val="accent2"/>
                    </a:solidFill>
                  </a:rPr>
                  <a:t>线）</a:t>
                </a:r>
              </a:p>
            </p:txBody>
          </p:sp>
        </mc:Choice>
        <mc:Fallback xmlns="">
          <p:sp>
            <p:nvSpPr>
              <p:cNvPr id="2" name="Text Box 2"/>
              <p:cNvSpPr txBox="1">
                <a:spLocks noRot="1" noChangeAspect="1" noMove="1" noResize="1" noEditPoints="1" noAdjustHandles="1" noChangeArrowheads="1" noChangeShapeType="1" noTextEdit="1"/>
              </p:cNvSpPr>
              <p:nvPr/>
            </p:nvSpPr>
            <p:spPr bwMode="auto">
              <a:xfrm>
                <a:off x="250825" y="188640"/>
                <a:ext cx="4188967" cy="644664"/>
              </a:xfrm>
              <a:prstGeom prst="rect">
                <a:avLst/>
              </a:prstGeom>
              <a:blipFill rotWithShape="0">
                <a:blip r:embed="rId2"/>
                <a:stretch>
                  <a:fillRect l="-3639" t="-7547" r="-3202" b="-254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Text Box 41"/>
          <p:cNvSpPr txBox="1">
            <a:spLocks noChangeArrowheads="1"/>
          </p:cNvSpPr>
          <p:nvPr/>
        </p:nvSpPr>
        <p:spPr bwMode="auto">
          <a:xfrm>
            <a:off x="251520" y="836712"/>
            <a:ext cx="4968551" cy="99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类似电场线，引入磁感应线来形象描绘磁场分布</a:t>
            </a:r>
            <a:endParaRPr lang="en-US" altLang="zh-CN" sz="2800" dirty="0">
              <a:solidFill>
                <a:schemeClr val="accent2"/>
              </a:solidFill>
            </a:endParaRPr>
          </a:p>
        </p:txBody>
      </p:sp>
      <p:sp>
        <p:nvSpPr>
          <p:cNvPr id="6" name="Text Box 43"/>
          <p:cNvSpPr txBox="1">
            <a:spLocks noChangeArrowheads="1"/>
          </p:cNvSpPr>
          <p:nvPr/>
        </p:nvSpPr>
        <p:spPr bwMode="auto">
          <a:xfrm>
            <a:off x="35496" y="2420888"/>
            <a:ext cx="4968552" cy="1594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901700" indent="-901700" algn="l" eaLnBrk="1" hangingPunct="1">
              <a:lnSpc>
                <a:spcPct val="120000"/>
              </a:lnSpc>
            </a:pPr>
            <a:r>
              <a:rPr lang="zh-CN" altLang="en-US" sz="2800" dirty="0">
                <a:solidFill>
                  <a:schemeClr val="accent2"/>
                </a:solidFill>
              </a:rPr>
              <a:t>（</a:t>
            </a:r>
            <a:r>
              <a:rPr lang="en-US" altLang="zh-CN" sz="2800" dirty="0">
                <a:solidFill>
                  <a:schemeClr val="accent2"/>
                </a:solidFill>
              </a:rPr>
              <a:t>1</a:t>
            </a:r>
            <a:r>
              <a:rPr lang="zh-CN" altLang="en-US" sz="2800" dirty="0">
                <a:solidFill>
                  <a:schemeClr val="accent2"/>
                </a:solidFill>
              </a:rPr>
              <a:t>）磁感应线上任意一点的切线方向为该点磁感应强度的方向</a:t>
            </a:r>
          </a:p>
        </p:txBody>
      </p:sp>
      <p:sp>
        <p:nvSpPr>
          <p:cNvPr id="7" name="Text Box 44"/>
          <p:cNvSpPr txBox="1">
            <a:spLocks noChangeArrowheads="1"/>
          </p:cNvSpPr>
          <p:nvPr/>
        </p:nvSpPr>
        <p:spPr bwMode="auto">
          <a:xfrm>
            <a:off x="251520" y="1844824"/>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accent2"/>
                </a:solidFill>
              </a:rPr>
              <a:t>磁感应线的作法：</a:t>
            </a:r>
          </a:p>
        </p:txBody>
      </p:sp>
      <p:sp>
        <p:nvSpPr>
          <p:cNvPr id="8" name="Text Box 45"/>
          <p:cNvSpPr txBox="1">
            <a:spLocks noChangeArrowheads="1"/>
          </p:cNvSpPr>
          <p:nvPr/>
        </p:nvSpPr>
        <p:spPr bwMode="auto">
          <a:xfrm>
            <a:off x="179512" y="5241857"/>
            <a:ext cx="5905874"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2800" dirty="0">
                <a:solidFill>
                  <a:schemeClr val="accent2"/>
                </a:solidFill>
              </a:rPr>
              <a:t>性质：</a:t>
            </a:r>
          </a:p>
          <a:p>
            <a:pPr marL="457200" indent="-457200" algn="l" eaLnBrk="1" hangingPunct="1">
              <a:lnSpc>
                <a:spcPct val="120000"/>
              </a:lnSpc>
              <a:buFont typeface="Wingdings" panose="05000000000000000000" pitchFamily="2" charset="2"/>
              <a:buChar char="Ø"/>
            </a:pPr>
            <a:r>
              <a:rPr lang="zh-CN" altLang="en-US" sz="2800" dirty="0">
                <a:solidFill>
                  <a:schemeClr val="accent2"/>
                </a:solidFill>
              </a:rPr>
              <a:t>磁感应线是闭合曲线，不能中断</a:t>
            </a:r>
          </a:p>
          <a:p>
            <a:pPr marL="457200" indent="-457200" algn="l" eaLnBrk="1" hangingPunct="1">
              <a:lnSpc>
                <a:spcPct val="120000"/>
              </a:lnSpc>
              <a:buFont typeface="Wingdings" panose="05000000000000000000" pitchFamily="2" charset="2"/>
              <a:buChar char="Ø"/>
            </a:pPr>
            <a:r>
              <a:rPr lang="zh-CN" altLang="en-US" sz="2800" dirty="0">
                <a:solidFill>
                  <a:schemeClr val="accent2"/>
                </a:solidFill>
              </a:rPr>
              <a:t>任意两条磁感应线不能相交</a:t>
            </a:r>
            <a:endParaRPr lang="zh-CN" altLang="en-US" sz="3200" dirty="0">
              <a:solidFill>
                <a:schemeClr val="accent2"/>
              </a:solidFill>
            </a:endParaRPr>
          </a:p>
        </p:txBody>
      </p:sp>
      <mc:AlternateContent xmlns:mc="http://schemas.openxmlformats.org/markup-compatibility/2006" xmlns:a14="http://schemas.microsoft.com/office/drawing/2010/main">
        <mc:Choice Requires="a14">
          <p:sp>
            <p:nvSpPr>
              <p:cNvPr id="9" name="文本框 8"/>
              <p:cNvSpPr txBox="1"/>
              <p:nvPr/>
            </p:nvSpPr>
            <p:spPr>
              <a:xfrm>
                <a:off x="6300192" y="5013176"/>
                <a:ext cx="2376264" cy="9812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𝑩</m:t>
                      </m:r>
                      <m:r>
                        <a:rPr lang="en-US" altLang="zh-CN" sz="2800" b="1" i="1" smtClean="0">
                          <a:latin typeface="Cambria Math" panose="02040503050406030204" pitchFamily="18" charset="0"/>
                        </a:rPr>
                        <m:t>=</m:t>
                      </m:r>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𝒅</m:t>
                          </m:r>
                          <m:sSub>
                            <m:sSubPr>
                              <m:ctrlPr>
                                <a:rPr lang="en-US" altLang="zh-CN" sz="2800" b="1" i="1" smtClean="0">
                                  <a:latin typeface="Cambria Math" panose="02040503050406030204" pitchFamily="18" charset="0"/>
                                </a:rPr>
                              </m:ctrlPr>
                            </m:sSubPr>
                            <m:e>
                              <m:r>
                                <a:rPr lang="en-US" altLang="zh-CN" sz="2800" b="1" i="0" smtClean="0">
                                  <a:latin typeface="Cambria Math" panose="02040503050406030204" pitchFamily="18" charset="0"/>
                                </a:rPr>
                                <m:t>𝚽</m:t>
                              </m:r>
                            </m:e>
                            <m:sub>
                              <m:r>
                                <a:rPr lang="en-US" altLang="zh-CN" sz="2800" b="1" i="1" smtClean="0">
                                  <a:latin typeface="Cambria Math" panose="02040503050406030204" pitchFamily="18" charset="0"/>
                                </a:rPr>
                                <m:t>𝒎</m:t>
                              </m:r>
                            </m:sub>
                          </m:sSub>
                        </m:num>
                        <m:den>
                          <m:r>
                            <a:rPr lang="en-US" altLang="zh-CN" sz="2800" b="1" i="1" smtClean="0">
                              <a:latin typeface="Cambria Math" panose="02040503050406030204" pitchFamily="18" charset="0"/>
                            </a:rPr>
                            <m:t>𝒅</m:t>
                          </m:r>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𝑺</m:t>
                              </m:r>
                            </m:e>
                            <m:sub>
                              <m:r>
                                <a:rPr lang="en-US" altLang="zh-CN" sz="2800" b="1" i="1" smtClean="0">
                                  <a:latin typeface="Cambria Math" panose="02040503050406030204" pitchFamily="18" charset="0"/>
                                </a:rPr>
                                <m:t>⊥</m:t>
                              </m:r>
                            </m:sub>
                          </m:sSub>
                        </m:den>
                      </m:f>
                    </m:oMath>
                  </m:oMathPara>
                </a14:m>
                <a:endParaRPr lang="zh-CN" altLang="en-US" sz="2800" dirty="0"/>
              </a:p>
            </p:txBody>
          </p:sp>
        </mc:Choice>
        <mc:Fallback xmlns="">
          <p:sp>
            <p:nvSpPr>
              <p:cNvPr id="9" name="文本框 8"/>
              <p:cNvSpPr txBox="1">
                <a:spLocks noRot="1" noChangeAspect="1" noMove="1" noResize="1" noEditPoints="1" noAdjustHandles="1" noChangeArrowheads="1" noChangeShapeType="1" noTextEdit="1"/>
              </p:cNvSpPr>
              <p:nvPr/>
            </p:nvSpPr>
            <p:spPr>
              <a:xfrm>
                <a:off x="6300192" y="5013176"/>
                <a:ext cx="2376264" cy="981231"/>
              </a:xfrm>
              <a:prstGeom prst="rect">
                <a:avLst/>
              </a:prstGeom>
              <a:blipFill rotWithShape="0">
                <a:blip r:embed="rId3"/>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4">
            <a:clrChange>
              <a:clrFrom>
                <a:srgbClr val="FFFFFF"/>
              </a:clrFrom>
              <a:clrTo>
                <a:srgbClr val="FFFFFF">
                  <a:alpha val="0"/>
                </a:srgbClr>
              </a:clrTo>
            </a:clrChange>
          </a:blip>
          <a:stretch>
            <a:fillRect/>
          </a:stretch>
        </p:blipFill>
        <p:spPr>
          <a:xfrm>
            <a:off x="5166492" y="826192"/>
            <a:ext cx="3699549" cy="3178872"/>
          </a:xfrm>
          <a:prstGeom prst="rect">
            <a:avLst/>
          </a:prstGeom>
        </p:spPr>
      </p:pic>
      <mc:AlternateContent xmlns:mc="http://schemas.openxmlformats.org/markup-compatibility/2006" xmlns:a14="http://schemas.microsoft.com/office/drawing/2010/main">
        <mc:Choice Requires="a14">
          <p:sp>
            <p:nvSpPr>
              <p:cNvPr id="12" name="文本框 11"/>
              <p:cNvSpPr txBox="1"/>
              <p:nvPr/>
            </p:nvSpPr>
            <p:spPr>
              <a:xfrm>
                <a:off x="6031685" y="6207695"/>
                <a:ext cx="2716780" cy="523220"/>
              </a:xfrm>
              <a:prstGeom prst="rect">
                <a:avLst/>
              </a:prstGeom>
              <a:noFill/>
            </p:spPr>
            <p:txBody>
              <a:bodyPr wrap="square" rtlCol="0">
                <a:spAutoFit/>
              </a:bodyPr>
              <a:lstStyle/>
              <a:p>
                <a14:m>
                  <m:oMath xmlns:m="http://schemas.openxmlformats.org/officeDocument/2006/math">
                    <m:sSub>
                      <m:sSubPr>
                        <m:ctrlPr>
                          <a:rPr lang="en-US" altLang="zh-CN" b="1" i="1" smtClean="0">
                            <a:solidFill>
                              <a:schemeClr val="bg2">
                                <a:lumMod val="50000"/>
                              </a:schemeClr>
                            </a:solidFill>
                            <a:latin typeface="Cambria Math" panose="02040503050406030204" pitchFamily="18" charset="0"/>
                          </a:rPr>
                        </m:ctrlPr>
                      </m:sSubPr>
                      <m:e>
                        <m:r>
                          <a:rPr lang="en-US" altLang="zh-CN" b="1" i="0" smtClean="0">
                            <a:solidFill>
                              <a:schemeClr val="bg2">
                                <a:lumMod val="50000"/>
                              </a:schemeClr>
                            </a:solidFill>
                            <a:latin typeface="Cambria Math" panose="02040503050406030204" pitchFamily="18" charset="0"/>
                          </a:rPr>
                          <m:t>𝚽</m:t>
                        </m:r>
                      </m:e>
                      <m:sub>
                        <m:r>
                          <a:rPr lang="en-US" altLang="zh-CN" b="1" i="1" smtClean="0">
                            <a:solidFill>
                              <a:schemeClr val="bg2">
                                <a:lumMod val="50000"/>
                              </a:schemeClr>
                            </a:solidFill>
                            <a:latin typeface="Cambria Math" panose="02040503050406030204" pitchFamily="18" charset="0"/>
                          </a:rPr>
                          <m:t>𝒎</m:t>
                        </m:r>
                      </m:sub>
                    </m:sSub>
                  </m:oMath>
                </a14:m>
                <a:r>
                  <a:rPr lang="zh-CN" altLang="en-US" dirty="0">
                    <a:solidFill>
                      <a:schemeClr val="bg2">
                        <a:lumMod val="50000"/>
                      </a:schemeClr>
                    </a:solidFill>
                  </a:rPr>
                  <a:t> 磁感线条数</a:t>
                </a:r>
              </a:p>
            </p:txBody>
          </p:sp>
        </mc:Choice>
        <mc:Fallback xmlns="">
          <p:sp>
            <p:nvSpPr>
              <p:cNvPr id="12" name="文本框 11"/>
              <p:cNvSpPr txBox="1">
                <a:spLocks noRot="1" noChangeAspect="1" noMove="1" noResize="1" noEditPoints="1" noAdjustHandles="1" noChangeArrowheads="1" noChangeShapeType="1" noTextEdit="1"/>
              </p:cNvSpPr>
              <p:nvPr/>
            </p:nvSpPr>
            <p:spPr>
              <a:xfrm>
                <a:off x="6031685" y="6207695"/>
                <a:ext cx="2716780" cy="523220"/>
              </a:xfrm>
              <a:prstGeom prst="rect">
                <a:avLst/>
              </a:prstGeom>
              <a:blipFill>
                <a:blip r:embed="rId5"/>
                <a:stretch>
                  <a:fillRect t="-15116" r="-1121" b="-27907"/>
                </a:stretch>
              </a:blipFill>
            </p:spPr>
            <p:txBody>
              <a:bodyPr/>
              <a:lstStyle/>
              <a:p>
                <a:r>
                  <a:rPr lang="zh-CN" altLang="en-US">
                    <a:noFill/>
                  </a:rPr>
                  <a:t> </a:t>
                </a:r>
              </a:p>
            </p:txBody>
          </p:sp>
        </mc:Fallback>
      </mc:AlternateContent>
      <p:sp>
        <p:nvSpPr>
          <p:cNvPr id="3" name="矩形 2"/>
          <p:cNvSpPr/>
          <p:nvPr/>
        </p:nvSpPr>
        <p:spPr>
          <a:xfrm>
            <a:off x="35496" y="4102738"/>
            <a:ext cx="8711750" cy="1126462"/>
          </a:xfrm>
          <a:prstGeom prst="rect">
            <a:avLst/>
          </a:prstGeom>
        </p:spPr>
        <p:txBody>
          <a:bodyPr wrap="square">
            <a:spAutoFit/>
          </a:bodyPr>
          <a:lstStyle/>
          <a:p>
            <a:pPr marL="901700" indent="-901700" algn="l" eaLnBrk="1" hangingPunct="1">
              <a:lnSpc>
                <a:spcPct val="120000"/>
              </a:lnSpc>
            </a:pPr>
            <a:r>
              <a:rPr lang="zh-CN" altLang="en-US" sz="2800" dirty="0">
                <a:solidFill>
                  <a:schemeClr val="accent2"/>
                </a:solidFill>
              </a:rPr>
              <a:t>（</a:t>
            </a:r>
            <a:r>
              <a:rPr lang="en-US" altLang="zh-CN" sz="2800" dirty="0">
                <a:solidFill>
                  <a:schemeClr val="accent2"/>
                </a:solidFill>
              </a:rPr>
              <a:t>2</a:t>
            </a:r>
            <a:r>
              <a:rPr lang="zh-CN" altLang="en-US" sz="2800" dirty="0">
                <a:solidFill>
                  <a:schemeClr val="accent2"/>
                </a:solidFill>
              </a:rPr>
              <a:t>）通过垂直于磁感应线的单位面积上的磁感应线的条数等于该处磁感应强度的大小</a:t>
            </a:r>
            <a:r>
              <a:rPr lang="en-US" altLang="zh-CN" sz="2800" dirty="0">
                <a:solidFill>
                  <a:schemeClr val="accent2"/>
                </a:solidFill>
              </a:rPr>
              <a:t>.</a:t>
            </a:r>
          </a:p>
        </p:txBody>
      </p:sp>
    </p:spTree>
    <p:extLst>
      <p:ext uri="{BB962C8B-B14F-4D97-AF65-F5344CB8AC3E}">
        <p14:creationId xmlns:p14="http://schemas.microsoft.com/office/powerpoint/2010/main" val="120167523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down)">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8">
                                            <p:txEl>
                                              <p:pRg st="1" end="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p:bldP spid="6" grpId="0"/>
      <p:bldP spid="7" grpId="0" autoUpdateAnimBg="0"/>
      <p:bldP spid="8" grpId="0" build="p" autoUpdateAnimBg="0"/>
      <p:bldP spid="9" grpId="0"/>
      <p:bldP spid="1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e.hiphotos.baidu.com/zhidao/wh%3D450%2C600/sign=5c490f37a5efce1bea7ec0ce9a61dfe8/f31fbe096b63f624a7c675c28544ebf81b4ca35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60648"/>
            <a:ext cx="4286250" cy="2600325"/>
          </a:xfrm>
          <a:prstGeom prst="rect">
            <a:avLst/>
          </a:prstGeom>
          <a:noFill/>
          <a:extLst>
            <a:ext uri="{909E8E84-426E-40DD-AFC4-6F175D3DCCD1}">
              <a14:hiddenFill xmlns:a14="http://schemas.microsoft.com/office/drawing/2010/main">
                <a:solidFill>
                  <a:srgbClr val="FFFFFF"/>
                </a:solidFill>
              </a14:hiddenFill>
            </a:ext>
          </a:extLst>
        </p:spPr>
      </p:pic>
      <p:pic>
        <p:nvPicPr>
          <p:cNvPr id="24580" name="Picture 4" descr="http://p.ananas.chaoxing.com/star/1024_0/1389235175870brerf.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04596" y="3429000"/>
            <a:ext cx="4379979" cy="3284984"/>
          </a:xfrm>
          <a:prstGeom prst="rect">
            <a:avLst/>
          </a:prstGeom>
          <a:noFill/>
          <a:extLst>
            <a:ext uri="{909E8E84-426E-40DD-AFC4-6F175D3DCCD1}">
              <a14:hiddenFill xmlns:a14="http://schemas.microsoft.com/office/drawing/2010/main">
                <a:solidFill>
                  <a:srgbClr val="FFFFFF"/>
                </a:solidFill>
              </a14:hiddenFill>
            </a:ext>
          </a:extLst>
        </p:spPr>
      </p:pic>
      <p:pic>
        <p:nvPicPr>
          <p:cNvPr id="24582" name="Picture 6" descr="http://a.hiphotos.baidu.com/zhidao/wh%3D450%2C600/sign=277a8feb261f95caa6a09ab2fc275308/b3b7d0a20cf431ad7b9fc9ac4836acaf2fdd98d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7600" y="620688"/>
            <a:ext cx="351472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24584" name="Picture 8" descr="http://c.hiphotos.baidu.com/zhidao/wh%3D600%2C800/sign=0c306015087b02080c9c37e752e9deeb/0824ab18972bd40757cc9b4d79899e510fb30972.jpg"/>
          <p:cNvPicPr>
            <a:picLocks noChangeAspect="1" noChangeArrowheads="1"/>
          </p:cNvPicPr>
          <p:nvPr/>
        </p:nvPicPr>
        <p:blipFill rotWithShape="1">
          <a:blip r:embed="rId5">
            <a:extLst>
              <a:ext uri="{28A0092B-C50C-407E-A947-70E740481C1C}">
                <a14:useLocalDpi xmlns:a14="http://schemas.microsoft.com/office/drawing/2010/main" val="0"/>
              </a:ext>
            </a:extLst>
          </a:blip>
          <a:srcRect l="8226" t="9546" r="5485" b="15465"/>
          <a:stretch/>
        </p:blipFill>
        <p:spPr bwMode="auto">
          <a:xfrm>
            <a:off x="5004048" y="3883360"/>
            <a:ext cx="3672408" cy="2376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0"/>
          <p:cNvSpPr txBox="1">
            <a:spLocks noChangeArrowheads="1"/>
          </p:cNvSpPr>
          <p:nvPr/>
        </p:nvSpPr>
        <p:spPr bwMode="auto">
          <a:xfrm>
            <a:off x="679211" y="2905780"/>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accent2"/>
                </a:solidFill>
              </a:rPr>
              <a:t>蹄形磁铁的</a:t>
            </a:r>
            <a:r>
              <a:rPr lang="zh-CN" altLang="en-US" sz="2800" dirty="0">
                <a:solidFill>
                  <a:schemeClr val="accent2"/>
                </a:solidFill>
              </a:rPr>
              <a:t>磁感应线</a:t>
            </a:r>
          </a:p>
        </p:txBody>
      </p:sp>
      <p:sp>
        <p:nvSpPr>
          <p:cNvPr id="8" name="Text Box 10"/>
          <p:cNvSpPr txBox="1">
            <a:spLocks noChangeArrowheads="1"/>
          </p:cNvSpPr>
          <p:nvPr/>
        </p:nvSpPr>
        <p:spPr bwMode="auto">
          <a:xfrm>
            <a:off x="5181578" y="2914665"/>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accent2"/>
                </a:solidFill>
              </a:rPr>
              <a:t>条形磁铁的</a:t>
            </a:r>
            <a:r>
              <a:rPr lang="zh-CN" altLang="en-US" sz="2800" dirty="0">
                <a:solidFill>
                  <a:schemeClr val="accent2"/>
                </a:solidFill>
              </a:rPr>
              <a:t>磁感应线</a:t>
            </a:r>
          </a:p>
        </p:txBody>
      </p:sp>
    </p:spTree>
    <p:extLst>
      <p:ext uri="{BB962C8B-B14F-4D97-AF65-F5344CB8AC3E}">
        <p14:creationId xmlns:p14="http://schemas.microsoft.com/office/powerpoint/2010/main" val="1528149675"/>
      </p:ext>
    </p:extLst>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2" name="Picture 10" descr="http://4a.hep.edu.cn/wlx/wldn/netteacher/Chapter10/images/t10_9%20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34" y="44624"/>
            <a:ext cx="4033058" cy="2936068"/>
          </a:xfrm>
          <a:prstGeom prst="rect">
            <a:avLst/>
          </a:prstGeom>
          <a:noFill/>
          <a:extLst>
            <a:ext uri="{909E8E84-426E-40DD-AFC4-6F175D3DCCD1}">
              <a14:hiddenFill xmlns:a14="http://schemas.microsoft.com/office/drawing/2010/main">
                <a:solidFill>
                  <a:srgbClr val="FFFFFF"/>
                </a:solidFill>
              </a14:hiddenFill>
            </a:ext>
          </a:extLst>
        </p:spPr>
      </p:pic>
      <p:pic>
        <p:nvPicPr>
          <p:cNvPr id="23564" name="Picture 12" descr="http://img2.ph.126.net/1lIC_7uIuF9FMsr4taJ9aA==/571394202740040872.bmp"/>
          <p:cNvPicPr>
            <a:picLocks noChangeAspect="1" noChangeArrowheads="1"/>
          </p:cNvPicPr>
          <p:nvPr/>
        </p:nvPicPr>
        <p:blipFill rotWithShape="1">
          <a:blip r:embed="rId3">
            <a:extLst>
              <a:ext uri="{28A0092B-C50C-407E-A947-70E740481C1C}">
                <a14:useLocalDpi xmlns:a14="http://schemas.microsoft.com/office/drawing/2010/main" val="0"/>
              </a:ext>
            </a:extLst>
          </a:blip>
          <a:srcRect l="26208" t="6761" r="35489" b="23754"/>
          <a:stretch/>
        </p:blipFill>
        <p:spPr bwMode="auto">
          <a:xfrm>
            <a:off x="5652120" y="66531"/>
            <a:ext cx="2736304" cy="27864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直线电流的磁力线"/>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8206" b="10488"/>
          <a:stretch/>
        </p:blipFill>
        <p:spPr bwMode="auto">
          <a:xfrm>
            <a:off x="5524294" y="3429000"/>
            <a:ext cx="3008146" cy="324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螺线管的磁力线"/>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0971" y="3498545"/>
            <a:ext cx="4723077" cy="309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0"/>
          <p:cNvSpPr txBox="1">
            <a:spLocks noChangeArrowheads="1"/>
          </p:cNvSpPr>
          <p:nvPr/>
        </p:nvSpPr>
        <p:spPr bwMode="auto">
          <a:xfrm>
            <a:off x="859548" y="2905780"/>
            <a:ext cx="3070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accent2"/>
                </a:solidFill>
              </a:rPr>
              <a:t>螺线管的</a:t>
            </a:r>
            <a:r>
              <a:rPr lang="zh-CN" altLang="en-US" sz="2800" dirty="0">
                <a:solidFill>
                  <a:schemeClr val="accent2"/>
                </a:solidFill>
              </a:rPr>
              <a:t>磁感应线</a:t>
            </a:r>
          </a:p>
        </p:txBody>
      </p:sp>
      <p:sp>
        <p:nvSpPr>
          <p:cNvPr id="11" name="Text Box 10"/>
          <p:cNvSpPr txBox="1">
            <a:spLocks noChangeArrowheads="1"/>
          </p:cNvSpPr>
          <p:nvPr/>
        </p:nvSpPr>
        <p:spPr bwMode="auto">
          <a:xfrm>
            <a:off x="5245709" y="2852936"/>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chemeClr val="accent2"/>
                </a:solidFill>
              </a:rPr>
              <a:t>长直导线的</a:t>
            </a:r>
            <a:r>
              <a:rPr lang="zh-CN" altLang="en-US" sz="2800" dirty="0">
                <a:solidFill>
                  <a:schemeClr val="accent2"/>
                </a:solidFill>
              </a:rPr>
              <a:t>磁感应线</a:t>
            </a:r>
          </a:p>
        </p:txBody>
      </p:sp>
    </p:spTree>
    <p:extLst>
      <p:ext uri="{BB962C8B-B14F-4D97-AF65-F5344CB8AC3E}">
        <p14:creationId xmlns:p14="http://schemas.microsoft.com/office/powerpoint/2010/main" val="1496595721"/>
      </p:ext>
    </p:extLst>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5" name="Rectangle 33"/>
          <p:cNvSpPr>
            <a:spLocks noChangeArrowheads="1"/>
          </p:cNvSpPr>
          <p:nvPr/>
        </p:nvSpPr>
        <p:spPr bwMode="auto">
          <a:xfrm>
            <a:off x="0" y="914400"/>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1411" name="Text Box 35"/>
          <p:cNvSpPr txBox="1">
            <a:spLocks noChangeArrowheads="1"/>
          </p:cNvSpPr>
          <p:nvPr/>
        </p:nvSpPr>
        <p:spPr bwMode="auto">
          <a:xfrm>
            <a:off x="179389" y="1179329"/>
            <a:ext cx="4821956"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800" dirty="0"/>
              <a:t>  毕奥、萨伐尔大量的实验</a:t>
            </a:r>
            <a:endParaRPr lang="en-US" altLang="zh-CN" sz="2800" dirty="0"/>
          </a:p>
          <a:p>
            <a:pPr algn="l">
              <a:spcBef>
                <a:spcPct val="50000"/>
              </a:spcBef>
            </a:pPr>
            <a:r>
              <a:rPr lang="en-US" altLang="zh-CN" sz="2800" dirty="0"/>
              <a:t>  </a:t>
            </a:r>
            <a:r>
              <a:rPr lang="zh-CN" altLang="en-US" sz="2800" dirty="0"/>
              <a:t>加上拉普拉斯的数学分析</a:t>
            </a:r>
          </a:p>
        </p:txBody>
      </p:sp>
      <p:grpSp>
        <p:nvGrpSpPr>
          <p:cNvPr id="2" name="Group 40"/>
          <p:cNvGrpSpPr>
            <a:grpSpLocks/>
          </p:cNvGrpSpPr>
          <p:nvPr/>
        </p:nvGrpSpPr>
        <p:grpSpPr bwMode="auto">
          <a:xfrm>
            <a:off x="5867400" y="457200"/>
            <a:ext cx="3124200" cy="2941638"/>
            <a:chOff x="3504" y="403"/>
            <a:chExt cx="1968" cy="1853"/>
          </a:xfrm>
        </p:grpSpPr>
        <p:sp>
          <p:nvSpPr>
            <p:cNvPr id="8218" name="Rectangle 41" descr="永恒"/>
            <p:cNvSpPr>
              <a:spLocks noChangeArrowheads="1"/>
            </p:cNvSpPr>
            <p:nvPr/>
          </p:nvSpPr>
          <p:spPr bwMode="auto">
            <a:xfrm>
              <a:off x="3504" y="432"/>
              <a:ext cx="1968" cy="1824"/>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219" name="Freeform 42"/>
            <p:cNvSpPr>
              <a:spLocks/>
            </p:cNvSpPr>
            <p:nvPr/>
          </p:nvSpPr>
          <p:spPr bwMode="auto">
            <a:xfrm>
              <a:off x="4008" y="631"/>
              <a:ext cx="504" cy="1500"/>
            </a:xfrm>
            <a:custGeom>
              <a:avLst/>
              <a:gdLst>
                <a:gd name="T0" fmla="*/ 504 w 504"/>
                <a:gd name="T1" fmla="*/ 0 h 1500"/>
                <a:gd name="T2" fmla="*/ 312 w 504"/>
                <a:gd name="T3" fmla="*/ 432 h 1500"/>
                <a:gd name="T4" fmla="*/ 168 w 504"/>
                <a:gd name="T5" fmla="*/ 1152 h 1500"/>
                <a:gd name="T6" fmla="*/ 0 w 504"/>
                <a:gd name="T7" fmla="*/ 1500 h 1500"/>
                <a:gd name="T8" fmla="*/ 0 60000 65536"/>
                <a:gd name="T9" fmla="*/ 0 60000 65536"/>
                <a:gd name="T10" fmla="*/ 0 60000 65536"/>
                <a:gd name="T11" fmla="*/ 0 60000 65536"/>
                <a:gd name="T12" fmla="*/ 0 w 504"/>
                <a:gd name="T13" fmla="*/ 0 h 1500"/>
                <a:gd name="T14" fmla="*/ 504 w 504"/>
                <a:gd name="T15" fmla="*/ 1500 h 1500"/>
              </a:gdLst>
              <a:ahLst/>
              <a:cxnLst>
                <a:cxn ang="T8">
                  <a:pos x="T0" y="T1"/>
                </a:cxn>
                <a:cxn ang="T9">
                  <a:pos x="T2" y="T3"/>
                </a:cxn>
                <a:cxn ang="T10">
                  <a:pos x="T4" y="T5"/>
                </a:cxn>
                <a:cxn ang="T11">
                  <a:pos x="T6" y="T7"/>
                </a:cxn>
              </a:cxnLst>
              <a:rect l="T12" t="T13" r="T14" b="T15"/>
              <a:pathLst>
                <a:path w="504" h="1500">
                  <a:moveTo>
                    <a:pt x="504" y="0"/>
                  </a:moveTo>
                  <a:cubicBezTo>
                    <a:pt x="436" y="120"/>
                    <a:pt x="368" y="240"/>
                    <a:pt x="312" y="432"/>
                  </a:cubicBezTo>
                  <a:cubicBezTo>
                    <a:pt x="256" y="624"/>
                    <a:pt x="220" y="974"/>
                    <a:pt x="168" y="1152"/>
                  </a:cubicBezTo>
                  <a:cubicBezTo>
                    <a:pt x="116" y="1330"/>
                    <a:pt x="35" y="1428"/>
                    <a:pt x="0" y="1500"/>
                  </a:cubicBezTo>
                </a:path>
              </a:pathLst>
            </a:custGeom>
            <a:noFill/>
            <a:ln w="76200"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220" name="Group 43"/>
            <p:cNvGrpSpPr>
              <a:grpSpLocks/>
            </p:cNvGrpSpPr>
            <p:nvPr/>
          </p:nvGrpSpPr>
          <p:grpSpPr bwMode="auto">
            <a:xfrm>
              <a:off x="4152" y="403"/>
              <a:ext cx="312" cy="516"/>
              <a:chOff x="4296" y="1164"/>
              <a:chExt cx="312" cy="516"/>
            </a:xfrm>
          </p:grpSpPr>
          <p:sp>
            <p:nvSpPr>
              <p:cNvPr id="8230" name="Freeform 44"/>
              <p:cNvSpPr>
                <a:spLocks/>
              </p:cNvSpPr>
              <p:nvPr/>
            </p:nvSpPr>
            <p:spPr bwMode="auto">
              <a:xfrm>
                <a:off x="4416" y="1296"/>
                <a:ext cx="192" cy="384"/>
              </a:xfrm>
              <a:custGeom>
                <a:avLst/>
                <a:gdLst>
                  <a:gd name="T0" fmla="*/ 0 w 192"/>
                  <a:gd name="T1" fmla="*/ 384 h 384"/>
                  <a:gd name="T2" fmla="*/ 78 w 192"/>
                  <a:gd name="T3" fmla="*/ 192 h 384"/>
                  <a:gd name="T4" fmla="*/ 192 w 192"/>
                  <a:gd name="T5" fmla="*/ 0 h 384"/>
                  <a:gd name="T6" fmla="*/ 0 60000 65536"/>
                  <a:gd name="T7" fmla="*/ 0 60000 65536"/>
                  <a:gd name="T8" fmla="*/ 0 60000 65536"/>
                  <a:gd name="T9" fmla="*/ 0 w 192"/>
                  <a:gd name="T10" fmla="*/ 0 h 384"/>
                  <a:gd name="T11" fmla="*/ 192 w 192"/>
                  <a:gd name="T12" fmla="*/ 384 h 384"/>
                </a:gdLst>
                <a:ahLst/>
                <a:cxnLst>
                  <a:cxn ang="T6">
                    <a:pos x="T0" y="T1"/>
                  </a:cxn>
                  <a:cxn ang="T7">
                    <a:pos x="T2" y="T3"/>
                  </a:cxn>
                  <a:cxn ang="T8">
                    <a:pos x="T4" y="T5"/>
                  </a:cxn>
                </a:cxnLst>
                <a:rect l="T9" t="T10" r="T11" b="T12"/>
                <a:pathLst>
                  <a:path w="192" h="384">
                    <a:moveTo>
                      <a:pt x="0" y="384"/>
                    </a:moveTo>
                    <a:lnTo>
                      <a:pt x="78" y="192"/>
                    </a:lnTo>
                    <a:lnTo>
                      <a:pt x="192" y="0"/>
                    </a:lnTo>
                  </a:path>
                </a:pathLst>
              </a:custGeom>
              <a:noFill/>
              <a:ln w="38100" cap="flat">
                <a:solidFill>
                  <a:srgbClr val="00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31" name="Text Box 45"/>
              <p:cNvSpPr txBox="1">
                <a:spLocks noChangeArrowheads="1"/>
              </p:cNvSpPr>
              <p:nvPr/>
            </p:nvSpPr>
            <p:spPr bwMode="auto">
              <a:xfrm>
                <a:off x="4296" y="1164"/>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3200" i="1">
                    <a:solidFill>
                      <a:srgbClr val="3333FF"/>
                    </a:solidFill>
                  </a:rPr>
                  <a:t>I</a:t>
                </a:r>
              </a:p>
            </p:txBody>
          </p:sp>
        </p:grpSp>
        <p:graphicFrame>
          <p:nvGraphicFramePr>
            <p:cNvPr id="8201" name="Object 46"/>
            <p:cNvGraphicFramePr>
              <a:graphicFrameLocks noChangeAspect="1"/>
            </p:cNvGraphicFramePr>
            <p:nvPr/>
          </p:nvGraphicFramePr>
          <p:xfrm>
            <a:off x="3792" y="1255"/>
            <a:ext cx="384" cy="292"/>
          </p:xfrm>
          <a:graphic>
            <a:graphicData uri="http://schemas.openxmlformats.org/presentationml/2006/ole">
              <mc:AlternateContent xmlns:mc="http://schemas.openxmlformats.org/markup-compatibility/2006">
                <mc:Choice xmlns:v="urn:schemas-microsoft-com:vml" Requires="v">
                  <p:oleObj name="公式" r:id="rId3" imgW="266400" imgH="203040" progId="Equation.3">
                    <p:embed/>
                  </p:oleObj>
                </mc:Choice>
                <mc:Fallback>
                  <p:oleObj name="公式" r:id="rId3" imgW="266400" imgH="203040" progId="Equation.3">
                    <p:embed/>
                    <p:pic>
                      <p:nvPicPr>
                        <p:cNvPr id="8201"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1255"/>
                          <a:ext cx="38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21" name="Group 47"/>
            <p:cNvGrpSpPr>
              <a:grpSpLocks/>
            </p:cNvGrpSpPr>
            <p:nvPr/>
          </p:nvGrpSpPr>
          <p:grpSpPr bwMode="auto">
            <a:xfrm>
              <a:off x="4848" y="775"/>
              <a:ext cx="576" cy="296"/>
              <a:chOff x="4704" y="1000"/>
              <a:chExt cx="576" cy="296"/>
            </a:xfrm>
          </p:grpSpPr>
          <p:sp>
            <p:nvSpPr>
              <p:cNvPr id="8229" name="AutoShape 48"/>
              <p:cNvSpPr>
                <a:spLocks noChangeArrowheads="1"/>
              </p:cNvSpPr>
              <p:nvPr/>
            </p:nvSpPr>
            <p:spPr bwMode="auto">
              <a:xfrm>
                <a:off x="4704" y="1092"/>
                <a:ext cx="192" cy="192"/>
              </a:xfrm>
              <a:prstGeom prst="flowChartSummingJunction">
                <a:avLst/>
              </a:prstGeom>
              <a:solidFill>
                <a:srgbClr val="FFFFFF"/>
              </a:solidFill>
              <a:ln w="38100">
                <a:solidFill>
                  <a:srgbClr val="CC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8203" name="Object 49"/>
              <p:cNvGraphicFramePr>
                <a:graphicFrameLocks noChangeAspect="1"/>
              </p:cNvGraphicFramePr>
              <p:nvPr/>
            </p:nvGraphicFramePr>
            <p:xfrm>
              <a:off x="4944" y="1000"/>
              <a:ext cx="336" cy="296"/>
            </p:xfrm>
            <a:graphic>
              <a:graphicData uri="http://schemas.openxmlformats.org/presentationml/2006/ole">
                <mc:AlternateContent xmlns:mc="http://schemas.openxmlformats.org/markup-compatibility/2006">
                  <mc:Choice xmlns:v="urn:schemas-microsoft-com:vml" Requires="v">
                    <p:oleObj name="公式" r:id="rId5" imgW="228600" imgH="203040" progId="Equation.3">
                      <p:embed/>
                    </p:oleObj>
                  </mc:Choice>
                  <mc:Fallback>
                    <p:oleObj name="公式" r:id="rId5" imgW="228600" imgH="203040" progId="Equation.3">
                      <p:embed/>
                      <p:pic>
                        <p:nvPicPr>
                          <p:cNvPr id="8203"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4" y="1000"/>
                            <a:ext cx="33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22" name="Group 50"/>
            <p:cNvGrpSpPr>
              <a:grpSpLocks/>
            </p:cNvGrpSpPr>
            <p:nvPr/>
          </p:nvGrpSpPr>
          <p:grpSpPr bwMode="auto">
            <a:xfrm>
              <a:off x="4800" y="1024"/>
              <a:ext cx="192" cy="327"/>
              <a:chOff x="4752" y="1353"/>
              <a:chExt cx="192" cy="327"/>
            </a:xfrm>
          </p:grpSpPr>
          <p:sp>
            <p:nvSpPr>
              <p:cNvPr id="8227" name="Text Box 51"/>
              <p:cNvSpPr txBox="1">
                <a:spLocks noChangeArrowheads="1"/>
              </p:cNvSpPr>
              <p:nvPr/>
            </p:nvSpPr>
            <p:spPr bwMode="auto">
              <a:xfrm>
                <a:off x="4752" y="1353"/>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solidFill>
                      <a:srgbClr val="3333FF"/>
                    </a:solidFill>
                  </a:rPr>
                  <a:t>p</a:t>
                </a:r>
              </a:p>
            </p:txBody>
          </p:sp>
          <p:sp>
            <p:nvSpPr>
              <p:cNvPr id="8228" name="Oval 52"/>
              <p:cNvSpPr>
                <a:spLocks noChangeArrowheads="1"/>
              </p:cNvSpPr>
              <p:nvPr/>
            </p:nvSpPr>
            <p:spPr bwMode="auto">
              <a:xfrm>
                <a:off x="4755" y="1380"/>
                <a:ext cx="45" cy="45"/>
              </a:xfrm>
              <a:prstGeom prst="ellipse">
                <a:avLst/>
              </a:prstGeom>
              <a:solidFill>
                <a:srgbClr val="99FF33"/>
              </a:solidFill>
              <a:ln w="9525">
                <a:solidFill>
                  <a:schemeClr val="tx1"/>
                </a:solidFill>
                <a:round/>
                <a:headEnd/>
                <a:tailEnd/>
              </a:ln>
            </p:spPr>
            <p:txBody>
              <a:bodyPr wrap="none" anchor="ct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zh-CN" sz="2800" b="0">
                  <a:solidFill>
                    <a:srgbClr val="3333FF"/>
                  </a:solidFill>
                </a:endParaRPr>
              </a:p>
            </p:txBody>
          </p:sp>
        </p:grpSp>
        <p:sp>
          <p:nvSpPr>
            <p:cNvPr id="8223" name="Freeform 53"/>
            <p:cNvSpPr>
              <a:spLocks/>
            </p:cNvSpPr>
            <p:nvPr/>
          </p:nvSpPr>
          <p:spPr bwMode="auto">
            <a:xfrm>
              <a:off x="4164" y="1201"/>
              <a:ext cx="124" cy="614"/>
            </a:xfrm>
            <a:custGeom>
              <a:avLst/>
              <a:gdLst>
                <a:gd name="T0" fmla="*/ 0 w 124"/>
                <a:gd name="T1" fmla="*/ 614 h 614"/>
                <a:gd name="T2" fmla="*/ 64 w 124"/>
                <a:gd name="T3" fmla="*/ 344 h 614"/>
                <a:gd name="T4" fmla="*/ 124 w 124"/>
                <a:gd name="T5" fmla="*/ 0 h 614"/>
                <a:gd name="T6" fmla="*/ 0 60000 65536"/>
                <a:gd name="T7" fmla="*/ 0 60000 65536"/>
                <a:gd name="T8" fmla="*/ 0 60000 65536"/>
                <a:gd name="T9" fmla="*/ 0 w 124"/>
                <a:gd name="T10" fmla="*/ 0 h 614"/>
                <a:gd name="T11" fmla="*/ 124 w 124"/>
                <a:gd name="T12" fmla="*/ 614 h 614"/>
              </a:gdLst>
              <a:ahLst/>
              <a:cxnLst>
                <a:cxn ang="T6">
                  <a:pos x="T0" y="T1"/>
                </a:cxn>
                <a:cxn ang="T7">
                  <a:pos x="T2" y="T3"/>
                </a:cxn>
                <a:cxn ang="T8">
                  <a:pos x="T4" y="T5"/>
                </a:cxn>
              </a:cxnLst>
              <a:rect l="T9" t="T10" r="T11" b="T12"/>
              <a:pathLst>
                <a:path w="124" h="614">
                  <a:moveTo>
                    <a:pt x="0" y="614"/>
                  </a:moveTo>
                  <a:lnTo>
                    <a:pt x="64" y="344"/>
                  </a:lnTo>
                  <a:lnTo>
                    <a:pt x="124" y="0"/>
                  </a:lnTo>
                </a:path>
              </a:pathLst>
            </a:custGeom>
            <a:noFill/>
            <a:ln w="76200" cap="flat" cmpd="sng">
              <a:solidFill>
                <a:srgbClr val="3333FF"/>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224" name="Group 54"/>
            <p:cNvGrpSpPr>
              <a:grpSpLocks/>
            </p:cNvGrpSpPr>
            <p:nvPr/>
          </p:nvGrpSpPr>
          <p:grpSpPr bwMode="auto">
            <a:xfrm>
              <a:off x="4224" y="1067"/>
              <a:ext cx="564" cy="584"/>
              <a:chOff x="4200" y="1432"/>
              <a:chExt cx="564" cy="584"/>
            </a:xfrm>
          </p:grpSpPr>
          <p:sp>
            <p:nvSpPr>
              <p:cNvPr id="8225" name="Freeform 55"/>
              <p:cNvSpPr>
                <a:spLocks/>
              </p:cNvSpPr>
              <p:nvPr/>
            </p:nvSpPr>
            <p:spPr bwMode="auto">
              <a:xfrm>
                <a:off x="4200" y="1432"/>
                <a:ext cx="564" cy="584"/>
              </a:xfrm>
              <a:custGeom>
                <a:avLst/>
                <a:gdLst>
                  <a:gd name="T0" fmla="*/ 0 w 564"/>
                  <a:gd name="T1" fmla="*/ 584 h 584"/>
                  <a:gd name="T2" fmla="*/ 564 w 564"/>
                  <a:gd name="T3" fmla="*/ 0 h 584"/>
                  <a:gd name="T4" fmla="*/ 0 60000 65536"/>
                  <a:gd name="T5" fmla="*/ 0 60000 65536"/>
                  <a:gd name="T6" fmla="*/ 0 w 564"/>
                  <a:gd name="T7" fmla="*/ 0 h 584"/>
                  <a:gd name="T8" fmla="*/ 564 w 564"/>
                  <a:gd name="T9" fmla="*/ 584 h 584"/>
                </a:gdLst>
                <a:ahLst/>
                <a:cxnLst>
                  <a:cxn ang="T4">
                    <a:pos x="T0" y="T1"/>
                  </a:cxn>
                  <a:cxn ang="T5">
                    <a:pos x="T2" y="T3"/>
                  </a:cxn>
                </a:cxnLst>
                <a:rect l="T6" t="T7" r="T8" b="T9"/>
                <a:pathLst>
                  <a:path w="564" h="584">
                    <a:moveTo>
                      <a:pt x="0" y="584"/>
                    </a:moveTo>
                    <a:lnTo>
                      <a:pt x="564" y="0"/>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8202" name="Object 56"/>
              <p:cNvGraphicFramePr>
                <a:graphicFrameLocks noChangeAspect="1"/>
              </p:cNvGraphicFramePr>
              <p:nvPr/>
            </p:nvGraphicFramePr>
            <p:xfrm>
              <a:off x="4464" y="1728"/>
              <a:ext cx="190" cy="247"/>
            </p:xfrm>
            <a:graphic>
              <a:graphicData uri="http://schemas.openxmlformats.org/presentationml/2006/ole">
                <mc:AlternateContent xmlns:mc="http://schemas.openxmlformats.org/markup-compatibility/2006">
                  <mc:Choice xmlns:v="urn:schemas-microsoft-com:vml" Requires="v">
                    <p:oleObj name="公式" r:id="rId7" imgW="126720" imgH="164880" progId="Equation.3">
                      <p:embed/>
                    </p:oleObj>
                  </mc:Choice>
                  <mc:Fallback>
                    <p:oleObj name="公式" r:id="rId7" imgW="126720" imgH="164880" progId="Equation.3">
                      <p:embed/>
                      <p:pic>
                        <p:nvPicPr>
                          <p:cNvPr id="8202"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1728"/>
                            <a:ext cx="19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6" name="Text Box 57"/>
              <p:cNvSpPr txBox="1">
                <a:spLocks noChangeArrowheads="1"/>
              </p:cNvSpPr>
              <p:nvPr/>
            </p:nvSpPr>
            <p:spPr bwMode="auto">
              <a:xfrm>
                <a:off x="4224" y="1488"/>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rgbClr val="3333FF"/>
                    </a:solidFill>
                    <a:sym typeface="Symbol" panose="05050102010706020507" pitchFamily="18" charset="2"/>
                  </a:rPr>
                  <a:t></a:t>
                </a:r>
                <a:endParaRPr lang="en-US" altLang="zh-CN" sz="2800" i="1">
                  <a:solidFill>
                    <a:srgbClr val="3333FF"/>
                  </a:solidFill>
                </a:endParaRPr>
              </a:p>
            </p:txBody>
          </p:sp>
        </p:grpSp>
      </p:grpSp>
      <p:grpSp>
        <p:nvGrpSpPr>
          <p:cNvPr id="7" name="Group 68"/>
          <p:cNvGrpSpPr>
            <a:grpSpLocks/>
          </p:cNvGrpSpPr>
          <p:nvPr/>
        </p:nvGrpSpPr>
        <p:grpSpPr bwMode="auto">
          <a:xfrm>
            <a:off x="323528" y="2513629"/>
            <a:ext cx="6429376" cy="1995491"/>
            <a:chOff x="-305" y="2424"/>
            <a:chExt cx="4050" cy="1257"/>
          </a:xfrm>
        </p:grpSpPr>
        <p:grpSp>
          <p:nvGrpSpPr>
            <p:cNvPr id="8216" name="Group 39"/>
            <p:cNvGrpSpPr>
              <a:grpSpLocks/>
            </p:cNvGrpSpPr>
            <p:nvPr/>
          </p:nvGrpSpPr>
          <p:grpSpPr bwMode="auto">
            <a:xfrm>
              <a:off x="-305" y="2424"/>
              <a:ext cx="4050" cy="355"/>
              <a:chOff x="-305" y="2424"/>
              <a:chExt cx="4050" cy="355"/>
            </a:xfrm>
          </p:grpSpPr>
          <p:graphicFrame>
            <p:nvGraphicFramePr>
              <p:cNvPr id="8200" name="Object 37"/>
              <p:cNvGraphicFramePr>
                <a:graphicFrameLocks noChangeAspect="1"/>
              </p:cNvGraphicFramePr>
              <p:nvPr/>
            </p:nvGraphicFramePr>
            <p:xfrm>
              <a:off x="489" y="2424"/>
              <a:ext cx="400" cy="340"/>
            </p:xfrm>
            <a:graphic>
              <a:graphicData uri="http://schemas.openxmlformats.org/presentationml/2006/ole">
                <mc:AlternateContent xmlns:mc="http://schemas.openxmlformats.org/markup-compatibility/2006">
                  <mc:Choice xmlns:v="urn:schemas-microsoft-com:vml" Requires="v">
                    <p:oleObj name="Equation" r:id="rId9" imgW="253800" imgH="215640" progId="Equation.DSMT4">
                      <p:embed/>
                    </p:oleObj>
                  </mc:Choice>
                  <mc:Fallback>
                    <p:oleObj name="Equation" r:id="rId9" imgW="253800" imgH="215640" progId="Equation.DSMT4">
                      <p:embed/>
                      <p:pic>
                        <p:nvPicPr>
                          <p:cNvPr id="820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9" y="2424"/>
                            <a:ext cx="40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7" name="Text Box 38"/>
              <p:cNvSpPr txBox="1">
                <a:spLocks noChangeArrowheads="1"/>
              </p:cNvSpPr>
              <p:nvPr/>
            </p:nvSpPr>
            <p:spPr bwMode="auto">
              <a:xfrm>
                <a:off x="-305" y="2452"/>
                <a:ext cx="40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800" dirty="0"/>
                  <a:t>电流元         产生的磁感应强度</a:t>
                </a:r>
              </a:p>
            </p:txBody>
          </p:sp>
        </p:grpSp>
        <p:graphicFrame>
          <p:nvGraphicFramePr>
            <p:cNvPr id="8199" name="Object 58"/>
            <p:cNvGraphicFramePr>
              <a:graphicFrameLocks/>
            </p:cNvGraphicFramePr>
            <p:nvPr/>
          </p:nvGraphicFramePr>
          <p:xfrm>
            <a:off x="1055" y="2961"/>
            <a:ext cx="2016" cy="720"/>
          </p:xfrm>
          <a:graphic>
            <a:graphicData uri="http://schemas.openxmlformats.org/presentationml/2006/ole">
              <mc:AlternateContent xmlns:mc="http://schemas.openxmlformats.org/markup-compatibility/2006">
                <mc:Choice xmlns:v="urn:schemas-microsoft-com:vml" Requires="v">
                  <p:oleObj name="公式" r:id="rId11" imgW="1041120" imgH="444240" progId="Equation.3">
                    <p:embed/>
                  </p:oleObj>
                </mc:Choice>
                <mc:Fallback>
                  <p:oleObj name="公式" r:id="rId11" imgW="1041120" imgH="444240" progId="Equation.3">
                    <p:embed/>
                    <p:pic>
                      <p:nvPicPr>
                        <p:cNvPr id="8199" name="Object 5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5" y="2961"/>
                          <a:ext cx="2016" cy="72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1435" name="Text Box 59"/>
          <p:cNvSpPr txBox="1">
            <a:spLocks noChangeArrowheads="1"/>
          </p:cNvSpPr>
          <p:nvPr/>
        </p:nvSpPr>
        <p:spPr bwMode="auto">
          <a:xfrm>
            <a:off x="533400" y="5770563"/>
            <a:ext cx="533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sz="2800" baseline="-25000" dirty="0">
                <a:solidFill>
                  <a:srgbClr val="3333FF"/>
                </a:solidFill>
                <a:sym typeface="Symbol" panose="05050102010706020507" pitchFamily="18" charset="2"/>
              </a:rPr>
              <a:t> </a:t>
            </a:r>
            <a:r>
              <a:rPr lang="zh-CN" altLang="en-US" sz="2800" dirty="0">
                <a:solidFill>
                  <a:srgbClr val="3333FF"/>
                </a:solidFill>
              </a:rPr>
              <a:t>真空的磁导率</a:t>
            </a:r>
            <a:endParaRPr lang="en-US" altLang="zh-CN" sz="2800" dirty="0">
              <a:solidFill>
                <a:srgbClr val="3333FF"/>
              </a:solidFill>
            </a:endParaRPr>
          </a:p>
        </p:txBody>
      </p:sp>
      <p:graphicFrame>
        <p:nvGraphicFramePr>
          <p:cNvPr id="101436" name="Object 60"/>
          <p:cNvGraphicFramePr>
            <a:graphicFrameLocks noChangeAspect="1"/>
          </p:cNvGraphicFramePr>
          <p:nvPr/>
        </p:nvGraphicFramePr>
        <p:xfrm>
          <a:off x="683568" y="4816475"/>
          <a:ext cx="2740025" cy="558800"/>
        </p:xfrm>
        <a:graphic>
          <a:graphicData uri="http://schemas.openxmlformats.org/presentationml/2006/ole">
            <mc:AlternateContent xmlns:mc="http://schemas.openxmlformats.org/markup-compatibility/2006">
              <mc:Choice xmlns:v="urn:schemas-microsoft-com:vml" Requires="v">
                <p:oleObj name="Equation" r:id="rId13" imgW="1244520" imgH="241200" progId="Equation.DSMT4">
                  <p:embed/>
                </p:oleObj>
              </mc:Choice>
              <mc:Fallback>
                <p:oleObj name="Equation" r:id="rId13" imgW="1244520" imgH="241200" progId="Equation.DSMT4">
                  <p:embed/>
                  <p:pic>
                    <p:nvPicPr>
                      <p:cNvPr id="101436" name="Object 60"/>
                      <p:cNvPicPr>
                        <a:picLocks noChangeAspect="1" noChangeArrowheads="1"/>
                      </p:cNvPicPr>
                      <p:nvPr/>
                    </p:nvPicPr>
                    <p:blipFill>
                      <a:blip r:embed="rId14"/>
                      <a:srcRect/>
                      <a:stretch>
                        <a:fillRect/>
                      </a:stretch>
                    </p:blipFill>
                    <p:spPr bwMode="auto">
                      <a:xfrm>
                        <a:off x="683568" y="4816475"/>
                        <a:ext cx="2740025"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61"/>
          <p:cNvGrpSpPr>
            <a:grpSpLocks/>
          </p:cNvGrpSpPr>
          <p:nvPr/>
        </p:nvGrpSpPr>
        <p:grpSpPr bwMode="auto">
          <a:xfrm>
            <a:off x="4010744" y="4800600"/>
            <a:ext cx="3657600" cy="1023938"/>
            <a:chOff x="384" y="3312"/>
            <a:chExt cx="2304" cy="645"/>
          </a:xfrm>
        </p:grpSpPr>
        <p:graphicFrame>
          <p:nvGraphicFramePr>
            <p:cNvPr id="8198" name="Object 62"/>
            <p:cNvGraphicFramePr>
              <a:graphicFrameLocks noChangeAspect="1"/>
            </p:cNvGraphicFramePr>
            <p:nvPr/>
          </p:nvGraphicFramePr>
          <p:xfrm>
            <a:off x="1008" y="3312"/>
            <a:ext cx="1680" cy="645"/>
          </p:xfrm>
          <a:graphic>
            <a:graphicData uri="http://schemas.openxmlformats.org/presentationml/2006/ole">
              <mc:AlternateContent xmlns:mc="http://schemas.openxmlformats.org/markup-compatibility/2006">
                <mc:Choice xmlns:v="urn:schemas-microsoft-com:vml" Requires="v">
                  <p:oleObj name="公式" r:id="rId15" imgW="1155600" imgH="406080" progId="Equation.3">
                    <p:embed/>
                  </p:oleObj>
                </mc:Choice>
                <mc:Fallback>
                  <p:oleObj name="公式" r:id="rId15" imgW="1155600" imgH="406080" progId="Equation.3">
                    <p:embed/>
                    <p:pic>
                      <p:nvPicPr>
                        <p:cNvPr id="8198" name="Object 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8" y="3312"/>
                          <a:ext cx="1680" cy="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505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5" name="Text Box 63"/>
            <p:cNvSpPr txBox="1">
              <a:spLocks noChangeArrowheads="1"/>
            </p:cNvSpPr>
            <p:nvPr/>
          </p:nvSpPr>
          <p:spPr bwMode="auto">
            <a:xfrm>
              <a:off x="384" y="348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dirty="0">
                  <a:solidFill>
                    <a:srgbClr val="3333FF"/>
                  </a:solidFill>
                </a:rPr>
                <a:t>大小</a:t>
              </a:r>
            </a:p>
          </p:txBody>
        </p:sp>
      </p:grpSp>
      <p:grpSp>
        <p:nvGrpSpPr>
          <p:cNvPr id="10" name="Group 69"/>
          <p:cNvGrpSpPr>
            <a:grpSpLocks/>
          </p:cNvGrpSpPr>
          <p:nvPr/>
        </p:nvGrpSpPr>
        <p:grpSpPr bwMode="auto">
          <a:xfrm>
            <a:off x="3995936" y="5715000"/>
            <a:ext cx="5035548" cy="520700"/>
            <a:chOff x="3792" y="3523"/>
            <a:chExt cx="3172" cy="328"/>
          </a:xfrm>
        </p:grpSpPr>
        <p:sp>
          <p:nvSpPr>
            <p:cNvPr id="8214" name="Text Box 65"/>
            <p:cNvSpPr txBox="1">
              <a:spLocks noChangeArrowheads="1"/>
            </p:cNvSpPr>
            <p:nvPr/>
          </p:nvSpPr>
          <p:spPr bwMode="auto">
            <a:xfrm>
              <a:off x="3792" y="3523"/>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3333FF"/>
                  </a:solidFill>
                </a:rPr>
                <a:t>方向</a:t>
              </a:r>
            </a:p>
          </p:txBody>
        </p:sp>
        <p:graphicFrame>
          <p:nvGraphicFramePr>
            <p:cNvPr id="8196" name="Object 66"/>
            <p:cNvGraphicFramePr>
              <a:graphicFrameLocks noChangeAspect="1"/>
            </p:cNvGraphicFramePr>
            <p:nvPr/>
          </p:nvGraphicFramePr>
          <p:xfrm>
            <a:off x="4358" y="3552"/>
            <a:ext cx="740" cy="296"/>
          </p:xfrm>
          <a:graphic>
            <a:graphicData uri="http://schemas.openxmlformats.org/presentationml/2006/ole">
              <mc:AlternateContent xmlns:mc="http://schemas.openxmlformats.org/markup-compatibility/2006">
                <mc:Choice xmlns:v="urn:schemas-microsoft-com:vml" Requires="v">
                  <p:oleObj name="Equation" r:id="rId17" imgW="469800" imgH="203040" progId="Equation.DSMT4">
                    <p:embed/>
                  </p:oleObj>
                </mc:Choice>
                <mc:Fallback>
                  <p:oleObj name="Equation" r:id="rId17" imgW="469800" imgH="203040" progId="Equation.DSMT4">
                    <p:embed/>
                    <p:pic>
                      <p:nvPicPr>
                        <p:cNvPr id="8196" name="Object 66"/>
                        <p:cNvPicPr>
                          <a:picLocks noChangeAspect="1" noChangeArrowheads="1"/>
                        </p:cNvPicPr>
                        <p:nvPr/>
                      </p:nvPicPr>
                      <p:blipFill>
                        <a:blip r:embed="rId18"/>
                        <a:srcRect/>
                        <a:stretch>
                          <a:fillRect/>
                        </a:stretch>
                      </p:blipFill>
                      <p:spPr bwMode="auto">
                        <a:xfrm>
                          <a:off x="4358" y="3552"/>
                          <a:ext cx="740"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67"/>
            <p:cNvGraphicFramePr>
              <a:graphicFrameLocks noChangeAspect="1"/>
            </p:cNvGraphicFramePr>
            <p:nvPr/>
          </p:nvGraphicFramePr>
          <p:xfrm>
            <a:off x="5198" y="3552"/>
            <a:ext cx="1766" cy="299"/>
          </p:xfrm>
          <a:graphic>
            <a:graphicData uri="http://schemas.openxmlformats.org/presentationml/2006/ole">
              <mc:AlternateContent xmlns:mc="http://schemas.openxmlformats.org/markup-compatibility/2006">
                <mc:Choice xmlns:v="urn:schemas-microsoft-com:vml" Requires="v">
                  <p:oleObj name="Equation" r:id="rId19" imgW="1193760" imgH="203040" progId="Equation.DSMT4">
                    <p:embed/>
                  </p:oleObj>
                </mc:Choice>
                <mc:Fallback>
                  <p:oleObj name="Equation" r:id="rId19" imgW="1193760" imgH="203040" progId="Equation.DSMT4">
                    <p:embed/>
                    <p:pic>
                      <p:nvPicPr>
                        <p:cNvPr id="8197" name="Object 67"/>
                        <p:cNvPicPr>
                          <a:picLocks noChangeAspect="1" noChangeArrowheads="1"/>
                        </p:cNvPicPr>
                        <p:nvPr/>
                      </p:nvPicPr>
                      <p:blipFill>
                        <a:blip r:embed="rId20"/>
                        <a:srcRect/>
                        <a:stretch>
                          <a:fillRect/>
                        </a:stretch>
                      </p:blipFill>
                      <p:spPr bwMode="auto">
                        <a:xfrm>
                          <a:off x="5198" y="3552"/>
                          <a:ext cx="176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标题 2"/>
          <p:cNvSpPr>
            <a:spLocks noGrp="1"/>
          </p:cNvSpPr>
          <p:nvPr>
            <p:ph type="title"/>
          </p:nvPr>
        </p:nvSpPr>
        <p:spPr>
          <a:xfrm>
            <a:off x="395536" y="116632"/>
            <a:ext cx="7772400" cy="645195"/>
          </a:xfrm>
        </p:spPr>
        <p:txBody>
          <a:bodyPr/>
          <a:lstStyle/>
          <a:p>
            <a:pPr lvl="0" algn="l">
              <a:lnSpc>
                <a:spcPct val="150000"/>
              </a:lnSpc>
            </a:pPr>
            <a:r>
              <a:rPr lang="en-US" altLang="zh-CN" sz="3600" b="1" kern="1200" dirty="0">
                <a:solidFill>
                  <a:srgbClr val="CC3300"/>
                </a:solidFill>
                <a:latin typeface="Times New Roman" panose="02020603050405020304" pitchFamily="18" charset="0"/>
                <a:ea typeface="宋体" panose="02010600030101010101" pitchFamily="2" charset="-122"/>
                <a:cs typeface="+mn-cs"/>
              </a:rPr>
              <a:t>§3.3 </a:t>
            </a:r>
            <a:r>
              <a:rPr lang="zh-CN" altLang="en-US" sz="3600" b="1" kern="1200" dirty="0">
                <a:solidFill>
                  <a:srgbClr val="CC3300"/>
                </a:solidFill>
                <a:latin typeface="Times New Roman" panose="02020603050405020304" pitchFamily="18" charset="0"/>
                <a:ea typeface="宋体" panose="02010600030101010101" pitchFamily="2" charset="-122"/>
                <a:cs typeface="+mn-cs"/>
              </a:rPr>
              <a:t>毕奥</a:t>
            </a:r>
            <a:r>
              <a:rPr lang="en-US" altLang="zh-CN" sz="3600" b="1" kern="1200" dirty="0">
                <a:solidFill>
                  <a:srgbClr val="CC3300"/>
                </a:solidFill>
                <a:latin typeface="Times New Roman" panose="02020603050405020304" pitchFamily="18" charset="0"/>
                <a:ea typeface="宋体" panose="02010600030101010101" pitchFamily="2" charset="-122"/>
                <a:cs typeface="+mn-cs"/>
              </a:rPr>
              <a:t>-</a:t>
            </a:r>
            <a:r>
              <a:rPr lang="zh-CN" altLang="en-US" sz="3600" b="1" kern="1200" dirty="0">
                <a:solidFill>
                  <a:srgbClr val="CC3300"/>
                </a:solidFill>
                <a:latin typeface="Times New Roman" panose="02020603050405020304" pitchFamily="18" charset="0"/>
                <a:ea typeface="宋体" panose="02010600030101010101" pitchFamily="2" charset="-122"/>
                <a:cs typeface="+mn-cs"/>
              </a:rPr>
              <a:t>萨伐尔定律</a:t>
            </a:r>
            <a:endParaRPr lang="zh-CN" altLang="en-US" dirty="0"/>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411"/>
                                        </p:tgtEl>
                                        <p:attrNameLst>
                                          <p:attrName>style.visibility</p:attrName>
                                        </p:attrNameLst>
                                      </p:cBhvr>
                                      <p:to>
                                        <p:strVal val="visible"/>
                                      </p:to>
                                    </p:set>
                                    <p:anim calcmode="lin" valueType="num">
                                      <p:cBhvr additive="base">
                                        <p:cTn id="7" dur="500" fill="hold"/>
                                        <p:tgtEl>
                                          <p:spTgt spid="101411"/>
                                        </p:tgtEl>
                                        <p:attrNameLst>
                                          <p:attrName>ppt_x</p:attrName>
                                        </p:attrNameLst>
                                      </p:cBhvr>
                                      <p:tavLst>
                                        <p:tav tm="0">
                                          <p:val>
                                            <p:strVal val="0-#ppt_w/2"/>
                                          </p:val>
                                        </p:tav>
                                        <p:tav tm="100000">
                                          <p:val>
                                            <p:strVal val="#ppt_x"/>
                                          </p:val>
                                        </p:tav>
                                      </p:tavLst>
                                    </p:anim>
                                    <p:anim calcmode="lin" valueType="num">
                                      <p:cBhvr additive="base">
                                        <p:cTn id="8" dur="500" fill="hold"/>
                                        <p:tgtEl>
                                          <p:spTgt spid="1014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01436"/>
                                        </p:tgtEl>
                                        <p:attrNameLst>
                                          <p:attrName>style.visibility</p:attrName>
                                        </p:attrNameLst>
                                      </p:cBhvr>
                                      <p:to>
                                        <p:strVal val="visible"/>
                                      </p:to>
                                    </p:set>
                                    <p:animEffect transition="in" filter="wipe(left)">
                                      <p:cBhvr>
                                        <p:cTn id="37" dur="500"/>
                                        <p:tgtEl>
                                          <p:spTgt spid="101436"/>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01435"/>
                                        </p:tgtEl>
                                        <p:attrNameLst>
                                          <p:attrName>style.visibility</p:attrName>
                                        </p:attrNameLst>
                                      </p:cBhvr>
                                      <p:to>
                                        <p:strVal val="visible"/>
                                      </p:to>
                                    </p:set>
                                    <p:animEffect transition="in" filter="wipe(left)">
                                      <p:cBhvr>
                                        <p:cTn id="41" dur="500"/>
                                        <p:tgtEl>
                                          <p:spTgt spid="101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11" grpId="0" autoUpdateAnimBg="0"/>
      <p:bldP spid="10143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2483768" y="329625"/>
            <a:ext cx="389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dirty="0">
                <a:solidFill>
                  <a:schemeClr val="accent2"/>
                </a:solidFill>
              </a:rPr>
              <a:t>电流元与运动的电荷</a:t>
            </a:r>
          </a:p>
        </p:txBody>
      </p:sp>
      <p:grpSp>
        <p:nvGrpSpPr>
          <p:cNvPr id="2" name="Group 18"/>
          <p:cNvGrpSpPr>
            <a:grpSpLocks/>
          </p:cNvGrpSpPr>
          <p:nvPr/>
        </p:nvGrpSpPr>
        <p:grpSpPr bwMode="auto">
          <a:xfrm>
            <a:off x="755576" y="1371600"/>
            <a:ext cx="2362200" cy="3276600"/>
            <a:chOff x="336" y="864"/>
            <a:chExt cx="1488" cy="2064"/>
          </a:xfrm>
        </p:grpSpPr>
        <p:pic>
          <p:nvPicPr>
            <p:cNvPr id="71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 y="864"/>
              <a:ext cx="1466"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Box 5"/>
            <p:cNvSpPr txBox="1">
              <a:spLocks noChangeArrowheads="1"/>
            </p:cNvSpPr>
            <p:nvPr/>
          </p:nvSpPr>
          <p:spPr bwMode="auto">
            <a:xfrm>
              <a:off x="336" y="2640"/>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t>无限小的电流元</a:t>
              </a:r>
            </a:p>
          </p:txBody>
        </p:sp>
      </p:grpSp>
      <p:graphicFrame>
        <p:nvGraphicFramePr>
          <p:cNvPr id="256006" name="Object 6"/>
          <p:cNvGraphicFramePr>
            <a:graphicFrameLocks noChangeAspect="1"/>
          </p:cNvGraphicFramePr>
          <p:nvPr/>
        </p:nvGraphicFramePr>
        <p:xfrm>
          <a:off x="755576" y="5013176"/>
          <a:ext cx="5580063" cy="1500188"/>
        </p:xfrm>
        <a:graphic>
          <a:graphicData uri="http://schemas.openxmlformats.org/presentationml/2006/ole">
            <mc:AlternateContent xmlns:mc="http://schemas.openxmlformats.org/markup-compatibility/2006">
              <mc:Choice xmlns:v="urn:schemas-microsoft-com:vml" Requires="v">
                <p:oleObj name="Equation" r:id="rId3" imgW="2349360" imgH="634680" progId="Equation.DSMT4">
                  <p:embed/>
                </p:oleObj>
              </mc:Choice>
              <mc:Fallback>
                <p:oleObj name="Equation" r:id="rId3" imgW="2349360" imgH="634680" progId="Equation.DSMT4">
                  <p:embed/>
                  <p:pic>
                    <p:nvPicPr>
                      <p:cNvPr id="256006" name="Object 6"/>
                      <p:cNvPicPr>
                        <a:picLocks noChangeAspect="1" noChangeArrowheads="1"/>
                      </p:cNvPicPr>
                      <p:nvPr/>
                    </p:nvPicPr>
                    <p:blipFill>
                      <a:blip r:embed="rId4"/>
                      <a:srcRect/>
                      <a:stretch>
                        <a:fillRect/>
                      </a:stretch>
                    </p:blipFill>
                    <p:spPr bwMode="auto">
                      <a:xfrm>
                        <a:off x="755576" y="5013176"/>
                        <a:ext cx="5580063" cy="150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9"/>
          <p:cNvGrpSpPr>
            <a:grpSpLocks/>
          </p:cNvGrpSpPr>
          <p:nvPr/>
        </p:nvGrpSpPr>
        <p:grpSpPr bwMode="auto">
          <a:xfrm>
            <a:off x="4283968" y="1412776"/>
            <a:ext cx="1662113" cy="2971800"/>
            <a:chOff x="2832" y="1008"/>
            <a:chExt cx="1047" cy="1872"/>
          </a:xfrm>
        </p:grpSpPr>
        <p:pic>
          <p:nvPicPr>
            <p:cNvPr id="718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1008"/>
              <a:ext cx="999"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17"/>
            <p:cNvSpPr txBox="1">
              <a:spLocks noChangeArrowheads="1"/>
            </p:cNvSpPr>
            <p:nvPr/>
          </p:nvSpPr>
          <p:spPr bwMode="auto">
            <a:xfrm>
              <a:off x="2832" y="2592"/>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t>运动电荷</a:t>
              </a:r>
            </a:p>
          </p:txBody>
        </p:sp>
      </p:grpSp>
      <p:sp>
        <p:nvSpPr>
          <p:cNvPr id="5" name="文本框 4"/>
          <p:cNvSpPr txBox="1"/>
          <p:nvPr/>
        </p:nvSpPr>
        <p:spPr>
          <a:xfrm>
            <a:off x="6804248" y="3255367"/>
            <a:ext cx="2016224" cy="3108543"/>
          </a:xfrm>
          <a:prstGeom prst="rect">
            <a:avLst/>
          </a:prstGeom>
          <a:noFill/>
        </p:spPr>
        <p:txBody>
          <a:bodyPr wrap="square" rtlCol="0">
            <a:spAutoFit/>
          </a:bodyPr>
          <a:lstStyle/>
          <a:p>
            <a:r>
              <a:rPr lang="zh-CN" altLang="en-US" sz="2800" dirty="0">
                <a:solidFill>
                  <a:srgbClr val="3333CC"/>
                </a:solidFill>
              </a:rPr>
              <a:t>毕萨定律不能直接验证</a:t>
            </a:r>
            <a:endParaRPr lang="en-US" altLang="zh-CN" sz="2800" dirty="0">
              <a:solidFill>
                <a:srgbClr val="3333CC"/>
              </a:solidFill>
            </a:endParaRPr>
          </a:p>
          <a:p>
            <a:endParaRPr lang="en-US" altLang="zh-CN" sz="2800" dirty="0">
              <a:solidFill>
                <a:srgbClr val="3333CC"/>
              </a:solidFill>
            </a:endParaRPr>
          </a:p>
          <a:p>
            <a:r>
              <a:rPr lang="zh-CN" altLang="en-US" sz="2800" dirty="0">
                <a:solidFill>
                  <a:srgbClr val="3333CC"/>
                </a:solidFill>
              </a:rPr>
              <a:t>只能通过电流元的积分效果来间接验证</a:t>
            </a:r>
          </a:p>
        </p:txBody>
      </p:sp>
      <p:sp>
        <p:nvSpPr>
          <p:cNvPr id="6" name="矩形 5"/>
          <p:cNvSpPr/>
          <p:nvPr/>
        </p:nvSpPr>
        <p:spPr>
          <a:xfrm>
            <a:off x="6732240" y="1412776"/>
            <a:ext cx="2023985" cy="954107"/>
          </a:xfrm>
          <a:prstGeom prst="rect">
            <a:avLst/>
          </a:prstGeom>
        </p:spPr>
        <p:txBody>
          <a:bodyPr wrap="square">
            <a:spAutoFit/>
          </a:bodyPr>
          <a:lstStyle/>
          <a:p>
            <a:r>
              <a:rPr lang="zh-CN" altLang="en-US" sz="2800" dirty="0">
                <a:solidFill>
                  <a:srgbClr val="3333CC"/>
                </a:solidFill>
              </a:rPr>
              <a:t>孤立的电流元不存在</a:t>
            </a:r>
          </a:p>
        </p:txBody>
      </p:sp>
      <p:sp>
        <p:nvSpPr>
          <p:cNvPr id="7" name="下箭头 6"/>
          <p:cNvSpPr/>
          <p:nvPr/>
        </p:nvSpPr>
        <p:spPr bwMode="auto">
          <a:xfrm>
            <a:off x="7524328" y="2654915"/>
            <a:ext cx="504056" cy="432048"/>
          </a:xfrm>
          <a:prstGeom prst="downArrow">
            <a:avLst/>
          </a:pr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1" i="0" u="none" strike="noStrike" cap="none" normalizeH="0" baseline="0">
              <a:ln>
                <a:noFill/>
              </a:ln>
              <a:solidFill>
                <a:srgbClr val="3333CC"/>
              </a:solidFill>
              <a:effectLst/>
              <a:latin typeface="Times New Roman" pitchFamily="18" charset="0"/>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56006"/>
                                        </p:tgtEl>
                                        <p:attrNameLst>
                                          <p:attrName>style.visibility</p:attrName>
                                        </p:attrNameLst>
                                      </p:cBhvr>
                                      <p:to>
                                        <p:strVal val="visible"/>
                                      </p:to>
                                    </p:set>
                                    <p:animEffect transition="in" filter="wipe(left)">
                                      <p:cBhvr>
                                        <p:cTn id="13" dur="500"/>
                                        <p:tgtEl>
                                          <p:spTgt spid="25600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arn(inVertical)">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3" name="Text Box 1055"/>
          <p:cNvSpPr txBox="1">
            <a:spLocks noChangeArrowheads="1"/>
          </p:cNvSpPr>
          <p:nvPr/>
        </p:nvSpPr>
        <p:spPr bwMode="auto">
          <a:xfrm>
            <a:off x="395288" y="404664"/>
            <a:ext cx="34496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800" dirty="0"/>
              <a:t>比较静电场与磁场：</a:t>
            </a:r>
          </a:p>
        </p:txBody>
      </p:sp>
      <p:graphicFrame>
        <p:nvGraphicFramePr>
          <p:cNvPr id="257056" name="Object 1056"/>
          <p:cNvGraphicFramePr>
            <a:graphicFrameLocks noChangeAspect="1"/>
          </p:cNvGraphicFramePr>
          <p:nvPr/>
        </p:nvGraphicFramePr>
        <p:xfrm>
          <a:off x="396875" y="1333500"/>
          <a:ext cx="1955800" cy="1000125"/>
        </p:xfrm>
        <a:graphic>
          <a:graphicData uri="http://schemas.openxmlformats.org/presentationml/2006/ole">
            <mc:AlternateContent xmlns:mc="http://schemas.openxmlformats.org/markup-compatibility/2006">
              <mc:Choice xmlns:v="urn:schemas-microsoft-com:vml" Requires="v">
                <p:oleObj name="Equation" r:id="rId2" imgW="888840" imgH="431640" progId="Equation.DSMT4">
                  <p:embed/>
                </p:oleObj>
              </mc:Choice>
              <mc:Fallback>
                <p:oleObj name="Equation" r:id="rId2" imgW="888840" imgH="431640" progId="Equation.DSMT4">
                  <p:embed/>
                  <p:pic>
                    <p:nvPicPr>
                      <p:cNvPr id="257056" name="Object 10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1333500"/>
                        <a:ext cx="19558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57" name="Object 1057"/>
          <p:cNvGraphicFramePr>
            <a:graphicFrameLocks noChangeAspect="1"/>
          </p:cNvGraphicFramePr>
          <p:nvPr/>
        </p:nvGraphicFramePr>
        <p:xfrm>
          <a:off x="2755900" y="1282700"/>
          <a:ext cx="2265363" cy="969963"/>
        </p:xfrm>
        <a:graphic>
          <a:graphicData uri="http://schemas.openxmlformats.org/presentationml/2006/ole">
            <mc:AlternateContent xmlns:mc="http://schemas.openxmlformats.org/markup-compatibility/2006">
              <mc:Choice xmlns:v="urn:schemas-microsoft-com:vml" Requires="v">
                <p:oleObj name="Equation" r:id="rId4" imgW="1028520" imgH="419040" progId="Equation.DSMT4">
                  <p:embed/>
                </p:oleObj>
              </mc:Choice>
              <mc:Fallback>
                <p:oleObj name="Equation" r:id="rId4" imgW="1028520" imgH="419040" progId="Equation.DSMT4">
                  <p:embed/>
                  <p:pic>
                    <p:nvPicPr>
                      <p:cNvPr id="257057" name="Object 10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900" y="1282700"/>
                        <a:ext cx="2265363"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70"/>
          <p:cNvGrpSpPr>
            <a:grpSpLocks/>
          </p:cNvGrpSpPr>
          <p:nvPr/>
        </p:nvGrpSpPr>
        <p:grpSpPr bwMode="auto">
          <a:xfrm>
            <a:off x="6659563" y="512763"/>
            <a:ext cx="2454275" cy="2971800"/>
            <a:chOff x="6286500" y="152400"/>
            <a:chExt cx="2453208" cy="2971800"/>
          </a:xfrm>
        </p:grpSpPr>
        <p:sp>
          <p:nvSpPr>
            <p:cNvPr id="9284" name="AutoShape 1121" descr="浅色上对角线"/>
            <p:cNvSpPr>
              <a:spLocks noChangeArrowheads="1"/>
            </p:cNvSpPr>
            <p:nvPr/>
          </p:nvSpPr>
          <p:spPr bwMode="auto">
            <a:xfrm rot="5400000" flipH="1">
              <a:off x="5791200" y="1562100"/>
              <a:ext cx="2514600" cy="609600"/>
            </a:xfrm>
            <a:prstGeom prst="parallelogram">
              <a:avLst>
                <a:gd name="adj" fmla="val 52594"/>
              </a:avLst>
            </a:prstGeom>
            <a:pattFill prst="ltUpDiag">
              <a:fgClr>
                <a:schemeClr val="folHlink"/>
              </a:fgClr>
              <a:bgClr>
                <a:srgbClr val="FFFFFF"/>
              </a:bgClr>
            </a:pattFill>
            <a:ln w="9525" cap="rnd">
              <a:solidFill>
                <a:srgbClr val="000000"/>
              </a:solidFill>
              <a:prstDash val="sysDot"/>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85" name="AutoShape 1122" descr="浅色上对角线"/>
            <p:cNvSpPr>
              <a:spLocks noChangeArrowheads="1"/>
            </p:cNvSpPr>
            <p:nvPr/>
          </p:nvSpPr>
          <p:spPr bwMode="auto">
            <a:xfrm rot="-5400000">
              <a:off x="6400800" y="1562100"/>
              <a:ext cx="2514600" cy="609600"/>
            </a:xfrm>
            <a:prstGeom prst="parallelogram">
              <a:avLst>
                <a:gd name="adj" fmla="val 52594"/>
              </a:avLst>
            </a:prstGeom>
            <a:pattFill prst="ltUpDiag">
              <a:fgClr>
                <a:schemeClr val="folHlink"/>
              </a:fgClr>
              <a:bgClr>
                <a:srgbClr val="FFFFFF"/>
              </a:bgClr>
            </a:pattFill>
            <a:ln w="9525" cap="rnd">
              <a:solidFill>
                <a:srgbClr val="000000"/>
              </a:solidFill>
              <a:prstDash val="sysDot"/>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9286" name="Group 1123"/>
            <p:cNvGrpSpPr>
              <a:grpSpLocks/>
            </p:cNvGrpSpPr>
            <p:nvPr/>
          </p:nvGrpSpPr>
          <p:grpSpPr bwMode="auto">
            <a:xfrm>
              <a:off x="7353304" y="609601"/>
              <a:ext cx="661988" cy="2417763"/>
              <a:chOff x="4416" y="2640"/>
              <a:chExt cx="417" cy="1523"/>
            </a:xfrm>
          </p:grpSpPr>
          <p:sp>
            <p:nvSpPr>
              <p:cNvPr id="9302" name="Line 1124"/>
              <p:cNvSpPr>
                <a:spLocks noChangeShapeType="1"/>
              </p:cNvSpPr>
              <p:nvPr/>
            </p:nvSpPr>
            <p:spPr bwMode="auto">
              <a:xfrm>
                <a:off x="4416" y="3408"/>
                <a:ext cx="0" cy="672"/>
              </a:xfrm>
              <a:prstGeom prst="line">
                <a:avLst/>
              </a:prstGeom>
              <a:noFill/>
              <a:ln w="76200">
                <a:solidFill>
                  <a:srgbClr val="0000FF"/>
                </a:solidFill>
                <a:round/>
                <a:headEnd type="arrow" w="sm"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32" name="Object 1125"/>
              <p:cNvGraphicFramePr>
                <a:graphicFrameLocks noChangeAspect="1"/>
              </p:cNvGraphicFramePr>
              <p:nvPr/>
            </p:nvGraphicFramePr>
            <p:xfrm>
              <a:off x="4449" y="3871"/>
              <a:ext cx="384" cy="292"/>
            </p:xfrm>
            <a:graphic>
              <a:graphicData uri="http://schemas.openxmlformats.org/presentationml/2006/ole">
                <mc:AlternateContent xmlns:mc="http://schemas.openxmlformats.org/markup-compatibility/2006">
                  <mc:Choice xmlns:v="urn:schemas-microsoft-com:vml" Requires="v">
                    <p:oleObj name="Equation" r:id="rId6" imgW="266400" imgH="203040" progId="Equation.DSMT4">
                      <p:embed/>
                    </p:oleObj>
                  </mc:Choice>
                  <mc:Fallback>
                    <p:oleObj name="Equation" r:id="rId6" imgW="266400" imgH="203040" progId="Equation.DSMT4">
                      <p:embed/>
                      <p:pic>
                        <p:nvPicPr>
                          <p:cNvPr id="9232" name="Object 1125"/>
                          <p:cNvPicPr>
                            <a:picLocks noChangeAspect="1" noChangeArrowheads="1"/>
                          </p:cNvPicPr>
                          <p:nvPr/>
                        </p:nvPicPr>
                        <p:blipFill>
                          <a:blip r:embed="rId7"/>
                          <a:srcRect/>
                          <a:stretch>
                            <a:fillRect/>
                          </a:stretch>
                        </p:blipFill>
                        <p:spPr bwMode="auto">
                          <a:xfrm>
                            <a:off x="4449" y="3871"/>
                            <a:ext cx="38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03" name="Freeform 1126"/>
              <p:cNvSpPr>
                <a:spLocks/>
              </p:cNvSpPr>
              <p:nvPr/>
            </p:nvSpPr>
            <p:spPr bwMode="auto">
              <a:xfrm>
                <a:off x="4416" y="2640"/>
                <a:ext cx="1" cy="648"/>
              </a:xfrm>
              <a:custGeom>
                <a:avLst/>
                <a:gdLst>
                  <a:gd name="T0" fmla="*/ 0 w 1"/>
                  <a:gd name="T1" fmla="*/ 0 h 648"/>
                  <a:gd name="T2" fmla="*/ 0 w 1"/>
                  <a:gd name="T3" fmla="*/ 648 h 648"/>
                  <a:gd name="T4" fmla="*/ 0 60000 65536"/>
                  <a:gd name="T5" fmla="*/ 0 60000 65536"/>
                  <a:gd name="T6" fmla="*/ 0 w 1"/>
                  <a:gd name="T7" fmla="*/ 0 h 648"/>
                  <a:gd name="T8" fmla="*/ 1 w 1"/>
                  <a:gd name="T9" fmla="*/ 648 h 648"/>
                </a:gdLst>
                <a:ahLst/>
                <a:cxnLst>
                  <a:cxn ang="T4">
                    <a:pos x="T0" y="T1"/>
                  </a:cxn>
                  <a:cxn ang="T5">
                    <a:pos x="T2" y="T3"/>
                  </a:cxn>
                </a:cxnLst>
                <a:rect l="T6" t="T7" r="T8" b="T9"/>
                <a:pathLst>
                  <a:path w="1" h="648">
                    <a:moveTo>
                      <a:pt x="0" y="0"/>
                    </a:moveTo>
                    <a:lnTo>
                      <a:pt x="0" y="648"/>
                    </a:lnTo>
                  </a:path>
                </a:pathLst>
              </a:custGeom>
              <a:noFill/>
              <a:ln w="9525" cap="flat" cmpd="sng">
                <a:solidFill>
                  <a:srgbClr val="00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9287" name="Group 1127"/>
            <p:cNvGrpSpPr>
              <a:grpSpLocks/>
            </p:cNvGrpSpPr>
            <p:nvPr/>
          </p:nvGrpSpPr>
          <p:grpSpPr bwMode="auto">
            <a:xfrm>
              <a:off x="6286500" y="152400"/>
              <a:ext cx="2057400" cy="838200"/>
              <a:chOff x="3744" y="2352"/>
              <a:chExt cx="1296" cy="528"/>
            </a:xfrm>
          </p:grpSpPr>
          <p:sp>
            <p:nvSpPr>
              <p:cNvPr id="9300" name="Text Box 1128"/>
              <p:cNvSpPr txBox="1">
                <a:spLocks noChangeArrowheads="1"/>
              </p:cNvSpPr>
              <p:nvPr/>
            </p:nvSpPr>
            <p:spPr bwMode="auto">
              <a:xfrm>
                <a:off x="4234" y="235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rgbClr val="3333FF"/>
                    </a:solidFill>
                  </a:rPr>
                  <a:t>O</a:t>
                </a:r>
              </a:p>
            </p:txBody>
          </p:sp>
          <p:sp>
            <p:nvSpPr>
              <p:cNvPr id="9301" name="Oval 1129"/>
              <p:cNvSpPr>
                <a:spLocks noChangeArrowheads="1"/>
              </p:cNvSpPr>
              <p:nvPr/>
            </p:nvSpPr>
            <p:spPr bwMode="auto">
              <a:xfrm>
                <a:off x="3744" y="2400"/>
                <a:ext cx="1296" cy="480"/>
              </a:xfrm>
              <a:prstGeom prst="ellipse">
                <a:avLst/>
              </a:prstGeom>
              <a:noFill/>
              <a:ln w="762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9288" name="Freeform 1130"/>
            <p:cNvSpPr>
              <a:spLocks/>
            </p:cNvSpPr>
            <p:nvPr/>
          </p:nvSpPr>
          <p:spPr bwMode="auto">
            <a:xfrm>
              <a:off x="6372225" y="400050"/>
              <a:ext cx="114300" cy="66675"/>
            </a:xfrm>
            <a:custGeom>
              <a:avLst/>
              <a:gdLst>
                <a:gd name="T0" fmla="*/ 2147483647 w 72"/>
                <a:gd name="T1" fmla="*/ 0 h 42"/>
                <a:gd name="T2" fmla="*/ 0 w 72"/>
                <a:gd name="T3" fmla="*/ 2147483647 h 42"/>
                <a:gd name="T4" fmla="*/ 0 60000 65536"/>
                <a:gd name="T5" fmla="*/ 0 60000 65536"/>
                <a:gd name="T6" fmla="*/ 0 w 72"/>
                <a:gd name="T7" fmla="*/ 0 h 42"/>
                <a:gd name="T8" fmla="*/ 72 w 72"/>
                <a:gd name="T9" fmla="*/ 42 h 42"/>
              </a:gdLst>
              <a:ahLst/>
              <a:cxnLst>
                <a:cxn ang="T4">
                  <a:pos x="T0" y="T1"/>
                </a:cxn>
                <a:cxn ang="T5">
                  <a:pos x="T2" y="T3"/>
                </a:cxn>
              </a:cxnLst>
              <a:rect l="T6" t="T7" r="T8" b="T9"/>
              <a:pathLst>
                <a:path w="72" h="42">
                  <a:moveTo>
                    <a:pt x="72" y="0"/>
                  </a:moveTo>
                  <a:lnTo>
                    <a:pt x="0" y="42"/>
                  </a:lnTo>
                </a:path>
              </a:pathLst>
            </a:custGeom>
            <a:noFill/>
            <a:ln w="76200">
              <a:solidFill>
                <a:srgbClr val="3333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289" name="Group 1131"/>
            <p:cNvGrpSpPr>
              <a:grpSpLocks/>
            </p:cNvGrpSpPr>
            <p:nvPr/>
          </p:nvGrpSpPr>
          <p:grpSpPr bwMode="auto">
            <a:xfrm>
              <a:off x="7891463" y="838200"/>
              <a:ext cx="452437" cy="519113"/>
              <a:chOff x="4755" y="2784"/>
              <a:chExt cx="285" cy="327"/>
            </a:xfrm>
          </p:grpSpPr>
          <p:sp>
            <p:nvSpPr>
              <p:cNvPr id="9298" name="Text Box 1132"/>
              <p:cNvSpPr txBox="1">
                <a:spLocks noChangeArrowheads="1"/>
              </p:cNvSpPr>
              <p:nvPr/>
            </p:nvSpPr>
            <p:spPr bwMode="auto">
              <a:xfrm>
                <a:off x="4848" y="2784"/>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solidFill>
                      <a:srgbClr val="3333FF"/>
                    </a:solidFill>
                  </a:rPr>
                  <a:t>p</a:t>
                </a:r>
              </a:p>
            </p:txBody>
          </p:sp>
          <p:sp>
            <p:nvSpPr>
              <p:cNvPr id="9299" name="Oval 1133"/>
              <p:cNvSpPr>
                <a:spLocks noChangeArrowheads="1"/>
              </p:cNvSpPr>
              <p:nvPr/>
            </p:nvSpPr>
            <p:spPr bwMode="auto">
              <a:xfrm>
                <a:off x="4755" y="2832"/>
                <a:ext cx="45" cy="45"/>
              </a:xfrm>
              <a:prstGeom prst="ellipse">
                <a:avLst/>
              </a:prstGeom>
              <a:solidFill>
                <a:srgbClr val="99FF33"/>
              </a:solidFill>
              <a:ln w="9525">
                <a:solidFill>
                  <a:schemeClr val="tx1"/>
                </a:solidFill>
                <a:round/>
                <a:headEnd/>
                <a:tailEnd/>
              </a:ln>
            </p:spPr>
            <p:txBody>
              <a:bodyPr wrap="none" anchor="ct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zh-CN" sz="2800" b="0">
                  <a:solidFill>
                    <a:srgbClr val="3333FF"/>
                  </a:solidFill>
                </a:endParaRPr>
              </a:p>
            </p:txBody>
          </p:sp>
        </p:grpSp>
        <p:grpSp>
          <p:nvGrpSpPr>
            <p:cNvPr id="9290" name="Group 1134"/>
            <p:cNvGrpSpPr>
              <a:grpSpLocks/>
            </p:cNvGrpSpPr>
            <p:nvPr/>
          </p:nvGrpSpPr>
          <p:grpSpPr bwMode="auto">
            <a:xfrm>
              <a:off x="7292975" y="914400"/>
              <a:ext cx="612775" cy="1638300"/>
              <a:chOff x="4378" y="2832"/>
              <a:chExt cx="386" cy="1032"/>
            </a:xfrm>
          </p:grpSpPr>
          <p:sp>
            <p:nvSpPr>
              <p:cNvPr id="9296" name="Freeform 1135"/>
              <p:cNvSpPr>
                <a:spLocks/>
              </p:cNvSpPr>
              <p:nvPr/>
            </p:nvSpPr>
            <p:spPr bwMode="auto">
              <a:xfrm>
                <a:off x="4416" y="2832"/>
                <a:ext cx="348" cy="1032"/>
              </a:xfrm>
              <a:custGeom>
                <a:avLst/>
                <a:gdLst>
                  <a:gd name="T0" fmla="*/ 0 w 348"/>
                  <a:gd name="T1" fmla="*/ 1032 h 1032"/>
                  <a:gd name="T2" fmla="*/ 348 w 348"/>
                  <a:gd name="T3" fmla="*/ 0 h 1032"/>
                  <a:gd name="T4" fmla="*/ 0 60000 65536"/>
                  <a:gd name="T5" fmla="*/ 0 60000 65536"/>
                  <a:gd name="T6" fmla="*/ 0 w 348"/>
                  <a:gd name="T7" fmla="*/ 0 h 1032"/>
                  <a:gd name="T8" fmla="*/ 348 w 348"/>
                  <a:gd name="T9" fmla="*/ 1032 h 1032"/>
                </a:gdLst>
                <a:ahLst/>
                <a:cxnLst>
                  <a:cxn ang="T4">
                    <a:pos x="T0" y="T1"/>
                  </a:cxn>
                  <a:cxn ang="T5">
                    <a:pos x="T2" y="T3"/>
                  </a:cxn>
                </a:cxnLst>
                <a:rect l="T6" t="T7" r="T8" b="T9"/>
                <a:pathLst>
                  <a:path w="348" h="1032">
                    <a:moveTo>
                      <a:pt x="0" y="1032"/>
                    </a:moveTo>
                    <a:lnTo>
                      <a:pt x="348" y="0"/>
                    </a:lnTo>
                  </a:path>
                </a:pathLst>
              </a:custGeom>
              <a:noFill/>
              <a:ln w="571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97" name="Text Box 1136"/>
              <p:cNvSpPr txBox="1">
                <a:spLocks noChangeArrowheads="1"/>
              </p:cNvSpPr>
              <p:nvPr/>
            </p:nvSpPr>
            <p:spPr bwMode="auto">
              <a:xfrm>
                <a:off x="4378" y="2985"/>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a:solidFill>
                      <a:srgbClr val="3333FF"/>
                    </a:solidFill>
                    <a:sym typeface="Symbol" panose="05050102010706020507" pitchFamily="18" charset="2"/>
                  </a:rPr>
                  <a:t></a:t>
                </a:r>
                <a:endParaRPr lang="en-US" altLang="zh-CN" sz="2800">
                  <a:solidFill>
                    <a:srgbClr val="3333FF"/>
                  </a:solidFill>
                </a:endParaRPr>
              </a:p>
            </p:txBody>
          </p:sp>
        </p:grpSp>
        <p:graphicFrame>
          <p:nvGraphicFramePr>
            <p:cNvPr id="257137" name="Object 1137"/>
            <p:cNvGraphicFramePr>
              <a:graphicFrameLocks noChangeAspect="1"/>
            </p:cNvGraphicFramePr>
            <p:nvPr/>
          </p:nvGraphicFramePr>
          <p:xfrm>
            <a:off x="8244408" y="620688"/>
            <a:ext cx="495300" cy="436563"/>
          </p:xfrm>
          <a:graphic>
            <a:graphicData uri="http://schemas.openxmlformats.org/presentationml/2006/ole">
              <mc:AlternateContent xmlns:mc="http://schemas.openxmlformats.org/markup-compatibility/2006">
                <mc:Choice xmlns:v="urn:schemas-microsoft-com:vml" Requires="v">
                  <p:oleObj name="公式" r:id="rId8" imgW="228600" imgH="203040" progId="Equation.3">
                    <p:embed/>
                  </p:oleObj>
                </mc:Choice>
                <mc:Fallback>
                  <p:oleObj name="公式" r:id="rId8" imgW="228600" imgH="203040" progId="Equation.3">
                    <p:embed/>
                    <p:pic>
                      <p:nvPicPr>
                        <p:cNvPr id="257137" name="Object 11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44408" y="620688"/>
                          <a:ext cx="4953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1" name="Freeform 1138"/>
            <p:cNvSpPr>
              <a:spLocks/>
            </p:cNvSpPr>
            <p:nvPr/>
          </p:nvSpPr>
          <p:spPr bwMode="auto">
            <a:xfrm>
              <a:off x="7981950" y="628650"/>
              <a:ext cx="471488" cy="285750"/>
            </a:xfrm>
            <a:custGeom>
              <a:avLst/>
              <a:gdLst>
                <a:gd name="T0" fmla="*/ 0 w 297"/>
                <a:gd name="T1" fmla="*/ 2147483647 h 180"/>
                <a:gd name="T2" fmla="*/ 2147483647 w 297"/>
                <a:gd name="T3" fmla="*/ 0 h 180"/>
                <a:gd name="T4" fmla="*/ 0 60000 65536"/>
                <a:gd name="T5" fmla="*/ 0 60000 65536"/>
                <a:gd name="T6" fmla="*/ 0 w 297"/>
                <a:gd name="T7" fmla="*/ 0 h 180"/>
                <a:gd name="T8" fmla="*/ 297 w 297"/>
                <a:gd name="T9" fmla="*/ 180 h 180"/>
              </a:gdLst>
              <a:ahLst/>
              <a:cxnLst>
                <a:cxn ang="T4">
                  <a:pos x="T0" y="T1"/>
                </a:cxn>
                <a:cxn ang="T5">
                  <a:pos x="T2" y="T3"/>
                </a:cxn>
              </a:cxnLst>
              <a:rect l="T6" t="T7" r="T8" b="T9"/>
              <a:pathLst>
                <a:path w="297" h="180">
                  <a:moveTo>
                    <a:pt x="0" y="180"/>
                  </a:moveTo>
                  <a:lnTo>
                    <a:pt x="297" y="0"/>
                  </a:lnTo>
                </a:path>
              </a:pathLst>
            </a:custGeom>
            <a:noFill/>
            <a:ln w="762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292" name="Group 1139"/>
            <p:cNvGrpSpPr>
              <a:grpSpLocks/>
            </p:cNvGrpSpPr>
            <p:nvPr/>
          </p:nvGrpSpPr>
          <p:grpSpPr bwMode="auto">
            <a:xfrm flipH="1">
              <a:off x="6743700" y="914400"/>
              <a:ext cx="612775" cy="1638300"/>
              <a:chOff x="4378" y="2832"/>
              <a:chExt cx="386" cy="1032"/>
            </a:xfrm>
          </p:grpSpPr>
          <p:sp>
            <p:nvSpPr>
              <p:cNvPr id="9294" name="Freeform 1140"/>
              <p:cNvSpPr>
                <a:spLocks/>
              </p:cNvSpPr>
              <p:nvPr/>
            </p:nvSpPr>
            <p:spPr bwMode="auto">
              <a:xfrm>
                <a:off x="4416" y="2832"/>
                <a:ext cx="348" cy="1032"/>
              </a:xfrm>
              <a:custGeom>
                <a:avLst/>
                <a:gdLst>
                  <a:gd name="T0" fmla="*/ 0 w 348"/>
                  <a:gd name="T1" fmla="*/ 1032 h 1032"/>
                  <a:gd name="T2" fmla="*/ 348 w 348"/>
                  <a:gd name="T3" fmla="*/ 0 h 1032"/>
                  <a:gd name="T4" fmla="*/ 0 60000 65536"/>
                  <a:gd name="T5" fmla="*/ 0 60000 65536"/>
                  <a:gd name="T6" fmla="*/ 0 w 348"/>
                  <a:gd name="T7" fmla="*/ 0 h 1032"/>
                  <a:gd name="T8" fmla="*/ 348 w 348"/>
                  <a:gd name="T9" fmla="*/ 1032 h 1032"/>
                </a:gdLst>
                <a:ahLst/>
                <a:cxnLst>
                  <a:cxn ang="T4">
                    <a:pos x="T0" y="T1"/>
                  </a:cxn>
                  <a:cxn ang="T5">
                    <a:pos x="T2" y="T3"/>
                  </a:cxn>
                </a:cxnLst>
                <a:rect l="T6" t="T7" r="T8" b="T9"/>
                <a:pathLst>
                  <a:path w="348" h="1032">
                    <a:moveTo>
                      <a:pt x="0" y="1032"/>
                    </a:moveTo>
                    <a:lnTo>
                      <a:pt x="348" y="0"/>
                    </a:lnTo>
                  </a:path>
                </a:pathLst>
              </a:custGeom>
              <a:noFill/>
              <a:ln w="571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95" name="Text Box 1141"/>
              <p:cNvSpPr txBox="1">
                <a:spLocks noChangeArrowheads="1"/>
              </p:cNvSpPr>
              <p:nvPr/>
            </p:nvSpPr>
            <p:spPr bwMode="auto">
              <a:xfrm>
                <a:off x="4378" y="2985"/>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a:solidFill>
                      <a:srgbClr val="3333FF"/>
                    </a:solidFill>
                    <a:sym typeface="Symbol" panose="05050102010706020507" pitchFamily="18" charset="2"/>
                  </a:rPr>
                  <a:t></a:t>
                </a:r>
                <a:endParaRPr lang="en-US" altLang="zh-CN" sz="2800">
                  <a:solidFill>
                    <a:srgbClr val="3333FF"/>
                  </a:solidFill>
                </a:endParaRPr>
              </a:p>
            </p:txBody>
          </p:sp>
        </p:grpSp>
        <p:sp>
          <p:nvSpPr>
            <p:cNvPr id="9293" name="Freeform 1142"/>
            <p:cNvSpPr>
              <a:spLocks/>
            </p:cNvSpPr>
            <p:nvPr/>
          </p:nvSpPr>
          <p:spPr bwMode="auto">
            <a:xfrm>
              <a:off x="6548438" y="906463"/>
              <a:ext cx="763587" cy="347662"/>
            </a:xfrm>
            <a:custGeom>
              <a:avLst/>
              <a:gdLst>
                <a:gd name="T0" fmla="*/ 0 w 481"/>
                <a:gd name="T1" fmla="*/ 0 h 219"/>
                <a:gd name="T2" fmla="*/ 2147483647 w 481"/>
                <a:gd name="T3" fmla="*/ 2147483647 h 219"/>
                <a:gd name="T4" fmla="*/ 0 60000 65536"/>
                <a:gd name="T5" fmla="*/ 0 60000 65536"/>
                <a:gd name="T6" fmla="*/ 0 w 481"/>
                <a:gd name="T7" fmla="*/ 0 h 219"/>
                <a:gd name="T8" fmla="*/ 481 w 481"/>
                <a:gd name="T9" fmla="*/ 219 h 219"/>
              </a:gdLst>
              <a:ahLst/>
              <a:cxnLst>
                <a:cxn ang="T4">
                  <a:pos x="T0" y="T1"/>
                </a:cxn>
                <a:cxn ang="T5">
                  <a:pos x="T2" y="T3"/>
                </a:cxn>
              </a:cxnLst>
              <a:rect l="T6" t="T7" r="T8" b="T9"/>
              <a:pathLst>
                <a:path w="481" h="219">
                  <a:moveTo>
                    <a:pt x="0" y="0"/>
                  </a:moveTo>
                  <a:lnTo>
                    <a:pt x="481" y="219"/>
                  </a:lnTo>
                </a:path>
              </a:pathLst>
            </a:custGeom>
            <a:noFill/>
            <a:ln w="76200" cap="flat" cmpd="sng">
              <a:solidFill>
                <a:srgbClr val="FF66CC"/>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 name="Group 1081"/>
          <p:cNvGrpSpPr>
            <a:grpSpLocks/>
          </p:cNvGrpSpPr>
          <p:nvPr/>
        </p:nvGrpSpPr>
        <p:grpSpPr bwMode="auto">
          <a:xfrm>
            <a:off x="179388" y="2895600"/>
            <a:ext cx="812800" cy="508000"/>
            <a:chOff x="432" y="288"/>
            <a:chExt cx="512" cy="320"/>
          </a:xfrm>
        </p:grpSpPr>
        <p:graphicFrame>
          <p:nvGraphicFramePr>
            <p:cNvPr id="9230" name="Object 1082"/>
            <p:cNvGraphicFramePr>
              <a:graphicFrameLocks noChangeAspect="1"/>
            </p:cNvGraphicFramePr>
            <p:nvPr/>
          </p:nvGraphicFramePr>
          <p:xfrm>
            <a:off x="432" y="288"/>
            <a:ext cx="258" cy="300"/>
          </p:xfrm>
          <a:graphic>
            <a:graphicData uri="http://schemas.openxmlformats.org/presentationml/2006/ole">
              <mc:AlternateContent xmlns:mc="http://schemas.openxmlformats.org/markup-compatibility/2006">
                <mc:Choice xmlns:v="urn:schemas-microsoft-com:vml" Requires="v">
                  <p:oleObj name="公式" r:id="rId10" imgW="164880" imgH="190440" progId="Equation.3">
                    <p:embed/>
                  </p:oleObj>
                </mc:Choice>
                <mc:Fallback>
                  <p:oleObj name="公式" r:id="rId10" imgW="164880" imgH="190440" progId="Equation.3">
                    <p:embed/>
                    <p:pic>
                      <p:nvPicPr>
                        <p:cNvPr id="9230" name="Object 108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 y="288"/>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81" name="Group 1083"/>
            <p:cNvGrpSpPr>
              <a:grpSpLocks/>
            </p:cNvGrpSpPr>
            <p:nvPr/>
          </p:nvGrpSpPr>
          <p:grpSpPr bwMode="auto">
            <a:xfrm>
              <a:off x="672" y="336"/>
              <a:ext cx="272" cy="272"/>
              <a:chOff x="3917" y="2400"/>
              <a:chExt cx="181" cy="181"/>
            </a:xfrm>
          </p:grpSpPr>
          <p:sp>
            <p:nvSpPr>
              <p:cNvPr id="9282" name="Oval 1084"/>
              <p:cNvSpPr>
                <a:spLocks noChangeArrowheads="1"/>
              </p:cNvSpPr>
              <p:nvPr/>
            </p:nvSpPr>
            <p:spPr bwMode="auto">
              <a:xfrm>
                <a:off x="3917" y="2400"/>
                <a:ext cx="181" cy="181"/>
              </a:xfrm>
              <a:prstGeom prst="ellipse">
                <a:avLst/>
              </a:pr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83" name="Oval 1085"/>
              <p:cNvSpPr>
                <a:spLocks noChangeArrowheads="1"/>
              </p:cNvSpPr>
              <p:nvPr/>
            </p:nvSpPr>
            <p:spPr bwMode="auto">
              <a:xfrm>
                <a:off x="3986" y="2468"/>
                <a:ext cx="45" cy="45"/>
              </a:xfrm>
              <a:prstGeom prst="ellipse">
                <a:avLst/>
              </a:prstGeom>
              <a:solidFill>
                <a:schemeClr val="tx1"/>
              </a:solidFill>
              <a:ln w="38100">
                <a:solidFill>
                  <a:srgbClr val="3333CC"/>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grpSp>
        <p:nvGrpSpPr>
          <p:cNvPr id="12" name="Group 1086"/>
          <p:cNvGrpSpPr>
            <a:grpSpLocks/>
          </p:cNvGrpSpPr>
          <p:nvPr/>
        </p:nvGrpSpPr>
        <p:grpSpPr bwMode="auto">
          <a:xfrm>
            <a:off x="712788" y="2971800"/>
            <a:ext cx="990600" cy="1820863"/>
            <a:chOff x="768" y="336"/>
            <a:chExt cx="624" cy="1147"/>
          </a:xfrm>
        </p:grpSpPr>
        <p:grpSp>
          <p:nvGrpSpPr>
            <p:cNvPr id="9275" name="Group 1087"/>
            <p:cNvGrpSpPr>
              <a:grpSpLocks/>
            </p:cNvGrpSpPr>
            <p:nvPr/>
          </p:nvGrpSpPr>
          <p:grpSpPr bwMode="auto">
            <a:xfrm>
              <a:off x="768" y="336"/>
              <a:ext cx="624" cy="1147"/>
              <a:chOff x="768" y="624"/>
              <a:chExt cx="624" cy="1147"/>
            </a:xfrm>
          </p:grpSpPr>
          <p:sp>
            <p:nvSpPr>
              <p:cNvPr id="9278" name="Line 1088"/>
              <p:cNvSpPr>
                <a:spLocks noChangeShapeType="1"/>
              </p:cNvSpPr>
              <p:nvPr/>
            </p:nvSpPr>
            <p:spPr bwMode="auto">
              <a:xfrm>
                <a:off x="768" y="1344"/>
                <a:ext cx="624" cy="0"/>
              </a:xfrm>
              <a:prstGeom prst="line">
                <a:avLst/>
              </a:prstGeom>
              <a:noFill/>
              <a:ln w="5715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9" name="Oval 1089"/>
              <p:cNvSpPr>
                <a:spLocks noChangeArrowheads="1"/>
              </p:cNvSpPr>
              <p:nvPr/>
            </p:nvSpPr>
            <p:spPr bwMode="auto">
              <a:xfrm>
                <a:off x="1008" y="768"/>
                <a:ext cx="45" cy="45"/>
              </a:xfrm>
              <a:prstGeom prst="ellipse">
                <a:avLst/>
              </a:prstGeom>
              <a:solidFill>
                <a:srgbClr val="00FF00"/>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80" name="Text Box 1090"/>
              <p:cNvSpPr txBox="1">
                <a:spLocks noChangeArrowheads="1"/>
              </p:cNvSpPr>
              <p:nvPr/>
            </p:nvSpPr>
            <p:spPr bwMode="auto">
              <a:xfrm>
                <a:off x="1022" y="62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solidFill>
                      <a:srgbClr val="3333FF"/>
                    </a:solidFill>
                  </a:rPr>
                  <a:t>P</a:t>
                </a:r>
              </a:p>
            </p:txBody>
          </p:sp>
          <p:graphicFrame>
            <p:nvGraphicFramePr>
              <p:cNvPr id="9229" name="Object 1091"/>
              <p:cNvGraphicFramePr>
                <a:graphicFrameLocks noChangeAspect="1"/>
              </p:cNvGraphicFramePr>
              <p:nvPr/>
            </p:nvGraphicFramePr>
            <p:xfrm>
              <a:off x="864" y="1488"/>
              <a:ext cx="372" cy="283"/>
            </p:xfrm>
            <a:graphic>
              <a:graphicData uri="http://schemas.openxmlformats.org/presentationml/2006/ole">
                <mc:AlternateContent xmlns:mc="http://schemas.openxmlformats.org/markup-compatibility/2006">
                  <mc:Choice xmlns:v="urn:schemas-microsoft-com:vml" Requires="v">
                    <p:oleObj name="公式" r:id="rId12" imgW="266400" imgH="203040" progId="Equation.3">
                      <p:embed/>
                    </p:oleObj>
                  </mc:Choice>
                  <mc:Fallback>
                    <p:oleObj name="公式" r:id="rId12" imgW="266400" imgH="203040" progId="Equation.3">
                      <p:embed/>
                      <p:pic>
                        <p:nvPicPr>
                          <p:cNvPr id="9229" name="Object 109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4" y="1488"/>
                            <a:ext cx="37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76" name="Group 1092"/>
            <p:cNvGrpSpPr>
              <a:grpSpLocks/>
            </p:cNvGrpSpPr>
            <p:nvPr/>
          </p:nvGrpSpPr>
          <p:grpSpPr bwMode="auto">
            <a:xfrm>
              <a:off x="1008" y="576"/>
              <a:ext cx="271" cy="480"/>
              <a:chOff x="1008" y="576"/>
              <a:chExt cx="271" cy="480"/>
            </a:xfrm>
          </p:grpSpPr>
          <p:sp>
            <p:nvSpPr>
              <p:cNvPr id="9277" name="Line 1093"/>
              <p:cNvSpPr>
                <a:spLocks noChangeShapeType="1"/>
              </p:cNvSpPr>
              <p:nvPr/>
            </p:nvSpPr>
            <p:spPr bwMode="auto">
              <a:xfrm flipV="1">
                <a:off x="1008" y="576"/>
                <a:ext cx="0" cy="48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8" name="Object 1094"/>
              <p:cNvGraphicFramePr>
                <a:graphicFrameLocks noChangeAspect="1"/>
              </p:cNvGraphicFramePr>
              <p:nvPr/>
            </p:nvGraphicFramePr>
            <p:xfrm>
              <a:off x="1056" y="672"/>
              <a:ext cx="223" cy="291"/>
            </p:xfrm>
            <a:graphic>
              <a:graphicData uri="http://schemas.openxmlformats.org/presentationml/2006/ole">
                <mc:AlternateContent xmlns:mc="http://schemas.openxmlformats.org/markup-compatibility/2006">
                  <mc:Choice xmlns:v="urn:schemas-microsoft-com:vml" Requires="v">
                    <p:oleObj name="公式" r:id="rId14" imgW="126720" imgH="164880" progId="Equation.3">
                      <p:embed/>
                    </p:oleObj>
                  </mc:Choice>
                  <mc:Fallback>
                    <p:oleObj name="公式" r:id="rId14" imgW="126720" imgH="164880" progId="Equation.3">
                      <p:embed/>
                      <p:pic>
                        <p:nvPicPr>
                          <p:cNvPr id="9228" name="Object 109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6" y="672"/>
                            <a:ext cx="2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5" name="Group 1095"/>
          <p:cNvGrpSpPr>
            <a:grpSpLocks/>
          </p:cNvGrpSpPr>
          <p:nvPr/>
        </p:nvGrpSpPr>
        <p:grpSpPr bwMode="auto">
          <a:xfrm>
            <a:off x="2339975" y="2895600"/>
            <a:ext cx="812800" cy="508000"/>
            <a:chOff x="2112" y="288"/>
            <a:chExt cx="512" cy="320"/>
          </a:xfrm>
        </p:grpSpPr>
        <p:grpSp>
          <p:nvGrpSpPr>
            <p:cNvPr id="9272" name="Group 1096"/>
            <p:cNvGrpSpPr>
              <a:grpSpLocks/>
            </p:cNvGrpSpPr>
            <p:nvPr/>
          </p:nvGrpSpPr>
          <p:grpSpPr bwMode="auto">
            <a:xfrm>
              <a:off x="2352" y="336"/>
              <a:ext cx="272" cy="272"/>
              <a:chOff x="3917" y="2400"/>
              <a:chExt cx="181" cy="181"/>
            </a:xfrm>
          </p:grpSpPr>
          <p:sp>
            <p:nvSpPr>
              <p:cNvPr id="9273" name="Oval 1097"/>
              <p:cNvSpPr>
                <a:spLocks noChangeArrowheads="1"/>
              </p:cNvSpPr>
              <p:nvPr/>
            </p:nvSpPr>
            <p:spPr bwMode="auto">
              <a:xfrm>
                <a:off x="3917" y="2400"/>
                <a:ext cx="181" cy="181"/>
              </a:xfrm>
              <a:prstGeom prst="ellipse">
                <a:avLst/>
              </a:pr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74" name="Oval 1098"/>
              <p:cNvSpPr>
                <a:spLocks noChangeArrowheads="1"/>
              </p:cNvSpPr>
              <p:nvPr/>
            </p:nvSpPr>
            <p:spPr bwMode="auto">
              <a:xfrm>
                <a:off x="3986" y="2468"/>
                <a:ext cx="45" cy="45"/>
              </a:xfrm>
              <a:prstGeom prst="ellipse">
                <a:avLst/>
              </a:prstGeom>
              <a:solidFill>
                <a:schemeClr val="tx1"/>
              </a:solidFill>
              <a:ln w="38100">
                <a:solidFill>
                  <a:srgbClr val="3333CC"/>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aphicFrame>
          <p:nvGraphicFramePr>
            <p:cNvPr id="9227" name="Object 1099"/>
            <p:cNvGraphicFramePr>
              <a:graphicFrameLocks noChangeAspect="1"/>
            </p:cNvGraphicFramePr>
            <p:nvPr/>
          </p:nvGraphicFramePr>
          <p:xfrm>
            <a:off x="2112" y="288"/>
            <a:ext cx="258" cy="300"/>
          </p:xfrm>
          <a:graphic>
            <a:graphicData uri="http://schemas.openxmlformats.org/presentationml/2006/ole">
              <mc:AlternateContent xmlns:mc="http://schemas.openxmlformats.org/markup-compatibility/2006">
                <mc:Choice xmlns:v="urn:schemas-microsoft-com:vml" Requires="v">
                  <p:oleObj name="公式" r:id="rId16" imgW="164880" imgH="190440" progId="Equation.3">
                    <p:embed/>
                  </p:oleObj>
                </mc:Choice>
                <mc:Fallback>
                  <p:oleObj name="公式" r:id="rId16" imgW="164880" imgH="190440" progId="Equation.3">
                    <p:embed/>
                    <p:pic>
                      <p:nvPicPr>
                        <p:cNvPr id="9227" name="Object 10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2" y="288"/>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1103"/>
          <p:cNvGrpSpPr>
            <a:grpSpLocks/>
          </p:cNvGrpSpPr>
          <p:nvPr/>
        </p:nvGrpSpPr>
        <p:grpSpPr bwMode="auto">
          <a:xfrm>
            <a:off x="2949575" y="3048000"/>
            <a:ext cx="914400" cy="1744663"/>
            <a:chOff x="2496" y="384"/>
            <a:chExt cx="576" cy="1099"/>
          </a:xfrm>
        </p:grpSpPr>
        <p:grpSp>
          <p:nvGrpSpPr>
            <p:cNvPr id="9266" name="Group 1104"/>
            <p:cNvGrpSpPr>
              <a:grpSpLocks/>
            </p:cNvGrpSpPr>
            <p:nvPr/>
          </p:nvGrpSpPr>
          <p:grpSpPr bwMode="auto">
            <a:xfrm>
              <a:off x="2496" y="384"/>
              <a:ext cx="576" cy="1099"/>
              <a:chOff x="1968" y="672"/>
              <a:chExt cx="576" cy="1099"/>
            </a:xfrm>
          </p:grpSpPr>
          <p:sp>
            <p:nvSpPr>
              <p:cNvPr id="9269" name="Line 1105"/>
              <p:cNvSpPr>
                <a:spLocks noChangeShapeType="1"/>
              </p:cNvSpPr>
              <p:nvPr/>
            </p:nvSpPr>
            <p:spPr bwMode="auto">
              <a:xfrm flipV="1">
                <a:off x="1968" y="1200"/>
                <a:ext cx="576" cy="240"/>
              </a:xfrm>
              <a:prstGeom prst="line">
                <a:avLst/>
              </a:prstGeom>
              <a:noFill/>
              <a:ln w="5715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0" name="Oval 1106"/>
              <p:cNvSpPr>
                <a:spLocks noChangeArrowheads="1"/>
              </p:cNvSpPr>
              <p:nvPr/>
            </p:nvSpPr>
            <p:spPr bwMode="auto">
              <a:xfrm>
                <a:off x="2167" y="816"/>
                <a:ext cx="45" cy="45"/>
              </a:xfrm>
              <a:prstGeom prst="ellipse">
                <a:avLst/>
              </a:prstGeom>
              <a:solidFill>
                <a:srgbClr val="00FF00"/>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71" name="Text Box 1107"/>
              <p:cNvSpPr txBox="1">
                <a:spLocks noChangeArrowheads="1"/>
              </p:cNvSpPr>
              <p:nvPr/>
            </p:nvSpPr>
            <p:spPr bwMode="auto">
              <a:xfrm>
                <a:off x="2175" y="67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solidFill>
                      <a:srgbClr val="3333FF"/>
                    </a:solidFill>
                  </a:rPr>
                  <a:t>P</a:t>
                </a:r>
              </a:p>
            </p:txBody>
          </p:sp>
          <p:graphicFrame>
            <p:nvGraphicFramePr>
              <p:cNvPr id="9226" name="Object 1108"/>
              <p:cNvGraphicFramePr>
                <a:graphicFrameLocks noChangeAspect="1"/>
              </p:cNvGraphicFramePr>
              <p:nvPr/>
            </p:nvGraphicFramePr>
            <p:xfrm>
              <a:off x="2160" y="1488"/>
              <a:ext cx="372" cy="283"/>
            </p:xfrm>
            <a:graphic>
              <a:graphicData uri="http://schemas.openxmlformats.org/presentationml/2006/ole">
                <mc:AlternateContent xmlns:mc="http://schemas.openxmlformats.org/markup-compatibility/2006">
                  <mc:Choice xmlns:v="urn:schemas-microsoft-com:vml" Requires="v">
                    <p:oleObj name="公式" r:id="rId17" imgW="266400" imgH="203040" progId="Equation.3">
                      <p:embed/>
                    </p:oleObj>
                  </mc:Choice>
                  <mc:Fallback>
                    <p:oleObj name="公式" r:id="rId17" imgW="266400" imgH="203040" progId="Equation.3">
                      <p:embed/>
                      <p:pic>
                        <p:nvPicPr>
                          <p:cNvPr id="9226" name="Object 110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60" y="1488"/>
                            <a:ext cx="37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67" name="Group 1109"/>
            <p:cNvGrpSpPr>
              <a:grpSpLocks/>
            </p:cNvGrpSpPr>
            <p:nvPr/>
          </p:nvGrpSpPr>
          <p:grpSpPr bwMode="auto">
            <a:xfrm>
              <a:off x="2496" y="624"/>
              <a:ext cx="240" cy="432"/>
              <a:chOff x="2496" y="624"/>
              <a:chExt cx="240" cy="432"/>
            </a:xfrm>
          </p:grpSpPr>
          <p:sp>
            <p:nvSpPr>
              <p:cNvPr id="9268" name="Line 1110"/>
              <p:cNvSpPr>
                <a:spLocks noChangeShapeType="1"/>
              </p:cNvSpPr>
              <p:nvPr/>
            </p:nvSpPr>
            <p:spPr bwMode="auto">
              <a:xfrm flipV="1">
                <a:off x="2736" y="624"/>
                <a:ext cx="0" cy="432"/>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5" name="Object 1111"/>
              <p:cNvGraphicFramePr>
                <a:graphicFrameLocks noChangeAspect="1"/>
              </p:cNvGraphicFramePr>
              <p:nvPr/>
            </p:nvGraphicFramePr>
            <p:xfrm>
              <a:off x="2496" y="720"/>
              <a:ext cx="223" cy="291"/>
            </p:xfrm>
            <a:graphic>
              <a:graphicData uri="http://schemas.openxmlformats.org/presentationml/2006/ole">
                <mc:AlternateContent xmlns:mc="http://schemas.openxmlformats.org/markup-compatibility/2006">
                  <mc:Choice xmlns:v="urn:schemas-microsoft-com:vml" Requires="v">
                    <p:oleObj name="公式" r:id="rId18" imgW="126720" imgH="164880" progId="Equation.3">
                      <p:embed/>
                    </p:oleObj>
                  </mc:Choice>
                  <mc:Fallback>
                    <p:oleObj name="公式" r:id="rId18" imgW="126720" imgH="164880" progId="Equation.3">
                      <p:embed/>
                      <p:pic>
                        <p:nvPicPr>
                          <p:cNvPr id="9225" name="Object 11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96" y="720"/>
                            <a:ext cx="2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0" name="Group 1112"/>
          <p:cNvGrpSpPr>
            <a:grpSpLocks/>
          </p:cNvGrpSpPr>
          <p:nvPr/>
        </p:nvGrpSpPr>
        <p:grpSpPr bwMode="auto">
          <a:xfrm>
            <a:off x="4787900" y="3263900"/>
            <a:ext cx="1296988" cy="1820863"/>
            <a:chOff x="4006" y="384"/>
            <a:chExt cx="817" cy="1147"/>
          </a:xfrm>
        </p:grpSpPr>
        <p:grpSp>
          <p:nvGrpSpPr>
            <p:cNvPr id="9260" name="Group 1113"/>
            <p:cNvGrpSpPr>
              <a:grpSpLocks/>
            </p:cNvGrpSpPr>
            <p:nvPr/>
          </p:nvGrpSpPr>
          <p:grpSpPr bwMode="auto">
            <a:xfrm>
              <a:off x="4006" y="384"/>
              <a:ext cx="817" cy="1147"/>
              <a:chOff x="3526" y="624"/>
              <a:chExt cx="817" cy="1147"/>
            </a:xfrm>
          </p:grpSpPr>
          <p:sp>
            <p:nvSpPr>
              <p:cNvPr id="9263" name="Oval 1114"/>
              <p:cNvSpPr>
                <a:spLocks noChangeArrowheads="1"/>
              </p:cNvSpPr>
              <p:nvPr/>
            </p:nvSpPr>
            <p:spPr bwMode="auto">
              <a:xfrm>
                <a:off x="3943" y="768"/>
                <a:ext cx="45" cy="45"/>
              </a:xfrm>
              <a:prstGeom prst="ellipse">
                <a:avLst/>
              </a:prstGeom>
              <a:solidFill>
                <a:srgbClr val="00FF00"/>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64" name="Text Box 1115"/>
              <p:cNvSpPr txBox="1">
                <a:spLocks noChangeArrowheads="1"/>
              </p:cNvSpPr>
              <p:nvPr/>
            </p:nvSpPr>
            <p:spPr bwMode="auto">
              <a:xfrm>
                <a:off x="4110" y="62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solidFill>
                      <a:srgbClr val="3333FF"/>
                    </a:solidFill>
                  </a:rPr>
                  <a:t>P</a:t>
                </a:r>
              </a:p>
            </p:txBody>
          </p:sp>
          <p:sp>
            <p:nvSpPr>
              <p:cNvPr id="9265" name="Line 1116"/>
              <p:cNvSpPr>
                <a:spLocks noChangeShapeType="1"/>
              </p:cNvSpPr>
              <p:nvPr/>
            </p:nvSpPr>
            <p:spPr bwMode="auto">
              <a:xfrm flipH="1" flipV="1">
                <a:off x="3526" y="1181"/>
                <a:ext cx="590" cy="241"/>
              </a:xfrm>
              <a:prstGeom prst="line">
                <a:avLst/>
              </a:prstGeom>
              <a:noFill/>
              <a:ln w="57150">
                <a:solidFill>
                  <a:srgbClr val="00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4" name="Object 1117"/>
              <p:cNvGraphicFramePr>
                <a:graphicFrameLocks noChangeAspect="1"/>
              </p:cNvGraphicFramePr>
              <p:nvPr/>
            </p:nvGraphicFramePr>
            <p:xfrm>
              <a:off x="3612" y="1488"/>
              <a:ext cx="372" cy="283"/>
            </p:xfrm>
            <a:graphic>
              <a:graphicData uri="http://schemas.openxmlformats.org/presentationml/2006/ole">
                <mc:AlternateContent xmlns:mc="http://schemas.openxmlformats.org/markup-compatibility/2006">
                  <mc:Choice xmlns:v="urn:schemas-microsoft-com:vml" Requires="v">
                    <p:oleObj name="公式" r:id="rId19" imgW="266400" imgH="203040" progId="Equation.3">
                      <p:embed/>
                    </p:oleObj>
                  </mc:Choice>
                  <mc:Fallback>
                    <p:oleObj name="公式" r:id="rId19" imgW="266400" imgH="203040" progId="Equation.3">
                      <p:embed/>
                      <p:pic>
                        <p:nvPicPr>
                          <p:cNvPr id="9224" name="Object 11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2" y="1488"/>
                            <a:ext cx="37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61" name="Group 1118"/>
            <p:cNvGrpSpPr>
              <a:grpSpLocks/>
            </p:cNvGrpSpPr>
            <p:nvPr/>
          </p:nvGrpSpPr>
          <p:grpSpPr bwMode="auto">
            <a:xfrm>
              <a:off x="4320" y="578"/>
              <a:ext cx="288" cy="481"/>
              <a:chOff x="4320" y="578"/>
              <a:chExt cx="288" cy="481"/>
            </a:xfrm>
          </p:grpSpPr>
          <p:sp>
            <p:nvSpPr>
              <p:cNvPr id="9262" name="Line 1119"/>
              <p:cNvSpPr>
                <a:spLocks noChangeShapeType="1"/>
              </p:cNvSpPr>
              <p:nvPr/>
            </p:nvSpPr>
            <p:spPr bwMode="auto">
              <a:xfrm flipV="1">
                <a:off x="4320" y="578"/>
                <a:ext cx="140" cy="478"/>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3" name="Object 1120"/>
              <p:cNvGraphicFramePr>
                <a:graphicFrameLocks noChangeAspect="1"/>
              </p:cNvGraphicFramePr>
              <p:nvPr/>
            </p:nvGraphicFramePr>
            <p:xfrm>
              <a:off x="4385" y="768"/>
              <a:ext cx="223" cy="291"/>
            </p:xfrm>
            <a:graphic>
              <a:graphicData uri="http://schemas.openxmlformats.org/presentationml/2006/ole">
                <mc:AlternateContent xmlns:mc="http://schemas.openxmlformats.org/markup-compatibility/2006">
                  <mc:Choice xmlns:v="urn:schemas-microsoft-com:vml" Requires="v">
                    <p:oleObj name="公式" r:id="rId20" imgW="126720" imgH="164880" progId="Equation.3">
                      <p:embed/>
                    </p:oleObj>
                  </mc:Choice>
                  <mc:Fallback>
                    <p:oleObj name="公式" r:id="rId20" imgW="126720" imgH="164880" progId="Equation.3">
                      <p:embed/>
                      <p:pic>
                        <p:nvPicPr>
                          <p:cNvPr id="9223" name="Object 11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85" y="768"/>
                            <a:ext cx="2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3" name="组合 116"/>
          <p:cNvGrpSpPr>
            <a:grpSpLocks/>
          </p:cNvGrpSpPr>
          <p:nvPr/>
        </p:nvGrpSpPr>
        <p:grpSpPr bwMode="auto">
          <a:xfrm>
            <a:off x="179512" y="5200650"/>
            <a:ext cx="7391400" cy="862406"/>
            <a:chOff x="683568" y="5272658"/>
            <a:chExt cx="7391400" cy="862406"/>
          </a:xfrm>
        </p:grpSpPr>
        <p:sp>
          <p:nvSpPr>
            <p:cNvPr id="9259" name="Text Box 1058"/>
            <p:cNvSpPr txBox="1">
              <a:spLocks noChangeArrowheads="1"/>
            </p:cNvSpPr>
            <p:nvPr/>
          </p:nvSpPr>
          <p:spPr bwMode="auto">
            <a:xfrm>
              <a:off x="683568" y="5373216"/>
              <a:ext cx="7391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800" dirty="0"/>
                <a:t>静电场：纵场，</a:t>
              </a:r>
              <a:endParaRPr lang="en-US" altLang="zh-CN" sz="2800" dirty="0"/>
            </a:p>
          </p:txBody>
        </p:sp>
        <mc:AlternateContent xmlns:mc="http://schemas.openxmlformats.org/markup-compatibility/2006" xmlns:a14="http://schemas.microsoft.com/office/drawing/2010/main">
          <mc:Choice Requires="a14">
            <p:sp>
              <p:nvSpPr>
                <p:cNvPr id="3" name="Object 78"/>
                <p:cNvSpPr txBox="1"/>
                <p:nvPr/>
              </p:nvSpPr>
              <p:spPr bwMode="auto">
                <a:xfrm>
                  <a:off x="3193280" y="5272658"/>
                  <a:ext cx="1090687" cy="862406"/>
                </a:xfrm>
                <a:prstGeom prst="rect">
                  <a:avLst/>
                </a:prstGeom>
                <a:noFill/>
                <a:ln>
                  <a:noFill/>
                </a:ln>
                <a:effectLst/>
              </p:spPr>
              <p:txBody>
                <a:bodyPr>
                  <a:normAutofit/>
                </a:bodyPr>
                <a:lstStyle/>
                <a:p>
                  <a:pPr/>
                  <a14:m>
                    <m:oMathPara xmlns:m="http://schemas.openxmlformats.org/officeDocument/2006/math">
                      <m:oMathParaPr>
                        <m:jc m:val="centerGroup"/>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𝑟</m:t>
                            </m:r>
                          </m:e>
                        </m:acc>
                      </m:oMath>
                    </m:oMathPara>
                  </a14:m>
                  <a:endParaRPr lang="zh-CN" altLang="en-US" dirty="0"/>
                </a:p>
              </p:txBody>
            </p:sp>
          </mc:Choice>
          <mc:Fallback xmlns="">
            <p:sp>
              <p:nvSpPr>
                <p:cNvPr id="3" name="Object 78"/>
                <p:cNvSpPr txBox="1">
                  <a:spLocks noRot="1" noChangeAspect="1" noMove="1" noResize="1" noEditPoints="1" noAdjustHandles="1" noChangeArrowheads="1" noChangeShapeType="1" noTextEdit="1"/>
                </p:cNvSpPr>
                <p:nvPr/>
              </p:nvSpPr>
              <p:spPr bwMode="auto">
                <a:xfrm>
                  <a:off x="3193280" y="5272658"/>
                  <a:ext cx="1090687" cy="862406"/>
                </a:xfrm>
                <a:prstGeom prst="rect">
                  <a:avLst/>
                </a:prstGeom>
                <a:blipFill>
                  <a:blip r:embed="rId22"/>
                  <a:stretch>
                    <a:fillRect/>
                  </a:stretch>
                </a:blipFill>
                <a:ln>
                  <a:noFill/>
                </a:ln>
                <a:effectLst/>
                <a:extLst/>
              </p:spPr>
              <p:txBody>
                <a:bodyPr/>
                <a:lstStyle/>
                <a:p>
                  <a:r>
                    <a:rPr lang="zh-CN" altLang="en-US">
                      <a:noFill/>
                    </a:rPr>
                    <a:t> </a:t>
                  </a:r>
                </a:p>
              </p:txBody>
            </p:sp>
          </mc:Fallback>
        </mc:AlternateContent>
      </p:grpSp>
      <p:grpSp>
        <p:nvGrpSpPr>
          <p:cNvPr id="24" name="组合 117"/>
          <p:cNvGrpSpPr>
            <a:grpSpLocks/>
          </p:cNvGrpSpPr>
          <p:nvPr/>
        </p:nvGrpSpPr>
        <p:grpSpPr bwMode="auto">
          <a:xfrm>
            <a:off x="179512" y="5849938"/>
            <a:ext cx="5544616" cy="674687"/>
            <a:chOff x="683568" y="5849140"/>
            <a:chExt cx="5545031" cy="675495"/>
          </a:xfrm>
        </p:grpSpPr>
        <p:graphicFrame>
          <p:nvGraphicFramePr>
            <p:cNvPr id="4" name="Object 79"/>
            <p:cNvGraphicFramePr>
              <a:graphicFrameLocks noChangeAspect="1"/>
            </p:cNvGraphicFramePr>
            <p:nvPr/>
          </p:nvGraphicFramePr>
          <p:xfrm>
            <a:off x="3118454" y="5849140"/>
            <a:ext cx="3110145" cy="675495"/>
          </p:xfrm>
          <a:graphic>
            <a:graphicData uri="http://schemas.openxmlformats.org/presentationml/2006/ole">
              <mc:AlternateContent xmlns:mc="http://schemas.openxmlformats.org/markup-compatibility/2006">
                <mc:Choice xmlns:v="urn:schemas-microsoft-com:vml" Requires="v">
                  <p:oleObj name="Equation" r:id="rId23" imgW="1168200" imgH="241200" progId="Equation.DSMT4">
                    <p:embed/>
                  </p:oleObj>
                </mc:Choice>
                <mc:Fallback>
                  <p:oleObj name="Equation" r:id="rId23" imgW="1168200" imgH="241200" progId="Equation.DSMT4">
                    <p:embed/>
                    <p:pic>
                      <p:nvPicPr>
                        <p:cNvPr id="4" name="Object 79"/>
                        <p:cNvPicPr>
                          <a:picLocks noChangeAspect="1" noChangeArrowheads="1"/>
                        </p:cNvPicPr>
                        <p:nvPr/>
                      </p:nvPicPr>
                      <p:blipFill>
                        <a:blip r:embed="rId24"/>
                        <a:srcRect/>
                        <a:stretch>
                          <a:fillRect/>
                        </a:stretch>
                      </p:blipFill>
                      <p:spPr bwMode="auto">
                        <a:xfrm>
                          <a:off x="3118454" y="5849140"/>
                          <a:ext cx="3110145" cy="675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8" name="矩形 115"/>
            <p:cNvSpPr>
              <a:spLocks noChangeArrowheads="1"/>
            </p:cNvSpPr>
            <p:nvPr/>
          </p:nvSpPr>
          <p:spPr bwMode="auto">
            <a:xfrm>
              <a:off x="683568" y="5949280"/>
              <a:ext cx="2707997" cy="52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800" dirty="0"/>
                <a:t>磁场：    横场，</a:t>
              </a:r>
            </a:p>
          </p:txBody>
        </p:sp>
      </p:grpSp>
      <p:grpSp>
        <p:nvGrpSpPr>
          <p:cNvPr id="25" name="Group 80"/>
          <p:cNvGrpSpPr>
            <a:grpSpLocks/>
          </p:cNvGrpSpPr>
          <p:nvPr/>
        </p:nvGrpSpPr>
        <p:grpSpPr bwMode="auto">
          <a:xfrm>
            <a:off x="4643438" y="2352675"/>
            <a:ext cx="1854200" cy="2443163"/>
            <a:chOff x="3816" y="2111"/>
            <a:chExt cx="1440" cy="1806"/>
          </a:xfrm>
        </p:grpSpPr>
        <p:sp>
          <p:nvSpPr>
            <p:cNvPr id="9254" name="Oval 81"/>
            <p:cNvSpPr>
              <a:spLocks noChangeArrowheads="1"/>
            </p:cNvSpPr>
            <p:nvPr/>
          </p:nvSpPr>
          <p:spPr bwMode="auto">
            <a:xfrm>
              <a:off x="3816" y="2160"/>
              <a:ext cx="1440" cy="1440"/>
            </a:xfrm>
            <a:prstGeom prst="ellipse">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55" name="Freeform 82"/>
            <p:cNvSpPr>
              <a:spLocks/>
            </p:cNvSpPr>
            <p:nvPr/>
          </p:nvSpPr>
          <p:spPr bwMode="auto">
            <a:xfrm rot="20045295" flipH="1">
              <a:off x="4388" y="2111"/>
              <a:ext cx="303" cy="124"/>
            </a:xfrm>
            <a:custGeom>
              <a:avLst/>
              <a:gdLst>
                <a:gd name="T0" fmla="*/ 0 w 240"/>
                <a:gd name="T1" fmla="*/ 107 h 144"/>
                <a:gd name="T2" fmla="*/ 163 w 240"/>
                <a:gd name="T3" fmla="*/ 40 h 144"/>
                <a:gd name="T4" fmla="*/ 383 w 240"/>
                <a:gd name="T5" fmla="*/ 0 h 144"/>
                <a:gd name="T6" fmla="*/ 0 60000 65536"/>
                <a:gd name="T7" fmla="*/ 0 60000 65536"/>
                <a:gd name="T8" fmla="*/ 0 60000 65536"/>
                <a:gd name="T9" fmla="*/ 0 w 240"/>
                <a:gd name="T10" fmla="*/ 0 h 144"/>
                <a:gd name="T11" fmla="*/ 240 w 240"/>
                <a:gd name="T12" fmla="*/ 144 h 144"/>
              </a:gdLst>
              <a:ahLst/>
              <a:cxnLst>
                <a:cxn ang="T6">
                  <a:pos x="T0" y="T1"/>
                </a:cxn>
                <a:cxn ang="T7">
                  <a:pos x="T2" y="T3"/>
                </a:cxn>
                <a:cxn ang="T8">
                  <a:pos x="T4" y="T5"/>
                </a:cxn>
              </a:cxnLst>
              <a:rect l="T9" t="T10" r="T11" b="T12"/>
              <a:pathLst>
                <a:path w="240" h="144">
                  <a:moveTo>
                    <a:pt x="0" y="144"/>
                  </a:moveTo>
                  <a:lnTo>
                    <a:pt x="102" y="54"/>
                  </a:lnTo>
                  <a:lnTo>
                    <a:pt x="240" y="0"/>
                  </a:lnTo>
                </a:path>
              </a:pathLst>
            </a:custGeom>
            <a:noFill/>
            <a:ln w="57150" cap="flat" cmpd="sng">
              <a:solidFill>
                <a:schemeClr val="accent2"/>
              </a:solidFill>
              <a:prstDash val="solid"/>
              <a:round/>
              <a:headEnd type="none" w="med" len="med"/>
              <a:tailEnd type="arrow"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6" name="Text Box 83"/>
            <p:cNvSpPr txBox="1">
              <a:spLocks noChangeArrowheads="1"/>
            </p:cNvSpPr>
            <p:nvPr/>
          </p:nvSpPr>
          <p:spPr bwMode="auto">
            <a:xfrm>
              <a:off x="4536" y="3552"/>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i="1">
                  <a:solidFill>
                    <a:srgbClr val="0000FF"/>
                  </a:solidFill>
                </a:rPr>
                <a:t>L</a:t>
              </a:r>
            </a:p>
          </p:txBody>
        </p:sp>
        <p:sp>
          <p:nvSpPr>
            <p:cNvPr id="9257" name="Text Box 85"/>
            <p:cNvSpPr txBox="1">
              <a:spLocks noChangeArrowheads="1"/>
            </p:cNvSpPr>
            <p:nvPr/>
          </p:nvSpPr>
          <p:spPr bwMode="auto">
            <a:xfrm>
              <a:off x="4758" y="2315"/>
              <a:ext cx="143"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endParaRPr lang="en-US" altLang="zh-CN" sz="3600" i="1">
                <a:solidFill>
                  <a:srgbClr val="FF9933"/>
                </a:solidFill>
              </a:endParaRPr>
            </a:p>
          </p:txBody>
        </p:sp>
      </p:grpSp>
      <p:grpSp>
        <p:nvGrpSpPr>
          <p:cNvPr id="27" name="组合 84"/>
          <p:cNvGrpSpPr>
            <a:grpSpLocks/>
          </p:cNvGrpSpPr>
          <p:nvPr/>
        </p:nvGrpSpPr>
        <p:grpSpPr bwMode="auto">
          <a:xfrm>
            <a:off x="7092950" y="3500438"/>
            <a:ext cx="1304925" cy="1614487"/>
            <a:chOff x="7092950" y="3500438"/>
            <a:chExt cx="1304925" cy="1614487"/>
          </a:xfrm>
        </p:grpSpPr>
        <p:pic>
          <p:nvPicPr>
            <p:cNvPr id="9249" name="图片 134" descr="image005.jpg"/>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7092950" y="3500438"/>
              <a:ext cx="13049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0" name="TextBox 146"/>
            <p:cNvSpPr txBox="1">
              <a:spLocks noChangeArrowheads="1"/>
            </p:cNvSpPr>
            <p:nvPr/>
          </p:nvSpPr>
          <p:spPr bwMode="auto">
            <a:xfrm>
              <a:off x="7235825" y="4652963"/>
              <a:ext cx="360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a:t>B</a:t>
              </a:r>
              <a:endParaRPr lang="zh-CN" altLang="en-US"/>
            </a:p>
          </p:txBody>
        </p:sp>
      </p:grpSp>
      <p:grpSp>
        <p:nvGrpSpPr>
          <p:cNvPr id="28" name="Group 1095"/>
          <p:cNvGrpSpPr>
            <a:grpSpLocks/>
          </p:cNvGrpSpPr>
          <p:nvPr/>
        </p:nvGrpSpPr>
        <p:grpSpPr bwMode="auto">
          <a:xfrm>
            <a:off x="5292725" y="2776538"/>
            <a:ext cx="503238" cy="939800"/>
            <a:chOff x="2352" y="16"/>
            <a:chExt cx="317" cy="592"/>
          </a:xfrm>
        </p:grpSpPr>
        <p:grpSp>
          <p:nvGrpSpPr>
            <p:cNvPr id="9246" name="Group 1096"/>
            <p:cNvGrpSpPr>
              <a:grpSpLocks/>
            </p:cNvGrpSpPr>
            <p:nvPr/>
          </p:nvGrpSpPr>
          <p:grpSpPr bwMode="auto">
            <a:xfrm>
              <a:off x="2352" y="336"/>
              <a:ext cx="272" cy="272"/>
              <a:chOff x="3917" y="2400"/>
              <a:chExt cx="181" cy="181"/>
            </a:xfrm>
          </p:grpSpPr>
          <p:sp>
            <p:nvSpPr>
              <p:cNvPr id="9247" name="Oval 1097"/>
              <p:cNvSpPr>
                <a:spLocks noChangeArrowheads="1"/>
              </p:cNvSpPr>
              <p:nvPr/>
            </p:nvSpPr>
            <p:spPr bwMode="auto">
              <a:xfrm>
                <a:off x="3917" y="2400"/>
                <a:ext cx="181" cy="181"/>
              </a:xfrm>
              <a:prstGeom prst="ellipse">
                <a:avLst/>
              </a:pr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48" name="Oval 1098"/>
              <p:cNvSpPr>
                <a:spLocks noChangeArrowheads="1"/>
              </p:cNvSpPr>
              <p:nvPr/>
            </p:nvSpPr>
            <p:spPr bwMode="auto">
              <a:xfrm>
                <a:off x="3986" y="2468"/>
                <a:ext cx="45" cy="45"/>
              </a:xfrm>
              <a:prstGeom prst="ellipse">
                <a:avLst/>
              </a:prstGeom>
              <a:solidFill>
                <a:schemeClr val="tx1"/>
              </a:solidFill>
              <a:ln w="38100">
                <a:solidFill>
                  <a:srgbClr val="3333CC"/>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aphicFrame>
          <p:nvGraphicFramePr>
            <p:cNvPr id="9220" name="Object 85"/>
            <p:cNvGraphicFramePr>
              <a:graphicFrameLocks noChangeAspect="1"/>
            </p:cNvGraphicFramePr>
            <p:nvPr/>
          </p:nvGraphicFramePr>
          <p:xfrm>
            <a:off x="2411" y="16"/>
            <a:ext cx="258" cy="300"/>
          </p:xfrm>
          <a:graphic>
            <a:graphicData uri="http://schemas.openxmlformats.org/presentationml/2006/ole">
              <mc:AlternateContent xmlns:mc="http://schemas.openxmlformats.org/markup-compatibility/2006">
                <mc:Choice xmlns:v="urn:schemas-microsoft-com:vml" Requires="v">
                  <p:oleObj name="公式" r:id="rId26" imgW="164880" imgH="190440" progId="Equation.3">
                    <p:embed/>
                  </p:oleObj>
                </mc:Choice>
                <mc:Fallback>
                  <p:oleObj name="公式" r:id="rId26" imgW="164880" imgH="190440" progId="Equation.3">
                    <p:embed/>
                    <p:pic>
                      <p:nvPicPr>
                        <p:cNvPr id="9220" name="Object 8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1" y="16"/>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7056"/>
                                        </p:tgtEl>
                                        <p:attrNameLst>
                                          <p:attrName>style.visibility</p:attrName>
                                        </p:attrNameLst>
                                      </p:cBhvr>
                                      <p:to>
                                        <p:strVal val="visible"/>
                                      </p:to>
                                    </p:set>
                                    <p:anim calcmode="lin" valueType="num">
                                      <p:cBhvr additive="base">
                                        <p:cTn id="7" dur="500" fill="hold"/>
                                        <p:tgtEl>
                                          <p:spTgt spid="257056"/>
                                        </p:tgtEl>
                                        <p:attrNameLst>
                                          <p:attrName>ppt_x</p:attrName>
                                        </p:attrNameLst>
                                      </p:cBhvr>
                                      <p:tavLst>
                                        <p:tav tm="0">
                                          <p:val>
                                            <p:strVal val="#ppt_x"/>
                                          </p:val>
                                        </p:tav>
                                        <p:tav tm="100000">
                                          <p:val>
                                            <p:strVal val="#ppt_x"/>
                                          </p:val>
                                        </p:tav>
                                      </p:tavLst>
                                    </p:anim>
                                    <p:anim calcmode="lin" valueType="num">
                                      <p:cBhvr additive="base">
                                        <p:cTn id="8" dur="500" fill="hold"/>
                                        <p:tgtEl>
                                          <p:spTgt spid="2570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7057"/>
                                        </p:tgtEl>
                                        <p:attrNameLst>
                                          <p:attrName>style.visibility</p:attrName>
                                        </p:attrNameLst>
                                      </p:cBhvr>
                                      <p:to>
                                        <p:strVal val="visible"/>
                                      </p:to>
                                    </p:set>
                                    <p:anim calcmode="lin" valueType="num">
                                      <p:cBhvr additive="base">
                                        <p:cTn id="13" dur="500" fill="hold"/>
                                        <p:tgtEl>
                                          <p:spTgt spid="257057"/>
                                        </p:tgtEl>
                                        <p:attrNameLst>
                                          <p:attrName>ppt_x</p:attrName>
                                        </p:attrNameLst>
                                      </p:cBhvr>
                                      <p:tavLst>
                                        <p:tav tm="0">
                                          <p:val>
                                            <p:strVal val="#ppt_x"/>
                                          </p:val>
                                        </p:tav>
                                        <p:tav tm="100000">
                                          <p:val>
                                            <p:strVal val="#ppt_x"/>
                                          </p:val>
                                        </p:tav>
                                      </p:tavLst>
                                    </p:anim>
                                    <p:anim calcmode="lin" valueType="num">
                                      <p:cBhvr additive="base">
                                        <p:cTn id="14" dur="500" fill="hold"/>
                                        <p:tgtEl>
                                          <p:spTgt spid="2570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Text Box 4"/>
          <p:cNvSpPr txBox="1">
            <a:spLocks noChangeArrowheads="1"/>
          </p:cNvSpPr>
          <p:nvPr/>
        </p:nvSpPr>
        <p:spPr bwMode="auto">
          <a:xfrm>
            <a:off x="76200" y="106363"/>
            <a:ext cx="605631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3200">
                <a:solidFill>
                  <a:srgbClr val="CC3300"/>
                </a:solidFill>
              </a:rPr>
              <a:t>*</a:t>
            </a:r>
            <a:r>
              <a:rPr lang="zh-CN" altLang="en-US" sz="3200">
                <a:solidFill>
                  <a:srgbClr val="CC3300"/>
                </a:solidFill>
              </a:rPr>
              <a:t>运动电荷的磁场</a:t>
            </a:r>
          </a:p>
          <a:p>
            <a:pPr algn="l"/>
            <a:r>
              <a:rPr lang="en-US" altLang="zh-CN">
                <a:solidFill>
                  <a:srgbClr val="CC3300"/>
                </a:solidFill>
              </a:rPr>
              <a:t>The Magnetic Field of Moving Point Charges</a:t>
            </a:r>
          </a:p>
        </p:txBody>
      </p:sp>
      <p:graphicFrame>
        <p:nvGraphicFramePr>
          <p:cNvPr id="135173" name="Object 5"/>
          <p:cNvGraphicFramePr>
            <a:graphicFrameLocks/>
          </p:cNvGraphicFramePr>
          <p:nvPr/>
        </p:nvGraphicFramePr>
        <p:xfrm>
          <a:off x="6477000" y="228600"/>
          <a:ext cx="2438400" cy="1030288"/>
        </p:xfrm>
        <a:graphic>
          <a:graphicData uri="http://schemas.openxmlformats.org/presentationml/2006/ole">
            <mc:AlternateContent xmlns:mc="http://schemas.openxmlformats.org/markup-compatibility/2006">
              <mc:Choice xmlns:v="urn:schemas-microsoft-com:vml" Requires="v">
                <p:oleObj name="Equation" r:id="rId3" imgW="1041120" imgH="457200" progId="Equation.DSMT4">
                  <p:embed/>
                </p:oleObj>
              </mc:Choice>
              <mc:Fallback>
                <p:oleObj name="Equation" r:id="rId3" imgW="1041120" imgH="457200" progId="Equation.DSMT4">
                  <p:embed/>
                  <p:pic>
                    <p:nvPicPr>
                      <p:cNvPr id="135173"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28600"/>
                        <a:ext cx="2438400"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88" name="Text Box 20"/>
          <p:cNvSpPr txBox="1">
            <a:spLocks noChangeArrowheads="1"/>
          </p:cNvSpPr>
          <p:nvPr/>
        </p:nvSpPr>
        <p:spPr bwMode="auto">
          <a:xfrm>
            <a:off x="206375" y="3122613"/>
            <a:ext cx="27098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t>运动电荷的磁场</a:t>
            </a:r>
          </a:p>
        </p:txBody>
      </p:sp>
      <p:graphicFrame>
        <p:nvGraphicFramePr>
          <p:cNvPr id="135190" name="Object 22"/>
          <p:cNvGraphicFramePr>
            <a:graphicFrameLocks/>
          </p:cNvGraphicFramePr>
          <p:nvPr/>
        </p:nvGraphicFramePr>
        <p:xfrm>
          <a:off x="3203575" y="2819400"/>
          <a:ext cx="2743200" cy="1295400"/>
        </p:xfrm>
        <a:graphic>
          <a:graphicData uri="http://schemas.openxmlformats.org/presentationml/2006/ole">
            <mc:AlternateContent xmlns:mc="http://schemas.openxmlformats.org/markup-compatibility/2006">
              <mc:Choice xmlns:v="urn:schemas-microsoft-com:vml" Requires="v">
                <p:oleObj name="Equation" r:id="rId5" imgW="825480" imgH="380880" progId="Equation.DSMT4">
                  <p:embed/>
                </p:oleObj>
              </mc:Choice>
              <mc:Fallback>
                <p:oleObj name="Equation" r:id="rId5" imgW="825480" imgH="380880" progId="Equation.DSMT4">
                  <p:embed/>
                  <p:pic>
                    <p:nvPicPr>
                      <p:cNvPr id="135190" name="Object 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2819400"/>
                        <a:ext cx="2743200" cy="1295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2"/>
          <p:cNvGrpSpPr>
            <a:grpSpLocks/>
          </p:cNvGrpSpPr>
          <p:nvPr/>
        </p:nvGrpSpPr>
        <p:grpSpPr bwMode="auto">
          <a:xfrm>
            <a:off x="395288" y="4508500"/>
            <a:ext cx="4343400" cy="1981200"/>
            <a:chOff x="3024" y="2832"/>
            <a:chExt cx="2736" cy="1248"/>
          </a:xfrm>
        </p:grpSpPr>
        <p:sp>
          <p:nvSpPr>
            <p:cNvPr id="11285" name="Rectangle 2" descr="永恒"/>
            <p:cNvSpPr>
              <a:spLocks noChangeArrowheads="1"/>
            </p:cNvSpPr>
            <p:nvPr/>
          </p:nvSpPr>
          <p:spPr bwMode="auto">
            <a:xfrm>
              <a:off x="3024" y="2832"/>
              <a:ext cx="2736" cy="1248"/>
            </a:xfrm>
            <a:prstGeom prst="rect">
              <a:avLst/>
            </a:prstGeom>
            <a:blipFill dpi="0" rotWithShape="0">
              <a:blip r:embed="rId7"/>
              <a:srcRect/>
              <a:tile tx="0" ty="0" sx="100000" sy="100000" flip="none" algn="tl"/>
            </a:blipFill>
            <a:ln w="9525">
              <a:solidFill>
                <a:srgbClr val="000000"/>
              </a:solidFill>
              <a:prstDash val="lgDashDot"/>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286" name="Oval 27"/>
            <p:cNvSpPr>
              <a:spLocks noChangeArrowheads="1"/>
            </p:cNvSpPr>
            <p:nvPr/>
          </p:nvSpPr>
          <p:spPr bwMode="auto">
            <a:xfrm>
              <a:off x="3703" y="3360"/>
              <a:ext cx="181" cy="18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287" name="Text Box 28"/>
            <p:cNvSpPr txBox="1">
              <a:spLocks noChangeArrowheads="1"/>
            </p:cNvSpPr>
            <p:nvPr/>
          </p:nvSpPr>
          <p:spPr bwMode="auto">
            <a:xfrm>
              <a:off x="3541" y="305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t>q</a:t>
              </a:r>
            </a:p>
          </p:txBody>
        </p:sp>
        <p:sp>
          <p:nvSpPr>
            <p:cNvPr id="11288" name="Oval 29"/>
            <p:cNvSpPr>
              <a:spLocks noChangeArrowheads="1"/>
            </p:cNvSpPr>
            <p:nvPr/>
          </p:nvSpPr>
          <p:spPr bwMode="auto">
            <a:xfrm>
              <a:off x="4855" y="3696"/>
              <a:ext cx="91" cy="91"/>
            </a:xfrm>
            <a:prstGeom prst="ellipse">
              <a:avLst/>
            </a:prstGeom>
            <a:solidFill>
              <a:srgbClr val="FFFF00"/>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289" name="Text Box 30"/>
            <p:cNvSpPr txBox="1">
              <a:spLocks noChangeArrowheads="1"/>
            </p:cNvSpPr>
            <p:nvPr/>
          </p:nvSpPr>
          <p:spPr bwMode="auto">
            <a:xfrm>
              <a:off x="4903" y="355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P</a:t>
              </a:r>
              <a:endParaRPr lang="en-US" altLang="zh-CN"/>
            </a:p>
          </p:txBody>
        </p:sp>
        <p:sp>
          <p:nvSpPr>
            <p:cNvPr id="11290" name="Freeform 31"/>
            <p:cNvSpPr>
              <a:spLocks/>
            </p:cNvSpPr>
            <p:nvPr/>
          </p:nvSpPr>
          <p:spPr bwMode="auto">
            <a:xfrm>
              <a:off x="3799" y="3450"/>
              <a:ext cx="1098" cy="294"/>
            </a:xfrm>
            <a:custGeom>
              <a:avLst/>
              <a:gdLst>
                <a:gd name="T0" fmla="*/ 0 w 1098"/>
                <a:gd name="T1" fmla="*/ 0 h 294"/>
                <a:gd name="T2" fmla="*/ 1098 w 1098"/>
                <a:gd name="T3" fmla="*/ 294 h 294"/>
                <a:gd name="T4" fmla="*/ 0 60000 65536"/>
                <a:gd name="T5" fmla="*/ 0 60000 65536"/>
                <a:gd name="T6" fmla="*/ 0 w 1098"/>
                <a:gd name="T7" fmla="*/ 0 h 294"/>
                <a:gd name="T8" fmla="*/ 1098 w 1098"/>
                <a:gd name="T9" fmla="*/ 294 h 294"/>
              </a:gdLst>
              <a:ahLst/>
              <a:cxnLst>
                <a:cxn ang="T4">
                  <a:pos x="T0" y="T1"/>
                </a:cxn>
                <a:cxn ang="T5">
                  <a:pos x="T2" y="T3"/>
                </a:cxn>
              </a:cxnLst>
              <a:rect l="T6" t="T7" r="T8" b="T9"/>
              <a:pathLst>
                <a:path w="1098" h="294">
                  <a:moveTo>
                    <a:pt x="0" y="0"/>
                  </a:moveTo>
                  <a:lnTo>
                    <a:pt x="1098" y="294"/>
                  </a:lnTo>
                </a:path>
              </a:pathLst>
            </a:custGeom>
            <a:noFill/>
            <a:ln w="38100" cap="flat" cmpd="sng">
              <a:solidFill>
                <a:srgbClr val="CC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1" name="Line 32"/>
            <p:cNvSpPr>
              <a:spLocks noChangeShapeType="1"/>
            </p:cNvSpPr>
            <p:nvPr/>
          </p:nvSpPr>
          <p:spPr bwMode="auto">
            <a:xfrm flipV="1">
              <a:off x="3799" y="3216"/>
              <a:ext cx="480" cy="24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71" name="Object 33"/>
            <p:cNvGraphicFramePr>
              <a:graphicFrameLocks noChangeAspect="1"/>
            </p:cNvGraphicFramePr>
            <p:nvPr/>
          </p:nvGraphicFramePr>
          <p:xfrm>
            <a:off x="3943" y="3072"/>
            <a:ext cx="203" cy="295"/>
          </p:xfrm>
          <a:graphic>
            <a:graphicData uri="http://schemas.openxmlformats.org/presentationml/2006/ole">
              <mc:AlternateContent xmlns:mc="http://schemas.openxmlformats.org/markup-compatibility/2006">
                <mc:Choice xmlns:v="urn:schemas-microsoft-com:vml" Requires="v">
                  <p:oleObj name="公式" r:id="rId8" imgW="114120" imgH="164880" progId="Equation.3">
                    <p:embed/>
                  </p:oleObj>
                </mc:Choice>
                <mc:Fallback>
                  <p:oleObj name="公式" r:id="rId8" imgW="114120" imgH="164880" progId="Equation.3">
                    <p:embed/>
                    <p:pic>
                      <p:nvPicPr>
                        <p:cNvPr id="11271"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3" y="3072"/>
                          <a:ext cx="20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34"/>
            <p:cNvGraphicFramePr>
              <a:graphicFrameLocks noChangeAspect="1"/>
            </p:cNvGraphicFramePr>
            <p:nvPr/>
          </p:nvGraphicFramePr>
          <p:xfrm>
            <a:off x="4423" y="3371"/>
            <a:ext cx="203" cy="272"/>
          </p:xfrm>
          <a:graphic>
            <a:graphicData uri="http://schemas.openxmlformats.org/presentationml/2006/ole">
              <mc:AlternateContent xmlns:mc="http://schemas.openxmlformats.org/markup-compatibility/2006">
                <mc:Choice xmlns:v="urn:schemas-microsoft-com:vml" Requires="v">
                  <p:oleObj name="公式" r:id="rId10" imgW="114120" imgH="152280" progId="Equation.3">
                    <p:embed/>
                  </p:oleObj>
                </mc:Choice>
                <mc:Fallback>
                  <p:oleObj name="公式" r:id="rId10" imgW="114120" imgH="152280" progId="Equation.3">
                    <p:embed/>
                    <p:pic>
                      <p:nvPicPr>
                        <p:cNvPr id="11272" name="Object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3" y="3371"/>
                          <a:ext cx="203"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47"/>
          <p:cNvGrpSpPr>
            <a:grpSpLocks/>
          </p:cNvGrpSpPr>
          <p:nvPr/>
        </p:nvGrpSpPr>
        <p:grpSpPr bwMode="auto">
          <a:xfrm>
            <a:off x="4932363" y="4803775"/>
            <a:ext cx="3902075" cy="1433513"/>
            <a:chOff x="195" y="3216"/>
            <a:chExt cx="2458" cy="903"/>
          </a:xfrm>
        </p:grpSpPr>
        <p:sp>
          <p:nvSpPr>
            <p:cNvPr id="11281" name="Text Box 35"/>
            <p:cNvSpPr txBox="1">
              <a:spLocks noChangeArrowheads="1"/>
            </p:cNvSpPr>
            <p:nvPr/>
          </p:nvSpPr>
          <p:spPr bwMode="auto">
            <a:xfrm>
              <a:off x="195" y="3463"/>
              <a:ext cx="7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t>方向：</a:t>
              </a:r>
            </a:p>
          </p:txBody>
        </p:sp>
        <p:sp>
          <p:nvSpPr>
            <p:cNvPr id="11282" name="AutoShape 36"/>
            <p:cNvSpPr>
              <a:spLocks/>
            </p:cNvSpPr>
            <p:nvPr/>
          </p:nvSpPr>
          <p:spPr bwMode="auto">
            <a:xfrm>
              <a:off x="802" y="3360"/>
              <a:ext cx="192" cy="624"/>
            </a:xfrm>
            <a:prstGeom prst="leftBrace">
              <a:avLst>
                <a:gd name="adj1" fmla="val 2708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1283" name="Text Box 37"/>
            <p:cNvSpPr txBox="1">
              <a:spLocks noChangeArrowheads="1"/>
            </p:cNvSpPr>
            <p:nvPr/>
          </p:nvSpPr>
          <p:spPr bwMode="auto">
            <a:xfrm>
              <a:off x="995" y="3259"/>
              <a:ext cx="5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t> q</a:t>
              </a:r>
              <a:r>
                <a:rPr lang="zh-CN" altLang="en-US"/>
                <a:t>＞</a:t>
              </a:r>
              <a:r>
                <a:rPr lang="en-US" altLang="zh-CN" sz="2800"/>
                <a:t>0</a:t>
              </a:r>
              <a:endParaRPr lang="en-US" altLang="zh-CN"/>
            </a:p>
          </p:txBody>
        </p:sp>
        <p:graphicFrame>
          <p:nvGraphicFramePr>
            <p:cNvPr id="11269" name="Object 38"/>
            <p:cNvGraphicFramePr>
              <a:graphicFrameLocks noChangeAspect="1"/>
            </p:cNvGraphicFramePr>
            <p:nvPr/>
          </p:nvGraphicFramePr>
          <p:xfrm>
            <a:off x="1968" y="3216"/>
            <a:ext cx="616" cy="389"/>
          </p:xfrm>
          <a:graphic>
            <a:graphicData uri="http://schemas.openxmlformats.org/presentationml/2006/ole">
              <mc:AlternateContent xmlns:mc="http://schemas.openxmlformats.org/markup-compatibility/2006">
                <mc:Choice xmlns:v="urn:schemas-microsoft-com:vml" Requires="v">
                  <p:oleObj name="公式" r:id="rId12" imgW="279360" imgH="177480" progId="Equation.3">
                    <p:embed/>
                  </p:oleObj>
                </mc:Choice>
                <mc:Fallback>
                  <p:oleObj name="公式" r:id="rId12" imgW="279360" imgH="177480" progId="Equation.3">
                    <p:embed/>
                    <p:pic>
                      <p:nvPicPr>
                        <p:cNvPr id="11269"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68" y="3216"/>
                          <a:ext cx="616"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Text Box 39"/>
            <p:cNvSpPr txBox="1">
              <a:spLocks noChangeArrowheads="1"/>
            </p:cNvSpPr>
            <p:nvPr/>
          </p:nvSpPr>
          <p:spPr bwMode="auto">
            <a:xfrm>
              <a:off x="994" y="3792"/>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t> q</a:t>
              </a:r>
              <a:r>
                <a:rPr lang="zh-CN" altLang="en-US"/>
                <a:t>＜</a:t>
              </a:r>
              <a:r>
                <a:rPr lang="en-US" altLang="zh-CN" sz="2800"/>
                <a:t>0</a:t>
              </a:r>
              <a:endParaRPr lang="en-US" altLang="zh-CN"/>
            </a:p>
          </p:txBody>
        </p:sp>
        <p:graphicFrame>
          <p:nvGraphicFramePr>
            <p:cNvPr id="11270" name="Object 40"/>
            <p:cNvGraphicFramePr>
              <a:graphicFrameLocks noChangeAspect="1"/>
            </p:cNvGraphicFramePr>
            <p:nvPr/>
          </p:nvGraphicFramePr>
          <p:xfrm>
            <a:off x="1872" y="3696"/>
            <a:ext cx="781" cy="389"/>
          </p:xfrm>
          <a:graphic>
            <a:graphicData uri="http://schemas.openxmlformats.org/presentationml/2006/ole">
              <mc:AlternateContent xmlns:mc="http://schemas.openxmlformats.org/markup-compatibility/2006">
                <mc:Choice xmlns:v="urn:schemas-microsoft-com:vml" Requires="v">
                  <p:oleObj name="公式" r:id="rId14" imgW="355320" imgH="177480" progId="Equation.3">
                    <p:embed/>
                  </p:oleObj>
                </mc:Choice>
                <mc:Fallback>
                  <p:oleObj name="公式" r:id="rId14" imgW="355320" imgH="177480" progId="Equation.3">
                    <p:embed/>
                    <p:pic>
                      <p:nvPicPr>
                        <p:cNvPr id="11270" name="Object 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872" y="3696"/>
                          <a:ext cx="781" cy="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5212" name="Text Box 44"/>
          <p:cNvSpPr txBox="1">
            <a:spLocks noChangeArrowheads="1"/>
          </p:cNvSpPr>
          <p:nvPr/>
        </p:nvSpPr>
        <p:spPr bwMode="auto">
          <a:xfrm>
            <a:off x="152400" y="1382713"/>
            <a:ext cx="30511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dirty="0"/>
              <a:t>单个电荷的电流元等效于运动电荷</a:t>
            </a:r>
          </a:p>
        </p:txBody>
      </p:sp>
      <p:graphicFrame>
        <p:nvGraphicFramePr>
          <p:cNvPr id="135213" name="Object 45"/>
          <p:cNvGraphicFramePr>
            <a:graphicFrameLocks/>
          </p:cNvGraphicFramePr>
          <p:nvPr/>
        </p:nvGraphicFramePr>
        <p:xfrm>
          <a:off x="3276600" y="1295400"/>
          <a:ext cx="2971800" cy="1219200"/>
        </p:xfrm>
        <a:graphic>
          <a:graphicData uri="http://schemas.openxmlformats.org/presentationml/2006/ole">
            <mc:AlternateContent xmlns:mc="http://schemas.openxmlformats.org/markup-compatibility/2006">
              <mc:Choice xmlns:v="urn:schemas-microsoft-com:vml" Requires="v">
                <p:oleObj name="Equation" r:id="rId16" imgW="990360" imgH="419040" progId="Equation.DSMT4">
                  <p:embed/>
                </p:oleObj>
              </mc:Choice>
              <mc:Fallback>
                <p:oleObj name="Equation" r:id="rId16" imgW="990360" imgH="419040" progId="Equation.DSMT4">
                  <p:embed/>
                  <p:pic>
                    <p:nvPicPr>
                      <p:cNvPr id="135213" name="Object 45"/>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76600" y="1295400"/>
                        <a:ext cx="2971800" cy="1219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278" name="Group 54"/>
          <p:cNvGrpSpPr>
            <a:grpSpLocks/>
          </p:cNvGrpSpPr>
          <p:nvPr/>
        </p:nvGrpSpPr>
        <p:grpSpPr bwMode="auto">
          <a:xfrm>
            <a:off x="6400800" y="1524000"/>
            <a:ext cx="2667000" cy="1981200"/>
            <a:chOff x="4272" y="912"/>
            <a:chExt cx="1680" cy="1248"/>
          </a:xfrm>
        </p:grpSpPr>
        <p:pic>
          <p:nvPicPr>
            <p:cNvPr id="11279" name="Picture 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72" y="912"/>
              <a:ext cx="1059"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26" y="912"/>
              <a:ext cx="726"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5173"/>
                                        </p:tgtEl>
                                        <p:attrNameLst>
                                          <p:attrName>style.visibility</p:attrName>
                                        </p:attrNameLst>
                                      </p:cBhvr>
                                      <p:to>
                                        <p:strVal val="visible"/>
                                      </p:to>
                                    </p:set>
                                    <p:animEffect transition="in" filter="wipe(left)">
                                      <p:cBhvr>
                                        <p:cTn id="7" dur="500"/>
                                        <p:tgtEl>
                                          <p:spTgt spid="135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3521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35213"/>
                                        </p:tgtEl>
                                        <p:attrNameLst>
                                          <p:attrName>style.visibility</p:attrName>
                                        </p:attrNameLst>
                                      </p:cBhvr>
                                      <p:to>
                                        <p:strVal val="visible"/>
                                      </p:to>
                                    </p:set>
                                    <p:animEffect transition="in" filter="wipe(left)">
                                      <p:cBhvr>
                                        <p:cTn id="16" dur="500"/>
                                        <p:tgtEl>
                                          <p:spTgt spid="1352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518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35190"/>
                                        </p:tgtEl>
                                        <p:attrNameLst>
                                          <p:attrName>style.visibility</p:attrName>
                                        </p:attrNameLst>
                                      </p:cBhvr>
                                      <p:to>
                                        <p:strVal val="visible"/>
                                      </p:to>
                                    </p:set>
                                    <p:animEffect transition="in" filter="wipe(left)">
                                      <p:cBhvr>
                                        <p:cTn id="25" dur="500"/>
                                        <p:tgtEl>
                                          <p:spTgt spid="1351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0-#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0-#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8" grpId="0" autoUpdateAnimBg="0"/>
      <p:bldP spid="13521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Text Box 2050"/>
          <p:cNvSpPr txBox="1">
            <a:spLocks noChangeArrowheads="1"/>
          </p:cNvSpPr>
          <p:nvPr/>
        </p:nvSpPr>
        <p:spPr bwMode="auto">
          <a:xfrm>
            <a:off x="152400" y="136525"/>
            <a:ext cx="8686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chemeClr val="accent2"/>
                </a:solidFill>
              </a:rPr>
              <a:t>例</a:t>
            </a:r>
            <a:r>
              <a:rPr lang="en-US" altLang="zh-CN" sz="2800">
                <a:solidFill>
                  <a:schemeClr val="accent2"/>
                </a:solidFill>
              </a:rPr>
              <a:t>1</a:t>
            </a:r>
            <a:r>
              <a:rPr lang="zh-CN" altLang="en-US" sz="2800">
                <a:solidFill>
                  <a:schemeClr val="accent2"/>
                </a:solidFill>
              </a:rPr>
              <a:t>：按玻尔模型， 基态氢原子绕原子核做半径为 </a:t>
            </a:r>
            <a:r>
              <a:rPr lang="en-US" altLang="zh-CN" sz="2800">
                <a:solidFill>
                  <a:schemeClr val="accent2"/>
                </a:solidFill>
              </a:rPr>
              <a:t>0.53×10</a:t>
            </a:r>
            <a:r>
              <a:rPr lang="en-US" altLang="zh-CN" sz="2800" baseline="30000">
                <a:solidFill>
                  <a:schemeClr val="accent2"/>
                </a:solidFill>
              </a:rPr>
              <a:t>-10 </a:t>
            </a:r>
            <a:r>
              <a:rPr lang="en-US" altLang="zh-CN" sz="2800">
                <a:solidFill>
                  <a:schemeClr val="accent2"/>
                </a:solidFill>
              </a:rPr>
              <a:t>m</a:t>
            </a:r>
            <a:r>
              <a:rPr lang="zh-CN" altLang="en-US" sz="2800">
                <a:solidFill>
                  <a:schemeClr val="accent2"/>
                </a:solidFill>
              </a:rPr>
              <a:t>的圆周运动，速度为 </a:t>
            </a:r>
            <a:r>
              <a:rPr lang="en-US" altLang="zh-CN" sz="2800">
                <a:solidFill>
                  <a:schemeClr val="accent2"/>
                </a:solidFill>
              </a:rPr>
              <a:t>2.2×10</a:t>
            </a:r>
            <a:r>
              <a:rPr lang="en-US" altLang="zh-CN" sz="2800" baseline="30000">
                <a:solidFill>
                  <a:schemeClr val="accent2"/>
                </a:solidFill>
              </a:rPr>
              <a:t>6 </a:t>
            </a:r>
            <a:r>
              <a:rPr lang="en-US" altLang="zh-CN" sz="2800">
                <a:solidFill>
                  <a:schemeClr val="accent2"/>
                </a:solidFill>
              </a:rPr>
              <a:t>m/s</a:t>
            </a:r>
            <a:r>
              <a:rPr lang="zh-CN" altLang="en-US" sz="2800">
                <a:solidFill>
                  <a:schemeClr val="accent2"/>
                </a:solidFill>
              </a:rPr>
              <a:t>。求： 这个电子在核处产生的磁场的磁感应强度的大小。</a:t>
            </a:r>
          </a:p>
        </p:txBody>
      </p:sp>
      <p:sp>
        <p:nvSpPr>
          <p:cNvPr id="12297" name="Oval 2051"/>
          <p:cNvSpPr>
            <a:spLocks noChangeArrowheads="1"/>
          </p:cNvSpPr>
          <p:nvPr/>
        </p:nvSpPr>
        <p:spPr bwMode="auto">
          <a:xfrm>
            <a:off x="6400800" y="2362200"/>
            <a:ext cx="1676400" cy="1676400"/>
          </a:xfrm>
          <a:prstGeom prst="ellipse">
            <a:avLst/>
          </a:prstGeom>
          <a:solidFill>
            <a:srgbClr val="FFFFFF"/>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298" name="Oval 2052"/>
          <p:cNvSpPr>
            <a:spLocks noChangeArrowheads="1"/>
          </p:cNvSpPr>
          <p:nvPr/>
        </p:nvSpPr>
        <p:spPr bwMode="auto">
          <a:xfrm>
            <a:off x="6858000" y="2362200"/>
            <a:ext cx="71438" cy="71438"/>
          </a:xfrm>
          <a:prstGeom prst="ellipse">
            <a:avLst/>
          </a:prstGeom>
          <a:solidFill>
            <a:schemeClr val="tx1"/>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299" name="Freeform 2053"/>
          <p:cNvSpPr>
            <a:spLocks/>
          </p:cNvSpPr>
          <p:nvPr/>
        </p:nvSpPr>
        <p:spPr bwMode="auto">
          <a:xfrm>
            <a:off x="6915150" y="2114550"/>
            <a:ext cx="895350" cy="285750"/>
          </a:xfrm>
          <a:custGeom>
            <a:avLst/>
            <a:gdLst>
              <a:gd name="T0" fmla="*/ 0 w 564"/>
              <a:gd name="T1" fmla="*/ 2147483647 h 180"/>
              <a:gd name="T2" fmla="*/ 2147483647 w 564"/>
              <a:gd name="T3" fmla="*/ 0 h 180"/>
              <a:gd name="T4" fmla="*/ 0 60000 65536"/>
              <a:gd name="T5" fmla="*/ 0 60000 65536"/>
              <a:gd name="T6" fmla="*/ 0 w 564"/>
              <a:gd name="T7" fmla="*/ 0 h 180"/>
              <a:gd name="T8" fmla="*/ 564 w 564"/>
              <a:gd name="T9" fmla="*/ 180 h 180"/>
            </a:gdLst>
            <a:ahLst/>
            <a:cxnLst>
              <a:cxn ang="T4">
                <a:pos x="T0" y="T1"/>
              </a:cxn>
              <a:cxn ang="T5">
                <a:pos x="T2" y="T3"/>
              </a:cxn>
            </a:cxnLst>
            <a:rect l="T6" t="T7" r="T8" b="T9"/>
            <a:pathLst>
              <a:path w="564" h="180">
                <a:moveTo>
                  <a:pt x="0" y="180"/>
                </a:moveTo>
                <a:lnTo>
                  <a:pt x="564" y="0"/>
                </a:lnTo>
              </a:path>
            </a:pathLst>
          </a:custGeom>
          <a:noFill/>
          <a:ln w="38100" cap="flat" cmpd="sng">
            <a:solidFill>
              <a:srgbClr val="0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2290" name="Object 2054"/>
          <p:cNvGraphicFramePr>
            <a:graphicFrameLocks noChangeAspect="1"/>
          </p:cNvGraphicFramePr>
          <p:nvPr/>
        </p:nvGraphicFramePr>
        <p:xfrm>
          <a:off x="7729538" y="1671638"/>
          <a:ext cx="423862" cy="614362"/>
        </p:xfrm>
        <a:graphic>
          <a:graphicData uri="http://schemas.openxmlformats.org/presentationml/2006/ole">
            <mc:AlternateContent xmlns:mc="http://schemas.openxmlformats.org/markup-compatibility/2006">
              <mc:Choice xmlns:v="urn:schemas-microsoft-com:vml" Requires="v">
                <p:oleObj name="公式" r:id="rId2" imgW="114120" imgH="164880" progId="Equation.3">
                  <p:embed/>
                </p:oleObj>
              </mc:Choice>
              <mc:Fallback>
                <p:oleObj name="公式" r:id="rId2" imgW="114120" imgH="164880" progId="Equation.3">
                  <p:embed/>
                  <p:pic>
                    <p:nvPicPr>
                      <p:cNvPr id="12290" name="Object 20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538" y="1671638"/>
                        <a:ext cx="423862"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3" name="Object 2055"/>
          <p:cNvGraphicFramePr>
            <a:graphicFrameLocks/>
          </p:cNvGraphicFramePr>
          <p:nvPr/>
        </p:nvGraphicFramePr>
        <p:xfrm>
          <a:off x="1401763" y="1752600"/>
          <a:ext cx="2759075" cy="1066800"/>
        </p:xfrm>
        <a:graphic>
          <a:graphicData uri="http://schemas.openxmlformats.org/presentationml/2006/ole">
            <mc:AlternateContent xmlns:mc="http://schemas.openxmlformats.org/markup-compatibility/2006">
              <mc:Choice xmlns:v="urn:schemas-microsoft-com:vml" Requires="v">
                <p:oleObj name="公式" r:id="rId4" imgW="825480" imgH="380880" progId="Equation.3">
                  <p:embed/>
                </p:oleObj>
              </mc:Choice>
              <mc:Fallback>
                <p:oleObj name="公式" r:id="rId4" imgW="825480" imgH="380880" progId="Equation.3">
                  <p:embed/>
                  <p:pic>
                    <p:nvPicPr>
                      <p:cNvPr id="137223" name="Object 205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763" y="1752600"/>
                        <a:ext cx="2759075" cy="1066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0" name="Text Box 2056"/>
          <p:cNvSpPr txBox="1">
            <a:spLocks noChangeArrowheads="1"/>
          </p:cNvSpPr>
          <p:nvPr/>
        </p:nvSpPr>
        <p:spPr bwMode="auto">
          <a:xfrm>
            <a:off x="217488" y="19129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t>解：</a:t>
            </a:r>
          </a:p>
        </p:txBody>
      </p:sp>
      <p:graphicFrame>
        <p:nvGraphicFramePr>
          <p:cNvPr id="137225" name="Object 2057"/>
          <p:cNvGraphicFramePr>
            <a:graphicFrameLocks noChangeAspect="1"/>
          </p:cNvGraphicFramePr>
          <p:nvPr/>
        </p:nvGraphicFramePr>
        <p:xfrm>
          <a:off x="7543800" y="2743200"/>
          <a:ext cx="525463" cy="661988"/>
        </p:xfrm>
        <a:graphic>
          <a:graphicData uri="http://schemas.openxmlformats.org/presentationml/2006/ole">
            <mc:AlternateContent xmlns:mc="http://schemas.openxmlformats.org/markup-compatibility/2006">
              <mc:Choice xmlns:v="urn:schemas-microsoft-com:vml" Requires="v">
                <p:oleObj name="公式" r:id="rId6" imgW="139680" imgH="177480" progId="Equation.3">
                  <p:embed/>
                </p:oleObj>
              </mc:Choice>
              <mc:Fallback>
                <p:oleObj name="公式" r:id="rId6" imgW="139680" imgH="177480" progId="Equation.3">
                  <p:embed/>
                  <p:pic>
                    <p:nvPicPr>
                      <p:cNvPr id="137225" name="Object 205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2743200"/>
                        <a:ext cx="525463"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6" name="Oval 2058"/>
          <p:cNvSpPr>
            <a:spLocks noChangeArrowheads="1"/>
          </p:cNvSpPr>
          <p:nvPr/>
        </p:nvSpPr>
        <p:spPr bwMode="auto">
          <a:xfrm>
            <a:off x="6858000" y="2819400"/>
            <a:ext cx="763588" cy="76200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7227" name="Oval 2059"/>
          <p:cNvSpPr>
            <a:spLocks noChangeArrowheads="1"/>
          </p:cNvSpPr>
          <p:nvPr/>
        </p:nvSpPr>
        <p:spPr bwMode="auto">
          <a:xfrm>
            <a:off x="7086600" y="3048000"/>
            <a:ext cx="306388" cy="304800"/>
          </a:xfrm>
          <a:prstGeom prst="ellipse">
            <a:avLst/>
          </a:prstGeom>
          <a:solidFill>
            <a:schemeClr val="accent2"/>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37228" name="Object 2060"/>
          <p:cNvGraphicFramePr>
            <a:graphicFrameLocks noChangeAspect="1"/>
          </p:cNvGraphicFramePr>
          <p:nvPr/>
        </p:nvGraphicFramePr>
        <p:xfrm>
          <a:off x="6629400" y="2614613"/>
          <a:ext cx="423863" cy="566737"/>
        </p:xfrm>
        <a:graphic>
          <a:graphicData uri="http://schemas.openxmlformats.org/presentationml/2006/ole">
            <mc:AlternateContent xmlns:mc="http://schemas.openxmlformats.org/markup-compatibility/2006">
              <mc:Choice xmlns:v="urn:schemas-microsoft-com:vml" Requires="v">
                <p:oleObj name="公式" r:id="rId8" imgW="114120" imgH="152280" progId="Equation.3">
                  <p:embed/>
                </p:oleObj>
              </mc:Choice>
              <mc:Fallback>
                <p:oleObj name="公式" r:id="rId8" imgW="114120" imgH="152280" progId="Equation.3">
                  <p:embed/>
                  <p:pic>
                    <p:nvPicPr>
                      <p:cNvPr id="137228" name="Object 20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2614613"/>
                        <a:ext cx="423863"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9" name="Freeform 2061"/>
          <p:cNvSpPr>
            <a:spLocks/>
          </p:cNvSpPr>
          <p:nvPr/>
        </p:nvSpPr>
        <p:spPr bwMode="auto">
          <a:xfrm>
            <a:off x="6934200" y="2419350"/>
            <a:ext cx="304800" cy="781050"/>
          </a:xfrm>
          <a:custGeom>
            <a:avLst/>
            <a:gdLst>
              <a:gd name="T0" fmla="*/ 0 w 192"/>
              <a:gd name="T1" fmla="*/ 0 h 492"/>
              <a:gd name="T2" fmla="*/ 2147483647 w 192"/>
              <a:gd name="T3" fmla="*/ 2147483647 h 492"/>
              <a:gd name="T4" fmla="*/ 0 60000 65536"/>
              <a:gd name="T5" fmla="*/ 0 60000 65536"/>
              <a:gd name="T6" fmla="*/ 0 w 192"/>
              <a:gd name="T7" fmla="*/ 0 h 492"/>
              <a:gd name="T8" fmla="*/ 192 w 192"/>
              <a:gd name="T9" fmla="*/ 492 h 492"/>
            </a:gdLst>
            <a:ahLst/>
            <a:cxnLst>
              <a:cxn ang="T4">
                <a:pos x="T0" y="T1"/>
              </a:cxn>
              <a:cxn ang="T5">
                <a:pos x="T2" y="T3"/>
              </a:cxn>
            </a:cxnLst>
            <a:rect l="T6" t="T7" r="T8" b="T9"/>
            <a:pathLst>
              <a:path w="192" h="492">
                <a:moveTo>
                  <a:pt x="0" y="0"/>
                </a:moveTo>
                <a:lnTo>
                  <a:pt x="192" y="492"/>
                </a:lnTo>
              </a:path>
            </a:pathLst>
          </a:custGeom>
          <a:noFill/>
          <a:ln w="3810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7230" name="Object 2062"/>
          <p:cNvGraphicFramePr>
            <a:graphicFrameLocks/>
          </p:cNvGraphicFramePr>
          <p:nvPr/>
        </p:nvGraphicFramePr>
        <p:xfrm>
          <a:off x="1295400" y="2895600"/>
          <a:ext cx="2208213" cy="1066800"/>
        </p:xfrm>
        <a:graphic>
          <a:graphicData uri="http://schemas.openxmlformats.org/presentationml/2006/ole">
            <mc:AlternateContent xmlns:mc="http://schemas.openxmlformats.org/markup-compatibility/2006">
              <mc:Choice xmlns:v="urn:schemas-microsoft-com:vml" Requires="v">
                <p:oleObj name="公式" r:id="rId10" imgW="660240" imgH="380880" progId="Equation.3">
                  <p:embed/>
                </p:oleObj>
              </mc:Choice>
              <mc:Fallback>
                <p:oleObj name="公式" r:id="rId10" imgW="660240" imgH="380880" progId="Equation.3">
                  <p:embed/>
                  <p:pic>
                    <p:nvPicPr>
                      <p:cNvPr id="137230" name="Object 206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2895600"/>
                        <a:ext cx="2208213" cy="1066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31" name="Object 2063"/>
          <p:cNvGraphicFramePr>
            <a:graphicFrameLocks/>
          </p:cNvGraphicFramePr>
          <p:nvPr/>
        </p:nvGraphicFramePr>
        <p:xfrm>
          <a:off x="824185" y="4247534"/>
          <a:ext cx="6988175" cy="1125682"/>
        </p:xfrm>
        <a:graphic>
          <a:graphicData uri="http://schemas.openxmlformats.org/presentationml/2006/ole">
            <mc:AlternateContent xmlns:mc="http://schemas.openxmlformats.org/markup-compatibility/2006">
              <mc:Choice xmlns:v="urn:schemas-microsoft-com:vml" Requires="v">
                <p:oleObj name="Equation" r:id="rId12" imgW="2298600" imgH="444240" progId="Equation.DSMT4">
                  <p:embed/>
                </p:oleObj>
              </mc:Choice>
              <mc:Fallback>
                <p:oleObj name="Equation" r:id="rId12" imgW="2298600" imgH="444240" progId="Equation.DSMT4">
                  <p:embed/>
                  <p:pic>
                    <p:nvPicPr>
                      <p:cNvPr id="137231" name="Object 2063"/>
                      <p:cNvPicPr>
                        <a:picLocks noChangeArrowheads="1"/>
                      </p:cNvPicPr>
                      <p:nvPr/>
                    </p:nvPicPr>
                    <p:blipFill>
                      <a:blip r:embed="rId13"/>
                      <a:srcRect/>
                      <a:stretch>
                        <a:fillRect/>
                      </a:stretch>
                    </p:blipFill>
                    <p:spPr bwMode="auto">
                      <a:xfrm>
                        <a:off x="824185" y="4247534"/>
                        <a:ext cx="6988175" cy="112568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32" name="Text Box 2064"/>
          <p:cNvSpPr txBox="1">
            <a:spLocks noChangeArrowheads="1"/>
          </p:cNvSpPr>
          <p:nvPr/>
        </p:nvSpPr>
        <p:spPr bwMode="auto">
          <a:xfrm>
            <a:off x="1243181" y="5580529"/>
            <a:ext cx="188865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3200"/>
              <a:t>= 12.5 (T)</a:t>
            </a:r>
          </a:p>
        </p:txBody>
      </p:sp>
      <p:sp>
        <p:nvSpPr>
          <p:cNvPr id="12305" name="Text Box 2065"/>
          <p:cNvSpPr txBox="1">
            <a:spLocks noChangeArrowheads="1"/>
          </p:cNvSpPr>
          <p:nvPr/>
        </p:nvSpPr>
        <p:spPr bwMode="auto">
          <a:xfrm>
            <a:off x="6569075" y="19050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3200" i="1"/>
              <a:t>e</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3722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37227"/>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37226"/>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13722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37223"/>
                                        </p:tgtEl>
                                        <p:attrNameLst>
                                          <p:attrName>style.visibility</p:attrName>
                                        </p:attrNameLst>
                                      </p:cBhvr>
                                      <p:to>
                                        <p:strVal val="visible"/>
                                      </p:to>
                                    </p:set>
                                    <p:animEffect transition="in" filter="wipe(left)">
                                      <p:cBhvr>
                                        <p:cTn id="24" dur="500"/>
                                        <p:tgtEl>
                                          <p:spTgt spid="1372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37230"/>
                                        </p:tgtEl>
                                        <p:attrNameLst>
                                          <p:attrName>style.visibility</p:attrName>
                                        </p:attrNameLst>
                                      </p:cBhvr>
                                      <p:to>
                                        <p:strVal val="visible"/>
                                      </p:to>
                                    </p:set>
                                    <p:animEffect transition="in" filter="wipe(left)">
                                      <p:cBhvr>
                                        <p:cTn id="29" dur="500"/>
                                        <p:tgtEl>
                                          <p:spTgt spid="13723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37231"/>
                                        </p:tgtEl>
                                        <p:attrNameLst>
                                          <p:attrName>style.visibility</p:attrName>
                                        </p:attrNameLst>
                                      </p:cBhvr>
                                      <p:to>
                                        <p:strVal val="visible"/>
                                      </p:to>
                                    </p:set>
                                    <p:animEffect transition="in" filter="wipe(left)">
                                      <p:cBhvr>
                                        <p:cTn id="34" dur="500"/>
                                        <p:tgtEl>
                                          <p:spTgt spid="1372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6" grpId="0" animBg="1"/>
      <p:bldP spid="137227" grpId="0" animBg="1"/>
      <p:bldP spid="137229" grpId="0" animBg="1"/>
      <p:bldP spid="13723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0" y="914400"/>
            <a:ext cx="3200400" cy="590550"/>
            <a:chOff x="99" y="572"/>
            <a:chExt cx="2016" cy="372"/>
          </a:xfrm>
        </p:grpSpPr>
        <p:sp>
          <p:nvSpPr>
            <p:cNvPr id="1087" name="Text Box 4"/>
            <p:cNvSpPr txBox="1">
              <a:spLocks noChangeArrowheads="1"/>
            </p:cNvSpPr>
            <p:nvPr/>
          </p:nvSpPr>
          <p:spPr bwMode="auto">
            <a:xfrm>
              <a:off x="99" y="572"/>
              <a:ext cx="20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a:solidFill>
                    <a:srgbClr val="CC3300"/>
                  </a:solidFill>
                </a:rPr>
                <a:t>一、电流密度</a:t>
              </a:r>
            </a:p>
          </p:txBody>
        </p:sp>
        <p:graphicFrame>
          <p:nvGraphicFramePr>
            <p:cNvPr id="1032" name="Object 5"/>
            <p:cNvGraphicFramePr>
              <a:graphicFrameLocks noChangeAspect="1"/>
            </p:cNvGraphicFramePr>
            <p:nvPr/>
          </p:nvGraphicFramePr>
          <p:xfrm>
            <a:off x="1729" y="608"/>
            <a:ext cx="198" cy="336"/>
          </p:xfrm>
          <a:graphic>
            <a:graphicData uri="http://schemas.openxmlformats.org/presentationml/2006/ole">
              <mc:AlternateContent xmlns:mc="http://schemas.openxmlformats.org/markup-compatibility/2006">
                <mc:Choice xmlns:v="urn:schemas-microsoft-com:vml" Requires="v">
                  <p:oleObj name="公式" r:id="rId2" imgW="126720" imgH="228600" progId="Equation.3">
                    <p:embed/>
                  </p:oleObj>
                </mc:Choice>
                <mc:Fallback>
                  <p:oleObj name="公式" r:id="rId2" imgW="126720" imgH="228600" progId="Equation.3">
                    <p:embed/>
                    <p:pic>
                      <p:nvPicPr>
                        <p:cNvPr id="103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 y="608"/>
                          <a:ext cx="19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782" name="Text Box 6"/>
          <p:cNvSpPr txBox="1">
            <a:spLocks noChangeArrowheads="1"/>
          </p:cNvSpPr>
          <p:nvPr/>
        </p:nvSpPr>
        <p:spPr bwMode="auto">
          <a:xfrm>
            <a:off x="152400" y="1827213"/>
            <a:ext cx="58943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方向：正载流子的运动方向。</a:t>
            </a:r>
          </a:p>
          <a:p>
            <a:pPr algn="l" eaLnBrk="1" hangingPunct="1"/>
            <a:r>
              <a:rPr lang="zh-CN" altLang="en-US" sz="2800"/>
              <a:t>大小：垂直于正载流子的</a:t>
            </a:r>
          </a:p>
          <a:p>
            <a:pPr algn="l" eaLnBrk="1" hangingPunct="1"/>
            <a:r>
              <a:rPr lang="zh-CN" altLang="en-US" sz="2800"/>
              <a:t>            运动方向的单位面积的电流。</a:t>
            </a:r>
          </a:p>
        </p:txBody>
      </p:sp>
      <p:grpSp>
        <p:nvGrpSpPr>
          <p:cNvPr id="1035" name="Group 85"/>
          <p:cNvGrpSpPr>
            <a:grpSpLocks/>
          </p:cNvGrpSpPr>
          <p:nvPr/>
        </p:nvGrpSpPr>
        <p:grpSpPr bwMode="auto">
          <a:xfrm>
            <a:off x="5943600" y="685800"/>
            <a:ext cx="3200400" cy="3581400"/>
            <a:chOff x="3744" y="432"/>
            <a:chExt cx="2016" cy="2256"/>
          </a:xfrm>
        </p:grpSpPr>
        <p:sp>
          <p:nvSpPr>
            <p:cNvPr id="1052" name="Rectangle 3"/>
            <p:cNvSpPr>
              <a:spLocks noChangeArrowheads="1"/>
            </p:cNvSpPr>
            <p:nvPr/>
          </p:nvSpPr>
          <p:spPr bwMode="auto">
            <a:xfrm>
              <a:off x="3744" y="432"/>
              <a:ext cx="2016" cy="2256"/>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030" name="Object 7"/>
            <p:cNvGraphicFramePr>
              <a:graphicFrameLocks noChangeAspect="1"/>
            </p:cNvGraphicFramePr>
            <p:nvPr/>
          </p:nvGraphicFramePr>
          <p:xfrm>
            <a:off x="5063" y="577"/>
            <a:ext cx="198" cy="360"/>
          </p:xfrm>
          <a:graphic>
            <a:graphicData uri="http://schemas.openxmlformats.org/presentationml/2006/ole">
              <mc:AlternateContent xmlns:mc="http://schemas.openxmlformats.org/markup-compatibility/2006">
                <mc:Choice xmlns:v="urn:schemas-microsoft-com:vml" Requires="v">
                  <p:oleObj name="Equation" r:id="rId4" imgW="126720" imgH="228600" progId="Equation.DSMT4">
                    <p:embed/>
                  </p:oleObj>
                </mc:Choice>
                <mc:Fallback>
                  <p:oleObj name="Equation" r:id="rId4" imgW="126720" imgH="228600" progId="Equation.DSMT4">
                    <p:embed/>
                    <p:pic>
                      <p:nvPicPr>
                        <p:cNvPr id="103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3" y="577"/>
                          <a:ext cx="198"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1" name="Object 8"/>
            <p:cNvGraphicFramePr>
              <a:graphicFrameLocks noChangeAspect="1"/>
            </p:cNvGraphicFramePr>
            <p:nvPr/>
          </p:nvGraphicFramePr>
          <p:xfrm>
            <a:off x="4247" y="481"/>
            <a:ext cx="301" cy="278"/>
          </p:xfrm>
          <a:graphic>
            <a:graphicData uri="http://schemas.openxmlformats.org/presentationml/2006/ole">
              <mc:AlternateContent xmlns:mc="http://schemas.openxmlformats.org/markup-compatibility/2006">
                <mc:Choice xmlns:v="urn:schemas-microsoft-com:vml" Requires="v">
                  <p:oleObj name="Equation" r:id="rId5" imgW="190440" imgH="177480" progId="Equation.DSMT4">
                    <p:embed/>
                  </p:oleObj>
                </mc:Choice>
                <mc:Fallback>
                  <p:oleObj name="Equation" r:id="rId5" imgW="190440" imgH="177480" progId="Equation.DSMT4">
                    <p:embed/>
                    <p:pic>
                      <p:nvPicPr>
                        <p:cNvPr id="103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7" y="481"/>
                          <a:ext cx="301"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53" name="Group 9"/>
            <p:cNvGrpSpPr>
              <a:grpSpLocks/>
            </p:cNvGrpSpPr>
            <p:nvPr/>
          </p:nvGrpSpPr>
          <p:grpSpPr bwMode="auto">
            <a:xfrm>
              <a:off x="4055" y="1153"/>
              <a:ext cx="1344" cy="1344"/>
              <a:chOff x="3456" y="1008"/>
              <a:chExt cx="1344" cy="1344"/>
            </a:xfrm>
          </p:grpSpPr>
          <p:sp>
            <p:nvSpPr>
              <p:cNvPr id="1058" name="Freeform 10"/>
              <p:cNvSpPr>
                <a:spLocks/>
              </p:cNvSpPr>
              <p:nvPr/>
            </p:nvSpPr>
            <p:spPr bwMode="auto">
              <a:xfrm>
                <a:off x="3504" y="1152"/>
                <a:ext cx="432" cy="528"/>
              </a:xfrm>
              <a:custGeom>
                <a:avLst/>
                <a:gdLst>
                  <a:gd name="T0" fmla="*/ 432 w 432"/>
                  <a:gd name="T1" fmla="*/ 0 h 528"/>
                  <a:gd name="T2" fmla="*/ 192 w 432"/>
                  <a:gd name="T3" fmla="*/ 192 h 528"/>
                  <a:gd name="T4" fmla="*/ 0 w 432"/>
                  <a:gd name="T5" fmla="*/ 528 h 528"/>
                  <a:gd name="T6" fmla="*/ 0 60000 65536"/>
                  <a:gd name="T7" fmla="*/ 0 60000 65536"/>
                  <a:gd name="T8" fmla="*/ 0 60000 65536"/>
                  <a:gd name="T9" fmla="*/ 0 w 432"/>
                  <a:gd name="T10" fmla="*/ 0 h 528"/>
                  <a:gd name="T11" fmla="*/ 432 w 432"/>
                  <a:gd name="T12" fmla="*/ 528 h 528"/>
                </a:gdLst>
                <a:ahLst/>
                <a:cxnLst>
                  <a:cxn ang="T6">
                    <a:pos x="T0" y="T1"/>
                  </a:cxn>
                  <a:cxn ang="T7">
                    <a:pos x="T2" y="T3"/>
                  </a:cxn>
                  <a:cxn ang="T8">
                    <a:pos x="T4" y="T5"/>
                  </a:cxn>
                </a:cxnLst>
                <a:rect l="T9" t="T10" r="T11" b="T12"/>
                <a:pathLst>
                  <a:path w="432" h="528">
                    <a:moveTo>
                      <a:pt x="432" y="0"/>
                    </a:moveTo>
                    <a:cubicBezTo>
                      <a:pt x="348" y="52"/>
                      <a:pt x="264" y="104"/>
                      <a:pt x="192" y="192"/>
                    </a:cubicBezTo>
                    <a:cubicBezTo>
                      <a:pt x="120" y="280"/>
                      <a:pt x="32" y="472"/>
                      <a:pt x="0" y="528"/>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9" name="Freeform 11"/>
              <p:cNvSpPr>
                <a:spLocks/>
              </p:cNvSpPr>
              <p:nvPr/>
            </p:nvSpPr>
            <p:spPr bwMode="auto">
              <a:xfrm>
                <a:off x="3942" y="1164"/>
                <a:ext cx="776" cy="624"/>
              </a:xfrm>
              <a:custGeom>
                <a:avLst/>
                <a:gdLst>
                  <a:gd name="T0" fmla="*/ 0 w 776"/>
                  <a:gd name="T1" fmla="*/ 0 h 624"/>
                  <a:gd name="T2" fmla="*/ 330 w 776"/>
                  <a:gd name="T3" fmla="*/ 84 h 624"/>
                  <a:gd name="T4" fmla="*/ 702 w 776"/>
                  <a:gd name="T5" fmla="*/ 366 h 624"/>
                  <a:gd name="T6" fmla="*/ 774 w 776"/>
                  <a:gd name="T7" fmla="*/ 624 h 624"/>
                  <a:gd name="T8" fmla="*/ 0 60000 65536"/>
                  <a:gd name="T9" fmla="*/ 0 60000 65536"/>
                  <a:gd name="T10" fmla="*/ 0 60000 65536"/>
                  <a:gd name="T11" fmla="*/ 0 60000 65536"/>
                  <a:gd name="T12" fmla="*/ 0 w 776"/>
                  <a:gd name="T13" fmla="*/ 0 h 624"/>
                  <a:gd name="T14" fmla="*/ 776 w 776"/>
                  <a:gd name="T15" fmla="*/ 624 h 624"/>
                </a:gdLst>
                <a:ahLst/>
                <a:cxnLst>
                  <a:cxn ang="T8">
                    <a:pos x="T0" y="T1"/>
                  </a:cxn>
                  <a:cxn ang="T9">
                    <a:pos x="T2" y="T3"/>
                  </a:cxn>
                  <a:cxn ang="T10">
                    <a:pos x="T4" y="T5"/>
                  </a:cxn>
                  <a:cxn ang="T11">
                    <a:pos x="T6" y="T7"/>
                  </a:cxn>
                </a:cxnLst>
                <a:rect l="T12" t="T13" r="T14" b="T15"/>
                <a:pathLst>
                  <a:path w="776" h="624">
                    <a:moveTo>
                      <a:pt x="0" y="0"/>
                    </a:moveTo>
                    <a:cubicBezTo>
                      <a:pt x="55" y="13"/>
                      <a:pt x="213" y="23"/>
                      <a:pt x="330" y="84"/>
                    </a:cubicBezTo>
                    <a:cubicBezTo>
                      <a:pt x="447" y="145"/>
                      <a:pt x="628" y="276"/>
                      <a:pt x="702" y="366"/>
                    </a:cubicBezTo>
                    <a:cubicBezTo>
                      <a:pt x="776" y="456"/>
                      <a:pt x="759" y="570"/>
                      <a:pt x="774" y="624"/>
                    </a:cubicBezTo>
                  </a:path>
                </a:pathLst>
              </a:custGeom>
              <a:noFill/>
              <a:ln w="9525"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0" name="Freeform 12"/>
              <p:cNvSpPr>
                <a:spLocks/>
              </p:cNvSpPr>
              <p:nvPr/>
            </p:nvSpPr>
            <p:spPr bwMode="auto">
              <a:xfrm>
                <a:off x="4272" y="1770"/>
                <a:ext cx="444" cy="582"/>
              </a:xfrm>
              <a:custGeom>
                <a:avLst/>
                <a:gdLst>
                  <a:gd name="T0" fmla="*/ 444 w 444"/>
                  <a:gd name="T1" fmla="*/ 0 h 582"/>
                  <a:gd name="T2" fmla="*/ 336 w 444"/>
                  <a:gd name="T3" fmla="*/ 342 h 582"/>
                  <a:gd name="T4" fmla="*/ 0 w 444"/>
                  <a:gd name="T5" fmla="*/ 582 h 582"/>
                  <a:gd name="T6" fmla="*/ 0 60000 65536"/>
                  <a:gd name="T7" fmla="*/ 0 60000 65536"/>
                  <a:gd name="T8" fmla="*/ 0 60000 65536"/>
                  <a:gd name="T9" fmla="*/ 0 w 444"/>
                  <a:gd name="T10" fmla="*/ 0 h 582"/>
                  <a:gd name="T11" fmla="*/ 444 w 444"/>
                  <a:gd name="T12" fmla="*/ 582 h 582"/>
                </a:gdLst>
                <a:ahLst/>
                <a:cxnLst>
                  <a:cxn ang="T6">
                    <a:pos x="T0" y="T1"/>
                  </a:cxn>
                  <a:cxn ang="T7">
                    <a:pos x="T2" y="T3"/>
                  </a:cxn>
                  <a:cxn ang="T8">
                    <a:pos x="T4" y="T5"/>
                  </a:cxn>
                </a:cxnLst>
                <a:rect l="T9" t="T10" r="T11" b="T12"/>
                <a:pathLst>
                  <a:path w="444" h="582">
                    <a:moveTo>
                      <a:pt x="444" y="0"/>
                    </a:moveTo>
                    <a:cubicBezTo>
                      <a:pt x="427" y="57"/>
                      <a:pt x="410" y="245"/>
                      <a:pt x="336" y="342"/>
                    </a:cubicBezTo>
                    <a:cubicBezTo>
                      <a:pt x="262" y="439"/>
                      <a:pt x="56" y="542"/>
                      <a:pt x="0" y="582"/>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1" name="Freeform 13"/>
              <p:cNvSpPr>
                <a:spLocks/>
              </p:cNvSpPr>
              <p:nvPr/>
            </p:nvSpPr>
            <p:spPr bwMode="auto">
              <a:xfrm>
                <a:off x="3504" y="1680"/>
                <a:ext cx="768" cy="672"/>
              </a:xfrm>
              <a:custGeom>
                <a:avLst/>
                <a:gdLst>
                  <a:gd name="T0" fmla="*/ 0 w 768"/>
                  <a:gd name="T1" fmla="*/ 0 h 672"/>
                  <a:gd name="T2" fmla="*/ 432 w 768"/>
                  <a:gd name="T3" fmla="*/ 144 h 672"/>
                  <a:gd name="T4" fmla="*/ 768 w 768"/>
                  <a:gd name="T5" fmla="*/ 672 h 672"/>
                  <a:gd name="T6" fmla="*/ 0 60000 65536"/>
                  <a:gd name="T7" fmla="*/ 0 60000 65536"/>
                  <a:gd name="T8" fmla="*/ 0 60000 65536"/>
                  <a:gd name="T9" fmla="*/ 0 w 768"/>
                  <a:gd name="T10" fmla="*/ 0 h 672"/>
                  <a:gd name="T11" fmla="*/ 768 w 768"/>
                  <a:gd name="T12" fmla="*/ 672 h 672"/>
                </a:gdLst>
                <a:ahLst/>
                <a:cxnLst>
                  <a:cxn ang="T6">
                    <a:pos x="T0" y="T1"/>
                  </a:cxn>
                  <a:cxn ang="T7">
                    <a:pos x="T2" y="T3"/>
                  </a:cxn>
                  <a:cxn ang="T8">
                    <a:pos x="T4" y="T5"/>
                  </a:cxn>
                </a:cxnLst>
                <a:rect l="T9" t="T10" r="T11" b="T12"/>
                <a:pathLst>
                  <a:path w="768" h="672">
                    <a:moveTo>
                      <a:pt x="0" y="0"/>
                    </a:moveTo>
                    <a:cubicBezTo>
                      <a:pt x="152" y="16"/>
                      <a:pt x="304" y="32"/>
                      <a:pt x="432" y="144"/>
                    </a:cubicBezTo>
                    <a:cubicBezTo>
                      <a:pt x="560" y="256"/>
                      <a:pt x="712" y="592"/>
                      <a:pt x="768" y="672"/>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2" name="Line 14"/>
              <p:cNvSpPr>
                <a:spLocks noChangeShapeType="1"/>
              </p:cNvSpPr>
              <p:nvPr/>
            </p:nvSpPr>
            <p:spPr bwMode="auto">
              <a:xfrm flipV="1">
                <a:off x="3456" y="1824"/>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3" name="Line 15"/>
              <p:cNvSpPr>
                <a:spLocks noChangeShapeType="1"/>
              </p:cNvSpPr>
              <p:nvPr/>
            </p:nvSpPr>
            <p:spPr bwMode="auto">
              <a:xfrm flipV="1">
                <a:off x="3600" y="1776"/>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4" name="Line 16"/>
              <p:cNvSpPr>
                <a:spLocks noChangeShapeType="1"/>
              </p:cNvSpPr>
              <p:nvPr/>
            </p:nvSpPr>
            <p:spPr bwMode="auto">
              <a:xfrm flipV="1">
                <a:off x="3744" y="1824"/>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 name="Line 17"/>
              <p:cNvSpPr>
                <a:spLocks noChangeShapeType="1"/>
              </p:cNvSpPr>
              <p:nvPr/>
            </p:nvSpPr>
            <p:spPr bwMode="auto">
              <a:xfrm flipV="1">
                <a:off x="3840" y="1920"/>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6" name="Line 18"/>
              <p:cNvSpPr>
                <a:spLocks noChangeShapeType="1"/>
              </p:cNvSpPr>
              <p:nvPr/>
            </p:nvSpPr>
            <p:spPr bwMode="auto">
              <a:xfrm flipV="1">
                <a:off x="3936" y="2016"/>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7" name="Line 19"/>
              <p:cNvSpPr>
                <a:spLocks noChangeShapeType="1"/>
              </p:cNvSpPr>
              <p:nvPr/>
            </p:nvSpPr>
            <p:spPr bwMode="auto">
              <a:xfrm flipV="1">
                <a:off x="3984" y="2160"/>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8" name="Line 20"/>
              <p:cNvSpPr>
                <a:spLocks noChangeShapeType="1"/>
              </p:cNvSpPr>
              <p:nvPr/>
            </p:nvSpPr>
            <p:spPr bwMode="auto">
              <a:xfrm flipV="1">
                <a:off x="3600" y="1968"/>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9" name="Line 21"/>
              <p:cNvSpPr>
                <a:spLocks noChangeShapeType="1"/>
              </p:cNvSpPr>
              <p:nvPr/>
            </p:nvSpPr>
            <p:spPr bwMode="auto">
              <a:xfrm flipV="1">
                <a:off x="3744" y="2016"/>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0" name="Line 22"/>
              <p:cNvSpPr>
                <a:spLocks noChangeShapeType="1"/>
              </p:cNvSpPr>
              <p:nvPr/>
            </p:nvSpPr>
            <p:spPr bwMode="auto">
              <a:xfrm flipV="1">
                <a:off x="3792" y="2160"/>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1" name="Line 23"/>
              <p:cNvSpPr>
                <a:spLocks noChangeShapeType="1"/>
              </p:cNvSpPr>
              <p:nvPr/>
            </p:nvSpPr>
            <p:spPr bwMode="auto">
              <a:xfrm flipV="1">
                <a:off x="3648" y="1440"/>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2" name="Line 24"/>
              <p:cNvSpPr>
                <a:spLocks noChangeShapeType="1"/>
              </p:cNvSpPr>
              <p:nvPr/>
            </p:nvSpPr>
            <p:spPr bwMode="auto">
              <a:xfrm flipV="1">
                <a:off x="3840" y="1536"/>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3" name="Line 25"/>
              <p:cNvSpPr>
                <a:spLocks noChangeShapeType="1"/>
              </p:cNvSpPr>
              <p:nvPr/>
            </p:nvSpPr>
            <p:spPr bwMode="auto">
              <a:xfrm flipV="1">
                <a:off x="4032" y="1680"/>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4" name="Line 26"/>
              <p:cNvSpPr>
                <a:spLocks noChangeShapeType="1"/>
              </p:cNvSpPr>
              <p:nvPr/>
            </p:nvSpPr>
            <p:spPr bwMode="auto">
              <a:xfrm flipV="1">
                <a:off x="4224" y="1872"/>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 name="Line 27"/>
              <p:cNvSpPr>
                <a:spLocks noChangeShapeType="1"/>
              </p:cNvSpPr>
              <p:nvPr/>
            </p:nvSpPr>
            <p:spPr bwMode="auto">
              <a:xfrm flipV="1">
                <a:off x="4416" y="2016"/>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 name="Line 28"/>
              <p:cNvSpPr>
                <a:spLocks noChangeShapeType="1"/>
              </p:cNvSpPr>
              <p:nvPr/>
            </p:nvSpPr>
            <p:spPr bwMode="auto">
              <a:xfrm flipV="1">
                <a:off x="3840" y="1296"/>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7" name="Line 29"/>
              <p:cNvSpPr>
                <a:spLocks noChangeShapeType="1"/>
              </p:cNvSpPr>
              <p:nvPr/>
            </p:nvSpPr>
            <p:spPr bwMode="auto">
              <a:xfrm flipV="1">
                <a:off x="4080" y="1440"/>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8" name="Line 30"/>
              <p:cNvSpPr>
                <a:spLocks noChangeShapeType="1"/>
              </p:cNvSpPr>
              <p:nvPr/>
            </p:nvSpPr>
            <p:spPr bwMode="auto">
              <a:xfrm flipV="1">
                <a:off x="4272" y="1536"/>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9" name="Line 31"/>
              <p:cNvSpPr>
                <a:spLocks noChangeShapeType="1"/>
              </p:cNvSpPr>
              <p:nvPr/>
            </p:nvSpPr>
            <p:spPr bwMode="auto">
              <a:xfrm flipV="1">
                <a:off x="4464" y="1680"/>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0" name="Line 32"/>
              <p:cNvSpPr>
                <a:spLocks noChangeShapeType="1"/>
              </p:cNvSpPr>
              <p:nvPr/>
            </p:nvSpPr>
            <p:spPr bwMode="auto">
              <a:xfrm flipV="1">
                <a:off x="4704" y="1824"/>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1" name="Line 33"/>
              <p:cNvSpPr>
                <a:spLocks noChangeShapeType="1"/>
              </p:cNvSpPr>
              <p:nvPr/>
            </p:nvSpPr>
            <p:spPr bwMode="auto">
              <a:xfrm flipV="1">
                <a:off x="3792" y="1008"/>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2" name="Line 34"/>
              <p:cNvSpPr>
                <a:spLocks noChangeShapeType="1"/>
              </p:cNvSpPr>
              <p:nvPr/>
            </p:nvSpPr>
            <p:spPr bwMode="auto">
              <a:xfrm flipV="1">
                <a:off x="4272" y="1056"/>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3" name="Line 35"/>
              <p:cNvSpPr>
                <a:spLocks noChangeShapeType="1"/>
              </p:cNvSpPr>
              <p:nvPr/>
            </p:nvSpPr>
            <p:spPr bwMode="auto">
              <a:xfrm flipV="1">
                <a:off x="4608" y="1248"/>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4" name="Line 36"/>
              <p:cNvSpPr>
                <a:spLocks noChangeShapeType="1"/>
              </p:cNvSpPr>
              <p:nvPr/>
            </p:nvSpPr>
            <p:spPr bwMode="auto">
              <a:xfrm flipV="1">
                <a:off x="4368" y="1104"/>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 name="Line 37"/>
              <p:cNvSpPr>
                <a:spLocks noChangeShapeType="1"/>
              </p:cNvSpPr>
              <p:nvPr/>
            </p:nvSpPr>
            <p:spPr bwMode="auto">
              <a:xfrm flipV="1">
                <a:off x="4704" y="1392"/>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 name="Oval 38" descr="浅色上对角线"/>
              <p:cNvSpPr>
                <a:spLocks noChangeArrowheads="1"/>
              </p:cNvSpPr>
              <p:nvPr/>
            </p:nvSpPr>
            <p:spPr bwMode="auto">
              <a:xfrm>
                <a:off x="3888" y="1392"/>
                <a:ext cx="192" cy="96"/>
              </a:xfrm>
              <a:prstGeom prst="ellipse">
                <a:avLst/>
              </a:prstGeom>
              <a:pattFill prst="ltUpDiag">
                <a:fgClr>
                  <a:schemeClr val="tx1"/>
                </a:fgClr>
                <a:bgClr>
                  <a:srgbClr val="FFFFFF"/>
                </a:bgClr>
              </a:patt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1054" name="Freeform 39"/>
            <p:cNvSpPr>
              <a:spLocks/>
            </p:cNvSpPr>
            <p:nvPr/>
          </p:nvSpPr>
          <p:spPr bwMode="auto">
            <a:xfrm>
              <a:off x="4583" y="1225"/>
              <a:ext cx="192" cy="72"/>
            </a:xfrm>
            <a:custGeom>
              <a:avLst/>
              <a:gdLst>
                <a:gd name="T0" fmla="*/ 0 w 192"/>
                <a:gd name="T1" fmla="*/ 72 h 72"/>
                <a:gd name="T2" fmla="*/ 102 w 192"/>
                <a:gd name="T3" fmla="*/ 0 h 72"/>
                <a:gd name="T4" fmla="*/ 192 w 192"/>
                <a:gd name="T5" fmla="*/ 72 h 72"/>
                <a:gd name="T6" fmla="*/ 0 60000 65536"/>
                <a:gd name="T7" fmla="*/ 0 60000 65536"/>
                <a:gd name="T8" fmla="*/ 0 60000 65536"/>
                <a:gd name="T9" fmla="*/ 0 w 192"/>
                <a:gd name="T10" fmla="*/ 0 h 72"/>
                <a:gd name="T11" fmla="*/ 192 w 192"/>
                <a:gd name="T12" fmla="*/ 72 h 72"/>
              </a:gdLst>
              <a:ahLst/>
              <a:cxnLst>
                <a:cxn ang="T6">
                  <a:pos x="T0" y="T1"/>
                </a:cxn>
                <a:cxn ang="T7">
                  <a:pos x="T2" y="T3"/>
                </a:cxn>
                <a:cxn ang="T8">
                  <a:pos x="T4" y="T5"/>
                </a:cxn>
              </a:cxnLst>
              <a:rect l="T9" t="T10" r="T11" b="T12"/>
              <a:pathLst>
                <a:path w="192" h="72">
                  <a:moveTo>
                    <a:pt x="0" y="72"/>
                  </a:moveTo>
                  <a:cubicBezTo>
                    <a:pt x="17" y="60"/>
                    <a:pt x="70" y="0"/>
                    <a:pt x="102" y="0"/>
                  </a:cubicBezTo>
                  <a:cubicBezTo>
                    <a:pt x="134" y="0"/>
                    <a:pt x="173" y="57"/>
                    <a:pt x="192" y="72"/>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5" name="Text Box 40"/>
            <p:cNvSpPr txBox="1">
              <a:spLocks noChangeArrowheads="1"/>
            </p:cNvSpPr>
            <p:nvPr/>
          </p:nvSpPr>
          <p:spPr bwMode="auto">
            <a:xfrm>
              <a:off x="4583" y="929"/>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rgbClr val="FF0000"/>
                  </a:solidFill>
                  <a:latin typeface="Symbol" panose="05050102010706020507" pitchFamily="18" charset="2"/>
                </a:rPr>
                <a:t>q</a:t>
              </a:r>
            </a:p>
          </p:txBody>
        </p:sp>
        <p:sp>
          <p:nvSpPr>
            <p:cNvPr id="1056" name="Line 42"/>
            <p:cNvSpPr>
              <a:spLocks noChangeShapeType="1"/>
            </p:cNvSpPr>
            <p:nvPr/>
          </p:nvSpPr>
          <p:spPr bwMode="auto">
            <a:xfrm flipV="1">
              <a:off x="4583" y="769"/>
              <a:ext cx="0" cy="816"/>
            </a:xfrm>
            <a:prstGeom prst="line">
              <a:avLst/>
            </a:prstGeom>
            <a:noFill/>
            <a:ln w="19050">
              <a:solidFill>
                <a:srgbClr val="FF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7" name="Line 43"/>
            <p:cNvSpPr>
              <a:spLocks noChangeShapeType="1"/>
            </p:cNvSpPr>
            <p:nvPr/>
          </p:nvSpPr>
          <p:spPr bwMode="auto">
            <a:xfrm flipV="1">
              <a:off x="4583" y="1009"/>
              <a:ext cx="384" cy="576"/>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7" name="Rectangle 55"/>
          <p:cNvSpPr>
            <a:spLocks noChangeArrowheads="1"/>
          </p:cNvSpPr>
          <p:nvPr/>
        </p:nvSpPr>
        <p:spPr bwMode="auto">
          <a:xfrm>
            <a:off x="0" y="685800"/>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mc:AlternateContent xmlns:mc="http://schemas.openxmlformats.org/markup-compatibility/2006" xmlns:a14="http://schemas.microsoft.com/office/drawing/2010/main">
        <mc:Choice Requires="a14">
          <p:sp>
            <p:nvSpPr>
              <p:cNvPr id="75843" name="Object 67"/>
              <p:cNvSpPr txBox="1"/>
              <p:nvPr/>
            </p:nvSpPr>
            <p:spPr bwMode="auto">
              <a:xfrm>
                <a:off x="2267744" y="3369238"/>
                <a:ext cx="2089150" cy="668338"/>
              </a:xfrm>
              <a:prstGeom prst="rect">
                <a:avLst/>
              </a:prstGeom>
              <a:noFill/>
              <a:ln w="57150">
                <a:solidFill>
                  <a:srgbClr val="FF3300"/>
                </a:solidFill>
                <a:miter lim="800000"/>
                <a:headEnd/>
                <a:tailEnd/>
              </a:ln>
              <a:effectLst/>
            </p:spPr>
            <p:txBody>
              <a:bodyPr>
                <a:normAutofit/>
              </a:bodyPr>
              <a:lstStyle/>
              <a:p>
                <a:pPr/>
                <a14:m>
                  <m:oMathPara xmlns:m="http://schemas.openxmlformats.org/officeDocument/2006/math">
                    <m:oMathParaPr>
                      <m:jc m:val="centerGroup"/>
                    </m:oMathParaPr>
                    <m:oMath xmlns:m="http://schemas.openxmlformats.org/officeDocument/2006/math">
                      <m:r>
                        <a:rPr lang="zh-CN" altLang="en-US" sz="3600" i="1">
                          <a:solidFill>
                            <a:srgbClr val="000000"/>
                          </a:solidFill>
                          <a:latin typeface="Cambria Math" panose="02040503050406030204" pitchFamily="18" charset="0"/>
                        </a:rPr>
                        <m:t>𝐼</m:t>
                      </m:r>
                      <m:r>
                        <a:rPr lang="zh-CN" altLang="en-US" sz="3600" i="1">
                          <a:solidFill>
                            <a:srgbClr val="000000"/>
                          </a:solidFill>
                          <a:latin typeface="Cambria Math" panose="02040503050406030204" pitchFamily="18" charset="0"/>
                        </a:rPr>
                        <m:t>=</m:t>
                      </m:r>
                      <m:acc>
                        <m:accPr>
                          <m:chr m:val="⃑"/>
                          <m:ctrlPr>
                            <a:rPr lang="zh-CN" altLang="en-US" sz="3600" i="1">
                              <a:solidFill>
                                <a:srgbClr val="000000"/>
                              </a:solidFill>
                              <a:latin typeface="Cambria Math" panose="02040503050406030204" pitchFamily="18" charset="0"/>
                            </a:rPr>
                          </m:ctrlPr>
                        </m:accPr>
                        <m:e>
                          <m:r>
                            <a:rPr lang="zh-CN" altLang="en-US" sz="3600" i="1">
                              <a:solidFill>
                                <a:srgbClr val="000000"/>
                              </a:solidFill>
                              <a:latin typeface="Cambria Math" panose="02040503050406030204" pitchFamily="18" charset="0"/>
                            </a:rPr>
                            <m:t>𝑗</m:t>
                          </m:r>
                        </m:e>
                      </m:acc>
                      <m:r>
                        <a:rPr lang="zh-CN" altLang="en-US" sz="3600" i="1">
                          <a:solidFill>
                            <a:srgbClr val="000000"/>
                          </a:solidFill>
                          <a:latin typeface="Cambria Math" panose="02040503050406030204" pitchFamily="18" charset="0"/>
                        </a:rPr>
                        <m:t>⋅</m:t>
                      </m:r>
                      <m:acc>
                        <m:accPr>
                          <m:chr m:val="⃑"/>
                          <m:ctrlPr>
                            <a:rPr lang="zh-CN" altLang="en-US" sz="3600" i="1">
                              <a:solidFill>
                                <a:srgbClr val="000000"/>
                              </a:solidFill>
                              <a:latin typeface="Cambria Math" panose="02040503050406030204" pitchFamily="18" charset="0"/>
                            </a:rPr>
                          </m:ctrlPr>
                        </m:accPr>
                        <m:e>
                          <m:r>
                            <a:rPr lang="zh-CN" altLang="en-US" sz="3600" i="1">
                              <a:solidFill>
                                <a:srgbClr val="000000"/>
                              </a:solidFill>
                              <a:latin typeface="Cambria Math" panose="02040503050406030204" pitchFamily="18" charset="0"/>
                            </a:rPr>
                            <m:t>𝑠</m:t>
                          </m:r>
                        </m:e>
                      </m:acc>
                    </m:oMath>
                  </m:oMathPara>
                </a14:m>
                <a:endParaRPr lang="zh-CN" altLang="en-US" sz="3600" dirty="0"/>
              </a:p>
            </p:txBody>
          </p:sp>
        </mc:Choice>
        <mc:Fallback xmlns="">
          <p:sp>
            <p:nvSpPr>
              <p:cNvPr id="75843" name="Object 67"/>
              <p:cNvSpPr txBox="1">
                <a:spLocks noRot="1" noChangeAspect="1" noMove="1" noResize="1" noEditPoints="1" noAdjustHandles="1" noChangeArrowheads="1" noChangeShapeType="1" noTextEdit="1"/>
              </p:cNvSpPr>
              <p:nvPr/>
            </p:nvSpPr>
            <p:spPr bwMode="auto">
              <a:xfrm>
                <a:off x="2267744" y="3369238"/>
                <a:ext cx="2089150" cy="668338"/>
              </a:xfrm>
              <a:prstGeom prst="rect">
                <a:avLst/>
              </a:prstGeom>
              <a:blipFill>
                <a:blip r:embed="rId8"/>
                <a:stretch>
                  <a:fillRect/>
                </a:stretch>
              </a:blipFill>
              <a:ln w="57150">
                <a:solidFill>
                  <a:srgbClr val="FF3300"/>
                </a:solidFill>
                <a:miter lim="800000"/>
                <a:headEnd/>
                <a:tailEnd/>
              </a:ln>
              <a:effectLst/>
              <a:extLst/>
            </p:spPr>
            <p:txBody>
              <a:bodyPr/>
              <a:lstStyle/>
              <a:p>
                <a:r>
                  <a:rPr lang="zh-CN" altLang="en-US">
                    <a:noFill/>
                  </a:rPr>
                  <a:t> </a:t>
                </a:r>
              </a:p>
            </p:txBody>
          </p:sp>
        </mc:Fallback>
      </mc:AlternateContent>
      <p:graphicFrame>
        <p:nvGraphicFramePr>
          <p:cNvPr id="75844" name="Object 68"/>
          <p:cNvGraphicFramePr>
            <a:graphicFrameLocks noChangeAspect="1"/>
          </p:cNvGraphicFramePr>
          <p:nvPr/>
        </p:nvGraphicFramePr>
        <p:xfrm>
          <a:off x="2556694" y="4407021"/>
          <a:ext cx="1606550" cy="630238"/>
        </p:xfrm>
        <a:graphic>
          <a:graphicData uri="http://schemas.openxmlformats.org/presentationml/2006/ole">
            <mc:AlternateContent xmlns:mc="http://schemas.openxmlformats.org/markup-compatibility/2006">
              <mc:Choice xmlns:v="urn:schemas-microsoft-com:vml" Requires="v">
                <p:oleObj name="Equation" r:id="rId9" imgW="507960" imgH="215640" progId="Equation.DSMT4">
                  <p:embed/>
                </p:oleObj>
              </mc:Choice>
              <mc:Fallback>
                <p:oleObj name="Equation" r:id="rId9" imgW="507960" imgH="215640" progId="Equation.DSMT4">
                  <p:embed/>
                  <p:pic>
                    <p:nvPicPr>
                      <p:cNvPr id="75844" name="Object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6694" y="4407021"/>
                        <a:ext cx="1606550" cy="630238"/>
                      </a:xfrm>
                      <a:prstGeom prst="rect">
                        <a:avLst/>
                      </a:prstGeom>
                      <a:noFill/>
                      <a:ln w="5715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84"/>
          <p:cNvGrpSpPr>
            <a:grpSpLocks/>
          </p:cNvGrpSpPr>
          <p:nvPr/>
        </p:nvGrpSpPr>
        <p:grpSpPr bwMode="auto">
          <a:xfrm>
            <a:off x="4815706" y="4187946"/>
            <a:ext cx="4392613" cy="1331913"/>
            <a:chOff x="3168" y="3337"/>
            <a:chExt cx="2767" cy="839"/>
          </a:xfrm>
        </p:grpSpPr>
        <p:sp>
          <p:nvSpPr>
            <p:cNvPr id="1039" name="Rectangle 70"/>
            <p:cNvSpPr>
              <a:spLocks noChangeArrowheads="1"/>
            </p:cNvSpPr>
            <p:nvPr/>
          </p:nvSpPr>
          <p:spPr bwMode="auto">
            <a:xfrm>
              <a:off x="5378" y="3337"/>
              <a:ext cx="557"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en-US" altLang="zh-CN" i="1" dirty="0">
                  <a:solidFill>
                    <a:schemeClr val="accent2"/>
                  </a:solidFill>
                </a:rPr>
                <a:t>I</a:t>
              </a:r>
              <a:endParaRPr lang="en-US" altLang="zh-CN" dirty="0">
                <a:solidFill>
                  <a:schemeClr val="accent2"/>
                </a:solidFill>
              </a:endParaRPr>
            </a:p>
          </p:txBody>
        </p:sp>
        <p:sp>
          <p:nvSpPr>
            <p:cNvPr id="1040" name="Rectangle 71"/>
            <p:cNvSpPr>
              <a:spLocks noChangeArrowheads="1"/>
            </p:cNvSpPr>
            <p:nvPr/>
          </p:nvSpPr>
          <p:spPr bwMode="auto">
            <a:xfrm>
              <a:off x="3168" y="3430"/>
              <a:ext cx="401" cy="561"/>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en-US" altLang="zh-CN" i="1" dirty="0">
                  <a:solidFill>
                    <a:schemeClr val="accent2"/>
                  </a:solidFill>
                </a:rPr>
                <a:t>S</a:t>
              </a:r>
              <a:endParaRPr lang="en-US" altLang="zh-CN" dirty="0">
                <a:solidFill>
                  <a:schemeClr val="accent2"/>
                </a:solidFill>
              </a:endParaRPr>
            </a:p>
          </p:txBody>
        </p:sp>
        <p:sp>
          <p:nvSpPr>
            <p:cNvPr id="1041" name="Rectangle 72"/>
            <p:cNvSpPr>
              <a:spLocks noChangeArrowheads="1"/>
            </p:cNvSpPr>
            <p:nvPr/>
          </p:nvSpPr>
          <p:spPr bwMode="auto">
            <a:xfrm>
              <a:off x="4080" y="3850"/>
              <a:ext cx="608" cy="326"/>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en-US" altLang="zh-CN">
                  <a:solidFill>
                    <a:schemeClr val="accent2"/>
                  </a:solidFill>
                </a:rPr>
                <a:t>d</a:t>
              </a:r>
              <a:r>
                <a:rPr lang="en-US" altLang="zh-CN" i="1">
                  <a:solidFill>
                    <a:schemeClr val="accent2"/>
                  </a:solidFill>
                </a:rPr>
                <a:t>l</a:t>
              </a:r>
              <a:endParaRPr lang="en-US" altLang="zh-CN">
                <a:solidFill>
                  <a:schemeClr val="accent2"/>
                </a:solidFill>
              </a:endParaRPr>
            </a:p>
          </p:txBody>
        </p:sp>
        <p:sp>
          <p:nvSpPr>
            <p:cNvPr id="1042" name="Oval 73"/>
            <p:cNvSpPr>
              <a:spLocks noChangeArrowheads="1"/>
            </p:cNvSpPr>
            <p:nvPr/>
          </p:nvSpPr>
          <p:spPr bwMode="auto">
            <a:xfrm>
              <a:off x="3399" y="3352"/>
              <a:ext cx="143" cy="5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43" name="Line 74"/>
            <p:cNvSpPr>
              <a:spLocks noChangeShapeType="1"/>
            </p:cNvSpPr>
            <p:nvPr/>
          </p:nvSpPr>
          <p:spPr bwMode="auto">
            <a:xfrm>
              <a:off x="4859" y="3388"/>
              <a:ext cx="27" cy="506"/>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044" name="Line 75"/>
            <p:cNvSpPr>
              <a:spLocks noChangeShapeType="1"/>
            </p:cNvSpPr>
            <p:nvPr/>
          </p:nvSpPr>
          <p:spPr bwMode="auto">
            <a:xfrm>
              <a:off x="4898" y="3405"/>
              <a:ext cx="40" cy="199"/>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045" name="Line 76"/>
            <p:cNvSpPr>
              <a:spLocks noChangeShapeType="1"/>
            </p:cNvSpPr>
            <p:nvPr/>
          </p:nvSpPr>
          <p:spPr bwMode="auto">
            <a:xfrm>
              <a:off x="3748" y="3640"/>
              <a:ext cx="724" cy="1"/>
            </a:xfrm>
            <a:prstGeom prst="line">
              <a:avLst/>
            </a:prstGeom>
            <a:noFill/>
            <a:ln w="9525">
              <a:solidFill>
                <a:srgbClr val="000000"/>
              </a:solidFill>
              <a:round/>
              <a:headEnd type="none" w="med" len="sm"/>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46" name="Line 77"/>
            <p:cNvSpPr>
              <a:spLocks noChangeShapeType="1"/>
            </p:cNvSpPr>
            <p:nvPr/>
          </p:nvSpPr>
          <p:spPr bwMode="auto">
            <a:xfrm>
              <a:off x="5105" y="3640"/>
              <a:ext cx="557" cy="1"/>
            </a:xfrm>
            <a:prstGeom prst="line">
              <a:avLst/>
            </a:prstGeom>
            <a:noFill/>
            <a:ln w="9525">
              <a:solidFill>
                <a:srgbClr val="000000"/>
              </a:solidFill>
              <a:round/>
              <a:headEnd type="none" w="med" len="sm"/>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47" name="Freeform 78"/>
            <p:cNvSpPr>
              <a:spLocks/>
            </p:cNvSpPr>
            <p:nvPr/>
          </p:nvSpPr>
          <p:spPr bwMode="auto">
            <a:xfrm>
              <a:off x="3476" y="3352"/>
              <a:ext cx="1457" cy="14"/>
            </a:xfrm>
            <a:custGeom>
              <a:avLst/>
              <a:gdLst>
                <a:gd name="T0" fmla="*/ 0 w 2254"/>
                <a:gd name="T1" fmla="*/ 0 h 16"/>
                <a:gd name="T2" fmla="*/ 165 w 2254"/>
                <a:gd name="T3" fmla="*/ 7 h 16"/>
                <a:gd name="T4" fmla="*/ 0 60000 65536"/>
                <a:gd name="T5" fmla="*/ 0 60000 65536"/>
                <a:gd name="T6" fmla="*/ 0 w 2254"/>
                <a:gd name="T7" fmla="*/ 0 h 16"/>
                <a:gd name="T8" fmla="*/ 2254 w 2254"/>
                <a:gd name="T9" fmla="*/ 16 h 16"/>
              </a:gdLst>
              <a:ahLst/>
              <a:cxnLst>
                <a:cxn ang="T4">
                  <a:pos x="T0" y="T1"/>
                </a:cxn>
                <a:cxn ang="T5">
                  <a:pos x="T2" y="T3"/>
                </a:cxn>
              </a:cxnLst>
              <a:rect l="T6" t="T7" r="T8" b="T9"/>
              <a:pathLst>
                <a:path w="2254" h="16">
                  <a:moveTo>
                    <a:pt x="0" y="0"/>
                  </a:moveTo>
                  <a:lnTo>
                    <a:pt x="2254" y="16"/>
                  </a:lnTo>
                </a:path>
              </a:pathLst>
            </a:custGeom>
            <a:solidFill>
              <a:srgbClr val="FFFFFF"/>
            </a:solidFill>
            <a:ln w="9525">
              <a:solidFill>
                <a:srgbClr val="000000"/>
              </a:solidFill>
              <a:round/>
              <a:headEnd type="none" w="med" len="sm"/>
              <a:tailEnd type="none" w="med" len="sm"/>
            </a:ln>
          </p:spPr>
          <p:txBody>
            <a:bodyPr/>
            <a:lstStyle/>
            <a:p>
              <a:endParaRPr lang="zh-CN" altLang="en-US"/>
            </a:p>
          </p:txBody>
        </p:sp>
        <p:sp>
          <p:nvSpPr>
            <p:cNvPr id="1048" name="Line 79"/>
            <p:cNvSpPr>
              <a:spLocks noChangeShapeType="1"/>
            </p:cNvSpPr>
            <p:nvPr/>
          </p:nvSpPr>
          <p:spPr bwMode="auto">
            <a:xfrm>
              <a:off x="4898" y="3784"/>
              <a:ext cx="27" cy="145"/>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49" name="Line 80"/>
            <p:cNvSpPr>
              <a:spLocks noChangeShapeType="1"/>
            </p:cNvSpPr>
            <p:nvPr/>
          </p:nvSpPr>
          <p:spPr bwMode="auto">
            <a:xfrm>
              <a:off x="3476" y="3928"/>
              <a:ext cx="1475" cy="1"/>
            </a:xfrm>
            <a:prstGeom prst="line">
              <a:avLst/>
            </a:prstGeom>
            <a:noFill/>
            <a:ln w="9525">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050" name="Oval 81"/>
            <p:cNvSpPr>
              <a:spLocks noChangeArrowheads="1"/>
            </p:cNvSpPr>
            <p:nvPr/>
          </p:nvSpPr>
          <p:spPr bwMode="auto">
            <a:xfrm>
              <a:off x="4858" y="3369"/>
              <a:ext cx="142" cy="5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51" name="Text Box 82"/>
            <p:cNvSpPr txBox="1">
              <a:spLocks noChangeArrowheads="1"/>
            </p:cNvSpPr>
            <p:nvPr/>
          </p:nvSpPr>
          <p:spPr bwMode="auto">
            <a:xfrm>
              <a:off x="4582" y="3373"/>
              <a:ext cx="349" cy="548"/>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type="none" w="sm" len="me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zh-CN">
                <a:solidFill>
                  <a:schemeClr val="accent2"/>
                </a:solidFill>
              </a:endParaRPr>
            </a:p>
          </p:txBody>
        </p:sp>
        <p:graphicFrame>
          <p:nvGraphicFramePr>
            <p:cNvPr id="1029" name="Object 83"/>
            <p:cNvGraphicFramePr>
              <a:graphicFrameLocks noChangeAspect="1"/>
            </p:cNvGraphicFramePr>
            <p:nvPr/>
          </p:nvGraphicFramePr>
          <p:xfrm>
            <a:off x="4478" y="3381"/>
            <a:ext cx="232" cy="440"/>
          </p:xfrm>
          <a:graphic>
            <a:graphicData uri="http://schemas.openxmlformats.org/presentationml/2006/ole">
              <mc:AlternateContent xmlns:mc="http://schemas.openxmlformats.org/markup-compatibility/2006">
                <mc:Choice xmlns:v="urn:schemas-microsoft-com:vml" Requires="v">
                  <p:oleObj name="Equation" r:id="rId11" imgW="126720" imgH="241200" progId="Equation.DSMT4">
                    <p:embed/>
                  </p:oleObj>
                </mc:Choice>
                <mc:Fallback>
                  <p:oleObj name="Equation" r:id="rId11" imgW="126720" imgH="241200" progId="Equation.DSMT4">
                    <p:embed/>
                    <p:pic>
                      <p:nvPicPr>
                        <p:cNvPr id="1029" name="Object 8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3381"/>
                          <a:ext cx="232"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标题 2"/>
          <p:cNvSpPr>
            <a:spLocks noGrp="1"/>
          </p:cNvSpPr>
          <p:nvPr>
            <p:ph type="title"/>
          </p:nvPr>
        </p:nvSpPr>
        <p:spPr>
          <a:xfrm>
            <a:off x="685800" y="34147"/>
            <a:ext cx="7772400" cy="586541"/>
          </a:xfrm>
        </p:spPr>
        <p:txBody>
          <a:bodyPr/>
          <a:lstStyle/>
          <a:p>
            <a:pPr lvl="0">
              <a:lnSpc>
                <a:spcPct val="150000"/>
              </a:lnSpc>
            </a:pPr>
            <a:r>
              <a:rPr lang="en-US" altLang="zh-CN" sz="3600" b="1" kern="1200">
                <a:solidFill>
                  <a:srgbClr val="CC3300"/>
                </a:solidFill>
                <a:latin typeface="Times New Roman" panose="02020603050405020304" pitchFamily="18" charset="0"/>
                <a:ea typeface="宋体" panose="02010600030101010101" pitchFamily="2" charset="-122"/>
                <a:cs typeface="+mn-cs"/>
              </a:rPr>
              <a:t>§3.1 </a:t>
            </a:r>
            <a:r>
              <a:rPr lang="zh-CN" altLang="en-US" sz="3600" b="1" kern="1200">
                <a:solidFill>
                  <a:srgbClr val="CC3300"/>
                </a:solidFill>
                <a:latin typeface="Times New Roman" panose="02020603050405020304" pitchFamily="18" charset="0"/>
                <a:ea typeface="宋体" panose="02010600030101010101" pitchFamily="2" charset="-122"/>
                <a:cs typeface="+mn-cs"/>
              </a:rPr>
              <a:t>恒定电流和电动势</a:t>
            </a:r>
            <a:endParaRPr lang="zh-CN" altLang="en-US"/>
          </a:p>
        </p:txBody>
      </p:sp>
      <p:sp>
        <p:nvSpPr>
          <p:cNvPr id="4" name="矩形标注 3"/>
          <p:cNvSpPr/>
          <p:nvPr/>
        </p:nvSpPr>
        <p:spPr bwMode="auto">
          <a:xfrm>
            <a:off x="1253578" y="5411847"/>
            <a:ext cx="4482566" cy="853144"/>
          </a:xfrm>
          <a:prstGeom prst="wedgeRectCallout">
            <a:avLst>
              <a:gd name="adj1" fmla="val 7596"/>
              <a:gd name="adj2" fmla="val -149290"/>
            </a:avLst>
          </a:prstGeom>
          <a:noFill/>
          <a:ln w="9525" cap="flat" cmpd="sng" algn="ctr">
            <a:no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在电场下的平均漂移速度，</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0.01mm/s</a:t>
            </a:r>
          </a:p>
          <a:p>
            <a:pPr marL="0" marR="0" indent="0" algn="ctr" defTabSz="914400" rtl="0" eaLnBrk="0" fontAlgn="base" latinLnBrk="0" hangingPunct="0">
              <a:lnSpc>
                <a:spcPct val="100000"/>
              </a:lnSpc>
              <a:spcBef>
                <a:spcPct val="0"/>
              </a:spcBef>
              <a:spcAft>
                <a:spcPct val="0"/>
              </a:spcAft>
              <a:buClrTx/>
              <a:buSzTx/>
              <a:buFontTx/>
              <a:buNone/>
              <a:tabLst/>
            </a:pPr>
            <a:r>
              <a:rPr lang="zh-CN" altLang="en-US" sz="2000" dirty="0"/>
              <a:t>电子电量</a:t>
            </a:r>
            <a:r>
              <a:rPr lang="en-US" altLang="zh-CN" sz="2000" dirty="0"/>
              <a:t>1.6x10^-19</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000" b="1" i="0" u="none" strike="noStrike" cap="none" normalizeH="0" baseline="0" dirty="0">
              <a:ln>
                <a:noFill/>
              </a:ln>
              <a:solidFill>
                <a:schemeClr val="tx1"/>
              </a:solidFill>
              <a:effectLst/>
              <a:latin typeface="Times New Roman" pitchFamily="18" charset="0"/>
              <a:ea typeface="宋体" pitchFamily="2" charset="-122"/>
            </a:endParaRPr>
          </a:p>
        </p:txBody>
      </p:sp>
      <p:pic>
        <p:nvPicPr>
          <p:cNvPr id="11" name="图片 10">
            <a:extLst>
              <a:ext uri="{FF2B5EF4-FFF2-40B4-BE49-F238E27FC236}">
                <a16:creationId xmlns:a16="http://schemas.microsoft.com/office/drawing/2014/main" id="{4861B599-D442-459A-8087-9953D23C7361}"/>
              </a:ext>
            </a:extLst>
          </p:cNvPr>
          <p:cNvPicPr>
            <a:picLocks noChangeAspect="1"/>
          </p:cNvPicPr>
          <p:nvPr/>
        </p:nvPicPr>
        <p:blipFill>
          <a:blip r:embed="rId13">
            <a:clrChange>
              <a:clrFrom>
                <a:srgbClr val="FFFFFF"/>
              </a:clrFrom>
              <a:clrTo>
                <a:srgbClr val="FFFFFF">
                  <a:alpha val="0"/>
                </a:srgbClr>
              </a:clrTo>
            </a:clrChange>
          </a:blip>
          <a:stretch>
            <a:fillRect/>
          </a:stretch>
        </p:blipFill>
        <p:spPr>
          <a:xfrm>
            <a:off x="1331640" y="5986705"/>
            <a:ext cx="4893854" cy="717882"/>
          </a:xfrm>
          <a:prstGeom prst="rect">
            <a:avLst/>
          </a:prstGeom>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5782"/>
                                        </p:tgtEl>
                                        <p:attrNameLst>
                                          <p:attrName>style.visibility</p:attrName>
                                        </p:attrNameLst>
                                      </p:cBhvr>
                                      <p:to>
                                        <p:strVal val="visible"/>
                                      </p:to>
                                    </p:set>
                                    <p:anim calcmode="lin" valueType="num">
                                      <p:cBhvr additive="base">
                                        <p:cTn id="11" dur="500" fill="hold"/>
                                        <p:tgtEl>
                                          <p:spTgt spid="75782"/>
                                        </p:tgtEl>
                                        <p:attrNameLst>
                                          <p:attrName>ppt_x</p:attrName>
                                        </p:attrNameLst>
                                      </p:cBhvr>
                                      <p:tavLst>
                                        <p:tav tm="0">
                                          <p:val>
                                            <p:strVal val="#ppt_x"/>
                                          </p:val>
                                        </p:tav>
                                        <p:tav tm="100000">
                                          <p:val>
                                            <p:strVal val="#ppt_x"/>
                                          </p:val>
                                        </p:tav>
                                      </p:tavLst>
                                    </p:anim>
                                    <p:anim calcmode="lin" valueType="num">
                                      <p:cBhvr additive="base">
                                        <p:cTn id="12" dur="500" fill="hold"/>
                                        <p:tgtEl>
                                          <p:spTgt spid="7578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58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04800" y="304800"/>
            <a:ext cx="449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3200">
                <a:solidFill>
                  <a:srgbClr val="CC3300"/>
                </a:solidFill>
              </a:rPr>
              <a:t>磁场叠加原理</a:t>
            </a:r>
          </a:p>
        </p:txBody>
      </p:sp>
      <p:graphicFrame>
        <p:nvGraphicFramePr>
          <p:cNvPr id="102403" name="Object 3"/>
          <p:cNvGraphicFramePr>
            <a:graphicFrameLocks noChangeAspect="1"/>
          </p:cNvGraphicFramePr>
          <p:nvPr/>
        </p:nvGraphicFramePr>
        <p:xfrm>
          <a:off x="914400" y="5559425"/>
          <a:ext cx="1716088" cy="947738"/>
        </p:xfrm>
        <a:graphic>
          <a:graphicData uri="http://schemas.openxmlformats.org/presentationml/2006/ole">
            <mc:AlternateContent xmlns:mc="http://schemas.openxmlformats.org/markup-compatibility/2006">
              <mc:Choice xmlns:v="urn:schemas-microsoft-com:vml" Requires="v">
                <p:oleObj name="Equation" r:id="rId2" imgW="596880" imgH="406080" progId="Equation.DSMT4">
                  <p:embed/>
                </p:oleObj>
              </mc:Choice>
              <mc:Fallback>
                <p:oleObj name="Equation" r:id="rId2" imgW="596880" imgH="406080" progId="Equation.DSMT4">
                  <p:embed/>
                  <p:pic>
                    <p:nvPicPr>
                      <p:cNvPr id="10240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559425"/>
                        <a:ext cx="1716088"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4" name="Text Box 4"/>
          <p:cNvSpPr txBox="1">
            <a:spLocks noChangeArrowheads="1"/>
          </p:cNvSpPr>
          <p:nvPr/>
        </p:nvSpPr>
        <p:spPr bwMode="auto">
          <a:xfrm>
            <a:off x="555625" y="1301750"/>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a:solidFill>
                  <a:srgbClr val="3333FF"/>
                </a:solidFill>
              </a:rPr>
              <a:t>实验证明：</a:t>
            </a:r>
          </a:p>
        </p:txBody>
      </p:sp>
      <p:graphicFrame>
        <p:nvGraphicFramePr>
          <p:cNvPr id="102405" name="Object 5"/>
          <p:cNvGraphicFramePr>
            <a:graphicFrameLocks noChangeAspect="1"/>
          </p:cNvGraphicFramePr>
          <p:nvPr/>
        </p:nvGraphicFramePr>
        <p:xfrm>
          <a:off x="3429000" y="5516563"/>
          <a:ext cx="4343400" cy="679450"/>
        </p:xfrm>
        <a:graphic>
          <a:graphicData uri="http://schemas.openxmlformats.org/presentationml/2006/ole">
            <mc:AlternateContent xmlns:mc="http://schemas.openxmlformats.org/markup-compatibility/2006">
              <mc:Choice xmlns:v="urn:schemas-microsoft-com:vml" Requires="v">
                <p:oleObj name="Equation" r:id="rId4" imgW="1854000" imgH="291960" progId="Equation.DSMT4">
                  <p:embed/>
                </p:oleObj>
              </mc:Choice>
              <mc:Fallback>
                <p:oleObj name="Equation" r:id="rId4" imgW="1854000" imgH="291960" progId="Equation.DSMT4">
                  <p:embed/>
                  <p:pic>
                    <p:nvPicPr>
                      <p:cNvPr id="10240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5516563"/>
                        <a:ext cx="43434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4" name="Object 34"/>
          <p:cNvGraphicFramePr>
            <a:graphicFrameLocks noChangeAspect="1"/>
          </p:cNvGraphicFramePr>
          <p:nvPr/>
        </p:nvGraphicFramePr>
        <p:xfrm>
          <a:off x="914400" y="4365625"/>
          <a:ext cx="1676400" cy="865188"/>
        </p:xfrm>
        <a:graphic>
          <a:graphicData uri="http://schemas.openxmlformats.org/presentationml/2006/ole">
            <mc:AlternateContent xmlns:mc="http://schemas.openxmlformats.org/markup-compatibility/2006">
              <mc:Choice xmlns:v="urn:schemas-microsoft-com:vml" Requires="v">
                <p:oleObj name="公式" r:id="rId6" imgW="660240" imgH="342720" progId="Equation.3">
                  <p:embed/>
                </p:oleObj>
              </mc:Choice>
              <mc:Fallback>
                <p:oleObj name="公式" r:id="rId6" imgW="660240" imgH="342720" progId="Equation.3">
                  <p:embed/>
                  <p:pic>
                    <p:nvPicPr>
                      <p:cNvPr id="102434"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365625"/>
                        <a:ext cx="1676400"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35" name="Text Box 35"/>
          <p:cNvSpPr txBox="1">
            <a:spLocks noChangeArrowheads="1"/>
          </p:cNvSpPr>
          <p:nvPr/>
        </p:nvSpPr>
        <p:spPr bwMode="auto">
          <a:xfrm>
            <a:off x="3705526" y="4417948"/>
            <a:ext cx="38908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3333FF"/>
                </a:solidFill>
              </a:rPr>
              <a:t>第</a:t>
            </a:r>
            <a:r>
              <a:rPr lang="en-US" altLang="zh-CN" sz="2800" i="1" dirty="0" err="1">
                <a:solidFill>
                  <a:srgbClr val="3333FF"/>
                </a:solidFill>
              </a:rPr>
              <a:t>i</a:t>
            </a:r>
            <a:r>
              <a:rPr lang="zh-CN" altLang="en-US" sz="2800" dirty="0">
                <a:solidFill>
                  <a:srgbClr val="3333FF"/>
                </a:solidFill>
              </a:rPr>
              <a:t>个回路的磁感应强度</a:t>
            </a:r>
          </a:p>
        </p:txBody>
      </p:sp>
      <p:graphicFrame>
        <p:nvGraphicFramePr>
          <p:cNvPr id="102436" name="Object 36"/>
          <p:cNvGraphicFramePr>
            <a:graphicFrameLocks noChangeAspect="1"/>
          </p:cNvGraphicFramePr>
          <p:nvPr/>
        </p:nvGraphicFramePr>
        <p:xfrm>
          <a:off x="3054424" y="4389457"/>
          <a:ext cx="688827" cy="625437"/>
        </p:xfrm>
        <a:graphic>
          <a:graphicData uri="http://schemas.openxmlformats.org/presentationml/2006/ole">
            <mc:AlternateContent xmlns:mc="http://schemas.openxmlformats.org/markup-compatibility/2006">
              <mc:Choice xmlns:v="urn:schemas-microsoft-com:vml" Requires="v">
                <p:oleObj name="公式" r:id="rId8" imgW="266400" imgH="241200" progId="Equation.3">
                  <p:embed/>
                </p:oleObj>
              </mc:Choice>
              <mc:Fallback>
                <p:oleObj name="公式" r:id="rId8" imgW="266400" imgH="241200" progId="Equation.3">
                  <p:embed/>
                  <p:pic>
                    <p:nvPicPr>
                      <p:cNvPr id="102436"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4424" y="4389457"/>
                        <a:ext cx="688827" cy="6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0" name="Text Box 40"/>
          <p:cNvSpPr txBox="1">
            <a:spLocks noChangeArrowheads="1"/>
          </p:cNvSpPr>
          <p:nvPr/>
        </p:nvSpPr>
        <p:spPr bwMode="auto">
          <a:xfrm>
            <a:off x="381000" y="202565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sz="2800"/>
              <a:t>        </a:t>
            </a:r>
            <a:r>
              <a:rPr lang="zh-CN" altLang="en-US" sz="2800"/>
              <a:t>多个电流同时存在时</a:t>
            </a:r>
            <a:r>
              <a:rPr lang="en-US" altLang="zh-CN" sz="2800"/>
              <a:t>,</a:t>
            </a:r>
            <a:r>
              <a:rPr lang="zh-CN" altLang="en-US" sz="2800"/>
              <a:t>合磁场等于各电流单独产生的磁场的矢量和。</a:t>
            </a:r>
          </a:p>
        </p:txBody>
      </p:sp>
      <p:graphicFrame>
        <p:nvGraphicFramePr>
          <p:cNvPr id="102441" name="Object 41"/>
          <p:cNvGraphicFramePr>
            <a:graphicFrameLocks noChangeAspect="1"/>
          </p:cNvGraphicFramePr>
          <p:nvPr/>
        </p:nvGraphicFramePr>
        <p:xfrm>
          <a:off x="2819400" y="3200400"/>
          <a:ext cx="3429000" cy="798513"/>
        </p:xfrm>
        <a:graphic>
          <a:graphicData uri="http://schemas.openxmlformats.org/presentationml/2006/ole">
            <mc:AlternateContent xmlns:mc="http://schemas.openxmlformats.org/markup-compatibility/2006">
              <mc:Choice xmlns:v="urn:schemas-microsoft-com:vml" Requires="v">
                <p:oleObj name="公式" r:id="rId10" imgW="1028520" imgH="241200" progId="Equation.3">
                  <p:embed/>
                </p:oleObj>
              </mc:Choice>
              <mc:Fallback>
                <p:oleObj name="公式" r:id="rId10" imgW="1028520" imgH="241200" progId="Equation.3">
                  <p:embed/>
                  <p:pic>
                    <p:nvPicPr>
                      <p:cNvPr id="102441" name="Object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3200400"/>
                        <a:ext cx="3429000"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wipe(left)">
                                      <p:cBhvr>
                                        <p:cTn id="7" dur="500"/>
                                        <p:tgtEl>
                                          <p:spTgt spid="102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4"/>
                                        </p:tgtEl>
                                        <p:attrNameLst>
                                          <p:attrName>style.visibility</p:attrName>
                                        </p:attrNameLst>
                                      </p:cBhvr>
                                      <p:to>
                                        <p:strVal val="visible"/>
                                      </p:to>
                                    </p:set>
                                    <p:animEffect transition="in" filter="wipe(left)">
                                      <p:cBhvr>
                                        <p:cTn id="12" dur="500"/>
                                        <p:tgtEl>
                                          <p:spTgt spid="1024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440"/>
                                        </p:tgtEl>
                                        <p:attrNameLst>
                                          <p:attrName>style.visibility</p:attrName>
                                        </p:attrNameLst>
                                      </p:cBhvr>
                                      <p:to>
                                        <p:strVal val="visible"/>
                                      </p:to>
                                    </p:set>
                                    <p:animEffect transition="in" filter="box(out)">
                                      <p:cBhvr>
                                        <p:cTn id="17" dur="500"/>
                                        <p:tgtEl>
                                          <p:spTgt spid="1024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0244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0243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0243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2435"/>
                                        </p:tgtEl>
                                        <p:attrNameLst>
                                          <p:attrName>style.visibility</p:attrName>
                                        </p:attrNameLst>
                                      </p:cBhvr>
                                      <p:to>
                                        <p:strVal val="visible"/>
                                      </p:to>
                                    </p:set>
                                    <p:animEffect transition="in" filter="wipe(left)">
                                      <p:cBhvr>
                                        <p:cTn id="34" dur="500"/>
                                        <p:tgtEl>
                                          <p:spTgt spid="1024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02403"/>
                                        </p:tgtEl>
                                        <p:attrNameLst>
                                          <p:attrName>style.visibility</p:attrName>
                                        </p:attrNameLst>
                                      </p:cBhvr>
                                      <p:to>
                                        <p:strVal val="visible"/>
                                      </p:to>
                                    </p:set>
                                    <p:anim calcmode="lin" valueType="num">
                                      <p:cBhvr additive="base">
                                        <p:cTn id="39" dur="500" fill="hold"/>
                                        <p:tgtEl>
                                          <p:spTgt spid="102403"/>
                                        </p:tgtEl>
                                        <p:attrNameLst>
                                          <p:attrName>ppt_x</p:attrName>
                                        </p:attrNameLst>
                                      </p:cBhvr>
                                      <p:tavLst>
                                        <p:tav tm="0">
                                          <p:val>
                                            <p:strVal val="0-#ppt_w/2"/>
                                          </p:val>
                                        </p:tav>
                                        <p:tav tm="100000">
                                          <p:val>
                                            <p:strVal val="#ppt_x"/>
                                          </p:val>
                                        </p:tav>
                                      </p:tavLst>
                                    </p:anim>
                                    <p:anim calcmode="lin" valueType="num">
                                      <p:cBhvr additive="base">
                                        <p:cTn id="40" dur="500" fill="hold"/>
                                        <p:tgtEl>
                                          <p:spTgt spid="102403"/>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02405"/>
                                        </p:tgtEl>
                                        <p:attrNameLst>
                                          <p:attrName>style.visibility</p:attrName>
                                        </p:attrNameLst>
                                      </p:cBhvr>
                                      <p:to>
                                        <p:strVal val="visible"/>
                                      </p:to>
                                    </p:set>
                                    <p:animEffect transition="in" filter="wipe(left)">
                                      <p:cBhvr>
                                        <p:cTn id="45" dur="500"/>
                                        <p:tgtEl>
                                          <p:spTgt spid="10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4" grpId="0" autoUpdateAnimBg="0"/>
      <p:bldP spid="102435" grpId="0" autoUpdateAnimBg="0"/>
      <p:bldP spid="10244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9" name="Text Box 3"/>
          <p:cNvSpPr txBox="1">
            <a:spLocks noChangeArrowheads="1"/>
          </p:cNvSpPr>
          <p:nvPr/>
        </p:nvSpPr>
        <p:spPr bwMode="auto">
          <a:xfrm>
            <a:off x="136525" y="66675"/>
            <a:ext cx="8702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3333FF"/>
                </a:solidFill>
              </a:rPr>
              <a:t>例</a:t>
            </a:r>
            <a:r>
              <a:rPr lang="en-US" altLang="zh-CN" sz="2800">
                <a:solidFill>
                  <a:srgbClr val="3333FF"/>
                </a:solidFill>
              </a:rPr>
              <a:t>2</a:t>
            </a:r>
            <a:r>
              <a:rPr lang="zh-CN" altLang="en-US" sz="2800">
                <a:solidFill>
                  <a:srgbClr val="3333FF"/>
                </a:solidFill>
              </a:rPr>
              <a:t>：载流直导线长</a:t>
            </a:r>
            <a:r>
              <a:rPr lang="en-US" altLang="zh-CN" sz="2800" i="1">
                <a:solidFill>
                  <a:srgbClr val="3333FF"/>
                </a:solidFill>
              </a:rPr>
              <a:t>L </a:t>
            </a:r>
            <a:r>
              <a:rPr lang="en-US" altLang="zh-CN" sz="2800">
                <a:solidFill>
                  <a:srgbClr val="3333FF"/>
                </a:solidFill>
              </a:rPr>
              <a:t>,</a:t>
            </a:r>
            <a:r>
              <a:rPr lang="zh-CN" altLang="en-US" sz="2800">
                <a:solidFill>
                  <a:srgbClr val="3333FF"/>
                </a:solidFill>
              </a:rPr>
              <a:t>电流强度为 </a:t>
            </a:r>
            <a:r>
              <a:rPr lang="en-US" altLang="zh-CN" sz="2800" i="1">
                <a:solidFill>
                  <a:srgbClr val="3333FF"/>
                </a:solidFill>
              </a:rPr>
              <a:t>I</a:t>
            </a:r>
            <a:r>
              <a:rPr lang="zh-CN" altLang="en-US" sz="2800">
                <a:solidFill>
                  <a:srgbClr val="3333FF"/>
                </a:solidFill>
              </a:rPr>
              <a:t>，求距导线垂直距离为 </a:t>
            </a:r>
            <a:r>
              <a:rPr lang="en-US" altLang="zh-CN" sz="2800" i="1">
                <a:solidFill>
                  <a:srgbClr val="3333FF"/>
                </a:solidFill>
              </a:rPr>
              <a:t>a </a:t>
            </a:r>
            <a:r>
              <a:rPr lang="zh-CN" altLang="en-US" sz="2800">
                <a:solidFill>
                  <a:srgbClr val="3333FF"/>
                </a:solidFill>
              </a:rPr>
              <a:t>处的磁感应强度</a:t>
            </a:r>
            <a:r>
              <a:rPr lang="en-US" altLang="zh-CN" sz="2800">
                <a:solidFill>
                  <a:srgbClr val="3333FF"/>
                </a:solidFill>
              </a:rPr>
              <a:t>.</a:t>
            </a:r>
          </a:p>
        </p:txBody>
      </p:sp>
      <p:grpSp>
        <p:nvGrpSpPr>
          <p:cNvPr id="2" name="Group 4"/>
          <p:cNvGrpSpPr>
            <a:grpSpLocks/>
          </p:cNvGrpSpPr>
          <p:nvPr/>
        </p:nvGrpSpPr>
        <p:grpSpPr bwMode="auto">
          <a:xfrm>
            <a:off x="5815013" y="1093788"/>
            <a:ext cx="1905000" cy="2971800"/>
            <a:chOff x="4152" y="624"/>
            <a:chExt cx="1200" cy="1872"/>
          </a:xfrm>
        </p:grpSpPr>
        <p:sp>
          <p:nvSpPr>
            <p:cNvPr id="128005" name="AutoShape 5"/>
            <p:cNvSpPr>
              <a:spLocks noChangeArrowheads="1"/>
            </p:cNvSpPr>
            <p:nvPr/>
          </p:nvSpPr>
          <p:spPr bwMode="auto">
            <a:xfrm>
              <a:off x="4152" y="624"/>
              <a:ext cx="48" cy="1872"/>
            </a:xfrm>
            <a:prstGeom prst="can">
              <a:avLst>
                <a:gd name="adj" fmla="val 174958"/>
              </a:avLst>
            </a:prstGeom>
            <a:gradFill rotWithShape="0">
              <a:gsLst>
                <a:gs pos="0">
                  <a:schemeClr val="bg2">
                    <a:gamma/>
                    <a:shade val="46275"/>
                    <a:invGamma/>
                  </a:schemeClr>
                </a:gs>
                <a:gs pos="50000">
                  <a:schemeClr val="bg2"/>
                </a:gs>
                <a:gs pos="100000">
                  <a:schemeClr val="bg2">
                    <a:gamma/>
                    <a:shade val="46275"/>
                    <a:invGamma/>
                  </a:schemeClr>
                </a:gs>
              </a:gsLst>
              <a:lin ang="0" scaled="1"/>
            </a:gradFill>
            <a:ln w="9525">
              <a:noFill/>
              <a:round/>
              <a:headEnd/>
              <a:tailEnd/>
            </a:ln>
            <a:effectLst/>
          </p:spPr>
          <p:txBody>
            <a:bodyPr wrap="none" anchor="ctr"/>
            <a:lstStyle/>
            <a:p>
              <a:pPr>
                <a:defRPr/>
              </a:pPr>
              <a:endParaRPr lang="zh-CN" altLang="en-US"/>
            </a:p>
          </p:txBody>
        </p:sp>
        <p:sp>
          <p:nvSpPr>
            <p:cNvPr id="14370" name="Text Box 6"/>
            <p:cNvSpPr txBox="1">
              <a:spLocks noChangeArrowheads="1"/>
            </p:cNvSpPr>
            <p:nvPr/>
          </p:nvSpPr>
          <p:spPr bwMode="auto">
            <a:xfrm>
              <a:off x="4998" y="1689"/>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p</a:t>
              </a:r>
            </a:p>
          </p:txBody>
        </p:sp>
        <p:sp>
          <p:nvSpPr>
            <p:cNvPr id="14371" name="Freeform 7"/>
            <p:cNvSpPr>
              <a:spLocks/>
            </p:cNvSpPr>
            <p:nvPr/>
          </p:nvSpPr>
          <p:spPr bwMode="auto">
            <a:xfrm>
              <a:off x="4152" y="1728"/>
              <a:ext cx="1098" cy="1"/>
            </a:xfrm>
            <a:custGeom>
              <a:avLst/>
              <a:gdLst>
                <a:gd name="T0" fmla="*/ 0 w 1098"/>
                <a:gd name="T1" fmla="*/ 0 h 1"/>
                <a:gd name="T2" fmla="*/ 1098 w 1098"/>
                <a:gd name="T3" fmla="*/ 0 h 1"/>
                <a:gd name="T4" fmla="*/ 0 60000 65536"/>
                <a:gd name="T5" fmla="*/ 0 60000 65536"/>
                <a:gd name="T6" fmla="*/ 0 w 1098"/>
                <a:gd name="T7" fmla="*/ 0 h 1"/>
                <a:gd name="T8" fmla="*/ 1098 w 1098"/>
                <a:gd name="T9" fmla="*/ 1 h 1"/>
              </a:gdLst>
              <a:ahLst/>
              <a:cxnLst>
                <a:cxn ang="T4">
                  <a:pos x="T0" y="T1"/>
                </a:cxn>
                <a:cxn ang="T5">
                  <a:pos x="T2" y="T3"/>
                </a:cxn>
              </a:cxnLst>
              <a:rect l="T6" t="T7" r="T8" b="T9"/>
              <a:pathLst>
                <a:path w="1098" h="1">
                  <a:moveTo>
                    <a:pt x="0" y="0"/>
                  </a:moveTo>
                  <a:lnTo>
                    <a:pt x="1098" y="0"/>
                  </a:lnTo>
                </a:path>
              </a:pathLst>
            </a:custGeom>
            <a:noFill/>
            <a:ln w="9525" cap="flat" cmpd="sng">
              <a:solidFill>
                <a:srgbClr val="00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2" name="Text Box 8"/>
            <p:cNvSpPr txBox="1">
              <a:spLocks noChangeArrowheads="1"/>
            </p:cNvSpPr>
            <p:nvPr/>
          </p:nvSpPr>
          <p:spPr bwMode="auto">
            <a:xfrm>
              <a:off x="4404" y="16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a</a:t>
              </a:r>
            </a:p>
          </p:txBody>
        </p:sp>
        <p:sp>
          <p:nvSpPr>
            <p:cNvPr id="14373" name="Freeform 9"/>
            <p:cNvSpPr>
              <a:spLocks/>
            </p:cNvSpPr>
            <p:nvPr/>
          </p:nvSpPr>
          <p:spPr bwMode="auto">
            <a:xfrm>
              <a:off x="4170" y="1008"/>
              <a:ext cx="6" cy="258"/>
            </a:xfrm>
            <a:custGeom>
              <a:avLst/>
              <a:gdLst>
                <a:gd name="T0" fmla="*/ 0 w 6"/>
                <a:gd name="T1" fmla="*/ 258 h 258"/>
                <a:gd name="T2" fmla="*/ 6 w 6"/>
                <a:gd name="T3" fmla="*/ 0 h 258"/>
                <a:gd name="T4" fmla="*/ 0 60000 65536"/>
                <a:gd name="T5" fmla="*/ 0 60000 65536"/>
                <a:gd name="T6" fmla="*/ 0 w 6"/>
                <a:gd name="T7" fmla="*/ 0 h 258"/>
                <a:gd name="T8" fmla="*/ 6 w 6"/>
                <a:gd name="T9" fmla="*/ 258 h 258"/>
              </a:gdLst>
              <a:ahLst/>
              <a:cxnLst>
                <a:cxn ang="T4">
                  <a:pos x="T0" y="T1"/>
                </a:cxn>
                <a:cxn ang="T5">
                  <a:pos x="T2" y="T3"/>
                </a:cxn>
              </a:cxnLst>
              <a:rect l="T6" t="T7" r="T8" b="T9"/>
              <a:pathLst>
                <a:path w="6" h="258">
                  <a:moveTo>
                    <a:pt x="0" y="258"/>
                  </a:moveTo>
                  <a:lnTo>
                    <a:pt x="6" y="0"/>
                  </a:lnTo>
                </a:path>
              </a:pathLst>
            </a:custGeom>
            <a:noFill/>
            <a:ln w="57150" cap="flat" cmpd="sng">
              <a:solidFill>
                <a:srgbClr val="CC33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10"/>
          <p:cNvGrpSpPr>
            <a:grpSpLocks/>
          </p:cNvGrpSpPr>
          <p:nvPr/>
        </p:nvGrpSpPr>
        <p:grpSpPr bwMode="auto">
          <a:xfrm>
            <a:off x="5053013" y="1909763"/>
            <a:ext cx="2428875" cy="879475"/>
            <a:chOff x="3672" y="1138"/>
            <a:chExt cx="1530" cy="554"/>
          </a:xfrm>
        </p:grpSpPr>
        <p:graphicFrame>
          <p:nvGraphicFramePr>
            <p:cNvPr id="14347" name="Object 11"/>
            <p:cNvGraphicFramePr>
              <a:graphicFrameLocks noChangeAspect="1"/>
            </p:cNvGraphicFramePr>
            <p:nvPr/>
          </p:nvGraphicFramePr>
          <p:xfrm>
            <a:off x="3672" y="1138"/>
            <a:ext cx="420" cy="320"/>
          </p:xfrm>
          <a:graphic>
            <a:graphicData uri="http://schemas.openxmlformats.org/presentationml/2006/ole">
              <mc:AlternateContent xmlns:mc="http://schemas.openxmlformats.org/markup-compatibility/2006">
                <mc:Choice xmlns:v="urn:schemas-microsoft-com:vml" Requires="v">
                  <p:oleObj name="公式" r:id="rId2" imgW="266400" imgH="203040" progId="Equation.3">
                    <p:embed/>
                  </p:oleObj>
                </mc:Choice>
                <mc:Fallback>
                  <p:oleObj name="公式" r:id="rId2" imgW="266400" imgH="203040" progId="Equation.3">
                    <p:embed/>
                    <p:pic>
                      <p:nvPicPr>
                        <p:cNvPr id="14347"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2" y="1138"/>
                          <a:ext cx="42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8" name="Freeform 12"/>
            <p:cNvSpPr>
              <a:spLocks/>
            </p:cNvSpPr>
            <p:nvPr/>
          </p:nvSpPr>
          <p:spPr bwMode="auto">
            <a:xfrm>
              <a:off x="4176" y="1236"/>
              <a:ext cx="1026" cy="456"/>
            </a:xfrm>
            <a:custGeom>
              <a:avLst/>
              <a:gdLst>
                <a:gd name="T0" fmla="*/ 0 w 1026"/>
                <a:gd name="T1" fmla="*/ 0 h 456"/>
                <a:gd name="T2" fmla="*/ 1026 w 1026"/>
                <a:gd name="T3" fmla="*/ 456 h 456"/>
                <a:gd name="T4" fmla="*/ 0 60000 65536"/>
                <a:gd name="T5" fmla="*/ 0 60000 65536"/>
                <a:gd name="T6" fmla="*/ 0 w 1026"/>
                <a:gd name="T7" fmla="*/ 0 h 456"/>
                <a:gd name="T8" fmla="*/ 1026 w 1026"/>
                <a:gd name="T9" fmla="*/ 456 h 456"/>
              </a:gdLst>
              <a:ahLst/>
              <a:cxnLst>
                <a:cxn ang="T4">
                  <a:pos x="T0" y="T1"/>
                </a:cxn>
                <a:cxn ang="T5">
                  <a:pos x="T2" y="T3"/>
                </a:cxn>
              </a:cxnLst>
              <a:rect l="T6" t="T7" r="T8" b="T9"/>
              <a:pathLst>
                <a:path w="1026" h="456">
                  <a:moveTo>
                    <a:pt x="0" y="0"/>
                  </a:moveTo>
                  <a:lnTo>
                    <a:pt x="1026" y="456"/>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4348" name="Object 13"/>
            <p:cNvGraphicFramePr>
              <a:graphicFrameLocks noChangeAspect="1"/>
            </p:cNvGraphicFramePr>
            <p:nvPr/>
          </p:nvGraphicFramePr>
          <p:xfrm>
            <a:off x="4584" y="1248"/>
            <a:ext cx="200" cy="240"/>
          </p:xfrm>
          <a:graphic>
            <a:graphicData uri="http://schemas.openxmlformats.org/presentationml/2006/ole">
              <mc:AlternateContent xmlns:mc="http://schemas.openxmlformats.org/markup-compatibility/2006">
                <mc:Choice xmlns:v="urn:schemas-microsoft-com:vml" Requires="v">
                  <p:oleObj name="公式" r:id="rId4" imgW="126720" imgH="152280" progId="Equation.3">
                    <p:embed/>
                  </p:oleObj>
                </mc:Choice>
                <mc:Fallback>
                  <p:oleObj name="公式" r:id="rId4" imgW="126720" imgH="152280" progId="Equation.3">
                    <p:embed/>
                    <p:pic>
                      <p:nvPicPr>
                        <p:cNvPr id="14348"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4" y="1248"/>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8014" name="Text Box 14"/>
          <p:cNvSpPr txBox="1">
            <a:spLocks noChangeArrowheads="1"/>
          </p:cNvSpPr>
          <p:nvPr/>
        </p:nvSpPr>
        <p:spPr bwMode="auto">
          <a:xfrm>
            <a:off x="304800" y="12954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3333FF"/>
                </a:solidFill>
              </a:rPr>
              <a:t>解：</a:t>
            </a:r>
          </a:p>
        </p:txBody>
      </p:sp>
      <p:graphicFrame>
        <p:nvGraphicFramePr>
          <p:cNvPr id="128015" name="Object 15"/>
          <p:cNvGraphicFramePr>
            <a:graphicFrameLocks/>
          </p:cNvGraphicFramePr>
          <p:nvPr/>
        </p:nvGraphicFramePr>
        <p:xfrm>
          <a:off x="990600" y="1143000"/>
          <a:ext cx="2263775" cy="952500"/>
        </p:xfrm>
        <a:graphic>
          <a:graphicData uri="http://schemas.openxmlformats.org/presentationml/2006/ole">
            <mc:AlternateContent xmlns:mc="http://schemas.openxmlformats.org/markup-compatibility/2006">
              <mc:Choice xmlns:v="urn:schemas-microsoft-com:vml" Requires="v">
                <p:oleObj name="公式" r:id="rId6" imgW="1104840" imgH="457200" progId="Equation.3">
                  <p:embed/>
                </p:oleObj>
              </mc:Choice>
              <mc:Fallback>
                <p:oleObj name="公式" r:id="rId6" imgW="1104840" imgH="457200" progId="Equation.3">
                  <p:embed/>
                  <p:pic>
                    <p:nvPicPr>
                      <p:cNvPr id="128015" name="Object 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143000"/>
                        <a:ext cx="22637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16" name="Object 16"/>
          <p:cNvGraphicFramePr>
            <a:graphicFrameLocks/>
          </p:cNvGraphicFramePr>
          <p:nvPr/>
        </p:nvGraphicFramePr>
        <p:xfrm>
          <a:off x="395288" y="2133600"/>
          <a:ext cx="2320925" cy="917575"/>
        </p:xfrm>
        <a:graphic>
          <a:graphicData uri="http://schemas.openxmlformats.org/presentationml/2006/ole">
            <mc:AlternateContent xmlns:mc="http://schemas.openxmlformats.org/markup-compatibility/2006">
              <mc:Choice xmlns:v="urn:schemas-microsoft-com:vml" Requires="v">
                <p:oleObj name="公式" r:id="rId8" imgW="1155600" imgH="431640" progId="Equation.3">
                  <p:embed/>
                </p:oleObj>
              </mc:Choice>
              <mc:Fallback>
                <p:oleObj name="公式" r:id="rId8" imgW="1155600" imgH="431640" progId="Equation.3">
                  <p:embed/>
                  <p:pic>
                    <p:nvPicPr>
                      <p:cNvPr id="128016" name="Object 1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2133600"/>
                        <a:ext cx="232092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17" name="Text Box 17"/>
          <p:cNvSpPr txBox="1">
            <a:spLocks noChangeArrowheads="1"/>
          </p:cNvSpPr>
          <p:nvPr/>
        </p:nvSpPr>
        <p:spPr bwMode="auto">
          <a:xfrm>
            <a:off x="5868988" y="16271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a:solidFill>
                  <a:srgbClr val="3333FF"/>
                </a:solidFill>
                <a:sym typeface="Symbol" panose="05050102010706020507" pitchFamily="18" charset="2"/>
              </a:rPr>
              <a:t></a:t>
            </a:r>
          </a:p>
        </p:txBody>
      </p:sp>
      <p:grpSp>
        <p:nvGrpSpPr>
          <p:cNvPr id="4" name="Group 18"/>
          <p:cNvGrpSpPr>
            <a:grpSpLocks/>
          </p:cNvGrpSpPr>
          <p:nvPr/>
        </p:nvGrpSpPr>
        <p:grpSpPr bwMode="auto">
          <a:xfrm>
            <a:off x="7643813" y="2617788"/>
            <a:ext cx="723900" cy="400050"/>
            <a:chOff x="4896" y="1584"/>
            <a:chExt cx="456" cy="252"/>
          </a:xfrm>
        </p:grpSpPr>
        <p:sp>
          <p:nvSpPr>
            <p:cNvPr id="14367" name="AutoShape 19"/>
            <p:cNvSpPr>
              <a:spLocks noChangeArrowheads="1"/>
            </p:cNvSpPr>
            <p:nvPr/>
          </p:nvSpPr>
          <p:spPr bwMode="auto">
            <a:xfrm>
              <a:off x="4896" y="1584"/>
              <a:ext cx="192" cy="240"/>
            </a:xfrm>
            <a:prstGeom prst="flowChartSummingJunction">
              <a:avLst/>
            </a:prstGeom>
            <a:solidFill>
              <a:srgbClr val="FFFFFF"/>
            </a:solidFill>
            <a:ln w="38100">
              <a:solidFill>
                <a:srgbClr val="CC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4346" name="Object 20"/>
            <p:cNvGraphicFramePr>
              <a:graphicFrameLocks noChangeAspect="1"/>
            </p:cNvGraphicFramePr>
            <p:nvPr/>
          </p:nvGraphicFramePr>
          <p:xfrm>
            <a:off x="5136" y="1584"/>
            <a:ext cx="216" cy="252"/>
          </p:xfrm>
          <a:graphic>
            <a:graphicData uri="http://schemas.openxmlformats.org/presentationml/2006/ole">
              <mc:AlternateContent xmlns:mc="http://schemas.openxmlformats.org/markup-compatibility/2006">
                <mc:Choice xmlns:v="urn:schemas-microsoft-com:vml" Requires="v">
                  <p:oleObj name="公式" r:id="rId10" imgW="164880" imgH="190440" progId="Equation.3">
                    <p:embed/>
                  </p:oleObj>
                </mc:Choice>
                <mc:Fallback>
                  <p:oleObj name="公式" r:id="rId10" imgW="164880" imgH="190440" progId="Equation.3">
                    <p:embed/>
                    <p:pic>
                      <p:nvPicPr>
                        <p:cNvPr id="14346"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6" y="1584"/>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8021" name="Object 21"/>
          <p:cNvGraphicFramePr>
            <a:graphicFrameLocks noChangeAspect="1"/>
          </p:cNvGraphicFramePr>
          <p:nvPr/>
        </p:nvGraphicFramePr>
        <p:xfrm>
          <a:off x="228600" y="3049588"/>
          <a:ext cx="3276600" cy="1065212"/>
        </p:xfrm>
        <a:graphic>
          <a:graphicData uri="http://schemas.openxmlformats.org/presentationml/2006/ole">
            <mc:AlternateContent xmlns:mc="http://schemas.openxmlformats.org/markup-compatibility/2006">
              <mc:Choice xmlns:v="urn:schemas-microsoft-com:vml" Requires="v">
                <p:oleObj name="公式" r:id="rId12" imgW="1612800" imgH="469800" progId="Equation.3">
                  <p:embed/>
                </p:oleObj>
              </mc:Choice>
              <mc:Fallback>
                <p:oleObj name="公式" r:id="rId12" imgW="1612800" imgH="469800" progId="Equation.3">
                  <p:embed/>
                  <p:pic>
                    <p:nvPicPr>
                      <p:cNvPr id="128021"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 y="3049588"/>
                        <a:ext cx="3276600"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2"/>
          <p:cNvGrpSpPr>
            <a:grpSpLocks/>
          </p:cNvGrpSpPr>
          <p:nvPr/>
        </p:nvGrpSpPr>
        <p:grpSpPr bwMode="auto">
          <a:xfrm>
            <a:off x="5453063" y="2236788"/>
            <a:ext cx="666750" cy="814387"/>
            <a:chOff x="3924" y="1344"/>
            <a:chExt cx="420" cy="513"/>
          </a:xfrm>
        </p:grpSpPr>
        <p:sp>
          <p:nvSpPr>
            <p:cNvPr id="14365" name="Text Box 23"/>
            <p:cNvSpPr txBox="1">
              <a:spLocks noChangeArrowheads="1"/>
            </p:cNvSpPr>
            <p:nvPr/>
          </p:nvSpPr>
          <p:spPr bwMode="auto">
            <a:xfrm>
              <a:off x="3924" y="153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rgbClr val="3333FF"/>
                  </a:solidFill>
                </a:rPr>
                <a:t>o</a:t>
              </a:r>
            </a:p>
          </p:txBody>
        </p:sp>
        <p:sp>
          <p:nvSpPr>
            <p:cNvPr id="14366" name="Text Box 24"/>
            <p:cNvSpPr txBox="1">
              <a:spLocks noChangeArrowheads="1"/>
            </p:cNvSpPr>
            <p:nvPr/>
          </p:nvSpPr>
          <p:spPr bwMode="auto">
            <a:xfrm>
              <a:off x="4166" y="1344"/>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l</a:t>
              </a:r>
            </a:p>
          </p:txBody>
        </p:sp>
      </p:grpSp>
      <p:graphicFrame>
        <p:nvGraphicFramePr>
          <p:cNvPr id="128025" name="Object 25"/>
          <p:cNvGraphicFramePr>
            <a:graphicFrameLocks noChangeAspect="1"/>
          </p:cNvGraphicFramePr>
          <p:nvPr/>
        </p:nvGraphicFramePr>
        <p:xfrm>
          <a:off x="4932040" y="4330700"/>
          <a:ext cx="3794125" cy="469900"/>
        </p:xfrm>
        <a:graphic>
          <a:graphicData uri="http://schemas.openxmlformats.org/presentationml/2006/ole">
            <mc:AlternateContent xmlns:mc="http://schemas.openxmlformats.org/markup-compatibility/2006">
              <mc:Choice xmlns:v="urn:schemas-microsoft-com:vml" Requires="v">
                <p:oleObj name="Equation" r:id="rId14" imgW="1625400" imgH="203040" progId="Equation.DSMT4">
                  <p:embed/>
                </p:oleObj>
              </mc:Choice>
              <mc:Fallback>
                <p:oleObj name="Equation" r:id="rId14" imgW="1625400" imgH="203040" progId="Equation.DSMT4">
                  <p:embed/>
                  <p:pic>
                    <p:nvPicPr>
                      <p:cNvPr id="128025" name="Object 25"/>
                      <p:cNvPicPr>
                        <a:picLocks noChangeAspect="1" noChangeArrowheads="1"/>
                      </p:cNvPicPr>
                      <p:nvPr/>
                    </p:nvPicPr>
                    <p:blipFill>
                      <a:blip r:embed="rId15"/>
                      <a:srcRect/>
                      <a:stretch>
                        <a:fillRect/>
                      </a:stretch>
                    </p:blipFill>
                    <p:spPr bwMode="auto">
                      <a:xfrm>
                        <a:off x="4932040" y="4330700"/>
                        <a:ext cx="37941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6" name="Object 26"/>
          <p:cNvGraphicFramePr>
            <a:graphicFrameLocks noChangeAspect="1"/>
          </p:cNvGraphicFramePr>
          <p:nvPr/>
        </p:nvGraphicFramePr>
        <p:xfrm>
          <a:off x="4953000" y="4808538"/>
          <a:ext cx="1981200" cy="906462"/>
        </p:xfrm>
        <a:graphic>
          <a:graphicData uri="http://schemas.openxmlformats.org/presentationml/2006/ole">
            <mc:AlternateContent xmlns:mc="http://schemas.openxmlformats.org/markup-compatibility/2006">
              <mc:Choice xmlns:v="urn:schemas-microsoft-com:vml" Requires="v">
                <p:oleObj name="公式" r:id="rId16" imgW="939600" imgH="431640" progId="Equation.3">
                  <p:embed/>
                </p:oleObj>
              </mc:Choice>
              <mc:Fallback>
                <p:oleObj name="公式" r:id="rId16" imgW="939600" imgH="431640" progId="Equation.3">
                  <p:embed/>
                  <p:pic>
                    <p:nvPicPr>
                      <p:cNvPr id="128026" name="Object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53000" y="4808538"/>
                        <a:ext cx="19812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7" name="Object 27"/>
          <p:cNvGraphicFramePr>
            <a:graphicFrameLocks noChangeAspect="1"/>
          </p:cNvGraphicFramePr>
          <p:nvPr/>
        </p:nvGraphicFramePr>
        <p:xfrm>
          <a:off x="4953000" y="5665788"/>
          <a:ext cx="2590800" cy="963612"/>
        </p:xfrm>
        <a:graphic>
          <a:graphicData uri="http://schemas.openxmlformats.org/presentationml/2006/ole">
            <mc:AlternateContent xmlns:mc="http://schemas.openxmlformats.org/markup-compatibility/2006">
              <mc:Choice xmlns:v="urn:schemas-microsoft-com:vml" Requires="v">
                <p:oleObj name="公式" r:id="rId18" imgW="1422360" imgH="431640" progId="Equation.3">
                  <p:embed/>
                </p:oleObj>
              </mc:Choice>
              <mc:Fallback>
                <p:oleObj name="公式" r:id="rId18" imgW="1422360" imgH="431640" progId="Equation.3">
                  <p:embed/>
                  <p:pic>
                    <p:nvPicPr>
                      <p:cNvPr id="128027" name="Object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53000" y="5665788"/>
                        <a:ext cx="259080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8" name="Object 28"/>
          <p:cNvGraphicFramePr>
            <a:graphicFrameLocks noChangeAspect="1"/>
          </p:cNvGraphicFramePr>
          <p:nvPr/>
        </p:nvGraphicFramePr>
        <p:xfrm>
          <a:off x="381000" y="4114800"/>
          <a:ext cx="3810000" cy="1143000"/>
        </p:xfrm>
        <a:graphic>
          <a:graphicData uri="http://schemas.openxmlformats.org/presentationml/2006/ole">
            <mc:AlternateContent xmlns:mc="http://schemas.openxmlformats.org/markup-compatibility/2006">
              <mc:Choice xmlns:v="urn:schemas-microsoft-com:vml" Requires="v">
                <p:oleObj name="公式" r:id="rId20" imgW="1688760" imgH="507960" progId="Equation.3">
                  <p:embed/>
                </p:oleObj>
              </mc:Choice>
              <mc:Fallback>
                <p:oleObj name="公式" r:id="rId20" imgW="1688760" imgH="507960" progId="Equation.3">
                  <p:embed/>
                  <p:pic>
                    <p:nvPicPr>
                      <p:cNvPr id="128028" name="Object 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1000" y="4114800"/>
                        <a:ext cx="3810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9" name="Object 29"/>
          <p:cNvGraphicFramePr>
            <a:graphicFrameLocks noChangeAspect="1"/>
          </p:cNvGraphicFramePr>
          <p:nvPr/>
        </p:nvGraphicFramePr>
        <p:xfrm>
          <a:off x="304800" y="5257800"/>
          <a:ext cx="2605088" cy="1295400"/>
        </p:xfrm>
        <a:graphic>
          <a:graphicData uri="http://schemas.openxmlformats.org/presentationml/2006/ole">
            <mc:AlternateContent xmlns:mc="http://schemas.openxmlformats.org/markup-compatibility/2006">
              <mc:Choice xmlns:v="urn:schemas-microsoft-com:vml" Requires="v">
                <p:oleObj name="公式" r:id="rId22" imgW="1104840" imgH="507960" progId="Equation.3">
                  <p:embed/>
                </p:oleObj>
              </mc:Choice>
              <mc:Fallback>
                <p:oleObj name="公式" r:id="rId22" imgW="1104840" imgH="507960" progId="Equation.3">
                  <p:embed/>
                  <p:pic>
                    <p:nvPicPr>
                      <p:cNvPr id="128029" name="Object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4800" y="5257800"/>
                        <a:ext cx="2605088"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30"/>
          <p:cNvGrpSpPr>
            <a:grpSpLocks/>
          </p:cNvGrpSpPr>
          <p:nvPr/>
        </p:nvGrpSpPr>
        <p:grpSpPr bwMode="auto">
          <a:xfrm>
            <a:off x="5781675" y="636588"/>
            <a:ext cx="1765300" cy="3429000"/>
            <a:chOff x="4141" y="336"/>
            <a:chExt cx="1112" cy="2160"/>
          </a:xfrm>
        </p:grpSpPr>
        <p:sp>
          <p:nvSpPr>
            <p:cNvPr id="14358" name="Oval 31"/>
            <p:cNvSpPr>
              <a:spLocks noChangeArrowheads="1"/>
            </p:cNvSpPr>
            <p:nvPr/>
          </p:nvSpPr>
          <p:spPr bwMode="auto">
            <a:xfrm>
              <a:off x="5208" y="1680"/>
              <a:ext cx="45" cy="45"/>
            </a:xfrm>
            <a:prstGeom prst="ellipse">
              <a:avLst/>
            </a:prstGeom>
            <a:solidFill>
              <a:schemeClr val="tx1"/>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4359" name="Group 32"/>
            <p:cNvGrpSpPr>
              <a:grpSpLocks/>
            </p:cNvGrpSpPr>
            <p:nvPr/>
          </p:nvGrpSpPr>
          <p:grpSpPr bwMode="auto">
            <a:xfrm>
              <a:off x="4141" y="336"/>
              <a:ext cx="1091" cy="2160"/>
              <a:chOff x="4141" y="336"/>
              <a:chExt cx="1091" cy="2160"/>
            </a:xfrm>
          </p:grpSpPr>
          <p:sp>
            <p:nvSpPr>
              <p:cNvPr id="14360" name="Line 33"/>
              <p:cNvSpPr>
                <a:spLocks noChangeShapeType="1"/>
              </p:cNvSpPr>
              <p:nvPr/>
            </p:nvSpPr>
            <p:spPr bwMode="auto">
              <a:xfrm flipV="1">
                <a:off x="4176" y="1728"/>
                <a:ext cx="1056" cy="7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Text Box 34"/>
              <p:cNvSpPr txBox="1">
                <a:spLocks noChangeArrowheads="1"/>
              </p:cNvSpPr>
              <p:nvPr/>
            </p:nvSpPr>
            <p:spPr bwMode="auto">
              <a:xfrm>
                <a:off x="4141" y="2016"/>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a:solidFill>
                      <a:srgbClr val="3333FF"/>
                    </a:solidFill>
                    <a:sym typeface="Symbol" panose="05050102010706020507" pitchFamily="18" charset="2"/>
                  </a:rPr>
                  <a:t></a:t>
                </a:r>
                <a:r>
                  <a:rPr lang="en-US" altLang="zh-CN" sz="2800" b="0" baseline="-25000">
                    <a:solidFill>
                      <a:srgbClr val="3333FF"/>
                    </a:solidFill>
                    <a:sym typeface="Symbol" panose="05050102010706020507" pitchFamily="18" charset="2"/>
                  </a:rPr>
                  <a:t>1</a:t>
                </a:r>
                <a:endParaRPr lang="en-US" altLang="zh-CN" sz="2800" b="0">
                  <a:solidFill>
                    <a:srgbClr val="3333FF"/>
                  </a:solidFill>
                </a:endParaRPr>
              </a:p>
            </p:txBody>
          </p:sp>
          <p:sp>
            <p:nvSpPr>
              <p:cNvPr id="14362" name="Text Box 35"/>
              <p:cNvSpPr txBox="1">
                <a:spLocks noChangeArrowheads="1"/>
              </p:cNvSpPr>
              <p:nvPr/>
            </p:nvSpPr>
            <p:spPr bwMode="auto">
              <a:xfrm>
                <a:off x="4179" y="393"/>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a:solidFill>
                      <a:srgbClr val="3333FF"/>
                    </a:solidFill>
                    <a:sym typeface="Symbol" panose="05050102010706020507" pitchFamily="18" charset="2"/>
                  </a:rPr>
                  <a:t></a:t>
                </a:r>
                <a:r>
                  <a:rPr lang="en-US" altLang="zh-CN" sz="2800" b="0" baseline="-25000">
                    <a:solidFill>
                      <a:srgbClr val="3333FF"/>
                    </a:solidFill>
                    <a:sym typeface="Symbol" panose="05050102010706020507" pitchFamily="18" charset="2"/>
                  </a:rPr>
                  <a:t>2</a:t>
                </a:r>
                <a:endParaRPr lang="en-US" altLang="zh-CN" sz="2800" b="0">
                  <a:solidFill>
                    <a:srgbClr val="3333FF"/>
                  </a:solidFill>
                </a:endParaRPr>
              </a:p>
            </p:txBody>
          </p:sp>
          <p:sp>
            <p:nvSpPr>
              <p:cNvPr id="14363" name="Freeform 36"/>
              <p:cNvSpPr>
                <a:spLocks/>
              </p:cNvSpPr>
              <p:nvPr/>
            </p:nvSpPr>
            <p:spPr bwMode="auto">
              <a:xfrm>
                <a:off x="4176" y="630"/>
                <a:ext cx="1056" cy="1050"/>
              </a:xfrm>
              <a:custGeom>
                <a:avLst/>
                <a:gdLst>
                  <a:gd name="T0" fmla="*/ 0 w 1056"/>
                  <a:gd name="T1" fmla="*/ 0 h 1050"/>
                  <a:gd name="T2" fmla="*/ 1056 w 1056"/>
                  <a:gd name="T3" fmla="*/ 1050 h 1050"/>
                  <a:gd name="T4" fmla="*/ 0 60000 65536"/>
                  <a:gd name="T5" fmla="*/ 0 60000 65536"/>
                  <a:gd name="T6" fmla="*/ 0 w 1056"/>
                  <a:gd name="T7" fmla="*/ 0 h 1050"/>
                  <a:gd name="T8" fmla="*/ 1056 w 1056"/>
                  <a:gd name="T9" fmla="*/ 1050 h 1050"/>
                </a:gdLst>
                <a:ahLst/>
                <a:cxnLst>
                  <a:cxn ang="T4">
                    <a:pos x="T0" y="T1"/>
                  </a:cxn>
                  <a:cxn ang="T5">
                    <a:pos x="T2" y="T3"/>
                  </a:cxn>
                </a:cxnLst>
                <a:rect l="T6" t="T7" r="T8" b="T9"/>
                <a:pathLst>
                  <a:path w="1056" h="1050">
                    <a:moveTo>
                      <a:pt x="0" y="0"/>
                    </a:moveTo>
                    <a:lnTo>
                      <a:pt x="1056" y="1050"/>
                    </a:lnTo>
                  </a:path>
                </a:pathLst>
              </a:custGeom>
              <a:noFill/>
              <a:ln w="381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4" name="Line 37"/>
              <p:cNvSpPr>
                <a:spLocks noChangeShapeType="1"/>
              </p:cNvSpPr>
              <p:nvPr/>
            </p:nvSpPr>
            <p:spPr bwMode="auto">
              <a:xfrm flipV="1">
                <a:off x="4176" y="336"/>
                <a:ext cx="0" cy="28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4357" name="Line 39"/>
          <p:cNvSpPr>
            <a:spLocks noChangeShapeType="1"/>
          </p:cNvSpPr>
          <p:nvPr/>
        </p:nvSpPr>
        <p:spPr bwMode="auto">
          <a:xfrm>
            <a:off x="4572000" y="838200"/>
            <a:ext cx="0" cy="5791200"/>
          </a:xfrm>
          <a:prstGeom prst="line">
            <a:avLst/>
          </a:prstGeom>
          <a:noFill/>
          <a:ln w="38100">
            <a:solidFill>
              <a:srgbClr val="00CC66"/>
            </a:solidFill>
            <a:prstDash val="lgDashDot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0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28015"/>
                                        </p:tgtEl>
                                        <p:attrNameLst>
                                          <p:attrName>style.visibility</p:attrName>
                                        </p:attrNameLst>
                                      </p:cBhvr>
                                      <p:to>
                                        <p:strVal val="visible"/>
                                      </p:to>
                                    </p:set>
                                    <p:animEffect transition="in" filter="wipe(left)">
                                      <p:cBhvr>
                                        <p:cTn id="19" dur="500"/>
                                        <p:tgtEl>
                                          <p:spTgt spid="1280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8017"/>
                                        </p:tgtEl>
                                        <p:attrNameLst>
                                          <p:attrName>style.visibility</p:attrName>
                                        </p:attrNameLst>
                                      </p:cBhvr>
                                      <p:to>
                                        <p:strVal val="visible"/>
                                      </p:to>
                                    </p:set>
                                    <p:animEffect transition="in" filter="wipe(left)">
                                      <p:cBhvr>
                                        <p:cTn id="24" dur="500"/>
                                        <p:tgtEl>
                                          <p:spTgt spid="1280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8016"/>
                                        </p:tgtEl>
                                        <p:attrNameLst>
                                          <p:attrName>style.visibility</p:attrName>
                                        </p:attrNameLst>
                                      </p:cBhvr>
                                      <p:to>
                                        <p:strVal val="visible"/>
                                      </p:to>
                                    </p:set>
                                    <p:animEffect transition="in" filter="wipe(left)">
                                      <p:cBhvr>
                                        <p:cTn id="29" dur="500"/>
                                        <p:tgtEl>
                                          <p:spTgt spid="12801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28021"/>
                                        </p:tgtEl>
                                        <p:attrNameLst>
                                          <p:attrName>style.visibility</p:attrName>
                                        </p:attrNameLst>
                                      </p:cBhvr>
                                      <p:to>
                                        <p:strVal val="visible"/>
                                      </p:to>
                                    </p:set>
                                    <p:animEffect transition="in" filter="wipe(left)">
                                      <p:cBhvr>
                                        <p:cTn id="38" dur="500"/>
                                        <p:tgtEl>
                                          <p:spTgt spid="1280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8025"/>
                                        </p:tgtEl>
                                        <p:attrNameLst>
                                          <p:attrName>style.visibility</p:attrName>
                                        </p:attrNameLst>
                                      </p:cBhvr>
                                      <p:to>
                                        <p:strVal val="visible"/>
                                      </p:to>
                                    </p:set>
                                    <p:animEffect transition="in" filter="wipe(left)">
                                      <p:cBhvr>
                                        <p:cTn id="47" dur="500"/>
                                        <p:tgtEl>
                                          <p:spTgt spid="1280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8026"/>
                                        </p:tgtEl>
                                        <p:attrNameLst>
                                          <p:attrName>style.visibility</p:attrName>
                                        </p:attrNameLst>
                                      </p:cBhvr>
                                      <p:to>
                                        <p:strVal val="visible"/>
                                      </p:to>
                                    </p:set>
                                    <p:animEffect transition="in" filter="wipe(left)">
                                      <p:cBhvr>
                                        <p:cTn id="52" dur="500"/>
                                        <p:tgtEl>
                                          <p:spTgt spid="12802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8027"/>
                                        </p:tgtEl>
                                        <p:attrNameLst>
                                          <p:attrName>style.visibility</p:attrName>
                                        </p:attrNameLst>
                                      </p:cBhvr>
                                      <p:to>
                                        <p:strVal val="visible"/>
                                      </p:to>
                                    </p:set>
                                    <p:animEffect transition="in" filter="wipe(left)">
                                      <p:cBhvr>
                                        <p:cTn id="57" dur="500"/>
                                        <p:tgtEl>
                                          <p:spTgt spid="12802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28028"/>
                                        </p:tgtEl>
                                        <p:attrNameLst>
                                          <p:attrName>style.visibility</p:attrName>
                                        </p:attrNameLst>
                                      </p:cBhvr>
                                      <p:to>
                                        <p:strVal val="visible"/>
                                      </p:to>
                                    </p:set>
                                    <p:animEffect transition="in" filter="wipe(left)">
                                      <p:cBhvr>
                                        <p:cTn id="62" dur="500"/>
                                        <p:tgtEl>
                                          <p:spTgt spid="12802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28029"/>
                                        </p:tgtEl>
                                        <p:attrNameLst>
                                          <p:attrName>style.visibility</p:attrName>
                                        </p:attrNameLst>
                                      </p:cBhvr>
                                      <p:to>
                                        <p:strVal val="visible"/>
                                      </p:to>
                                    </p:set>
                                    <p:animEffect transition="in" filter="wipe(left)">
                                      <p:cBhvr>
                                        <p:cTn id="71" dur="500"/>
                                        <p:tgtEl>
                                          <p:spTgt spid="128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4" grpId="0" autoUpdateAnimBg="0"/>
      <p:bldP spid="12801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029" name="Object 5"/>
          <p:cNvGraphicFramePr>
            <a:graphicFrameLocks noChangeAspect="1"/>
          </p:cNvGraphicFramePr>
          <p:nvPr/>
        </p:nvGraphicFramePr>
        <p:xfrm>
          <a:off x="381000" y="3378200"/>
          <a:ext cx="4400550" cy="1346200"/>
        </p:xfrm>
        <a:graphic>
          <a:graphicData uri="http://schemas.openxmlformats.org/presentationml/2006/ole">
            <mc:AlternateContent xmlns:mc="http://schemas.openxmlformats.org/markup-compatibility/2006">
              <mc:Choice xmlns:v="urn:schemas-microsoft-com:vml" Requires="v">
                <p:oleObj name="公式" r:id="rId2" imgW="1638000" imgH="457200" progId="Equation.3">
                  <p:embed/>
                </p:oleObj>
              </mc:Choice>
              <mc:Fallback>
                <p:oleObj name="公式" r:id="rId2" imgW="1638000" imgH="457200" progId="Equation.3">
                  <p:embed/>
                  <p:pic>
                    <p:nvPicPr>
                      <p:cNvPr id="1290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378200"/>
                        <a:ext cx="4400550" cy="1346200"/>
                      </a:xfrm>
                      <a:prstGeom prst="rect">
                        <a:avLst/>
                      </a:prstGeom>
                      <a:noFill/>
                      <a:ln w="38100">
                        <a:solidFill>
                          <a:srgbClr val="00CC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67" name="Group 6"/>
          <p:cNvGrpSpPr>
            <a:grpSpLocks/>
          </p:cNvGrpSpPr>
          <p:nvPr/>
        </p:nvGrpSpPr>
        <p:grpSpPr bwMode="auto">
          <a:xfrm>
            <a:off x="6248400" y="1828800"/>
            <a:ext cx="1905000" cy="2971800"/>
            <a:chOff x="4152" y="624"/>
            <a:chExt cx="1200" cy="1872"/>
          </a:xfrm>
        </p:grpSpPr>
        <p:sp>
          <p:nvSpPr>
            <p:cNvPr id="129031" name="AutoShape 7"/>
            <p:cNvSpPr>
              <a:spLocks noChangeArrowheads="1"/>
            </p:cNvSpPr>
            <p:nvPr/>
          </p:nvSpPr>
          <p:spPr bwMode="auto">
            <a:xfrm>
              <a:off x="4152" y="624"/>
              <a:ext cx="48" cy="1872"/>
            </a:xfrm>
            <a:prstGeom prst="can">
              <a:avLst>
                <a:gd name="adj" fmla="val 174958"/>
              </a:avLst>
            </a:prstGeom>
            <a:gradFill rotWithShape="0">
              <a:gsLst>
                <a:gs pos="0">
                  <a:schemeClr val="bg2">
                    <a:gamma/>
                    <a:shade val="46275"/>
                    <a:invGamma/>
                  </a:schemeClr>
                </a:gs>
                <a:gs pos="50000">
                  <a:schemeClr val="bg2"/>
                </a:gs>
                <a:gs pos="100000">
                  <a:schemeClr val="bg2">
                    <a:gamma/>
                    <a:shade val="46275"/>
                    <a:invGamma/>
                  </a:schemeClr>
                </a:gs>
              </a:gsLst>
              <a:lin ang="0" scaled="1"/>
            </a:gradFill>
            <a:ln w="9525">
              <a:noFill/>
              <a:round/>
              <a:headEnd/>
              <a:tailEnd/>
            </a:ln>
            <a:effectLst/>
          </p:spPr>
          <p:txBody>
            <a:bodyPr wrap="none" anchor="ctr"/>
            <a:lstStyle/>
            <a:p>
              <a:pPr>
                <a:defRPr/>
              </a:pPr>
              <a:endParaRPr lang="zh-CN" altLang="en-US"/>
            </a:p>
          </p:txBody>
        </p:sp>
        <p:sp>
          <p:nvSpPr>
            <p:cNvPr id="15385" name="Text Box 8"/>
            <p:cNvSpPr txBox="1">
              <a:spLocks noChangeArrowheads="1"/>
            </p:cNvSpPr>
            <p:nvPr/>
          </p:nvSpPr>
          <p:spPr bwMode="auto">
            <a:xfrm>
              <a:off x="4998" y="1689"/>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p</a:t>
              </a:r>
            </a:p>
          </p:txBody>
        </p:sp>
        <p:sp>
          <p:nvSpPr>
            <p:cNvPr id="15386" name="Freeform 9"/>
            <p:cNvSpPr>
              <a:spLocks/>
            </p:cNvSpPr>
            <p:nvPr/>
          </p:nvSpPr>
          <p:spPr bwMode="auto">
            <a:xfrm>
              <a:off x="4152" y="1728"/>
              <a:ext cx="1098" cy="1"/>
            </a:xfrm>
            <a:custGeom>
              <a:avLst/>
              <a:gdLst>
                <a:gd name="T0" fmla="*/ 0 w 1098"/>
                <a:gd name="T1" fmla="*/ 0 h 1"/>
                <a:gd name="T2" fmla="*/ 1098 w 1098"/>
                <a:gd name="T3" fmla="*/ 0 h 1"/>
                <a:gd name="T4" fmla="*/ 0 60000 65536"/>
                <a:gd name="T5" fmla="*/ 0 60000 65536"/>
                <a:gd name="T6" fmla="*/ 0 w 1098"/>
                <a:gd name="T7" fmla="*/ 0 h 1"/>
                <a:gd name="T8" fmla="*/ 1098 w 1098"/>
                <a:gd name="T9" fmla="*/ 1 h 1"/>
              </a:gdLst>
              <a:ahLst/>
              <a:cxnLst>
                <a:cxn ang="T4">
                  <a:pos x="T0" y="T1"/>
                </a:cxn>
                <a:cxn ang="T5">
                  <a:pos x="T2" y="T3"/>
                </a:cxn>
              </a:cxnLst>
              <a:rect l="T6" t="T7" r="T8" b="T9"/>
              <a:pathLst>
                <a:path w="1098" h="1">
                  <a:moveTo>
                    <a:pt x="0" y="0"/>
                  </a:moveTo>
                  <a:lnTo>
                    <a:pt x="1098" y="0"/>
                  </a:lnTo>
                </a:path>
              </a:pathLst>
            </a:custGeom>
            <a:noFill/>
            <a:ln w="9525" cap="flat" cmpd="sng">
              <a:solidFill>
                <a:srgbClr val="00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7" name="Text Box 10"/>
            <p:cNvSpPr txBox="1">
              <a:spLocks noChangeArrowheads="1"/>
            </p:cNvSpPr>
            <p:nvPr/>
          </p:nvSpPr>
          <p:spPr bwMode="auto">
            <a:xfrm>
              <a:off x="4404" y="16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a</a:t>
              </a:r>
            </a:p>
          </p:txBody>
        </p:sp>
        <p:sp>
          <p:nvSpPr>
            <p:cNvPr id="15388" name="Freeform 11"/>
            <p:cNvSpPr>
              <a:spLocks/>
            </p:cNvSpPr>
            <p:nvPr/>
          </p:nvSpPr>
          <p:spPr bwMode="auto">
            <a:xfrm>
              <a:off x="4170" y="1008"/>
              <a:ext cx="6" cy="258"/>
            </a:xfrm>
            <a:custGeom>
              <a:avLst/>
              <a:gdLst>
                <a:gd name="T0" fmla="*/ 0 w 6"/>
                <a:gd name="T1" fmla="*/ 258 h 258"/>
                <a:gd name="T2" fmla="*/ 6 w 6"/>
                <a:gd name="T3" fmla="*/ 0 h 258"/>
                <a:gd name="T4" fmla="*/ 0 60000 65536"/>
                <a:gd name="T5" fmla="*/ 0 60000 65536"/>
                <a:gd name="T6" fmla="*/ 0 w 6"/>
                <a:gd name="T7" fmla="*/ 0 h 258"/>
                <a:gd name="T8" fmla="*/ 6 w 6"/>
                <a:gd name="T9" fmla="*/ 258 h 258"/>
              </a:gdLst>
              <a:ahLst/>
              <a:cxnLst>
                <a:cxn ang="T4">
                  <a:pos x="T0" y="T1"/>
                </a:cxn>
                <a:cxn ang="T5">
                  <a:pos x="T2" y="T3"/>
                </a:cxn>
              </a:cxnLst>
              <a:rect l="T6" t="T7" r="T8" b="T9"/>
              <a:pathLst>
                <a:path w="6" h="258">
                  <a:moveTo>
                    <a:pt x="0" y="258"/>
                  </a:moveTo>
                  <a:lnTo>
                    <a:pt x="6" y="0"/>
                  </a:lnTo>
                </a:path>
              </a:pathLst>
            </a:custGeom>
            <a:noFill/>
            <a:ln w="57150" cap="flat" cmpd="sng">
              <a:solidFill>
                <a:srgbClr val="CC33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5368" name="Group 12"/>
          <p:cNvGrpSpPr>
            <a:grpSpLocks/>
          </p:cNvGrpSpPr>
          <p:nvPr/>
        </p:nvGrpSpPr>
        <p:grpSpPr bwMode="auto">
          <a:xfrm>
            <a:off x="5486400" y="2644775"/>
            <a:ext cx="2428875" cy="879475"/>
            <a:chOff x="3672" y="1138"/>
            <a:chExt cx="1530" cy="554"/>
          </a:xfrm>
        </p:grpSpPr>
        <p:graphicFrame>
          <p:nvGraphicFramePr>
            <p:cNvPr id="15365" name="Object 13"/>
            <p:cNvGraphicFramePr>
              <a:graphicFrameLocks noChangeAspect="1"/>
            </p:cNvGraphicFramePr>
            <p:nvPr/>
          </p:nvGraphicFramePr>
          <p:xfrm>
            <a:off x="3672" y="1138"/>
            <a:ext cx="420" cy="320"/>
          </p:xfrm>
          <a:graphic>
            <a:graphicData uri="http://schemas.openxmlformats.org/presentationml/2006/ole">
              <mc:AlternateContent xmlns:mc="http://schemas.openxmlformats.org/markup-compatibility/2006">
                <mc:Choice xmlns:v="urn:schemas-microsoft-com:vml" Requires="v">
                  <p:oleObj name="公式" r:id="rId4" imgW="266400" imgH="203040" progId="Equation.3">
                    <p:embed/>
                  </p:oleObj>
                </mc:Choice>
                <mc:Fallback>
                  <p:oleObj name="公式" r:id="rId4" imgW="266400" imgH="203040" progId="Equation.3">
                    <p:embed/>
                    <p:pic>
                      <p:nvPicPr>
                        <p:cNvPr id="1536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2" y="1138"/>
                          <a:ext cx="42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3" name="Freeform 14"/>
            <p:cNvSpPr>
              <a:spLocks/>
            </p:cNvSpPr>
            <p:nvPr/>
          </p:nvSpPr>
          <p:spPr bwMode="auto">
            <a:xfrm>
              <a:off x="4176" y="1236"/>
              <a:ext cx="1026" cy="456"/>
            </a:xfrm>
            <a:custGeom>
              <a:avLst/>
              <a:gdLst>
                <a:gd name="T0" fmla="*/ 0 w 1026"/>
                <a:gd name="T1" fmla="*/ 0 h 456"/>
                <a:gd name="T2" fmla="*/ 1026 w 1026"/>
                <a:gd name="T3" fmla="*/ 456 h 456"/>
                <a:gd name="T4" fmla="*/ 0 60000 65536"/>
                <a:gd name="T5" fmla="*/ 0 60000 65536"/>
                <a:gd name="T6" fmla="*/ 0 w 1026"/>
                <a:gd name="T7" fmla="*/ 0 h 456"/>
                <a:gd name="T8" fmla="*/ 1026 w 1026"/>
                <a:gd name="T9" fmla="*/ 456 h 456"/>
              </a:gdLst>
              <a:ahLst/>
              <a:cxnLst>
                <a:cxn ang="T4">
                  <a:pos x="T0" y="T1"/>
                </a:cxn>
                <a:cxn ang="T5">
                  <a:pos x="T2" y="T3"/>
                </a:cxn>
              </a:cxnLst>
              <a:rect l="T6" t="T7" r="T8" b="T9"/>
              <a:pathLst>
                <a:path w="1026" h="456">
                  <a:moveTo>
                    <a:pt x="0" y="0"/>
                  </a:moveTo>
                  <a:lnTo>
                    <a:pt x="1026" y="456"/>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5366" name="Object 15"/>
            <p:cNvGraphicFramePr>
              <a:graphicFrameLocks noChangeAspect="1"/>
            </p:cNvGraphicFramePr>
            <p:nvPr/>
          </p:nvGraphicFramePr>
          <p:xfrm>
            <a:off x="4584" y="1248"/>
            <a:ext cx="200" cy="240"/>
          </p:xfrm>
          <a:graphic>
            <a:graphicData uri="http://schemas.openxmlformats.org/presentationml/2006/ole">
              <mc:AlternateContent xmlns:mc="http://schemas.openxmlformats.org/markup-compatibility/2006">
                <mc:Choice xmlns:v="urn:schemas-microsoft-com:vml" Requires="v">
                  <p:oleObj name="公式" r:id="rId6" imgW="126720" imgH="152280" progId="Equation.3">
                    <p:embed/>
                  </p:oleObj>
                </mc:Choice>
                <mc:Fallback>
                  <p:oleObj name="公式" r:id="rId6" imgW="126720" imgH="152280" progId="Equation.3">
                    <p:embed/>
                    <p:pic>
                      <p:nvPicPr>
                        <p:cNvPr id="15366"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4" y="1248"/>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69" name="Text Box 16"/>
          <p:cNvSpPr txBox="1">
            <a:spLocks noChangeArrowheads="1"/>
          </p:cNvSpPr>
          <p:nvPr/>
        </p:nvSpPr>
        <p:spPr bwMode="auto">
          <a:xfrm>
            <a:off x="6302375" y="2362200"/>
            <a:ext cx="51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a:solidFill>
                  <a:srgbClr val="3333FF"/>
                </a:solidFill>
                <a:sym typeface="Symbol" panose="05050102010706020507" pitchFamily="18" charset="2"/>
              </a:rPr>
              <a:t></a:t>
            </a:r>
          </a:p>
        </p:txBody>
      </p:sp>
      <p:grpSp>
        <p:nvGrpSpPr>
          <p:cNvPr id="15370" name="Group 17"/>
          <p:cNvGrpSpPr>
            <a:grpSpLocks/>
          </p:cNvGrpSpPr>
          <p:nvPr/>
        </p:nvGrpSpPr>
        <p:grpSpPr bwMode="auto">
          <a:xfrm>
            <a:off x="8077200" y="3352800"/>
            <a:ext cx="723900" cy="400050"/>
            <a:chOff x="4896" y="1584"/>
            <a:chExt cx="456" cy="252"/>
          </a:xfrm>
        </p:grpSpPr>
        <p:sp>
          <p:nvSpPr>
            <p:cNvPr id="15382" name="AutoShape 18"/>
            <p:cNvSpPr>
              <a:spLocks noChangeArrowheads="1"/>
            </p:cNvSpPr>
            <p:nvPr/>
          </p:nvSpPr>
          <p:spPr bwMode="auto">
            <a:xfrm>
              <a:off x="4896" y="1584"/>
              <a:ext cx="192" cy="240"/>
            </a:xfrm>
            <a:prstGeom prst="flowChartSummingJunction">
              <a:avLst/>
            </a:prstGeom>
            <a:solidFill>
              <a:srgbClr val="FFFFFF"/>
            </a:solidFill>
            <a:ln w="38100">
              <a:solidFill>
                <a:srgbClr val="CC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5364" name="Object 19"/>
            <p:cNvGraphicFramePr>
              <a:graphicFrameLocks noChangeAspect="1"/>
            </p:cNvGraphicFramePr>
            <p:nvPr/>
          </p:nvGraphicFramePr>
          <p:xfrm>
            <a:off x="5136" y="1584"/>
            <a:ext cx="216" cy="252"/>
          </p:xfrm>
          <a:graphic>
            <a:graphicData uri="http://schemas.openxmlformats.org/presentationml/2006/ole">
              <mc:AlternateContent xmlns:mc="http://schemas.openxmlformats.org/markup-compatibility/2006">
                <mc:Choice xmlns:v="urn:schemas-microsoft-com:vml" Requires="v">
                  <p:oleObj name="公式" r:id="rId8" imgW="164880" imgH="190440" progId="Equation.3">
                    <p:embed/>
                  </p:oleObj>
                </mc:Choice>
                <mc:Fallback>
                  <p:oleObj name="公式" r:id="rId8" imgW="164880" imgH="190440" progId="Equation.3">
                    <p:embed/>
                    <p:pic>
                      <p:nvPicPr>
                        <p:cNvPr id="15364"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6" y="1584"/>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71" name="Group 20"/>
          <p:cNvGrpSpPr>
            <a:grpSpLocks/>
          </p:cNvGrpSpPr>
          <p:nvPr/>
        </p:nvGrpSpPr>
        <p:grpSpPr bwMode="auto">
          <a:xfrm>
            <a:off x="5886450" y="2971800"/>
            <a:ext cx="666750" cy="814388"/>
            <a:chOff x="3924" y="1344"/>
            <a:chExt cx="420" cy="513"/>
          </a:xfrm>
        </p:grpSpPr>
        <p:sp>
          <p:nvSpPr>
            <p:cNvPr id="15380" name="Text Box 21"/>
            <p:cNvSpPr txBox="1">
              <a:spLocks noChangeArrowheads="1"/>
            </p:cNvSpPr>
            <p:nvPr/>
          </p:nvSpPr>
          <p:spPr bwMode="auto">
            <a:xfrm>
              <a:off x="3924" y="153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rgbClr val="3333FF"/>
                  </a:solidFill>
                </a:rPr>
                <a:t>o</a:t>
              </a:r>
            </a:p>
          </p:txBody>
        </p:sp>
        <p:sp>
          <p:nvSpPr>
            <p:cNvPr id="15381" name="Text Box 22"/>
            <p:cNvSpPr txBox="1">
              <a:spLocks noChangeArrowheads="1"/>
            </p:cNvSpPr>
            <p:nvPr/>
          </p:nvSpPr>
          <p:spPr bwMode="auto">
            <a:xfrm>
              <a:off x="4166" y="1344"/>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l</a:t>
              </a:r>
            </a:p>
          </p:txBody>
        </p:sp>
      </p:grpSp>
      <p:grpSp>
        <p:nvGrpSpPr>
          <p:cNvPr id="15372" name="Group 23"/>
          <p:cNvGrpSpPr>
            <a:grpSpLocks/>
          </p:cNvGrpSpPr>
          <p:nvPr/>
        </p:nvGrpSpPr>
        <p:grpSpPr bwMode="auto">
          <a:xfrm>
            <a:off x="6215063" y="1371600"/>
            <a:ext cx="1765300" cy="3429000"/>
            <a:chOff x="4141" y="336"/>
            <a:chExt cx="1112" cy="2160"/>
          </a:xfrm>
        </p:grpSpPr>
        <p:sp>
          <p:nvSpPr>
            <p:cNvPr id="15373" name="Oval 24"/>
            <p:cNvSpPr>
              <a:spLocks noChangeArrowheads="1"/>
            </p:cNvSpPr>
            <p:nvPr/>
          </p:nvSpPr>
          <p:spPr bwMode="auto">
            <a:xfrm>
              <a:off x="5208" y="1680"/>
              <a:ext cx="45" cy="45"/>
            </a:xfrm>
            <a:prstGeom prst="ellipse">
              <a:avLst/>
            </a:prstGeom>
            <a:solidFill>
              <a:schemeClr val="tx1"/>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5374" name="Group 25"/>
            <p:cNvGrpSpPr>
              <a:grpSpLocks/>
            </p:cNvGrpSpPr>
            <p:nvPr/>
          </p:nvGrpSpPr>
          <p:grpSpPr bwMode="auto">
            <a:xfrm>
              <a:off x="4141" y="336"/>
              <a:ext cx="1091" cy="2160"/>
              <a:chOff x="4141" y="336"/>
              <a:chExt cx="1091" cy="2160"/>
            </a:xfrm>
          </p:grpSpPr>
          <p:sp>
            <p:nvSpPr>
              <p:cNvPr id="15375" name="Line 26"/>
              <p:cNvSpPr>
                <a:spLocks noChangeShapeType="1"/>
              </p:cNvSpPr>
              <p:nvPr/>
            </p:nvSpPr>
            <p:spPr bwMode="auto">
              <a:xfrm flipV="1">
                <a:off x="4176" y="1728"/>
                <a:ext cx="1056" cy="7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Text Box 27"/>
              <p:cNvSpPr txBox="1">
                <a:spLocks noChangeArrowheads="1"/>
              </p:cNvSpPr>
              <p:nvPr/>
            </p:nvSpPr>
            <p:spPr bwMode="auto">
              <a:xfrm>
                <a:off x="4141" y="2016"/>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a:solidFill>
                      <a:srgbClr val="3333FF"/>
                    </a:solidFill>
                    <a:sym typeface="Symbol" panose="05050102010706020507" pitchFamily="18" charset="2"/>
                  </a:rPr>
                  <a:t></a:t>
                </a:r>
                <a:r>
                  <a:rPr lang="en-US" altLang="zh-CN" sz="2800" b="0" baseline="-25000">
                    <a:solidFill>
                      <a:srgbClr val="3333FF"/>
                    </a:solidFill>
                    <a:sym typeface="Symbol" panose="05050102010706020507" pitchFamily="18" charset="2"/>
                  </a:rPr>
                  <a:t>1</a:t>
                </a:r>
                <a:endParaRPr lang="en-US" altLang="zh-CN" sz="2800" b="0">
                  <a:solidFill>
                    <a:srgbClr val="3333FF"/>
                  </a:solidFill>
                </a:endParaRPr>
              </a:p>
            </p:txBody>
          </p:sp>
          <p:sp>
            <p:nvSpPr>
              <p:cNvPr id="15377" name="Text Box 28"/>
              <p:cNvSpPr txBox="1">
                <a:spLocks noChangeArrowheads="1"/>
              </p:cNvSpPr>
              <p:nvPr/>
            </p:nvSpPr>
            <p:spPr bwMode="auto">
              <a:xfrm>
                <a:off x="4179" y="393"/>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a:solidFill>
                      <a:srgbClr val="3333FF"/>
                    </a:solidFill>
                    <a:sym typeface="Symbol" panose="05050102010706020507" pitchFamily="18" charset="2"/>
                  </a:rPr>
                  <a:t></a:t>
                </a:r>
                <a:r>
                  <a:rPr lang="en-US" altLang="zh-CN" sz="2800" b="0" baseline="-25000">
                    <a:solidFill>
                      <a:srgbClr val="3333FF"/>
                    </a:solidFill>
                    <a:sym typeface="Symbol" panose="05050102010706020507" pitchFamily="18" charset="2"/>
                  </a:rPr>
                  <a:t>2</a:t>
                </a:r>
                <a:endParaRPr lang="en-US" altLang="zh-CN" sz="2800" b="0">
                  <a:solidFill>
                    <a:srgbClr val="3333FF"/>
                  </a:solidFill>
                </a:endParaRPr>
              </a:p>
            </p:txBody>
          </p:sp>
          <p:sp>
            <p:nvSpPr>
              <p:cNvPr id="15378" name="Freeform 29"/>
              <p:cNvSpPr>
                <a:spLocks/>
              </p:cNvSpPr>
              <p:nvPr/>
            </p:nvSpPr>
            <p:spPr bwMode="auto">
              <a:xfrm>
                <a:off x="4176" y="630"/>
                <a:ext cx="1056" cy="1050"/>
              </a:xfrm>
              <a:custGeom>
                <a:avLst/>
                <a:gdLst>
                  <a:gd name="T0" fmla="*/ 0 w 1056"/>
                  <a:gd name="T1" fmla="*/ 0 h 1050"/>
                  <a:gd name="T2" fmla="*/ 1056 w 1056"/>
                  <a:gd name="T3" fmla="*/ 1050 h 1050"/>
                  <a:gd name="T4" fmla="*/ 0 60000 65536"/>
                  <a:gd name="T5" fmla="*/ 0 60000 65536"/>
                  <a:gd name="T6" fmla="*/ 0 w 1056"/>
                  <a:gd name="T7" fmla="*/ 0 h 1050"/>
                  <a:gd name="T8" fmla="*/ 1056 w 1056"/>
                  <a:gd name="T9" fmla="*/ 1050 h 1050"/>
                </a:gdLst>
                <a:ahLst/>
                <a:cxnLst>
                  <a:cxn ang="T4">
                    <a:pos x="T0" y="T1"/>
                  </a:cxn>
                  <a:cxn ang="T5">
                    <a:pos x="T2" y="T3"/>
                  </a:cxn>
                </a:cxnLst>
                <a:rect l="T6" t="T7" r="T8" b="T9"/>
                <a:pathLst>
                  <a:path w="1056" h="1050">
                    <a:moveTo>
                      <a:pt x="0" y="0"/>
                    </a:moveTo>
                    <a:lnTo>
                      <a:pt x="1056" y="1050"/>
                    </a:lnTo>
                  </a:path>
                </a:pathLst>
              </a:custGeom>
              <a:noFill/>
              <a:ln w="381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9" name="Line 30"/>
              <p:cNvSpPr>
                <a:spLocks noChangeShapeType="1"/>
              </p:cNvSpPr>
              <p:nvPr/>
            </p:nvSpPr>
            <p:spPr bwMode="auto">
              <a:xfrm flipV="1">
                <a:off x="4176" y="336"/>
                <a:ext cx="0" cy="28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15363" name="Object 31"/>
          <p:cNvGraphicFramePr>
            <a:graphicFrameLocks noChangeAspect="1"/>
          </p:cNvGraphicFramePr>
          <p:nvPr/>
        </p:nvGraphicFramePr>
        <p:xfrm>
          <a:off x="457200" y="1600200"/>
          <a:ext cx="3287713" cy="1311275"/>
        </p:xfrm>
        <a:graphic>
          <a:graphicData uri="http://schemas.openxmlformats.org/presentationml/2006/ole">
            <mc:AlternateContent xmlns:mc="http://schemas.openxmlformats.org/markup-compatibility/2006">
              <mc:Choice xmlns:v="urn:schemas-microsoft-com:vml" Requires="v">
                <p:oleObj name="公式" r:id="rId10" imgW="1244520" imgH="520560" progId="Equation.3">
                  <p:embed/>
                </p:oleObj>
              </mc:Choice>
              <mc:Fallback>
                <p:oleObj name="公式" r:id="rId10" imgW="1244520" imgH="520560" progId="Equation.3">
                  <p:embed/>
                  <p:pic>
                    <p:nvPicPr>
                      <p:cNvPr id="15363"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1600200"/>
                        <a:ext cx="328771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29029"/>
                                        </p:tgtEl>
                                        <p:attrNameLst>
                                          <p:attrName>style.visibility</p:attrName>
                                        </p:attrNameLst>
                                      </p:cBhvr>
                                      <p:to>
                                        <p:strVal val="visible"/>
                                      </p:to>
                                    </p:set>
                                    <p:anim calcmode="lin" valueType="num">
                                      <p:cBhvr>
                                        <p:cTn id="7" dur="500" fill="hold"/>
                                        <p:tgtEl>
                                          <p:spTgt spid="129029"/>
                                        </p:tgtEl>
                                        <p:attrNameLst>
                                          <p:attrName>ppt_w</p:attrName>
                                        </p:attrNameLst>
                                      </p:cBhvr>
                                      <p:tavLst>
                                        <p:tav tm="0">
                                          <p:val>
                                            <p:fltVal val="0"/>
                                          </p:val>
                                        </p:tav>
                                        <p:tav tm="100000">
                                          <p:val>
                                            <p:strVal val="#ppt_w"/>
                                          </p:val>
                                        </p:tav>
                                      </p:tavLst>
                                    </p:anim>
                                    <p:anim calcmode="lin" valueType="num">
                                      <p:cBhvr>
                                        <p:cTn id="8" dur="500" fill="hold"/>
                                        <p:tgtEl>
                                          <p:spTgt spid="1290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1828800" y="0"/>
          <a:ext cx="3781425" cy="1157288"/>
        </p:xfrm>
        <a:graphic>
          <a:graphicData uri="http://schemas.openxmlformats.org/presentationml/2006/ole">
            <mc:AlternateContent xmlns:mc="http://schemas.openxmlformats.org/markup-compatibility/2006">
              <mc:Choice xmlns:v="urn:schemas-microsoft-com:vml" Requires="v">
                <p:oleObj name="公式" r:id="rId2" imgW="1638000" imgH="457200" progId="Equation.3">
                  <p:embed/>
                </p:oleObj>
              </mc:Choice>
              <mc:Fallback>
                <p:oleObj name="公式" r:id="rId2" imgW="1638000" imgH="457200" progId="Equation.3">
                  <p:embed/>
                  <p:pic>
                    <p:nvPicPr>
                      <p:cNvPr id="163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0"/>
                        <a:ext cx="3781425"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27" name="AutoShape 3"/>
          <p:cNvSpPr>
            <a:spLocks noChangeArrowheads="1"/>
          </p:cNvSpPr>
          <p:nvPr/>
        </p:nvSpPr>
        <p:spPr bwMode="auto">
          <a:xfrm>
            <a:off x="304800" y="152400"/>
            <a:ext cx="1219200" cy="1066800"/>
          </a:xfrm>
          <a:prstGeom prst="irregularSeal1">
            <a:avLst/>
          </a:prstGeom>
          <a:gradFill rotWithShape="1">
            <a:gsLst>
              <a:gs pos="0">
                <a:srgbClr val="FF66CC"/>
              </a:gs>
              <a:gs pos="50000">
                <a:srgbClr val="FFFFFF"/>
              </a:gs>
              <a:gs pos="100000">
                <a:srgbClr val="FF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3333FF"/>
                </a:solidFill>
              </a:rPr>
              <a:t>讨论</a:t>
            </a:r>
          </a:p>
        </p:txBody>
      </p:sp>
      <p:sp>
        <p:nvSpPr>
          <p:cNvPr id="103428" name="Text Box 4"/>
          <p:cNvSpPr txBox="1">
            <a:spLocks noChangeArrowheads="1"/>
          </p:cNvSpPr>
          <p:nvPr/>
        </p:nvSpPr>
        <p:spPr bwMode="auto">
          <a:xfrm>
            <a:off x="76200" y="1295400"/>
            <a:ext cx="3670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3333FF"/>
                </a:solidFill>
              </a:rPr>
              <a:t>（</a:t>
            </a:r>
            <a:r>
              <a:rPr lang="en-US" altLang="zh-CN" sz="2800">
                <a:solidFill>
                  <a:srgbClr val="3333FF"/>
                </a:solidFill>
              </a:rPr>
              <a:t>1</a:t>
            </a:r>
            <a:r>
              <a:rPr lang="zh-CN" altLang="en-US" sz="2800">
                <a:solidFill>
                  <a:srgbClr val="3333FF"/>
                </a:solidFill>
              </a:rPr>
              <a:t>）无限长直导线  </a:t>
            </a:r>
          </a:p>
          <a:p>
            <a:pPr algn="l"/>
            <a:r>
              <a:rPr lang="zh-CN" altLang="en-US" sz="2800" i="1">
                <a:solidFill>
                  <a:srgbClr val="3333FF"/>
                </a:solidFill>
              </a:rPr>
              <a:t>        </a:t>
            </a:r>
            <a:r>
              <a:rPr lang="zh-CN" altLang="en-US" sz="2800" b="0">
                <a:solidFill>
                  <a:srgbClr val="3333FF"/>
                </a:solidFill>
                <a:sym typeface="Symbol" panose="05050102010706020507" pitchFamily="18" charset="2"/>
              </a:rPr>
              <a:t></a:t>
            </a:r>
            <a:r>
              <a:rPr lang="zh-CN" altLang="en-US" sz="2800" i="1">
                <a:solidFill>
                  <a:srgbClr val="3333FF"/>
                </a:solidFill>
                <a:sym typeface="Symbol" panose="05050102010706020507" pitchFamily="18" charset="2"/>
              </a:rPr>
              <a:t> </a:t>
            </a:r>
            <a:r>
              <a:rPr lang="en-US" altLang="zh-CN" sz="2800" baseline="-25000">
                <a:solidFill>
                  <a:srgbClr val="3333FF"/>
                </a:solidFill>
              </a:rPr>
              <a:t>1 </a:t>
            </a:r>
            <a:r>
              <a:rPr lang="en-US" altLang="zh-CN" sz="2800">
                <a:solidFill>
                  <a:srgbClr val="3333FF"/>
                </a:solidFill>
              </a:rPr>
              <a:t>= 0 </a:t>
            </a:r>
            <a:r>
              <a:rPr lang="zh-CN" altLang="en-US" sz="2800">
                <a:solidFill>
                  <a:srgbClr val="3333FF"/>
                </a:solidFill>
              </a:rPr>
              <a:t>，</a:t>
            </a:r>
            <a:r>
              <a:rPr lang="zh-CN" altLang="en-US" sz="2800" b="0">
                <a:solidFill>
                  <a:srgbClr val="3333FF"/>
                </a:solidFill>
                <a:sym typeface="Symbol" panose="05050102010706020507" pitchFamily="18" charset="2"/>
              </a:rPr>
              <a:t></a:t>
            </a:r>
            <a:r>
              <a:rPr lang="zh-CN" altLang="en-US" sz="2800" i="1">
                <a:solidFill>
                  <a:srgbClr val="3333FF"/>
                </a:solidFill>
              </a:rPr>
              <a:t> </a:t>
            </a:r>
            <a:r>
              <a:rPr lang="en-US" altLang="zh-CN" sz="2800" baseline="-25000">
                <a:solidFill>
                  <a:srgbClr val="3333FF"/>
                </a:solidFill>
              </a:rPr>
              <a:t>2</a:t>
            </a:r>
            <a:r>
              <a:rPr lang="en-US" altLang="zh-CN" sz="2800">
                <a:solidFill>
                  <a:srgbClr val="3333FF"/>
                </a:solidFill>
              </a:rPr>
              <a:t>=</a:t>
            </a:r>
            <a:r>
              <a:rPr lang="en-US" altLang="zh-CN" sz="2800" i="1">
                <a:solidFill>
                  <a:srgbClr val="3333FF"/>
                </a:solidFill>
              </a:rPr>
              <a:t>π</a:t>
            </a:r>
            <a:r>
              <a:rPr lang="en-US" altLang="zh-CN" sz="2800">
                <a:solidFill>
                  <a:srgbClr val="3333FF"/>
                </a:solidFill>
              </a:rPr>
              <a:t> </a:t>
            </a:r>
          </a:p>
        </p:txBody>
      </p:sp>
      <p:graphicFrame>
        <p:nvGraphicFramePr>
          <p:cNvPr id="103429" name="Object 5"/>
          <p:cNvGraphicFramePr>
            <a:graphicFrameLocks noChangeAspect="1"/>
          </p:cNvGraphicFramePr>
          <p:nvPr/>
        </p:nvGraphicFramePr>
        <p:xfrm>
          <a:off x="3886200" y="1169988"/>
          <a:ext cx="1600200" cy="1039812"/>
        </p:xfrm>
        <a:graphic>
          <a:graphicData uri="http://schemas.openxmlformats.org/presentationml/2006/ole">
            <mc:AlternateContent xmlns:mc="http://schemas.openxmlformats.org/markup-compatibility/2006">
              <mc:Choice xmlns:v="urn:schemas-microsoft-com:vml" Requires="v">
                <p:oleObj name="公式" r:id="rId4" imgW="647640" imgH="457200" progId="Equation.3">
                  <p:embed/>
                </p:oleObj>
              </mc:Choice>
              <mc:Fallback>
                <p:oleObj name="公式" r:id="rId4" imgW="647640" imgH="457200" progId="Equation.3">
                  <p:embed/>
                  <p:pic>
                    <p:nvPicPr>
                      <p:cNvPr id="10342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169988"/>
                        <a:ext cx="1600200" cy="1039812"/>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3" name="Group 7"/>
          <p:cNvGrpSpPr>
            <a:grpSpLocks/>
          </p:cNvGrpSpPr>
          <p:nvPr/>
        </p:nvGrpSpPr>
        <p:grpSpPr bwMode="auto">
          <a:xfrm>
            <a:off x="6415088" y="76200"/>
            <a:ext cx="2614612" cy="3429000"/>
            <a:chOff x="4041" y="48"/>
            <a:chExt cx="1647" cy="2160"/>
          </a:xfrm>
        </p:grpSpPr>
        <p:sp>
          <p:nvSpPr>
            <p:cNvPr id="16422" name="Freeform 8"/>
            <p:cNvSpPr>
              <a:spLocks/>
            </p:cNvSpPr>
            <p:nvPr/>
          </p:nvSpPr>
          <p:spPr bwMode="auto">
            <a:xfrm>
              <a:off x="4080" y="1440"/>
              <a:ext cx="1098" cy="1"/>
            </a:xfrm>
            <a:custGeom>
              <a:avLst/>
              <a:gdLst>
                <a:gd name="T0" fmla="*/ 0 w 1098"/>
                <a:gd name="T1" fmla="*/ 0 h 1"/>
                <a:gd name="T2" fmla="*/ 1098 w 1098"/>
                <a:gd name="T3" fmla="*/ 0 h 1"/>
                <a:gd name="T4" fmla="*/ 0 60000 65536"/>
                <a:gd name="T5" fmla="*/ 0 60000 65536"/>
                <a:gd name="T6" fmla="*/ 0 w 1098"/>
                <a:gd name="T7" fmla="*/ 0 h 1"/>
                <a:gd name="T8" fmla="*/ 1098 w 1098"/>
                <a:gd name="T9" fmla="*/ 1 h 1"/>
              </a:gdLst>
              <a:ahLst/>
              <a:cxnLst>
                <a:cxn ang="T4">
                  <a:pos x="T0" y="T1"/>
                </a:cxn>
                <a:cxn ang="T5">
                  <a:pos x="T2" y="T3"/>
                </a:cxn>
              </a:cxnLst>
              <a:rect l="T6" t="T7" r="T8" b="T9"/>
              <a:pathLst>
                <a:path w="1098" h="1">
                  <a:moveTo>
                    <a:pt x="0" y="0"/>
                  </a:moveTo>
                  <a:lnTo>
                    <a:pt x="1098" y="0"/>
                  </a:lnTo>
                </a:path>
              </a:pathLst>
            </a:custGeom>
            <a:noFill/>
            <a:ln w="9525" cap="flat" cmpd="sng">
              <a:solidFill>
                <a:srgbClr val="00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23" name="Text Box 9"/>
            <p:cNvSpPr txBox="1">
              <a:spLocks noChangeArrowheads="1"/>
            </p:cNvSpPr>
            <p:nvPr/>
          </p:nvSpPr>
          <p:spPr bwMode="auto">
            <a:xfrm>
              <a:off x="4332"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a</a:t>
              </a:r>
            </a:p>
          </p:txBody>
        </p:sp>
        <p:sp>
          <p:nvSpPr>
            <p:cNvPr id="16424" name="Oval 10"/>
            <p:cNvSpPr>
              <a:spLocks noChangeArrowheads="1"/>
            </p:cNvSpPr>
            <p:nvPr/>
          </p:nvSpPr>
          <p:spPr bwMode="auto">
            <a:xfrm>
              <a:off x="5136" y="1392"/>
              <a:ext cx="45" cy="45"/>
            </a:xfrm>
            <a:prstGeom prst="ellipse">
              <a:avLst/>
            </a:prstGeom>
            <a:solidFill>
              <a:schemeClr val="tx1"/>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25" name="Text Box 11"/>
            <p:cNvSpPr txBox="1">
              <a:spLocks noChangeArrowheads="1"/>
            </p:cNvSpPr>
            <p:nvPr/>
          </p:nvSpPr>
          <p:spPr bwMode="auto">
            <a:xfrm>
              <a:off x="4079" y="105"/>
              <a:ext cx="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a:solidFill>
                    <a:srgbClr val="3333FF"/>
                  </a:solidFill>
                  <a:sym typeface="Symbol" panose="05050102010706020507" pitchFamily="18" charset="2"/>
                </a:rPr>
                <a:t> </a:t>
              </a:r>
              <a:r>
                <a:rPr lang="en-US" altLang="zh-CN" sz="2800" b="0" baseline="-25000">
                  <a:solidFill>
                    <a:srgbClr val="3333FF"/>
                  </a:solidFill>
                  <a:sym typeface="Symbol" panose="05050102010706020507" pitchFamily="18" charset="2"/>
                </a:rPr>
                <a:t>2</a:t>
              </a:r>
            </a:p>
          </p:txBody>
        </p:sp>
        <p:sp>
          <p:nvSpPr>
            <p:cNvPr id="103436" name="AutoShape 12"/>
            <p:cNvSpPr>
              <a:spLocks noChangeArrowheads="1"/>
            </p:cNvSpPr>
            <p:nvPr/>
          </p:nvSpPr>
          <p:spPr bwMode="auto">
            <a:xfrm>
              <a:off x="4080" y="336"/>
              <a:ext cx="48" cy="1872"/>
            </a:xfrm>
            <a:prstGeom prst="can">
              <a:avLst>
                <a:gd name="adj" fmla="val 174958"/>
              </a:avLst>
            </a:prstGeom>
            <a:gradFill rotWithShape="0">
              <a:gsLst>
                <a:gs pos="0">
                  <a:schemeClr val="bg2">
                    <a:gamma/>
                    <a:shade val="46275"/>
                    <a:invGamma/>
                  </a:schemeClr>
                </a:gs>
                <a:gs pos="50000">
                  <a:schemeClr val="bg2"/>
                </a:gs>
                <a:gs pos="100000">
                  <a:schemeClr val="bg2">
                    <a:gamma/>
                    <a:shade val="46275"/>
                    <a:invGamma/>
                  </a:schemeClr>
                </a:gs>
              </a:gsLst>
              <a:lin ang="0" scaled="1"/>
            </a:gradFill>
            <a:ln w="9525">
              <a:noFill/>
              <a:round/>
              <a:headEnd/>
              <a:tailEnd/>
            </a:ln>
            <a:effectLst/>
          </p:spPr>
          <p:txBody>
            <a:bodyPr wrap="none" anchor="ctr"/>
            <a:lstStyle/>
            <a:p>
              <a:pPr>
                <a:defRPr/>
              </a:pPr>
              <a:endParaRPr lang="zh-CN" altLang="en-US"/>
            </a:p>
          </p:txBody>
        </p:sp>
        <p:sp>
          <p:nvSpPr>
            <p:cNvPr id="16427" name="AutoShape 13"/>
            <p:cNvSpPr>
              <a:spLocks noChangeArrowheads="1"/>
            </p:cNvSpPr>
            <p:nvPr/>
          </p:nvSpPr>
          <p:spPr bwMode="auto">
            <a:xfrm>
              <a:off x="5232" y="1296"/>
              <a:ext cx="192" cy="240"/>
            </a:xfrm>
            <a:prstGeom prst="flowChartSummingJunction">
              <a:avLst/>
            </a:prstGeom>
            <a:solidFill>
              <a:srgbClr val="FFFFFF"/>
            </a:solidFill>
            <a:ln w="38100">
              <a:solidFill>
                <a:srgbClr val="CC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6390" name="Object 14"/>
            <p:cNvGraphicFramePr>
              <a:graphicFrameLocks noChangeAspect="1"/>
            </p:cNvGraphicFramePr>
            <p:nvPr/>
          </p:nvGraphicFramePr>
          <p:xfrm>
            <a:off x="5472" y="1296"/>
            <a:ext cx="216" cy="252"/>
          </p:xfrm>
          <a:graphic>
            <a:graphicData uri="http://schemas.openxmlformats.org/presentationml/2006/ole">
              <mc:AlternateContent xmlns:mc="http://schemas.openxmlformats.org/markup-compatibility/2006">
                <mc:Choice xmlns:v="urn:schemas-microsoft-com:vml" Requires="v">
                  <p:oleObj name="公式" r:id="rId6" imgW="164880" imgH="190440" progId="Equation.3">
                    <p:embed/>
                  </p:oleObj>
                </mc:Choice>
                <mc:Fallback>
                  <p:oleObj name="公式" r:id="rId6" imgW="164880" imgH="190440" progId="Equation.3">
                    <p:embed/>
                    <p:pic>
                      <p:nvPicPr>
                        <p:cNvPr id="1639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2" y="1296"/>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8" name="Line 15"/>
            <p:cNvSpPr>
              <a:spLocks noChangeShapeType="1"/>
            </p:cNvSpPr>
            <p:nvPr/>
          </p:nvSpPr>
          <p:spPr bwMode="auto">
            <a:xfrm flipV="1">
              <a:off x="4104" y="1440"/>
              <a:ext cx="1056" cy="768"/>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9" name="Text Box 16"/>
            <p:cNvSpPr txBox="1">
              <a:spLocks noChangeArrowheads="1"/>
            </p:cNvSpPr>
            <p:nvPr/>
          </p:nvSpPr>
          <p:spPr bwMode="auto">
            <a:xfrm>
              <a:off x="4041" y="1728"/>
              <a:ext cx="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a:solidFill>
                    <a:srgbClr val="3333FF"/>
                  </a:solidFill>
                  <a:sym typeface="Symbol" panose="05050102010706020507" pitchFamily="18" charset="2"/>
                </a:rPr>
                <a:t> </a:t>
              </a:r>
              <a:r>
                <a:rPr lang="en-US" altLang="zh-CN" sz="2800" b="0" baseline="-25000">
                  <a:solidFill>
                    <a:srgbClr val="3333FF"/>
                  </a:solidFill>
                  <a:sym typeface="Symbol" panose="05050102010706020507" pitchFamily="18" charset="2"/>
                </a:rPr>
                <a:t>1</a:t>
              </a:r>
            </a:p>
          </p:txBody>
        </p:sp>
        <p:sp>
          <p:nvSpPr>
            <p:cNvPr id="16430" name="Freeform 17"/>
            <p:cNvSpPr>
              <a:spLocks/>
            </p:cNvSpPr>
            <p:nvPr/>
          </p:nvSpPr>
          <p:spPr bwMode="auto">
            <a:xfrm>
              <a:off x="4104" y="342"/>
              <a:ext cx="1056" cy="1050"/>
            </a:xfrm>
            <a:custGeom>
              <a:avLst/>
              <a:gdLst>
                <a:gd name="T0" fmla="*/ 0 w 1056"/>
                <a:gd name="T1" fmla="*/ 0 h 1050"/>
                <a:gd name="T2" fmla="*/ 1056 w 1056"/>
                <a:gd name="T3" fmla="*/ 1050 h 1050"/>
                <a:gd name="T4" fmla="*/ 0 60000 65536"/>
                <a:gd name="T5" fmla="*/ 0 60000 65536"/>
                <a:gd name="T6" fmla="*/ 0 w 1056"/>
                <a:gd name="T7" fmla="*/ 0 h 1050"/>
                <a:gd name="T8" fmla="*/ 1056 w 1056"/>
                <a:gd name="T9" fmla="*/ 1050 h 1050"/>
              </a:gdLst>
              <a:ahLst/>
              <a:cxnLst>
                <a:cxn ang="T4">
                  <a:pos x="T0" y="T1"/>
                </a:cxn>
                <a:cxn ang="T5">
                  <a:pos x="T2" y="T3"/>
                </a:cxn>
              </a:cxnLst>
              <a:rect l="T6" t="T7" r="T8" b="T9"/>
              <a:pathLst>
                <a:path w="1056" h="1050">
                  <a:moveTo>
                    <a:pt x="0" y="0"/>
                  </a:moveTo>
                  <a:lnTo>
                    <a:pt x="1056" y="1050"/>
                  </a:lnTo>
                </a:path>
              </a:pathLst>
            </a:custGeom>
            <a:noFill/>
            <a:ln w="38100" cap="flat" cmpd="sng">
              <a:solidFill>
                <a:srgbClr val="00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31" name="Line 18"/>
            <p:cNvSpPr>
              <a:spLocks noChangeShapeType="1"/>
            </p:cNvSpPr>
            <p:nvPr/>
          </p:nvSpPr>
          <p:spPr bwMode="auto">
            <a:xfrm flipV="1">
              <a:off x="4104" y="48"/>
              <a:ext cx="0" cy="28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9"/>
          <p:cNvGrpSpPr>
            <a:grpSpLocks/>
          </p:cNvGrpSpPr>
          <p:nvPr/>
        </p:nvGrpSpPr>
        <p:grpSpPr bwMode="auto">
          <a:xfrm>
            <a:off x="6553200" y="2133600"/>
            <a:ext cx="1905000" cy="1828800"/>
            <a:chOff x="4128" y="1344"/>
            <a:chExt cx="1200" cy="1152"/>
          </a:xfrm>
        </p:grpSpPr>
        <p:sp>
          <p:nvSpPr>
            <p:cNvPr id="16416" name="Oval 20"/>
            <p:cNvSpPr>
              <a:spLocks noChangeArrowheads="1"/>
            </p:cNvSpPr>
            <p:nvPr/>
          </p:nvSpPr>
          <p:spPr bwMode="auto">
            <a:xfrm>
              <a:off x="5184" y="2163"/>
              <a:ext cx="45" cy="45"/>
            </a:xfrm>
            <a:prstGeom prst="ellipse">
              <a:avLst/>
            </a:prstGeom>
            <a:solidFill>
              <a:schemeClr val="tx1"/>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17" name="Text Box 21"/>
            <p:cNvSpPr txBox="1">
              <a:spLocks noChangeArrowheads="1"/>
            </p:cNvSpPr>
            <p:nvPr/>
          </p:nvSpPr>
          <p:spPr bwMode="auto">
            <a:xfrm>
              <a:off x="4974" y="2169"/>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p</a:t>
              </a:r>
            </a:p>
          </p:txBody>
        </p:sp>
        <p:sp>
          <p:nvSpPr>
            <p:cNvPr id="16418" name="Freeform 22"/>
            <p:cNvSpPr>
              <a:spLocks/>
            </p:cNvSpPr>
            <p:nvPr/>
          </p:nvSpPr>
          <p:spPr bwMode="auto">
            <a:xfrm>
              <a:off x="4128" y="2208"/>
              <a:ext cx="1098" cy="1"/>
            </a:xfrm>
            <a:custGeom>
              <a:avLst/>
              <a:gdLst>
                <a:gd name="T0" fmla="*/ 0 w 1098"/>
                <a:gd name="T1" fmla="*/ 0 h 1"/>
                <a:gd name="T2" fmla="*/ 1098 w 1098"/>
                <a:gd name="T3" fmla="*/ 0 h 1"/>
                <a:gd name="T4" fmla="*/ 0 60000 65536"/>
                <a:gd name="T5" fmla="*/ 0 60000 65536"/>
                <a:gd name="T6" fmla="*/ 0 w 1098"/>
                <a:gd name="T7" fmla="*/ 0 h 1"/>
                <a:gd name="T8" fmla="*/ 1098 w 1098"/>
                <a:gd name="T9" fmla="*/ 1 h 1"/>
              </a:gdLst>
              <a:ahLst/>
              <a:cxnLst>
                <a:cxn ang="T4">
                  <a:pos x="T0" y="T1"/>
                </a:cxn>
                <a:cxn ang="T5">
                  <a:pos x="T2" y="T3"/>
                </a:cxn>
              </a:cxnLst>
              <a:rect l="T6" t="T7" r="T8" b="T9"/>
              <a:pathLst>
                <a:path w="1098" h="1">
                  <a:moveTo>
                    <a:pt x="0" y="0"/>
                  </a:moveTo>
                  <a:lnTo>
                    <a:pt x="1098" y="0"/>
                  </a:lnTo>
                </a:path>
              </a:pathLst>
            </a:custGeom>
            <a:noFill/>
            <a:ln w="9525" cap="flat" cmpd="sng">
              <a:solidFill>
                <a:srgbClr val="00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9" name="Text Box 23"/>
            <p:cNvSpPr txBox="1">
              <a:spLocks noChangeArrowheads="1"/>
            </p:cNvSpPr>
            <p:nvPr/>
          </p:nvSpPr>
          <p:spPr bwMode="auto">
            <a:xfrm>
              <a:off x="4380" y="211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a</a:t>
              </a:r>
            </a:p>
          </p:txBody>
        </p:sp>
        <p:sp>
          <p:nvSpPr>
            <p:cNvPr id="16420" name="Text Box 24"/>
            <p:cNvSpPr txBox="1">
              <a:spLocks noChangeArrowheads="1"/>
            </p:cNvSpPr>
            <p:nvPr/>
          </p:nvSpPr>
          <p:spPr bwMode="auto">
            <a:xfrm>
              <a:off x="4320" y="1344"/>
              <a:ext cx="228"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rgbClr val="3333FF"/>
                  </a:solidFill>
                </a:rPr>
                <a:t>a</a:t>
              </a:r>
            </a:p>
          </p:txBody>
        </p:sp>
        <p:sp>
          <p:nvSpPr>
            <p:cNvPr id="16421" name="Freeform 25"/>
            <p:cNvSpPr>
              <a:spLocks/>
            </p:cNvSpPr>
            <p:nvPr/>
          </p:nvSpPr>
          <p:spPr bwMode="auto">
            <a:xfrm>
              <a:off x="4128" y="1440"/>
              <a:ext cx="1098" cy="1"/>
            </a:xfrm>
            <a:custGeom>
              <a:avLst/>
              <a:gdLst>
                <a:gd name="T0" fmla="*/ 0 w 1098"/>
                <a:gd name="T1" fmla="*/ 0 h 1"/>
                <a:gd name="T2" fmla="*/ 1098 w 1098"/>
                <a:gd name="T3" fmla="*/ 0 h 1"/>
                <a:gd name="T4" fmla="*/ 0 60000 65536"/>
                <a:gd name="T5" fmla="*/ 0 60000 65536"/>
                <a:gd name="T6" fmla="*/ 0 w 1098"/>
                <a:gd name="T7" fmla="*/ 0 h 1"/>
                <a:gd name="T8" fmla="*/ 1098 w 1098"/>
                <a:gd name="T9" fmla="*/ 1 h 1"/>
              </a:gdLst>
              <a:ahLst/>
              <a:cxnLst>
                <a:cxn ang="T4">
                  <a:pos x="T0" y="T1"/>
                </a:cxn>
                <a:cxn ang="T5">
                  <a:pos x="T2" y="T3"/>
                </a:cxn>
              </a:cxnLst>
              <a:rect l="T6" t="T7" r="T8" b="T9"/>
              <a:pathLst>
                <a:path w="1098" h="1">
                  <a:moveTo>
                    <a:pt x="0" y="0"/>
                  </a:moveTo>
                  <a:lnTo>
                    <a:pt x="1098" y="0"/>
                  </a:lnTo>
                </a:path>
              </a:pathLst>
            </a:custGeom>
            <a:noFill/>
            <a:ln w="9525" cap="flat" cmpd="sng">
              <a:solidFill>
                <a:schemeClr val="bg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3450" name="Text Box 26"/>
          <p:cNvSpPr txBox="1">
            <a:spLocks noChangeArrowheads="1"/>
          </p:cNvSpPr>
          <p:nvPr/>
        </p:nvSpPr>
        <p:spPr bwMode="auto">
          <a:xfrm>
            <a:off x="288925" y="2514600"/>
            <a:ext cx="1587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3333FF"/>
                </a:solidFill>
              </a:rPr>
              <a:t>磁感应线</a:t>
            </a:r>
          </a:p>
        </p:txBody>
      </p:sp>
      <p:sp>
        <p:nvSpPr>
          <p:cNvPr id="103451" name="Text Box 27"/>
          <p:cNvSpPr txBox="1">
            <a:spLocks noChangeArrowheads="1"/>
          </p:cNvSpPr>
          <p:nvPr/>
        </p:nvSpPr>
        <p:spPr bwMode="auto">
          <a:xfrm>
            <a:off x="457200" y="3048000"/>
            <a:ext cx="15001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3333FF"/>
                </a:solidFill>
              </a:rPr>
              <a:t>右手螺旋法则</a:t>
            </a:r>
          </a:p>
        </p:txBody>
      </p:sp>
      <p:sp>
        <p:nvSpPr>
          <p:cNvPr id="16399" name="Line 31"/>
          <p:cNvSpPr>
            <a:spLocks noChangeShapeType="1"/>
          </p:cNvSpPr>
          <p:nvPr/>
        </p:nvSpPr>
        <p:spPr bwMode="auto">
          <a:xfrm flipV="1">
            <a:off x="6400800" y="1066800"/>
            <a:ext cx="0" cy="53340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Text Box 32"/>
          <p:cNvSpPr txBox="1">
            <a:spLocks noChangeArrowheads="1"/>
          </p:cNvSpPr>
          <p:nvPr/>
        </p:nvSpPr>
        <p:spPr bwMode="auto">
          <a:xfrm>
            <a:off x="6011863" y="981075"/>
            <a:ext cx="322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rgbClr val="3333FF"/>
                </a:solidFill>
              </a:rPr>
              <a:t>I</a:t>
            </a:r>
          </a:p>
        </p:txBody>
      </p:sp>
      <p:grpSp>
        <p:nvGrpSpPr>
          <p:cNvPr id="4" name="Group 35"/>
          <p:cNvGrpSpPr>
            <a:grpSpLocks/>
          </p:cNvGrpSpPr>
          <p:nvPr/>
        </p:nvGrpSpPr>
        <p:grpSpPr bwMode="auto">
          <a:xfrm>
            <a:off x="2057400" y="2124075"/>
            <a:ext cx="2133600" cy="2219325"/>
            <a:chOff x="1296" y="1338"/>
            <a:chExt cx="1344" cy="1398"/>
          </a:xfrm>
        </p:grpSpPr>
        <p:sp>
          <p:nvSpPr>
            <p:cNvPr id="16404" name="Oval 36"/>
            <p:cNvSpPr>
              <a:spLocks noChangeArrowheads="1"/>
            </p:cNvSpPr>
            <p:nvPr/>
          </p:nvSpPr>
          <p:spPr bwMode="auto">
            <a:xfrm>
              <a:off x="1296" y="1824"/>
              <a:ext cx="1344" cy="432"/>
            </a:xfrm>
            <a:prstGeom prst="ellipse">
              <a:avLst/>
            </a:prstGeom>
            <a:solidFill>
              <a:srgbClr val="FFFFFF"/>
            </a:solidFill>
            <a:ln w="38100" cap="rnd">
              <a:solidFill>
                <a:srgbClr val="0000FF"/>
              </a:solidFill>
              <a:prstDash val="sysDot"/>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05" name="Oval 37"/>
            <p:cNvSpPr>
              <a:spLocks noChangeArrowheads="1"/>
            </p:cNvSpPr>
            <p:nvPr/>
          </p:nvSpPr>
          <p:spPr bwMode="auto">
            <a:xfrm>
              <a:off x="1488" y="1896"/>
              <a:ext cx="960" cy="288"/>
            </a:xfrm>
            <a:prstGeom prst="ellipse">
              <a:avLst/>
            </a:prstGeom>
            <a:solidFill>
              <a:srgbClr val="FFFFFF"/>
            </a:solidFill>
            <a:ln w="38100" cap="rnd">
              <a:solidFill>
                <a:srgbClr val="0000FF"/>
              </a:solidFill>
              <a:prstDash val="sysDot"/>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06" name="Oval 38"/>
            <p:cNvSpPr>
              <a:spLocks noChangeArrowheads="1"/>
            </p:cNvSpPr>
            <p:nvPr/>
          </p:nvSpPr>
          <p:spPr bwMode="auto">
            <a:xfrm>
              <a:off x="1728" y="1992"/>
              <a:ext cx="480" cy="96"/>
            </a:xfrm>
            <a:prstGeom prst="ellipse">
              <a:avLst/>
            </a:prstGeom>
            <a:solidFill>
              <a:srgbClr val="FFFFFF"/>
            </a:solidFill>
            <a:ln w="38100" cap="rnd">
              <a:solidFill>
                <a:srgbClr val="0000FF"/>
              </a:solidFill>
              <a:prstDash val="sysDot"/>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07" name="Freeform 39"/>
            <p:cNvSpPr>
              <a:spLocks/>
            </p:cNvSpPr>
            <p:nvPr/>
          </p:nvSpPr>
          <p:spPr bwMode="auto">
            <a:xfrm>
              <a:off x="1962" y="1440"/>
              <a:ext cx="7" cy="624"/>
            </a:xfrm>
            <a:custGeom>
              <a:avLst/>
              <a:gdLst>
                <a:gd name="T0" fmla="*/ 0 w 7"/>
                <a:gd name="T1" fmla="*/ 624 h 624"/>
                <a:gd name="T2" fmla="*/ 7 w 7"/>
                <a:gd name="T3" fmla="*/ 0 h 624"/>
                <a:gd name="T4" fmla="*/ 0 60000 65536"/>
                <a:gd name="T5" fmla="*/ 0 60000 65536"/>
                <a:gd name="T6" fmla="*/ 0 w 7"/>
                <a:gd name="T7" fmla="*/ 0 h 624"/>
                <a:gd name="T8" fmla="*/ 7 w 7"/>
                <a:gd name="T9" fmla="*/ 624 h 624"/>
              </a:gdLst>
              <a:ahLst/>
              <a:cxnLst>
                <a:cxn ang="T4">
                  <a:pos x="T0" y="T1"/>
                </a:cxn>
                <a:cxn ang="T5">
                  <a:pos x="T2" y="T3"/>
                </a:cxn>
              </a:cxnLst>
              <a:rect l="T6" t="T7" r="T8" b="T9"/>
              <a:pathLst>
                <a:path w="7" h="624">
                  <a:moveTo>
                    <a:pt x="0" y="624"/>
                  </a:moveTo>
                  <a:lnTo>
                    <a:pt x="7" y="0"/>
                  </a:lnTo>
                </a:path>
              </a:pathLst>
            </a:custGeom>
            <a:noFill/>
            <a:ln w="57150" cap="flat" cmpd="sng">
              <a:solidFill>
                <a:srgbClr val="FF9933"/>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8" name="Line 40"/>
            <p:cNvSpPr>
              <a:spLocks noChangeShapeType="1"/>
            </p:cNvSpPr>
            <p:nvPr/>
          </p:nvSpPr>
          <p:spPr bwMode="auto">
            <a:xfrm>
              <a:off x="1968" y="2256"/>
              <a:ext cx="0" cy="480"/>
            </a:xfrm>
            <a:prstGeom prst="line">
              <a:avLst/>
            </a:prstGeom>
            <a:noFill/>
            <a:ln w="5715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Text Box 41"/>
            <p:cNvSpPr txBox="1">
              <a:spLocks noChangeArrowheads="1"/>
            </p:cNvSpPr>
            <p:nvPr/>
          </p:nvSpPr>
          <p:spPr bwMode="auto">
            <a:xfrm>
              <a:off x="2011" y="1338"/>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rgbClr val="3333FF"/>
                  </a:solidFill>
                </a:rPr>
                <a:t>I</a:t>
              </a:r>
            </a:p>
          </p:txBody>
        </p:sp>
        <p:sp>
          <p:nvSpPr>
            <p:cNvPr id="16410" name="AutoShape 42"/>
            <p:cNvSpPr>
              <a:spLocks noChangeArrowheads="1"/>
            </p:cNvSpPr>
            <p:nvPr/>
          </p:nvSpPr>
          <p:spPr bwMode="auto">
            <a:xfrm>
              <a:off x="1728" y="1632"/>
              <a:ext cx="432" cy="240"/>
            </a:xfrm>
            <a:prstGeom prst="curvedRightArrow">
              <a:avLst>
                <a:gd name="adj1" fmla="val 20000"/>
                <a:gd name="adj2" fmla="val 40000"/>
                <a:gd name="adj3" fmla="val 50000"/>
              </a:avLst>
            </a:prstGeom>
            <a:solidFill>
              <a:schemeClr val="bg1"/>
            </a:solidFill>
            <a:ln w="9525">
              <a:solidFill>
                <a:srgbClr val="0000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6411" name="Line 43"/>
            <p:cNvSpPr>
              <a:spLocks noChangeShapeType="1"/>
            </p:cNvSpPr>
            <p:nvPr/>
          </p:nvSpPr>
          <p:spPr bwMode="auto">
            <a:xfrm flipV="1">
              <a:off x="1968" y="1488"/>
              <a:ext cx="0" cy="240"/>
            </a:xfrm>
            <a:prstGeom prst="line">
              <a:avLst/>
            </a:prstGeom>
            <a:noFill/>
            <a:ln w="57150">
              <a:solidFill>
                <a:srgbClr val="FF993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Freeform 44"/>
            <p:cNvSpPr>
              <a:spLocks/>
            </p:cNvSpPr>
            <p:nvPr/>
          </p:nvSpPr>
          <p:spPr bwMode="auto">
            <a:xfrm>
              <a:off x="1851" y="2082"/>
              <a:ext cx="114" cy="15"/>
            </a:xfrm>
            <a:custGeom>
              <a:avLst/>
              <a:gdLst>
                <a:gd name="T0" fmla="*/ 0 w 114"/>
                <a:gd name="T1" fmla="*/ 0 h 15"/>
                <a:gd name="T2" fmla="*/ 114 w 114"/>
                <a:gd name="T3" fmla="*/ 15 h 15"/>
                <a:gd name="T4" fmla="*/ 0 60000 65536"/>
                <a:gd name="T5" fmla="*/ 0 60000 65536"/>
                <a:gd name="T6" fmla="*/ 0 w 114"/>
                <a:gd name="T7" fmla="*/ 0 h 15"/>
                <a:gd name="T8" fmla="*/ 114 w 114"/>
                <a:gd name="T9" fmla="*/ 15 h 15"/>
              </a:gdLst>
              <a:ahLst/>
              <a:cxnLst>
                <a:cxn ang="T4">
                  <a:pos x="T0" y="T1"/>
                </a:cxn>
                <a:cxn ang="T5">
                  <a:pos x="T2" y="T3"/>
                </a:cxn>
              </a:cxnLst>
              <a:rect l="T6" t="T7" r="T8" b="T9"/>
              <a:pathLst>
                <a:path w="114" h="15">
                  <a:moveTo>
                    <a:pt x="0" y="0"/>
                  </a:moveTo>
                  <a:lnTo>
                    <a:pt x="114" y="15"/>
                  </a:lnTo>
                </a:path>
              </a:pathLst>
            </a:custGeom>
            <a:noFill/>
            <a:ln w="28575" cap="rnd" cmpd="sng">
              <a:solidFill>
                <a:srgbClr val="3333CC"/>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3" name="Freeform 45"/>
            <p:cNvSpPr>
              <a:spLocks/>
            </p:cNvSpPr>
            <p:nvPr/>
          </p:nvSpPr>
          <p:spPr bwMode="auto">
            <a:xfrm>
              <a:off x="1950" y="2178"/>
              <a:ext cx="114" cy="15"/>
            </a:xfrm>
            <a:custGeom>
              <a:avLst/>
              <a:gdLst>
                <a:gd name="T0" fmla="*/ 0 w 114"/>
                <a:gd name="T1" fmla="*/ 0 h 15"/>
                <a:gd name="T2" fmla="*/ 114 w 114"/>
                <a:gd name="T3" fmla="*/ 15 h 15"/>
                <a:gd name="T4" fmla="*/ 0 60000 65536"/>
                <a:gd name="T5" fmla="*/ 0 60000 65536"/>
                <a:gd name="T6" fmla="*/ 0 w 114"/>
                <a:gd name="T7" fmla="*/ 0 h 15"/>
                <a:gd name="T8" fmla="*/ 114 w 114"/>
                <a:gd name="T9" fmla="*/ 15 h 15"/>
              </a:gdLst>
              <a:ahLst/>
              <a:cxnLst>
                <a:cxn ang="T4">
                  <a:pos x="T0" y="T1"/>
                </a:cxn>
                <a:cxn ang="T5">
                  <a:pos x="T2" y="T3"/>
                </a:cxn>
              </a:cxnLst>
              <a:rect l="T6" t="T7" r="T8" b="T9"/>
              <a:pathLst>
                <a:path w="114" h="15">
                  <a:moveTo>
                    <a:pt x="0" y="0"/>
                  </a:moveTo>
                  <a:lnTo>
                    <a:pt x="114" y="15"/>
                  </a:lnTo>
                </a:path>
              </a:pathLst>
            </a:custGeom>
            <a:noFill/>
            <a:ln w="28575" cap="rnd" cmpd="sng">
              <a:solidFill>
                <a:srgbClr val="3333CC"/>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4" name="Freeform 46"/>
            <p:cNvSpPr>
              <a:spLocks/>
            </p:cNvSpPr>
            <p:nvPr/>
          </p:nvSpPr>
          <p:spPr bwMode="auto">
            <a:xfrm>
              <a:off x="2097" y="2250"/>
              <a:ext cx="111" cy="3"/>
            </a:xfrm>
            <a:custGeom>
              <a:avLst/>
              <a:gdLst>
                <a:gd name="T0" fmla="*/ 0 w 111"/>
                <a:gd name="T1" fmla="*/ 3 h 3"/>
                <a:gd name="T2" fmla="*/ 111 w 111"/>
                <a:gd name="T3" fmla="*/ 0 h 3"/>
                <a:gd name="T4" fmla="*/ 0 60000 65536"/>
                <a:gd name="T5" fmla="*/ 0 60000 65536"/>
                <a:gd name="T6" fmla="*/ 0 w 111"/>
                <a:gd name="T7" fmla="*/ 0 h 3"/>
                <a:gd name="T8" fmla="*/ 111 w 111"/>
                <a:gd name="T9" fmla="*/ 3 h 3"/>
              </a:gdLst>
              <a:ahLst/>
              <a:cxnLst>
                <a:cxn ang="T4">
                  <a:pos x="T0" y="T1"/>
                </a:cxn>
                <a:cxn ang="T5">
                  <a:pos x="T2" y="T3"/>
                </a:cxn>
              </a:cxnLst>
              <a:rect l="T6" t="T7" r="T8" b="T9"/>
              <a:pathLst>
                <a:path w="111" h="3">
                  <a:moveTo>
                    <a:pt x="0" y="3"/>
                  </a:moveTo>
                  <a:lnTo>
                    <a:pt x="111" y="0"/>
                  </a:lnTo>
                </a:path>
              </a:pathLst>
            </a:custGeom>
            <a:noFill/>
            <a:ln w="28575" cap="rnd" cmpd="sng">
              <a:solidFill>
                <a:srgbClr val="3333CC"/>
              </a:solidFill>
              <a:prstDash val="sysDot"/>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5" name="Text Box 47"/>
            <p:cNvSpPr txBox="1">
              <a:spLocks noChangeArrowheads="1"/>
            </p:cNvSpPr>
            <p:nvPr/>
          </p:nvSpPr>
          <p:spPr bwMode="auto">
            <a:xfrm>
              <a:off x="2304" y="158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solidFill>
                    <a:srgbClr val="3333FF"/>
                  </a:solidFill>
                </a:rPr>
                <a:t>B</a:t>
              </a:r>
            </a:p>
          </p:txBody>
        </p:sp>
      </p:grpSp>
      <p:graphicFrame>
        <p:nvGraphicFramePr>
          <p:cNvPr id="2" name="Object 6">
            <a:extLst>
              <a:ext uri="{FF2B5EF4-FFF2-40B4-BE49-F238E27FC236}">
                <a16:creationId xmlns:a16="http://schemas.microsoft.com/office/drawing/2014/main" id="{79DF1658-ECDA-0069-E37C-081E80A44357}"/>
              </a:ext>
            </a:extLst>
          </p:cNvPr>
          <p:cNvGraphicFramePr>
            <a:graphicFrameLocks noChangeAspect="1"/>
          </p:cNvGraphicFramePr>
          <p:nvPr/>
        </p:nvGraphicFramePr>
        <p:xfrm>
          <a:off x="5257800" y="4419600"/>
          <a:ext cx="1447800" cy="979488"/>
        </p:xfrm>
        <a:graphic>
          <a:graphicData uri="http://schemas.openxmlformats.org/presentationml/2006/ole">
            <mc:AlternateContent xmlns:mc="http://schemas.openxmlformats.org/markup-compatibility/2006">
              <mc:Choice xmlns:v="urn:schemas-microsoft-com:vml" Requires="v">
                <p:oleObj name="公式" r:id="rId8" imgW="647640" imgH="457200" progId="Equation.3">
                  <p:embed/>
                </p:oleObj>
              </mc:Choice>
              <mc:Fallback>
                <p:oleObj name="公式" r:id="rId8" imgW="647640" imgH="457200" progId="Equation.3">
                  <p:embed/>
                  <p:pic>
                    <p:nvPicPr>
                      <p:cNvPr id="10343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4419600"/>
                        <a:ext cx="144780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28">
            <a:extLst>
              <a:ext uri="{FF2B5EF4-FFF2-40B4-BE49-F238E27FC236}">
                <a16:creationId xmlns:a16="http://schemas.microsoft.com/office/drawing/2014/main" id="{9B0E6D02-1729-9CA4-FB88-CE8711FF514B}"/>
              </a:ext>
            </a:extLst>
          </p:cNvPr>
          <p:cNvSpPr>
            <a:spLocks noChangeArrowheads="1"/>
          </p:cNvSpPr>
          <p:nvPr/>
        </p:nvSpPr>
        <p:spPr bwMode="auto">
          <a:xfrm>
            <a:off x="0" y="5805488"/>
            <a:ext cx="594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800">
                <a:solidFill>
                  <a:srgbClr val="3333FF"/>
                </a:solidFill>
                <a:latin typeface="宋体" panose="02010600030101010101" pitchFamily="2" charset="-122"/>
              </a:rPr>
              <a:t>（</a:t>
            </a:r>
            <a:r>
              <a:rPr lang="en-US" altLang="zh-CN" sz="2800">
                <a:solidFill>
                  <a:srgbClr val="3333FF"/>
                </a:solidFill>
                <a:latin typeface="宋体" panose="02010600030101010101" pitchFamily="2" charset="-122"/>
              </a:rPr>
              <a:t>3</a:t>
            </a:r>
            <a:r>
              <a:rPr lang="zh-CN" altLang="en-US" sz="2800">
                <a:solidFill>
                  <a:srgbClr val="3333FF"/>
                </a:solidFill>
                <a:latin typeface="宋体" panose="02010600030101010101" pitchFamily="2" charset="-122"/>
              </a:rPr>
              <a:t>）场点在直电流或它的延长线上</a:t>
            </a:r>
          </a:p>
        </p:txBody>
      </p:sp>
      <p:graphicFrame>
        <p:nvGraphicFramePr>
          <p:cNvPr id="6" name="Object 29">
            <a:extLst>
              <a:ext uri="{FF2B5EF4-FFF2-40B4-BE49-F238E27FC236}">
                <a16:creationId xmlns:a16="http://schemas.microsoft.com/office/drawing/2014/main" id="{92A60134-1CEB-35A0-6150-C80CED93DC5B}"/>
              </a:ext>
            </a:extLst>
          </p:cNvPr>
          <p:cNvGraphicFramePr>
            <a:graphicFrameLocks/>
          </p:cNvGraphicFramePr>
          <p:nvPr/>
        </p:nvGraphicFramePr>
        <p:xfrm>
          <a:off x="5899150" y="5791200"/>
          <a:ext cx="1797050" cy="685800"/>
        </p:xfrm>
        <a:graphic>
          <a:graphicData uri="http://schemas.openxmlformats.org/presentationml/2006/ole">
            <mc:AlternateContent xmlns:mc="http://schemas.openxmlformats.org/markup-compatibility/2006">
              <mc:Choice xmlns:v="urn:schemas-microsoft-com:vml" Requires="v">
                <p:oleObj name="公式" r:id="rId10" imgW="736560" imgH="279360" progId="Equation.3">
                  <p:embed/>
                </p:oleObj>
              </mc:Choice>
              <mc:Fallback>
                <p:oleObj name="公式" r:id="rId10" imgW="736560" imgH="279360" progId="Equation.3">
                  <p:embed/>
                  <p:pic>
                    <p:nvPicPr>
                      <p:cNvPr id="103453" name="Object 2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99150" y="5791200"/>
                        <a:ext cx="1797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30">
            <a:extLst>
              <a:ext uri="{FF2B5EF4-FFF2-40B4-BE49-F238E27FC236}">
                <a16:creationId xmlns:a16="http://schemas.microsoft.com/office/drawing/2014/main" id="{7E213A9E-704D-E36B-F3FF-72532B195667}"/>
              </a:ext>
            </a:extLst>
          </p:cNvPr>
          <p:cNvSpPr txBox="1">
            <a:spLocks noChangeArrowheads="1"/>
          </p:cNvSpPr>
          <p:nvPr/>
        </p:nvSpPr>
        <p:spPr bwMode="auto">
          <a:xfrm>
            <a:off x="7796213" y="5805488"/>
            <a:ext cx="890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rgbClr val="3333FF"/>
                </a:solidFill>
              </a:rPr>
              <a:t>B </a:t>
            </a:r>
            <a:r>
              <a:rPr lang="en-US" altLang="zh-CN" sz="2800">
                <a:solidFill>
                  <a:srgbClr val="3333FF"/>
                </a:solidFill>
              </a:rPr>
              <a:t>=0</a:t>
            </a:r>
          </a:p>
        </p:txBody>
      </p:sp>
      <p:sp>
        <p:nvSpPr>
          <p:cNvPr id="8" name="Text Box 33">
            <a:extLst>
              <a:ext uri="{FF2B5EF4-FFF2-40B4-BE49-F238E27FC236}">
                <a16:creationId xmlns:a16="http://schemas.microsoft.com/office/drawing/2014/main" id="{D18064E2-FFFA-97E8-98B5-CA1560B4028D}"/>
              </a:ext>
            </a:extLst>
          </p:cNvPr>
          <p:cNvSpPr txBox="1">
            <a:spLocks noChangeArrowheads="1"/>
          </p:cNvSpPr>
          <p:nvPr/>
        </p:nvSpPr>
        <p:spPr bwMode="auto">
          <a:xfrm>
            <a:off x="0" y="4510088"/>
            <a:ext cx="480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3333FF"/>
                </a:solidFill>
              </a:rPr>
              <a:t>（</a:t>
            </a:r>
            <a:r>
              <a:rPr lang="en-US" altLang="zh-CN" sz="2800">
                <a:solidFill>
                  <a:srgbClr val="3333FF"/>
                </a:solidFill>
              </a:rPr>
              <a:t>2</a:t>
            </a:r>
            <a:r>
              <a:rPr lang="zh-CN" altLang="en-US" sz="2800">
                <a:solidFill>
                  <a:srgbClr val="3333FF"/>
                </a:solidFill>
              </a:rPr>
              <a:t>）半无限长直导线端点外</a:t>
            </a:r>
            <a:r>
              <a:rPr lang="en-US" altLang="zh-CN" sz="2800">
                <a:solidFill>
                  <a:srgbClr val="3333FF"/>
                </a:solidFill>
              </a:rPr>
              <a:t>, </a:t>
            </a:r>
          </a:p>
        </p:txBody>
      </p:sp>
      <p:sp>
        <p:nvSpPr>
          <p:cNvPr id="9" name="Text Box 34">
            <a:extLst>
              <a:ext uri="{FF2B5EF4-FFF2-40B4-BE49-F238E27FC236}">
                <a16:creationId xmlns:a16="http://schemas.microsoft.com/office/drawing/2014/main" id="{8F3FC6B7-64B7-CA3C-4FBB-EE74E27178D9}"/>
              </a:ext>
            </a:extLst>
          </p:cNvPr>
          <p:cNvSpPr txBox="1">
            <a:spLocks noChangeArrowheads="1"/>
          </p:cNvSpPr>
          <p:nvPr/>
        </p:nvSpPr>
        <p:spPr bwMode="auto">
          <a:xfrm>
            <a:off x="987425" y="5105400"/>
            <a:ext cx="2959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sym typeface="Symbol" panose="05050102010706020507" pitchFamily="18" charset="2"/>
              </a:rPr>
              <a:t></a:t>
            </a:r>
            <a:r>
              <a:rPr lang="en-US" altLang="zh-CN" sz="2800" i="1">
                <a:solidFill>
                  <a:srgbClr val="3333FF"/>
                </a:solidFill>
              </a:rPr>
              <a:t> </a:t>
            </a:r>
            <a:r>
              <a:rPr lang="en-US" altLang="zh-CN" sz="2800" baseline="-25000">
                <a:solidFill>
                  <a:srgbClr val="3333FF"/>
                </a:solidFill>
              </a:rPr>
              <a:t>1</a:t>
            </a:r>
            <a:r>
              <a:rPr lang="en-US" altLang="zh-CN" sz="2800">
                <a:solidFill>
                  <a:srgbClr val="3333FF"/>
                </a:solidFill>
              </a:rPr>
              <a:t>= </a:t>
            </a:r>
            <a:r>
              <a:rPr lang="en-US" altLang="zh-CN" sz="2800" i="1">
                <a:solidFill>
                  <a:srgbClr val="3333FF"/>
                </a:solidFill>
              </a:rPr>
              <a:t>π/2</a:t>
            </a:r>
            <a:r>
              <a:rPr lang="en-US" altLang="zh-CN" sz="2800">
                <a:solidFill>
                  <a:srgbClr val="3333FF"/>
                </a:solidFill>
              </a:rPr>
              <a:t> </a:t>
            </a:r>
            <a:r>
              <a:rPr lang="zh-CN" altLang="en-US" sz="2800">
                <a:solidFill>
                  <a:srgbClr val="3333FF"/>
                </a:solidFill>
              </a:rPr>
              <a:t>，</a:t>
            </a:r>
            <a:r>
              <a:rPr lang="zh-CN" altLang="en-US" sz="2800" b="0" i="1">
                <a:solidFill>
                  <a:srgbClr val="3333FF"/>
                </a:solidFill>
                <a:sym typeface="Symbol" panose="05050102010706020507" pitchFamily="18" charset="2"/>
              </a:rPr>
              <a:t></a:t>
            </a:r>
            <a:r>
              <a:rPr lang="zh-CN" altLang="en-US" sz="2800" i="1">
                <a:solidFill>
                  <a:srgbClr val="3333FF"/>
                </a:solidFill>
              </a:rPr>
              <a:t> </a:t>
            </a:r>
            <a:r>
              <a:rPr lang="en-US" altLang="zh-CN" sz="2800" baseline="-25000">
                <a:solidFill>
                  <a:srgbClr val="3333FF"/>
                </a:solidFill>
              </a:rPr>
              <a:t>2</a:t>
            </a:r>
            <a:r>
              <a:rPr lang="en-US" altLang="zh-CN" sz="2800">
                <a:solidFill>
                  <a:srgbClr val="3333FF"/>
                </a:solidFill>
              </a:rPr>
              <a:t>=</a:t>
            </a:r>
            <a:r>
              <a:rPr lang="en-US" altLang="zh-CN" sz="2800" i="1">
                <a:solidFill>
                  <a:srgbClr val="3333FF"/>
                </a:solidFill>
              </a:rPr>
              <a:t>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 calcmode="lin" valueType="num">
                                      <p:cBhvr>
                                        <p:cTn id="7" dur="5000" fill="hold"/>
                                        <p:tgtEl>
                                          <p:spTgt spid="103427"/>
                                        </p:tgtEl>
                                        <p:attrNameLst>
                                          <p:attrName>ppt_w</p:attrName>
                                        </p:attrNameLst>
                                      </p:cBhvr>
                                      <p:tavLst>
                                        <p:tav tm="0" fmla="#ppt_w*sin(2.5*pi*$)">
                                          <p:val>
                                            <p:fltVal val="0"/>
                                          </p:val>
                                        </p:tav>
                                        <p:tav tm="100000">
                                          <p:val>
                                            <p:fltVal val="1"/>
                                          </p:val>
                                        </p:tav>
                                      </p:tavLst>
                                    </p:anim>
                                    <p:anim calcmode="lin" valueType="num">
                                      <p:cBhvr>
                                        <p:cTn id="8" dur="5000" fill="hold"/>
                                        <p:tgtEl>
                                          <p:spTgt spid="10342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3428">
                                            <p:txEl>
                                              <p:pRg st="0" end="0"/>
                                            </p:txEl>
                                          </p:spTgt>
                                        </p:tgtEl>
                                        <p:attrNameLst>
                                          <p:attrName>style.visibility</p:attrName>
                                        </p:attrNameLst>
                                      </p:cBhvr>
                                      <p:to>
                                        <p:strVal val="visible"/>
                                      </p:to>
                                    </p:set>
                                    <p:animEffect transition="in" filter="wipe(left)">
                                      <p:cBhvr>
                                        <p:cTn id="13" dur="500"/>
                                        <p:tgtEl>
                                          <p:spTgt spid="10342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3428">
                                            <p:txEl>
                                              <p:pRg st="1" end="1"/>
                                            </p:txEl>
                                          </p:spTgt>
                                        </p:tgtEl>
                                        <p:attrNameLst>
                                          <p:attrName>style.visibility</p:attrName>
                                        </p:attrNameLst>
                                      </p:cBhvr>
                                      <p:to>
                                        <p:strVal val="visible"/>
                                      </p:to>
                                    </p:set>
                                    <p:animEffect transition="in" filter="wipe(left)">
                                      <p:cBhvr>
                                        <p:cTn id="18" dur="500"/>
                                        <p:tgtEl>
                                          <p:spTgt spid="10342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103429"/>
                                        </p:tgtEl>
                                        <p:attrNameLst>
                                          <p:attrName>style.visibility</p:attrName>
                                        </p:attrNameLst>
                                      </p:cBhvr>
                                      <p:to>
                                        <p:strVal val="visible"/>
                                      </p:to>
                                    </p:set>
                                    <p:anim calcmode="lin" valueType="num">
                                      <p:cBhvr>
                                        <p:cTn id="23" dur="500" fill="hold"/>
                                        <p:tgtEl>
                                          <p:spTgt spid="103429"/>
                                        </p:tgtEl>
                                        <p:attrNameLst>
                                          <p:attrName>ppt_w</p:attrName>
                                        </p:attrNameLst>
                                      </p:cBhvr>
                                      <p:tavLst>
                                        <p:tav tm="0">
                                          <p:val>
                                            <p:fltVal val="0"/>
                                          </p:val>
                                        </p:tav>
                                        <p:tav tm="100000">
                                          <p:val>
                                            <p:strVal val="#ppt_w"/>
                                          </p:val>
                                        </p:tav>
                                      </p:tavLst>
                                    </p:anim>
                                    <p:anim calcmode="lin" valueType="num">
                                      <p:cBhvr>
                                        <p:cTn id="24" dur="500" fill="hold"/>
                                        <p:tgtEl>
                                          <p:spTgt spid="103429"/>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3450"/>
                                        </p:tgtEl>
                                        <p:attrNameLst>
                                          <p:attrName>style.visibility</p:attrName>
                                        </p:attrNameLst>
                                      </p:cBhvr>
                                      <p:to>
                                        <p:strVal val="visible"/>
                                      </p:to>
                                    </p:set>
                                    <p:animEffect transition="in" filter="wipe(left)">
                                      <p:cBhvr>
                                        <p:cTn id="29" dur="500"/>
                                        <p:tgtEl>
                                          <p:spTgt spid="1034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3451"/>
                                        </p:tgtEl>
                                        <p:attrNameLst>
                                          <p:attrName>style.visibility</p:attrName>
                                        </p:attrNameLst>
                                      </p:cBhvr>
                                      <p:to>
                                        <p:strVal val="visible"/>
                                      </p:to>
                                    </p:set>
                                    <p:animEffect transition="in" filter="wipe(left)">
                                      <p:cBhvr>
                                        <p:cTn id="38" dur="500"/>
                                        <p:tgtEl>
                                          <p:spTgt spid="1034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5"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linds(vertical)">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nimBg="1" autoUpdateAnimBg="0"/>
      <p:bldP spid="103428" grpId="0" build="p" autoUpdateAnimBg="0"/>
      <p:bldP spid="103450" grpId="0" autoUpdateAnimBg="0"/>
      <p:bldP spid="103451" grpId="0" autoUpdateAnimBg="0"/>
      <p:bldP spid="5" grpId="0" autoUpdateAnimBg="0"/>
      <p:bldP spid="7" grpId="0" autoUpdateAnimBg="0"/>
      <p:bldP spid="8" grpId="0" autoUpdateAnimBg="0"/>
      <p:bldP spid="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0" y="2514600"/>
            <a:ext cx="1293813" cy="1319213"/>
            <a:chOff x="2400" y="1569"/>
            <a:chExt cx="815" cy="831"/>
          </a:xfrm>
        </p:grpSpPr>
        <p:sp>
          <p:nvSpPr>
            <p:cNvPr id="17465" name="AutoShape 3"/>
            <p:cNvSpPr>
              <a:spLocks noChangeArrowheads="1"/>
            </p:cNvSpPr>
            <p:nvPr/>
          </p:nvSpPr>
          <p:spPr bwMode="auto">
            <a:xfrm>
              <a:off x="2400" y="1968"/>
              <a:ext cx="528" cy="432"/>
            </a:xfrm>
            <a:prstGeom prst="wedgeEllipseCallout">
              <a:avLst>
                <a:gd name="adj1" fmla="val 65907"/>
                <a:gd name="adj2" fmla="val -71759"/>
              </a:avLst>
            </a:prstGeom>
            <a:noFill/>
            <a:ln w="381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zh-CN" sz="2800" b="0">
                <a:solidFill>
                  <a:srgbClr val="3333FF"/>
                </a:solidFill>
              </a:endParaRPr>
            </a:p>
          </p:txBody>
        </p:sp>
        <p:graphicFrame>
          <p:nvGraphicFramePr>
            <p:cNvPr id="17427" name="Object 4"/>
            <p:cNvGraphicFramePr>
              <a:graphicFrameLocks noChangeAspect="1"/>
            </p:cNvGraphicFramePr>
            <p:nvPr/>
          </p:nvGraphicFramePr>
          <p:xfrm>
            <a:off x="2880" y="1569"/>
            <a:ext cx="335" cy="447"/>
          </p:xfrm>
          <a:graphic>
            <a:graphicData uri="http://schemas.openxmlformats.org/presentationml/2006/ole">
              <mc:AlternateContent xmlns:mc="http://schemas.openxmlformats.org/markup-compatibility/2006">
                <mc:Choice xmlns:v="urn:schemas-microsoft-com:vml" Requires="v">
                  <p:oleObj name="公式" r:id="rId2" imgW="304560" imgH="406080" progId="Equation.3">
                    <p:embed/>
                  </p:oleObj>
                </mc:Choice>
                <mc:Fallback>
                  <p:oleObj name="公式" r:id="rId2" imgW="304560" imgH="406080" progId="Equation.3">
                    <p:embed/>
                    <p:pic>
                      <p:nvPicPr>
                        <p:cNvPr id="1742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1569"/>
                          <a:ext cx="335"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0071" name="Object 23"/>
          <p:cNvGraphicFramePr>
            <a:graphicFrameLocks/>
          </p:cNvGraphicFramePr>
          <p:nvPr/>
        </p:nvGraphicFramePr>
        <p:xfrm>
          <a:off x="838200" y="647700"/>
          <a:ext cx="2263775" cy="952500"/>
        </p:xfrm>
        <a:graphic>
          <a:graphicData uri="http://schemas.openxmlformats.org/presentationml/2006/ole">
            <mc:AlternateContent xmlns:mc="http://schemas.openxmlformats.org/markup-compatibility/2006">
              <mc:Choice xmlns:v="urn:schemas-microsoft-com:vml" Requires="v">
                <p:oleObj name="公式" r:id="rId4" imgW="1104840" imgH="457200" progId="Equation.3">
                  <p:embed/>
                </p:oleObj>
              </mc:Choice>
              <mc:Fallback>
                <p:oleObj name="公式" r:id="rId4" imgW="1104840" imgH="457200" progId="Equation.3">
                  <p:embed/>
                  <p:pic>
                    <p:nvPicPr>
                      <p:cNvPr id="130071"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647700"/>
                        <a:ext cx="22637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72" name="Object 24"/>
          <p:cNvGraphicFramePr>
            <a:graphicFrameLocks noChangeAspect="1"/>
          </p:cNvGraphicFramePr>
          <p:nvPr/>
        </p:nvGraphicFramePr>
        <p:xfrm>
          <a:off x="304800" y="1792288"/>
          <a:ext cx="1385888" cy="500062"/>
        </p:xfrm>
        <a:graphic>
          <a:graphicData uri="http://schemas.openxmlformats.org/presentationml/2006/ole">
            <mc:AlternateContent xmlns:mc="http://schemas.openxmlformats.org/markup-compatibility/2006">
              <mc:Choice xmlns:v="urn:schemas-microsoft-com:vml" Requires="v">
                <p:oleObj name="公式" r:id="rId6" imgW="558720" imgH="203040" progId="Equation.3">
                  <p:embed/>
                </p:oleObj>
              </mc:Choice>
              <mc:Fallback>
                <p:oleObj name="公式" r:id="rId6" imgW="558720" imgH="203040" progId="Equation.3">
                  <p:embed/>
                  <p:pic>
                    <p:nvPicPr>
                      <p:cNvPr id="130072"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792288"/>
                        <a:ext cx="1385888"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3" name="Object 25"/>
          <p:cNvGraphicFramePr>
            <a:graphicFrameLocks/>
          </p:cNvGraphicFramePr>
          <p:nvPr/>
        </p:nvGraphicFramePr>
        <p:xfrm>
          <a:off x="1905000" y="1524000"/>
          <a:ext cx="2362200" cy="990600"/>
        </p:xfrm>
        <a:graphic>
          <a:graphicData uri="http://schemas.openxmlformats.org/presentationml/2006/ole">
            <mc:AlternateContent xmlns:mc="http://schemas.openxmlformats.org/markup-compatibility/2006">
              <mc:Choice xmlns:v="urn:schemas-microsoft-com:vml" Requires="v">
                <p:oleObj name="公式" r:id="rId8" imgW="1015920" imgH="431640" progId="Equation.3">
                  <p:embed/>
                </p:oleObj>
              </mc:Choice>
              <mc:Fallback>
                <p:oleObj name="公式" r:id="rId8" imgW="1015920" imgH="431640" progId="Equation.3">
                  <p:embed/>
                  <p:pic>
                    <p:nvPicPr>
                      <p:cNvPr id="130073" name="Object 2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1524000"/>
                        <a:ext cx="2362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74" name="Text Box 26"/>
          <p:cNvSpPr txBox="1">
            <a:spLocks noChangeArrowheads="1"/>
          </p:cNvSpPr>
          <p:nvPr/>
        </p:nvSpPr>
        <p:spPr bwMode="auto">
          <a:xfrm>
            <a:off x="180975" y="2565400"/>
            <a:ext cx="165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800">
                <a:solidFill>
                  <a:srgbClr val="3333FF"/>
                </a:solidFill>
              </a:rPr>
              <a:t>由对称性</a:t>
            </a:r>
          </a:p>
        </p:txBody>
      </p:sp>
      <p:graphicFrame>
        <p:nvGraphicFramePr>
          <p:cNvPr id="130075" name="Object 27"/>
          <p:cNvGraphicFramePr>
            <a:graphicFrameLocks noChangeAspect="1"/>
          </p:cNvGraphicFramePr>
          <p:nvPr/>
        </p:nvGraphicFramePr>
        <p:xfrm>
          <a:off x="2197100" y="2616200"/>
          <a:ext cx="1090613" cy="481013"/>
        </p:xfrm>
        <a:graphic>
          <a:graphicData uri="http://schemas.openxmlformats.org/presentationml/2006/ole">
            <mc:AlternateContent xmlns:mc="http://schemas.openxmlformats.org/markup-compatibility/2006">
              <mc:Choice xmlns:v="urn:schemas-microsoft-com:vml" Requires="v">
                <p:oleObj name="Equation" r:id="rId10" imgW="444240" imgH="228600" progId="Equation.DSMT4">
                  <p:embed/>
                </p:oleObj>
              </mc:Choice>
              <mc:Fallback>
                <p:oleObj name="Equation" r:id="rId10" imgW="444240" imgH="228600" progId="Equation.DSMT4">
                  <p:embed/>
                  <p:pic>
                    <p:nvPicPr>
                      <p:cNvPr id="130075" name="Object 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7100" y="2616200"/>
                        <a:ext cx="109061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6" name="Object 28"/>
          <p:cNvGraphicFramePr>
            <a:graphicFrameLocks/>
          </p:cNvGraphicFramePr>
          <p:nvPr/>
        </p:nvGraphicFramePr>
        <p:xfrm>
          <a:off x="152400" y="3276600"/>
          <a:ext cx="4605338" cy="990600"/>
        </p:xfrm>
        <a:graphic>
          <a:graphicData uri="http://schemas.openxmlformats.org/presentationml/2006/ole">
            <mc:AlternateContent xmlns:mc="http://schemas.openxmlformats.org/markup-compatibility/2006">
              <mc:Choice xmlns:v="urn:schemas-microsoft-com:vml" Requires="v">
                <p:oleObj name="公式" r:id="rId12" imgW="1981080" imgH="431640" progId="Equation.3">
                  <p:embed/>
                </p:oleObj>
              </mc:Choice>
              <mc:Fallback>
                <p:oleObj name="公式" r:id="rId12" imgW="1981080" imgH="431640" progId="Equation.3">
                  <p:embed/>
                  <p:pic>
                    <p:nvPicPr>
                      <p:cNvPr id="130076" name="Object 2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3276600"/>
                        <a:ext cx="460533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80" name="Text Box 32"/>
          <p:cNvSpPr txBox="1">
            <a:spLocks noChangeArrowheads="1"/>
          </p:cNvSpPr>
          <p:nvPr/>
        </p:nvSpPr>
        <p:spPr bwMode="auto">
          <a:xfrm>
            <a:off x="171450" y="885825"/>
            <a:ext cx="66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3333FF"/>
                </a:solidFill>
              </a:rPr>
              <a:t>解</a:t>
            </a:r>
            <a:r>
              <a:rPr lang="en-US" altLang="zh-CN" sz="2800">
                <a:solidFill>
                  <a:srgbClr val="3333FF"/>
                </a:solidFill>
              </a:rPr>
              <a:t>:</a:t>
            </a:r>
          </a:p>
        </p:txBody>
      </p:sp>
      <p:graphicFrame>
        <p:nvGraphicFramePr>
          <p:cNvPr id="130092" name="Object 44"/>
          <p:cNvGraphicFramePr>
            <a:graphicFrameLocks/>
          </p:cNvGraphicFramePr>
          <p:nvPr/>
        </p:nvGraphicFramePr>
        <p:xfrm>
          <a:off x="214313" y="4176713"/>
          <a:ext cx="3868737" cy="1019175"/>
        </p:xfrm>
        <a:graphic>
          <a:graphicData uri="http://schemas.openxmlformats.org/presentationml/2006/ole">
            <mc:AlternateContent xmlns:mc="http://schemas.openxmlformats.org/markup-compatibility/2006">
              <mc:Choice xmlns:v="urn:schemas-microsoft-com:vml" Requires="v">
                <p:oleObj name="公式" r:id="rId14" imgW="1663560" imgH="444240" progId="Equation.3">
                  <p:embed/>
                </p:oleObj>
              </mc:Choice>
              <mc:Fallback>
                <p:oleObj name="公式" r:id="rId14" imgW="1663560" imgH="444240" progId="Equation.3">
                  <p:embed/>
                  <p:pic>
                    <p:nvPicPr>
                      <p:cNvPr id="130092" name="Object 44"/>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4313" y="4176713"/>
                        <a:ext cx="3868737"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93" name="Object 45"/>
          <p:cNvGraphicFramePr>
            <a:graphicFrameLocks/>
          </p:cNvGraphicFramePr>
          <p:nvPr/>
        </p:nvGraphicFramePr>
        <p:xfrm>
          <a:off x="228600" y="5105400"/>
          <a:ext cx="2005013" cy="990600"/>
        </p:xfrm>
        <a:graphic>
          <a:graphicData uri="http://schemas.openxmlformats.org/presentationml/2006/ole">
            <mc:AlternateContent xmlns:mc="http://schemas.openxmlformats.org/markup-compatibility/2006">
              <mc:Choice xmlns:v="urn:schemas-microsoft-com:vml" Requires="v">
                <p:oleObj name="公式" r:id="rId16" imgW="863280" imgH="431640" progId="Equation.3">
                  <p:embed/>
                </p:oleObj>
              </mc:Choice>
              <mc:Fallback>
                <p:oleObj name="公式" r:id="rId16" imgW="863280" imgH="431640" progId="Equation.3">
                  <p:embed/>
                  <p:pic>
                    <p:nvPicPr>
                      <p:cNvPr id="130093" name="Object 45"/>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8600" y="5105400"/>
                        <a:ext cx="20050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95" name="Object 47"/>
          <p:cNvGraphicFramePr>
            <a:graphicFrameLocks/>
          </p:cNvGraphicFramePr>
          <p:nvPr/>
        </p:nvGraphicFramePr>
        <p:xfrm>
          <a:off x="2362200" y="5153025"/>
          <a:ext cx="1535113" cy="1019175"/>
        </p:xfrm>
        <a:graphic>
          <a:graphicData uri="http://schemas.openxmlformats.org/presentationml/2006/ole">
            <mc:AlternateContent xmlns:mc="http://schemas.openxmlformats.org/markup-compatibility/2006">
              <mc:Choice xmlns:v="urn:schemas-microsoft-com:vml" Requires="v">
                <p:oleObj name="公式" r:id="rId18" imgW="660240" imgH="444240" progId="Equation.3">
                  <p:embed/>
                </p:oleObj>
              </mc:Choice>
              <mc:Fallback>
                <p:oleObj name="公式" r:id="rId18" imgW="660240" imgH="444240" progId="Equation.3">
                  <p:embed/>
                  <p:pic>
                    <p:nvPicPr>
                      <p:cNvPr id="130095" name="Object 47"/>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362200" y="5153025"/>
                        <a:ext cx="1535113"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96" name="Object 48"/>
          <p:cNvGraphicFramePr>
            <a:graphicFrameLocks/>
          </p:cNvGraphicFramePr>
          <p:nvPr/>
        </p:nvGraphicFramePr>
        <p:xfrm>
          <a:off x="4114800" y="5181600"/>
          <a:ext cx="2828925" cy="1136650"/>
        </p:xfrm>
        <a:graphic>
          <a:graphicData uri="http://schemas.openxmlformats.org/presentationml/2006/ole">
            <mc:AlternateContent xmlns:mc="http://schemas.openxmlformats.org/markup-compatibility/2006">
              <mc:Choice xmlns:v="urn:schemas-microsoft-com:vml" Requires="v">
                <p:oleObj name="公式" r:id="rId20" imgW="1282680" imgH="495000" progId="Equation.3">
                  <p:embed/>
                </p:oleObj>
              </mc:Choice>
              <mc:Fallback>
                <p:oleObj name="公式" r:id="rId20" imgW="1282680" imgH="495000" progId="Equation.3">
                  <p:embed/>
                  <p:pic>
                    <p:nvPicPr>
                      <p:cNvPr id="130096" name="Object 48"/>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14800" y="5181600"/>
                        <a:ext cx="2828925" cy="1136650"/>
                      </a:xfrm>
                      <a:prstGeom prst="rect">
                        <a:avLst/>
                      </a:prstGeom>
                      <a:noFill/>
                      <a:ln w="38100">
                        <a:solidFill>
                          <a:srgbClr val="00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97" name="Text Box 49"/>
          <p:cNvSpPr txBox="1">
            <a:spLocks noChangeArrowheads="1"/>
          </p:cNvSpPr>
          <p:nvPr/>
        </p:nvSpPr>
        <p:spPr bwMode="auto">
          <a:xfrm>
            <a:off x="7212013" y="5553075"/>
            <a:ext cx="1576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3333FF"/>
                </a:solidFill>
              </a:rPr>
              <a:t>方向</a:t>
            </a:r>
            <a:r>
              <a:rPr lang="en-US" altLang="zh-CN" sz="2800">
                <a:solidFill>
                  <a:srgbClr val="3333FF"/>
                </a:solidFill>
              </a:rPr>
              <a:t>: + </a:t>
            </a:r>
            <a:r>
              <a:rPr lang="en-US" altLang="zh-CN" sz="2800" i="1">
                <a:solidFill>
                  <a:srgbClr val="3333FF"/>
                </a:solidFill>
              </a:rPr>
              <a:t>x</a:t>
            </a:r>
            <a:endParaRPr lang="en-US" altLang="zh-CN" sz="2800">
              <a:solidFill>
                <a:srgbClr val="3333FF"/>
              </a:solidFill>
            </a:endParaRPr>
          </a:p>
        </p:txBody>
      </p:sp>
      <p:sp>
        <p:nvSpPr>
          <p:cNvPr id="17452" name="Text Box 55"/>
          <p:cNvSpPr txBox="1">
            <a:spLocks noChangeArrowheads="1"/>
          </p:cNvSpPr>
          <p:nvPr/>
        </p:nvSpPr>
        <p:spPr bwMode="auto">
          <a:xfrm>
            <a:off x="179388" y="177800"/>
            <a:ext cx="61526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3333FF"/>
                </a:solidFill>
              </a:rPr>
              <a:t>例</a:t>
            </a:r>
            <a:r>
              <a:rPr lang="en-US" altLang="zh-CN" sz="2800">
                <a:solidFill>
                  <a:srgbClr val="3333FF"/>
                </a:solidFill>
              </a:rPr>
              <a:t>3</a:t>
            </a:r>
            <a:r>
              <a:rPr lang="zh-CN" altLang="en-US" sz="2800">
                <a:solidFill>
                  <a:srgbClr val="3333FF"/>
                </a:solidFill>
              </a:rPr>
              <a:t>：圆电流（</a:t>
            </a:r>
            <a:r>
              <a:rPr lang="en-US" altLang="zh-CN" sz="2800" i="1">
                <a:solidFill>
                  <a:srgbClr val="3333FF"/>
                </a:solidFill>
              </a:rPr>
              <a:t>I</a:t>
            </a:r>
            <a:r>
              <a:rPr lang="zh-CN" altLang="en-US" sz="2800" i="1">
                <a:solidFill>
                  <a:srgbClr val="3333FF"/>
                </a:solidFill>
              </a:rPr>
              <a:t>，</a:t>
            </a:r>
            <a:r>
              <a:rPr lang="en-US" altLang="zh-CN" sz="2800" i="1">
                <a:solidFill>
                  <a:srgbClr val="3333FF"/>
                </a:solidFill>
              </a:rPr>
              <a:t>R</a:t>
            </a:r>
            <a:r>
              <a:rPr lang="zh-CN" altLang="en-US" sz="2800">
                <a:solidFill>
                  <a:srgbClr val="3333FF"/>
                </a:solidFill>
              </a:rPr>
              <a:t>）轴线上的磁场。</a:t>
            </a:r>
          </a:p>
        </p:txBody>
      </p:sp>
      <p:grpSp>
        <p:nvGrpSpPr>
          <p:cNvPr id="10" name="组合 9">
            <a:extLst>
              <a:ext uri="{FF2B5EF4-FFF2-40B4-BE49-F238E27FC236}">
                <a16:creationId xmlns:a16="http://schemas.microsoft.com/office/drawing/2014/main" id="{C6AEC1A5-ECA6-4ECD-90AA-442801D31160}"/>
              </a:ext>
            </a:extLst>
          </p:cNvPr>
          <p:cNvGrpSpPr/>
          <p:nvPr/>
        </p:nvGrpSpPr>
        <p:grpSpPr>
          <a:xfrm>
            <a:off x="5943600" y="-153249"/>
            <a:ext cx="2997505" cy="4725249"/>
            <a:chOff x="5943600" y="-153249"/>
            <a:chExt cx="2997505" cy="4725249"/>
          </a:xfrm>
        </p:grpSpPr>
        <p:grpSp>
          <p:nvGrpSpPr>
            <p:cNvPr id="3" name="Group 5"/>
            <p:cNvGrpSpPr>
              <a:grpSpLocks/>
            </p:cNvGrpSpPr>
            <p:nvPr/>
          </p:nvGrpSpPr>
          <p:grpSpPr bwMode="auto">
            <a:xfrm>
              <a:off x="7069138" y="1314947"/>
              <a:ext cx="1247775" cy="1258453"/>
              <a:chOff x="4302" y="1265"/>
              <a:chExt cx="786" cy="624"/>
            </a:xfrm>
          </p:grpSpPr>
          <p:sp>
            <p:nvSpPr>
              <p:cNvPr id="17464" name="Freeform 6"/>
              <p:cNvSpPr>
                <a:spLocks/>
              </p:cNvSpPr>
              <p:nvPr/>
            </p:nvSpPr>
            <p:spPr bwMode="auto">
              <a:xfrm>
                <a:off x="4302" y="1580"/>
                <a:ext cx="603" cy="309"/>
              </a:xfrm>
              <a:custGeom>
                <a:avLst/>
                <a:gdLst>
                  <a:gd name="T0" fmla="*/ 0 w 432"/>
                  <a:gd name="T1" fmla="*/ 340 h 449"/>
                  <a:gd name="T2" fmla="*/ 549 w 432"/>
                  <a:gd name="T3" fmla="*/ 0 h 449"/>
                  <a:gd name="T4" fmla="*/ 0 60000 65536"/>
                  <a:gd name="T5" fmla="*/ 0 60000 65536"/>
                  <a:gd name="T6" fmla="*/ 0 w 432"/>
                  <a:gd name="T7" fmla="*/ 0 h 449"/>
                  <a:gd name="T8" fmla="*/ 432 w 432"/>
                  <a:gd name="T9" fmla="*/ 449 h 449"/>
                </a:gdLst>
                <a:ahLst/>
                <a:cxnLst>
                  <a:cxn ang="T4">
                    <a:pos x="T0" y="T1"/>
                  </a:cxn>
                  <a:cxn ang="T5">
                    <a:pos x="T2" y="T3"/>
                  </a:cxn>
                </a:cxnLst>
                <a:rect l="T6" t="T7" r="T8" b="T9"/>
                <a:pathLst>
                  <a:path w="432" h="449">
                    <a:moveTo>
                      <a:pt x="0" y="449"/>
                    </a:moveTo>
                    <a:lnTo>
                      <a:pt x="432" y="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26" name="Object 7"/>
              <p:cNvGraphicFramePr>
                <a:graphicFrameLocks noChangeAspect="1"/>
              </p:cNvGraphicFramePr>
              <p:nvPr/>
            </p:nvGraphicFramePr>
            <p:xfrm>
              <a:off x="4776" y="1265"/>
              <a:ext cx="312" cy="275"/>
            </p:xfrm>
            <a:graphic>
              <a:graphicData uri="http://schemas.openxmlformats.org/presentationml/2006/ole">
                <mc:AlternateContent xmlns:mc="http://schemas.openxmlformats.org/markup-compatibility/2006">
                  <mc:Choice xmlns:v="urn:schemas-microsoft-com:vml" Requires="v">
                    <p:oleObj name="公式" r:id="rId22" imgW="228600" imgH="203040" progId="Equation.3">
                      <p:embed/>
                    </p:oleObj>
                  </mc:Choice>
                  <mc:Fallback>
                    <p:oleObj name="公式" r:id="rId22" imgW="228600" imgH="203040" progId="Equation.3">
                      <p:embed/>
                      <p:pic>
                        <p:nvPicPr>
                          <p:cNvPr id="17426" name="Object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76" y="1265"/>
                            <a:ext cx="312"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0056" name="Freeform 8"/>
            <p:cNvSpPr>
              <a:spLocks/>
            </p:cNvSpPr>
            <p:nvPr/>
          </p:nvSpPr>
          <p:spPr bwMode="auto">
            <a:xfrm>
              <a:off x="6124575" y="2585500"/>
              <a:ext cx="914400" cy="1478278"/>
            </a:xfrm>
            <a:custGeom>
              <a:avLst/>
              <a:gdLst>
                <a:gd name="T0" fmla="*/ 0 w 576"/>
                <a:gd name="T1" fmla="*/ 2147483647 h 733"/>
                <a:gd name="T2" fmla="*/ 2147483647 w 576"/>
                <a:gd name="T3" fmla="*/ 0 h 733"/>
                <a:gd name="T4" fmla="*/ 0 60000 65536"/>
                <a:gd name="T5" fmla="*/ 0 60000 65536"/>
                <a:gd name="T6" fmla="*/ 0 w 576"/>
                <a:gd name="T7" fmla="*/ 0 h 733"/>
                <a:gd name="T8" fmla="*/ 576 w 576"/>
                <a:gd name="T9" fmla="*/ 733 h 733"/>
              </a:gdLst>
              <a:ahLst/>
              <a:cxnLst>
                <a:cxn ang="T4">
                  <a:pos x="T0" y="T1"/>
                </a:cxn>
                <a:cxn ang="T5">
                  <a:pos x="T2" y="T3"/>
                </a:cxn>
              </a:cxnLst>
              <a:rect l="T6" t="T7" r="T8" b="T9"/>
              <a:pathLst>
                <a:path w="576" h="733">
                  <a:moveTo>
                    <a:pt x="0" y="733"/>
                  </a:moveTo>
                  <a:lnTo>
                    <a:pt x="576" y="0"/>
                  </a:lnTo>
                </a:path>
              </a:pathLst>
            </a:custGeom>
            <a:noFill/>
            <a:ln w="28575"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 name="Group 16"/>
            <p:cNvGrpSpPr>
              <a:grpSpLocks/>
            </p:cNvGrpSpPr>
            <p:nvPr/>
          </p:nvGrpSpPr>
          <p:grpSpPr bwMode="auto">
            <a:xfrm>
              <a:off x="7086600" y="911597"/>
              <a:ext cx="1603375" cy="1946165"/>
              <a:chOff x="4280" y="1065"/>
              <a:chExt cx="1010" cy="965"/>
            </a:xfrm>
          </p:grpSpPr>
          <p:sp>
            <p:nvSpPr>
              <p:cNvPr id="17458" name="Freeform 17"/>
              <p:cNvSpPr>
                <a:spLocks/>
              </p:cNvSpPr>
              <p:nvPr/>
            </p:nvSpPr>
            <p:spPr bwMode="auto">
              <a:xfrm>
                <a:off x="4368" y="1877"/>
                <a:ext cx="378" cy="1"/>
              </a:xfrm>
              <a:custGeom>
                <a:avLst/>
                <a:gdLst>
                  <a:gd name="T0" fmla="*/ 0 w 378"/>
                  <a:gd name="T1" fmla="*/ 0 h 1"/>
                  <a:gd name="T2" fmla="*/ 378 w 378"/>
                  <a:gd name="T3" fmla="*/ 0 h 1"/>
                  <a:gd name="T4" fmla="*/ 0 60000 65536"/>
                  <a:gd name="T5" fmla="*/ 0 60000 65536"/>
                  <a:gd name="T6" fmla="*/ 0 w 378"/>
                  <a:gd name="T7" fmla="*/ 0 h 1"/>
                  <a:gd name="T8" fmla="*/ 378 w 378"/>
                  <a:gd name="T9" fmla="*/ 1 h 1"/>
                </a:gdLst>
                <a:ahLst/>
                <a:cxnLst>
                  <a:cxn ang="T4">
                    <a:pos x="T0" y="T1"/>
                  </a:cxn>
                  <a:cxn ang="T5">
                    <a:pos x="T2" y="T3"/>
                  </a:cxn>
                </a:cxnLst>
                <a:rect l="T6" t="T7" r="T8" b="T9"/>
                <a:pathLst>
                  <a:path w="378" h="1">
                    <a:moveTo>
                      <a:pt x="0" y="0"/>
                    </a:moveTo>
                    <a:lnTo>
                      <a:pt x="378" y="0"/>
                    </a:lnTo>
                  </a:path>
                </a:pathLst>
              </a:custGeom>
              <a:noFill/>
              <a:ln w="38100" cap="flat" cmpd="sng">
                <a:solidFill>
                  <a:schemeClr val="bg2"/>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22" name="Object 18"/>
              <p:cNvGraphicFramePr>
                <a:graphicFrameLocks noChangeAspect="1"/>
              </p:cNvGraphicFramePr>
              <p:nvPr/>
            </p:nvGraphicFramePr>
            <p:xfrm>
              <a:off x="4893" y="1718"/>
              <a:ext cx="397" cy="312"/>
            </p:xfrm>
            <a:graphic>
              <a:graphicData uri="http://schemas.openxmlformats.org/presentationml/2006/ole">
                <mc:AlternateContent xmlns:mc="http://schemas.openxmlformats.org/markup-compatibility/2006">
                  <mc:Choice xmlns:v="urn:schemas-microsoft-com:vml" Requires="v">
                    <p:oleObj name="公式" r:id="rId24" imgW="291960" imgH="228600" progId="Equation.3">
                      <p:embed/>
                    </p:oleObj>
                  </mc:Choice>
                  <mc:Fallback>
                    <p:oleObj name="公式" r:id="rId24" imgW="291960" imgH="228600" progId="Equation.3">
                      <p:embed/>
                      <p:pic>
                        <p:nvPicPr>
                          <p:cNvPr id="17422" name="Object 1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93" y="1718"/>
                            <a:ext cx="39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59" name="Freeform 19"/>
              <p:cNvSpPr>
                <a:spLocks/>
              </p:cNvSpPr>
              <p:nvPr/>
            </p:nvSpPr>
            <p:spPr bwMode="auto">
              <a:xfrm>
                <a:off x="4284" y="1445"/>
                <a:ext cx="1" cy="396"/>
              </a:xfrm>
              <a:custGeom>
                <a:avLst/>
                <a:gdLst>
                  <a:gd name="T0" fmla="*/ 0 w 1"/>
                  <a:gd name="T1" fmla="*/ 396 h 396"/>
                  <a:gd name="T2" fmla="*/ 0 w 1"/>
                  <a:gd name="T3" fmla="*/ 0 h 396"/>
                  <a:gd name="T4" fmla="*/ 0 60000 65536"/>
                  <a:gd name="T5" fmla="*/ 0 60000 65536"/>
                  <a:gd name="T6" fmla="*/ 0 w 1"/>
                  <a:gd name="T7" fmla="*/ 0 h 396"/>
                  <a:gd name="T8" fmla="*/ 1 w 1"/>
                  <a:gd name="T9" fmla="*/ 396 h 396"/>
                </a:gdLst>
                <a:ahLst/>
                <a:cxnLst>
                  <a:cxn ang="T4">
                    <a:pos x="T0" y="T1"/>
                  </a:cxn>
                  <a:cxn ang="T5">
                    <a:pos x="T2" y="T3"/>
                  </a:cxn>
                </a:cxnLst>
                <a:rect l="T6" t="T7" r="T8" b="T9"/>
                <a:pathLst>
                  <a:path w="1" h="396">
                    <a:moveTo>
                      <a:pt x="0" y="396"/>
                    </a:moveTo>
                    <a:lnTo>
                      <a:pt x="0" y="0"/>
                    </a:lnTo>
                  </a:path>
                </a:pathLst>
              </a:custGeom>
              <a:noFill/>
              <a:ln w="57150" cap="flat" cmpd="sng">
                <a:solidFill>
                  <a:srgbClr val="0000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23" name="Object 20"/>
              <p:cNvGraphicFramePr>
                <a:graphicFrameLocks noChangeAspect="1"/>
              </p:cNvGraphicFramePr>
              <p:nvPr/>
            </p:nvGraphicFramePr>
            <p:xfrm>
              <a:off x="4280" y="1065"/>
              <a:ext cx="381" cy="328"/>
            </p:xfrm>
            <a:graphic>
              <a:graphicData uri="http://schemas.openxmlformats.org/presentationml/2006/ole">
                <mc:AlternateContent xmlns:mc="http://schemas.openxmlformats.org/markup-compatibility/2006">
                  <mc:Choice xmlns:v="urn:schemas-microsoft-com:vml" Requires="v">
                    <p:oleObj name="公式" r:id="rId26" imgW="279360" imgH="241200" progId="Equation.3">
                      <p:embed/>
                    </p:oleObj>
                  </mc:Choice>
                  <mc:Fallback>
                    <p:oleObj name="公式" r:id="rId26" imgW="279360" imgH="241200" progId="Equation.3">
                      <p:embed/>
                      <p:pic>
                        <p:nvPicPr>
                          <p:cNvPr id="17423" name="Object 2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80" y="1065"/>
                            <a:ext cx="381"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7460" name="AutoShape 21"/>
              <p:cNvCxnSpPr>
                <a:cxnSpLocks noChangeShapeType="1"/>
                <a:stCxn id="17459" idx="1"/>
                <a:endCxn id="17464" idx="1"/>
              </p:cNvCxnSpPr>
              <p:nvPr/>
            </p:nvCxnSpPr>
            <p:spPr bwMode="auto">
              <a:xfrm>
                <a:off x="4284" y="1445"/>
                <a:ext cx="751" cy="135"/>
              </a:xfrm>
              <a:prstGeom prst="straightConnector1">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cxnSp>
          <p:sp>
            <p:nvSpPr>
              <p:cNvPr id="17461" name="Freeform 22"/>
              <p:cNvSpPr>
                <a:spLocks/>
              </p:cNvSpPr>
              <p:nvPr/>
            </p:nvSpPr>
            <p:spPr bwMode="auto">
              <a:xfrm>
                <a:off x="4879" y="1462"/>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9525" cap="rnd" cmpd="sng">
                <a:solidFill>
                  <a:srgbClr val="00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29"/>
            <p:cNvGrpSpPr>
              <a:grpSpLocks/>
            </p:cNvGrpSpPr>
            <p:nvPr/>
          </p:nvGrpSpPr>
          <p:grpSpPr bwMode="auto">
            <a:xfrm>
              <a:off x="6931029" y="2061142"/>
              <a:ext cx="954088" cy="1516597"/>
              <a:chOff x="4366" y="1635"/>
              <a:chExt cx="601" cy="752"/>
            </a:xfrm>
          </p:grpSpPr>
          <p:sp>
            <p:nvSpPr>
              <p:cNvPr id="17456" name="Text Box 30"/>
              <p:cNvSpPr txBox="1">
                <a:spLocks noChangeArrowheads="1"/>
              </p:cNvSpPr>
              <p:nvPr/>
            </p:nvSpPr>
            <p:spPr bwMode="auto">
              <a:xfrm>
                <a:off x="4366" y="2022"/>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3200" i="1">
                    <a:solidFill>
                      <a:srgbClr val="3333FF"/>
                    </a:solidFill>
                  </a:rPr>
                  <a:t>θ</a:t>
                </a:r>
              </a:p>
            </p:txBody>
          </p:sp>
          <p:sp>
            <p:nvSpPr>
              <p:cNvPr id="17457" name="Text Box 31"/>
              <p:cNvSpPr txBox="1">
                <a:spLocks noChangeArrowheads="1"/>
              </p:cNvSpPr>
              <p:nvPr/>
            </p:nvSpPr>
            <p:spPr bwMode="auto">
              <a:xfrm>
                <a:off x="4593" y="1635"/>
                <a:ext cx="37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3200" i="1" dirty="0">
                    <a:solidFill>
                      <a:srgbClr val="3333FF"/>
                    </a:solidFill>
                  </a:rPr>
                  <a:t>θ</a:t>
                </a:r>
              </a:p>
            </p:txBody>
          </p:sp>
        </p:grpSp>
        <p:sp>
          <p:nvSpPr>
            <p:cNvPr id="130081" name="Line 33"/>
            <p:cNvSpPr>
              <a:spLocks noChangeShapeType="1"/>
            </p:cNvSpPr>
            <p:nvPr/>
          </p:nvSpPr>
          <p:spPr bwMode="auto">
            <a:xfrm flipH="1">
              <a:off x="8331505" y="187270"/>
              <a:ext cx="609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2" name="Line 34"/>
            <p:cNvSpPr>
              <a:spLocks noChangeShapeType="1"/>
            </p:cNvSpPr>
            <p:nvPr/>
          </p:nvSpPr>
          <p:spPr bwMode="auto">
            <a:xfrm flipH="1">
              <a:off x="8560105" y="169119"/>
              <a:ext cx="381000" cy="5808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3" name="Text Box 35"/>
            <p:cNvSpPr txBox="1">
              <a:spLocks noChangeArrowheads="1"/>
            </p:cNvSpPr>
            <p:nvPr/>
          </p:nvSpPr>
          <p:spPr bwMode="auto">
            <a:xfrm>
              <a:off x="8026705" y="72315"/>
              <a:ext cx="417513" cy="65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y</a:t>
              </a:r>
            </a:p>
          </p:txBody>
        </p:sp>
        <p:sp>
          <p:nvSpPr>
            <p:cNvPr id="130084" name="Text Box 36"/>
            <p:cNvSpPr txBox="1">
              <a:spLocks noChangeArrowheads="1"/>
            </p:cNvSpPr>
            <p:nvPr/>
          </p:nvSpPr>
          <p:spPr bwMode="auto">
            <a:xfrm>
              <a:off x="8331505" y="768095"/>
              <a:ext cx="523875" cy="65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z</a:t>
              </a:r>
            </a:p>
          </p:txBody>
        </p:sp>
        <p:sp>
          <p:nvSpPr>
            <p:cNvPr id="130085" name="Oval 37"/>
            <p:cNvSpPr>
              <a:spLocks noChangeArrowheads="1"/>
            </p:cNvSpPr>
            <p:nvPr/>
          </p:nvSpPr>
          <p:spPr bwMode="auto">
            <a:xfrm>
              <a:off x="6211888" y="3700763"/>
              <a:ext cx="1905000" cy="774433"/>
            </a:xfrm>
            <a:prstGeom prst="ellipse">
              <a:avLst/>
            </a:prstGeom>
            <a:solidFill>
              <a:srgbClr val="FFFFFF"/>
            </a:solidFill>
            <a:ln w="38100">
              <a:solidFill>
                <a:srgbClr val="000000"/>
              </a:solidFill>
              <a:round/>
              <a:headEnd/>
              <a:tailEnd/>
            </a:ln>
          </p:spPr>
          <p:txBody>
            <a:bodyPr wrap="none" anchor="ct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zh-CN" sz="2800" b="0">
                <a:solidFill>
                  <a:srgbClr val="3333FF"/>
                </a:solidFill>
              </a:endParaRPr>
            </a:p>
          </p:txBody>
        </p:sp>
        <p:sp>
          <p:nvSpPr>
            <p:cNvPr id="130086" name="Freeform 38"/>
            <p:cNvSpPr>
              <a:spLocks/>
            </p:cNvSpPr>
            <p:nvPr/>
          </p:nvSpPr>
          <p:spPr bwMode="auto">
            <a:xfrm>
              <a:off x="7086600" y="227917"/>
              <a:ext cx="1588" cy="3763259"/>
            </a:xfrm>
            <a:custGeom>
              <a:avLst/>
              <a:gdLst>
                <a:gd name="T0" fmla="*/ 0 w 1"/>
                <a:gd name="T1" fmla="*/ 2147483647 h 1866"/>
                <a:gd name="T2" fmla="*/ 0 w 1"/>
                <a:gd name="T3" fmla="*/ 0 h 1866"/>
                <a:gd name="T4" fmla="*/ 0 60000 65536"/>
                <a:gd name="T5" fmla="*/ 0 60000 65536"/>
                <a:gd name="T6" fmla="*/ 0 w 1"/>
                <a:gd name="T7" fmla="*/ 0 h 1866"/>
                <a:gd name="T8" fmla="*/ 1 w 1"/>
                <a:gd name="T9" fmla="*/ 1866 h 1866"/>
              </a:gdLst>
              <a:ahLst/>
              <a:cxnLst>
                <a:cxn ang="T4">
                  <a:pos x="T0" y="T1"/>
                </a:cxn>
                <a:cxn ang="T5">
                  <a:pos x="T2" y="T3"/>
                </a:cxn>
              </a:cxnLst>
              <a:rect l="T6" t="T7" r="T8" b="T9"/>
              <a:pathLst>
                <a:path w="1" h="1866">
                  <a:moveTo>
                    <a:pt x="0" y="1866"/>
                  </a:moveTo>
                  <a:lnTo>
                    <a:pt x="0" y="0"/>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0087" name="Text Box 39"/>
            <p:cNvSpPr txBox="1">
              <a:spLocks noChangeArrowheads="1"/>
            </p:cNvSpPr>
            <p:nvPr/>
          </p:nvSpPr>
          <p:spPr bwMode="auto">
            <a:xfrm>
              <a:off x="7126288" y="-153249"/>
              <a:ext cx="341312" cy="65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solidFill>
                    <a:srgbClr val="3333FF"/>
                  </a:solidFill>
                </a:rPr>
                <a:t>x</a:t>
              </a:r>
            </a:p>
          </p:txBody>
        </p:sp>
        <p:sp>
          <p:nvSpPr>
            <p:cNvPr id="130088" name="Text Box 40"/>
            <p:cNvSpPr txBox="1">
              <a:spLocks noChangeArrowheads="1"/>
            </p:cNvSpPr>
            <p:nvPr/>
          </p:nvSpPr>
          <p:spPr bwMode="auto">
            <a:xfrm>
              <a:off x="6745288" y="3735049"/>
              <a:ext cx="441325" cy="65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a:solidFill>
                    <a:srgbClr val="3333FF"/>
                  </a:solidFill>
                </a:rPr>
                <a:t>O</a:t>
              </a:r>
            </a:p>
          </p:txBody>
        </p:sp>
        <p:sp>
          <p:nvSpPr>
            <p:cNvPr id="130089" name="Freeform 41"/>
            <p:cNvSpPr>
              <a:spLocks/>
            </p:cNvSpPr>
            <p:nvPr/>
          </p:nvSpPr>
          <p:spPr bwMode="auto">
            <a:xfrm>
              <a:off x="6407150" y="4321923"/>
              <a:ext cx="374650" cy="129072"/>
            </a:xfrm>
            <a:custGeom>
              <a:avLst/>
              <a:gdLst>
                <a:gd name="T0" fmla="*/ 0 w 236"/>
                <a:gd name="T1" fmla="*/ 0 h 64"/>
                <a:gd name="T2" fmla="*/ 2147483647 w 236"/>
                <a:gd name="T3" fmla="*/ 2147483647 h 64"/>
                <a:gd name="T4" fmla="*/ 2147483647 w 236"/>
                <a:gd name="T5" fmla="*/ 2147483647 h 64"/>
                <a:gd name="T6" fmla="*/ 0 60000 65536"/>
                <a:gd name="T7" fmla="*/ 0 60000 65536"/>
                <a:gd name="T8" fmla="*/ 0 60000 65536"/>
                <a:gd name="T9" fmla="*/ 0 w 236"/>
                <a:gd name="T10" fmla="*/ 0 h 64"/>
                <a:gd name="T11" fmla="*/ 236 w 236"/>
                <a:gd name="T12" fmla="*/ 64 h 64"/>
              </a:gdLst>
              <a:ahLst/>
              <a:cxnLst>
                <a:cxn ang="T6">
                  <a:pos x="T0" y="T1"/>
                </a:cxn>
                <a:cxn ang="T7">
                  <a:pos x="T2" y="T3"/>
                </a:cxn>
                <a:cxn ang="T8">
                  <a:pos x="T4" y="T5"/>
                </a:cxn>
              </a:cxnLst>
              <a:rect l="T9" t="T10" r="T11" b="T12"/>
              <a:pathLst>
                <a:path w="236" h="64">
                  <a:moveTo>
                    <a:pt x="0" y="0"/>
                  </a:moveTo>
                  <a:lnTo>
                    <a:pt x="96" y="40"/>
                  </a:lnTo>
                  <a:lnTo>
                    <a:pt x="236" y="64"/>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0090" name="Freeform 42"/>
            <p:cNvSpPr>
              <a:spLocks/>
            </p:cNvSpPr>
            <p:nvPr/>
          </p:nvSpPr>
          <p:spPr bwMode="auto">
            <a:xfrm>
              <a:off x="7096125" y="4003276"/>
              <a:ext cx="987425" cy="4034"/>
            </a:xfrm>
            <a:custGeom>
              <a:avLst/>
              <a:gdLst>
                <a:gd name="T0" fmla="*/ 0 w 622"/>
                <a:gd name="T1" fmla="*/ 0 h 2"/>
                <a:gd name="T2" fmla="*/ 2147483647 w 622"/>
                <a:gd name="T3" fmla="*/ 2147483647 h 2"/>
                <a:gd name="T4" fmla="*/ 0 60000 65536"/>
                <a:gd name="T5" fmla="*/ 0 60000 65536"/>
                <a:gd name="T6" fmla="*/ 0 w 622"/>
                <a:gd name="T7" fmla="*/ 0 h 2"/>
                <a:gd name="T8" fmla="*/ 622 w 622"/>
                <a:gd name="T9" fmla="*/ 2 h 2"/>
              </a:gdLst>
              <a:ahLst/>
              <a:cxnLst>
                <a:cxn ang="T4">
                  <a:pos x="T0" y="T1"/>
                </a:cxn>
                <a:cxn ang="T5">
                  <a:pos x="T2" y="T3"/>
                </a:cxn>
              </a:cxnLst>
              <a:rect l="T6" t="T7" r="T8" b="T9"/>
              <a:pathLst>
                <a:path w="622" h="2">
                  <a:moveTo>
                    <a:pt x="0" y="0"/>
                  </a:moveTo>
                  <a:lnTo>
                    <a:pt x="622" y="2"/>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0091" name="Text Box 43"/>
            <p:cNvSpPr txBox="1">
              <a:spLocks noChangeArrowheads="1"/>
            </p:cNvSpPr>
            <p:nvPr/>
          </p:nvSpPr>
          <p:spPr bwMode="auto">
            <a:xfrm>
              <a:off x="7310438" y="3862103"/>
              <a:ext cx="369887" cy="58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b="0" i="1">
                  <a:solidFill>
                    <a:srgbClr val="3333FF"/>
                  </a:solidFill>
                </a:rPr>
                <a:t>R</a:t>
              </a:r>
            </a:p>
          </p:txBody>
        </p:sp>
        <p:sp>
          <p:nvSpPr>
            <p:cNvPr id="130094" name="Text Box 46"/>
            <p:cNvSpPr txBox="1">
              <a:spLocks noChangeArrowheads="1"/>
            </p:cNvSpPr>
            <p:nvPr/>
          </p:nvSpPr>
          <p:spPr bwMode="auto">
            <a:xfrm>
              <a:off x="6648450" y="2837594"/>
              <a:ext cx="438150" cy="891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4000" i="1" dirty="0">
                  <a:solidFill>
                    <a:srgbClr val="3333FF"/>
                  </a:solidFill>
                </a:rPr>
                <a:t>x</a:t>
              </a:r>
            </a:p>
          </p:txBody>
        </p:sp>
        <p:sp>
          <p:nvSpPr>
            <p:cNvPr id="130098" name="AutoShape 50"/>
            <p:cNvSpPr>
              <a:spLocks noChangeArrowheads="1"/>
            </p:cNvSpPr>
            <p:nvPr/>
          </p:nvSpPr>
          <p:spPr bwMode="auto">
            <a:xfrm>
              <a:off x="7935913" y="3928657"/>
              <a:ext cx="228600" cy="387216"/>
            </a:xfrm>
            <a:prstGeom prst="flowChartSummingJunction">
              <a:avLst/>
            </a:prstGeom>
            <a:solidFill>
              <a:srgbClr val="FFFFFF"/>
            </a:solidFill>
            <a:ln w="57150">
              <a:solidFill>
                <a:srgbClr val="CC33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aphicFrame>
          <p:nvGraphicFramePr>
            <p:cNvPr id="130099" name="Object 51"/>
            <p:cNvGraphicFramePr>
              <a:graphicFrameLocks noChangeAspect="1"/>
            </p:cNvGraphicFramePr>
            <p:nvPr/>
          </p:nvGraphicFramePr>
          <p:xfrm>
            <a:off x="8240713" y="3928657"/>
            <a:ext cx="666750" cy="643343"/>
          </p:xfrm>
          <a:graphic>
            <a:graphicData uri="http://schemas.openxmlformats.org/presentationml/2006/ole">
              <mc:AlternateContent xmlns:mc="http://schemas.openxmlformats.org/markup-compatibility/2006">
                <mc:Choice xmlns:v="urn:schemas-microsoft-com:vml" Requires="v">
                  <p:oleObj name="公式" r:id="rId28" imgW="266400" imgH="203040" progId="Equation.3">
                    <p:embed/>
                  </p:oleObj>
                </mc:Choice>
                <mc:Fallback>
                  <p:oleObj name="公式" r:id="rId28" imgW="266400" imgH="203040" progId="Equation.3">
                    <p:embed/>
                    <p:pic>
                      <p:nvPicPr>
                        <p:cNvPr id="130099" name="Object 5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240713" y="3928657"/>
                          <a:ext cx="666750" cy="643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100" name="Freeform 52"/>
            <p:cNvSpPr>
              <a:spLocks/>
            </p:cNvSpPr>
            <p:nvPr/>
          </p:nvSpPr>
          <p:spPr bwMode="auto">
            <a:xfrm>
              <a:off x="7088188" y="2549199"/>
              <a:ext cx="923925" cy="1379458"/>
            </a:xfrm>
            <a:custGeom>
              <a:avLst/>
              <a:gdLst>
                <a:gd name="T0" fmla="*/ 2147483647 w 582"/>
                <a:gd name="T1" fmla="*/ 2147483647 h 684"/>
                <a:gd name="T2" fmla="*/ 0 w 582"/>
                <a:gd name="T3" fmla="*/ 0 h 684"/>
                <a:gd name="T4" fmla="*/ 0 60000 65536"/>
                <a:gd name="T5" fmla="*/ 0 60000 65536"/>
                <a:gd name="T6" fmla="*/ 0 w 582"/>
                <a:gd name="T7" fmla="*/ 0 h 684"/>
                <a:gd name="T8" fmla="*/ 582 w 582"/>
                <a:gd name="T9" fmla="*/ 684 h 684"/>
              </a:gdLst>
              <a:ahLst/>
              <a:cxnLst>
                <a:cxn ang="T4">
                  <a:pos x="T0" y="T1"/>
                </a:cxn>
                <a:cxn ang="T5">
                  <a:pos x="T2" y="T3"/>
                </a:cxn>
              </a:cxnLst>
              <a:rect l="T6" t="T7" r="T8" b="T9"/>
              <a:pathLst>
                <a:path w="582" h="684">
                  <a:moveTo>
                    <a:pt x="582" y="684"/>
                  </a:moveTo>
                  <a:lnTo>
                    <a:pt x="0" y="0"/>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0101" name="Object 53"/>
            <p:cNvGraphicFramePr>
              <a:graphicFrameLocks noChangeAspect="1"/>
            </p:cNvGraphicFramePr>
            <p:nvPr/>
          </p:nvGraphicFramePr>
          <p:xfrm>
            <a:off x="7707313" y="3057420"/>
            <a:ext cx="354012" cy="586874"/>
          </p:xfrm>
          <a:graphic>
            <a:graphicData uri="http://schemas.openxmlformats.org/presentationml/2006/ole">
              <mc:AlternateContent xmlns:mc="http://schemas.openxmlformats.org/markup-compatibility/2006">
                <mc:Choice xmlns:v="urn:schemas-microsoft-com:vml" Requires="v">
                  <p:oleObj name="公式" r:id="rId30" imgW="126720" imgH="164880" progId="Equation.3">
                    <p:embed/>
                  </p:oleObj>
                </mc:Choice>
                <mc:Fallback>
                  <p:oleObj name="公式" r:id="rId30" imgW="126720" imgH="164880" progId="Equation.3">
                    <p:embed/>
                    <p:pic>
                      <p:nvPicPr>
                        <p:cNvPr id="130101" name="Object 5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707313" y="3057420"/>
                          <a:ext cx="354012" cy="5868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57"/>
            <p:cNvGrpSpPr>
              <a:grpSpLocks/>
            </p:cNvGrpSpPr>
            <p:nvPr/>
          </p:nvGrpSpPr>
          <p:grpSpPr bwMode="auto">
            <a:xfrm>
              <a:off x="5943600" y="3894371"/>
              <a:ext cx="338138" cy="429569"/>
              <a:chOff x="3492" y="2028"/>
              <a:chExt cx="213" cy="213"/>
            </a:xfrm>
          </p:grpSpPr>
          <p:sp>
            <p:nvSpPr>
              <p:cNvPr id="17454" name="Oval 58"/>
              <p:cNvSpPr>
                <a:spLocks noChangeArrowheads="1"/>
              </p:cNvSpPr>
              <p:nvPr/>
            </p:nvSpPr>
            <p:spPr bwMode="auto">
              <a:xfrm>
                <a:off x="3492" y="2028"/>
                <a:ext cx="213" cy="213"/>
              </a:xfrm>
              <a:prstGeom prst="ellipse">
                <a:avLst/>
              </a:prstGeom>
              <a:solidFill>
                <a:srgbClr val="FFFFFF"/>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55" name="Oval 59"/>
              <p:cNvSpPr>
                <a:spLocks noChangeArrowheads="1"/>
              </p:cNvSpPr>
              <p:nvPr/>
            </p:nvSpPr>
            <p:spPr bwMode="auto">
              <a:xfrm>
                <a:off x="3576" y="2112"/>
                <a:ext cx="45" cy="45"/>
              </a:xfrm>
              <a:prstGeom prst="ellipse">
                <a:avLst/>
              </a:prstGeom>
              <a:solidFill>
                <a:schemeClr val="tx1"/>
              </a:solidFill>
              <a:ln w="9525">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00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00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00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007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007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00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3009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30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3009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3009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30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4" grpId="0" autoUpdateAnimBg="0"/>
      <p:bldP spid="130080" grpId="0" autoUpdateAnimBg="0"/>
      <p:bldP spid="13009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228600"/>
            <a:ext cx="1524000" cy="1371600"/>
            <a:chOff x="240" y="144"/>
            <a:chExt cx="960" cy="864"/>
          </a:xfrm>
        </p:grpSpPr>
        <p:sp>
          <p:nvSpPr>
            <p:cNvPr id="18469" name="AutoShape 3"/>
            <p:cNvSpPr>
              <a:spLocks noChangeArrowheads="1"/>
            </p:cNvSpPr>
            <p:nvPr/>
          </p:nvSpPr>
          <p:spPr bwMode="auto">
            <a:xfrm>
              <a:off x="240" y="144"/>
              <a:ext cx="960" cy="864"/>
            </a:xfrm>
            <a:prstGeom prst="irregularSeal1">
              <a:avLst/>
            </a:prstGeom>
            <a:solidFill>
              <a:srgbClr val="66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70" name="Text Box 4"/>
            <p:cNvSpPr txBox="1">
              <a:spLocks noChangeArrowheads="1"/>
            </p:cNvSpPr>
            <p:nvPr/>
          </p:nvSpPr>
          <p:spPr bwMode="auto">
            <a:xfrm>
              <a:off x="240" y="384"/>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solidFill>
                    <a:srgbClr val="FFFF66"/>
                  </a:solidFill>
                </a:rPr>
                <a:t> </a:t>
              </a:r>
              <a:r>
                <a:rPr lang="zh-CN" altLang="en-US" sz="2800">
                  <a:solidFill>
                    <a:srgbClr val="FFFF66"/>
                  </a:solidFill>
                </a:rPr>
                <a:t>讨论</a:t>
              </a:r>
            </a:p>
          </p:txBody>
        </p:sp>
      </p:grpSp>
      <p:sp>
        <p:nvSpPr>
          <p:cNvPr id="131077" name="Text Box 5"/>
          <p:cNvSpPr txBox="1">
            <a:spLocks noChangeArrowheads="1"/>
          </p:cNvSpPr>
          <p:nvPr/>
        </p:nvSpPr>
        <p:spPr bwMode="auto">
          <a:xfrm>
            <a:off x="593725" y="1743075"/>
            <a:ext cx="1420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a:t>(1)</a:t>
            </a:r>
            <a:r>
              <a:rPr lang="zh-CN" altLang="en-US" sz="2800"/>
              <a:t>方向</a:t>
            </a:r>
            <a:r>
              <a:rPr lang="en-US" altLang="zh-CN" sz="2800"/>
              <a:t>:</a:t>
            </a:r>
          </a:p>
        </p:txBody>
      </p:sp>
      <p:grpSp>
        <p:nvGrpSpPr>
          <p:cNvPr id="3" name="Group 6"/>
          <p:cNvGrpSpPr>
            <a:grpSpLocks/>
          </p:cNvGrpSpPr>
          <p:nvPr/>
        </p:nvGrpSpPr>
        <p:grpSpPr bwMode="auto">
          <a:xfrm>
            <a:off x="7086600" y="1143000"/>
            <a:ext cx="485775" cy="1162050"/>
            <a:chOff x="4464" y="720"/>
            <a:chExt cx="306" cy="732"/>
          </a:xfrm>
        </p:grpSpPr>
        <p:sp>
          <p:nvSpPr>
            <p:cNvPr id="18468" name="Freeform 7"/>
            <p:cNvSpPr>
              <a:spLocks/>
            </p:cNvSpPr>
            <p:nvPr/>
          </p:nvSpPr>
          <p:spPr bwMode="auto">
            <a:xfrm>
              <a:off x="4464" y="1056"/>
              <a:ext cx="1" cy="396"/>
            </a:xfrm>
            <a:custGeom>
              <a:avLst/>
              <a:gdLst>
                <a:gd name="T0" fmla="*/ 0 w 1"/>
                <a:gd name="T1" fmla="*/ 396 h 396"/>
                <a:gd name="T2" fmla="*/ 0 w 1"/>
                <a:gd name="T3" fmla="*/ 0 h 396"/>
                <a:gd name="T4" fmla="*/ 0 60000 65536"/>
                <a:gd name="T5" fmla="*/ 0 60000 65536"/>
                <a:gd name="T6" fmla="*/ 0 w 1"/>
                <a:gd name="T7" fmla="*/ 0 h 396"/>
                <a:gd name="T8" fmla="*/ 1 w 1"/>
                <a:gd name="T9" fmla="*/ 396 h 396"/>
              </a:gdLst>
              <a:ahLst/>
              <a:cxnLst>
                <a:cxn ang="T4">
                  <a:pos x="T0" y="T1"/>
                </a:cxn>
                <a:cxn ang="T5">
                  <a:pos x="T2" y="T3"/>
                </a:cxn>
              </a:cxnLst>
              <a:rect l="T6" t="T7" r="T8" b="T9"/>
              <a:pathLst>
                <a:path w="1" h="396">
                  <a:moveTo>
                    <a:pt x="0" y="396"/>
                  </a:moveTo>
                  <a:lnTo>
                    <a:pt x="0" y="0"/>
                  </a:lnTo>
                </a:path>
              </a:pathLst>
            </a:custGeom>
            <a:noFill/>
            <a:ln w="57150" cap="flat" cmpd="sng">
              <a:solidFill>
                <a:srgbClr val="0000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8437" name="Object 3"/>
            <p:cNvGraphicFramePr>
              <a:graphicFrameLocks noChangeAspect="1"/>
            </p:cNvGraphicFramePr>
            <p:nvPr/>
          </p:nvGraphicFramePr>
          <p:xfrm>
            <a:off x="4512" y="720"/>
            <a:ext cx="258" cy="300"/>
          </p:xfrm>
          <a:graphic>
            <a:graphicData uri="http://schemas.openxmlformats.org/presentationml/2006/ole">
              <mc:AlternateContent xmlns:mc="http://schemas.openxmlformats.org/markup-compatibility/2006">
                <mc:Choice xmlns:v="urn:schemas-microsoft-com:vml" Requires="v">
                  <p:oleObj name="公式" r:id="rId2" imgW="164880" imgH="190440" progId="Equation.3">
                    <p:embed/>
                  </p:oleObj>
                </mc:Choice>
                <mc:Fallback>
                  <p:oleObj name="公式" r:id="rId2" imgW="164880" imgH="190440" progId="Equation.3">
                    <p:embed/>
                    <p:pic>
                      <p:nvPicPr>
                        <p:cNvPr id="1843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 y="720"/>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41" name="Text Box 9"/>
          <p:cNvSpPr txBox="1">
            <a:spLocks noChangeArrowheads="1"/>
          </p:cNvSpPr>
          <p:nvPr/>
        </p:nvSpPr>
        <p:spPr bwMode="auto">
          <a:xfrm>
            <a:off x="6775450" y="2392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3200" i="1">
                <a:solidFill>
                  <a:srgbClr val="FF66CC"/>
                </a:solidFill>
              </a:rPr>
              <a:t>x</a:t>
            </a:r>
          </a:p>
        </p:txBody>
      </p:sp>
      <p:grpSp>
        <p:nvGrpSpPr>
          <p:cNvPr id="18442" name="Group 10"/>
          <p:cNvGrpSpPr>
            <a:grpSpLocks/>
          </p:cNvGrpSpPr>
          <p:nvPr/>
        </p:nvGrpSpPr>
        <p:grpSpPr bwMode="auto">
          <a:xfrm>
            <a:off x="6172200" y="609600"/>
            <a:ext cx="1905000" cy="3109913"/>
            <a:chOff x="3888" y="384"/>
            <a:chExt cx="1200" cy="1959"/>
          </a:xfrm>
        </p:grpSpPr>
        <p:sp>
          <p:nvSpPr>
            <p:cNvPr id="18460" name="Oval 11"/>
            <p:cNvSpPr>
              <a:spLocks noChangeArrowheads="1"/>
            </p:cNvSpPr>
            <p:nvPr/>
          </p:nvSpPr>
          <p:spPr bwMode="auto">
            <a:xfrm>
              <a:off x="3888" y="1928"/>
              <a:ext cx="1200" cy="384"/>
            </a:xfrm>
            <a:prstGeom prst="ellipse">
              <a:avLst/>
            </a:prstGeom>
            <a:solidFill>
              <a:srgbClr val="FFFFFF"/>
            </a:solidFill>
            <a:ln w="38100">
              <a:solidFill>
                <a:srgbClr val="000000"/>
              </a:solidFill>
              <a:round/>
              <a:headEnd/>
              <a:tailEnd/>
            </a:ln>
          </p:spPr>
          <p:txBody>
            <a:bodyPr wrap="none" anchor="ct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zh-CN" sz="2800" b="0"/>
            </a:p>
          </p:txBody>
        </p:sp>
        <p:sp>
          <p:nvSpPr>
            <p:cNvPr id="18461" name="Freeform 12"/>
            <p:cNvSpPr>
              <a:spLocks/>
            </p:cNvSpPr>
            <p:nvPr/>
          </p:nvSpPr>
          <p:spPr bwMode="auto">
            <a:xfrm>
              <a:off x="4475" y="627"/>
              <a:ext cx="4" cy="1476"/>
            </a:xfrm>
            <a:custGeom>
              <a:avLst/>
              <a:gdLst>
                <a:gd name="T0" fmla="*/ 4 w 4"/>
                <a:gd name="T1" fmla="*/ 1476 h 1476"/>
                <a:gd name="T2" fmla="*/ 0 w 4"/>
                <a:gd name="T3" fmla="*/ 0 h 1476"/>
                <a:gd name="T4" fmla="*/ 0 60000 65536"/>
                <a:gd name="T5" fmla="*/ 0 60000 65536"/>
                <a:gd name="T6" fmla="*/ 0 w 4"/>
                <a:gd name="T7" fmla="*/ 0 h 1476"/>
                <a:gd name="T8" fmla="*/ 4 w 4"/>
                <a:gd name="T9" fmla="*/ 1476 h 1476"/>
              </a:gdLst>
              <a:ahLst/>
              <a:cxnLst>
                <a:cxn ang="T4">
                  <a:pos x="T0" y="T1"/>
                </a:cxn>
                <a:cxn ang="T5">
                  <a:pos x="T2" y="T3"/>
                </a:cxn>
              </a:cxnLst>
              <a:rect l="T6" t="T7" r="T8" b="T9"/>
              <a:pathLst>
                <a:path w="4" h="1476">
                  <a:moveTo>
                    <a:pt x="4" y="1476"/>
                  </a:moveTo>
                  <a:lnTo>
                    <a:pt x="0" y="0"/>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2" name="Text Box 13"/>
            <p:cNvSpPr txBox="1">
              <a:spLocks noChangeArrowheads="1"/>
            </p:cNvSpPr>
            <p:nvPr/>
          </p:nvSpPr>
          <p:spPr bwMode="auto">
            <a:xfrm>
              <a:off x="4464" y="384"/>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i="1"/>
                <a:t>x</a:t>
              </a:r>
            </a:p>
          </p:txBody>
        </p:sp>
        <p:sp>
          <p:nvSpPr>
            <p:cNvPr id="18463" name="Text Box 14"/>
            <p:cNvSpPr txBox="1">
              <a:spLocks noChangeArrowheads="1"/>
            </p:cNvSpPr>
            <p:nvPr/>
          </p:nvSpPr>
          <p:spPr bwMode="auto">
            <a:xfrm>
              <a:off x="4224" y="197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b="0"/>
                <a:t>O</a:t>
              </a:r>
            </a:p>
          </p:txBody>
        </p:sp>
        <p:sp>
          <p:nvSpPr>
            <p:cNvPr id="18464" name="Freeform 15"/>
            <p:cNvSpPr>
              <a:spLocks/>
            </p:cNvSpPr>
            <p:nvPr/>
          </p:nvSpPr>
          <p:spPr bwMode="auto">
            <a:xfrm>
              <a:off x="4036" y="2244"/>
              <a:ext cx="212" cy="56"/>
            </a:xfrm>
            <a:custGeom>
              <a:avLst/>
              <a:gdLst>
                <a:gd name="T0" fmla="*/ 0 w 212"/>
                <a:gd name="T1" fmla="*/ 0 h 56"/>
                <a:gd name="T2" fmla="*/ 92 w 212"/>
                <a:gd name="T3" fmla="*/ 36 h 56"/>
                <a:gd name="T4" fmla="*/ 212 w 212"/>
                <a:gd name="T5" fmla="*/ 56 h 56"/>
                <a:gd name="T6" fmla="*/ 0 60000 65536"/>
                <a:gd name="T7" fmla="*/ 0 60000 65536"/>
                <a:gd name="T8" fmla="*/ 0 60000 65536"/>
                <a:gd name="T9" fmla="*/ 0 w 212"/>
                <a:gd name="T10" fmla="*/ 0 h 56"/>
                <a:gd name="T11" fmla="*/ 212 w 212"/>
                <a:gd name="T12" fmla="*/ 56 h 56"/>
              </a:gdLst>
              <a:ahLst/>
              <a:cxnLst>
                <a:cxn ang="T6">
                  <a:pos x="T0" y="T1"/>
                </a:cxn>
                <a:cxn ang="T7">
                  <a:pos x="T2" y="T3"/>
                </a:cxn>
                <a:cxn ang="T8">
                  <a:pos x="T4" y="T5"/>
                </a:cxn>
              </a:cxnLst>
              <a:rect l="T9" t="T10" r="T11" b="T12"/>
              <a:pathLst>
                <a:path w="212" h="56">
                  <a:moveTo>
                    <a:pt x="0" y="0"/>
                  </a:moveTo>
                  <a:lnTo>
                    <a:pt x="92" y="36"/>
                  </a:lnTo>
                  <a:lnTo>
                    <a:pt x="212" y="56"/>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65" name="Text Box 16"/>
            <p:cNvSpPr txBox="1">
              <a:spLocks noChangeArrowheads="1"/>
            </p:cNvSpPr>
            <p:nvPr/>
          </p:nvSpPr>
          <p:spPr bwMode="auto">
            <a:xfrm>
              <a:off x="4523" y="201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t>R</a:t>
              </a:r>
              <a:endParaRPr lang="en-US" altLang="zh-CN" sz="2800" b="0" i="1"/>
            </a:p>
          </p:txBody>
        </p:sp>
        <p:sp>
          <p:nvSpPr>
            <p:cNvPr id="18466" name="Text Box 17"/>
            <p:cNvSpPr txBox="1">
              <a:spLocks noChangeArrowheads="1"/>
            </p:cNvSpPr>
            <p:nvPr/>
          </p:nvSpPr>
          <p:spPr bwMode="auto">
            <a:xfrm>
              <a:off x="4080" y="1152"/>
              <a:ext cx="3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t>p</a:t>
              </a:r>
            </a:p>
          </p:txBody>
        </p:sp>
        <p:sp>
          <p:nvSpPr>
            <p:cNvPr id="18467" name="Freeform 18"/>
            <p:cNvSpPr>
              <a:spLocks/>
            </p:cNvSpPr>
            <p:nvPr/>
          </p:nvSpPr>
          <p:spPr bwMode="auto">
            <a:xfrm>
              <a:off x="4470" y="2112"/>
              <a:ext cx="605" cy="1"/>
            </a:xfrm>
            <a:custGeom>
              <a:avLst/>
              <a:gdLst>
                <a:gd name="T0" fmla="*/ 0 w 605"/>
                <a:gd name="T1" fmla="*/ 0 h 1"/>
                <a:gd name="T2" fmla="*/ 605 w 605"/>
                <a:gd name="T3" fmla="*/ 0 h 1"/>
                <a:gd name="T4" fmla="*/ 0 60000 65536"/>
                <a:gd name="T5" fmla="*/ 0 60000 65536"/>
                <a:gd name="T6" fmla="*/ 0 w 605"/>
                <a:gd name="T7" fmla="*/ 0 h 1"/>
                <a:gd name="T8" fmla="*/ 605 w 605"/>
                <a:gd name="T9" fmla="*/ 1 h 1"/>
              </a:gdLst>
              <a:ahLst/>
              <a:cxnLst>
                <a:cxn ang="T4">
                  <a:pos x="T0" y="T1"/>
                </a:cxn>
                <a:cxn ang="T5">
                  <a:pos x="T2" y="T3"/>
                </a:cxn>
              </a:cxnLst>
              <a:rect l="T6" t="T7" r="T8" b="T9"/>
              <a:pathLst>
                <a:path w="605" h="1">
                  <a:moveTo>
                    <a:pt x="0" y="0"/>
                  </a:moveTo>
                  <a:lnTo>
                    <a:pt x="605"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31091" name="Text Box 19"/>
          <p:cNvSpPr txBox="1">
            <a:spLocks noChangeArrowheads="1"/>
          </p:cNvSpPr>
          <p:nvPr/>
        </p:nvSpPr>
        <p:spPr bwMode="auto">
          <a:xfrm>
            <a:off x="2209800" y="1752600"/>
            <a:ext cx="1587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t>右手定则</a:t>
            </a:r>
          </a:p>
        </p:txBody>
      </p:sp>
      <p:graphicFrame>
        <p:nvGraphicFramePr>
          <p:cNvPr id="18434" name="Object 0"/>
          <p:cNvGraphicFramePr>
            <a:graphicFrameLocks/>
          </p:cNvGraphicFramePr>
          <p:nvPr/>
        </p:nvGraphicFramePr>
        <p:xfrm>
          <a:off x="2438400" y="533400"/>
          <a:ext cx="2828925" cy="1136650"/>
        </p:xfrm>
        <a:graphic>
          <a:graphicData uri="http://schemas.openxmlformats.org/presentationml/2006/ole">
            <mc:AlternateContent xmlns:mc="http://schemas.openxmlformats.org/markup-compatibility/2006">
              <mc:Choice xmlns:v="urn:schemas-microsoft-com:vml" Requires="v">
                <p:oleObj name="Equation" r:id="rId4" imgW="1282680" imgH="495000" progId="Equation.DSMT4">
                  <p:embed/>
                </p:oleObj>
              </mc:Choice>
              <mc:Fallback>
                <p:oleObj name="Equation" r:id="rId4" imgW="1282680" imgH="495000" progId="Equation.DSMT4">
                  <p:embed/>
                  <p:pic>
                    <p:nvPicPr>
                      <p:cNvPr id="18434"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533400"/>
                        <a:ext cx="2828925"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93" name="Text Box 21"/>
          <p:cNvSpPr txBox="1">
            <a:spLocks noChangeArrowheads="1"/>
          </p:cNvSpPr>
          <p:nvPr/>
        </p:nvSpPr>
        <p:spPr bwMode="auto">
          <a:xfrm>
            <a:off x="533400" y="2809875"/>
            <a:ext cx="2857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a:t>(2) </a:t>
            </a:r>
            <a:r>
              <a:rPr lang="en-US" altLang="zh-CN" sz="2800" i="1"/>
              <a:t>x </a:t>
            </a:r>
            <a:r>
              <a:rPr lang="en-US" altLang="zh-CN" sz="2800"/>
              <a:t>= 0    </a:t>
            </a:r>
            <a:r>
              <a:rPr lang="zh-CN" altLang="en-US" sz="2800"/>
              <a:t>圆心处</a:t>
            </a:r>
          </a:p>
        </p:txBody>
      </p:sp>
      <p:graphicFrame>
        <p:nvGraphicFramePr>
          <p:cNvPr id="261121" name="Object 1"/>
          <p:cNvGraphicFramePr>
            <a:graphicFrameLocks noChangeAspect="1"/>
          </p:cNvGraphicFramePr>
          <p:nvPr/>
        </p:nvGraphicFramePr>
        <p:xfrm>
          <a:off x="3733800" y="2667000"/>
          <a:ext cx="1123950" cy="796925"/>
        </p:xfrm>
        <a:graphic>
          <a:graphicData uri="http://schemas.openxmlformats.org/presentationml/2006/ole">
            <mc:AlternateContent xmlns:mc="http://schemas.openxmlformats.org/markup-compatibility/2006">
              <mc:Choice xmlns:v="urn:schemas-microsoft-com:vml" Requires="v">
                <p:oleObj name="Equation" r:id="rId6" imgW="571320" imgH="406080" progId="Equation.DSMT4">
                  <p:embed/>
                </p:oleObj>
              </mc:Choice>
              <mc:Fallback>
                <p:oleObj name="Equation" r:id="rId6" imgW="571320" imgH="406080" progId="Equation.DSMT4">
                  <p:embed/>
                  <p:pic>
                    <p:nvPicPr>
                      <p:cNvPr id="261121"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667000"/>
                        <a:ext cx="112395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5"/>
          <p:cNvGrpSpPr>
            <a:grpSpLocks/>
          </p:cNvGrpSpPr>
          <p:nvPr/>
        </p:nvGrpSpPr>
        <p:grpSpPr bwMode="auto">
          <a:xfrm>
            <a:off x="6858000" y="1676400"/>
            <a:ext cx="1160463" cy="1196975"/>
            <a:chOff x="4320" y="1056"/>
            <a:chExt cx="731" cy="754"/>
          </a:xfrm>
        </p:grpSpPr>
        <p:grpSp>
          <p:nvGrpSpPr>
            <p:cNvPr id="18456" name="Group 26"/>
            <p:cNvGrpSpPr>
              <a:grpSpLocks/>
            </p:cNvGrpSpPr>
            <p:nvPr/>
          </p:nvGrpSpPr>
          <p:grpSpPr bwMode="auto">
            <a:xfrm>
              <a:off x="4320" y="1056"/>
              <a:ext cx="480" cy="720"/>
              <a:chOff x="4320" y="1056"/>
              <a:chExt cx="480" cy="720"/>
            </a:xfrm>
          </p:grpSpPr>
          <p:sp>
            <p:nvSpPr>
              <p:cNvPr id="18458" name="AutoShape 27"/>
              <p:cNvSpPr>
                <a:spLocks noChangeArrowheads="1"/>
              </p:cNvSpPr>
              <p:nvPr/>
            </p:nvSpPr>
            <p:spPr bwMode="auto">
              <a:xfrm>
                <a:off x="4320" y="1152"/>
                <a:ext cx="480" cy="624"/>
              </a:xfrm>
              <a:prstGeom prst="curvedRightArrow">
                <a:avLst>
                  <a:gd name="adj1" fmla="val 26000"/>
                  <a:gd name="adj2" fmla="val 52000"/>
                  <a:gd name="adj3" fmla="val 33333"/>
                </a:avLst>
              </a:prstGeom>
              <a:solidFill>
                <a:srgbClr val="FFCC00"/>
              </a:solidFill>
              <a:ln w="9525">
                <a:solidFill>
                  <a:srgbClr val="0000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59" name="Line 28"/>
              <p:cNvSpPr>
                <a:spLocks noChangeShapeType="1"/>
              </p:cNvSpPr>
              <p:nvPr/>
            </p:nvSpPr>
            <p:spPr bwMode="auto">
              <a:xfrm flipV="1">
                <a:off x="4464" y="1056"/>
                <a:ext cx="0" cy="336"/>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457" name="Text Box 29"/>
            <p:cNvSpPr txBox="1">
              <a:spLocks noChangeArrowheads="1"/>
            </p:cNvSpPr>
            <p:nvPr/>
          </p:nvSpPr>
          <p:spPr bwMode="auto">
            <a:xfrm>
              <a:off x="4800" y="1445"/>
              <a:ext cx="25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3200" i="1"/>
                <a:t>I</a:t>
              </a:r>
            </a:p>
          </p:txBody>
        </p:sp>
      </p:grpSp>
      <p:sp>
        <p:nvSpPr>
          <p:cNvPr id="131102" name="Text Box 30"/>
          <p:cNvSpPr txBox="1">
            <a:spLocks noChangeArrowheads="1"/>
          </p:cNvSpPr>
          <p:nvPr/>
        </p:nvSpPr>
        <p:spPr bwMode="auto">
          <a:xfrm>
            <a:off x="533400" y="3824288"/>
            <a:ext cx="2859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a:t>(3) </a:t>
            </a:r>
            <a:r>
              <a:rPr lang="zh-CN" altLang="en-US" sz="2800"/>
              <a:t>圆弧，圆心处</a:t>
            </a:r>
          </a:p>
        </p:txBody>
      </p:sp>
      <p:graphicFrame>
        <p:nvGraphicFramePr>
          <p:cNvPr id="261122" name="Object 2"/>
          <p:cNvGraphicFramePr>
            <a:graphicFrameLocks noChangeAspect="1"/>
          </p:cNvGraphicFramePr>
          <p:nvPr/>
        </p:nvGraphicFramePr>
        <p:xfrm>
          <a:off x="1447800" y="4652963"/>
          <a:ext cx="3505200" cy="1127125"/>
        </p:xfrm>
        <a:graphic>
          <a:graphicData uri="http://schemas.openxmlformats.org/presentationml/2006/ole">
            <mc:AlternateContent xmlns:mc="http://schemas.openxmlformats.org/markup-compatibility/2006">
              <mc:Choice xmlns:v="urn:schemas-microsoft-com:vml" Requires="v">
                <p:oleObj name="Equation" r:id="rId8" imgW="1218960" imgH="393480" progId="Equation.DSMT4">
                  <p:embed/>
                </p:oleObj>
              </mc:Choice>
              <mc:Fallback>
                <p:oleObj name="Equation" r:id="rId8" imgW="1218960" imgH="393480" progId="Equation.DSMT4">
                  <p:embed/>
                  <p:pic>
                    <p:nvPicPr>
                      <p:cNvPr id="261122"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4652963"/>
                        <a:ext cx="350520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41"/>
          <p:cNvGrpSpPr>
            <a:grpSpLocks/>
          </p:cNvGrpSpPr>
          <p:nvPr/>
        </p:nvGrpSpPr>
        <p:grpSpPr bwMode="auto">
          <a:xfrm>
            <a:off x="6096000" y="4800600"/>
            <a:ext cx="2209800" cy="1371600"/>
            <a:chOff x="3840" y="3024"/>
            <a:chExt cx="1392" cy="864"/>
          </a:xfrm>
        </p:grpSpPr>
        <p:sp>
          <p:nvSpPr>
            <p:cNvPr id="18449" name="Text Box 38"/>
            <p:cNvSpPr txBox="1">
              <a:spLocks noChangeArrowheads="1"/>
            </p:cNvSpPr>
            <p:nvPr/>
          </p:nvSpPr>
          <p:spPr bwMode="auto">
            <a:xfrm>
              <a:off x="3840" y="302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a:t>
              </a:r>
            </a:p>
          </p:txBody>
        </p:sp>
        <p:grpSp>
          <p:nvGrpSpPr>
            <p:cNvPr id="18450" name="Group 40"/>
            <p:cNvGrpSpPr>
              <a:grpSpLocks/>
            </p:cNvGrpSpPr>
            <p:nvPr/>
          </p:nvGrpSpPr>
          <p:grpSpPr bwMode="auto">
            <a:xfrm>
              <a:off x="4272" y="3120"/>
              <a:ext cx="960" cy="768"/>
              <a:chOff x="4272" y="3120"/>
              <a:chExt cx="960" cy="768"/>
            </a:xfrm>
          </p:grpSpPr>
          <p:sp>
            <p:nvSpPr>
              <p:cNvPr id="18451" name="Arc 33"/>
              <p:cNvSpPr>
                <a:spLocks/>
              </p:cNvSpPr>
              <p:nvPr/>
            </p:nvSpPr>
            <p:spPr bwMode="auto">
              <a:xfrm flipV="1">
                <a:off x="4320" y="3168"/>
                <a:ext cx="720" cy="7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a:tailEnd type="arrow"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2" name="Line 34"/>
              <p:cNvSpPr>
                <a:spLocks noChangeShapeType="1"/>
              </p:cNvSpPr>
              <p:nvPr/>
            </p:nvSpPr>
            <p:spPr bwMode="auto">
              <a:xfrm>
                <a:off x="4320" y="3168"/>
                <a:ext cx="72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Line 36"/>
              <p:cNvSpPr>
                <a:spLocks noChangeShapeType="1"/>
              </p:cNvSpPr>
              <p:nvPr/>
            </p:nvSpPr>
            <p:spPr bwMode="auto">
              <a:xfrm flipV="1">
                <a:off x="4320" y="3168"/>
                <a:ext cx="0" cy="7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4" name="Oval 37"/>
              <p:cNvSpPr>
                <a:spLocks noChangeArrowheads="1"/>
              </p:cNvSpPr>
              <p:nvPr/>
            </p:nvSpPr>
            <p:spPr bwMode="auto">
              <a:xfrm>
                <a:off x="4272" y="3120"/>
                <a:ext cx="144" cy="14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55" name="Text Box 39"/>
              <p:cNvSpPr txBox="1">
                <a:spLocks noChangeArrowheads="1"/>
              </p:cNvSpPr>
              <p:nvPr/>
            </p:nvSpPr>
            <p:spPr bwMode="auto">
              <a:xfrm>
                <a:off x="4848" y="355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l</a:t>
                </a:r>
              </a:p>
            </p:txBody>
          </p:sp>
        </p:grpSp>
      </p:grpSp>
      <p:sp>
        <p:nvSpPr>
          <p:cNvPr id="39" name="TextBox 38"/>
          <p:cNvSpPr txBox="1">
            <a:spLocks noChangeArrowheads="1"/>
          </p:cNvSpPr>
          <p:nvPr/>
        </p:nvSpPr>
        <p:spPr bwMode="auto">
          <a:xfrm>
            <a:off x="971550" y="6092825"/>
            <a:ext cx="3313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rgbClr val="FF0000"/>
                </a:solidFill>
              </a:rPr>
              <a:t>只有轴向分量</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107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1091"/>
                                        </p:tgtEl>
                                        <p:attrNameLst>
                                          <p:attrName>style.visibility</p:attrName>
                                        </p:attrNameLst>
                                      </p:cBhvr>
                                      <p:to>
                                        <p:strVal val="visible"/>
                                      </p:to>
                                    </p:set>
                                    <p:animEffect transition="in" filter="wipe(left)">
                                      <p:cBhvr>
                                        <p:cTn id="25" dur="500"/>
                                        <p:tgtEl>
                                          <p:spTgt spid="13109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1093"/>
                                        </p:tgtEl>
                                        <p:attrNameLst>
                                          <p:attrName>style.visibility</p:attrName>
                                        </p:attrNameLst>
                                      </p:cBhvr>
                                      <p:to>
                                        <p:strVal val="visible"/>
                                      </p:to>
                                    </p:set>
                                    <p:animEffect transition="in" filter="wipe(left)">
                                      <p:cBhvr>
                                        <p:cTn id="30" dur="500"/>
                                        <p:tgtEl>
                                          <p:spTgt spid="1310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61121"/>
                                        </p:tgtEl>
                                        <p:attrNameLst>
                                          <p:attrName>style.visibility</p:attrName>
                                        </p:attrNameLst>
                                      </p:cBhvr>
                                      <p:to>
                                        <p:strVal val="visible"/>
                                      </p:to>
                                    </p:set>
                                    <p:animEffect transition="in" filter="wipe(left)">
                                      <p:cBhvr>
                                        <p:cTn id="35" dur="500"/>
                                        <p:tgtEl>
                                          <p:spTgt spid="2611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1102"/>
                                        </p:tgtEl>
                                        <p:attrNameLst>
                                          <p:attrName>style.visibility</p:attrName>
                                        </p:attrNameLst>
                                      </p:cBhvr>
                                      <p:to>
                                        <p:strVal val="visible"/>
                                      </p:to>
                                    </p:set>
                                    <p:animEffect transition="in" filter="wipe(left)">
                                      <p:cBhvr>
                                        <p:cTn id="40" dur="500"/>
                                        <p:tgtEl>
                                          <p:spTgt spid="13110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0-#ppt_w/2"/>
                                          </p:val>
                                        </p:tav>
                                        <p:tav tm="100000">
                                          <p:val>
                                            <p:strVal val="#ppt_x"/>
                                          </p:val>
                                        </p:tav>
                                      </p:tavLst>
                                    </p:anim>
                                    <p:anim calcmode="lin" valueType="num">
                                      <p:cBhvr additive="base">
                                        <p:cTn id="4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61122"/>
                                        </p:tgtEl>
                                        <p:attrNameLst>
                                          <p:attrName>style.visibility</p:attrName>
                                        </p:attrNameLst>
                                      </p:cBhvr>
                                      <p:to>
                                        <p:strVal val="visible"/>
                                      </p:to>
                                    </p:set>
                                    <p:animEffect transition="in" filter="wipe(left)">
                                      <p:cBhvr>
                                        <p:cTn id="51" dur="500"/>
                                        <p:tgtEl>
                                          <p:spTgt spid="26112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 calcmode="lin" valueType="num">
                                      <p:cBhvr additive="base">
                                        <p:cTn id="56" dur="500" fill="hold"/>
                                        <p:tgtEl>
                                          <p:spTgt spid="39"/>
                                        </p:tgtEl>
                                        <p:attrNameLst>
                                          <p:attrName>ppt_x</p:attrName>
                                        </p:attrNameLst>
                                      </p:cBhvr>
                                      <p:tavLst>
                                        <p:tav tm="0">
                                          <p:val>
                                            <p:strVal val="#ppt_x"/>
                                          </p:val>
                                        </p:tav>
                                        <p:tav tm="100000">
                                          <p:val>
                                            <p:strVal val="#ppt_x"/>
                                          </p:val>
                                        </p:tav>
                                      </p:tavLst>
                                    </p:anim>
                                    <p:anim calcmode="lin" valueType="num">
                                      <p:cBhvr additive="base">
                                        <p:cTn id="5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91" grpId="0" autoUpdateAnimBg="0"/>
      <p:bldP spid="131093" grpId="0" autoUpdateAnimBg="0"/>
      <p:bldP spid="131102" grpId="0" autoUpdateAnimBg="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844550" y="792163"/>
            <a:ext cx="1822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3200"/>
              <a:t>思考题：</a:t>
            </a:r>
          </a:p>
        </p:txBody>
      </p:sp>
      <p:grpSp>
        <p:nvGrpSpPr>
          <p:cNvPr id="30723" name="Group 3"/>
          <p:cNvGrpSpPr>
            <a:grpSpLocks/>
          </p:cNvGrpSpPr>
          <p:nvPr/>
        </p:nvGrpSpPr>
        <p:grpSpPr bwMode="auto">
          <a:xfrm>
            <a:off x="990600" y="2819400"/>
            <a:ext cx="2514600" cy="1066800"/>
            <a:chOff x="672" y="1056"/>
            <a:chExt cx="1584" cy="672"/>
          </a:xfrm>
        </p:grpSpPr>
        <p:sp>
          <p:nvSpPr>
            <p:cNvPr id="30733" name="Oval 4"/>
            <p:cNvSpPr>
              <a:spLocks noChangeArrowheads="1"/>
            </p:cNvSpPr>
            <p:nvPr/>
          </p:nvSpPr>
          <p:spPr bwMode="auto">
            <a:xfrm>
              <a:off x="1152" y="1106"/>
              <a:ext cx="576" cy="576"/>
            </a:xfrm>
            <a:prstGeom prst="ellipse">
              <a:avLst/>
            </a:prstGeom>
            <a:solidFill>
              <a:srgbClr val="FFFFFF"/>
            </a:solidFill>
            <a:ln w="38100">
              <a:solidFill>
                <a:srgbClr val="000000"/>
              </a:solidFill>
              <a:round/>
              <a:headEnd/>
              <a:tailEnd/>
            </a:ln>
          </p:spPr>
          <p:txBody>
            <a:bodyPr wrap="none" anchor="ct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en-US" altLang="zh-CN" dirty="0"/>
            </a:p>
          </p:txBody>
        </p:sp>
        <p:sp>
          <p:nvSpPr>
            <p:cNvPr id="30734" name="Line 5"/>
            <p:cNvSpPr>
              <a:spLocks noChangeShapeType="1"/>
            </p:cNvSpPr>
            <p:nvPr/>
          </p:nvSpPr>
          <p:spPr bwMode="auto">
            <a:xfrm>
              <a:off x="1440" y="1680"/>
              <a:ext cx="528" cy="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5" name="Freeform 6"/>
            <p:cNvSpPr>
              <a:spLocks/>
            </p:cNvSpPr>
            <p:nvPr/>
          </p:nvSpPr>
          <p:spPr bwMode="auto">
            <a:xfrm>
              <a:off x="672" y="1680"/>
              <a:ext cx="270" cy="1"/>
            </a:xfrm>
            <a:custGeom>
              <a:avLst/>
              <a:gdLst>
                <a:gd name="T0" fmla="*/ 0 w 270"/>
                <a:gd name="T1" fmla="*/ 0 h 1"/>
                <a:gd name="T2" fmla="*/ 270 w 270"/>
                <a:gd name="T3" fmla="*/ 0 h 1"/>
                <a:gd name="T4" fmla="*/ 0 60000 65536"/>
                <a:gd name="T5" fmla="*/ 0 60000 65536"/>
                <a:gd name="T6" fmla="*/ 0 w 270"/>
                <a:gd name="T7" fmla="*/ 0 h 1"/>
                <a:gd name="T8" fmla="*/ 270 w 270"/>
                <a:gd name="T9" fmla="*/ 1 h 1"/>
              </a:gdLst>
              <a:ahLst/>
              <a:cxnLst>
                <a:cxn ang="T4">
                  <a:pos x="T0" y="T1"/>
                </a:cxn>
                <a:cxn ang="T5">
                  <a:pos x="T2" y="T3"/>
                </a:cxn>
              </a:cxnLst>
              <a:rect l="T6" t="T7" r="T8" b="T9"/>
              <a:pathLst>
                <a:path w="270" h="1">
                  <a:moveTo>
                    <a:pt x="0" y="0"/>
                  </a:moveTo>
                  <a:lnTo>
                    <a:pt x="270" y="0"/>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6" name="Line 7"/>
            <p:cNvSpPr>
              <a:spLocks noChangeShapeType="1"/>
            </p:cNvSpPr>
            <p:nvPr/>
          </p:nvSpPr>
          <p:spPr bwMode="auto">
            <a:xfrm>
              <a:off x="912" y="1680"/>
              <a:ext cx="48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Oval 8"/>
            <p:cNvSpPr>
              <a:spLocks noChangeArrowheads="1"/>
            </p:cNvSpPr>
            <p:nvPr/>
          </p:nvSpPr>
          <p:spPr bwMode="auto">
            <a:xfrm>
              <a:off x="1395" y="1632"/>
              <a:ext cx="69" cy="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738" name="Freeform 9"/>
            <p:cNvSpPr>
              <a:spLocks/>
            </p:cNvSpPr>
            <p:nvPr/>
          </p:nvSpPr>
          <p:spPr bwMode="auto">
            <a:xfrm>
              <a:off x="1248" y="1148"/>
              <a:ext cx="40" cy="32"/>
            </a:xfrm>
            <a:custGeom>
              <a:avLst/>
              <a:gdLst>
                <a:gd name="T0" fmla="*/ 0 w 40"/>
                <a:gd name="T1" fmla="*/ 32 h 32"/>
                <a:gd name="T2" fmla="*/ 40 w 40"/>
                <a:gd name="T3" fmla="*/ 0 h 32"/>
                <a:gd name="T4" fmla="*/ 0 60000 65536"/>
                <a:gd name="T5" fmla="*/ 0 60000 65536"/>
                <a:gd name="T6" fmla="*/ 0 w 40"/>
                <a:gd name="T7" fmla="*/ 0 h 32"/>
                <a:gd name="T8" fmla="*/ 40 w 40"/>
                <a:gd name="T9" fmla="*/ 32 h 32"/>
              </a:gdLst>
              <a:ahLst/>
              <a:cxnLst>
                <a:cxn ang="T4">
                  <a:pos x="T0" y="T1"/>
                </a:cxn>
                <a:cxn ang="T5">
                  <a:pos x="T2" y="T3"/>
                </a:cxn>
              </a:cxnLst>
              <a:rect l="T6" t="T7" r="T8" b="T9"/>
              <a:pathLst>
                <a:path w="40" h="32">
                  <a:moveTo>
                    <a:pt x="0" y="32"/>
                  </a:moveTo>
                  <a:lnTo>
                    <a:pt x="40" y="0"/>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9" name="Line 10"/>
            <p:cNvSpPr>
              <a:spLocks noChangeShapeType="1"/>
            </p:cNvSpPr>
            <p:nvPr/>
          </p:nvSpPr>
          <p:spPr bwMode="auto">
            <a:xfrm>
              <a:off x="1968" y="1680"/>
              <a:ext cx="2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0" name="Text Box 11"/>
            <p:cNvSpPr txBox="1">
              <a:spLocks noChangeArrowheads="1"/>
            </p:cNvSpPr>
            <p:nvPr/>
          </p:nvSpPr>
          <p:spPr bwMode="auto">
            <a:xfrm>
              <a:off x="913" y="1056"/>
              <a:ext cx="3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I</a:t>
              </a:r>
            </a:p>
          </p:txBody>
        </p:sp>
        <p:sp>
          <p:nvSpPr>
            <p:cNvPr id="30741" name="Text Box 12"/>
            <p:cNvSpPr txBox="1">
              <a:spLocks noChangeArrowheads="1"/>
            </p:cNvSpPr>
            <p:nvPr/>
          </p:nvSpPr>
          <p:spPr bwMode="auto">
            <a:xfrm>
              <a:off x="1312" y="1104"/>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dirty="0"/>
                <a:t>O</a:t>
              </a:r>
            </a:p>
          </p:txBody>
        </p:sp>
      </p:grpSp>
      <p:grpSp>
        <p:nvGrpSpPr>
          <p:cNvPr id="30724" name="Group 13"/>
          <p:cNvGrpSpPr>
            <a:grpSpLocks/>
          </p:cNvGrpSpPr>
          <p:nvPr/>
        </p:nvGrpSpPr>
        <p:grpSpPr bwMode="auto">
          <a:xfrm>
            <a:off x="5334000" y="2057400"/>
            <a:ext cx="2182813" cy="1905000"/>
            <a:chOff x="2897" y="720"/>
            <a:chExt cx="1375" cy="1200"/>
          </a:xfrm>
        </p:grpSpPr>
        <p:sp>
          <p:nvSpPr>
            <p:cNvPr id="30725" name="Line 14"/>
            <p:cNvSpPr>
              <a:spLocks noChangeShapeType="1"/>
            </p:cNvSpPr>
            <p:nvPr/>
          </p:nvSpPr>
          <p:spPr bwMode="auto">
            <a:xfrm>
              <a:off x="3216" y="720"/>
              <a:ext cx="0" cy="576"/>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6" name="Line 15"/>
            <p:cNvSpPr>
              <a:spLocks noChangeShapeType="1"/>
            </p:cNvSpPr>
            <p:nvPr/>
          </p:nvSpPr>
          <p:spPr bwMode="auto">
            <a:xfrm>
              <a:off x="3216" y="1344"/>
              <a:ext cx="0" cy="383"/>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7" name="Line 16"/>
            <p:cNvSpPr>
              <a:spLocks noChangeShapeType="1"/>
            </p:cNvSpPr>
            <p:nvPr/>
          </p:nvSpPr>
          <p:spPr bwMode="auto">
            <a:xfrm>
              <a:off x="3600" y="1728"/>
              <a:ext cx="672" cy="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8" name="Line 17"/>
            <p:cNvSpPr>
              <a:spLocks noChangeShapeType="1"/>
            </p:cNvSpPr>
            <p:nvPr/>
          </p:nvSpPr>
          <p:spPr bwMode="auto">
            <a:xfrm>
              <a:off x="3216" y="1728"/>
              <a:ext cx="38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9" name="Arc 18"/>
            <p:cNvSpPr>
              <a:spLocks/>
            </p:cNvSpPr>
            <p:nvPr/>
          </p:nvSpPr>
          <p:spPr bwMode="auto">
            <a:xfrm>
              <a:off x="3216" y="1298"/>
              <a:ext cx="384" cy="430"/>
            </a:xfrm>
            <a:custGeom>
              <a:avLst/>
              <a:gdLst>
                <a:gd name="T0" fmla="*/ 0 w 21575"/>
                <a:gd name="T1" fmla="*/ 0 h 21600"/>
                <a:gd name="T2" fmla="*/ 0 w 21575"/>
                <a:gd name="T3" fmla="*/ 0 h 21600"/>
                <a:gd name="T4" fmla="*/ 0 w 21575"/>
                <a:gd name="T5" fmla="*/ 0 h 21600"/>
                <a:gd name="T6" fmla="*/ 0 60000 65536"/>
                <a:gd name="T7" fmla="*/ 0 60000 65536"/>
                <a:gd name="T8" fmla="*/ 0 60000 65536"/>
                <a:gd name="T9" fmla="*/ 0 w 21575"/>
                <a:gd name="T10" fmla="*/ 0 h 21600"/>
                <a:gd name="T11" fmla="*/ 21575 w 21575"/>
                <a:gd name="T12" fmla="*/ 21600 h 21600"/>
              </a:gdLst>
              <a:ahLst/>
              <a:cxnLst>
                <a:cxn ang="T6">
                  <a:pos x="T0" y="T1"/>
                </a:cxn>
                <a:cxn ang="T7">
                  <a:pos x="T2" y="T3"/>
                </a:cxn>
                <a:cxn ang="T8">
                  <a:pos x="T4" y="T5"/>
                </a:cxn>
              </a:cxnLst>
              <a:rect l="T9" t="T10" r="T11" b="T12"/>
              <a:pathLst>
                <a:path w="21575" h="21600" fill="none" extrusionOk="0">
                  <a:moveTo>
                    <a:pt x="-1" y="0"/>
                  </a:moveTo>
                  <a:cubicBezTo>
                    <a:pt x="11523" y="0"/>
                    <a:pt x="21017" y="9045"/>
                    <a:pt x="21574" y="20556"/>
                  </a:cubicBezTo>
                </a:path>
                <a:path w="21575" h="21600" stroke="0" extrusionOk="0">
                  <a:moveTo>
                    <a:pt x="-1" y="0"/>
                  </a:moveTo>
                  <a:cubicBezTo>
                    <a:pt x="11523" y="0"/>
                    <a:pt x="21017" y="9045"/>
                    <a:pt x="21574" y="20556"/>
                  </a:cubicBezTo>
                  <a:lnTo>
                    <a:pt x="0" y="2160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0" name="Freeform 19"/>
            <p:cNvSpPr>
              <a:spLocks/>
            </p:cNvSpPr>
            <p:nvPr/>
          </p:nvSpPr>
          <p:spPr bwMode="auto">
            <a:xfrm>
              <a:off x="3552" y="1536"/>
              <a:ext cx="32" cy="80"/>
            </a:xfrm>
            <a:custGeom>
              <a:avLst/>
              <a:gdLst>
                <a:gd name="T0" fmla="*/ 0 w 32"/>
                <a:gd name="T1" fmla="*/ 0 h 80"/>
                <a:gd name="T2" fmla="*/ 32 w 32"/>
                <a:gd name="T3" fmla="*/ 80 h 80"/>
                <a:gd name="T4" fmla="*/ 0 60000 65536"/>
                <a:gd name="T5" fmla="*/ 0 60000 65536"/>
                <a:gd name="T6" fmla="*/ 0 w 32"/>
                <a:gd name="T7" fmla="*/ 0 h 80"/>
                <a:gd name="T8" fmla="*/ 32 w 32"/>
                <a:gd name="T9" fmla="*/ 80 h 80"/>
              </a:gdLst>
              <a:ahLst/>
              <a:cxnLst>
                <a:cxn ang="T4">
                  <a:pos x="T0" y="T1"/>
                </a:cxn>
                <a:cxn ang="T5">
                  <a:pos x="T2" y="T3"/>
                </a:cxn>
              </a:cxnLst>
              <a:rect l="T6" t="T7" r="T8" b="T9"/>
              <a:pathLst>
                <a:path w="32" h="80">
                  <a:moveTo>
                    <a:pt x="0" y="0"/>
                  </a:moveTo>
                  <a:lnTo>
                    <a:pt x="32" y="80"/>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1" name="Text Box 20"/>
            <p:cNvSpPr txBox="1">
              <a:spLocks noChangeArrowheads="1"/>
            </p:cNvSpPr>
            <p:nvPr/>
          </p:nvSpPr>
          <p:spPr bwMode="auto">
            <a:xfrm>
              <a:off x="2977" y="91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I</a:t>
              </a:r>
            </a:p>
          </p:txBody>
        </p:sp>
        <p:sp>
          <p:nvSpPr>
            <p:cNvPr id="30732" name="Text Box 21"/>
            <p:cNvSpPr txBox="1">
              <a:spLocks noChangeArrowheads="1"/>
            </p:cNvSpPr>
            <p:nvPr/>
          </p:nvSpPr>
          <p:spPr bwMode="auto">
            <a:xfrm>
              <a:off x="2897" y="163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O</a:t>
              </a:r>
            </a:p>
          </p:txBody>
        </p:sp>
      </p:grpSp>
      <p:sp>
        <p:nvSpPr>
          <p:cNvPr id="22" name="Text Box 12"/>
          <p:cNvSpPr txBox="1">
            <a:spLocks noChangeArrowheads="1"/>
          </p:cNvSpPr>
          <p:nvPr/>
        </p:nvSpPr>
        <p:spPr bwMode="auto">
          <a:xfrm>
            <a:off x="2095980" y="3038480"/>
            <a:ext cx="2616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dirty="0"/>
              <a:t>.</a:t>
            </a:r>
          </a:p>
        </p:txBody>
      </p:sp>
    </p:spTree>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953000" y="3794125"/>
            <a:ext cx="3695700" cy="2301875"/>
            <a:chOff x="3120" y="2390"/>
            <a:chExt cx="2328" cy="1450"/>
          </a:xfrm>
        </p:grpSpPr>
        <p:sp>
          <p:nvSpPr>
            <p:cNvPr id="19517" name="Rectangle 3"/>
            <p:cNvSpPr>
              <a:spLocks noChangeArrowheads="1"/>
            </p:cNvSpPr>
            <p:nvPr/>
          </p:nvSpPr>
          <p:spPr bwMode="auto">
            <a:xfrm>
              <a:off x="3120" y="2640"/>
              <a:ext cx="2304" cy="912"/>
            </a:xfrm>
            <a:prstGeom prst="rect">
              <a:avLst/>
            </a:prstGeom>
            <a:solidFill>
              <a:srgbClr val="FFFFFF"/>
            </a:solidFill>
            <a:ln w="9525">
              <a:solidFill>
                <a:schemeClr val="tx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518" name="Rectangle 4"/>
            <p:cNvSpPr>
              <a:spLocks noChangeArrowheads="1"/>
            </p:cNvSpPr>
            <p:nvPr/>
          </p:nvSpPr>
          <p:spPr bwMode="auto">
            <a:xfrm>
              <a:off x="3120" y="3552"/>
              <a:ext cx="2304" cy="192"/>
            </a:xfrm>
            <a:prstGeom prst="rect">
              <a:avLst/>
            </a:prstGeom>
            <a:solidFill>
              <a:srgbClr val="FFFFFF"/>
            </a:solidFill>
            <a:ln w="9525">
              <a:solidFill>
                <a:schemeClr val="tx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519" name="Rectangle 5"/>
            <p:cNvSpPr>
              <a:spLocks noChangeArrowheads="1"/>
            </p:cNvSpPr>
            <p:nvPr/>
          </p:nvSpPr>
          <p:spPr bwMode="auto">
            <a:xfrm>
              <a:off x="3120" y="2448"/>
              <a:ext cx="2304" cy="192"/>
            </a:xfrm>
            <a:prstGeom prst="rect">
              <a:avLst/>
            </a:prstGeom>
            <a:solidFill>
              <a:srgbClr val="FFFFFF"/>
            </a:solidFill>
            <a:ln w="9525">
              <a:solidFill>
                <a:schemeClr val="tx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520" name="Text Box 6"/>
            <p:cNvSpPr txBox="1">
              <a:spLocks noChangeArrowheads="1"/>
            </p:cNvSpPr>
            <p:nvPr/>
          </p:nvSpPr>
          <p:spPr bwMode="auto">
            <a:xfrm>
              <a:off x="3144" y="3552"/>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000" b="0">
                  <a:solidFill>
                    <a:srgbClr val="3333FF"/>
                  </a:solidFill>
                </a:rPr>
                <a:t>× × × × × × × × × × ×  </a:t>
              </a:r>
            </a:p>
          </p:txBody>
        </p:sp>
        <p:sp>
          <p:nvSpPr>
            <p:cNvPr id="19521" name="Text Box 7"/>
            <p:cNvSpPr txBox="1">
              <a:spLocks noChangeArrowheads="1"/>
            </p:cNvSpPr>
            <p:nvPr/>
          </p:nvSpPr>
          <p:spPr bwMode="auto">
            <a:xfrm>
              <a:off x="3147" y="2390"/>
              <a:ext cx="23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000" b="0">
                  <a:solidFill>
                    <a:srgbClr val="3333FF"/>
                  </a:solidFill>
                </a:rPr>
                <a:t>． ． ． ． ． ． ． ． ． ． ． </a:t>
              </a:r>
            </a:p>
          </p:txBody>
        </p:sp>
        <p:sp>
          <p:nvSpPr>
            <p:cNvPr id="19522" name="Line 8"/>
            <p:cNvSpPr>
              <a:spLocks noChangeShapeType="1"/>
            </p:cNvSpPr>
            <p:nvPr/>
          </p:nvSpPr>
          <p:spPr bwMode="auto">
            <a:xfrm>
              <a:off x="3120" y="3072"/>
              <a:ext cx="2304" cy="0"/>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468" name="Text Box 9"/>
          <p:cNvSpPr txBox="1">
            <a:spLocks noChangeArrowheads="1"/>
          </p:cNvSpPr>
          <p:nvPr/>
        </p:nvSpPr>
        <p:spPr bwMode="auto">
          <a:xfrm>
            <a:off x="40704" y="98629"/>
            <a:ext cx="9067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3333FF"/>
                </a:solidFill>
              </a:rPr>
              <a:t>例</a:t>
            </a:r>
            <a:r>
              <a:rPr lang="en-US" altLang="zh-CN" sz="2800">
                <a:solidFill>
                  <a:srgbClr val="3333FF"/>
                </a:solidFill>
              </a:rPr>
              <a:t>4: </a:t>
            </a:r>
            <a:r>
              <a:rPr lang="zh-CN" altLang="en-US" sz="2800">
                <a:solidFill>
                  <a:srgbClr val="3333FF"/>
                </a:solidFill>
              </a:rPr>
              <a:t>求均匀密绕螺线管轴线上的磁场</a:t>
            </a:r>
            <a:r>
              <a:rPr lang="en-US" altLang="zh-CN" sz="2800">
                <a:solidFill>
                  <a:srgbClr val="3333FF"/>
                </a:solidFill>
              </a:rPr>
              <a:t>.</a:t>
            </a:r>
            <a:r>
              <a:rPr lang="zh-CN" altLang="en-US" sz="2800">
                <a:solidFill>
                  <a:srgbClr val="3333FF"/>
                </a:solidFill>
              </a:rPr>
              <a:t>设其长度为</a:t>
            </a:r>
            <a:r>
              <a:rPr lang="en-US" altLang="zh-CN" sz="2800" i="1">
                <a:solidFill>
                  <a:srgbClr val="3333FF"/>
                </a:solidFill>
              </a:rPr>
              <a:t>L</a:t>
            </a:r>
            <a:r>
              <a:rPr lang="en-US" altLang="zh-CN" sz="2800">
                <a:solidFill>
                  <a:srgbClr val="3333FF"/>
                </a:solidFill>
              </a:rPr>
              <a:t>,</a:t>
            </a:r>
            <a:r>
              <a:rPr lang="zh-CN" altLang="en-US" sz="2800">
                <a:solidFill>
                  <a:srgbClr val="3333FF"/>
                </a:solidFill>
              </a:rPr>
              <a:t>横截面半径</a:t>
            </a:r>
            <a:r>
              <a:rPr lang="en-US" altLang="zh-CN" sz="2800" i="1">
                <a:solidFill>
                  <a:srgbClr val="3333FF"/>
                </a:solidFill>
              </a:rPr>
              <a:t>R</a:t>
            </a:r>
            <a:r>
              <a:rPr lang="en-US" altLang="zh-CN" sz="2800">
                <a:solidFill>
                  <a:srgbClr val="3333FF"/>
                </a:solidFill>
              </a:rPr>
              <a:t>,</a:t>
            </a:r>
            <a:r>
              <a:rPr lang="zh-CN" altLang="en-US" sz="2800">
                <a:solidFill>
                  <a:srgbClr val="3333FF"/>
                </a:solidFill>
              </a:rPr>
              <a:t>单位长度有 </a:t>
            </a:r>
            <a:r>
              <a:rPr lang="en-US" altLang="zh-CN" sz="2800" i="1">
                <a:solidFill>
                  <a:srgbClr val="3333FF"/>
                </a:solidFill>
              </a:rPr>
              <a:t>n </a:t>
            </a:r>
            <a:r>
              <a:rPr lang="zh-CN" altLang="en-US" sz="2800">
                <a:solidFill>
                  <a:srgbClr val="3333FF"/>
                </a:solidFill>
              </a:rPr>
              <a:t>匝线圈</a:t>
            </a:r>
            <a:r>
              <a:rPr lang="en-US" altLang="zh-CN" sz="2800">
                <a:solidFill>
                  <a:srgbClr val="3333FF"/>
                </a:solidFill>
              </a:rPr>
              <a:t>,</a:t>
            </a:r>
            <a:r>
              <a:rPr lang="zh-CN" altLang="en-US" sz="2800">
                <a:solidFill>
                  <a:srgbClr val="3333FF"/>
                </a:solidFill>
              </a:rPr>
              <a:t>电流强度为</a:t>
            </a:r>
            <a:r>
              <a:rPr lang="en-US" altLang="zh-CN" sz="2800" i="1">
                <a:solidFill>
                  <a:srgbClr val="3333FF"/>
                </a:solidFill>
              </a:rPr>
              <a:t>I</a:t>
            </a:r>
            <a:r>
              <a:rPr lang="en-US" altLang="zh-CN" sz="2800">
                <a:solidFill>
                  <a:srgbClr val="3333FF"/>
                </a:solidFill>
              </a:rPr>
              <a:t>.       </a:t>
            </a:r>
          </a:p>
        </p:txBody>
      </p:sp>
      <p:sp>
        <p:nvSpPr>
          <p:cNvPr id="132106" name="Text Box 10"/>
          <p:cNvSpPr txBox="1">
            <a:spLocks noChangeArrowheads="1"/>
          </p:cNvSpPr>
          <p:nvPr/>
        </p:nvSpPr>
        <p:spPr bwMode="auto">
          <a:xfrm>
            <a:off x="5436096" y="4725144"/>
            <a:ext cx="5746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3200" i="1">
                <a:solidFill>
                  <a:srgbClr val="3333FF"/>
                </a:solidFill>
              </a:rPr>
              <a:t>P</a:t>
            </a:r>
          </a:p>
        </p:txBody>
      </p:sp>
      <p:grpSp>
        <p:nvGrpSpPr>
          <p:cNvPr id="3" name="Group 11"/>
          <p:cNvGrpSpPr>
            <a:grpSpLocks/>
          </p:cNvGrpSpPr>
          <p:nvPr/>
        </p:nvGrpSpPr>
        <p:grpSpPr bwMode="auto">
          <a:xfrm>
            <a:off x="5854700" y="4114800"/>
            <a:ext cx="1155700" cy="787400"/>
            <a:chOff x="3688" y="2592"/>
            <a:chExt cx="728" cy="496"/>
          </a:xfrm>
        </p:grpSpPr>
        <p:sp>
          <p:nvSpPr>
            <p:cNvPr id="19515" name="Freeform 12"/>
            <p:cNvSpPr>
              <a:spLocks/>
            </p:cNvSpPr>
            <p:nvPr/>
          </p:nvSpPr>
          <p:spPr bwMode="auto">
            <a:xfrm>
              <a:off x="3688" y="2592"/>
              <a:ext cx="728" cy="496"/>
            </a:xfrm>
            <a:custGeom>
              <a:avLst/>
              <a:gdLst>
                <a:gd name="T0" fmla="*/ 0 w 728"/>
                <a:gd name="T1" fmla="*/ 496 h 496"/>
                <a:gd name="T2" fmla="*/ 728 w 728"/>
                <a:gd name="T3" fmla="*/ 0 h 496"/>
                <a:gd name="T4" fmla="*/ 0 60000 65536"/>
                <a:gd name="T5" fmla="*/ 0 60000 65536"/>
                <a:gd name="T6" fmla="*/ 0 w 728"/>
                <a:gd name="T7" fmla="*/ 0 h 496"/>
                <a:gd name="T8" fmla="*/ 728 w 728"/>
                <a:gd name="T9" fmla="*/ 496 h 496"/>
              </a:gdLst>
              <a:ahLst/>
              <a:cxnLst>
                <a:cxn ang="T4">
                  <a:pos x="T0" y="T1"/>
                </a:cxn>
                <a:cxn ang="T5">
                  <a:pos x="T2" y="T3"/>
                </a:cxn>
              </a:cxnLst>
              <a:rect l="T6" t="T7" r="T8" b="T9"/>
              <a:pathLst>
                <a:path w="728" h="496">
                  <a:moveTo>
                    <a:pt x="0" y="496"/>
                  </a:moveTo>
                  <a:lnTo>
                    <a:pt x="72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16" name="Text Box 13"/>
            <p:cNvSpPr txBox="1">
              <a:spLocks noChangeArrowheads="1"/>
            </p:cNvSpPr>
            <p:nvPr/>
          </p:nvSpPr>
          <p:spPr bwMode="auto">
            <a:xfrm>
              <a:off x="3840" y="2601"/>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b="0">
                  <a:solidFill>
                    <a:srgbClr val="3333FF"/>
                  </a:solidFill>
                </a:rPr>
                <a:t>r</a:t>
              </a:r>
            </a:p>
          </p:txBody>
        </p:sp>
      </p:grpSp>
      <p:graphicFrame>
        <p:nvGraphicFramePr>
          <p:cNvPr id="262144" name="Object 2048"/>
          <p:cNvGraphicFramePr>
            <a:graphicFrameLocks noChangeAspect="1"/>
          </p:cNvGraphicFramePr>
          <p:nvPr/>
        </p:nvGraphicFramePr>
        <p:xfrm>
          <a:off x="8534400" y="2438400"/>
          <a:ext cx="349250" cy="457200"/>
        </p:xfrm>
        <a:graphic>
          <a:graphicData uri="http://schemas.openxmlformats.org/presentationml/2006/ole">
            <mc:AlternateContent xmlns:mc="http://schemas.openxmlformats.org/markup-compatibility/2006">
              <mc:Choice xmlns:v="urn:schemas-microsoft-com:vml" Requires="v">
                <p:oleObj name="公式" r:id="rId2" imgW="126720" imgH="164880" progId="Equation.3">
                  <p:embed/>
                </p:oleObj>
              </mc:Choice>
              <mc:Fallback>
                <p:oleObj name="公式" r:id="rId2" imgW="126720" imgH="164880" progId="Equation.3">
                  <p:embed/>
                  <p:pic>
                    <p:nvPicPr>
                      <p:cNvPr id="262144" name="Object 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2438400"/>
                        <a:ext cx="3492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5"/>
          <p:cNvGrpSpPr>
            <a:grpSpLocks/>
          </p:cNvGrpSpPr>
          <p:nvPr/>
        </p:nvGrpSpPr>
        <p:grpSpPr bwMode="auto">
          <a:xfrm>
            <a:off x="5867400" y="4876800"/>
            <a:ext cx="609600" cy="573088"/>
            <a:chOff x="3312" y="3168"/>
            <a:chExt cx="384" cy="361"/>
          </a:xfrm>
        </p:grpSpPr>
        <p:sp>
          <p:nvSpPr>
            <p:cNvPr id="19514" name="Line 16"/>
            <p:cNvSpPr>
              <a:spLocks noChangeShapeType="1"/>
            </p:cNvSpPr>
            <p:nvPr/>
          </p:nvSpPr>
          <p:spPr bwMode="auto">
            <a:xfrm>
              <a:off x="3312" y="3168"/>
              <a:ext cx="384" cy="0"/>
            </a:xfrm>
            <a:prstGeom prst="line">
              <a:avLst/>
            </a:prstGeom>
            <a:noFill/>
            <a:ln w="5715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466" name="Object 2056"/>
            <p:cNvGraphicFramePr>
              <a:graphicFrameLocks noChangeAspect="1"/>
            </p:cNvGraphicFramePr>
            <p:nvPr/>
          </p:nvGraphicFramePr>
          <p:xfrm>
            <a:off x="3312" y="3275"/>
            <a:ext cx="288" cy="254"/>
          </p:xfrm>
          <a:graphic>
            <a:graphicData uri="http://schemas.openxmlformats.org/presentationml/2006/ole">
              <mc:AlternateContent xmlns:mc="http://schemas.openxmlformats.org/markup-compatibility/2006">
                <mc:Choice xmlns:v="urn:schemas-microsoft-com:vml" Requires="v">
                  <p:oleObj name="公式" r:id="rId4" imgW="228600" imgH="203040" progId="Equation.3">
                    <p:embed/>
                  </p:oleObj>
                </mc:Choice>
                <mc:Fallback>
                  <p:oleObj name="公式" r:id="rId4" imgW="228600" imgH="203040" progId="Equation.3">
                    <p:embed/>
                    <p:pic>
                      <p:nvPicPr>
                        <p:cNvPr id="19466" name="Object 20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2" y="3275"/>
                          <a:ext cx="28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2114" name="Text Box 18"/>
          <p:cNvSpPr txBox="1">
            <a:spLocks noChangeArrowheads="1"/>
          </p:cNvSpPr>
          <p:nvPr/>
        </p:nvSpPr>
        <p:spPr bwMode="auto">
          <a:xfrm>
            <a:off x="76200" y="1673176"/>
            <a:ext cx="2208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3333FF"/>
                </a:solidFill>
              </a:rPr>
              <a:t>解：</a:t>
            </a:r>
            <a:r>
              <a:rPr lang="en-US" altLang="zh-CN" sz="2800" i="1">
                <a:solidFill>
                  <a:srgbClr val="3333FF"/>
                </a:solidFill>
              </a:rPr>
              <a:t>dI = nIdl</a:t>
            </a:r>
            <a:endParaRPr lang="en-US" altLang="zh-CN" sz="2800">
              <a:solidFill>
                <a:srgbClr val="3333FF"/>
              </a:solidFill>
            </a:endParaRPr>
          </a:p>
        </p:txBody>
      </p:sp>
      <p:graphicFrame>
        <p:nvGraphicFramePr>
          <p:cNvPr id="262146" name="Object 2050"/>
          <p:cNvGraphicFramePr>
            <a:graphicFrameLocks noChangeAspect="1"/>
          </p:cNvGraphicFramePr>
          <p:nvPr/>
        </p:nvGraphicFramePr>
        <p:xfrm>
          <a:off x="4343400" y="1506488"/>
          <a:ext cx="1646238" cy="914400"/>
        </p:xfrm>
        <a:graphic>
          <a:graphicData uri="http://schemas.openxmlformats.org/presentationml/2006/ole">
            <mc:AlternateContent xmlns:mc="http://schemas.openxmlformats.org/markup-compatibility/2006">
              <mc:Choice xmlns:v="urn:schemas-microsoft-com:vml" Requires="v">
                <p:oleObj name="公式" r:id="rId6" imgW="799920" imgH="419040" progId="Equation.3">
                  <p:embed/>
                </p:oleObj>
              </mc:Choice>
              <mc:Fallback>
                <p:oleObj name="公式" r:id="rId6" imgW="799920" imgH="419040" progId="Equation.3">
                  <p:embed/>
                  <p:pic>
                    <p:nvPicPr>
                      <p:cNvPr id="262146" name="Object 20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0" y="1506488"/>
                        <a:ext cx="16462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1"/>
          <p:cNvGrpSpPr>
            <a:grpSpLocks/>
          </p:cNvGrpSpPr>
          <p:nvPr/>
        </p:nvGrpSpPr>
        <p:grpSpPr bwMode="auto">
          <a:xfrm>
            <a:off x="5867400" y="4191000"/>
            <a:ext cx="2674938" cy="2362200"/>
            <a:chOff x="3696" y="2640"/>
            <a:chExt cx="1685" cy="1488"/>
          </a:xfrm>
        </p:grpSpPr>
        <p:sp>
          <p:nvSpPr>
            <p:cNvPr id="19505" name="Line 22"/>
            <p:cNvSpPr>
              <a:spLocks noChangeShapeType="1"/>
            </p:cNvSpPr>
            <p:nvPr/>
          </p:nvSpPr>
          <p:spPr bwMode="auto">
            <a:xfrm>
              <a:off x="3696" y="3120"/>
              <a:ext cx="0" cy="43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6" name="Line 23"/>
            <p:cNvSpPr>
              <a:spLocks noChangeShapeType="1"/>
            </p:cNvSpPr>
            <p:nvPr/>
          </p:nvSpPr>
          <p:spPr bwMode="auto">
            <a:xfrm>
              <a:off x="3696" y="3744"/>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7" name="Line 24"/>
            <p:cNvSpPr>
              <a:spLocks noChangeShapeType="1"/>
            </p:cNvSpPr>
            <p:nvPr/>
          </p:nvSpPr>
          <p:spPr bwMode="auto">
            <a:xfrm>
              <a:off x="4416" y="3744"/>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8" name="Freeform 25"/>
            <p:cNvSpPr>
              <a:spLocks/>
            </p:cNvSpPr>
            <p:nvPr/>
          </p:nvSpPr>
          <p:spPr bwMode="auto">
            <a:xfrm>
              <a:off x="3712" y="3992"/>
              <a:ext cx="704" cy="1"/>
            </a:xfrm>
            <a:custGeom>
              <a:avLst/>
              <a:gdLst>
                <a:gd name="T0" fmla="*/ 0 w 704"/>
                <a:gd name="T1" fmla="*/ 0 h 1"/>
                <a:gd name="T2" fmla="*/ 704 w 704"/>
                <a:gd name="T3" fmla="*/ 0 h 1"/>
                <a:gd name="T4" fmla="*/ 0 60000 65536"/>
                <a:gd name="T5" fmla="*/ 0 60000 65536"/>
                <a:gd name="T6" fmla="*/ 0 w 704"/>
                <a:gd name="T7" fmla="*/ 0 h 1"/>
                <a:gd name="T8" fmla="*/ 704 w 704"/>
                <a:gd name="T9" fmla="*/ 1 h 1"/>
              </a:gdLst>
              <a:ahLst/>
              <a:cxnLst>
                <a:cxn ang="T4">
                  <a:pos x="T0" y="T1"/>
                </a:cxn>
                <a:cxn ang="T5">
                  <a:pos x="T2" y="T3"/>
                </a:cxn>
              </a:cxnLst>
              <a:rect l="T6" t="T7" r="T8" b="T9"/>
              <a:pathLst>
                <a:path w="704" h="1">
                  <a:moveTo>
                    <a:pt x="0" y="0"/>
                  </a:moveTo>
                  <a:lnTo>
                    <a:pt x="704" y="0"/>
                  </a:ln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9" name="Text Box 26"/>
            <p:cNvSpPr txBox="1">
              <a:spLocks noChangeArrowheads="1"/>
            </p:cNvSpPr>
            <p:nvPr/>
          </p:nvSpPr>
          <p:spPr bwMode="auto">
            <a:xfrm>
              <a:off x="3950" y="3696"/>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b="0" i="1">
                  <a:solidFill>
                    <a:srgbClr val="3333FF"/>
                  </a:solidFill>
                </a:rPr>
                <a:t>l</a:t>
              </a:r>
            </a:p>
          </p:txBody>
        </p:sp>
        <p:sp>
          <p:nvSpPr>
            <p:cNvPr id="19510" name="Freeform 27"/>
            <p:cNvSpPr>
              <a:spLocks/>
            </p:cNvSpPr>
            <p:nvPr/>
          </p:nvSpPr>
          <p:spPr bwMode="auto">
            <a:xfrm>
              <a:off x="5380" y="2640"/>
              <a:ext cx="1" cy="456"/>
            </a:xfrm>
            <a:custGeom>
              <a:avLst/>
              <a:gdLst>
                <a:gd name="T0" fmla="*/ 0 w 1"/>
                <a:gd name="T1" fmla="*/ 0 h 456"/>
                <a:gd name="T2" fmla="*/ 0 w 1"/>
                <a:gd name="T3" fmla="*/ 456 h 456"/>
                <a:gd name="T4" fmla="*/ 0 60000 65536"/>
                <a:gd name="T5" fmla="*/ 0 60000 65536"/>
                <a:gd name="T6" fmla="*/ 0 w 1"/>
                <a:gd name="T7" fmla="*/ 0 h 456"/>
                <a:gd name="T8" fmla="*/ 1 w 1"/>
                <a:gd name="T9" fmla="*/ 456 h 456"/>
              </a:gdLst>
              <a:ahLst/>
              <a:cxnLst>
                <a:cxn ang="T4">
                  <a:pos x="T0" y="T1"/>
                </a:cxn>
                <a:cxn ang="T5">
                  <a:pos x="T2" y="T3"/>
                </a:cxn>
              </a:cxnLst>
              <a:rect l="T6" t="T7" r="T8" b="T9"/>
              <a:pathLst>
                <a:path w="1" h="456">
                  <a:moveTo>
                    <a:pt x="0" y="0"/>
                  </a:moveTo>
                  <a:lnTo>
                    <a:pt x="0" y="456"/>
                  </a:lnTo>
                </a:path>
              </a:pathLst>
            </a:custGeom>
            <a:noFill/>
            <a:ln w="9525">
              <a:solidFill>
                <a:srgbClr val="000000"/>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11" name="Text Box 28"/>
            <p:cNvSpPr txBox="1">
              <a:spLocks noChangeArrowheads="1"/>
            </p:cNvSpPr>
            <p:nvPr/>
          </p:nvSpPr>
          <p:spPr bwMode="auto">
            <a:xfrm>
              <a:off x="5123" y="268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b="0" i="1">
                  <a:solidFill>
                    <a:srgbClr val="3333FF"/>
                  </a:solidFill>
                </a:rPr>
                <a:t>R</a:t>
              </a:r>
            </a:p>
          </p:txBody>
        </p:sp>
        <p:sp>
          <p:nvSpPr>
            <p:cNvPr id="19512" name="Freeform 29"/>
            <p:cNvSpPr>
              <a:spLocks/>
            </p:cNvSpPr>
            <p:nvPr/>
          </p:nvSpPr>
          <p:spPr bwMode="auto">
            <a:xfrm>
              <a:off x="3840" y="2976"/>
              <a:ext cx="51" cy="124"/>
            </a:xfrm>
            <a:custGeom>
              <a:avLst/>
              <a:gdLst>
                <a:gd name="T0" fmla="*/ 0 w 51"/>
                <a:gd name="T1" fmla="*/ 0 h 124"/>
                <a:gd name="T2" fmla="*/ 44 w 51"/>
                <a:gd name="T3" fmla="*/ 68 h 124"/>
                <a:gd name="T4" fmla="*/ 44 w 51"/>
                <a:gd name="T5" fmla="*/ 124 h 124"/>
                <a:gd name="T6" fmla="*/ 0 60000 65536"/>
                <a:gd name="T7" fmla="*/ 0 60000 65536"/>
                <a:gd name="T8" fmla="*/ 0 60000 65536"/>
                <a:gd name="T9" fmla="*/ 0 w 51"/>
                <a:gd name="T10" fmla="*/ 0 h 124"/>
                <a:gd name="T11" fmla="*/ 51 w 51"/>
                <a:gd name="T12" fmla="*/ 124 h 124"/>
              </a:gdLst>
              <a:ahLst/>
              <a:cxnLst>
                <a:cxn ang="T6">
                  <a:pos x="T0" y="T1"/>
                </a:cxn>
                <a:cxn ang="T7">
                  <a:pos x="T2" y="T3"/>
                </a:cxn>
                <a:cxn ang="T8">
                  <a:pos x="T4" y="T5"/>
                </a:cxn>
              </a:cxnLst>
              <a:rect l="T9" t="T10" r="T11" b="T12"/>
              <a:pathLst>
                <a:path w="51" h="124">
                  <a:moveTo>
                    <a:pt x="0" y="0"/>
                  </a:moveTo>
                  <a:cubicBezTo>
                    <a:pt x="7" y="11"/>
                    <a:pt x="37" y="47"/>
                    <a:pt x="44" y="68"/>
                  </a:cubicBezTo>
                  <a:cubicBezTo>
                    <a:pt x="51" y="89"/>
                    <a:pt x="44" y="112"/>
                    <a:pt x="44" y="124"/>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13" name="Text Box 30"/>
            <p:cNvSpPr txBox="1">
              <a:spLocks noChangeArrowheads="1"/>
            </p:cNvSpPr>
            <p:nvPr/>
          </p:nvSpPr>
          <p:spPr bwMode="auto">
            <a:xfrm>
              <a:off x="3836" y="279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b="0" i="1">
                  <a:solidFill>
                    <a:srgbClr val="3333FF"/>
                  </a:solidFill>
                </a:rPr>
                <a:t>θ</a:t>
              </a:r>
            </a:p>
          </p:txBody>
        </p:sp>
      </p:grpSp>
      <p:graphicFrame>
        <p:nvGraphicFramePr>
          <p:cNvPr id="262147" name="Object 2051"/>
          <p:cNvGraphicFramePr>
            <a:graphicFrameLocks noChangeAspect="1"/>
          </p:cNvGraphicFramePr>
          <p:nvPr/>
        </p:nvGraphicFramePr>
        <p:xfrm>
          <a:off x="304800" y="2743200"/>
          <a:ext cx="1524000" cy="465138"/>
        </p:xfrm>
        <a:graphic>
          <a:graphicData uri="http://schemas.openxmlformats.org/presentationml/2006/ole">
            <mc:AlternateContent xmlns:mc="http://schemas.openxmlformats.org/markup-compatibility/2006">
              <mc:Choice xmlns:v="urn:schemas-microsoft-com:vml" Requires="v">
                <p:oleObj name="公式" r:id="rId8" imgW="660240" imgH="203040" progId="Equation.3">
                  <p:embed/>
                </p:oleObj>
              </mc:Choice>
              <mc:Fallback>
                <p:oleObj name="公式" r:id="rId8" imgW="660240" imgH="203040" progId="Equation.3">
                  <p:embed/>
                  <p:pic>
                    <p:nvPicPr>
                      <p:cNvPr id="262147" name="Object 20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2743200"/>
                        <a:ext cx="15240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48" name="Object 2052"/>
          <p:cNvGraphicFramePr>
            <a:graphicFrameLocks noChangeAspect="1"/>
          </p:cNvGraphicFramePr>
          <p:nvPr/>
        </p:nvGraphicFramePr>
        <p:xfrm>
          <a:off x="2130425" y="2527300"/>
          <a:ext cx="2136775" cy="841375"/>
        </p:xfrm>
        <a:graphic>
          <a:graphicData uri="http://schemas.openxmlformats.org/presentationml/2006/ole">
            <mc:AlternateContent xmlns:mc="http://schemas.openxmlformats.org/markup-compatibility/2006">
              <mc:Choice xmlns:v="urn:schemas-microsoft-com:vml" Requires="v">
                <p:oleObj name="公式" r:id="rId10" imgW="1028520" imgH="406080" progId="Equation.3">
                  <p:embed/>
                </p:oleObj>
              </mc:Choice>
              <mc:Fallback>
                <p:oleObj name="公式" r:id="rId10" imgW="1028520" imgH="406080" progId="Equation.3">
                  <p:embed/>
                  <p:pic>
                    <p:nvPicPr>
                      <p:cNvPr id="262148" name="Object 20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0425" y="2527300"/>
                        <a:ext cx="213677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49" name="Object 2053"/>
          <p:cNvGraphicFramePr>
            <a:graphicFrameLocks noChangeAspect="1"/>
          </p:cNvGraphicFramePr>
          <p:nvPr/>
        </p:nvGraphicFramePr>
        <p:xfrm>
          <a:off x="4724400" y="2438400"/>
          <a:ext cx="1371600" cy="930275"/>
        </p:xfrm>
        <a:graphic>
          <a:graphicData uri="http://schemas.openxmlformats.org/presentationml/2006/ole">
            <mc:AlternateContent xmlns:mc="http://schemas.openxmlformats.org/markup-compatibility/2006">
              <mc:Choice xmlns:v="urn:schemas-microsoft-com:vml" Requires="v">
                <p:oleObj name="公式" r:id="rId12" imgW="596880" imgH="406080" progId="Equation.3">
                  <p:embed/>
                </p:oleObj>
              </mc:Choice>
              <mc:Fallback>
                <p:oleObj name="公式" r:id="rId12" imgW="596880" imgH="406080" progId="Equation.3">
                  <p:embed/>
                  <p:pic>
                    <p:nvPicPr>
                      <p:cNvPr id="262149" name="Object 20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4400" y="2438400"/>
                        <a:ext cx="1371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0" name="Object 2054"/>
          <p:cNvGraphicFramePr>
            <a:graphicFrameLocks noChangeAspect="1"/>
          </p:cNvGraphicFramePr>
          <p:nvPr/>
        </p:nvGraphicFramePr>
        <p:xfrm>
          <a:off x="228600" y="3733800"/>
          <a:ext cx="4343400" cy="1717675"/>
        </p:xfrm>
        <a:graphic>
          <a:graphicData uri="http://schemas.openxmlformats.org/presentationml/2006/ole">
            <mc:AlternateContent xmlns:mc="http://schemas.openxmlformats.org/markup-compatibility/2006">
              <mc:Choice xmlns:v="urn:schemas-microsoft-com:vml" Requires="v">
                <p:oleObj name="Equation" r:id="rId14" imgW="1765080" imgH="774360" progId="Equation.DSMT4">
                  <p:embed/>
                </p:oleObj>
              </mc:Choice>
              <mc:Fallback>
                <p:oleObj name="Equation" r:id="rId14" imgW="1765080" imgH="774360" progId="Equation.DSMT4">
                  <p:embed/>
                  <p:pic>
                    <p:nvPicPr>
                      <p:cNvPr id="262150" name="Object 20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 y="3733800"/>
                        <a:ext cx="4343400" cy="171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2151" name="Object 2055"/>
          <p:cNvGraphicFramePr>
            <a:graphicFrameLocks noChangeAspect="1"/>
          </p:cNvGraphicFramePr>
          <p:nvPr/>
        </p:nvGraphicFramePr>
        <p:xfrm>
          <a:off x="762000" y="5505450"/>
          <a:ext cx="3048000" cy="971550"/>
        </p:xfrm>
        <a:graphic>
          <a:graphicData uri="http://schemas.openxmlformats.org/presentationml/2006/ole">
            <mc:AlternateContent xmlns:mc="http://schemas.openxmlformats.org/markup-compatibility/2006">
              <mc:Choice xmlns:v="urn:schemas-microsoft-com:vml" Requires="v">
                <p:oleObj name="公式" r:id="rId16" imgW="1269720" imgH="406080" progId="Equation.3">
                  <p:embed/>
                </p:oleObj>
              </mc:Choice>
              <mc:Fallback>
                <p:oleObj name="公式" r:id="rId16" imgW="1269720" imgH="406080" progId="Equation.3">
                  <p:embed/>
                  <p:pic>
                    <p:nvPicPr>
                      <p:cNvPr id="262151" name="Object 20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2000" y="5505450"/>
                        <a:ext cx="304800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74" name="Group 36"/>
          <p:cNvGrpSpPr>
            <a:grpSpLocks/>
          </p:cNvGrpSpPr>
          <p:nvPr/>
        </p:nvGrpSpPr>
        <p:grpSpPr bwMode="auto">
          <a:xfrm>
            <a:off x="6248400" y="1143000"/>
            <a:ext cx="2743200" cy="2424113"/>
            <a:chOff x="3936" y="633"/>
            <a:chExt cx="1728" cy="1527"/>
          </a:xfrm>
        </p:grpSpPr>
        <p:grpSp>
          <p:nvGrpSpPr>
            <p:cNvPr id="19485" name="Group 37"/>
            <p:cNvGrpSpPr>
              <a:grpSpLocks/>
            </p:cNvGrpSpPr>
            <p:nvPr/>
          </p:nvGrpSpPr>
          <p:grpSpPr bwMode="auto">
            <a:xfrm>
              <a:off x="4080" y="960"/>
              <a:ext cx="1477" cy="480"/>
              <a:chOff x="3552" y="2592"/>
              <a:chExt cx="1477" cy="480"/>
            </a:xfrm>
          </p:grpSpPr>
          <p:sp>
            <p:nvSpPr>
              <p:cNvPr id="19496" name="Freeform 38"/>
              <p:cNvSpPr>
                <a:spLocks/>
              </p:cNvSpPr>
              <p:nvPr/>
            </p:nvSpPr>
            <p:spPr bwMode="auto">
              <a:xfrm>
                <a:off x="427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7" name="Freeform 39"/>
              <p:cNvSpPr>
                <a:spLocks/>
              </p:cNvSpPr>
              <p:nvPr/>
            </p:nvSpPr>
            <p:spPr bwMode="auto">
              <a:xfrm>
                <a:off x="369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8" name="Freeform 40"/>
              <p:cNvSpPr>
                <a:spLocks/>
              </p:cNvSpPr>
              <p:nvPr/>
            </p:nvSpPr>
            <p:spPr bwMode="auto">
              <a:xfrm>
                <a:off x="384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9" name="Freeform 41"/>
              <p:cNvSpPr>
                <a:spLocks/>
              </p:cNvSpPr>
              <p:nvPr/>
            </p:nvSpPr>
            <p:spPr bwMode="auto">
              <a:xfrm>
                <a:off x="398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0" name="Freeform 42"/>
              <p:cNvSpPr>
                <a:spLocks/>
              </p:cNvSpPr>
              <p:nvPr/>
            </p:nvSpPr>
            <p:spPr bwMode="auto">
              <a:xfrm>
                <a:off x="4128"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1" name="Freeform 43"/>
              <p:cNvSpPr>
                <a:spLocks/>
              </p:cNvSpPr>
              <p:nvPr/>
            </p:nvSpPr>
            <p:spPr bwMode="auto">
              <a:xfrm>
                <a:off x="456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2" name="Freeform 44"/>
              <p:cNvSpPr>
                <a:spLocks/>
              </p:cNvSpPr>
              <p:nvPr/>
            </p:nvSpPr>
            <p:spPr bwMode="auto">
              <a:xfrm>
                <a:off x="441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3" name="Freeform 45"/>
              <p:cNvSpPr>
                <a:spLocks/>
              </p:cNvSpPr>
              <p:nvPr/>
            </p:nvSpPr>
            <p:spPr bwMode="auto">
              <a:xfrm>
                <a:off x="355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4" name="Freeform 46"/>
              <p:cNvSpPr>
                <a:spLocks/>
              </p:cNvSpPr>
              <p:nvPr/>
            </p:nvSpPr>
            <p:spPr bwMode="auto">
              <a:xfrm>
                <a:off x="470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9486" name="AutoShape 47"/>
            <p:cNvSpPr>
              <a:spLocks noChangeArrowheads="1"/>
            </p:cNvSpPr>
            <p:nvPr/>
          </p:nvSpPr>
          <p:spPr bwMode="auto">
            <a:xfrm rot="16200000" flipH="1">
              <a:off x="4632" y="360"/>
              <a:ext cx="336" cy="1728"/>
            </a:xfrm>
            <a:prstGeom prst="can">
              <a:avLst>
                <a:gd name="adj" fmla="val 58571"/>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9487" name="Line 48"/>
            <p:cNvSpPr>
              <a:spLocks noChangeShapeType="1"/>
            </p:cNvSpPr>
            <p:nvPr/>
          </p:nvSpPr>
          <p:spPr bwMode="auto">
            <a:xfrm>
              <a:off x="4080" y="768"/>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Line 49"/>
            <p:cNvSpPr>
              <a:spLocks noChangeShapeType="1"/>
            </p:cNvSpPr>
            <p:nvPr/>
          </p:nvSpPr>
          <p:spPr bwMode="auto">
            <a:xfrm>
              <a:off x="5616" y="72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Line 50"/>
            <p:cNvSpPr>
              <a:spLocks noChangeShapeType="1"/>
            </p:cNvSpPr>
            <p:nvPr/>
          </p:nvSpPr>
          <p:spPr bwMode="auto">
            <a:xfrm>
              <a:off x="4080" y="816"/>
              <a:ext cx="48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0" name="Line 51"/>
            <p:cNvSpPr>
              <a:spLocks noChangeShapeType="1"/>
            </p:cNvSpPr>
            <p:nvPr/>
          </p:nvSpPr>
          <p:spPr bwMode="auto">
            <a:xfrm>
              <a:off x="5184" y="816"/>
              <a:ext cx="432"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1" name="Freeform 52"/>
            <p:cNvSpPr>
              <a:spLocks/>
            </p:cNvSpPr>
            <p:nvPr/>
          </p:nvSpPr>
          <p:spPr bwMode="auto">
            <a:xfrm>
              <a:off x="5472" y="960"/>
              <a:ext cx="96" cy="1200"/>
            </a:xfrm>
            <a:custGeom>
              <a:avLst/>
              <a:gdLst>
                <a:gd name="T0" fmla="*/ 0 w 117"/>
                <a:gd name="T1" fmla="*/ 45 h 1259"/>
                <a:gd name="T2" fmla="*/ 23 w 117"/>
                <a:gd name="T3" fmla="*/ 54 h 1259"/>
                <a:gd name="T4" fmla="*/ 34 w 117"/>
                <a:gd name="T5" fmla="*/ 194 h 1259"/>
                <a:gd name="T6" fmla="*/ 34 w 117"/>
                <a:gd name="T7" fmla="*/ 944 h 1259"/>
                <a:gd name="T8" fmla="*/ 0 60000 65536"/>
                <a:gd name="T9" fmla="*/ 0 60000 65536"/>
                <a:gd name="T10" fmla="*/ 0 60000 65536"/>
                <a:gd name="T11" fmla="*/ 0 60000 65536"/>
                <a:gd name="T12" fmla="*/ 0 w 117"/>
                <a:gd name="T13" fmla="*/ 0 h 1259"/>
                <a:gd name="T14" fmla="*/ 117 w 117"/>
                <a:gd name="T15" fmla="*/ 1259 h 1259"/>
              </a:gdLst>
              <a:ahLst/>
              <a:cxnLst>
                <a:cxn ang="T8">
                  <a:pos x="T0" y="T1"/>
                </a:cxn>
                <a:cxn ang="T9">
                  <a:pos x="T2" y="T3"/>
                </a:cxn>
                <a:cxn ang="T10">
                  <a:pos x="T4" y="T5"/>
                </a:cxn>
                <a:cxn ang="T11">
                  <a:pos x="T6" y="T7"/>
                </a:cxn>
              </a:cxnLst>
              <a:rect l="T12" t="T13" r="T14" b="T15"/>
              <a:pathLst>
                <a:path w="117" h="1259">
                  <a:moveTo>
                    <a:pt x="0" y="59"/>
                  </a:moveTo>
                  <a:cubicBezTo>
                    <a:pt x="21" y="0"/>
                    <a:pt x="51" y="24"/>
                    <a:pt x="75" y="72"/>
                  </a:cubicBezTo>
                  <a:cubicBezTo>
                    <a:pt x="100" y="122"/>
                    <a:pt x="112" y="208"/>
                    <a:pt x="113" y="259"/>
                  </a:cubicBezTo>
                  <a:cubicBezTo>
                    <a:pt x="117" y="592"/>
                    <a:pt x="113" y="926"/>
                    <a:pt x="113" y="1259"/>
                  </a:cubicBez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2" name="Line 53"/>
            <p:cNvSpPr>
              <a:spLocks noChangeShapeType="1"/>
            </p:cNvSpPr>
            <p:nvPr/>
          </p:nvSpPr>
          <p:spPr bwMode="auto">
            <a:xfrm>
              <a:off x="4080" y="1392"/>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3" name="Line 54"/>
            <p:cNvSpPr>
              <a:spLocks noChangeShapeType="1"/>
            </p:cNvSpPr>
            <p:nvPr/>
          </p:nvSpPr>
          <p:spPr bwMode="auto">
            <a:xfrm flipV="1">
              <a:off x="5568" y="1584"/>
              <a:ext cx="0" cy="24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4" name="Line 55"/>
            <p:cNvSpPr>
              <a:spLocks noChangeShapeType="1"/>
            </p:cNvSpPr>
            <p:nvPr/>
          </p:nvSpPr>
          <p:spPr bwMode="auto">
            <a:xfrm>
              <a:off x="4080" y="1632"/>
              <a:ext cx="0" cy="192"/>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5" name="Text Box 56"/>
            <p:cNvSpPr txBox="1">
              <a:spLocks noChangeArrowheads="1"/>
            </p:cNvSpPr>
            <p:nvPr/>
          </p:nvSpPr>
          <p:spPr bwMode="auto">
            <a:xfrm>
              <a:off x="4646" y="633"/>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i="1">
                  <a:solidFill>
                    <a:srgbClr val="3333FF"/>
                  </a:solidFill>
                </a:rPr>
                <a:t>L</a:t>
              </a:r>
            </a:p>
          </p:txBody>
        </p:sp>
      </p:grpSp>
      <p:grpSp>
        <p:nvGrpSpPr>
          <p:cNvPr id="8" name="Group 57"/>
          <p:cNvGrpSpPr>
            <a:grpSpLocks/>
          </p:cNvGrpSpPr>
          <p:nvPr/>
        </p:nvGrpSpPr>
        <p:grpSpPr bwMode="auto">
          <a:xfrm>
            <a:off x="6705600" y="3078163"/>
            <a:ext cx="915988" cy="2814637"/>
            <a:chOff x="4224" y="1939"/>
            <a:chExt cx="577" cy="1773"/>
          </a:xfrm>
        </p:grpSpPr>
        <p:sp>
          <p:nvSpPr>
            <p:cNvPr id="19476" name="Line 58"/>
            <p:cNvSpPr>
              <a:spLocks noChangeShapeType="1"/>
            </p:cNvSpPr>
            <p:nvPr/>
          </p:nvSpPr>
          <p:spPr bwMode="auto">
            <a:xfrm>
              <a:off x="4416" y="2304"/>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7" name="Freeform 59"/>
            <p:cNvSpPr>
              <a:spLocks/>
            </p:cNvSpPr>
            <p:nvPr/>
          </p:nvSpPr>
          <p:spPr bwMode="auto">
            <a:xfrm>
              <a:off x="4464" y="2256"/>
              <a:ext cx="1" cy="336"/>
            </a:xfrm>
            <a:custGeom>
              <a:avLst/>
              <a:gdLst>
                <a:gd name="T0" fmla="*/ 0 w 1"/>
                <a:gd name="T1" fmla="*/ 0 h 336"/>
                <a:gd name="T2" fmla="*/ 1 w 1"/>
                <a:gd name="T3" fmla="*/ 336 h 336"/>
                <a:gd name="T4" fmla="*/ 0 60000 65536"/>
                <a:gd name="T5" fmla="*/ 0 60000 65536"/>
                <a:gd name="T6" fmla="*/ 0 w 1"/>
                <a:gd name="T7" fmla="*/ 0 h 336"/>
                <a:gd name="T8" fmla="*/ 1 w 1"/>
                <a:gd name="T9" fmla="*/ 336 h 336"/>
              </a:gdLst>
              <a:ahLst/>
              <a:cxnLst>
                <a:cxn ang="T4">
                  <a:pos x="T0" y="T1"/>
                </a:cxn>
                <a:cxn ang="T5">
                  <a:pos x="T2" y="T3"/>
                </a:cxn>
              </a:cxnLst>
              <a:rect l="T6" t="T7" r="T8" b="T9"/>
              <a:pathLst>
                <a:path w="1" h="336">
                  <a:moveTo>
                    <a:pt x="0" y="0"/>
                  </a:moveTo>
                  <a:lnTo>
                    <a:pt x="1" y="336"/>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78" name="Line 60"/>
            <p:cNvSpPr>
              <a:spLocks noChangeShapeType="1"/>
            </p:cNvSpPr>
            <p:nvPr/>
          </p:nvSpPr>
          <p:spPr bwMode="auto">
            <a:xfrm>
              <a:off x="4296" y="2352"/>
              <a:ext cx="12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9" name="Line 61"/>
            <p:cNvSpPr>
              <a:spLocks noChangeShapeType="1"/>
            </p:cNvSpPr>
            <p:nvPr/>
          </p:nvSpPr>
          <p:spPr bwMode="auto">
            <a:xfrm>
              <a:off x="4464" y="2352"/>
              <a:ext cx="96" cy="0"/>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0" name="Text Box 62"/>
            <p:cNvSpPr txBox="1">
              <a:spLocks noChangeArrowheads="1"/>
            </p:cNvSpPr>
            <p:nvPr/>
          </p:nvSpPr>
          <p:spPr bwMode="auto">
            <a:xfrm>
              <a:off x="4485" y="3264"/>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i="1">
                  <a:solidFill>
                    <a:srgbClr val="3333FF"/>
                  </a:solidFill>
                </a:rPr>
                <a:t>dI</a:t>
              </a:r>
            </a:p>
          </p:txBody>
        </p:sp>
        <p:sp>
          <p:nvSpPr>
            <p:cNvPr id="19481" name="Text Box 63"/>
            <p:cNvSpPr txBox="1">
              <a:spLocks noChangeArrowheads="1"/>
            </p:cNvSpPr>
            <p:nvPr/>
          </p:nvSpPr>
          <p:spPr bwMode="auto">
            <a:xfrm>
              <a:off x="4224" y="1939"/>
              <a:ext cx="57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3200" i="1">
                  <a:solidFill>
                    <a:srgbClr val="3333FF"/>
                  </a:solidFill>
                </a:rPr>
                <a:t>dl</a:t>
              </a:r>
            </a:p>
          </p:txBody>
        </p:sp>
        <p:sp>
          <p:nvSpPr>
            <p:cNvPr id="19482" name="Freeform 64"/>
            <p:cNvSpPr>
              <a:spLocks/>
            </p:cNvSpPr>
            <p:nvPr/>
          </p:nvSpPr>
          <p:spPr bwMode="auto">
            <a:xfrm>
              <a:off x="4358" y="2580"/>
              <a:ext cx="82" cy="1120"/>
            </a:xfrm>
            <a:custGeom>
              <a:avLst/>
              <a:gdLst>
                <a:gd name="T0" fmla="*/ 78 w 82"/>
                <a:gd name="T1" fmla="*/ 0 h 1120"/>
                <a:gd name="T2" fmla="*/ 14 w 82"/>
                <a:gd name="T3" fmla="*/ 276 h 1120"/>
                <a:gd name="T4" fmla="*/ 2 w 82"/>
                <a:gd name="T5" fmla="*/ 516 h 1120"/>
                <a:gd name="T6" fmla="*/ 26 w 82"/>
                <a:gd name="T7" fmla="*/ 828 h 1120"/>
                <a:gd name="T8" fmla="*/ 82 w 82"/>
                <a:gd name="T9" fmla="*/ 1120 h 1120"/>
                <a:gd name="T10" fmla="*/ 0 60000 65536"/>
                <a:gd name="T11" fmla="*/ 0 60000 65536"/>
                <a:gd name="T12" fmla="*/ 0 60000 65536"/>
                <a:gd name="T13" fmla="*/ 0 60000 65536"/>
                <a:gd name="T14" fmla="*/ 0 60000 65536"/>
                <a:gd name="T15" fmla="*/ 0 w 82"/>
                <a:gd name="T16" fmla="*/ 0 h 1120"/>
                <a:gd name="T17" fmla="*/ 82 w 82"/>
                <a:gd name="T18" fmla="*/ 1120 h 1120"/>
              </a:gdLst>
              <a:ahLst/>
              <a:cxnLst>
                <a:cxn ang="T10">
                  <a:pos x="T0" y="T1"/>
                </a:cxn>
                <a:cxn ang="T11">
                  <a:pos x="T2" y="T3"/>
                </a:cxn>
                <a:cxn ang="T12">
                  <a:pos x="T4" y="T5"/>
                </a:cxn>
                <a:cxn ang="T13">
                  <a:pos x="T6" y="T7"/>
                </a:cxn>
                <a:cxn ang="T14">
                  <a:pos x="T8" y="T9"/>
                </a:cxn>
              </a:cxnLst>
              <a:rect l="T15" t="T16" r="T17" b="T18"/>
              <a:pathLst>
                <a:path w="82" h="1120">
                  <a:moveTo>
                    <a:pt x="78" y="0"/>
                  </a:moveTo>
                  <a:cubicBezTo>
                    <a:pt x="67" y="46"/>
                    <a:pt x="27" y="190"/>
                    <a:pt x="14" y="276"/>
                  </a:cubicBezTo>
                  <a:cubicBezTo>
                    <a:pt x="1" y="362"/>
                    <a:pt x="0" y="424"/>
                    <a:pt x="2" y="516"/>
                  </a:cubicBezTo>
                  <a:cubicBezTo>
                    <a:pt x="4" y="608"/>
                    <a:pt x="13" y="727"/>
                    <a:pt x="26" y="828"/>
                  </a:cubicBezTo>
                  <a:cubicBezTo>
                    <a:pt x="39" y="929"/>
                    <a:pt x="70" y="1059"/>
                    <a:pt x="82" y="1120"/>
                  </a:cubicBezTo>
                </a:path>
              </a:pathLst>
            </a:custGeom>
            <a:solidFill>
              <a:schemeClr val="bg1"/>
            </a:solidFill>
            <a:ln w="76200" cap="flat" cmpd="sng">
              <a:solidFill>
                <a:schemeClr val="tx2"/>
              </a:solidFill>
              <a:prstDash val="solid"/>
              <a:round/>
              <a:headEnd type="none" w="med" len="med"/>
              <a:tailEnd type="none" w="med" len="med"/>
            </a:ln>
          </p:spPr>
          <p:txBody>
            <a:bodyPr wrap="none" anchor="ctr"/>
            <a:lstStyle/>
            <a:p>
              <a:endParaRPr lang="zh-CN" altLang="en-US"/>
            </a:p>
          </p:txBody>
        </p:sp>
        <p:sp>
          <p:nvSpPr>
            <p:cNvPr id="19483" name="Freeform 65"/>
            <p:cNvSpPr>
              <a:spLocks/>
            </p:cNvSpPr>
            <p:nvPr/>
          </p:nvSpPr>
          <p:spPr bwMode="auto">
            <a:xfrm>
              <a:off x="4444" y="2592"/>
              <a:ext cx="80" cy="1120"/>
            </a:xfrm>
            <a:custGeom>
              <a:avLst/>
              <a:gdLst>
                <a:gd name="T0" fmla="*/ 4 w 80"/>
                <a:gd name="T1" fmla="*/ 0 h 1120"/>
                <a:gd name="T2" fmla="*/ 68 w 80"/>
                <a:gd name="T3" fmla="*/ 252 h 1120"/>
                <a:gd name="T4" fmla="*/ 74 w 80"/>
                <a:gd name="T5" fmla="*/ 564 h 1120"/>
                <a:gd name="T6" fmla="*/ 68 w 80"/>
                <a:gd name="T7" fmla="*/ 828 h 1120"/>
                <a:gd name="T8" fmla="*/ 0 w 80"/>
                <a:gd name="T9" fmla="*/ 1120 h 1120"/>
                <a:gd name="T10" fmla="*/ 0 60000 65536"/>
                <a:gd name="T11" fmla="*/ 0 60000 65536"/>
                <a:gd name="T12" fmla="*/ 0 60000 65536"/>
                <a:gd name="T13" fmla="*/ 0 60000 65536"/>
                <a:gd name="T14" fmla="*/ 0 60000 65536"/>
                <a:gd name="T15" fmla="*/ 0 w 80"/>
                <a:gd name="T16" fmla="*/ 0 h 1120"/>
                <a:gd name="T17" fmla="*/ 80 w 80"/>
                <a:gd name="T18" fmla="*/ 1120 h 1120"/>
              </a:gdLst>
              <a:ahLst/>
              <a:cxnLst>
                <a:cxn ang="T10">
                  <a:pos x="T0" y="T1"/>
                </a:cxn>
                <a:cxn ang="T11">
                  <a:pos x="T2" y="T3"/>
                </a:cxn>
                <a:cxn ang="T12">
                  <a:pos x="T4" y="T5"/>
                </a:cxn>
                <a:cxn ang="T13">
                  <a:pos x="T6" y="T7"/>
                </a:cxn>
                <a:cxn ang="T14">
                  <a:pos x="T8" y="T9"/>
                </a:cxn>
              </a:cxnLst>
              <a:rect l="T15" t="T16" r="T17" b="T18"/>
              <a:pathLst>
                <a:path w="80" h="1120">
                  <a:moveTo>
                    <a:pt x="4" y="0"/>
                  </a:moveTo>
                  <a:cubicBezTo>
                    <a:pt x="15" y="42"/>
                    <a:pt x="56" y="158"/>
                    <a:pt x="68" y="252"/>
                  </a:cubicBezTo>
                  <a:cubicBezTo>
                    <a:pt x="80" y="346"/>
                    <a:pt x="74" y="468"/>
                    <a:pt x="74" y="564"/>
                  </a:cubicBezTo>
                  <a:cubicBezTo>
                    <a:pt x="74" y="660"/>
                    <a:pt x="80" y="735"/>
                    <a:pt x="68" y="828"/>
                  </a:cubicBezTo>
                  <a:cubicBezTo>
                    <a:pt x="56" y="921"/>
                    <a:pt x="14" y="1059"/>
                    <a:pt x="0" y="1120"/>
                  </a:cubicBezTo>
                </a:path>
              </a:pathLst>
            </a:custGeom>
            <a:noFill/>
            <a:ln w="76200" cap="rnd" cmpd="sng">
              <a:solidFill>
                <a:schemeClr val="tx2"/>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4" name="Line 66"/>
            <p:cNvSpPr>
              <a:spLocks noChangeShapeType="1"/>
            </p:cNvSpPr>
            <p:nvPr/>
          </p:nvSpPr>
          <p:spPr bwMode="auto">
            <a:xfrm>
              <a:off x="4368" y="3264"/>
              <a:ext cx="0" cy="96"/>
            </a:xfrm>
            <a:prstGeom prst="line">
              <a:avLst/>
            </a:prstGeom>
            <a:noFill/>
            <a:ln w="5715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组合 6"/>
          <p:cNvGrpSpPr/>
          <p:nvPr/>
        </p:nvGrpSpPr>
        <p:grpSpPr>
          <a:xfrm>
            <a:off x="1612975" y="1124744"/>
            <a:ext cx="2730425" cy="1296144"/>
            <a:chOff x="1612975" y="1124744"/>
            <a:chExt cx="2730425" cy="1296144"/>
          </a:xfrm>
        </p:grpSpPr>
        <p:graphicFrame>
          <p:nvGraphicFramePr>
            <p:cNvPr id="262145" name="Object 2049"/>
            <p:cNvGraphicFramePr>
              <a:graphicFrameLocks noChangeAspect="1"/>
            </p:cNvGraphicFramePr>
            <p:nvPr/>
          </p:nvGraphicFramePr>
          <p:xfrm>
            <a:off x="2514600" y="1506488"/>
            <a:ext cx="1828800" cy="914400"/>
          </p:xfrm>
          <a:graphic>
            <a:graphicData uri="http://schemas.openxmlformats.org/presentationml/2006/ole">
              <mc:AlternateContent xmlns:mc="http://schemas.openxmlformats.org/markup-compatibility/2006">
                <mc:Choice xmlns:v="urn:schemas-microsoft-com:vml" Requires="v">
                  <p:oleObj name="公式" r:id="rId18" imgW="888840" imgH="419040" progId="Equation.3">
                    <p:embed/>
                  </p:oleObj>
                </mc:Choice>
                <mc:Fallback>
                  <p:oleObj name="公式" r:id="rId18" imgW="888840" imgH="419040" progId="Equation.3">
                    <p:embed/>
                    <p:pic>
                      <p:nvPicPr>
                        <p:cNvPr id="262145" name="Object 204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4600" y="1506488"/>
                          <a:ext cx="1828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矩形标注 5"/>
            <p:cNvSpPr/>
            <p:nvPr/>
          </p:nvSpPr>
          <p:spPr bwMode="auto">
            <a:xfrm>
              <a:off x="1612975" y="1124744"/>
              <a:ext cx="1662881" cy="519113"/>
            </a:xfrm>
            <a:prstGeom prst="wedgeRectCallout">
              <a:avLst>
                <a:gd name="adj1" fmla="val 25389"/>
                <a:gd name="adj2" fmla="val 77817"/>
              </a:avLst>
            </a:prstGeom>
            <a:no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上一题结果</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21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par>
                          <p:cTn id="15" fill="hold" nodeType="afterGroup">
                            <p:stCondLst>
                              <p:cond delay="500"/>
                            </p:stCondLst>
                            <p:childTnLst>
                              <p:par>
                                <p:cTn id="16" presetID="3" presetClass="entr" presetSubtype="5" fill="hold" nodeType="afterEffect">
                                  <p:stCondLst>
                                    <p:cond delay="0"/>
                                  </p:stCondLst>
                                  <p:childTnLst>
                                    <p:set>
                                      <p:cBhvr>
                                        <p:cTn id="17" dur="1" fill="hold">
                                          <p:stCondLst>
                                            <p:cond delay="0"/>
                                          </p:stCondLst>
                                        </p:cTn>
                                        <p:tgtEl>
                                          <p:spTgt spid="262144"/>
                                        </p:tgtEl>
                                        <p:attrNameLst>
                                          <p:attrName>style.visibility</p:attrName>
                                        </p:attrNameLst>
                                      </p:cBhvr>
                                      <p:to>
                                        <p:strVal val="visible"/>
                                      </p:to>
                                    </p:set>
                                    <p:animEffect transition="in" filter="blinds(vertical)">
                                      <p:cBhvr>
                                        <p:cTn id="18" dur="500"/>
                                        <p:tgtEl>
                                          <p:spTgt spid="26214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2114"/>
                                        </p:tgtEl>
                                        <p:attrNameLst>
                                          <p:attrName>style.visibility</p:attrName>
                                        </p:attrNameLst>
                                      </p:cBhvr>
                                      <p:to>
                                        <p:strVal val="visible"/>
                                      </p:to>
                                    </p:set>
                                    <p:animEffect transition="in" filter="wipe(left)">
                                      <p:cBhvr>
                                        <p:cTn id="35" dur="500"/>
                                        <p:tgtEl>
                                          <p:spTgt spid="1321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down)">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62146"/>
                                        </p:tgtEl>
                                        <p:attrNameLst>
                                          <p:attrName>style.visibility</p:attrName>
                                        </p:attrNameLst>
                                      </p:cBhvr>
                                      <p:to>
                                        <p:strVal val="visible"/>
                                      </p:to>
                                    </p:set>
                                    <p:animEffect transition="in" filter="wipe(left)">
                                      <p:cBhvr>
                                        <p:cTn id="45" dur="500"/>
                                        <p:tgtEl>
                                          <p:spTgt spid="26214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62147"/>
                                        </p:tgtEl>
                                        <p:attrNameLst>
                                          <p:attrName>style.visibility</p:attrName>
                                        </p:attrNameLst>
                                      </p:cBhvr>
                                      <p:to>
                                        <p:strVal val="visible"/>
                                      </p:to>
                                    </p:set>
                                    <p:animEffect transition="in" filter="wipe(left)">
                                      <p:cBhvr>
                                        <p:cTn id="50" dur="500"/>
                                        <p:tgtEl>
                                          <p:spTgt spid="2621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62148"/>
                                        </p:tgtEl>
                                        <p:attrNameLst>
                                          <p:attrName>style.visibility</p:attrName>
                                        </p:attrNameLst>
                                      </p:cBhvr>
                                      <p:to>
                                        <p:strVal val="visible"/>
                                      </p:to>
                                    </p:set>
                                    <p:animEffect transition="in" filter="wipe(left)">
                                      <p:cBhvr>
                                        <p:cTn id="55" dur="500"/>
                                        <p:tgtEl>
                                          <p:spTgt spid="26214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62149"/>
                                        </p:tgtEl>
                                        <p:attrNameLst>
                                          <p:attrName>style.visibility</p:attrName>
                                        </p:attrNameLst>
                                      </p:cBhvr>
                                      <p:to>
                                        <p:strVal val="visible"/>
                                      </p:to>
                                    </p:set>
                                    <p:animEffect transition="in" filter="wipe(left)">
                                      <p:cBhvr>
                                        <p:cTn id="60" dur="500"/>
                                        <p:tgtEl>
                                          <p:spTgt spid="26214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62150"/>
                                        </p:tgtEl>
                                        <p:attrNameLst>
                                          <p:attrName>style.visibility</p:attrName>
                                        </p:attrNameLst>
                                      </p:cBhvr>
                                      <p:to>
                                        <p:strVal val="visible"/>
                                      </p:to>
                                    </p:set>
                                    <p:animEffect transition="in" filter="wipe(left)">
                                      <p:cBhvr>
                                        <p:cTn id="65" dur="500"/>
                                        <p:tgtEl>
                                          <p:spTgt spid="26215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62151"/>
                                        </p:tgtEl>
                                        <p:attrNameLst>
                                          <p:attrName>style.visibility</p:attrName>
                                        </p:attrNameLst>
                                      </p:cBhvr>
                                      <p:to>
                                        <p:strVal val="visible"/>
                                      </p:to>
                                    </p:set>
                                    <p:animEffect transition="in" filter="wipe(left)">
                                      <p:cBhvr>
                                        <p:cTn id="70" dur="500"/>
                                        <p:tgtEl>
                                          <p:spTgt spid="262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6" grpId="0" autoUpdateAnimBg="0"/>
      <p:bldP spid="13211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6" name="Group 2"/>
          <p:cNvGrpSpPr>
            <a:grpSpLocks/>
          </p:cNvGrpSpPr>
          <p:nvPr/>
        </p:nvGrpSpPr>
        <p:grpSpPr bwMode="auto">
          <a:xfrm>
            <a:off x="5048250" y="117475"/>
            <a:ext cx="3733800" cy="2759075"/>
            <a:chOff x="3180" y="74"/>
            <a:chExt cx="2352" cy="1738"/>
          </a:xfrm>
        </p:grpSpPr>
        <p:sp>
          <p:nvSpPr>
            <p:cNvPr id="20513" name="Rectangle 3"/>
            <p:cNvSpPr>
              <a:spLocks noChangeArrowheads="1"/>
            </p:cNvSpPr>
            <p:nvPr/>
          </p:nvSpPr>
          <p:spPr bwMode="auto">
            <a:xfrm>
              <a:off x="3180" y="324"/>
              <a:ext cx="2304" cy="912"/>
            </a:xfrm>
            <a:prstGeom prst="rect">
              <a:avLst/>
            </a:prstGeom>
            <a:solidFill>
              <a:srgbClr val="FFFFFF"/>
            </a:solidFill>
            <a:ln w="9525">
              <a:solidFill>
                <a:srgbClr val="0000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14" name="Rectangle 4"/>
            <p:cNvSpPr>
              <a:spLocks noChangeArrowheads="1"/>
            </p:cNvSpPr>
            <p:nvPr/>
          </p:nvSpPr>
          <p:spPr bwMode="auto">
            <a:xfrm>
              <a:off x="3180" y="1236"/>
              <a:ext cx="2304" cy="192"/>
            </a:xfrm>
            <a:prstGeom prst="rect">
              <a:avLst/>
            </a:prstGeom>
            <a:solidFill>
              <a:srgbClr val="FFFFFF"/>
            </a:solidFill>
            <a:ln w="9525">
              <a:solidFill>
                <a:srgbClr val="0000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15" name="Rectangle 5"/>
            <p:cNvSpPr>
              <a:spLocks noChangeArrowheads="1"/>
            </p:cNvSpPr>
            <p:nvPr/>
          </p:nvSpPr>
          <p:spPr bwMode="auto">
            <a:xfrm>
              <a:off x="3180" y="132"/>
              <a:ext cx="2304" cy="192"/>
            </a:xfrm>
            <a:prstGeom prst="rect">
              <a:avLst/>
            </a:prstGeom>
            <a:solidFill>
              <a:srgbClr val="FFFFFF"/>
            </a:solidFill>
            <a:ln w="9525">
              <a:solidFill>
                <a:srgbClr val="0000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16" name="Text Box 6"/>
            <p:cNvSpPr txBox="1">
              <a:spLocks noChangeArrowheads="1"/>
            </p:cNvSpPr>
            <p:nvPr/>
          </p:nvSpPr>
          <p:spPr bwMode="auto">
            <a:xfrm>
              <a:off x="3180" y="1236"/>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000" b="0"/>
                <a:t>× × × × × × × × × × ×  </a:t>
              </a:r>
            </a:p>
          </p:txBody>
        </p:sp>
        <p:sp>
          <p:nvSpPr>
            <p:cNvPr id="20517" name="Text Box 7"/>
            <p:cNvSpPr txBox="1">
              <a:spLocks noChangeArrowheads="1"/>
            </p:cNvSpPr>
            <p:nvPr/>
          </p:nvSpPr>
          <p:spPr bwMode="auto">
            <a:xfrm>
              <a:off x="3231" y="74"/>
              <a:ext cx="23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000" b="0"/>
                <a:t>． ． ． ． ． ． ． ． ． ． ． </a:t>
              </a:r>
            </a:p>
          </p:txBody>
        </p:sp>
        <p:sp>
          <p:nvSpPr>
            <p:cNvPr id="20518" name="Line 8"/>
            <p:cNvSpPr>
              <a:spLocks noChangeShapeType="1"/>
            </p:cNvSpPr>
            <p:nvPr/>
          </p:nvSpPr>
          <p:spPr bwMode="auto">
            <a:xfrm>
              <a:off x="3180" y="780"/>
              <a:ext cx="2304"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9" name="Oval 9"/>
            <p:cNvSpPr>
              <a:spLocks noChangeArrowheads="1"/>
            </p:cNvSpPr>
            <p:nvPr/>
          </p:nvSpPr>
          <p:spPr bwMode="auto">
            <a:xfrm>
              <a:off x="4284" y="228"/>
              <a:ext cx="144" cy="1104"/>
            </a:xfrm>
            <a:prstGeom prst="ellipse">
              <a:avLst/>
            </a:prstGeom>
            <a:solidFill>
              <a:srgbClr val="FFFFFF"/>
            </a:solidFill>
            <a:ln w="57150">
              <a:solidFill>
                <a:schemeClr val="tx1"/>
              </a:solidFill>
              <a:prstDash val="sysDot"/>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20" name="Freeform 10"/>
            <p:cNvSpPr>
              <a:spLocks/>
            </p:cNvSpPr>
            <p:nvPr/>
          </p:nvSpPr>
          <p:spPr bwMode="auto">
            <a:xfrm>
              <a:off x="4266" y="756"/>
              <a:ext cx="48" cy="342"/>
            </a:xfrm>
            <a:custGeom>
              <a:avLst/>
              <a:gdLst>
                <a:gd name="T0" fmla="*/ 0 w 48"/>
                <a:gd name="T1" fmla="*/ 0 h 342"/>
                <a:gd name="T2" fmla="*/ 12 w 48"/>
                <a:gd name="T3" fmla="*/ 168 h 342"/>
                <a:gd name="T4" fmla="*/ 48 w 48"/>
                <a:gd name="T5" fmla="*/ 342 h 342"/>
                <a:gd name="T6" fmla="*/ 0 60000 65536"/>
                <a:gd name="T7" fmla="*/ 0 60000 65536"/>
                <a:gd name="T8" fmla="*/ 0 60000 65536"/>
                <a:gd name="T9" fmla="*/ 0 w 48"/>
                <a:gd name="T10" fmla="*/ 0 h 342"/>
                <a:gd name="T11" fmla="*/ 48 w 48"/>
                <a:gd name="T12" fmla="*/ 342 h 342"/>
              </a:gdLst>
              <a:ahLst/>
              <a:cxnLst>
                <a:cxn ang="T6">
                  <a:pos x="T0" y="T1"/>
                </a:cxn>
                <a:cxn ang="T7">
                  <a:pos x="T2" y="T3"/>
                </a:cxn>
                <a:cxn ang="T8">
                  <a:pos x="T4" y="T5"/>
                </a:cxn>
              </a:cxnLst>
              <a:rect l="T9" t="T10" r="T11" b="T12"/>
              <a:pathLst>
                <a:path w="48" h="342">
                  <a:moveTo>
                    <a:pt x="0" y="0"/>
                  </a:moveTo>
                  <a:lnTo>
                    <a:pt x="12" y="168"/>
                  </a:lnTo>
                  <a:lnTo>
                    <a:pt x="48" y="342"/>
                  </a:lnTo>
                </a:path>
              </a:pathLst>
            </a:custGeom>
            <a:noFill/>
            <a:ln w="76200" cap="flat" cmpd="sng">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21" name="Text Box 11"/>
            <p:cNvSpPr txBox="1">
              <a:spLocks noChangeArrowheads="1"/>
            </p:cNvSpPr>
            <p:nvPr/>
          </p:nvSpPr>
          <p:spPr bwMode="auto">
            <a:xfrm>
              <a:off x="4380" y="894"/>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b="0" i="1"/>
                <a:t>dI</a:t>
              </a:r>
            </a:p>
          </p:txBody>
        </p:sp>
        <p:sp>
          <p:nvSpPr>
            <p:cNvPr id="20522" name="Line 12"/>
            <p:cNvSpPr>
              <a:spLocks noChangeShapeType="1"/>
            </p:cNvSpPr>
            <p:nvPr/>
          </p:nvSpPr>
          <p:spPr bwMode="auto">
            <a:xfrm flipV="1">
              <a:off x="3708" y="228"/>
              <a:ext cx="624" cy="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3" name="Text Box 13"/>
            <p:cNvSpPr txBox="1">
              <a:spLocks noChangeArrowheads="1"/>
            </p:cNvSpPr>
            <p:nvPr/>
          </p:nvSpPr>
          <p:spPr bwMode="auto">
            <a:xfrm>
              <a:off x="3938" y="237"/>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b="0"/>
                <a:t>r</a:t>
              </a:r>
            </a:p>
          </p:txBody>
        </p:sp>
        <p:sp>
          <p:nvSpPr>
            <p:cNvPr id="20524" name="Line 14"/>
            <p:cNvSpPr>
              <a:spLocks noChangeShapeType="1"/>
            </p:cNvSpPr>
            <p:nvPr/>
          </p:nvSpPr>
          <p:spPr bwMode="auto">
            <a:xfrm>
              <a:off x="3708" y="804"/>
              <a:ext cx="384" cy="0"/>
            </a:xfrm>
            <a:prstGeom prst="line">
              <a:avLst/>
            </a:prstGeom>
            <a:noFill/>
            <a:ln w="5715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485" name="Object 1027"/>
            <p:cNvGraphicFramePr>
              <a:graphicFrameLocks noChangeAspect="1"/>
            </p:cNvGraphicFramePr>
            <p:nvPr/>
          </p:nvGraphicFramePr>
          <p:xfrm>
            <a:off x="3708" y="911"/>
            <a:ext cx="288" cy="254"/>
          </p:xfrm>
          <a:graphic>
            <a:graphicData uri="http://schemas.openxmlformats.org/presentationml/2006/ole">
              <mc:AlternateContent xmlns:mc="http://schemas.openxmlformats.org/markup-compatibility/2006">
                <mc:Choice xmlns:v="urn:schemas-microsoft-com:vml" Requires="v">
                  <p:oleObj name="公式" r:id="rId2" imgW="228600" imgH="203040" progId="Equation.3">
                    <p:embed/>
                  </p:oleObj>
                </mc:Choice>
                <mc:Fallback>
                  <p:oleObj name="公式" r:id="rId2" imgW="228600" imgH="203040" progId="Equation.3">
                    <p:embed/>
                    <p:pic>
                      <p:nvPicPr>
                        <p:cNvPr id="20485"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 y="911"/>
                          <a:ext cx="28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5" name="Line 16"/>
            <p:cNvSpPr>
              <a:spLocks noChangeShapeType="1"/>
            </p:cNvSpPr>
            <p:nvPr/>
          </p:nvSpPr>
          <p:spPr bwMode="auto">
            <a:xfrm>
              <a:off x="3708" y="804"/>
              <a:ext cx="0" cy="43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6" name="Line 17"/>
            <p:cNvSpPr>
              <a:spLocks noChangeShapeType="1"/>
            </p:cNvSpPr>
            <p:nvPr/>
          </p:nvSpPr>
          <p:spPr bwMode="auto">
            <a:xfrm>
              <a:off x="3708" y="1428"/>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7" name="Line 18"/>
            <p:cNvSpPr>
              <a:spLocks noChangeShapeType="1"/>
            </p:cNvSpPr>
            <p:nvPr/>
          </p:nvSpPr>
          <p:spPr bwMode="auto">
            <a:xfrm>
              <a:off x="4332" y="1428"/>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8" name="Line 19"/>
            <p:cNvSpPr>
              <a:spLocks noChangeShapeType="1"/>
            </p:cNvSpPr>
            <p:nvPr/>
          </p:nvSpPr>
          <p:spPr bwMode="auto">
            <a:xfrm>
              <a:off x="3708" y="1668"/>
              <a:ext cx="624"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9" name="Text Box 20"/>
            <p:cNvSpPr txBox="1">
              <a:spLocks noChangeArrowheads="1"/>
            </p:cNvSpPr>
            <p:nvPr/>
          </p:nvSpPr>
          <p:spPr bwMode="auto">
            <a:xfrm>
              <a:off x="3914" y="1428"/>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b="0" i="1"/>
                <a:t>l</a:t>
              </a:r>
            </a:p>
          </p:txBody>
        </p:sp>
        <p:sp>
          <p:nvSpPr>
            <p:cNvPr id="20530" name="Freeform 21"/>
            <p:cNvSpPr>
              <a:spLocks/>
            </p:cNvSpPr>
            <p:nvPr/>
          </p:nvSpPr>
          <p:spPr bwMode="auto">
            <a:xfrm>
              <a:off x="5392" y="324"/>
              <a:ext cx="1" cy="456"/>
            </a:xfrm>
            <a:custGeom>
              <a:avLst/>
              <a:gdLst>
                <a:gd name="T0" fmla="*/ 0 w 1"/>
                <a:gd name="T1" fmla="*/ 0 h 456"/>
                <a:gd name="T2" fmla="*/ 0 w 1"/>
                <a:gd name="T3" fmla="*/ 456 h 456"/>
                <a:gd name="T4" fmla="*/ 0 60000 65536"/>
                <a:gd name="T5" fmla="*/ 0 60000 65536"/>
                <a:gd name="T6" fmla="*/ 0 w 1"/>
                <a:gd name="T7" fmla="*/ 0 h 456"/>
                <a:gd name="T8" fmla="*/ 1 w 1"/>
                <a:gd name="T9" fmla="*/ 456 h 456"/>
              </a:gdLst>
              <a:ahLst/>
              <a:cxnLst>
                <a:cxn ang="T4">
                  <a:pos x="T0" y="T1"/>
                </a:cxn>
                <a:cxn ang="T5">
                  <a:pos x="T2" y="T3"/>
                </a:cxn>
              </a:cxnLst>
              <a:rect l="T6" t="T7" r="T8" b="T9"/>
              <a:pathLst>
                <a:path w="1" h="456">
                  <a:moveTo>
                    <a:pt x="0" y="0"/>
                  </a:moveTo>
                  <a:lnTo>
                    <a:pt x="0" y="456"/>
                  </a:lnTo>
                </a:path>
              </a:pathLst>
            </a:custGeom>
            <a:noFill/>
            <a:ln w="9525">
              <a:solidFill>
                <a:srgbClr val="000000"/>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31" name="Text Box 22"/>
            <p:cNvSpPr txBox="1">
              <a:spLocks noChangeArrowheads="1"/>
            </p:cNvSpPr>
            <p:nvPr/>
          </p:nvSpPr>
          <p:spPr bwMode="auto">
            <a:xfrm>
              <a:off x="5135" y="366"/>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b="0" i="1"/>
                <a:t>R</a:t>
              </a:r>
            </a:p>
          </p:txBody>
        </p:sp>
        <p:sp>
          <p:nvSpPr>
            <p:cNvPr id="20532" name="Freeform 23"/>
            <p:cNvSpPr>
              <a:spLocks/>
            </p:cNvSpPr>
            <p:nvPr/>
          </p:nvSpPr>
          <p:spPr bwMode="auto">
            <a:xfrm>
              <a:off x="3852" y="660"/>
              <a:ext cx="51" cy="124"/>
            </a:xfrm>
            <a:custGeom>
              <a:avLst/>
              <a:gdLst>
                <a:gd name="T0" fmla="*/ 0 w 51"/>
                <a:gd name="T1" fmla="*/ 0 h 124"/>
                <a:gd name="T2" fmla="*/ 44 w 51"/>
                <a:gd name="T3" fmla="*/ 68 h 124"/>
                <a:gd name="T4" fmla="*/ 44 w 51"/>
                <a:gd name="T5" fmla="*/ 124 h 124"/>
                <a:gd name="T6" fmla="*/ 0 60000 65536"/>
                <a:gd name="T7" fmla="*/ 0 60000 65536"/>
                <a:gd name="T8" fmla="*/ 0 60000 65536"/>
                <a:gd name="T9" fmla="*/ 0 w 51"/>
                <a:gd name="T10" fmla="*/ 0 h 124"/>
                <a:gd name="T11" fmla="*/ 51 w 51"/>
                <a:gd name="T12" fmla="*/ 124 h 124"/>
              </a:gdLst>
              <a:ahLst/>
              <a:cxnLst>
                <a:cxn ang="T6">
                  <a:pos x="T0" y="T1"/>
                </a:cxn>
                <a:cxn ang="T7">
                  <a:pos x="T2" y="T3"/>
                </a:cxn>
                <a:cxn ang="T8">
                  <a:pos x="T4" y="T5"/>
                </a:cxn>
              </a:cxnLst>
              <a:rect l="T9" t="T10" r="T11" b="T12"/>
              <a:pathLst>
                <a:path w="51" h="124">
                  <a:moveTo>
                    <a:pt x="0" y="0"/>
                  </a:moveTo>
                  <a:cubicBezTo>
                    <a:pt x="7" y="11"/>
                    <a:pt x="37" y="47"/>
                    <a:pt x="44" y="68"/>
                  </a:cubicBezTo>
                  <a:cubicBezTo>
                    <a:pt x="51" y="89"/>
                    <a:pt x="44" y="112"/>
                    <a:pt x="44" y="124"/>
                  </a:cubicBez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33" name="Text Box 24"/>
            <p:cNvSpPr txBox="1">
              <a:spLocks noChangeArrowheads="1"/>
            </p:cNvSpPr>
            <p:nvPr/>
          </p:nvSpPr>
          <p:spPr bwMode="auto">
            <a:xfrm>
              <a:off x="3848" y="47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b="0" i="1">
                  <a:solidFill>
                    <a:srgbClr val="CC3300"/>
                  </a:solidFill>
                </a:rPr>
                <a:t>θ</a:t>
              </a:r>
            </a:p>
          </p:txBody>
        </p:sp>
        <p:sp>
          <p:nvSpPr>
            <p:cNvPr id="20534" name="Freeform 25"/>
            <p:cNvSpPr>
              <a:spLocks/>
            </p:cNvSpPr>
            <p:nvPr/>
          </p:nvSpPr>
          <p:spPr bwMode="auto">
            <a:xfrm>
              <a:off x="4270" y="228"/>
              <a:ext cx="92" cy="1086"/>
            </a:xfrm>
            <a:custGeom>
              <a:avLst/>
              <a:gdLst>
                <a:gd name="T0" fmla="*/ 92 w 92"/>
                <a:gd name="T1" fmla="*/ 0 h 1086"/>
                <a:gd name="T2" fmla="*/ 14 w 92"/>
                <a:gd name="T3" fmla="*/ 240 h 1086"/>
                <a:gd name="T4" fmla="*/ 8 w 92"/>
                <a:gd name="T5" fmla="*/ 576 h 1086"/>
                <a:gd name="T6" fmla="*/ 26 w 92"/>
                <a:gd name="T7" fmla="*/ 894 h 1086"/>
                <a:gd name="T8" fmla="*/ 80 w 92"/>
                <a:gd name="T9" fmla="*/ 1086 h 1086"/>
                <a:gd name="T10" fmla="*/ 0 60000 65536"/>
                <a:gd name="T11" fmla="*/ 0 60000 65536"/>
                <a:gd name="T12" fmla="*/ 0 60000 65536"/>
                <a:gd name="T13" fmla="*/ 0 60000 65536"/>
                <a:gd name="T14" fmla="*/ 0 60000 65536"/>
                <a:gd name="T15" fmla="*/ 0 w 92"/>
                <a:gd name="T16" fmla="*/ 0 h 1086"/>
                <a:gd name="T17" fmla="*/ 92 w 92"/>
                <a:gd name="T18" fmla="*/ 1086 h 1086"/>
              </a:gdLst>
              <a:ahLst/>
              <a:cxnLst>
                <a:cxn ang="T10">
                  <a:pos x="T0" y="T1"/>
                </a:cxn>
                <a:cxn ang="T11">
                  <a:pos x="T2" y="T3"/>
                </a:cxn>
                <a:cxn ang="T12">
                  <a:pos x="T4" y="T5"/>
                </a:cxn>
                <a:cxn ang="T13">
                  <a:pos x="T6" y="T7"/>
                </a:cxn>
                <a:cxn ang="T14">
                  <a:pos x="T8" y="T9"/>
                </a:cxn>
              </a:cxnLst>
              <a:rect l="T15" t="T16" r="T17" b="T18"/>
              <a:pathLst>
                <a:path w="92" h="1086">
                  <a:moveTo>
                    <a:pt x="92" y="0"/>
                  </a:moveTo>
                  <a:cubicBezTo>
                    <a:pt x="80" y="40"/>
                    <a:pt x="28" y="144"/>
                    <a:pt x="14" y="240"/>
                  </a:cubicBezTo>
                  <a:cubicBezTo>
                    <a:pt x="0" y="336"/>
                    <a:pt x="6" y="467"/>
                    <a:pt x="8" y="576"/>
                  </a:cubicBezTo>
                  <a:cubicBezTo>
                    <a:pt x="10" y="685"/>
                    <a:pt x="14" y="809"/>
                    <a:pt x="26" y="894"/>
                  </a:cubicBezTo>
                  <a:cubicBezTo>
                    <a:pt x="38" y="979"/>
                    <a:pt x="69" y="1046"/>
                    <a:pt x="80" y="1086"/>
                  </a:cubicBezTo>
                </a:path>
              </a:pathLst>
            </a:custGeom>
            <a:noFill/>
            <a:ln w="762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20482" name="Object 1024"/>
          <p:cNvGraphicFramePr>
            <a:graphicFrameLocks noChangeAspect="1"/>
          </p:cNvGraphicFramePr>
          <p:nvPr/>
        </p:nvGraphicFramePr>
        <p:xfrm>
          <a:off x="196850" y="228600"/>
          <a:ext cx="3536950" cy="971550"/>
        </p:xfrm>
        <a:graphic>
          <a:graphicData uri="http://schemas.openxmlformats.org/presentationml/2006/ole">
            <mc:AlternateContent xmlns:mc="http://schemas.openxmlformats.org/markup-compatibility/2006">
              <mc:Choice xmlns:v="urn:schemas-microsoft-com:vml" Requires="v">
                <p:oleObj name="公式" r:id="rId4" imgW="1473120" imgH="406080" progId="Equation.3">
                  <p:embed/>
                </p:oleObj>
              </mc:Choice>
              <mc:Fallback>
                <p:oleObj name="公式" r:id="rId4" imgW="1473120" imgH="406080" progId="Equation.3">
                  <p:embed/>
                  <p:pic>
                    <p:nvPicPr>
                      <p:cNvPr id="20482"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50" y="228600"/>
                        <a:ext cx="353695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69" name="Object 1025"/>
          <p:cNvGraphicFramePr>
            <a:graphicFrameLocks noChangeAspect="1"/>
          </p:cNvGraphicFramePr>
          <p:nvPr/>
        </p:nvGraphicFramePr>
        <p:xfrm>
          <a:off x="198438" y="1206500"/>
          <a:ext cx="3597275" cy="2070100"/>
        </p:xfrm>
        <a:graphic>
          <a:graphicData uri="http://schemas.openxmlformats.org/presentationml/2006/ole">
            <mc:AlternateContent xmlns:mc="http://schemas.openxmlformats.org/markup-compatibility/2006">
              <mc:Choice xmlns:v="urn:schemas-microsoft-com:vml" Requires="v">
                <p:oleObj name="公式" r:id="rId6" imgW="1498320" imgH="863280" progId="Equation.3">
                  <p:embed/>
                </p:oleObj>
              </mc:Choice>
              <mc:Fallback>
                <p:oleObj name="公式" r:id="rId6" imgW="1498320" imgH="863280" progId="Equation.3">
                  <p:embed/>
                  <p:pic>
                    <p:nvPicPr>
                      <p:cNvPr id="263169"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438" y="1206500"/>
                        <a:ext cx="3597275" cy="207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170" name="Object 1026"/>
          <p:cNvGraphicFramePr>
            <a:graphicFrameLocks noChangeAspect="1"/>
          </p:cNvGraphicFramePr>
          <p:nvPr/>
        </p:nvGraphicFramePr>
        <p:xfrm>
          <a:off x="165100" y="3348038"/>
          <a:ext cx="4178300" cy="995362"/>
        </p:xfrm>
        <a:graphic>
          <a:graphicData uri="http://schemas.openxmlformats.org/presentationml/2006/ole">
            <mc:AlternateContent xmlns:mc="http://schemas.openxmlformats.org/markup-compatibility/2006">
              <mc:Choice xmlns:v="urn:schemas-microsoft-com:vml" Requires="v">
                <p:oleObj name="公式" r:id="rId8" imgW="1701720" imgH="406080" progId="Equation.3">
                  <p:embed/>
                </p:oleObj>
              </mc:Choice>
              <mc:Fallback>
                <p:oleObj name="公式" r:id="rId8" imgW="1701720" imgH="406080" progId="Equation.3">
                  <p:embed/>
                  <p:pic>
                    <p:nvPicPr>
                      <p:cNvPr id="263170"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100" y="3348038"/>
                        <a:ext cx="4178300"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49" name="Text Box 29"/>
          <p:cNvSpPr txBox="1">
            <a:spLocks noChangeArrowheads="1"/>
          </p:cNvSpPr>
          <p:nvPr/>
        </p:nvSpPr>
        <p:spPr bwMode="auto">
          <a:xfrm>
            <a:off x="4921250" y="3443288"/>
            <a:ext cx="124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t>方向：</a:t>
            </a:r>
          </a:p>
        </p:txBody>
      </p:sp>
      <p:grpSp>
        <p:nvGrpSpPr>
          <p:cNvPr id="3" name="Group 61"/>
          <p:cNvGrpSpPr>
            <a:grpSpLocks/>
          </p:cNvGrpSpPr>
          <p:nvPr/>
        </p:nvGrpSpPr>
        <p:grpSpPr bwMode="auto">
          <a:xfrm>
            <a:off x="6248400" y="2971800"/>
            <a:ext cx="2514600" cy="2195513"/>
            <a:chOff x="3936" y="1872"/>
            <a:chExt cx="1584" cy="1383"/>
          </a:xfrm>
        </p:grpSpPr>
        <p:pic>
          <p:nvPicPr>
            <p:cNvPr id="20511" name="Picture 60" descr="http://www.zszx.info/imagematerial/upload/wl/IG1WQ1EAHPUABBQC.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6" y="1872"/>
              <a:ext cx="1584" cy="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2" name="Text Box 36"/>
            <p:cNvSpPr txBox="1">
              <a:spLocks noChangeArrowheads="1"/>
            </p:cNvSpPr>
            <p:nvPr/>
          </p:nvSpPr>
          <p:spPr bwMode="auto">
            <a:xfrm>
              <a:off x="4176" y="2928"/>
              <a:ext cx="1016"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CC3300"/>
                  </a:solidFill>
                </a:rPr>
                <a:t>右手螺旋</a:t>
              </a:r>
            </a:p>
          </p:txBody>
        </p:sp>
      </p:grpSp>
      <p:grpSp>
        <p:nvGrpSpPr>
          <p:cNvPr id="4" name="Group 37"/>
          <p:cNvGrpSpPr>
            <a:grpSpLocks/>
          </p:cNvGrpSpPr>
          <p:nvPr/>
        </p:nvGrpSpPr>
        <p:grpSpPr bwMode="auto">
          <a:xfrm>
            <a:off x="1905000" y="4800600"/>
            <a:ext cx="5270500" cy="1257300"/>
            <a:chOff x="904" y="3024"/>
            <a:chExt cx="3320" cy="792"/>
          </a:xfrm>
        </p:grpSpPr>
        <p:sp>
          <p:nvSpPr>
            <p:cNvPr id="20508" name="Line 38"/>
            <p:cNvSpPr>
              <a:spLocks noChangeShapeType="1"/>
            </p:cNvSpPr>
            <p:nvPr/>
          </p:nvSpPr>
          <p:spPr bwMode="auto">
            <a:xfrm>
              <a:off x="2016" y="3024"/>
              <a:ext cx="110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9" name="Freeform 39"/>
            <p:cNvSpPr>
              <a:spLocks/>
            </p:cNvSpPr>
            <p:nvPr/>
          </p:nvSpPr>
          <p:spPr bwMode="auto">
            <a:xfrm flipH="1">
              <a:off x="904" y="3024"/>
              <a:ext cx="1112" cy="792"/>
            </a:xfrm>
            <a:custGeom>
              <a:avLst/>
              <a:gdLst>
                <a:gd name="T0" fmla="*/ 0 w 1112"/>
                <a:gd name="T1" fmla="*/ 0 h 792"/>
                <a:gd name="T2" fmla="*/ 192 w 1112"/>
                <a:gd name="T3" fmla="*/ 144 h 792"/>
                <a:gd name="T4" fmla="*/ 388 w 1112"/>
                <a:gd name="T5" fmla="*/ 460 h 792"/>
                <a:gd name="T6" fmla="*/ 556 w 1112"/>
                <a:gd name="T7" fmla="*/ 736 h 792"/>
                <a:gd name="T8" fmla="*/ 1112 w 1112"/>
                <a:gd name="T9" fmla="*/ 792 h 792"/>
                <a:gd name="T10" fmla="*/ 0 60000 65536"/>
                <a:gd name="T11" fmla="*/ 0 60000 65536"/>
                <a:gd name="T12" fmla="*/ 0 60000 65536"/>
                <a:gd name="T13" fmla="*/ 0 60000 65536"/>
                <a:gd name="T14" fmla="*/ 0 60000 65536"/>
                <a:gd name="T15" fmla="*/ 0 w 1112"/>
                <a:gd name="T16" fmla="*/ 0 h 792"/>
                <a:gd name="T17" fmla="*/ 1112 w 1112"/>
                <a:gd name="T18" fmla="*/ 792 h 792"/>
              </a:gdLst>
              <a:ahLst/>
              <a:cxnLst>
                <a:cxn ang="T10">
                  <a:pos x="T0" y="T1"/>
                </a:cxn>
                <a:cxn ang="T11">
                  <a:pos x="T2" y="T3"/>
                </a:cxn>
                <a:cxn ang="T12">
                  <a:pos x="T4" y="T5"/>
                </a:cxn>
                <a:cxn ang="T13">
                  <a:pos x="T6" y="T7"/>
                </a:cxn>
                <a:cxn ang="T14">
                  <a:pos x="T8" y="T9"/>
                </a:cxn>
              </a:cxnLst>
              <a:rect l="T15" t="T16" r="T17" b="T18"/>
              <a:pathLst>
                <a:path w="1112" h="792">
                  <a:moveTo>
                    <a:pt x="0" y="0"/>
                  </a:moveTo>
                  <a:cubicBezTo>
                    <a:pt x="64" y="36"/>
                    <a:pt x="127" y="67"/>
                    <a:pt x="192" y="144"/>
                  </a:cubicBezTo>
                  <a:cubicBezTo>
                    <a:pt x="257" y="221"/>
                    <a:pt x="327" y="361"/>
                    <a:pt x="388" y="460"/>
                  </a:cubicBezTo>
                  <a:cubicBezTo>
                    <a:pt x="449" y="559"/>
                    <a:pt x="435" y="681"/>
                    <a:pt x="556" y="736"/>
                  </a:cubicBezTo>
                  <a:cubicBezTo>
                    <a:pt x="677" y="791"/>
                    <a:pt x="996" y="780"/>
                    <a:pt x="1112" y="792"/>
                  </a:cubicBezTo>
                </a:path>
              </a:pathLst>
            </a:custGeom>
            <a:noFill/>
            <a:ln w="38100"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10" name="Freeform 40"/>
            <p:cNvSpPr>
              <a:spLocks/>
            </p:cNvSpPr>
            <p:nvPr/>
          </p:nvSpPr>
          <p:spPr bwMode="auto">
            <a:xfrm>
              <a:off x="3112" y="3024"/>
              <a:ext cx="1112" cy="792"/>
            </a:xfrm>
            <a:custGeom>
              <a:avLst/>
              <a:gdLst>
                <a:gd name="T0" fmla="*/ 0 w 1112"/>
                <a:gd name="T1" fmla="*/ 0 h 792"/>
                <a:gd name="T2" fmla="*/ 192 w 1112"/>
                <a:gd name="T3" fmla="*/ 144 h 792"/>
                <a:gd name="T4" fmla="*/ 388 w 1112"/>
                <a:gd name="T5" fmla="*/ 460 h 792"/>
                <a:gd name="T6" fmla="*/ 556 w 1112"/>
                <a:gd name="T7" fmla="*/ 736 h 792"/>
                <a:gd name="T8" fmla="*/ 1112 w 1112"/>
                <a:gd name="T9" fmla="*/ 792 h 792"/>
                <a:gd name="T10" fmla="*/ 0 60000 65536"/>
                <a:gd name="T11" fmla="*/ 0 60000 65536"/>
                <a:gd name="T12" fmla="*/ 0 60000 65536"/>
                <a:gd name="T13" fmla="*/ 0 60000 65536"/>
                <a:gd name="T14" fmla="*/ 0 60000 65536"/>
                <a:gd name="T15" fmla="*/ 0 w 1112"/>
                <a:gd name="T16" fmla="*/ 0 h 792"/>
                <a:gd name="T17" fmla="*/ 1112 w 1112"/>
                <a:gd name="T18" fmla="*/ 792 h 792"/>
              </a:gdLst>
              <a:ahLst/>
              <a:cxnLst>
                <a:cxn ang="T10">
                  <a:pos x="T0" y="T1"/>
                </a:cxn>
                <a:cxn ang="T11">
                  <a:pos x="T2" y="T3"/>
                </a:cxn>
                <a:cxn ang="T12">
                  <a:pos x="T4" y="T5"/>
                </a:cxn>
                <a:cxn ang="T13">
                  <a:pos x="T6" y="T7"/>
                </a:cxn>
                <a:cxn ang="T14">
                  <a:pos x="T8" y="T9"/>
                </a:cxn>
              </a:cxnLst>
              <a:rect l="T15" t="T16" r="T17" b="T18"/>
              <a:pathLst>
                <a:path w="1112" h="792">
                  <a:moveTo>
                    <a:pt x="0" y="0"/>
                  </a:moveTo>
                  <a:cubicBezTo>
                    <a:pt x="64" y="36"/>
                    <a:pt x="127" y="67"/>
                    <a:pt x="192" y="144"/>
                  </a:cubicBezTo>
                  <a:cubicBezTo>
                    <a:pt x="257" y="221"/>
                    <a:pt x="327" y="361"/>
                    <a:pt x="388" y="460"/>
                  </a:cubicBezTo>
                  <a:cubicBezTo>
                    <a:pt x="449" y="559"/>
                    <a:pt x="435" y="681"/>
                    <a:pt x="556" y="736"/>
                  </a:cubicBezTo>
                  <a:cubicBezTo>
                    <a:pt x="677" y="791"/>
                    <a:pt x="996" y="780"/>
                    <a:pt x="1112" y="792"/>
                  </a:cubicBezTo>
                </a:path>
              </a:pathLst>
            </a:custGeom>
            <a:noFill/>
            <a:ln w="38100" cap="flat" cmpd="sng">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490" name="Text Box 41"/>
          <p:cNvSpPr txBox="1">
            <a:spLocks noChangeArrowheads="1"/>
          </p:cNvSpPr>
          <p:nvPr/>
        </p:nvSpPr>
        <p:spPr bwMode="auto">
          <a:xfrm>
            <a:off x="5364088" y="1131466"/>
            <a:ext cx="574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3600" i="1"/>
              <a:t>P</a:t>
            </a:r>
          </a:p>
        </p:txBody>
      </p:sp>
      <p:grpSp>
        <p:nvGrpSpPr>
          <p:cNvPr id="5" name="Group 42"/>
          <p:cNvGrpSpPr>
            <a:grpSpLocks/>
          </p:cNvGrpSpPr>
          <p:nvPr/>
        </p:nvGrpSpPr>
        <p:grpSpPr bwMode="auto">
          <a:xfrm>
            <a:off x="5029200" y="533400"/>
            <a:ext cx="3657600" cy="752475"/>
            <a:chOff x="3168" y="336"/>
            <a:chExt cx="2304" cy="474"/>
          </a:xfrm>
        </p:grpSpPr>
        <p:sp>
          <p:nvSpPr>
            <p:cNvPr id="20502" name="Freeform 43"/>
            <p:cNvSpPr>
              <a:spLocks/>
            </p:cNvSpPr>
            <p:nvPr/>
          </p:nvSpPr>
          <p:spPr bwMode="auto">
            <a:xfrm>
              <a:off x="3168" y="342"/>
              <a:ext cx="528" cy="456"/>
            </a:xfrm>
            <a:custGeom>
              <a:avLst/>
              <a:gdLst>
                <a:gd name="T0" fmla="*/ 528 w 528"/>
                <a:gd name="T1" fmla="*/ 456 h 456"/>
                <a:gd name="T2" fmla="*/ 0 w 528"/>
                <a:gd name="T3" fmla="*/ 0 h 456"/>
                <a:gd name="T4" fmla="*/ 0 60000 65536"/>
                <a:gd name="T5" fmla="*/ 0 60000 65536"/>
                <a:gd name="T6" fmla="*/ 0 w 528"/>
                <a:gd name="T7" fmla="*/ 0 h 456"/>
                <a:gd name="T8" fmla="*/ 528 w 528"/>
                <a:gd name="T9" fmla="*/ 456 h 456"/>
              </a:gdLst>
              <a:ahLst/>
              <a:cxnLst>
                <a:cxn ang="T4">
                  <a:pos x="T0" y="T1"/>
                </a:cxn>
                <a:cxn ang="T5">
                  <a:pos x="T2" y="T3"/>
                </a:cxn>
              </a:cxnLst>
              <a:rect l="T6" t="T7" r="T8" b="T9"/>
              <a:pathLst>
                <a:path w="528" h="456">
                  <a:moveTo>
                    <a:pt x="528" y="456"/>
                  </a:moveTo>
                  <a:lnTo>
                    <a:pt x="0"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03" name="Freeform 44"/>
            <p:cNvSpPr>
              <a:spLocks/>
            </p:cNvSpPr>
            <p:nvPr/>
          </p:nvSpPr>
          <p:spPr bwMode="auto">
            <a:xfrm>
              <a:off x="3552" y="672"/>
              <a:ext cx="246" cy="120"/>
            </a:xfrm>
            <a:custGeom>
              <a:avLst/>
              <a:gdLst>
                <a:gd name="T0" fmla="*/ 246 w 246"/>
                <a:gd name="T1" fmla="*/ 120 h 120"/>
                <a:gd name="T2" fmla="*/ 180 w 246"/>
                <a:gd name="T3" fmla="*/ 24 h 120"/>
                <a:gd name="T4" fmla="*/ 0 w 246"/>
                <a:gd name="T5" fmla="*/ 0 h 120"/>
                <a:gd name="T6" fmla="*/ 0 60000 65536"/>
                <a:gd name="T7" fmla="*/ 0 60000 65536"/>
                <a:gd name="T8" fmla="*/ 0 60000 65536"/>
                <a:gd name="T9" fmla="*/ 0 w 246"/>
                <a:gd name="T10" fmla="*/ 0 h 120"/>
                <a:gd name="T11" fmla="*/ 246 w 246"/>
                <a:gd name="T12" fmla="*/ 120 h 120"/>
              </a:gdLst>
              <a:ahLst/>
              <a:cxnLst>
                <a:cxn ang="T6">
                  <a:pos x="T0" y="T1"/>
                </a:cxn>
                <a:cxn ang="T7">
                  <a:pos x="T2" y="T3"/>
                </a:cxn>
                <a:cxn ang="T8">
                  <a:pos x="T4" y="T5"/>
                </a:cxn>
              </a:cxnLst>
              <a:rect l="T9" t="T10" r="T11" b="T12"/>
              <a:pathLst>
                <a:path w="246" h="120">
                  <a:moveTo>
                    <a:pt x="246" y="120"/>
                  </a:moveTo>
                  <a:lnTo>
                    <a:pt x="180" y="24"/>
                  </a:lnTo>
                  <a:lnTo>
                    <a:pt x="0" y="0"/>
                  </a:lnTo>
                </a:path>
              </a:pathLst>
            </a:custGeom>
            <a:noFill/>
            <a:ln w="38100" cap="flat" cmpd="sng">
              <a:solidFill>
                <a:srgbClr val="FF66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04" name="Text Box 45"/>
            <p:cNvSpPr txBox="1">
              <a:spLocks noChangeArrowheads="1"/>
            </p:cNvSpPr>
            <p:nvPr/>
          </p:nvSpPr>
          <p:spPr bwMode="auto">
            <a:xfrm>
              <a:off x="3408" y="336"/>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i="1">
                  <a:solidFill>
                    <a:srgbClr val="CC3300"/>
                  </a:solidFill>
                </a:rPr>
                <a:t>θ</a:t>
              </a:r>
              <a:r>
                <a:rPr lang="en-US" altLang="zh-CN" sz="2800" i="1" baseline="-25000">
                  <a:solidFill>
                    <a:srgbClr val="CC3300"/>
                  </a:solidFill>
                </a:rPr>
                <a:t>1</a:t>
              </a:r>
              <a:endParaRPr lang="en-US" altLang="zh-CN" sz="2800" i="1">
                <a:solidFill>
                  <a:srgbClr val="CC3300"/>
                </a:solidFill>
              </a:endParaRPr>
            </a:p>
          </p:txBody>
        </p:sp>
        <p:sp>
          <p:nvSpPr>
            <p:cNvPr id="20505" name="Freeform 46"/>
            <p:cNvSpPr>
              <a:spLocks/>
            </p:cNvSpPr>
            <p:nvPr/>
          </p:nvSpPr>
          <p:spPr bwMode="auto">
            <a:xfrm>
              <a:off x="3702" y="342"/>
              <a:ext cx="1770" cy="468"/>
            </a:xfrm>
            <a:custGeom>
              <a:avLst/>
              <a:gdLst>
                <a:gd name="T0" fmla="*/ 0 w 1770"/>
                <a:gd name="T1" fmla="*/ 468 h 468"/>
                <a:gd name="T2" fmla="*/ 1770 w 1770"/>
                <a:gd name="T3" fmla="*/ 0 h 468"/>
                <a:gd name="T4" fmla="*/ 0 60000 65536"/>
                <a:gd name="T5" fmla="*/ 0 60000 65536"/>
                <a:gd name="T6" fmla="*/ 0 w 1770"/>
                <a:gd name="T7" fmla="*/ 0 h 468"/>
                <a:gd name="T8" fmla="*/ 1770 w 1770"/>
                <a:gd name="T9" fmla="*/ 468 h 468"/>
              </a:gdLst>
              <a:ahLst/>
              <a:cxnLst>
                <a:cxn ang="T4">
                  <a:pos x="T0" y="T1"/>
                </a:cxn>
                <a:cxn ang="T5">
                  <a:pos x="T2" y="T3"/>
                </a:cxn>
              </a:cxnLst>
              <a:rect l="T6" t="T7" r="T8" b="T9"/>
              <a:pathLst>
                <a:path w="1770" h="468">
                  <a:moveTo>
                    <a:pt x="0" y="468"/>
                  </a:moveTo>
                  <a:lnTo>
                    <a:pt x="177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06" name="Freeform 47"/>
            <p:cNvSpPr>
              <a:spLocks/>
            </p:cNvSpPr>
            <p:nvPr/>
          </p:nvSpPr>
          <p:spPr bwMode="auto">
            <a:xfrm>
              <a:off x="4560" y="576"/>
              <a:ext cx="48" cy="210"/>
            </a:xfrm>
            <a:custGeom>
              <a:avLst/>
              <a:gdLst>
                <a:gd name="T0" fmla="*/ 42 w 48"/>
                <a:gd name="T1" fmla="*/ 210 h 210"/>
                <a:gd name="T2" fmla="*/ 48 w 48"/>
                <a:gd name="T3" fmla="*/ 102 h 210"/>
                <a:gd name="T4" fmla="*/ 0 w 48"/>
                <a:gd name="T5" fmla="*/ 0 h 210"/>
                <a:gd name="T6" fmla="*/ 0 60000 65536"/>
                <a:gd name="T7" fmla="*/ 0 60000 65536"/>
                <a:gd name="T8" fmla="*/ 0 60000 65536"/>
                <a:gd name="T9" fmla="*/ 0 w 48"/>
                <a:gd name="T10" fmla="*/ 0 h 210"/>
                <a:gd name="T11" fmla="*/ 48 w 48"/>
                <a:gd name="T12" fmla="*/ 210 h 210"/>
              </a:gdLst>
              <a:ahLst/>
              <a:cxnLst>
                <a:cxn ang="T6">
                  <a:pos x="T0" y="T1"/>
                </a:cxn>
                <a:cxn ang="T7">
                  <a:pos x="T2" y="T3"/>
                </a:cxn>
                <a:cxn ang="T8">
                  <a:pos x="T4" y="T5"/>
                </a:cxn>
              </a:cxnLst>
              <a:rect l="T9" t="T10" r="T11" b="T12"/>
              <a:pathLst>
                <a:path w="48" h="210">
                  <a:moveTo>
                    <a:pt x="42" y="210"/>
                  </a:moveTo>
                  <a:lnTo>
                    <a:pt x="48" y="102"/>
                  </a:lnTo>
                  <a:lnTo>
                    <a:pt x="0" y="0"/>
                  </a:lnTo>
                </a:path>
              </a:pathLst>
            </a:custGeom>
            <a:noFill/>
            <a:ln w="28575" cap="flat" cmpd="sng">
              <a:solidFill>
                <a:srgbClr val="FF66CC"/>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07" name="Text Box 48"/>
            <p:cNvSpPr txBox="1">
              <a:spLocks noChangeArrowheads="1"/>
            </p:cNvSpPr>
            <p:nvPr/>
          </p:nvSpPr>
          <p:spPr bwMode="auto">
            <a:xfrm>
              <a:off x="4531" y="441"/>
              <a:ext cx="4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i="1">
                  <a:solidFill>
                    <a:srgbClr val="CC3300"/>
                  </a:solidFill>
                </a:rPr>
                <a:t>θ</a:t>
              </a:r>
              <a:r>
                <a:rPr lang="en-US" altLang="zh-CN" sz="2800" i="1" baseline="-25000">
                  <a:solidFill>
                    <a:srgbClr val="CC3300"/>
                  </a:solidFill>
                </a:rPr>
                <a:t>2</a:t>
              </a:r>
              <a:endParaRPr lang="en-US" altLang="zh-CN" sz="2800" i="1">
                <a:solidFill>
                  <a:srgbClr val="CC3300"/>
                </a:solidFill>
              </a:endParaRPr>
            </a:p>
          </p:txBody>
        </p:sp>
      </p:grpSp>
      <p:grpSp>
        <p:nvGrpSpPr>
          <p:cNvPr id="6" name="Group 49"/>
          <p:cNvGrpSpPr>
            <a:grpSpLocks/>
          </p:cNvGrpSpPr>
          <p:nvPr/>
        </p:nvGrpSpPr>
        <p:grpSpPr bwMode="auto">
          <a:xfrm>
            <a:off x="1579563" y="3886200"/>
            <a:ext cx="6402387" cy="2819400"/>
            <a:chOff x="995" y="2448"/>
            <a:chExt cx="4033" cy="1776"/>
          </a:xfrm>
        </p:grpSpPr>
        <p:sp>
          <p:nvSpPr>
            <p:cNvPr id="20493" name="Freeform 50"/>
            <p:cNvSpPr>
              <a:spLocks/>
            </p:cNvSpPr>
            <p:nvPr/>
          </p:nvSpPr>
          <p:spPr bwMode="auto">
            <a:xfrm>
              <a:off x="995" y="3888"/>
              <a:ext cx="3745" cy="6"/>
            </a:xfrm>
            <a:custGeom>
              <a:avLst/>
              <a:gdLst>
                <a:gd name="T0" fmla="*/ 0 w 3745"/>
                <a:gd name="T1" fmla="*/ 6 h 6"/>
                <a:gd name="T2" fmla="*/ 3745 w 3745"/>
                <a:gd name="T3" fmla="*/ 0 h 6"/>
                <a:gd name="T4" fmla="*/ 0 60000 65536"/>
                <a:gd name="T5" fmla="*/ 0 60000 65536"/>
                <a:gd name="T6" fmla="*/ 0 w 3745"/>
                <a:gd name="T7" fmla="*/ 0 h 6"/>
                <a:gd name="T8" fmla="*/ 3745 w 3745"/>
                <a:gd name="T9" fmla="*/ 6 h 6"/>
              </a:gdLst>
              <a:ahLst/>
              <a:cxnLst>
                <a:cxn ang="T4">
                  <a:pos x="T0" y="T1"/>
                </a:cxn>
                <a:cxn ang="T5">
                  <a:pos x="T2" y="T3"/>
                </a:cxn>
              </a:cxnLst>
              <a:rect l="T6" t="T7" r="T8" b="T9"/>
              <a:pathLst>
                <a:path w="3745" h="6">
                  <a:moveTo>
                    <a:pt x="0" y="6"/>
                  </a:moveTo>
                  <a:lnTo>
                    <a:pt x="3745" y="0"/>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494" name="Freeform 51"/>
            <p:cNvSpPr>
              <a:spLocks/>
            </p:cNvSpPr>
            <p:nvPr/>
          </p:nvSpPr>
          <p:spPr bwMode="auto">
            <a:xfrm>
              <a:off x="2844" y="2688"/>
              <a:ext cx="1" cy="1206"/>
            </a:xfrm>
            <a:custGeom>
              <a:avLst/>
              <a:gdLst>
                <a:gd name="T0" fmla="*/ 0 w 1"/>
                <a:gd name="T1" fmla="*/ 1206 h 1206"/>
                <a:gd name="T2" fmla="*/ 0 w 1"/>
                <a:gd name="T3" fmla="*/ 0 h 1206"/>
                <a:gd name="T4" fmla="*/ 0 60000 65536"/>
                <a:gd name="T5" fmla="*/ 0 60000 65536"/>
                <a:gd name="T6" fmla="*/ 0 w 1"/>
                <a:gd name="T7" fmla="*/ 0 h 1206"/>
                <a:gd name="T8" fmla="*/ 1 w 1"/>
                <a:gd name="T9" fmla="*/ 1206 h 1206"/>
              </a:gdLst>
              <a:ahLst/>
              <a:cxnLst>
                <a:cxn ang="T4">
                  <a:pos x="T0" y="T1"/>
                </a:cxn>
                <a:cxn ang="T5">
                  <a:pos x="T2" y="T3"/>
                </a:cxn>
              </a:cxnLst>
              <a:rect l="T6" t="T7" r="T8" b="T9"/>
              <a:pathLst>
                <a:path w="1" h="1206">
                  <a:moveTo>
                    <a:pt x="0" y="1206"/>
                  </a:moveTo>
                  <a:lnTo>
                    <a:pt x="0" y="0"/>
                  </a:lnTo>
                </a:path>
              </a:pathLst>
            </a:custGeom>
            <a:noFill/>
            <a:ln w="9525">
              <a:solidFill>
                <a:srgbClr val="000000"/>
              </a:solidFill>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495" name="Text Box 52"/>
            <p:cNvSpPr txBox="1">
              <a:spLocks noChangeArrowheads="1"/>
            </p:cNvSpPr>
            <p:nvPr/>
          </p:nvSpPr>
          <p:spPr bwMode="auto">
            <a:xfrm>
              <a:off x="4800" y="37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i="1"/>
                <a:t>x</a:t>
              </a:r>
            </a:p>
          </p:txBody>
        </p:sp>
        <p:sp>
          <p:nvSpPr>
            <p:cNvPr id="20496" name="Text Box 53"/>
            <p:cNvSpPr txBox="1">
              <a:spLocks noChangeArrowheads="1"/>
            </p:cNvSpPr>
            <p:nvPr/>
          </p:nvSpPr>
          <p:spPr bwMode="auto">
            <a:xfrm>
              <a:off x="2832" y="244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i="1"/>
                <a:t>B</a:t>
              </a:r>
            </a:p>
          </p:txBody>
        </p:sp>
        <p:sp>
          <p:nvSpPr>
            <p:cNvPr id="20497" name="Text Box 54"/>
            <p:cNvSpPr txBox="1">
              <a:spLocks noChangeArrowheads="1"/>
            </p:cNvSpPr>
            <p:nvPr/>
          </p:nvSpPr>
          <p:spPr bwMode="auto">
            <a:xfrm>
              <a:off x="2544" y="360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i="1"/>
                <a:t>O</a:t>
              </a:r>
            </a:p>
          </p:txBody>
        </p:sp>
        <p:sp>
          <p:nvSpPr>
            <p:cNvPr id="20498" name="Line 55"/>
            <p:cNvSpPr>
              <a:spLocks noChangeShapeType="1"/>
            </p:cNvSpPr>
            <p:nvPr/>
          </p:nvSpPr>
          <p:spPr bwMode="auto">
            <a:xfrm>
              <a:off x="1968" y="3888"/>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9" name="Line 56"/>
            <p:cNvSpPr>
              <a:spLocks noChangeShapeType="1"/>
            </p:cNvSpPr>
            <p:nvPr/>
          </p:nvSpPr>
          <p:spPr bwMode="auto">
            <a:xfrm>
              <a:off x="3696" y="3888"/>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0" name="Line 57"/>
            <p:cNvSpPr>
              <a:spLocks noChangeShapeType="1"/>
            </p:cNvSpPr>
            <p:nvPr/>
          </p:nvSpPr>
          <p:spPr bwMode="auto">
            <a:xfrm>
              <a:off x="1968" y="4080"/>
              <a:ext cx="1728"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Text Box 58"/>
            <p:cNvSpPr txBox="1">
              <a:spLocks noChangeArrowheads="1"/>
            </p:cNvSpPr>
            <p:nvPr/>
          </p:nvSpPr>
          <p:spPr bwMode="auto">
            <a:xfrm>
              <a:off x="2736" y="3936"/>
              <a:ext cx="23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i="1"/>
                <a:t>L</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3169"/>
                                        </p:tgtEl>
                                        <p:attrNameLst>
                                          <p:attrName>style.visibility</p:attrName>
                                        </p:attrNameLst>
                                      </p:cBhvr>
                                      <p:to>
                                        <p:strVal val="visible"/>
                                      </p:to>
                                    </p:set>
                                    <p:animEffect transition="in" filter="wipe(left)">
                                      <p:cBhvr>
                                        <p:cTn id="7" dur="500"/>
                                        <p:tgtEl>
                                          <p:spTgt spid="2631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6317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314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nvGraphicFramePr>
        <p:xfrm>
          <a:off x="1143000" y="457200"/>
          <a:ext cx="3429000" cy="817563"/>
        </p:xfrm>
        <a:graphic>
          <a:graphicData uri="http://schemas.openxmlformats.org/presentationml/2006/ole">
            <mc:AlternateContent xmlns:mc="http://schemas.openxmlformats.org/markup-compatibility/2006">
              <mc:Choice xmlns:v="urn:schemas-microsoft-com:vml" Requires="v">
                <p:oleObj name="公式" r:id="rId2" imgW="1701720" imgH="406080" progId="Equation.3">
                  <p:embed/>
                </p:oleObj>
              </mc:Choice>
              <mc:Fallback>
                <p:oleObj name="公式" r:id="rId2" imgW="1701720" imgH="406080" progId="Equation.3">
                  <p:embed/>
                  <p:pic>
                    <p:nvPicPr>
                      <p:cNvPr id="2150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57200"/>
                        <a:ext cx="3429000"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
          <p:cNvGrpSpPr>
            <a:grpSpLocks/>
          </p:cNvGrpSpPr>
          <p:nvPr/>
        </p:nvGrpSpPr>
        <p:grpSpPr bwMode="auto">
          <a:xfrm>
            <a:off x="0" y="76200"/>
            <a:ext cx="1447800" cy="838200"/>
            <a:chOff x="288" y="0"/>
            <a:chExt cx="912" cy="528"/>
          </a:xfrm>
        </p:grpSpPr>
        <p:sp>
          <p:nvSpPr>
            <p:cNvPr id="21533" name="AutoShape 4"/>
            <p:cNvSpPr>
              <a:spLocks noChangeArrowheads="1"/>
            </p:cNvSpPr>
            <p:nvPr/>
          </p:nvSpPr>
          <p:spPr bwMode="auto">
            <a:xfrm>
              <a:off x="288" y="0"/>
              <a:ext cx="912" cy="528"/>
            </a:xfrm>
            <a:prstGeom prst="irregularSeal2">
              <a:avLst/>
            </a:prstGeom>
            <a:gradFill rotWithShape="0">
              <a:gsLst>
                <a:gs pos="0">
                  <a:srgbClr val="66FFFF"/>
                </a:gs>
                <a:gs pos="100000">
                  <a:srgbClr val="48B4B4"/>
                </a:gs>
              </a:gsLst>
              <a:path path="rect">
                <a:fillToRect r="100000" b="100000"/>
              </a:path>
            </a:gradFill>
            <a:ln w="9525">
              <a:solidFill>
                <a:srgbClr val="0000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34" name="Text Box 5"/>
            <p:cNvSpPr txBox="1">
              <a:spLocks noChangeArrowheads="1"/>
            </p:cNvSpPr>
            <p:nvPr/>
          </p:nvSpPr>
          <p:spPr bwMode="auto">
            <a:xfrm>
              <a:off x="432" y="96"/>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CC3300"/>
                  </a:solidFill>
                </a:rPr>
                <a:t>讨论</a:t>
              </a:r>
            </a:p>
          </p:txBody>
        </p:sp>
      </p:grpSp>
      <p:sp>
        <p:nvSpPr>
          <p:cNvPr id="134150" name="Text Box 6"/>
          <p:cNvSpPr txBox="1">
            <a:spLocks noChangeArrowheads="1"/>
          </p:cNvSpPr>
          <p:nvPr/>
        </p:nvSpPr>
        <p:spPr bwMode="auto">
          <a:xfrm>
            <a:off x="0" y="16002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t>（</a:t>
            </a:r>
            <a:r>
              <a:rPr lang="en-US" altLang="zh-CN" sz="2800"/>
              <a:t>1</a:t>
            </a:r>
            <a:r>
              <a:rPr lang="zh-CN" altLang="en-US" sz="2800"/>
              <a:t>）无限长螺线管</a:t>
            </a:r>
          </a:p>
        </p:txBody>
      </p:sp>
      <p:graphicFrame>
        <p:nvGraphicFramePr>
          <p:cNvPr id="134151" name="Object 7"/>
          <p:cNvGraphicFramePr>
            <a:graphicFrameLocks noChangeAspect="1"/>
          </p:cNvGraphicFramePr>
          <p:nvPr/>
        </p:nvGraphicFramePr>
        <p:xfrm>
          <a:off x="762000" y="2741613"/>
          <a:ext cx="1905000" cy="519112"/>
        </p:xfrm>
        <a:graphic>
          <a:graphicData uri="http://schemas.openxmlformats.org/presentationml/2006/ole">
            <mc:AlternateContent xmlns:mc="http://schemas.openxmlformats.org/markup-compatibility/2006">
              <mc:Choice xmlns:v="urn:schemas-microsoft-com:vml" Requires="v">
                <p:oleObj name="公式" r:id="rId4" imgW="927000" imgH="253800" progId="Equation.3">
                  <p:embed/>
                </p:oleObj>
              </mc:Choice>
              <mc:Fallback>
                <p:oleObj name="公式" r:id="rId4" imgW="927000" imgH="253800" progId="Equation.3">
                  <p:embed/>
                  <p:pic>
                    <p:nvPicPr>
                      <p:cNvPr id="13415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741613"/>
                        <a:ext cx="1905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2" name="Object 8"/>
          <p:cNvGraphicFramePr>
            <a:graphicFrameLocks noChangeAspect="1"/>
          </p:cNvGraphicFramePr>
          <p:nvPr/>
        </p:nvGraphicFramePr>
        <p:xfrm>
          <a:off x="3048000" y="2589213"/>
          <a:ext cx="1905000" cy="687387"/>
        </p:xfrm>
        <a:graphic>
          <a:graphicData uri="http://schemas.openxmlformats.org/presentationml/2006/ole">
            <mc:AlternateContent xmlns:mc="http://schemas.openxmlformats.org/markup-compatibility/2006">
              <mc:Choice xmlns:v="urn:schemas-microsoft-com:vml" Requires="v">
                <p:oleObj name="公式" r:id="rId6" imgW="634680" imgH="228600" progId="Equation.3">
                  <p:embed/>
                </p:oleObj>
              </mc:Choice>
              <mc:Fallback>
                <p:oleObj name="公式" r:id="rId6" imgW="634680" imgH="228600" progId="Equation.3">
                  <p:embed/>
                  <p:pic>
                    <p:nvPicPr>
                      <p:cNvPr id="13415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2589213"/>
                        <a:ext cx="1905000" cy="687387"/>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53" name="Text Box 9"/>
          <p:cNvSpPr txBox="1">
            <a:spLocks noChangeArrowheads="1"/>
          </p:cNvSpPr>
          <p:nvPr/>
        </p:nvSpPr>
        <p:spPr bwMode="auto">
          <a:xfrm>
            <a:off x="-152400" y="3733800"/>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t>（</a:t>
            </a:r>
            <a:r>
              <a:rPr lang="en-US" altLang="zh-CN" sz="2800"/>
              <a:t>2</a:t>
            </a:r>
            <a:r>
              <a:rPr lang="zh-CN" altLang="en-US" sz="2800"/>
              <a:t>）半无限长螺线管端点中心处</a:t>
            </a:r>
            <a:r>
              <a:rPr lang="en-US" altLang="zh-CN" sz="2800"/>
              <a:t>, </a:t>
            </a:r>
            <a:r>
              <a:rPr lang="zh-CN" altLang="en-US" sz="2800"/>
              <a:t>例</a:t>
            </a:r>
            <a:r>
              <a:rPr lang="en-US" altLang="zh-CN" sz="2800" i="1"/>
              <a:t>A</a:t>
            </a:r>
            <a:r>
              <a:rPr lang="en-US" altLang="zh-CN" sz="2800" baseline="-25000"/>
              <a:t>1</a:t>
            </a:r>
            <a:r>
              <a:rPr lang="zh-CN" altLang="en-US" sz="2800"/>
              <a:t>点</a:t>
            </a:r>
          </a:p>
        </p:txBody>
      </p:sp>
      <p:graphicFrame>
        <p:nvGraphicFramePr>
          <p:cNvPr id="134154" name="Object 10"/>
          <p:cNvGraphicFramePr>
            <a:graphicFrameLocks noChangeAspect="1"/>
          </p:cNvGraphicFramePr>
          <p:nvPr/>
        </p:nvGraphicFramePr>
        <p:xfrm>
          <a:off x="777875" y="4667250"/>
          <a:ext cx="1982788" cy="939800"/>
        </p:xfrm>
        <a:graphic>
          <a:graphicData uri="http://schemas.openxmlformats.org/presentationml/2006/ole">
            <mc:AlternateContent xmlns:mc="http://schemas.openxmlformats.org/markup-compatibility/2006">
              <mc:Choice xmlns:v="urn:schemas-microsoft-com:vml" Requires="v">
                <p:oleObj name="公式" r:id="rId8" imgW="965160" imgH="457200" progId="Equation.3">
                  <p:embed/>
                </p:oleObj>
              </mc:Choice>
              <mc:Fallback>
                <p:oleObj name="公式" r:id="rId8" imgW="965160" imgH="457200" progId="Equation.3">
                  <p:embed/>
                  <p:pic>
                    <p:nvPicPr>
                      <p:cNvPr id="134154"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875" y="4667250"/>
                        <a:ext cx="1982788"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5" name="Object 11"/>
          <p:cNvGraphicFramePr>
            <a:graphicFrameLocks noChangeAspect="1"/>
          </p:cNvGraphicFramePr>
          <p:nvPr/>
        </p:nvGraphicFramePr>
        <p:xfrm>
          <a:off x="3003550" y="4497388"/>
          <a:ext cx="2254250" cy="1217612"/>
        </p:xfrm>
        <a:graphic>
          <a:graphicData uri="http://schemas.openxmlformats.org/presentationml/2006/ole">
            <mc:AlternateContent xmlns:mc="http://schemas.openxmlformats.org/markup-compatibility/2006">
              <mc:Choice xmlns:v="urn:schemas-microsoft-com:vml" Requires="v">
                <p:oleObj name="公式" r:id="rId10" imgW="749160" imgH="406080" progId="Equation.3">
                  <p:embed/>
                </p:oleObj>
              </mc:Choice>
              <mc:Fallback>
                <p:oleObj name="公式" r:id="rId10" imgW="749160" imgH="406080" progId="Equation.3">
                  <p:embed/>
                  <p:pic>
                    <p:nvPicPr>
                      <p:cNvPr id="134155"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03550" y="4497388"/>
                        <a:ext cx="2254250" cy="1217612"/>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5" name="Rectangle 12"/>
          <p:cNvSpPr>
            <a:spLocks noChangeArrowheads="1"/>
          </p:cNvSpPr>
          <p:nvPr/>
        </p:nvSpPr>
        <p:spPr bwMode="auto">
          <a:xfrm>
            <a:off x="5181600" y="533400"/>
            <a:ext cx="3657600" cy="1447800"/>
          </a:xfrm>
          <a:prstGeom prst="rect">
            <a:avLst/>
          </a:prstGeom>
          <a:solidFill>
            <a:srgbClr val="FFFFFF"/>
          </a:solidFill>
          <a:ln w="9525">
            <a:solidFill>
              <a:srgbClr val="0000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16" name="Rectangle 13"/>
          <p:cNvSpPr>
            <a:spLocks noChangeArrowheads="1"/>
          </p:cNvSpPr>
          <p:nvPr/>
        </p:nvSpPr>
        <p:spPr bwMode="auto">
          <a:xfrm>
            <a:off x="5181600" y="1981200"/>
            <a:ext cx="3657600" cy="304800"/>
          </a:xfrm>
          <a:prstGeom prst="rect">
            <a:avLst/>
          </a:prstGeom>
          <a:solidFill>
            <a:srgbClr val="FFFFFF"/>
          </a:solidFill>
          <a:ln w="9525">
            <a:solidFill>
              <a:srgbClr val="0000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17" name="Rectangle 14"/>
          <p:cNvSpPr>
            <a:spLocks noChangeArrowheads="1"/>
          </p:cNvSpPr>
          <p:nvPr/>
        </p:nvSpPr>
        <p:spPr bwMode="auto">
          <a:xfrm>
            <a:off x="5181600" y="228600"/>
            <a:ext cx="3657600" cy="304800"/>
          </a:xfrm>
          <a:prstGeom prst="rect">
            <a:avLst/>
          </a:prstGeom>
          <a:solidFill>
            <a:srgbClr val="FFFFFF"/>
          </a:solidFill>
          <a:ln w="9525">
            <a:solidFill>
              <a:srgbClr val="000000"/>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1518" name="Text Box 15"/>
          <p:cNvSpPr txBox="1">
            <a:spLocks noChangeArrowheads="1"/>
          </p:cNvSpPr>
          <p:nvPr/>
        </p:nvSpPr>
        <p:spPr bwMode="auto">
          <a:xfrm>
            <a:off x="5181600" y="19812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000" b="0"/>
              <a:t>× × × × × × × × × × ×  </a:t>
            </a:r>
          </a:p>
        </p:txBody>
      </p:sp>
      <p:sp>
        <p:nvSpPr>
          <p:cNvPr id="21519" name="Text Box 16"/>
          <p:cNvSpPr txBox="1">
            <a:spLocks noChangeArrowheads="1"/>
          </p:cNvSpPr>
          <p:nvPr/>
        </p:nvSpPr>
        <p:spPr bwMode="auto">
          <a:xfrm>
            <a:off x="5262563" y="136525"/>
            <a:ext cx="3652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000" b="0"/>
              <a:t>． ． ． ． ． ． ． ． ． ． ． </a:t>
            </a:r>
          </a:p>
        </p:txBody>
      </p:sp>
      <p:sp>
        <p:nvSpPr>
          <p:cNvPr id="21520" name="Line 17"/>
          <p:cNvSpPr>
            <a:spLocks noChangeShapeType="1"/>
          </p:cNvSpPr>
          <p:nvPr/>
        </p:nvSpPr>
        <p:spPr bwMode="auto">
          <a:xfrm>
            <a:off x="5181600" y="1257300"/>
            <a:ext cx="3657600"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Line 18"/>
          <p:cNvSpPr>
            <a:spLocks noChangeShapeType="1"/>
          </p:cNvSpPr>
          <p:nvPr/>
        </p:nvSpPr>
        <p:spPr bwMode="auto">
          <a:xfrm>
            <a:off x="6019800" y="1295400"/>
            <a:ext cx="609600" cy="0"/>
          </a:xfrm>
          <a:prstGeom prst="line">
            <a:avLst/>
          </a:prstGeom>
          <a:noFill/>
          <a:ln w="5715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2" name="Freeform 19"/>
          <p:cNvSpPr>
            <a:spLocks/>
          </p:cNvSpPr>
          <p:nvPr/>
        </p:nvSpPr>
        <p:spPr bwMode="auto">
          <a:xfrm>
            <a:off x="8693150" y="533400"/>
            <a:ext cx="1588" cy="723900"/>
          </a:xfrm>
          <a:custGeom>
            <a:avLst/>
            <a:gdLst>
              <a:gd name="T0" fmla="*/ 0 w 1"/>
              <a:gd name="T1" fmla="*/ 0 h 456"/>
              <a:gd name="T2" fmla="*/ 0 w 1"/>
              <a:gd name="T3" fmla="*/ 2147483647 h 456"/>
              <a:gd name="T4" fmla="*/ 0 60000 65536"/>
              <a:gd name="T5" fmla="*/ 0 60000 65536"/>
              <a:gd name="T6" fmla="*/ 0 w 1"/>
              <a:gd name="T7" fmla="*/ 0 h 456"/>
              <a:gd name="T8" fmla="*/ 1 w 1"/>
              <a:gd name="T9" fmla="*/ 456 h 456"/>
            </a:gdLst>
            <a:ahLst/>
            <a:cxnLst>
              <a:cxn ang="T4">
                <a:pos x="T0" y="T1"/>
              </a:cxn>
              <a:cxn ang="T5">
                <a:pos x="T2" y="T3"/>
              </a:cxn>
            </a:cxnLst>
            <a:rect l="T6" t="T7" r="T8" b="T9"/>
            <a:pathLst>
              <a:path w="1" h="456">
                <a:moveTo>
                  <a:pt x="0" y="0"/>
                </a:moveTo>
                <a:lnTo>
                  <a:pt x="0" y="456"/>
                </a:lnTo>
              </a:path>
            </a:pathLst>
          </a:custGeom>
          <a:noFill/>
          <a:ln w="9525">
            <a:solidFill>
              <a:srgbClr val="000000"/>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3" name="Text Box 20"/>
          <p:cNvSpPr txBox="1">
            <a:spLocks noChangeArrowheads="1"/>
          </p:cNvSpPr>
          <p:nvPr/>
        </p:nvSpPr>
        <p:spPr bwMode="auto">
          <a:xfrm>
            <a:off x="8285163" y="600075"/>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b="0" i="1"/>
              <a:t>R</a:t>
            </a:r>
          </a:p>
        </p:txBody>
      </p:sp>
      <p:sp>
        <p:nvSpPr>
          <p:cNvPr id="21524" name="Freeform 21"/>
          <p:cNvSpPr>
            <a:spLocks/>
          </p:cNvSpPr>
          <p:nvPr/>
        </p:nvSpPr>
        <p:spPr bwMode="auto">
          <a:xfrm>
            <a:off x="5181600" y="542925"/>
            <a:ext cx="838200" cy="723900"/>
          </a:xfrm>
          <a:custGeom>
            <a:avLst/>
            <a:gdLst>
              <a:gd name="T0" fmla="*/ 2147483647 w 528"/>
              <a:gd name="T1" fmla="*/ 2147483647 h 456"/>
              <a:gd name="T2" fmla="*/ 0 w 528"/>
              <a:gd name="T3" fmla="*/ 0 h 456"/>
              <a:gd name="T4" fmla="*/ 0 60000 65536"/>
              <a:gd name="T5" fmla="*/ 0 60000 65536"/>
              <a:gd name="T6" fmla="*/ 0 w 528"/>
              <a:gd name="T7" fmla="*/ 0 h 456"/>
              <a:gd name="T8" fmla="*/ 528 w 528"/>
              <a:gd name="T9" fmla="*/ 456 h 456"/>
            </a:gdLst>
            <a:ahLst/>
            <a:cxnLst>
              <a:cxn ang="T4">
                <a:pos x="T0" y="T1"/>
              </a:cxn>
              <a:cxn ang="T5">
                <a:pos x="T2" y="T3"/>
              </a:cxn>
            </a:cxnLst>
            <a:rect l="T6" t="T7" r="T8" b="T9"/>
            <a:pathLst>
              <a:path w="528" h="456">
                <a:moveTo>
                  <a:pt x="528" y="456"/>
                </a:moveTo>
                <a:lnTo>
                  <a:pt x="0" y="0"/>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5" name="Freeform 22"/>
          <p:cNvSpPr>
            <a:spLocks/>
          </p:cNvSpPr>
          <p:nvPr/>
        </p:nvSpPr>
        <p:spPr bwMode="auto">
          <a:xfrm>
            <a:off x="5791200" y="1060450"/>
            <a:ext cx="390525" cy="196850"/>
          </a:xfrm>
          <a:custGeom>
            <a:avLst/>
            <a:gdLst>
              <a:gd name="T0" fmla="*/ 2147483647 w 246"/>
              <a:gd name="T1" fmla="*/ 2147483647 h 124"/>
              <a:gd name="T2" fmla="*/ 2147483647 w 246"/>
              <a:gd name="T3" fmla="*/ 2147483647 h 124"/>
              <a:gd name="T4" fmla="*/ 2147483647 w 246"/>
              <a:gd name="T5" fmla="*/ 0 h 124"/>
              <a:gd name="T6" fmla="*/ 0 w 246"/>
              <a:gd name="T7" fmla="*/ 2147483647 h 124"/>
              <a:gd name="T8" fmla="*/ 0 60000 65536"/>
              <a:gd name="T9" fmla="*/ 0 60000 65536"/>
              <a:gd name="T10" fmla="*/ 0 60000 65536"/>
              <a:gd name="T11" fmla="*/ 0 60000 65536"/>
              <a:gd name="T12" fmla="*/ 0 w 246"/>
              <a:gd name="T13" fmla="*/ 0 h 124"/>
              <a:gd name="T14" fmla="*/ 246 w 246"/>
              <a:gd name="T15" fmla="*/ 124 h 124"/>
            </a:gdLst>
            <a:ahLst/>
            <a:cxnLst>
              <a:cxn ang="T8">
                <a:pos x="T0" y="T1"/>
              </a:cxn>
              <a:cxn ang="T9">
                <a:pos x="T2" y="T3"/>
              </a:cxn>
              <a:cxn ang="T10">
                <a:pos x="T4" y="T5"/>
              </a:cxn>
              <a:cxn ang="T11">
                <a:pos x="T6" y="T7"/>
              </a:cxn>
            </a:cxnLst>
            <a:rect l="T12" t="T13" r="T14" b="T15"/>
            <a:pathLst>
              <a:path w="246" h="124">
                <a:moveTo>
                  <a:pt x="246" y="124"/>
                </a:moveTo>
                <a:lnTo>
                  <a:pt x="180" y="28"/>
                </a:lnTo>
                <a:lnTo>
                  <a:pt x="72" y="0"/>
                </a:lnTo>
                <a:lnTo>
                  <a:pt x="0" y="4"/>
                </a:lnTo>
              </a:path>
            </a:pathLst>
          </a:custGeom>
          <a:noFill/>
          <a:ln w="38100" cap="flat" cmpd="sng">
            <a:solidFill>
              <a:srgbClr val="FF66CC"/>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6" name="Text Box 23"/>
          <p:cNvSpPr txBox="1">
            <a:spLocks noChangeArrowheads="1"/>
          </p:cNvSpPr>
          <p:nvPr/>
        </p:nvSpPr>
        <p:spPr bwMode="auto">
          <a:xfrm>
            <a:off x="5562600" y="5334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i="1">
                <a:solidFill>
                  <a:srgbClr val="CC3300"/>
                </a:solidFill>
              </a:rPr>
              <a:t>θ</a:t>
            </a:r>
            <a:r>
              <a:rPr lang="en-US" altLang="zh-CN" sz="2800" i="1" baseline="-25000">
                <a:solidFill>
                  <a:srgbClr val="CC3300"/>
                </a:solidFill>
              </a:rPr>
              <a:t>1</a:t>
            </a:r>
            <a:endParaRPr lang="en-US" altLang="zh-CN" sz="2800" i="1">
              <a:solidFill>
                <a:srgbClr val="CC3300"/>
              </a:solidFill>
            </a:endParaRPr>
          </a:p>
        </p:txBody>
      </p:sp>
      <p:sp>
        <p:nvSpPr>
          <p:cNvPr id="21527" name="Freeform 24"/>
          <p:cNvSpPr>
            <a:spLocks/>
          </p:cNvSpPr>
          <p:nvPr/>
        </p:nvSpPr>
        <p:spPr bwMode="auto">
          <a:xfrm>
            <a:off x="6029325" y="542925"/>
            <a:ext cx="2809875" cy="742950"/>
          </a:xfrm>
          <a:custGeom>
            <a:avLst/>
            <a:gdLst>
              <a:gd name="T0" fmla="*/ 0 w 1770"/>
              <a:gd name="T1" fmla="*/ 2147483647 h 468"/>
              <a:gd name="T2" fmla="*/ 2147483647 w 1770"/>
              <a:gd name="T3" fmla="*/ 0 h 468"/>
              <a:gd name="T4" fmla="*/ 0 60000 65536"/>
              <a:gd name="T5" fmla="*/ 0 60000 65536"/>
              <a:gd name="T6" fmla="*/ 0 w 1770"/>
              <a:gd name="T7" fmla="*/ 0 h 468"/>
              <a:gd name="T8" fmla="*/ 1770 w 1770"/>
              <a:gd name="T9" fmla="*/ 468 h 468"/>
            </a:gdLst>
            <a:ahLst/>
            <a:cxnLst>
              <a:cxn ang="T4">
                <a:pos x="T0" y="T1"/>
              </a:cxn>
              <a:cxn ang="T5">
                <a:pos x="T2" y="T3"/>
              </a:cxn>
            </a:cxnLst>
            <a:rect l="T6" t="T7" r="T8" b="T9"/>
            <a:pathLst>
              <a:path w="1770" h="468">
                <a:moveTo>
                  <a:pt x="0" y="468"/>
                </a:moveTo>
                <a:lnTo>
                  <a:pt x="177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8" name="Freeform 25"/>
          <p:cNvSpPr>
            <a:spLocks/>
          </p:cNvSpPr>
          <p:nvPr/>
        </p:nvSpPr>
        <p:spPr bwMode="auto">
          <a:xfrm>
            <a:off x="7391400" y="914400"/>
            <a:ext cx="82550" cy="333375"/>
          </a:xfrm>
          <a:custGeom>
            <a:avLst/>
            <a:gdLst>
              <a:gd name="T0" fmla="*/ 2147483647 w 52"/>
              <a:gd name="T1" fmla="*/ 2147483647 h 210"/>
              <a:gd name="T2" fmla="*/ 2147483647 w 52"/>
              <a:gd name="T3" fmla="*/ 2147483647 h 210"/>
              <a:gd name="T4" fmla="*/ 2147483647 w 52"/>
              <a:gd name="T5" fmla="*/ 2147483647 h 210"/>
              <a:gd name="T6" fmla="*/ 2147483647 w 52"/>
              <a:gd name="T7" fmla="*/ 2147483647 h 210"/>
              <a:gd name="T8" fmla="*/ 0 w 52"/>
              <a:gd name="T9" fmla="*/ 0 h 210"/>
              <a:gd name="T10" fmla="*/ 0 60000 65536"/>
              <a:gd name="T11" fmla="*/ 0 60000 65536"/>
              <a:gd name="T12" fmla="*/ 0 60000 65536"/>
              <a:gd name="T13" fmla="*/ 0 60000 65536"/>
              <a:gd name="T14" fmla="*/ 0 60000 65536"/>
              <a:gd name="T15" fmla="*/ 0 w 52"/>
              <a:gd name="T16" fmla="*/ 0 h 210"/>
              <a:gd name="T17" fmla="*/ 52 w 52"/>
              <a:gd name="T18" fmla="*/ 210 h 210"/>
            </a:gdLst>
            <a:ahLst/>
            <a:cxnLst>
              <a:cxn ang="T10">
                <a:pos x="T0" y="T1"/>
              </a:cxn>
              <a:cxn ang="T11">
                <a:pos x="T2" y="T3"/>
              </a:cxn>
              <a:cxn ang="T12">
                <a:pos x="T4" y="T5"/>
              </a:cxn>
              <a:cxn ang="T13">
                <a:pos x="T6" y="T7"/>
              </a:cxn>
              <a:cxn ang="T14">
                <a:pos x="T8" y="T9"/>
              </a:cxn>
            </a:cxnLst>
            <a:rect l="T15" t="T16" r="T17" b="T18"/>
            <a:pathLst>
              <a:path w="52" h="210">
                <a:moveTo>
                  <a:pt x="42" y="210"/>
                </a:moveTo>
                <a:lnTo>
                  <a:pt x="52" y="172"/>
                </a:lnTo>
                <a:lnTo>
                  <a:pt x="48" y="102"/>
                </a:lnTo>
                <a:lnTo>
                  <a:pt x="44" y="56"/>
                </a:lnTo>
                <a:lnTo>
                  <a:pt x="0" y="0"/>
                </a:lnTo>
              </a:path>
            </a:pathLst>
          </a:custGeom>
          <a:noFill/>
          <a:ln w="38100" cap="flat" cmpd="sng">
            <a:solidFill>
              <a:srgbClr val="FF66CC"/>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9" name="Text Box 26"/>
          <p:cNvSpPr txBox="1">
            <a:spLocks noChangeArrowheads="1"/>
          </p:cNvSpPr>
          <p:nvPr/>
        </p:nvSpPr>
        <p:spPr bwMode="auto">
          <a:xfrm>
            <a:off x="7345363" y="700088"/>
            <a:ext cx="655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i="1">
                <a:solidFill>
                  <a:srgbClr val="CC3300"/>
                </a:solidFill>
              </a:rPr>
              <a:t>θ</a:t>
            </a:r>
            <a:r>
              <a:rPr lang="en-US" altLang="zh-CN" sz="2800" i="1" baseline="-25000">
                <a:solidFill>
                  <a:srgbClr val="CC3300"/>
                </a:solidFill>
              </a:rPr>
              <a:t>2</a:t>
            </a:r>
            <a:endParaRPr lang="en-US" altLang="zh-CN" sz="2800" i="1">
              <a:solidFill>
                <a:srgbClr val="CC3300"/>
              </a:solidFill>
            </a:endParaRPr>
          </a:p>
        </p:txBody>
      </p:sp>
      <p:grpSp>
        <p:nvGrpSpPr>
          <p:cNvPr id="3" name="Group 27"/>
          <p:cNvGrpSpPr>
            <a:grpSpLocks/>
          </p:cNvGrpSpPr>
          <p:nvPr/>
        </p:nvGrpSpPr>
        <p:grpSpPr bwMode="auto">
          <a:xfrm>
            <a:off x="4724400" y="533400"/>
            <a:ext cx="1143000" cy="1006475"/>
            <a:chOff x="3216" y="384"/>
            <a:chExt cx="720" cy="634"/>
          </a:xfrm>
        </p:grpSpPr>
        <p:sp>
          <p:nvSpPr>
            <p:cNvPr id="21531" name="Text Box 28"/>
            <p:cNvSpPr txBox="1">
              <a:spLocks noChangeArrowheads="1"/>
            </p:cNvSpPr>
            <p:nvPr/>
          </p:nvSpPr>
          <p:spPr bwMode="auto">
            <a:xfrm>
              <a:off x="3408" y="384"/>
              <a:ext cx="2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6000">
                  <a:solidFill>
                    <a:srgbClr val="CC3300"/>
                  </a:solidFill>
                </a:rPr>
                <a:t>.</a:t>
              </a:r>
            </a:p>
          </p:txBody>
        </p:sp>
        <p:sp>
          <p:nvSpPr>
            <p:cNvPr id="21532" name="Text Box 29"/>
            <p:cNvSpPr txBox="1">
              <a:spLocks noChangeArrowheads="1"/>
            </p:cNvSpPr>
            <p:nvPr/>
          </p:nvSpPr>
          <p:spPr bwMode="auto">
            <a:xfrm>
              <a:off x="3216" y="432"/>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en-US" altLang="zh-CN" sz="2800" i="1">
                  <a:solidFill>
                    <a:srgbClr val="CC3300"/>
                  </a:solidFill>
                </a:rPr>
                <a:t>A</a:t>
              </a:r>
              <a:r>
                <a:rPr lang="en-US" altLang="zh-CN" sz="2800" i="1" baseline="-25000">
                  <a:solidFill>
                    <a:srgbClr val="CC3300"/>
                  </a:solidFill>
                </a:rPr>
                <a:t>1</a:t>
              </a:r>
              <a:endParaRPr lang="en-US" altLang="zh-CN" sz="2800" i="1">
                <a:solidFill>
                  <a:srgbClr val="CC3300"/>
                </a:solidFill>
              </a:endParaRPr>
            </a:p>
          </p:txBody>
        </p:sp>
      </p:grpSp>
      <p:graphicFrame>
        <p:nvGraphicFramePr>
          <p:cNvPr id="21511" name="Object 30"/>
          <p:cNvGraphicFramePr>
            <a:graphicFrameLocks noChangeAspect="1"/>
          </p:cNvGraphicFramePr>
          <p:nvPr/>
        </p:nvGraphicFramePr>
        <p:xfrm>
          <a:off x="6172200" y="1371600"/>
          <a:ext cx="392113" cy="457200"/>
        </p:xfrm>
        <a:graphic>
          <a:graphicData uri="http://schemas.openxmlformats.org/presentationml/2006/ole">
            <mc:AlternateContent xmlns:mc="http://schemas.openxmlformats.org/markup-compatibility/2006">
              <mc:Choice xmlns:v="urn:schemas-microsoft-com:vml" Requires="v">
                <p:oleObj name="公式" r:id="rId12" imgW="164880" imgH="190440" progId="Equation.3">
                  <p:embed/>
                </p:oleObj>
              </mc:Choice>
              <mc:Fallback>
                <p:oleObj name="公式" r:id="rId12" imgW="164880" imgH="190440" progId="Equation.3">
                  <p:embed/>
                  <p:pic>
                    <p:nvPicPr>
                      <p:cNvPr id="21511"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72200" y="1371600"/>
                        <a:ext cx="3921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4150"/>
                                        </p:tgtEl>
                                        <p:attrNameLst>
                                          <p:attrName>style.visibility</p:attrName>
                                        </p:attrNameLst>
                                      </p:cBhvr>
                                      <p:to>
                                        <p:strVal val="visible"/>
                                      </p:to>
                                    </p:set>
                                    <p:animEffect transition="in" filter="wipe(left)">
                                      <p:cBhvr>
                                        <p:cTn id="13" dur="500"/>
                                        <p:tgtEl>
                                          <p:spTgt spid="13415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34151"/>
                                        </p:tgtEl>
                                        <p:attrNameLst>
                                          <p:attrName>style.visibility</p:attrName>
                                        </p:attrNameLst>
                                      </p:cBhvr>
                                      <p:to>
                                        <p:strVal val="visible"/>
                                      </p:to>
                                    </p:set>
                                    <p:animEffect transition="in" filter="wipe(left)">
                                      <p:cBhvr>
                                        <p:cTn id="18" dur="500"/>
                                        <p:tgtEl>
                                          <p:spTgt spid="1341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134152"/>
                                        </p:tgtEl>
                                        <p:attrNameLst>
                                          <p:attrName>style.visibility</p:attrName>
                                        </p:attrNameLst>
                                      </p:cBhvr>
                                      <p:to>
                                        <p:strVal val="visible"/>
                                      </p:to>
                                    </p:set>
                                    <p:anim calcmode="lin" valueType="num">
                                      <p:cBhvr>
                                        <p:cTn id="23" dur="500" fill="hold"/>
                                        <p:tgtEl>
                                          <p:spTgt spid="134152"/>
                                        </p:tgtEl>
                                        <p:attrNameLst>
                                          <p:attrName>ppt_w</p:attrName>
                                        </p:attrNameLst>
                                      </p:cBhvr>
                                      <p:tavLst>
                                        <p:tav tm="0">
                                          <p:val>
                                            <p:fltVal val="0"/>
                                          </p:val>
                                        </p:tav>
                                        <p:tav tm="100000">
                                          <p:val>
                                            <p:strVal val="#ppt_w"/>
                                          </p:val>
                                        </p:tav>
                                      </p:tavLst>
                                    </p:anim>
                                    <p:anim calcmode="lin" valueType="num">
                                      <p:cBhvr>
                                        <p:cTn id="24" dur="500" fill="hold"/>
                                        <p:tgtEl>
                                          <p:spTgt spid="134152"/>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4153"/>
                                        </p:tgtEl>
                                        <p:attrNameLst>
                                          <p:attrName>style.visibility</p:attrName>
                                        </p:attrNameLst>
                                      </p:cBhvr>
                                      <p:to>
                                        <p:strVal val="visible"/>
                                      </p:to>
                                    </p:set>
                                    <p:animEffect transition="in" filter="wipe(left)">
                                      <p:cBhvr>
                                        <p:cTn id="29" dur="500"/>
                                        <p:tgtEl>
                                          <p:spTgt spid="134153"/>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34154"/>
                                        </p:tgtEl>
                                        <p:attrNameLst>
                                          <p:attrName>style.visibility</p:attrName>
                                        </p:attrNameLst>
                                      </p:cBhvr>
                                      <p:to>
                                        <p:strVal val="visible"/>
                                      </p:to>
                                    </p:set>
                                    <p:animEffect transition="in" filter="wipe(left)">
                                      <p:cBhvr>
                                        <p:cTn id="38" dur="500"/>
                                        <p:tgtEl>
                                          <p:spTgt spid="1341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34155"/>
                                        </p:tgtEl>
                                        <p:attrNameLst>
                                          <p:attrName>style.visibility</p:attrName>
                                        </p:attrNameLst>
                                      </p:cBhvr>
                                      <p:to>
                                        <p:strVal val="visible"/>
                                      </p:to>
                                    </p:set>
                                    <p:animEffect transition="in" filter="wipe(left)">
                                      <p:cBhvr>
                                        <p:cTn id="43" dur="500"/>
                                        <p:tgtEl>
                                          <p:spTgt spid="134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autoUpdateAnimBg="0"/>
      <p:bldP spid="13415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5"/>
          <p:cNvSpPr>
            <a:spLocks noChangeArrowheads="1"/>
          </p:cNvSpPr>
          <p:nvPr/>
        </p:nvSpPr>
        <p:spPr bwMode="auto">
          <a:xfrm>
            <a:off x="4794250" y="5803434"/>
            <a:ext cx="315983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rgbClr val="CC3300"/>
                </a:solidFill>
              </a:rPr>
              <a:t>恒定电流，流连续 </a:t>
            </a:r>
          </a:p>
        </p:txBody>
      </p:sp>
      <p:sp>
        <p:nvSpPr>
          <p:cNvPr id="77830" name="Rectangle 6"/>
          <p:cNvSpPr>
            <a:spLocks noChangeArrowheads="1"/>
          </p:cNvSpPr>
          <p:nvPr/>
        </p:nvSpPr>
        <p:spPr bwMode="auto">
          <a:xfrm>
            <a:off x="395288" y="4114800"/>
            <a:ext cx="8131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t>对恒定电流，任意封闭曲面内的电量不随时间变化 </a:t>
            </a:r>
          </a:p>
        </p:txBody>
      </p:sp>
      <mc:AlternateContent xmlns:mc="http://schemas.openxmlformats.org/markup-compatibility/2006" xmlns:a14="http://schemas.microsoft.com/office/drawing/2010/main">
        <mc:Choice Requires="a14">
          <p:sp>
            <p:nvSpPr>
              <p:cNvPr id="77831" name="Object 7"/>
              <p:cNvSpPr txBox="1"/>
              <p:nvPr/>
            </p:nvSpPr>
            <p:spPr bwMode="auto">
              <a:xfrm>
                <a:off x="2292350" y="5694363"/>
                <a:ext cx="2227263" cy="858837"/>
              </a:xfrm>
              <a:prstGeom prst="rect">
                <a:avLst/>
              </a:prstGeom>
              <a:noFill/>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𝑆</m:t>
                          </m:r>
                        </m:sub>
                        <m:sup/>
                        <m:e>
                          <m:acc>
                            <m:accPr>
                              <m:chr m:val="⃗"/>
                              <m:ctrlPr>
                                <a:rPr lang="zh-CN" altLang="en-US" i="1">
                                  <a:solidFill>
                                    <a:srgbClr val="000000"/>
                                  </a:solidFill>
                                  <a:latin typeface="Cambria Math" panose="02040503050406030204" pitchFamily="18" charset="0"/>
                                </a:rPr>
                              </m:ctrlPr>
                            </m:accPr>
                            <m:e>
                              <m:r>
                                <m:rPr>
                                  <m:sty m:val="p"/>
                                </m:rPr>
                                <a:rPr lang="zh-CN" altLang="en-US" i="1">
                                  <a:solidFill>
                                    <a:srgbClr val="000000"/>
                                  </a:solidFill>
                                  <a:latin typeface="Cambria Math" panose="02040503050406030204" pitchFamily="18" charset="0"/>
                                </a:rPr>
                                <m:t>j</m:t>
                              </m:r>
                            </m:e>
                          </m:acc>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d</m:t>
                          </m:r>
                          <m:acc>
                            <m:accPr>
                              <m:chr m:val="⃗"/>
                              <m:ctrlPr>
                                <a:rPr lang="zh-CN" altLang="en-US" i="1">
                                  <a:solidFill>
                                    <a:srgbClr val="000000"/>
                                  </a:solidFill>
                                  <a:latin typeface="Cambria Math" panose="02040503050406030204" pitchFamily="18" charset="0"/>
                                </a:rPr>
                              </m:ctrlPr>
                            </m:accPr>
                            <m:e>
                              <m:r>
                                <m:rPr>
                                  <m:sty m:val="p"/>
                                </m:rPr>
                                <a:rPr lang="zh-CN" altLang="en-US" i="1">
                                  <a:solidFill>
                                    <a:srgbClr val="000000"/>
                                  </a:solidFill>
                                  <a:latin typeface="Cambria Math" panose="02040503050406030204" pitchFamily="18" charset="0"/>
                                </a:rPr>
                                <m:t>S</m:t>
                              </m:r>
                            </m:e>
                          </m:acc>
                        </m:e>
                      </m:nary>
                      <m:r>
                        <a:rPr lang="zh-CN" altLang="en-US" i="1">
                          <a:solidFill>
                            <a:srgbClr val="000000"/>
                          </a:solidFill>
                          <a:latin typeface="Cambria Math" panose="02040503050406030204" pitchFamily="18" charset="0"/>
                        </a:rPr>
                        <m:t>=0</m:t>
                      </m:r>
                    </m:oMath>
                  </m:oMathPara>
                </a14:m>
                <a:endParaRPr lang="zh-CN" altLang="en-US" dirty="0"/>
              </a:p>
            </p:txBody>
          </p:sp>
        </mc:Choice>
        <mc:Fallback xmlns="">
          <p:sp>
            <p:nvSpPr>
              <p:cNvPr id="77831" name="Object 7"/>
              <p:cNvSpPr txBox="1">
                <a:spLocks noRot="1" noChangeAspect="1" noMove="1" noResize="1" noEditPoints="1" noAdjustHandles="1" noChangeArrowheads="1" noChangeShapeType="1" noTextEdit="1"/>
              </p:cNvSpPr>
              <p:nvPr/>
            </p:nvSpPr>
            <p:spPr bwMode="auto">
              <a:xfrm>
                <a:off x="2292350" y="5694363"/>
                <a:ext cx="2227263" cy="858837"/>
              </a:xfrm>
              <a:prstGeom prst="rect">
                <a:avLst/>
              </a:prstGeom>
              <a:blipFill>
                <a:blip r:embed="rId3"/>
                <a:stretch>
                  <a:fillRect/>
                </a:stretch>
              </a:blipFill>
            </p:spPr>
            <p:txBody>
              <a:bodyPr/>
              <a:lstStyle/>
              <a:p>
                <a:r>
                  <a:rPr lang="zh-CN" altLang="en-US">
                    <a:noFill/>
                  </a:rPr>
                  <a:t> </a:t>
                </a:r>
              </a:p>
            </p:txBody>
          </p:sp>
        </mc:Fallback>
      </mc:AlternateContent>
      <p:sp>
        <p:nvSpPr>
          <p:cNvPr id="77833" name="Rectangle 9"/>
          <p:cNvSpPr>
            <a:spLocks noChangeArrowheads="1"/>
          </p:cNvSpPr>
          <p:nvPr/>
        </p:nvSpPr>
        <p:spPr bwMode="auto">
          <a:xfrm>
            <a:off x="4724400" y="4812834"/>
            <a:ext cx="2438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solidFill>
                  <a:schemeClr val="accent2"/>
                </a:solidFill>
              </a:rPr>
              <a:t>恒定电流条件 </a:t>
            </a:r>
          </a:p>
        </p:txBody>
      </p:sp>
      <mc:AlternateContent xmlns:mc="http://schemas.openxmlformats.org/markup-compatibility/2006" xmlns:a14="http://schemas.microsoft.com/office/drawing/2010/main">
        <mc:Choice Requires="a14">
          <p:sp>
            <p:nvSpPr>
              <p:cNvPr id="77910" name="Object 86"/>
              <p:cNvSpPr txBox="1"/>
              <p:nvPr/>
            </p:nvSpPr>
            <p:spPr bwMode="auto">
              <a:xfrm>
                <a:off x="2647950" y="2743200"/>
                <a:ext cx="2873375" cy="1041400"/>
              </a:xfrm>
              <a:prstGeom prst="rect">
                <a:avLst/>
              </a:prstGeom>
              <a:noFill/>
              <a:ln w="57150">
                <a:solidFill>
                  <a:srgbClr val="FF3300"/>
                </a:solidFill>
                <a:miter lim="800000"/>
                <a:headEnd/>
                <a:tailEnd/>
              </a:ln>
              <a:effectLst/>
            </p:spPr>
            <p:txBody>
              <a:bodyPr>
                <a:normAutofit fontScale="77500" lnSpcReduction="20000"/>
              </a:bodyPr>
              <a:lstStyle/>
              <a:p>
                <a:pPr/>
                <a14:m>
                  <m:oMathPara xmlns:m="http://schemas.openxmlformats.org/officeDocument/2006/math">
                    <m:oMathParaPr>
                      <m:jc m:val="centerGroup"/>
                    </m:oMathParaPr>
                    <m:oMath xmlns:m="http://schemas.openxmlformats.org/officeDocument/2006/math">
                      <m:nary>
                        <m:naryPr>
                          <m:chr m:val="∮"/>
                          <m:limLoc m:val="undOvr"/>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𝑆</m:t>
                          </m:r>
                        </m:sub>
                        <m:sup/>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𝑗</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𝑠</m:t>
                              </m:r>
                            </m:e>
                          </m:acc>
                        </m:e>
                      </m:nary>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int</m:t>
                                  </m:r>
                                </m:fName>
                                <m:e/>
                              </m:func>
                            </m:sub>
                          </m:sSub>
                        </m:num>
                        <m:den>
                          <m:r>
                            <a:rPr lang="zh-CN" altLang="en-US" i="1">
                              <a:solidFill>
                                <a:srgbClr val="000000"/>
                              </a:solidFill>
                              <a:latin typeface="Cambria Math" panose="02040503050406030204" pitchFamily="18" charset="0"/>
                            </a:rPr>
                            <m:t>𝑑𝑡</m:t>
                          </m:r>
                        </m:den>
                      </m:f>
                    </m:oMath>
                  </m:oMathPara>
                </a14:m>
                <a:endParaRPr lang="zh-CN" altLang="en-US" dirty="0"/>
              </a:p>
            </p:txBody>
          </p:sp>
        </mc:Choice>
        <mc:Fallback xmlns="">
          <p:sp>
            <p:nvSpPr>
              <p:cNvPr id="77910" name="Object 86"/>
              <p:cNvSpPr txBox="1">
                <a:spLocks noRot="1" noChangeAspect="1" noMove="1" noResize="1" noEditPoints="1" noAdjustHandles="1" noChangeArrowheads="1" noChangeShapeType="1" noTextEdit="1"/>
              </p:cNvSpPr>
              <p:nvPr/>
            </p:nvSpPr>
            <p:spPr bwMode="auto">
              <a:xfrm>
                <a:off x="2647950" y="2743200"/>
                <a:ext cx="2873375" cy="1041400"/>
              </a:xfrm>
              <a:prstGeom prst="rect">
                <a:avLst/>
              </a:prstGeom>
              <a:blipFill>
                <a:blip r:embed="rId4"/>
                <a:stretch>
                  <a:fillRect/>
                </a:stretch>
              </a:blipFill>
              <a:ln w="57150">
                <a:solidFill>
                  <a:srgbClr val="FF3300"/>
                </a:solidFill>
                <a:miter lim="800000"/>
                <a:headEnd/>
                <a:tailEnd/>
              </a:ln>
              <a:effectLst/>
            </p:spPr>
            <p:txBody>
              <a:bodyPr/>
              <a:lstStyle/>
              <a:p>
                <a:r>
                  <a:rPr lang="zh-CN" altLang="en-US">
                    <a:noFill/>
                  </a:rPr>
                  <a:t> </a:t>
                </a:r>
              </a:p>
            </p:txBody>
          </p:sp>
        </mc:Fallback>
      </mc:AlternateContent>
      <p:sp>
        <p:nvSpPr>
          <p:cNvPr id="77911" name="Text Box 87"/>
          <p:cNvSpPr txBox="1">
            <a:spLocks noChangeArrowheads="1"/>
          </p:cNvSpPr>
          <p:nvPr/>
        </p:nvSpPr>
        <p:spPr bwMode="auto">
          <a:xfrm>
            <a:off x="449263" y="297815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由电荷守恒：</a:t>
            </a:r>
          </a:p>
        </p:txBody>
      </p:sp>
      <p:graphicFrame>
        <p:nvGraphicFramePr>
          <p:cNvPr id="77932" name="Object 108"/>
          <p:cNvGraphicFramePr>
            <a:graphicFrameLocks noChangeAspect="1"/>
          </p:cNvGraphicFramePr>
          <p:nvPr/>
        </p:nvGraphicFramePr>
        <p:xfrm>
          <a:off x="2590800" y="4572000"/>
          <a:ext cx="1555750" cy="1109663"/>
        </p:xfrm>
        <a:graphic>
          <a:graphicData uri="http://schemas.openxmlformats.org/presentationml/2006/ole">
            <mc:AlternateContent xmlns:mc="http://schemas.openxmlformats.org/markup-compatibility/2006">
              <mc:Choice xmlns:v="urn:schemas-microsoft-com:vml" Requires="v">
                <p:oleObj name="Equation" r:id="rId5" imgW="558720" imgH="393480" progId="Equation.DSMT4">
                  <p:embed/>
                </p:oleObj>
              </mc:Choice>
              <mc:Fallback>
                <p:oleObj name="Equation" r:id="rId5" imgW="558720" imgH="393480" progId="Equation.DSMT4">
                  <p:embed/>
                  <p:pic>
                    <p:nvPicPr>
                      <p:cNvPr id="77932" name="Object 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4572000"/>
                        <a:ext cx="1555750"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934" name="Text Box 110"/>
          <p:cNvSpPr txBox="1">
            <a:spLocks noChangeArrowheads="1"/>
          </p:cNvSpPr>
          <p:nvPr/>
        </p:nvSpPr>
        <p:spPr bwMode="auto">
          <a:xfrm>
            <a:off x="533400" y="609600"/>
            <a:ext cx="447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t>流通量：流出闭合面的电流</a:t>
            </a:r>
          </a:p>
        </p:txBody>
      </p:sp>
      <mc:AlternateContent xmlns:mc="http://schemas.openxmlformats.org/markup-compatibility/2006" xmlns:a14="http://schemas.microsoft.com/office/drawing/2010/main">
        <mc:Choice Requires="a14">
          <p:sp>
            <p:nvSpPr>
              <p:cNvPr id="77935" name="Object 111"/>
              <p:cNvSpPr txBox="1"/>
              <p:nvPr/>
            </p:nvSpPr>
            <p:spPr bwMode="auto">
              <a:xfrm>
                <a:off x="2540000" y="1430338"/>
                <a:ext cx="1974850" cy="1055687"/>
              </a:xfrm>
              <a:prstGeom prst="rect">
                <a:avLst/>
              </a:prstGeom>
              <a:noFill/>
              <a:ln>
                <a:noFill/>
              </a:ln>
              <a:effec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nary>
                        <m:naryPr>
                          <m:chr m:val="∮"/>
                          <m:limLoc m:val="undOvr"/>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𝑆</m:t>
                          </m:r>
                        </m:sub>
                        <m:sup/>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𝑗</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𝑠</m:t>
                              </m:r>
                            </m:e>
                          </m:acc>
                        </m:e>
                      </m:nary>
                    </m:oMath>
                  </m:oMathPara>
                </a14:m>
                <a:endParaRPr lang="zh-CN" altLang="en-US" dirty="0"/>
              </a:p>
            </p:txBody>
          </p:sp>
        </mc:Choice>
        <mc:Fallback xmlns="">
          <p:sp>
            <p:nvSpPr>
              <p:cNvPr id="77935" name="Object 111"/>
              <p:cNvSpPr txBox="1">
                <a:spLocks noRot="1" noChangeAspect="1" noMove="1" noResize="1" noEditPoints="1" noAdjustHandles="1" noChangeArrowheads="1" noChangeShapeType="1" noTextEdit="1"/>
              </p:cNvSpPr>
              <p:nvPr/>
            </p:nvSpPr>
            <p:spPr bwMode="auto">
              <a:xfrm>
                <a:off x="2540000" y="1430338"/>
                <a:ext cx="1974850" cy="1055687"/>
              </a:xfrm>
              <a:prstGeom prst="rect">
                <a:avLst/>
              </a:prstGeom>
              <a:blipFill>
                <a:blip r:embed="rId7"/>
                <a:stretch>
                  <a:fillRect/>
                </a:stretch>
              </a:blipFill>
              <a:ln>
                <a:noFill/>
              </a:ln>
              <a:effectLst/>
            </p:spPr>
            <p:txBody>
              <a:bodyPr/>
              <a:lstStyle/>
              <a:p>
                <a:r>
                  <a:rPr lang="zh-CN" altLang="en-US">
                    <a:noFill/>
                  </a:rPr>
                  <a:t> </a:t>
                </a:r>
              </a:p>
            </p:txBody>
          </p:sp>
        </mc:Fallback>
      </mc:AlternateContent>
      <p:grpSp>
        <p:nvGrpSpPr>
          <p:cNvPr id="2" name="Group 119"/>
          <p:cNvGrpSpPr>
            <a:grpSpLocks/>
          </p:cNvGrpSpPr>
          <p:nvPr/>
        </p:nvGrpSpPr>
        <p:grpSpPr bwMode="auto">
          <a:xfrm>
            <a:off x="5791200" y="0"/>
            <a:ext cx="2971800" cy="2997200"/>
            <a:chOff x="3648" y="0"/>
            <a:chExt cx="1872" cy="1888"/>
          </a:xfrm>
        </p:grpSpPr>
        <p:sp>
          <p:nvSpPr>
            <p:cNvPr id="2062" name="Freeform 112" descr="10%"/>
            <p:cNvSpPr>
              <a:spLocks/>
            </p:cNvSpPr>
            <p:nvPr/>
          </p:nvSpPr>
          <p:spPr bwMode="auto">
            <a:xfrm>
              <a:off x="3648" y="612"/>
              <a:ext cx="1336" cy="1024"/>
            </a:xfrm>
            <a:custGeom>
              <a:avLst/>
              <a:gdLst>
                <a:gd name="T0" fmla="*/ 104 w 1336"/>
                <a:gd name="T1" fmla="*/ 312 h 1024"/>
                <a:gd name="T2" fmla="*/ 776 w 1336"/>
                <a:gd name="T3" fmla="*/ 24 h 1024"/>
                <a:gd name="T4" fmla="*/ 1304 w 1336"/>
                <a:gd name="T5" fmla="*/ 456 h 1024"/>
                <a:gd name="T6" fmla="*/ 968 w 1336"/>
                <a:gd name="T7" fmla="*/ 936 h 1024"/>
                <a:gd name="T8" fmla="*/ 536 w 1336"/>
                <a:gd name="T9" fmla="*/ 984 h 1024"/>
                <a:gd name="T10" fmla="*/ 152 w 1336"/>
                <a:gd name="T11" fmla="*/ 792 h 1024"/>
                <a:gd name="T12" fmla="*/ 104 w 1336"/>
                <a:gd name="T13" fmla="*/ 312 h 1024"/>
                <a:gd name="T14" fmla="*/ 0 60000 65536"/>
                <a:gd name="T15" fmla="*/ 0 60000 65536"/>
                <a:gd name="T16" fmla="*/ 0 60000 65536"/>
                <a:gd name="T17" fmla="*/ 0 60000 65536"/>
                <a:gd name="T18" fmla="*/ 0 60000 65536"/>
                <a:gd name="T19" fmla="*/ 0 60000 65536"/>
                <a:gd name="T20" fmla="*/ 0 60000 65536"/>
                <a:gd name="T21" fmla="*/ 0 w 1336"/>
                <a:gd name="T22" fmla="*/ 0 h 1024"/>
                <a:gd name="T23" fmla="*/ 1336 w 1336"/>
                <a:gd name="T24" fmla="*/ 1024 h 10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6" h="1024">
                  <a:moveTo>
                    <a:pt x="104" y="312"/>
                  </a:moveTo>
                  <a:cubicBezTo>
                    <a:pt x="208" y="184"/>
                    <a:pt x="576" y="0"/>
                    <a:pt x="776" y="24"/>
                  </a:cubicBezTo>
                  <a:cubicBezTo>
                    <a:pt x="976" y="48"/>
                    <a:pt x="1272" y="304"/>
                    <a:pt x="1304" y="456"/>
                  </a:cubicBezTo>
                  <a:cubicBezTo>
                    <a:pt x="1336" y="608"/>
                    <a:pt x="1096" y="848"/>
                    <a:pt x="968" y="936"/>
                  </a:cubicBezTo>
                  <a:cubicBezTo>
                    <a:pt x="840" y="1024"/>
                    <a:pt x="672" y="1008"/>
                    <a:pt x="536" y="984"/>
                  </a:cubicBezTo>
                  <a:cubicBezTo>
                    <a:pt x="400" y="960"/>
                    <a:pt x="224" y="904"/>
                    <a:pt x="152" y="792"/>
                  </a:cubicBezTo>
                  <a:cubicBezTo>
                    <a:pt x="80" y="680"/>
                    <a:pt x="0" y="440"/>
                    <a:pt x="104" y="312"/>
                  </a:cubicBezTo>
                  <a:close/>
                </a:path>
              </a:pathLst>
            </a:custGeom>
            <a:pattFill prst="pct10">
              <a:fgClr>
                <a:schemeClr val="tx1"/>
              </a:fgClr>
              <a:bgClr>
                <a:srgbClr val="CCFFFF"/>
              </a:bgClr>
            </a:pattFill>
            <a:ln w="9525" cap="flat" cmpd="sng">
              <a:solidFill>
                <a:schemeClr val="tx1"/>
              </a:solidFill>
              <a:prstDash val="solid"/>
              <a:round/>
              <a:headEnd type="none" w="med" len="med"/>
              <a:tailEnd type="none" w="med" len="med"/>
            </a:ln>
          </p:spPr>
          <p:txBody>
            <a:bodyPr wrap="none" anchor="ctr"/>
            <a:lstStyle/>
            <a:p>
              <a:endParaRPr lang="zh-CN" altLang="en-US"/>
            </a:p>
          </p:txBody>
        </p:sp>
        <p:sp>
          <p:nvSpPr>
            <p:cNvPr id="2063" name="Freeform 113"/>
            <p:cNvSpPr>
              <a:spLocks/>
            </p:cNvSpPr>
            <p:nvPr/>
          </p:nvSpPr>
          <p:spPr bwMode="auto">
            <a:xfrm>
              <a:off x="4436" y="490"/>
              <a:ext cx="59" cy="286"/>
            </a:xfrm>
            <a:custGeom>
              <a:avLst/>
              <a:gdLst>
                <a:gd name="T0" fmla="*/ 0 w 59"/>
                <a:gd name="T1" fmla="*/ 286 h 286"/>
                <a:gd name="T2" fmla="*/ 59 w 59"/>
                <a:gd name="T3" fmla="*/ 0 h 286"/>
                <a:gd name="T4" fmla="*/ 0 60000 65536"/>
                <a:gd name="T5" fmla="*/ 0 60000 65536"/>
                <a:gd name="T6" fmla="*/ 0 w 59"/>
                <a:gd name="T7" fmla="*/ 0 h 286"/>
                <a:gd name="T8" fmla="*/ 59 w 59"/>
                <a:gd name="T9" fmla="*/ 286 h 286"/>
              </a:gdLst>
              <a:ahLst/>
              <a:cxnLst>
                <a:cxn ang="T4">
                  <a:pos x="T0" y="T1"/>
                </a:cxn>
                <a:cxn ang="T5">
                  <a:pos x="T2" y="T3"/>
                </a:cxn>
              </a:cxnLst>
              <a:rect l="T6" t="T7" r="T8" b="T9"/>
              <a:pathLst>
                <a:path w="59" h="286">
                  <a:moveTo>
                    <a:pt x="0" y="286"/>
                  </a:moveTo>
                  <a:lnTo>
                    <a:pt x="59" y="0"/>
                  </a:lnTo>
                </a:path>
              </a:pathLst>
            </a:custGeom>
            <a:noFill/>
            <a:ln w="38100" cap="flat" cmpd="sng">
              <a:solidFill>
                <a:srgbClr val="FF66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64" name="Freeform 114"/>
            <p:cNvSpPr>
              <a:spLocks/>
            </p:cNvSpPr>
            <p:nvPr/>
          </p:nvSpPr>
          <p:spPr bwMode="auto">
            <a:xfrm>
              <a:off x="4467" y="456"/>
              <a:ext cx="341" cy="302"/>
            </a:xfrm>
            <a:custGeom>
              <a:avLst/>
              <a:gdLst>
                <a:gd name="T0" fmla="*/ 0 w 341"/>
                <a:gd name="T1" fmla="*/ 302 h 302"/>
                <a:gd name="T2" fmla="*/ 341 w 341"/>
                <a:gd name="T3" fmla="*/ 0 h 302"/>
                <a:gd name="T4" fmla="*/ 0 60000 65536"/>
                <a:gd name="T5" fmla="*/ 0 60000 65536"/>
                <a:gd name="T6" fmla="*/ 0 w 341"/>
                <a:gd name="T7" fmla="*/ 0 h 302"/>
                <a:gd name="T8" fmla="*/ 341 w 341"/>
                <a:gd name="T9" fmla="*/ 302 h 302"/>
              </a:gdLst>
              <a:ahLst/>
              <a:cxnLst>
                <a:cxn ang="T4">
                  <a:pos x="T0" y="T1"/>
                </a:cxn>
                <a:cxn ang="T5">
                  <a:pos x="T2" y="T3"/>
                </a:cxn>
              </a:cxnLst>
              <a:rect l="T6" t="T7" r="T8" b="T9"/>
              <a:pathLst>
                <a:path w="341" h="302">
                  <a:moveTo>
                    <a:pt x="0" y="302"/>
                  </a:moveTo>
                  <a:lnTo>
                    <a:pt x="341" y="0"/>
                  </a:lnTo>
                </a:path>
              </a:pathLst>
            </a:custGeom>
            <a:noFill/>
            <a:ln w="38100" cap="flat" cmpd="sng">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054" name="Object 115"/>
            <p:cNvGraphicFramePr>
              <a:graphicFrameLocks noChangeAspect="1"/>
            </p:cNvGraphicFramePr>
            <p:nvPr/>
          </p:nvGraphicFramePr>
          <p:xfrm>
            <a:off x="4399" y="264"/>
            <a:ext cx="301" cy="278"/>
          </p:xfrm>
          <a:graphic>
            <a:graphicData uri="http://schemas.openxmlformats.org/presentationml/2006/ole">
              <mc:AlternateContent xmlns:mc="http://schemas.openxmlformats.org/markup-compatibility/2006">
                <mc:Choice xmlns:v="urn:schemas-microsoft-com:vml" Requires="v">
                  <p:oleObj name="Equation" r:id="rId8" imgW="190440" imgH="177480" progId="Equation.DSMT4">
                    <p:embed/>
                  </p:oleObj>
                </mc:Choice>
                <mc:Fallback>
                  <p:oleObj name="Equation" r:id="rId8" imgW="190440" imgH="177480" progId="Equation.DSMT4">
                    <p:embed/>
                    <p:pic>
                      <p:nvPicPr>
                        <p:cNvPr id="2054" name="Object 1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99" y="264"/>
                          <a:ext cx="301"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16"/>
            <p:cNvGraphicFramePr>
              <a:graphicFrameLocks noChangeAspect="1"/>
            </p:cNvGraphicFramePr>
            <p:nvPr/>
          </p:nvGraphicFramePr>
          <p:xfrm>
            <a:off x="4844" y="192"/>
            <a:ext cx="198" cy="360"/>
          </p:xfrm>
          <a:graphic>
            <a:graphicData uri="http://schemas.openxmlformats.org/presentationml/2006/ole">
              <mc:AlternateContent xmlns:mc="http://schemas.openxmlformats.org/markup-compatibility/2006">
                <mc:Choice xmlns:v="urn:schemas-microsoft-com:vml" Requires="v">
                  <p:oleObj name="Equation" r:id="rId10" imgW="126720" imgH="228600" progId="Equation.DSMT4">
                    <p:embed/>
                  </p:oleObj>
                </mc:Choice>
                <mc:Fallback>
                  <p:oleObj name="Equation" r:id="rId10" imgW="126720" imgH="228600" progId="Equation.DSMT4">
                    <p:embed/>
                    <p:pic>
                      <p:nvPicPr>
                        <p:cNvPr id="2055" name="Object 1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44" y="192"/>
                          <a:ext cx="198"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5" name="Text Box 117"/>
            <p:cNvSpPr txBox="1">
              <a:spLocks noChangeArrowheads="1"/>
            </p:cNvSpPr>
            <p:nvPr/>
          </p:nvSpPr>
          <p:spPr bwMode="auto">
            <a:xfrm>
              <a:off x="5135" y="0"/>
              <a:ext cx="385" cy="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t>外法线方向为正</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9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9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79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79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7830"/>
                                        </p:tgtEl>
                                        <p:attrNameLst>
                                          <p:attrName>style.visibility</p:attrName>
                                        </p:attrNameLst>
                                      </p:cBhvr>
                                      <p:to>
                                        <p:strVal val="visible"/>
                                      </p:to>
                                    </p:set>
                                    <p:animEffect transition="in" filter="wipe(left)">
                                      <p:cBhvr>
                                        <p:cTn id="29" dur="500"/>
                                        <p:tgtEl>
                                          <p:spTgt spid="778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7932"/>
                                        </p:tgtEl>
                                        <p:attrNameLst>
                                          <p:attrName>style.visibility</p:attrName>
                                        </p:attrNameLst>
                                      </p:cBhvr>
                                      <p:to>
                                        <p:strVal val="visible"/>
                                      </p:to>
                                    </p:set>
                                    <p:animEffect transition="in" filter="wipe(left)">
                                      <p:cBhvr>
                                        <p:cTn id="34" dur="500"/>
                                        <p:tgtEl>
                                          <p:spTgt spid="7793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7833"/>
                                        </p:tgtEl>
                                        <p:attrNameLst>
                                          <p:attrName>style.visibility</p:attrName>
                                        </p:attrNameLst>
                                      </p:cBhvr>
                                      <p:to>
                                        <p:strVal val="visible"/>
                                      </p:to>
                                    </p:set>
                                    <p:animEffect transition="in" filter="wipe(left)">
                                      <p:cBhvr>
                                        <p:cTn id="39" dur="500"/>
                                        <p:tgtEl>
                                          <p:spTgt spid="7783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783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7829"/>
                                        </p:tgtEl>
                                        <p:attrNameLst>
                                          <p:attrName>style.visibility</p:attrName>
                                        </p:attrNameLst>
                                      </p:cBhvr>
                                      <p:to>
                                        <p:strVal val="visible"/>
                                      </p:to>
                                    </p:set>
                                    <p:animEffect transition="in" filter="wipe(left)">
                                      <p:cBhvr>
                                        <p:cTn id="48" dur="500"/>
                                        <p:tgtEl>
                                          <p:spTgt spid="77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autoUpdateAnimBg="0"/>
      <p:bldP spid="77830" grpId="0" autoUpdateAnimBg="0"/>
      <p:bldP spid="77831" grpId="0"/>
      <p:bldP spid="77833" grpId="0" autoUpdateAnimBg="0"/>
      <p:bldP spid="77910" grpId="0" animBg="1"/>
      <p:bldP spid="77911" grpId="0" autoUpdateAnimBg="0"/>
      <p:bldP spid="77934" grpId="0" autoUpdateAnimBg="0"/>
      <p:bldP spid="779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0" name="Text Box 2"/>
          <p:cNvSpPr txBox="1">
            <a:spLocks noChangeArrowheads="1"/>
          </p:cNvSpPr>
          <p:nvPr/>
        </p:nvSpPr>
        <p:spPr bwMode="auto">
          <a:xfrm>
            <a:off x="3114675" y="182563"/>
            <a:ext cx="2224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3200">
                <a:solidFill>
                  <a:srgbClr val="000099"/>
                </a:solidFill>
              </a:rPr>
              <a:t>本次课小结</a:t>
            </a:r>
          </a:p>
        </p:txBody>
      </p:sp>
      <p:graphicFrame>
        <p:nvGraphicFramePr>
          <p:cNvPr id="22530" name="Object 3"/>
          <p:cNvGraphicFramePr>
            <a:graphicFrameLocks/>
          </p:cNvGraphicFramePr>
          <p:nvPr/>
        </p:nvGraphicFramePr>
        <p:xfrm>
          <a:off x="838200" y="1295400"/>
          <a:ext cx="3124200" cy="990600"/>
        </p:xfrm>
        <a:graphic>
          <a:graphicData uri="http://schemas.openxmlformats.org/presentationml/2006/ole">
            <mc:AlternateContent xmlns:mc="http://schemas.openxmlformats.org/markup-compatibility/2006">
              <mc:Choice xmlns:v="urn:schemas-microsoft-com:vml" Requires="v">
                <p:oleObj name="公式" r:id="rId2" imgW="1041120" imgH="457200" progId="Equation.3">
                  <p:embed/>
                </p:oleObj>
              </mc:Choice>
              <mc:Fallback>
                <p:oleObj name="公式" r:id="rId2" imgW="1041120" imgH="457200" progId="Equation.3">
                  <p:embed/>
                  <p:pic>
                    <p:nvPicPr>
                      <p:cNvPr id="2253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3124200" cy="990600"/>
                      </a:xfrm>
                      <a:prstGeom prst="rect">
                        <a:avLst/>
                      </a:prstGeom>
                      <a:noFill/>
                      <a:ln w="38100">
                        <a:solidFill>
                          <a:srgbClr val="66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41" name="Text Box 4"/>
          <p:cNvSpPr txBox="1">
            <a:spLocks noChangeArrowheads="1"/>
          </p:cNvSpPr>
          <p:nvPr/>
        </p:nvSpPr>
        <p:spPr bwMode="auto">
          <a:xfrm>
            <a:off x="304800" y="762000"/>
            <a:ext cx="3863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sz="2800" b="0">
                <a:solidFill>
                  <a:srgbClr val="CC3300"/>
                </a:solidFill>
              </a:rPr>
              <a:t>一、</a:t>
            </a:r>
            <a:r>
              <a:rPr lang="zh-CN" altLang="en-US" sz="2800">
                <a:solidFill>
                  <a:srgbClr val="CC3300"/>
                </a:solidFill>
                <a:latin typeface="宋体" panose="02010600030101010101" pitchFamily="2" charset="-122"/>
              </a:rPr>
              <a:t>毕奥</a:t>
            </a:r>
            <a:r>
              <a:rPr lang="en-US" altLang="zh-CN" sz="2800">
                <a:solidFill>
                  <a:srgbClr val="CC3300"/>
                </a:solidFill>
                <a:latin typeface="宋体" panose="02010600030101010101" pitchFamily="2" charset="-122"/>
              </a:rPr>
              <a:t>-</a:t>
            </a:r>
            <a:r>
              <a:rPr lang="zh-CN" altLang="en-US" sz="2800">
                <a:solidFill>
                  <a:srgbClr val="CC3300"/>
                </a:solidFill>
                <a:latin typeface="宋体" panose="02010600030101010101" pitchFamily="2" charset="-122"/>
              </a:rPr>
              <a:t>萨伐尔定律</a:t>
            </a:r>
          </a:p>
        </p:txBody>
      </p:sp>
      <p:grpSp>
        <p:nvGrpSpPr>
          <p:cNvPr id="22542" name="Group 5"/>
          <p:cNvGrpSpPr>
            <a:grpSpLocks/>
          </p:cNvGrpSpPr>
          <p:nvPr/>
        </p:nvGrpSpPr>
        <p:grpSpPr bwMode="auto">
          <a:xfrm>
            <a:off x="4495800" y="873125"/>
            <a:ext cx="2011363" cy="1565275"/>
            <a:chOff x="4176" y="358"/>
            <a:chExt cx="1267" cy="986"/>
          </a:xfrm>
        </p:grpSpPr>
        <p:sp>
          <p:nvSpPr>
            <p:cNvPr id="22564" name="Freeform 6"/>
            <p:cNvSpPr>
              <a:spLocks/>
            </p:cNvSpPr>
            <p:nvPr/>
          </p:nvSpPr>
          <p:spPr bwMode="auto">
            <a:xfrm>
              <a:off x="4459" y="358"/>
              <a:ext cx="338" cy="986"/>
            </a:xfrm>
            <a:custGeom>
              <a:avLst/>
              <a:gdLst>
                <a:gd name="T0" fmla="*/ 324 w 338"/>
                <a:gd name="T1" fmla="*/ 100 h 986"/>
                <a:gd name="T2" fmla="*/ 312 w 338"/>
                <a:gd name="T3" fmla="*/ 124 h 986"/>
                <a:gd name="T4" fmla="*/ 168 w 338"/>
                <a:gd name="T5" fmla="*/ 844 h 986"/>
                <a:gd name="T6" fmla="*/ 0 w 338"/>
                <a:gd name="T7" fmla="*/ 976 h 986"/>
                <a:gd name="T8" fmla="*/ 0 60000 65536"/>
                <a:gd name="T9" fmla="*/ 0 60000 65536"/>
                <a:gd name="T10" fmla="*/ 0 60000 65536"/>
                <a:gd name="T11" fmla="*/ 0 60000 65536"/>
                <a:gd name="T12" fmla="*/ 0 w 338"/>
                <a:gd name="T13" fmla="*/ 0 h 986"/>
                <a:gd name="T14" fmla="*/ 338 w 338"/>
                <a:gd name="T15" fmla="*/ 986 h 986"/>
              </a:gdLst>
              <a:ahLst/>
              <a:cxnLst>
                <a:cxn ang="T8">
                  <a:pos x="T0" y="T1"/>
                </a:cxn>
                <a:cxn ang="T9">
                  <a:pos x="T2" y="T3"/>
                </a:cxn>
                <a:cxn ang="T10">
                  <a:pos x="T4" y="T5"/>
                </a:cxn>
                <a:cxn ang="T11">
                  <a:pos x="T6" y="T7"/>
                </a:cxn>
              </a:cxnLst>
              <a:rect l="T12" t="T13" r="T14" b="T15"/>
              <a:pathLst>
                <a:path w="338" h="986">
                  <a:moveTo>
                    <a:pt x="324" y="100"/>
                  </a:moveTo>
                  <a:cubicBezTo>
                    <a:pt x="320" y="106"/>
                    <a:pt x="338" y="0"/>
                    <a:pt x="312" y="124"/>
                  </a:cubicBezTo>
                  <a:cubicBezTo>
                    <a:pt x="286" y="248"/>
                    <a:pt x="220" y="702"/>
                    <a:pt x="168" y="844"/>
                  </a:cubicBezTo>
                  <a:cubicBezTo>
                    <a:pt x="116" y="986"/>
                    <a:pt x="35" y="949"/>
                    <a:pt x="0" y="976"/>
                  </a:cubicBezTo>
                </a:path>
              </a:pathLst>
            </a:custGeom>
            <a:noFill/>
            <a:ln w="76200"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2538" name="Object 7"/>
            <p:cNvGraphicFramePr>
              <a:graphicFrameLocks noChangeAspect="1"/>
            </p:cNvGraphicFramePr>
            <p:nvPr/>
          </p:nvGraphicFramePr>
          <p:xfrm>
            <a:off x="4176" y="527"/>
            <a:ext cx="525" cy="399"/>
          </p:xfrm>
          <a:graphic>
            <a:graphicData uri="http://schemas.openxmlformats.org/presentationml/2006/ole">
              <mc:AlternateContent xmlns:mc="http://schemas.openxmlformats.org/markup-compatibility/2006">
                <mc:Choice xmlns:v="urn:schemas-microsoft-com:vml" Requires="v">
                  <p:oleObj name="公式" r:id="rId4" imgW="266400" imgH="203040" progId="Equation.3">
                    <p:embed/>
                  </p:oleObj>
                </mc:Choice>
                <mc:Fallback>
                  <p:oleObj name="公式" r:id="rId4" imgW="266400" imgH="203040" progId="Equation.3">
                    <p:embed/>
                    <p:pic>
                      <p:nvPicPr>
                        <p:cNvPr id="2253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 y="527"/>
                          <a:ext cx="525"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65" name="Group 8"/>
            <p:cNvGrpSpPr>
              <a:grpSpLocks/>
            </p:cNvGrpSpPr>
            <p:nvPr/>
          </p:nvGrpSpPr>
          <p:grpSpPr bwMode="auto">
            <a:xfrm>
              <a:off x="4699" y="486"/>
              <a:ext cx="564" cy="584"/>
              <a:chOff x="4200" y="1432"/>
              <a:chExt cx="564" cy="584"/>
            </a:xfrm>
          </p:grpSpPr>
          <p:sp>
            <p:nvSpPr>
              <p:cNvPr id="22569" name="Freeform 9"/>
              <p:cNvSpPr>
                <a:spLocks/>
              </p:cNvSpPr>
              <p:nvPr/>
            </p:nvSpPr>
            <p:spPr bwMode="auto">
              <a:xfrm>
                <a:off x="4200" y="1432"/>
                <a:ext cx="564" cy="584"/>
              </a:xfrm>
              <a:custGeom>
                <a:avLst/>
                <a:gdLst>
                  <a:gd name="T0" fmla="*/ 0 w 564"/>
                  <a:gd name="T1" fmla="*/ 584 h 584"/>
                  <a:gd name="T2" fmla="*/ 564 w 564"/>
                  <a:gd name="T3" fmla="*/ 0 h 584"/>
                  <a:gd name="T4" fmla="*/ 0 60000 65536"/>
                  <a:gd name="T5" fmla="*/ 0 60000 65536"/>
                  <a:gd name="T6" fmla="*/ 0 w 564"/>
                  <a:gd name="T7" fmla="*/ 0 h 584"/>
                  <a:gd name="T8" fmla="*/ 564 w 564"/>
                  <a:gd name="T9" fmla="*/ 584 h 584"/>
                </a:gdLst>
                <a:ahLst/>
                <a:cxnLst>
                  <a:cxn ang="T4">
                    <a:pos x="T0" y="T1"/>
                  </a:cxn>
                  <a:cxn ang="T5">
                    <a:pos x="T2" y="T3"/>
                  </a:cxn>
                </a:cxnLst>
                <a:rect l="T6" t="T7" r="T8" b="T9"/>
                <a:pathLst>
                  <a:path w="564" h="584">
                    <a:moveTo>
                      <a:pt x="0" y="584"/>
                    </a:moveTo>
                    <a:lnTo>
                      <a:pt x="564" y="0"/>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2539" name="Object 10"/>
              <p:cNvGraphicFramePr>
                <a:graphicFrameLocks noChangeAspect="1"/>
              </p:cNvGraphicFramePr>
              <p:nvPr/>
            </p:nvGraphicFramePr>
            <p:xfrm>
              <a:off x="4464" y="1728"/>
              <a:ext cx="190" cy="247"/>
            </p:xfrm>
            <a:graphic>
              <a:graphicData uri="http://schemas.openxmlformats.org/presentationml/2006/ole">
                <mc:AlternateContent xmlns:mc="http://schemas.openxmlformats.org/markup-compatibility/2006">
                  <mc:Choice xmlns:v="urn:schemas-microsoft-com:vml" Requires="v">
                    <p:oleObj name="公式" r:id="rId6" imgW="126720" imgH="164880" progId="Equation.3">
                      <p:embed/>
                    </p:oleObj>
                  </mc:Choice>
                  <mc:Fallback>
                    <p:oleObj name="公式" r:id="rId6" imgW="126720" imgH="164880" progId="Equation.3">
                      <p:embed/>
                      <p:pic>
                        <p:nvPicPr>
                          <p:cNvPr id="22539"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4" y="1728"/>
                            <a:ext cx="19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70" name="Text Box 11"/>
              <p:cNvSpPr txBox="1">
                <a:spLocks noChangeArrowheads="1"/>
              </p:cNvSpPr>
              <p:nvPr/>
            </p:nvSpPr>
            <p:spPr bwMode="auto">
              <a:xfrm>
                <a:off x="4224" y="1488"/>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800" i="1">
                    <a:solidFill>
                      <a:srgbClr val="CC3300"/>
                    </a:solidFill>
                    <a:sym typeface="Symbol" panose="05050102010706020507" pitchFamily="18" charset="2"/>
                  </a:rPr>
                  <a:t></a:t>
                </a:r>
                <a:endParaRPr lang="en-US" altLang="zh-CN" sz="2800" i="1">
                  <a:solidFill>
                    <a:srgbClr val="CC3300"/>
                  </a:solidFill>
                </a:endParaRPr>
              </a:p>
            </p:txBody>
          </p:sp>
        </p:grpSp>
        <p:sp>
          <p:nvSpPr>
            <p:cNvPr id="22566" name="Text Box 12"/>
            <p:cNvSpPr txBox="1">
              <a:spLocks noChangeArrowheads="1"/>
            </p:cNvSpPr>
            <p:nvPr/>
          </p:nvSpPr>
          <p:spPr bwMode="auto">
            <a:xfrm>
              <a:off x="5251" y="407"/>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t>p</a:t>
              </a:r>
            </a:p>
          </p:txBody>
        </p:sp>
        <p:sp>
          <p:nvSpPr>
            <p:cNvPr id="22567" name="Oval 13"/>
            <p:cNvSpPr>
              <a:spLocks noChangeArrowheads="1"/>
            </p:cNvSpPr>
            <p:nvPr/>
          </p:nvSpPr>
          <p:spPr bwMode="auto">
            <a:xfrm>
              <a:off x="5254" y="434"/>
              <a:ext cx="45" cy="45"/>
            </a:xfrm>
            <a:prstGeom prst="ellipse">
              <a:avLst/>
            </a:prstGeom>
            <a:solidFill>
              <a:srgbClr val="99FF33"/>
            </a:solidFill>
            <a:ln w="9525">
              <a:solidFill>
                <a:schemeClr val="tx1"/>
              </a:solidFill>
              <a:round/>
              <a:headEnd/>
              <a:tailEnd/>
            </a:ln>
          </p:spPr>
          <p:txBody>
            <a:bodyPr wrap="none" anchor="ct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zh-CN" sz="2800" b="0">
                <a:solidFill>
                  <a:srgbClr val="FF9933"/>
                </a:solidFill>
              </a:endParaRPr>
            </a:p>
          </p:txBody>
        </p:sp>
        <p:sp>
          <p:nvSpPr>
            <p:cNvPr id="22568" name="AutoShape 14"/>
            <p:cNvSpPr>
              <a:spLocks noChangeArrowheads="1"/>
            </p:cNvSpPr>
            <p:nvPr/>
          </p:nvSpPr>
          <p:spPr bwMode="auto">
            <a:xfrm rot="477957">
              <a:off x="4640" y="678"/>
              <a:ext cx="127" cy="476"/>
            </a:xfrm>
            <a:prstGeom prst="upArrow">
              <a:avLst>
                <a:gd name="adj1" fmla="val 22194"/>
                <a:gd name="adj2" fmla="val 136890"/>
              </a:avLst>
            </a:prstGeom>
            <a:solidFill>
              <a:srgbClr val="0000FF"/>
            </a:solidFill>
            <a:ln w="9525">
              <a:solidFill>
                <a:srgbClr val="0000FF"/>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aphicFrame>
        <p:nvGraphicFramePr>
          <p:cNvPr id="22531" name="Object 15"/>
          <p:cNvGraphicFramePr>
            <a:graphicFrameLocks noChangeAspect="1"/>
          </p:cNvGraphicFramePr>
          <p:nvPr/>
        </p:nvGraphicFramePr>
        <p:xfrm>
          <a:off x="1600200" y="2328863"/>
          <a:ext cx="2438400" cy="795337"/>
        </p:xfrm>
        <a:graphic>
          <a:graphicData uri="http://schemas.openxmlformats.org/presentationml/2006/ole">
            <mc:AlternateContent xmlns:mc="http://schemas.openxmlformats.org/markup-compatibility/2006">
              <mc:Choice xmlns:v="urn:schemas-microsoft-com:vml" Requires="v">
                <p:oleObj name="公式" r:id="rId8" imgW="1155600" imgH="406080" progId="Equation.3">
                  <p:embed/>
                </p:oleObj>
              </mc:Choice>
              <mc:Fallback>
                <p:oleObj name="公式" r:id="rId8" imgW="1155600" imgH="406080" progId="Equation.3">
                  <p:embed/>
                  <p:pic>
                    <p:nvPicPr>
                      <p:cNvPr id="22531"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2328863"/>
                        <a:ext cx="2438400"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3" name="Text Box 16"/>
          <p:cNvSpPr txBox="1">
            <a:spLocks noChangeArrowheads="1"/>
          </p:cNvSpPr>
          <p:nvPr/>
        </p:nvSpPr>
        <p:spPr bwMode="auto">
          <a:xfrm>
            <a:off x="628650" y="2514600"/>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a:t>大小</a:t>
            </a:r>
          </a:p>
        </p:txBody>
      </p:sp>
      <p:sp>
        <p:nvSpPr>
          <p:cNvPr id="22544" name="Text Box 17"/>
          <p:cNvSpPr txBox="1">
            <a:spLocks noChangeArrowheads="1"/>
          </p:cNvSpPr>
          <p:nvPr/>
        </p:nvSpPr>
        <p:spPr bwMode="auto">
          <a:xfrm>
            <a:off x="4460875" y="2438400"/>
            <a:ext cx="109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方向：</a:t>
            </a:r>
          </a:p>
        </p:txBody>
      </p:sp>
      <p:graphicFrame>
        <p:nvGraphicFramePr>
          <p:cNvPr id="22532" name="Object 18"/>
          <p:cNvGraphicFramePr>
            <a:graphicFrameLocks noChangeAspect="1"/>
          </p:cNvGraphicFramePr>
          <p:nvPr/>
        </p:nvGraphicFramePr>
        <p:xfrm>
          <a:off x="5486400" y="2438400"/>
          <a:ext cx="1066800" cy="469900"/>
        </p:xfrm>
        <a:graphic>
          <a:graphicData uri="http://schemas.openxmlformats.org/presentationml/2006/ole">
            <mc:AlternateContent xmlns:mc="http://schemas.openxmlformats.org/markup-compatibility/2006">
              <mc:Choice xmlns:v="urn:schemas-microsoft-com:vml" Requires="v">
                <p:oleObj name="公式" r:id="rId10" imgW="457200" imgH="203040" progId="Equation.3">
                  <p:embed/>
                </p:oleObj>
              </mc:Choice>
              <mc:Fallback>
                <p:oleObj name="公式" r:id="rId10" imgW="457200" imgH="203040" progId="Equation.3">
                  <p:embed/>
                  <p:pic>
                    <p:nvPicPr>
                      <p:cNvPr id="22532"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6400" y="2438400"/>
                        <a:ext cx="1066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45" name="Group 19"/>
          <p:cNvGrpSpPr>
            <a:grpSpLocks/>
          </p:cNvGrpSpPr>
          <p:nvPr/>
        </p:nvGrpSpPr>
        <p:grpSpPr bwMode="auto">
          <a:xfrm>
            <a:off x="6934200" y="1066800"/>
            <a:ext cx="1981200" cy="2514600"/>
            <a:chOff x="4272" y="864"/>
            <a:chExt cx="1248" cy="1584"/>
          </a:xfrm>
        </p:grpSpPr>
        <p:grpSp>
          <p:nvGrpSpPr>
            <p:cNvPr id="22555" name="Group 20"/>
            <p:cNvGrpSpPr>
              <a:grpSpLocks/>
            </p:cNvGrpSpPr>
            <p:nvPr/>
          </p:nvGrpSpPr>
          <p:grpSpPr bwMode="auto">
            <a:xfrm>
              <a:off x="4272" y="1344"/>
              <a:ext cx="1248" cy="432"/>
              <a:chOff x="3984" y="2016"/>
              <a:chExt cx="1584" cy="432"/>
            </a:xfrm>
          </p:grpSpPr>
          <p:sp>
            <p:nvSpPr>
              <p:cNvPr id="22558" name="Oval 21"/>
              <p:cNvSpPr>
                <a:spLocks noChangeArrowheads="1"/>
              </p:cNvSpPr>
              <p:nvPr/>
            </p:nvSpPr>
            <p:spPr bwMode="auto">
              <a:xfrm>
                <a:off x="3984" y="2016"/>
                <a:ext cx="1584" cy="432"/>
              </a:xfrm>
              <a:prstGeom prst="ellipse">
                <a:avLst/>
              </a:prstGeom>
              <a:solidFill>
                <a:srgbClr val="FFFFFF"/>
              </a:solidFill>
              <a:ln w="38100">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59" name="Freeform 22"/>
              <p:cNvSpPr>
                <a:spLocks/>
              </p:cNvSpPr>
              <p:nvPr/>
            </p:nvSpPr>
            <p:spPr bwMode="auto">
              <a:xfrm>
                <a:off x="4170" y="2364"/>
                <a:ext cx="144" cy="42"/>
              </a:xfrm>
              <a:custGeom>
                <a:avLst/>
                <a:gdLst>
                  <a:gd name="T0" fmla="*/ 0 w 144"/>
                  <a:gd name="T1" fmla="*/ 12 h 42"/>
                  <a:gd name="T2" fmla="*/ 12 w 144"/>
                  <a:gd name="T3" fmla="*/ 0 h 42"/>
                  <a:gd name="T4" fmla="*/ 144 w 144"/>
                  <a:gd name="T5" fmla="*/ 42 h 42"/>
                  <a:gd name="T6" fmla="*/ 0 60000 65536"/>
                  <a:gd name="T7" fmla="*/ 0 60000 65536"/>
                  <a:gd name="T8" fmla="*/ 0 60000 65536"/>
                  <a:gd name="T9" fmla="*/ 0 w 144"/>
                  <a:gd name="T10" fmla="*/ 0 h 42"/>
                  <a:gd name="T11" fmla="*/ 144 w 144"/>
                  <a:gd name="T12" fmla="*/ 42 h 42"/>
                </a:gdLst>
                <a:ahLst/>
                <a:cxnLst>
                  <a:cxn ang="T6">
                    <a:pos x="T0" y="T1"/>
                  </a:cxn>
                  <a:cxn ang="T7">
                    <a:pos x="T2" y="T3"/>
                  </a:cxn>
                  <a:cxn ang="T8">
                    <a:pos x="T4" y="T5"/>
                  </a:cxn>
                </a:cxnLst>
                <a:rect l="T9" t="T10" r="T11" b="T12"/>
                <a:pathLst>
                  <a:path w="144" h="42">
                    <a:moveTo>
                      <a:pt x="0" y="12"/>
                    </a:moveTo>
                    <a:lnTo>
                      <a:pt x="12" y="0"/>
                    </a:lnTo>
                    <a:lnTo>
                      <a:pt x="144" y="42"/>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0" name="Oval 23"/>
              <p:cNvSpPr>
                <a:spLocks noChangeArrowheads="1"/>
              </p:cNvSpPr>
              <p:nvPr/>
            </p:nvSpPr>
            <p:spPr bwMode="auto">
              <a:xfrm>
                <a:off x="4200" y="2064"/>
                <a:ext cx="1152" cy="288"/>
              </a:xfrm>
              <a:prstGeom prst="ellipse">
                <a:avLst/>
              </a:prstGeom>
              <a:solidFill>
                <a:srgbClr val="FFFFFF"/>
              </a:solidFill>
              <a:ln w="38100">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61" name="Oval 24"/>
              <p:cNvSpPr>
                <a:spLocks noChangeArrowheads="1"/>
              </p:cNvSpPr>
              <p:nvPr/>
            </p:nvSpPr>
            <p:spPr bwMode="auto">
              <a:xfrm>
                <a:off x="4464" y="2112"/>
                <a:ext cx="624" cy="144"/>
              </a:xfrm>
              <a:prstGeom prst="ellipse">
                <a:avLst/>
              </a:prstGeom>
              <a:solidFill>
                <a:srgbClr val="FFFFFF"/>
              </a:solidFill>
              <a:ln w="38100">
                <a:solidFill>
                  <a:srgbClr val="000000"/>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62" name="Freeform 25"/>
              <p:cNvSpPr>
                <a:spLocks/>
              </p:cNvSpPr>
              <p:nvPr/>
            </p:nvSpPr>
            <p:spPr bwMode="auto">
              <a:xfrm>
                <a:off x="4692" y="2256"/>
                <a:ext cx="162" cy="6"/>
              </a:xfrm>
              <a:custGeom>
                <a:avLst/>
                <a:gdLst>
                  <a:gd name="T0" fmla="*/ 42 w 162"/>
                  <a:gd name="T1" fmla="*/ 6 h 6"/>
                  <a:gd name="T2" fmla="*/ 0 w 162"/>
                  <a:gd name="T3" fmla="*/ 0 h 6"/>
                  <a:gd name="T4" fmla="*/ 162 w 162"/>
                  <a:gd name="T5" fmla="*/ 6 h 6"/>
                  <a:gd name="T6" fmla="*/ 0 60000 65536"/>
                  <a:gd name="T7" fmla="*/ 0 60000 65536"/>
                  <a:gd name="T8" fmla="*/ 0 60000 65536"/>
                  <a:gd name="T9" fmla="*/ 0 w 162"/>
                  <a:gd name="T10" fmla="*/ 0 h 6"/>
                  <a:gd name="T11" fmla="*/ 162 w 162"/>
                  <a:gd name="T12" fmla="*/ 6 h 6"/>
                </a:gdLst>
                <a:ahLst/>
                <a:cxnLst>
                  <a:cxn ang="T6">
                    <a:pos x="T0" y="T1"/>
                  </a:cxn>
                  <a:cxn ang="T7">
                    <a:pos x="T2" y="T3"/>
                  </a:cxn>
                  <a:cxn ang="T8">
                    <a:pos x="T4" y="T5"/>
                  </a:cxn>
                </a:cxnLst>
                <a:rect l="T9" t="T10" r="T11" b="T12"/>
                <a:pathLst>
                  <a:path w="162" h="6">
                    <a:moveTo>
                      <a:pt x="42" y="6"/>
                    </a:moveTo>
                    <a:lnTo>
                      <a:pt x="0" y="0"/>
                    </a:lnTo>
                    <a:lnTo>
                      <a:pt x="162" y="6"/>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63" name="Freeform 26"/>
              <p:cNvSpPr>
                <a:spLocks/>
              </p:cNvSpPr>
              <p:nvPr/>
            </p:nvSpPr>
            <p:spPr bwMode="auto">
              <a:xfrm>
                <a:off x="4512" y="2334"/>
                <a:ext cx="156" cy="12"/>
              </a:xfrm>
              <a:custGeom>
                <a:avLst/>
                <a:gdLst>
                  <a:gd name="T0" fmla="*/ 42 w 156"/>
                  <a:gd name="T1" fmla="*/ 12 h 12"/>
                  <a:gd name="T2" fmla="*/ 0 w 156"/>
                  <a:gd name="T3" fmla="*/ 0 h 12"/>
                  <a:gd name="T4" fmla="*/ 156 w 156"/>
                  <a:gd name="T5" fmla="*/ 12 h 12"/>
                  <a:gd name="T6" fmla="*/ 0 60000 65536"/>
                  <a:gd name="T7" fmla="*/ 0 60000 65536"/>
                  <a:gd name="T8" fmla="*/ 0 60000 65536"/>
                  <a:gd name="T9" fmla="*/ 0 w 156"/>
                  <a:gd name="T10" fmla="*/ 0 h 12"/>
                  <a:gd name="T11" fmla="*/ 156 w 156"/>
                  <a:gd name="T12" fmla="*/ 12 h 12"/>
                </a:gdLst>
                <a:ahLst/>
                <a:cxnLst>
                  <a:cxn ang="T6">
                    <a:pos x="T0" y="T1"/>
                  </a:cxn>
                  <a:cxn ang="T7">
                    <a:pos x="T2" y="T3"/>
                  </a:cxn>
                  <a:cxn ang="T8">
                    <a:pos x="T4" y="T5"/>
                  </a:cxn>
                </a:cxnLst>
                <a:rect l="T9" t="T10" r="T11" b="T12"/>
                <a:pathLst>
                  <a:path w="156" h="12">
                    <a:moveTo>
                      <a:pt x="42" y="12"/>
                    </a:moveTo>
                    <a:lnTo>
                      <a:pt x="0" y="0"/>
                    </a:lnTo>
                    <a:lnTo>
                      <a:pt x="156" y="12"/>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2556" name="Line 27"/>
            <p:cNvSpPr>
              <a:spLocks noChangeShapeType="1"/>
            </p:cNvSpPr>
            <p:nvPr/>
          </p:nvSpPr>
          <p:spPr bwMode="auto">
            <a:xfrm>
              <a:off x="4896" y="1776"/>
              <a:ext cx="0" cy="672"/>
            </a:xfrm>
            <a:prstGeom prst="line">
              <a:avLst/>
            </a:prstGeom>
            <a:noFill/>
            <a:ln w="76200">
              <a:solidFill>
                <a:srgbClr val="6600CC"/>
              </a:solidFill>
              <a:round/>
              <a:headEnd type="arrow" w="sm"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537" name="Object 28"/>
            <p:cNvGraphicFramePr>
              <a:graphicFrameLocks noChangeAspect="1"/>
            </p:cNvGraphicFramePr>
            <p:nvPr/>
          </p:nvGraphicFramePr>
          <p:xfrm>
            <a:off x="4464" y="1916"/>
            <a:ext cx="384" cy="292"/>
          </p:xfrm>
          <a:graphic>
            <a:graphicData uri="http://schemas.openxmlformats.org/presentationml/2006/ole">
              <mc:AlternateContent xmlns:mc="http://schemas.openxmlformats.org/markup-compatibility/2006">
                <mc:Choice xmlns:v="urn:schemas-microsoft-com:vml" Requires="v">
                  <p:oleObj name="公式" r:id="rId12" imgW="266400" imgH="203040" progId="Equation.3">
                    <p:embed/>
                  </p:oleObj>
                </mc:Choice>
                <mc:Fallback>
                  <p:oleObj name="公式" r:id="rId12" imgW="266400" imgH="203040" progId="Equation.3">
                    <p:embed/>
                    <p:pic>
                      <p:nvPicPr>
                        <p:cNvPr id="22537"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64" y="1916"/>
                          <a:ext cx="38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7" name="Freeform 29"/>
            <p:cNvSpPr>
              <a:spLocks/>
            </p:cNvSpPr>
            <p:nvPr/>
          </p:nvSpPr>
          <p:spPr bwMode="auto">
            <a:xfrm>
              <a:off x="4896" y="864"/>
              <a:ext cx="1" cy="648"/>
            </a:xfrm>
            <a:custGeom>
              <a:avLst/>
              <a:gdLst>
                <a:gd name="T0" fmla="*/ 0 w 1"/>
                <a:gd name="T1" fmla="*/ 0 h 648"/>
                <a:gd name="T2" fmla="*/ 0 w 1"/>
                <a:gd name="T3" fmla="*/ 648 h 648"/>
                <a:gd name="T4" fmla="*/ 0 60000 65536"/>
                <a:gd name="T5" fmla="*/ 0 60000 65536"/>
                <a:gd name="T6" fmla="*/ 0 w 1"/>
                <a:gd name="T7" fmla="*/ 0 h 648"/>
                <a:gd name="T8" fmla="*/ 1 w 1"/>
                <a:gd name="T9" fmla="*/ 648 h 648"/>
              </a:gdLst>
              <a:ahLst/>
              <a:cxnLst>
                <a:cxn ang="T4">
                  <a:pos x="T0" y="T1"/>
                </a:cxn>
                <a:cxn ang="T5">
                  <a:pos x="T2" y="T3"/>
                </a:cxn>
              </a:cxnLst>
              <a:rect l="T6" t="T7" r="T8" b="T9"/>
              <a:pathLst>
                <a:path w="1" h="648">
                  <a:moveTo>
                    <a:pt x="0" y="0"/>
                  </a:moveTo>
                  <a:lnTo>
                    <a:pt x="0" y="648"/>
                  </a:lnTo>
                </a:path>
              </a:pathLst>
            </a:custGeom>
            <a:noFill/>
            <a:ln w="9525" cap="flat" cmpd="sng">
              <a:solidFill>
                <a:srgbClr val="00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2546" name="Text Box 30"/>
          <p:cNvSpPr txBox="1">
            <a:spLocks noChangeArrowheads="1"/>
          </p:cNvSpPr>
          <p:nvPr/>
        </p:nvSpPr>
        <p:spPr bwMode="auto">
          <a:xfrm>
            <a:off x="304800" y="32004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en-US" altLang="zh-CN">
                <a:solidFill>
                  <a:srgbClr val="CC3300"/>
                </a:solidFill>
              </a:rPr>
              <a:t>     </a:t>
            </a:r>
            <a:r>
              <a:rPr lang="zh-CN" altLang="en-US">
                <a:solidFill>
                  <a:srgbClr val="CC3300"/>
                </a:solidFill>
              </a:rPr>
              <a:t>磁场叠加原理</a:t>
            </a:r>
          </a:p>
        </p:txBody>
      </p:sp>
      <p:sp>
        <p:nvSpPr>
          <p:cNvPr id="22547" name="Text Box 31"/>
          <p:cNvSpPr txBox="1">
            <a:spLocks noChangeArrowheads="1"/>
          </p:cNvSpPr>
          <p:nvPr/>
        </p:nvSpPr>
        <p:spPr bwMode="auto">
          <a:xfrm>
            <a:off x="339725" y="38862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rgbClr val="CC3300"/>
                </a:solidFill>
              </a:rPr>
              <a:t>二、应用</a:t>
            </a:r>
          </a:p>
        </p:txBody>
      </p:sp>
      <p:sp>
        <p:nvSpPr>
          <p:cNvPr id="22548" name="Text Box 32"/>
          <p:cNvSpPr txBox="1">
            <a:spLocks noChangeArrowheads="1"/>
          </p:cNvSpPr>
          <p:nvPr/>
        </p:nvSpPr>
        <p:spPr bwMode="auto">
          <a:xfrm>
            <a:off x="476250" y="4495800"/>
            <a:ext cx="264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载流直导线的磁场</a:t>
            </a:r>
          </a:p>
        </p:txBody>
      </p:sp>
      <p:sp>
        <p:nvSpPr>
          <p:cNvPr id="22549" name="Text Box 33"/>
          <p:cNvSpPr txBox="1">
            <a:spLocks noChangeArrowheads="1"/>
          </p:cNvSpPr>
          <p:nvPr/>
        </p:nvSpPr>
        <p:spPr bwMode="auto">
          <a:xfrm>
            <a:off x="396875" y="5257800"/>
            <a:ext cx="295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a:t>圆电流轴线上的磁场</a:t>
            </a:r>
          </a:p>
        </p:txBody>
      </p:sp>
      <p:sp>
        <p:nvSpPr>
          <p:cNvPr id="22550" name="Text Box 34"/>
          <p:cNvSpPr txBox="1">
            <a:spLocks noChangeArrowheads="1"/>
          </p:cNvSpPr>
          <p:nvPr/>
        </p:nvSpPr>
        <p:spPr bwMode="auto">
          <a:xfrm>
            <a:off x="320675" y="6096000"/>
            <a:ext cx="295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螺线管轴线上的磁场</a:t>
            </a:r>
          </a:p>
        </p:txBody>
      </p:sp>
      <p:sp>
        <p:nvSpPr>
          <p:cNvPr id="22551" name="Text Box 35"/>
          <p:cNvSpPr txBox="1">
            <a:spLocks noChangeArrowheads="1"/>
          </p:cNvSpPr>
          <p:nvPr/>
        </p:nvSpPr>
        <p:spPr bwMode="auto">
          <a:xfrm>
            <a:off x="3429000" y="44196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无限长</a:t>
            </a:r>
          </a:p>
        </p:txBody>
      </p:sp>
      <p:sp>
        <p:nvSpPr>
          <p:cNvPr id="22552" name="Text Box 36"/>
          <p:cNvSpPr txBox="1">
            <a:spLocks noChangeArrowheads="1"/>
          </p:cNvSpPr>
          <p:nvPr/>
        </p:nvSpPr>
        <p:spPr bwMode="auto">
          <a:xfrm>
            <a:off x="3429000" y="60960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t>无限长</a:t>
            </a:r>
          </a:p>
        </p:txBody>
      </p:sp>
      <p:graphicFrame>
        <p:nvGraphicFramePr>
          <p:cNvPr id="22533" name="Object 37"/>
          <p:cNvGraphicFramePr>
            <a:graphicFrameLocks noChangeAspect="1"/>
          </p:cNvGraphicFramePr>
          <p:nvPr/>
        </p:nvGraphicFramePr>
        <p:xfrm>
          <a:off x="4648200" y="4141788"/>
          <a:ext cx="1600200" cy="1039812"/>
        </p:xfrm>
        <a:graphic>
          <a:graphicData uri="http://schemas.openxmlformats.org/presentationml/2006/ole">
            <mc:AlternateContent xmlns:mc="http://schemas.openxmlformats.org/markup-compatibility/2006">
              <mc:Choice xmlns:v="urn:schemas-microsoft-com:vml" Requires="v">
                <p:oleObj name="公式" r:id="rId14" imgW="647640" imgH="457200" progId="Equation.3">
                  <p:embed/>
                </p:oleObj>
              </mc:Choice>
              <mc:Fallback>
                <p:oleObj name="公式" r:id="rId14" imgW="647640" imgH="457200" progId="Equation.3">
                  <p:embed/>
                  <p:pic>
                    <p:nvPicPr>
                      <p:cNvPr id="22533"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8200" y="4141788"/>
                        <a:ext cx="1600200" cy="1039812"/>
                      </a:xfrm>
                      <a:prstGeom prst="rect">
                        <a:avLst/>
                      </a:prstGeom>
                      <a:noFill/>
                      <a:ln w="38100">
                        <a:solidFill>
                          <a:srgbClr val="66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38"/>
          <p:cNvGraphicFramePr>
            <a:graphicFrameLocks noChangeAspect="1"/>
          </p:cNvGraphicFramePr>
          <p:nvPr/>
        </p:nvGraphicFramePr>
        <p:xfrm>
          <a:off x="4648200" y="6018213"/>
          <a:ext cx="1905000" cy="687387"/>
        </p:xfrm>
        <a:graphic>
          <a:graphicData uri="http://schemas.openxmlformats.org/presentationml/2006/ole">
            <mc:AlternateContent xmlns:mc="http://schemas.openxmlformats.org/markup-compatibility/2006">
              <mc:Choice xmlns:v="urn:schemas-microsoft-com:vml" Requires="v">
                <p:oleObj name="公式" r:id="rId16" imgW="634680" imgH="228600" progId="Equation.3">
                  <p:embed/>
                </p:oleObj>
              </mc:Choice>
              <mc:Fallback>
                <p:oleObj name="公式" r:id="rId16" imgW="634680" imgH="228600" progId="Equation.3">
                  <p:embed/>
                  <p:pic>
                    <p:nvPicPr>
                      <p:cNvPr id="22534"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8200" y="6018213"/>
                        <a:ext cx="1905000" cy="687387"/>
                      </a:xfrm>
                      <a:prstGeom prst="rect">
                        <a:avLst/>
                      </a:prstGeom>
                      <a:noFill/>
                      <a:ln w="38100">
                        <a:solidFill>
                          <a:srgbClr val="66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3" name="Text Box 39"/>
          <p:cNvSpPr txBox="1">
            <a:spLocks noChangeArrowheads="1"/>
          </p:cNvSpPr>
          <p:nvPr/>
        </p:nvSpPr>
        <p:spPr bwMode="auto">
          <a:xfrm>
            <a:off x="7467600" y="5045075"/>
            <a:ext cx="1524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a:t>方向：</a:t>
            </a:r>
          </a:p>
          <a:p>
            <a:pPr algn="l"/>
            <a:r>
              <a:rPr lang="zh-CN" altLang="en-US"/>
              <a:t>右手定则</a:t>
            </a:r>
          </a:p>
        </p:txBody>
      </p:sp>
      <p:graphicFrame>
        <p:nvGraphicFramePr>
          <p:cNvPr id="22535" name="Object 40"/>
          <p:cNvGraphicFramePr>
            <a:graphicFrameLocks noChangeAspect="1"/>
          </p:cNvGraphicFramePr>
          <p:nvPr/>
        </p:nvGraphicFramePr>
        <p:xfrm>
          <a:off x="3081338" y="3106738"/>
          <a:ext cx="1643062" cy="855662"/>
        </p:xfrm>
        <a:graphic>
          <a:graphicData uri="http://schemas.openxmlformats.org/presentationml/2006/ole">
            <mc:AlternateContent xmlns:mc="http://schemas.openxmlformats.org/markup-compatibility/2006">
              <mc:Choice xmlns:v="urn:schemas-microsoft-com:vml" Requires="v">
                <p:oleObj name="公式" r:id="rId18" imgW="634680" imgH="406080" progId="Equation.3">
                  <p:embed/>
                </p:oleObj>
              </mc:Choice>
              <mc:Fallback>
                <p:oleObj name="公式" r:id="rId18" imgW="634680" imgH="406080" progId="Equation.3">
                  <p:embed/>
                  <p:pic>
                    <p:nvPicPr>
                      <p:cNvPr id="22535" name="Object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81338" y="3106738"/>
                        <a:ext cx="1643062"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6" name="Object 41"/>
          <p:cNvGraphicFramePr>
            <a:graphicFrameLocks noChangeAspect="1"/>
          </p:cNvGraphicFramePr>
          <p:nvPr/>
        </p:nvGraphicFramePr>
        <p:xfrm>
          <a:off x="4876800" y="3124200"/>
          <a:ext cx="1524000" cy="785813"/>
        </p:xfrm>
        <a:graphic>
          <a:graphicData uri="http://schemas.openxmlformats.org/presentationml/2006/ole">
            <mc:AlternateContent xmlns:mc="http://schemas.openxmlformats.org/markup-compatibility/2006">
              <mc:Choice xmlns:v="urn:schemas-microsoft-com:vml" Requires="v">
                <p:oleObj name="公式" r:id="rId20" imgW="660240" imgH="342720" progId="Equation.3">
                  <p:embed/>
                </p:oleObj>
              </mc:Choice>
              <mc:Fallback>
                <p:oleObj name="公式" r:id="rId20" imgW="660240" imgH="342720" progId="Equation.3">
                  <p:embed/>
                  <p:pic>
                    <p:nvPicPr>
                      <p:cNvPr id="22536" name="Object 4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76800" y="3124200"/>
                        <a:ext cx="1524000"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4" name="AutoShape 42"/>
          <p:cNvSpPr>
            <a:spLocks/>
          </p:cNvSpPr>
          <p:nvPr/>
        </p:nvSpPr>
        <p:spPr bwMode="auto">
          <a:xfrm>
            <a:off x="6934200" y="4572000"/>
            <a:ext cx="381000" cy="1828800"/>
          </a:xfrm>
          <a:prstGeom prst="rightBrace">
            <a:avLst>
              <a:gd name="adj1" fmla="val 45711"/>
              <a:gd name="adj2" fmla="val 50000"/>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9C9E5E-6F74-CD79-9A25-018D306AB1D5}"/>
              </a:ext>
            </a:extLst>
          </p:cNvPr>
          <p:cNvSpPr txBox="1"/>
          <p:nvPr/>
        </p:nvSpPr>
        <p:spPr>
          <a:xfrm>
            <a:off x="142041" y="850943"/>
            <a:ext cx="4145873" cy="646331"/>
          </a:xfrm>
          <a:prstGeom prst="rect">
            <a:avLst/>
          </a:prstGeom>
          <a:noFill/>
        </p:spPr>
        <p:txBody>
          <a:bodyPr wrap="square" rtlCol="0">
            <a:spAutoFit/>
          </a:bodyPr>
          <a:lstStyle/>
          <a:p>
            <a:r>
              <a:rPr lang="zh-CN" altLang="en-US" sz="3600" dirty="0">
                <a:ea typeface="微软雅黑" panose="020B0503020204020204" pitchFamily="34" charset="-122"/>
              </a:rPr>
              <a:t>第九次作业：</a:t>
            </a:r>
          </a:p>
        </p:txBody>
      </p:sp>
      <p:sp>
        <p:nvSpPr>
          <p:cNvPr id="5" name="文本框 4">
            <a:extLst>
              <a:ext uri="{FF2B5EF4-FFF2-40B4-BE49-F238E27FC236}">
                <a16:creationId xmlns:a16="http://schemas.microsoft.com/office/drawing/2014/main" id="{9C152DE9-B736-DF33-3F01-6104BF9C8FBB}"/>
              </a:ext>
            </a:extLst>
          </p:cNvPr>
          <p:cNvSpPr txBox="1"/>
          <p:nvPr/>
        </p:nvSpPr>
        <p:spPr>
          <a:xfrm>
            <a:off x="0" y="2051391"/>
            <a:ext cx="9144000" cy="1200329"/>
          </a:xfrm>
          <a:prstGeom prst="rect">
            <a:avLst/>
          </a:prstGeom>
          <a:noFill/>
        </p:spPr>
        <p:txBody>
          <a:bodyPr wrap="square" rtlCol="0">
            <a:spAutoFit/>
          </a:bodyPr>
          <a:lstStyle/>
          <a:p>
            <a:pPr algn="ctr"/>
            <a:r>
              <a:rPr lang="zh-CN" altLang="en-US" sz="3600" b="0" dirty="0">
                <a:solidFill>
                  <a:srgbClr val="FF0000"/>
                </a:solidFill>
                <a:ea typeface="微软雅黑" panose="020B0503020204020204" pitchFamily="34" charset="-122"/>
              </a:rPr>
              <a:t>第三章 习题 </a:t>
            </a:r>
            <a:r>
              <a:rPr lang="en-US" altLang="zh-CN" sz="3600" b="0" dirty="0">
                <a:solidFill>
                  <a:srgbClr val="FF0000"/>
                </a:solidFill>
                <a:ea typeface="微软雅黑" panose="020B0503020204020204" pitchFamily="34" charset="-122"/>
              </a:rPr>
              <a:t>1,</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2,</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3,</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4,</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5,</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6,</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7,</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8</a:t>
            </a:r>
          </a:p>
          <a:p>
            <a:pPr algn="ctr"/>
            <a:r>
              <a:rPr lang="zh-CN" altLang="en-US" sz="3600" b="0" dirty="0">
                <a:solidFill>
                  <a:srgbClr val="FF0000"/>
                </a:solidFill>
                <a:ea typeface="微软雅黑" panose="020B0503020204020204" pitchFamily="34" charset="-122"/>
              </a:rPr>
              <a:t>活页 练习六 </a:t>
            </a:r>
            <a:r>
              <a:rPr lang="en-US" altLang="zh-CN" sz="3600" b="0" dirty="0">
                <a:solidFill>
                  <a:srgbClr val="FF0000"/>
                </a:solidFill>
                <a:ea typeface="微软雅黑" panose="020B0503020204020204" pitchFamily="34" charset="-122"/>
              </a:rPr>
              <a:t>9, 10, 11, 12, 13, 14, 15</a:t>
            </a:r>
            <a:endParaRPr lang="zh-CN" altLang="en-US" sz="3600" b="0" dirty="0">
              <a:solidFill>
                <a:srgbClr val="FF0000"/>
              </a:solidFill>
              <a:ea typeface="微软雅黑" panose="020B0503020204020204" pitchFamily="34" charset="-122"/>
            </a:endParaRPr>
          </a:p>
        </p:txBody>
      </p:sp>
      <p:sp>
        <p:nvSpPr>
          <p:cNvPr id="6" name="文本框 5">
            <a:extLst>
              <a:ext uri="{FF2B5EF4-FFF2-40B4-BE49-F238E27FC236}">
                <a16:creationId xmlns:a16="http://schemas.microsoft.com/office/drawing/2014/main" id="{1781C098-283C-BD97-0ED7-CA36C050CF86}"/>
              </a:ext>
            </a:extLst>
          </p:cNvPr>
          <p:cNvSpPr txBox="1"/>
          <p:nvPr/>
        </p:nvSpPr>
        <p:spPr>
          <a:xfrm>
            <a:off x="142040" y="4989641"/>
            <a:ext cx="8841939" cy="1200329"/>
          </a:xfrm>
          <a:prstGeom prst="rect">
            <a:avLst/>
          </a:prstGeom>
          <a:noFill/>
        </p:spPr>
        <p:txBody>
          <a:bodyPr wrap="square" rtlCol="0">
            <a:spAutoFit/>
          </a:bodyPr>
          <a:lstStyle/>
          <a:p>
            <a:r>
              <a:rPr lang="en-US" altLang="zh-CN" sz="3600" dirty="0">
                <a:ea typeface="微软雅黑" panose="020B0503020204020204" pitchFamily="34" charset="-122"/>
              </a:rPr>
              <a:t>SPOC1</a:t>
            </a:r>
            <a:r>
              <a:rPr lang="zh-CN" altLang="en-US" sz="3600" dirty="0">
                <a:ea typeface="微软雅黑" panose="020B0503020204020204" pitchFamily="34" charset="-122"/>
              </a:rPr>
              <a:t>第五周单元测试和作业，参与讨论</a:t>
            </a:r>
            <a:endParaRPr lang="en-US" altLang="zh-CN" sz="3600" dirty="0">
              <a:ea typeface="微软雅黑" panose="020B0503020204020204" pitchFamily="34" charset="-122"/>
            </a:endParaRPr>
          </a:p>
          <a:p>
            <a:r>
              <a:rPr lang="en-US" altLang="zh-CN" sz="3600" b="0" dirty="0">
                <a:solidFill>
                  <a:schemeClr val="bg1">
                    <a:lumMod val="50000"/>
                  </a:schemeClr>
                </a:solidFill>
                <a:ea typeface="微软雅黑" panose="020B0503020204020204" pitchFamily="34" charset="-122"/>
              </a:rPr>
              <a:t>                   (10</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27</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23:30</a:t>
            </a:r>
            <a:r>
              <a:rPr lang="zh-CN" altLang="en-US" sz="3600" b="0" dirty="0">
                <a:solidFill>
                  <a:schemeClr val="bg1">
                    <a:lumMod val="50000"/>
                  </a:schemeClr>
                </a:solidFill>
                <a:ea typeface="微软雅黑" panose="020B0503020204020204" pitchFamily="34" charset="-122"/>
              </a:rPr>
              <a:t>前完成</a:t>
            </a:r>
            <a:r>
              <a:rPr lang="en-US" altLang="zh-CN" sz="3600" b="0" dirty="0">
                <a:solidFill>
                  <a:schemeClr val="bg1">
                    <a:lumMod val="50000"/>
                  </a:schemeClr>
                </a:solidFill>
                <a:ea typeface="微软雅黑" panose="020B0503020204020204" pitchFamily="34" charset="-122"/>
              </a:rPr>
              <a:t>)</a:t>
            </a:r>
            <a:endParaRPr lang="zh-CN" altLang="en-US" sz="3600" b="0" dirty="0">
              <a:solidFill>
                <a:schemeClr val="bg1">
                  <a:lumMod val="50000"/>
                </a:schemeClr>
              </a:solidFill>
              <a:ea typeface="微软雅黑" panose="020B0503020204020204" pitchFamily="34" charset="-122"/>
            </a:endParaRPr>
          </a:p>
        </p:txBody>
      </p:sp>
      <p:sp>
        <p:nvSpPr>
          <p:cNvPr id="8" name="文本框 7">
            <a:extLst>
              <a:ext uri="{FF2B5EF4-FFF2-40B4-BE49-F238E27FC236}">
                <a16:creationId xmlns:a16="http://schemas.microsoft.com/office/drawing/2014/main" id="{2AAE431B-23F9-B398-CABD-8A195ECD1782}"/>
              </a:ext>
            </a:extLst>
          </p:cNvPr>
          <p:cNvSpPr txBox="1"/>
          <p:nvPr/>
        </p:nvSpPr>
        <p:spPr>
          <a:xfrm>
            <a:off x="771639" y="3810820"/>
            <a:ext cx="7600720" cy="646331"/>
          </a:xfrm>
          <a:prstGeom prst="rect">
            <a:avLst/>
          </a:prstGeom>
          <a:noFill/>
        </p:spPr>
        <p:txBody>
          <a:bodyPr wrap="square">
            <a:spAutoFit/>
          </a:bodyPr>
          <a:lstStyle/>
          <a:p>
            <a:r>
              <a:rPr lang="en-US" altLang="zh-CN" sz="3600" b="0" dirty="0">
                <a:solidFill>
                  <a:schemeClr val="bg1">
                    <a:lumMod val="50000"/>
                  </a:schemeClr>
                </a:solidFill>
                <a:ea typeface="微软雅黑" panose="020B0503020204020204" pitchFamily="34" charset="-122"/>
              </a:rPr>
              <a:t>(10</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31</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23:59</a:t>
            </a:r>
            <a:r>
              <a:rPr lang="zh-CN" altLang="en-US" sz="3600" b="0" dirty="0">
                <a:solidFill>
                  <a:schemeClr val="bg1">
                    <a:lumMod val="50000"/>
                  </a:schemeClr>
                </a:solidFill>
                <a:ea typeface="微软雅黑" panose="020B0503020204020204" pitchFamily="34" charset="-122"/>
              </a:rPr>
              <a:t>前电子版提交到乐学</a:t>
            </a:r>
            <a:r>
              <a:rPr lang="en-US" altLang="zh-CN" sz="3600" b="0" dirty="0">
                <a:solidFill>
                  <a:schemeClr val="bg1">
                    <a:lumMod val="50000"/>
                  </a:schemeClr>
                </a:solidFill>
                <a:ea typeface="微软雅黑" panose="020B0503020204020204" pitchFamily="34" charset="-122"/>
              </a:rPr>
              <a:t>)</a:t>
            </a:r>
            <a:endParaRPr lang="zh-CN" altLang="en-US" sz="3600" dirty="0"/>
          </a:p>
        </p:txBody>
      </p:sp>
    </p:spTree>
    <p:extLst>
      <p:ext uri="{BB962C8B-B14F-4D97-AF65-F5344CB8AC3E}">
        <p14:creationId xmlns:p14="http://schemas.microsoft.com/office/powerpoint/2010/main" val="1781318678"/>
      </p:ext>
    </p:extLst>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252214" y="401290"/>
            <a:ext cx="4895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a:solidFill>
                  <a:srgbClr val="CC3300"/>
                </a:solidFill>
              </a:rPr>
              <a:t>二、欧姆定律的微分形式</a:t>
            </a:r>
          </a:p>
        </p:txBody>
      </p:sp>
      <p:graphicFrame>
        <p:nvGraphicFramePr>
          <p:cNvPr id="245764" name="Object 4"/>
          <p:cNvGraphicFramePr>
            <a:graphicFrameLocks noChangeAspect="1"/>
          </p:cNvGraphicFramePr>
          <p:nvPr/>
        </p:nvGraphicFramePr>
        <p:xfrm>
          <a:off x="5436096" y="3573016"/>
          <a:ext cx="2470150" cy="931863"/>
        </p:xfrm>
        <a:graphic>
          <a:graphicData uri="http://schemas.openxmlformats.org/presentationml/2006/ole">
            <mc:AlternateContent xmlns:mc="http://schemas.openxmlformats.org/markup-compatibility/2006">
              <mc:Choice xmlns:v="urn:schemas-microsoft-com:vml" Requires="v">
                <p:oleObj name="Equation" r:id="rId2" imgW="1041120" imgH="393480" progId="Equation.DSMT4">
                  <p:embed/>
                </p:oleObj>
              </mc:Choice>
              <mc:Fallback>
                <p:oleObj name="Equation" r:id="rId2" imgW="1041120" imgH="393480" progId="Equation.DSMT4">
                  <p:embed/>
                  <p:pic>
                    <p:nvPicPr>
                      <p:cNvPr id="245764" name="Object 4"/>
                      <p:cNvPicPr>
                        <a:picLocks noChangeAspect="1" noChangeArrowheads="1"/>
                      </p:cNvPicPr>
                      <p:nvPr/>
                    </p:nvPicPr>
                    <p:blipFill>
                      <a:blip r:embed="rId3"/>
                      <a:srcRect/>
                      <a:stretch>
                        <a:fillRect/>
                      </a:stretch>
                    </p:blipFill>
                    <p:spPr bwMode="auto">
                      <a:xfrm>
                        <a:off x="5436096" y="3573016"/>
                        <a:ext cx="247015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6" name="Object 6"/>
          <p:cNvGraphicFramePr>
            <a:graphicFrameLocks noChangeAspect="1"/>
          </p:cNvGraphicFramePr>
          <p:nvPr/>
        </p:nvGraphicFramePr>
        <p:xfrm>
          <a:off x="3226941" y="3095997"/>
          <a:ext cx="1489075" cy="981075"/>
        </p:xfrm>
        <a:graphic>
          <a:graphicData uri="http://schemas.openxmlformats.org/presentationml/2006/ole">
            <mc:AlternateContent xmlns:mc="http://schemas.openxmlformats.org/markup-compatibility/2006">
              <mc:Choice xmlns:v="urn:schemas-microsoft-com:vml" Requires="v">
                <p:oleObj name="Equation" r:id="rId4" imgW="596880" imgH="393480" progId="Equation.DSMT4">
                  <p:embed/>
                </p:oleObj>
              </mc:Choice>
              <mc:Fallback>
                <p:oleObj name="Equation" r:id="rId4" imgW="596880" imgH="393480" progId="Equation.DSMT4">
                  <p:embed/>
                  <p:pic>
                    <p:nvPicPr>
                      <p:cNvPr id="245766" name="Object 6"/>
                      <p:cNvPicPr>
                        <a:picLocks noChangeAspect="1" noChangeArrowheads="1"/>
                      </p:cNvPicPr>
                      <p:nvPr/>
                    </p:nvPicPr>
                    <p:blipFill>
                      <a:blip r:embed="rId5"/>
                      <a:srcRect/>
                      <a:stretch>
                        <a:fillRect/>
                      </a:stretch>
                    </p:blipFill>
                    <p:spPr bwMode="auto">
                      <a:xfrm>
                        <a:off x="3226941" y="3095997"/>
                        <a:ext cx="1489075"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9" name="Object 9"/>
          <p:cNvGraphicFramePr>
            <a:graphicFrameLocks noChangeAspect="1"/>
          </p:cNvGraphicFramePr>
          <p:nvPr/>
        </p:nvGraphicFramePr>
        <p:xfrm>
          <a:off x="559022" y="4579143"/>
          <a:ext cx="6245226" cy="1154113"/>
        </p:xfrm>
        <a:graphic>
          <a:graphicData uri="http://schemas.openxmlformats.org/presentationml/2006/ole">
            <mc:AlternateContent xmlns:mc="http://schemas.openxmlformats.org/markup-compatibility/2006">
              <mc:Choice xmlns:v="urn:schemas-microsoft-com:vml" Requires="v">
                <p:oleObj name="Equation" r:id="rId6" imgW="2273040" imgH="419040" progId="Equation.DSMT4">
                  <p:embed/>
                </p:oleObj>
              </mc:Choice>
              <mc:Fallback>
                <p:oleObj name="Equation" r:id="rId6" imgW="2273040" imgH="419040" progId="Equation.DSMT4">
                  <p:embed/>
                  <p:pic>
                    <p:nvPicPr>
                      <p:cNvPr id="245769" name="Object 9"/>
                      <p:cNvPicPr>
                        <a:picLocks noChangeAspect="1" noChangeArrowheads="1"/>
                      </p:cNvPicPr>
                      <p:nvPr/>
                    </p:nvPicPr>
                    <p:blipFill>
                      <a:blip r:embed="rId7"/>
                      <a:srcRect/>
                      <a:stretch>
                        <a:fillRect/>
                      </a:stretch>
                    </p:blipFill>
                    <p:spPr bwMode="auto">
                      <a:xfrm>
                        <a:off x="559022" y="4579143"/>
                        <a:ext cx="6245226" cy="115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70" name="Object 10"/>
          <p:cNvGraphicFramePr>
            <a:graphicFrameLocks noChangeAspect="1"/>
          </p:cNvGraphicFramePr>
          <p:nvPr/>
        </p:nvGraphicFramePr>
        <p:xfrm>
          <a:off x="5508104" y="5823857"/>
          <a:ext cx="1804987" cy="845503"/>
        </p:xfrm>
        <a:graphic>
          <a:graphicData uri="http://schemas.openxmlformats.org/presentationml/2006/ole">
            <mc:AlternateContent xmlns:mc="http://schemas.openxmlformats.org/markup-compatibility/2006">
              <mc:Choice xmlns:v="urn:schemas-microsoft-com:vml" Requires="v">
                <p:oleObj name="Equation" r:id="rId8" imgW="520560" imgH="241200" progId="Equation.DSMT4">
                  <p:embed/>
                </p:oleObj>
              </mc:Choice>
              <mc:Fallback>
                <p:oleObj name="Equation" r:id="rId8" imgW="520560" imgH="241200" progId="Equation.DSMT4">
                  <p:embed/>
                  <p:pic>
                    <p:nvPicPr>
                      <p:cNvPr id="245770" name="Object 10"/>
                      <p:cNvPicPr>
                        <a:picLocks noChangeAspect="1" noChangeArrowheads="1"/>
                      </p:cNvPicPr>
                      <p:nvPr/>
                    </p:nvPicPr>
                    <p:blipFill>
                      <a:blip r:embed="rId9"/>
                      <a:srcRect/>
                      <a:stretch>
                        <a:fillRect/>
                      </a:stretch>
                    </p:blipFill>
                    <p:spPr bwMode="auto">
                      <a:xfrm>
                        <a:off x="5508104" y="5823857"/>
                        <a:ext cx="1804987" cy="845503"/>
                      </a:xfrm>
                      <a:prstGeom prst="rect">
                        <a:avLst/>
                      </a:prstGeom>
                      <a:noFill/>
                      <a:ln w="38100">
                        <a:solidFill>
                          <a:srgbClr val="00B050"/>
                        </a:solidFill>
                        <a:miter lim="800000"/>
                        <a:headEnd/>
                        <a:tailEnd/>
                      </a:ln>
                    </p:spPr>
                  </p:pic>
                </p:oleObj>
              </mc:Fallback>
            </mc:AlternateContent>
          </a:graphicData>
        </a:graphic>
      </p:graphicFrame>
      <p:grpSp>
        <p:nvGrpSpPr>
          <p:cNvPr id="2" name="Group 11"/>
          <p:cNvGrpSpPr>
            <a:grpSpLocks/>
          </p:cNvGrpSpPr>
          <p:nvPr/>
        </p:nvGrpSpPr>
        <p:grpSpPr bwMode="auto">
          <a:xfrm>
            <a:off x="5004048" y="765373"/>
            <a:ext cx="4392612" cy="2087563"/>
            <a:chOff x="2971" y="2614"/>
            <a:chExt cx="2767" cy="1315"/>
          </a:xfrm>
        </p:grpSpPr>
        <p:sp>
          <p:nvSpPr>
            <p:cNvPr id="3087" name="Rectangle 12"/>
            <p:cNvSpPr>
              <a:spLocks noChangeArrowheads="1"/>
            </p:cNvSpPr>
            <p:nvPr/>
          </p:nvSpPr>
          <p:spPr bwMode="auto">
            <a:xfrm>
              <a:off x="5181" y="2946"/>
              <a:ext cx="557"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en-US" altLang="zh-CN">
                  <a:solidFill>
                    <a:schemeClr val="accent2"/>
                  </a:solidFill>
                </a:rPr>
                <a:t>d</a:t>
              </a:r>
              <a:r>
                <a:rPr lang="en-US" altLang="zh-CN" i="1">
                  <a:solidFill>
                    <a:schemeClr val="accent2"/>
                  </a:solidFill>
                </a:rPr>
                <a:t>I</a:t>
              </a:r>
              <a:endParaRPr lang="en-US" altLang="zh-CN">
                <a:solidFill>
                  <a:schemeClr val="accent2"/>
                </a:solidFill>
              </a:endParaRPr>
            </a:p>
          </p:txBody>
        </p:sp>
        <p:sp>
          <p:nvSpPr>
            <p:cNvPr id="3088" name="Rectangle 13"/>
            <p:cNvSpPr>
              <a:spLocks noChangeArrowheads="1"/>
            </p:cNvSpPr>
            <p:nvPr/>
          </p:nvSpPr>
          <p:spPr bwMode="auto">
            <a:xfrm>
              <a:off x="2971" y="3039"/>
              <a:ext cx="401" cy="561"/>
            </a:xfrm>
            <a:prstGeom prst="rect">
              <a:avLst/>
            </a:prstGeom>
            <a:noFill/>
            <a:ln w="508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en-US" altLang="zh-CN">
                  <a:solidFill>
                    <a:schemeClr val="accent2"/>
                  </a:solidFill>
                </a:rPr>
                <a:t>d</a:t>
              </a:r>
              <a:r>
                <a:rPr lang="en-US" altLang="zh-CN" i="1">
                  <a:solidFill>
                    <a:schemeClr val="accent2"/>
                  </a:solidFill>
                </a:rPr>
                <a:t>S</a:t>
              </a:r>
              <a:endParaRPr lang="en-US" altLang="zh-CN">
                <a:solidFill>
                  <a:schemeClr val="accent2"/>
                </a:solidFill>
              </a:endParaRPr>
            </a:p>
          </p:txBody>
        </p:sp>
        <p:sp>
          <p:nvSpPr>
            <p:cNvPr id="3089" name="Rectangle 14"/>
            <p:cNvSpPr>
              <a:spLocks noChangeArrowheads="1"/>
            </p:cNvSpPr>
            <p:nvPr/>
          </p:nvSpPr>
          <p:spPr bwMode="auto">
            <a:xfrm>
              <a:off x="3875" y="3459"/>
              <a:ext cx="608" cy="470"/>
            </a:xfrm>
            <a:prstGeom prst="rect">
              <a:avLst/>
            </a:prstGeom>
            <a:noFill/>
            <a:ln w="508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en-US" altLang="zh-CN">
                  <a:solidFill>
                    <a:schemeClr val="accent2"/>
                  </a:solidFill>
                </a:rPr>
                <a:t>d</a:t>
              </a:r>
              <a:r>
                <a:rPr lang="en-US" altLang="zh-CN" i="1">
                  <a:solidFill>
                    <a:schemeClr val="accent2"/>
                  </a:solidFill>
                </a:rPr>
                <a:t>l</a:t>
              </a:r>
              <a:endParaRPr lang="en-US" altLang="zh-CN">
                <a:solidFill>
                  <a:schemeClr val="accent2"/>
                </a:solidFill>
              </a:endParaRPr>
            </a:p>
          </p:txBody>
        </p:sp>
        <p:sp>
          <p:nvSpPr>
            <p:cNvPr id="3090" name="Oval 15"/>
            <p:cNvSpPr>
              <a:spLocks noChangeArrowheads="1"/>
            </p:cNvSpPr>
            <p:nvPr/>
          </p:nvSpPr>
          <p:spPr bwMode="auto">
            <a:xfrm>
              <a:off x="3202" y="2961"/>
              <a:ext cx="143" cy="5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091" name="Line 16"/>
            <p:cNvSpPr>
              <a:spLocks noChangeShapeType="1"/>
            </p:cNvSpPr>
            <p:nvPr/>
          </p:nvSpPr>
          <p:spPr bwMode="auto">
            <a:xfrm>
              <a:off x="4662" y="2997"/>
              <a:ext cx="27" cy="506"/>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092" name="Line 17"/>
            <p:cNvSpPr>
              <a:spLocks noChangeShapeType="1"/>
            </p:cNvSpPr>
            <p:nvPr/>
          </p:nvSpPr>
          <p:spPr bwMode="auto">
            <a:xfrm>
              <a:off x="4701" y="3014"/>
              <a:ext cx="40" cy="199"/>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093" name="Line 18"/>
            <p:cNvSpPr>
              <a:spLocks noChangeShapeType="1"/>
            </p:cNvSpPr>
            <p:nvPr/>
          </p:nvSpPr>
          <p:spPr bwMode="auto">
            <a:xfrm>
              <a:off x="3551" y="3249"/>
              <a:ext cx="724" cy="1"/>
            </a:xfrm>
            <a:prstGeom prst="line">
              <a:avLst/>
            </a:prstGeom>
            <a:noFill/>
            <a:ln w="9525">
              <a:solidFill>
                <a:srgbClr val="000000"/>
              </a:solidFill>
              <a:round/>
              <a:headEnd type="none" w="med" len="sm"/>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094" name="Line 19"/>
            <p:cNvSpPr>
              <a:spLocks noChangeShapeType="1"/>
            </p:cNvSpPr>
            <p:nvPr/>
          </p:nvSpPr>
          <p:spPr bwMode="auto">
            <a:xfrm>
              <a:off x="4908" y="3249"/>
              <a:ext cx="557" cy="1"/>
            </a:xfrm>
            <a:prstGeom prst="line">
              <a:avLst/>
            </a:prstGeom>
            <a:noFill/>
            <a:ln w="9525">
              <a:solidFill>
                <a:srgbClr val="000000"/>
              </a:solidFill>
              <a:round/>
              <a:headEnd type="none" w="med" len="sm"/>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095" name="Rectangle 20"/>
            <p:cNvSpPr>
              <a:spLocks noChangeArrowheads="1"/>
            </p:cNvSpPr>
            <p:nvPr/>
          </p:nvSpPr>
          <p:spPr bwMode="auto">
            <a:xfrm>
              <a:off x="4018" y="2614"/>
              <a:ext cx="3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r>
                <a:rPr lang="en-US" altLang="zh-CN" dirty="0" err="1">
                  <a:solidFill>
                    <a:schemeClr val="accent2"/>
                  </a:solidFill>
                </a:rPr>
                <a:t>d</a:t>
              </a:r>
              <a:r>
                <a:rPr lang="en-US" altLang="zh-CN" i="1" dirty="0" err="1">
                  <a:solidFill>
                    <a:schemeClr val="accent2"/>
                  </a:solidFill>
                </a:rPr>
                <a:t>U</a:t>
              </a:r>
              <a:endParaRPr lang="en-US" altLang="zh-CN" dirty="0">
                <a:solidFill>
                  <a:schemeClr val="accent2"/>
                </a:solidFill>
              </a:endParaRPr>
            </a:p>
          </p:txBody>
        </p:sp>
        <p:sp>
          <p:nvSpPr>
            <p:cNvPr id="3096" name="Freeform 21"/>
            <p:cNvSpPr>
              <a:spLocks/>
            </p:cNvSpPr>
            <p:nvPr/>
          </p:nvSpPr>
          <p:spPr bwMode="auto">
            <a:xfrm>
              <a:off x="3279" y="2961"/>
              <a:ext cx="1457" cy="14"/>
            </a:xfrm>
            <a:custGeom>
              <a:avLst/>
              <a:gdLst>
                <a:gd name="T0" fmla="*/ 0 w 2254"/>
                <a:gd name="T1" fmla="*/ 0 h 16"/>
                <a:gd name="T2" fmla="*/ 165 w 2254"/>
                <a:gd name="T3" fmla="*/ 7 h 16"/>
                <a:gd name="T4" fmla="*/ 0 60000 65536"/>
                <a:gd name="T5" fmla="*/ 0 60000 65536"/>
                <a:gd name="T6" fmla="*/ 0 w 2254"/>
                <a:gd name="T7" fmla="*/ 0 h 16"/>
                <a:gd name="T8" fmla="*/ 2254 w 2254"/>
                <a:gd name="T9" fmla="*/ 16 h 16"/>
              </a:gdLst>
              <a:ahLst/>
              <a:cxnLst>
                <a:cxn ang="T4">
                  <a:pos x="T0" y="T1"/>
                </a:cxn>
                <a:cxn ang="T5">
                  <a:pos x="T2" y="T3"/>
                </a:cxn>
              </a:cxnLst>
              <a:rect l="T6" t="T7" r="T8" b="T9"/>
              <a:pathLst>
                <a:path w="2254" h="16">
                  <a:moveTo>
                    <a:pt x="0" y="0"/>
                  </a:moveTo>
                  <a:lnTo>
                    <a:pt x="2254" y="16"/>
                  </a:lnTo>
                </a:path>
              </a:pathLst>
            </a:custGeom>
            <a:solidFill>
              <a:srgbClr val="FFFFFF"/>
            </a:solidFill>
            <a:ln w="9525">
              <a:solidFill>
                <a:srgbClr val="000000"/>
              </a:solidFill>
              <a:round/>
              <a:headEnd type="none" w="med" len="sm"/>
              <a:tailEnd type="none" w="med" len="sm"/>
            </a:ln>
          </p:spPr>
          <p:txBody>
            <a:bodyPr/>
            <a:lstStyle/>
            <a:p>
              <a:endParaRPr lang="zh-CN" altLang="en-US"/>
            </a:p>
          </p:txBody>
        </p:sp>
        <p:sp>
          <p:nvSpPr>
            <p:cNvPr id="3097" name="Line 22"/>
            <p:cNvSpPr>
              <a:spLocks noChangeShapeType="1"/>
            </p:cNvSpPr>
            <p:nvPr/>
          </p:nvSpPr>
          <p:spPr bwMode="auto">
            <a:xfrm>
              <a:off x="4701" y="3393"/>
              <a:ext cx="27" cy="145"/>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98" name="Line 23"/>
            <p:cNvSpPr>
              <a:spLocks noChangeShapeType="1"/>
            </p:cNvSpPr>
            <p:nvPr/>
          </p:nvSpPr>
          <p:spPr bwMode="auto">
            <a:xfrm>
              <a:off x="3279" y="3537"/>
              <a:ext cx="1475" cy="1"/>
            </a:xfrm>
            <a:prstGeom prst="line">
              <a:avLst/>
            </a:prstGeom>
            <a:noFill/>
            <a:ln w="9525">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099" name="Oval 24"/>
            <p:cNvSpPr>
              <a:spLocks noChangeArrowheads="1"/>
            </p:cNvSpPr>
            <p:nvPr/>
          </p:nvSpPr>
          <p:spPr bwMode="auto">
            <a:xfrm>
              <a:off x="4661" y="2978"/>
              <a:ext cx="142" cy="5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00" name="Text Box 25"/>
            <p:cNvSpPr txBox="1">
              <a:spLocks noChangeArrowheads="1"/>
            </p:cNvSpPr>
            <p:nvPr/>
          </p:nvSpPr>
          <p:spPr bwMode="auto">
            <a:xfrm>
              <a:off x="4385" y="2982"/>
              <a:ext cx="349" cy="548"/>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type="none" w="sm" len="me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zh-CN">
                <a:solidFill>
                  <a:schemeClr val="accent2"/>
                </a:solidFill>
              </a:endParaRPr>
            </a:p>
          </p:txBody>
        </p:sp>
        <p:graphicFrame>
          <p:nvGraphicFramePr>
            <p:cNvPr id="3081" name="Object 26"/>
            <p:cNvGraphicFramePr>
              <a:graphicFrameLocks noChangeAspect="1"/>
            </p:cNvGraphicFramePr>
            <p:nvPr/>
          </p:nvGraphicFramePr>
          <p:xfrm>
            <a:off x="4281" y="2990"/>
            <a:ext cx="232" cy="440"/>
          </p:xfrm>
          <a:graphic>
            <a:graphicData uri="http://schemas.openxmlformats.org/presentationml/2006/ole">
              <mc:AlternateContent xmlns:mc="http://schemas.openxmlformats.org/markup-compatibility/2006">
                <mc:Choice xmlns:v="urn:schemas-microsoft-com:vml" Requires="v">
                  <p:oleObj name="公式" r:id="rId10" imgW="126720" imgH="241200" progId="Equation.3">
                    <p:embed/>
                  </p:oleObj>
                </mc:Choice>
                <mc:Fallback>
                  <p:oleObj name="公式" r:id="rId10" imgW="126720" imgH="241200" progId="Equation.3">
                    <p:embed/>
                    <p:pic>
                      <p:nvPicPr>
                        <p:cNvPr id="3081"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1" y="2990"/>
                          <a:ext cx="232"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 name="Object 4"/>
          <p:cNvGraphicFramePr>
            <a:graphicFrameLocks noChangeAspect="1"/>
          </p:cNvGraphicFramePr>
          <p:nvPr/>
        </p:nvGraphicFramePr>
        <p:xfrm>
          <a:off x="5512748" y="2852936"/>
          <a:ext cx="1723548" cy="462757"/>
        </p:xfrm>
        <a:graphic>
          <a:graphicData uri="http://schemas.openxmlformats.org/presentationml/2006/ole">
            <mc:AlternateContent xmlns:mc="http://schemas.openxmlformats.org/markup-compatibility/2006">
              <mc:Choice xmlns:v="urn:schemas-microsoft-com:vml" Requires="v">
                <p:oleObj name="Equation" r:id="rId12" imgW="660240" imgH="177480" progId="Equation.DSMT4">
                  <p:embed/>
                </p:oleObj>
              </mc:Choice>
              <mc:Fallback>
                <p:oleObj name="Equation" r:id="rId12" imgW="660240" imgH="177480" progId="Equation.DSMT4">
                  <p:embed/>
                  <p:pic>
                    <p:nvPicPr>
                      <p:cNvPr id="29" name="Object 4"/>
                      <p:cNvPicPr>
                        <a:picLocks noChangeAspect="1" noChangeArrowheads="1"/>
                      </p:cNvPicPr>
                      <p:nvPr/>
                    </p:nvPicPr>
                    <p:blipFill>
                      <a:blip r:embed="rId13"/>
                      <a:srcRect/>
                      <a:stretch>
                        <a:fillRect/>
                      </a:stretch>
                    </p:blipFill>
                    <p:spPr bwMode="auto">
                      <a:xfrm>
                        <a:off x="5512748" y="2852936"/>
                        <a:ext cx="1723548" cy="4627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4"/>
          <p:cNvGraphicFramePr>
            <a:graphicFrameLocks noChangeAspect="1"/>
          </p:cNvGraphicFramePr>
          <p:nvPr/>
        </p:nvGraphicFramePr>
        <p:xfrm>
          <a:off x="605061" y="3284984"/>
          <a:ext cx="1590675" cy="530225"/>
        </p:xfrm>
        <a:graphic>
          <a:graphicData uri="http://schemas.openxmlformats.org/presentationml/2006/ole">
            <mc:AlternateContent xmlns:mc="http://schemas.openxmlformats.org/markup-compatibility/2006">
              <mc:Choice xmlns:v="urn:schemas-microsoft-com:vml" Requires="v">
                <p:oleObj name="Equation" r:id="rId14" imgW="609480" imgH="203040" progId="Equation.DSMT4">
                  <p:embed/>
                </p:oleObj>
              </mc:Choice>
              <mc:Fallback>
                <p:oleObj name="Equation" r:id="rId14" imgW="609480" imgH="203040" progId="Equation.DSMT4">
                  <p:embed/>
                  <p:pic>
                    <p:nvPicPr>
                      <p:cNvPr id="30" name="Object 4"/>
                      <p:cNvPicPr>
                        <a:picLocks noChangeAspect="1" noChangeArrowheads="1"/>
                      </p:cNvPicPr>
                      <p:nvPr/>
                    </p:nvPicPr>
                    <p:blipFill>
                      <a:blip r:embed="rId15"/>
                      <a:srcRect/>
                      <a:stretch>
                        <a:fillRect/>
                      </a:stretch>
                    </p:blipFill>
                    <p:spPr bwMode="auto">
                      <a:xfrm>
                        <a:off x="605061" y="3284984"/>
                        <a:ext cx="159067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组合 2"/>
          <p:cNvGrpSpPr/>
          <p:nvPr/>
        </p:nvGrpSpPr>
        <p:grpSpPr>
          <a:xfrm>
            <a:off x="2364586" y="3128328"/>
            <a:ext cx="3071510" cy="918585"/>
            <a:chOff x="2364586" y="3128328"/>
            <a:chExt cx="3071510" cy="918585"/>
          </a:xfrm>
        </p:grpSpPr>
        <p:sp>
          <p:nvSpPr>
            <p:cNvPr id="245787" name="Line 27"/>
            <p:cNvSpPr>
              <a:spLocks noChangeShapeType="1"/>
            </p:cNvSpPr>
            <p:nvPr/>
          </p:nvSpPr>
          <p:spPr bwMode="auto">
            <a:xfrm>
              <a:off x="2364586" y="3540954"/>
              <a:ext cx="573686" cy="1911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788" name="Line 28"/>
            <p:cNvSpPr>
              <a:spLocks noChangeShapeType="1"/>
            </p:cNvSpPr>
            <p:nvPr/>
          </p:nvSpPr>
          <p:spPr bwMode="auto">
            <a:xfrm flipH="1">
              <a:off x="4752851" y="3128328"/>
              <a:ext cx="611237" cy="187365"/>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28"/>
            <p:cNvSpPr>
              <a:spLocks noChangeShapeType="1"/>
            </p:cNvSpPr>
            <p:nvPr/>
          </p:nvSpPr>
          <p:spPr bwMode="auto">
            <a:xfrm flipH="1" flipV="1">
              <a:off x="4752851" y="3933056"/>
              <a:ext cx="683245" cy="113857"/>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mc:AlternateContent xmlns:mc="http://schemas.openxmlformats.org/markup-compatibility/2006" xmlns:a14="http://schemas.microsoft.com/office/drawing/2010/main">
        <mc:Choice Requires="a14">
          <p:sp>
            <p:nvSpPr>
              <p:cNvPr id="32" name="Rectangle 3"/>
              <p:cNvSpPr>
                <a:spLocks noChangeArrowheads="1"/>
              </p:cNvSpPr>
              <p:nvPr/>
            </p:nvSpPr>
            <p:spPr bwMode="auto">
              <a:xfrm>
                <a:off x="1310610" y="5973099"/>
                <a:ext cx="3405406" cy="584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14:m>
                  <m:oMath xmlns:m="http://schemas.openxmlformats.org/officeDocument/2006/math">
                    <m:r>
                      <a:rPr lang="en-US" altLang="zh-CN" sz="3200" b="1" i="1" smtClean="0">
                        <a:latin typeface="Cambria Math" panose="02040503050406030204" pitchFamily="18" charset="0"/>
                      </a:rPr>
                      <m:t>𝒋</m:t>
                    </m:r>
                    <m:r>
                      <a:rPr lang="en-US" altLang="zh-CN" sz="3200" b="1" i="1" smtClean="0">
                        <a:latin typeface="Cambria Math" panose="02040503050406030204" pitchFamily="18" charset="0"/>
                      </a:rPr>
                      <m:t>, </m:t>
                    </m:r>
                    <m:r>
                      <a:rPr lang="en-US" altLang="zh-CN" sz="3200" b="1" i="1" smtClean="0">
                        <a:latin typeface="Cambria Math" panose="02040503050406030204" pitchFamily="18" charset="0"/>
                      </a:rPr>
                      <m:t>𝑬</m:t>
                    </m:r>
                  </m:oMath>
                </a14:m>
                <a:r>
                  <a:rPr lang="zh-CN" altLang="en-US" sz="3200" dirty="0"/>
                  <a:t> 同方向，有</a:t>
                </a:r>
              </a:p>
            </p:txBody>
          </p:sp>
        </mc:Choice>
        <mc:Fallback xmlns="">
          <p:sp>
            <p:nvSpPr>
              <p:cNvPr id="32" name="Rectangle 3"/>
              <p:cNvSpPr>
                <a:spLocks noRot="1" noChangeAspect="1" noMove="1" noResize="1" noEditPoints="1" noAdjustHandles="1" noChangeArrowheads="1" noChangeShapeType="1" noTextEdit="1"/>
              </p:cNvSpPr>
              <p:nvPr/>
            </p:nvSpPr>
            <p:spPr bwMode="auto">
              <a:xfrm>
                <a:off x="1310610" y="5973099"/>
                <a:ext cx="3405406" cy="584775"/>
              </a:xfrm>
              <a:prstGeom prst="rect">
                <a:avLst/>
              </a:prstGeom>
              <a:blipFill rotWithShape="0">
                <a:blip r:embed="rId17"/>
                <a:stretch>
                  <a:fillRect t="-17708" b="-29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Rectangle 3"/>
              <p:cNvSpPr>
                <a:spLocks noChangeArrowheads="1"/>
              </p:cNvSpPr>
              <p:nvPr/>
            </p:nvSpPr>
            <p:spPr bwMode="auto">
              <a:xfrm>
                <a:off x="662786" y="1340768"/>
                <a:ext cx="2186276" cy="584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3200" dirty="0"/>
                  <a:t>电阻率 </a:t>
                </a:r>
                <a14:m>
                  <m:oMath xmlns:m="http://schemas.openxmlformats.org/officeDocument/2006/math">
                    <m:r>
                      <a:rPr lang="en-US" altLang="zh-CN" sz="3200" b="1" i="1" smtClean="0">
                        <a:latin typeface="Cambria Math" panose="02040503050406030204" pitchFamily="18" charset="0"/>
                      </a:rPr>
                      <m:t>𝝆</m:t>
                    </m:r>
                  </m:oMath>
                </a14:m>
                <a:endParaRPr lang="zh-CN" altLang="en-US" sz="3200" dirty="0"/>
              </a:p>
            </p:txBody>
          </p:sp>
        </mc:Choice>
        <mc:Fallback xmlns="">
          <p:sp>
            <p:nvSpPr>
              <p:cNvPr id="33" name="Rectangle 3"/>
              <p:cNvSpPr>
                <a:spLocks noRot="1" noChangeAspect="1" noMove="1" noResize="1" noEditPoints="1" noAdjustHandles="1" noChangeArrowheads="1" noChangeShapeType="1" noTextEdit="1"/>
              </p:cNvSpPr>
              <p:nvPr/>
            </p:nvSpPr>
            <p:spPr bwMode="auto">
              <a:xfrm>
                <a:off x="662786" y="1340768"/>
                <a:ext cx="2186276" cy="584775"/>
              </a:xfrm>
              <a:prstGeom prst="rect">
                <a:avLst/>
              </a:prstGeom>
              <a:blipFill rotWithShape="0">
                <a:blip r:embed="rId18"/>
                <a:stretch>
                  <a:fillRect l="-7263" t="-17708" b="-29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Rectangle 3"/>
              <p:cNvSpPr>
                <a:spLocks noChangeArrowheads="1"/>
              </p:cNvSpPr>
              <p:nvPr/>
            </p:nvSpPr>
            <p:spPr bwMode="auto">
              <a:xfrm>
                <a:off x="660103" y="2060848"/>
                <a:ext cx="3545432" cy="584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3200" dirty="0"/>
                  <a:t>电导率 </a:t>
                </a:r>
                <a14:m>
                  <m:oMath xmlns:m="http://schemas.openxmlformats.org/officeDocument/2006/math">
                    <m:r>
                      <a:rPr lang="en-US" altLang="zh-CN" sz="3200" b="1" i="1" smtClean="0">
                        <a:latin typeface="Cambria Math" panose="02040503050406030204" pitchFamily="18" charset="0"/>
                      </a:rPr>
                      <m:t>𝝈</m:t>
                    </m:r>
                    <m:r>
                      <a:rPr lang="en-US" altLang="zh-CN" sz="3200" b="1" i="1" smtClean="0">
                        <a:latin typeface="Cambria Math" panose="02040503050406030204" pitchFamily="18" charset="0"/>
                      </a:rPr>
                      <m:t>=</m:t>
                    </m:r>
                    <m:r>
                      <a:rPr lang="en-US" altLang="zh-CN" sz="3200" b="1" i="1" smtClean="0">
                        <a:latin typeface="Cambria Math" panose="02040503050406030204" pitchFamily="18" charset="0"/>
                      </a:rPr>
                      <m:t>𝟏</m:t>
                    </m:r>
                    <m:r>
                      <a:rPr lang="en-US" altLang="zh-CN" sz="3200" b="1" i="1" smtClean="0">
                        <a:latin typeface="Cambria Math" panose="02040503050406030204" pitchFamily="18" charset="0"/>
                      </a:rPr>
                      <m:t>/</m:t>
                    </m:r>
                    <m:r>
                      <a:rPr lang="en-US" altLang="zh-CN" sz="3200" b="1" i="1" smtClean="0">
                        <a:latin typeface="Cambria Math" panose="02040503050406030204" pitchFamily="18" charset="0"/>
                      </a:rPr>
                      <m:t>𝝆</m:t>
                    </m:r>
                  </m:oMath>
                </a14:m>
                <a:endParaRPr lang="zh-CN" altLang="en-US" sz="3200" dirty="0"/>
              </a:p>
            </p:txBody>
          </p:sp>
        </mc:Choice>
        <mc:Fallback xmlns="">
          <p:sp>
            <p:nvSpPr>
              <p:cNvPr id="34" name="Rectangle 3"/>
              <p:cNvSpPr>
                <a:spLocks noRot="1" noChangeAspect="1" noMove="1" noResize="1" noEditPoints="1" noAdjustHandles="1" noChangeArrowheads="1" noChangeShapeType="1" noTextEdit="1"/>
              </p:cNvSpPr>
              <p:nvPr/>
            </p:nvSpPr>
            <p:spPr bwMode="auto">
              <a:xfrm>
                <a:off x="660103" y="2060848"/>
                <a:ext cx="3545432" cy="584775"/>
              </a:xfrm>
              <a:prstGeom prst="rect">
                <a:avLst/>
              </a:prstGeom>
              <a:blipFill rotWithShape="0">
                <a:blip r:embed="rId19"/>
                <a:stretch>
                  <a:fillRect l="-4296" t="-16667" b="-302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down)">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ircle(in)">
                                      <p:cBhvr>
                                        <p:cTn id="21" dur="20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4576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down)">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45764"/>
                                        </p:tgtEl>
                                        <p:attrNameLst>
                                          <p:attrName>style.visibility</p:attrName>
                                        </p:attrNameLst>
                                      </p:cBhvr>
                                      <p:to>
                                        <p:strVal val="visible"/>
                                      </p:to>
                                    </p:set>
                                    <p:animEffect transition="in" filter="wipe(down)">
                                      <p:cBhvr>
                                        <p:cTn id="35" dur="500"/>
                                        <p:tgtEl>
                                          <p:spTgt spid="24576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45769"/>
                                        </p:tgtEl>
                                        <p:attrNameLst>
                                          <p:attrName>style.visibility</p:attrName>
                                        </p:attrNameLst>
                                      </p:cBhvr>
                                      <p:to>
                                        <p:strVal val="visible"/>
                                      </p:to>
                                    </p:set>
                                    <p:animEffect transition="in" filter="wipe(down)">
                                      <p:cBhvr>
                                        <p:cTn id="40" dur="500"/>
                                        <p:tgtEl>
                                          <p:spTgt spid="24576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down)">
                                      <p:cBhvr>
                                        <p:cTn id="45" dur="500"/>
                                        <p:tgtEl>
                                          <p:spTgt spid="32"/>
                                        </p:tgtEl>
                                      </p:cBhvr>
                                    </p:animEffect>
                                  </p:childTnLst>
                                </p:cTn>
                              </p:par>
                              <p:par>
                                <p:cTn id="46" presetID="22" presetClass="entr" presetSubtype="4" fill="hold" nodeType="withEffect">
                                  <p:stCondLst>
                                    <p:cond delay="0"/>
                                  </p:stCondLst>
                                  <p:childTnLst>
                                    <p:set>
                                      <p:cBhvr>
                                        <p:cTn id="47" dur="1" fill="hold">
                                          <p:stCondLst>
                                            <p:cond delay="0"/>
                                          </p:stCondLst>
                                        </p:cTn>
                                        <p:tgtEl>
                                          <p:spTgt spid="245770"/>
                                        </p:tgtEl>
                                        <p:attrNameLst>
                                          <p:attrName>style.visibility</p:attrName>
                                        </p:attrNameLst>
                                      </p:cBhvr>
                                      <p:to>
                                        <p:strVal val="visible"/>
                                      </p:to>
                                    </p:set>
                                    <p:animEffect transition="in" filter="wipe(down)">
                                      <p:cBhvr>
                                        <p:cTn id="48" dur="500"/>
                                        <p:tgtEl>
                                          <p:spTgt spid="245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 Box 3"/>
          <p:cNvSpPr txBox="1">
            <a:spLocks noChangeArrowheads="1"/>
          </p:cNvSpPr>
          <p:nvPr/>
        </p:nvSpPr>
        <p:spPr bwMode="auto">
          <a:xfrm>
            <a:off x="304800" y="381000"/>
            <a:ext cx="373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a:solidFill>
                  <a:srgbClr val="CC3300"/>
                </a:solidFill>
              </a:rPr>
              <a:t>三、电源和电动势</a:t>
            </a:r>
          </a:p>
        </p:txBody>
      </p:sp>
      <p:sp>
        <p:nvSpPr>
          <p:cNvPr id="241669" name="Text Box 5"/>
          <p:cNvSpPr txBox="1">
            <a:spLocks noChangeArrowheads="1"/>
          </p:cNvSpPr>
          <p:nvPr/>
        </p:nvSpPr>
        <p:spPr bwMode="auto">
          <a:xfrm>
            <a:off x="457200" y="13716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a:solidFill>
                  <a:schemeClr val="accent2"/>
                </a:solidFill>
              </a:rPr>
              <a:t>恒定电流条件：恒定电场，恒定速度（闭合回路）</a:t>
            </a:r>
          </a:p>
        </p:txBody>
      </p:sp>
      <p:sp>
        <p:nvSpPr>
          <p:cNvPr id="241670" name="Text Box 6"/>
          <p:cNvSpPr txBox="1">
            <a:spLocks noChangeArrowheads="1"/>
          </p:cNvSpPr>
          <p:nvPr/>
        </p:nvSpPr>
        <p:spPr bwMode="auto">
          <a:xfrm>
            <a:off x="457200" y="2057400"/>
            <a:ext cx="350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spcBef>
                <a:spcPct val="50000"/>
              </a:spcBef>
            </a:pPr>
            <a:r>
              <a:rPr lang="zh-CN" altLang="en-US">
                <a:solidFill>
                  <a:schemeClr val="accent2"/>
                </a:solidFill>
              </a:rPr>
              <a:t>如何产生恒定电流？？</a:t>
            </a:r>
          </a:p>
        </p:txBody>
      </p:sp>
      <p:graphicFrame>
        <p:nvGraphicFramePr>
          <p:cNvPr id="241722" name="Object 58"/>
          <p:cNvGraphicFramePr>
            <a:graphicFrameLocks noChangeAspect="1"/>
          </p:cNvGraphicFramePr>
          <p:nvPr/>
        </p:nvGraphicFramePr>
        <p:xfrm>
          <a:off x="4191000" y="304800"/>
          <a:ext cx="1717675" cy="847725"/>
        </p:xfrm>
        <a:graphic>
          <a:graphicData uri="http://schemas.openxmlformats.org/presentationml/2006/ole">
            <mc:AlternateContent xmlns:mc="http://schemas.openxmlformats.org/markup-compatibility/2006">
              <mc:Choice xmlns:v="urn:schemas-microsoft-com:vml" Requires="v">
                <p:oleObj name="Equation" r:id="rId2" imgW="495000" imgH="241200" progId="Equation.DSMT4">
                  <p:embed/>
                </p:oleObj>
              </mc:Choice>
              <mc:Fallback>
                <p:oleObj name="Equation" r:id="rId2" imgW="495000" imgH="241200" progId="Equation.DSMT4">
                  <p:embed/>
                  <p:pic>
                    <p:nvPicPr>
                      <p:cNvPr id="241722" name="Object 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304800"/>
                        <a:ext cx="1717675" cy="847725"/>
                      </a:xfrm>
                      <a:prstGeom prst="rect">
                        <a:avLst/>
                      </a:prstGeom>
                      <a:gradFill rotWithShape="1">
                        <a:gsLst>
                          <a:gs pos="0">
                            <a:srgbClr val="CCFFFF">
                              <a:alpha val="49001"/>
                            </a:srgbClr>
                          </a:gs>
                          <a:gs pos="50000">
                            <a:srgbClr val="FFFFFF"/>
                          </a:gs>
                          <a:gs pos="100000">
                            <a:srgbClr val="CCFFFF">
                              <a:alpha val="49001"/>
                            </a:srgbClr>
                          </a:gs>
                        </a:gsLst>
                        <a:lin ang="5400000" scaled="1"/>
                      </a:gradFill>
                      <a:ln w="38100">
                        <a:solidFill>
                          <a:srgbClr val="CC3300"/>
                        </a:solidFill>
                        <a:miter lim="800000"/>
                        <a:headEnd/>
                        <a:tailEnd/>
                      </a:ln>
                    </p:spPr>
                  </p:pic>
                </p:oleObj>
              </mc:Fallback>
            </mc:AlternateContent>
          </a:graphicData>
        </a:graphic>
      </p:graphicFrame>
      <p:graphicFrame>
        <p:nvGraphicFramePr>
          <p:cNvPr id="241723" name="Object 59"/>
          <p:cNvGraphicFramePr>
            <a:graphicFrameLocks noChangeAspect="1"/>
          </p:cNvGraphicFramePr>
          <p:nvPr/>
        </p:nvGraphicFramePr>
        <p:xfrm>
          <a:off x="6248400" y="457200"/>
          <a:ext cx="1606550" cy="630238"/>
        </p:xfrm>
        <a:graphic>
          <a:graphicData uri="http://schemas.openxmlformats.org/presentationml/2006/ole">
            <mc:AlternateContent xmlns:mc="http://schemas.openxmlformats.org/markup-compatibility/2006">
              <mc:Choice xmlns:v="urn:schemas-microsoft-com:vml" Requires="v">
                <p:oleObj name="Equation" r:id="rId4" imgW="507960" imgH="215640" progId="Equation.DSMT4">
                  <p:embed/>
                </p:oleObj>
              </mc:Choice>
              <mc:Fallback>
                <p:oleObj name="Equation" r:id="rId4" imgW="507960" imgH="215640" progId="Equation.DSMT4">
                  <p:embed/>
                  <p:pic>
                    <p:nvPicPr>
                      <p:cNvPr id="241723"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57200"/>
                        <a:ext cx="1606550" cy="630238"/>
                      </a:xfrm>
                      <a:prstGeom prst="rect">
                        <a:avLst/>
                      </a:prstGeom>
                      <a:noFill/>
                      <a:ln w="5715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1724" name="Text Box 60"/>
          <p:cNvSpPr txBox="1">
            <a:spLocks noChangeArrowheads="1"/>
          </p:cNvSpPr>
          <p:nvPr/>
        </p:nvSpPr>
        <p:spPr bwMode="auto">
          <a:xfrm>
            <a:off x="457200" y="2636912"/>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dirty="0">
                <a:solidFill>
                  <a:srgbClr val="CC3300"/>
                </a:solidFill>
              </a:rPr>
              <a:t>非静电力</a:t>
            </a:r>
          </a:p>
        </p:txBody>
      </p:sp>
      <p:sp>
        <p:nvSpPr>
          <p:cNvPr id="241725" name="Text Box 61"/>
          <p:cNvSpPr txBox="1">
            <a:spLocks noChangeArrowheads="1"/>
          </p:cNvSpPr>
          <p:nvPr/>
        </p:nvSpPr>
        <p:spPr bwMode="auto">
          <a:xfrm>
            <a:off x="510865" y="3412157"/>
            <a:ext cx="427715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dirty="0"/>
              <a:t>非静电力使正负电荷分开，形成电场，将其他形式的能量转换为电（场）能</a:t>
            </a:r>
          </a:p>
        </p:txBody>
      </p:sp>
      <p:sp>
        <p:nvSpPr>
          <p:cNvPr id="241729" name="Text Box 65"/>
          <p:cNvSpPr txBox="1">
            <a:spLocks noChangeArrowheads="1"/>
          </p:cNvSpPr>
          <p:nvPr/>
        </p:nvSpPr>
        <p:spPr bwMode="auto">
          <a:xfrm>
            <a:off x="467544" y="5166618"/>
            <a:ext cx="4420829" cy="143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dirty="0"/>
              <a:t>电源：能够提供非静电力并将其他形式能量转换为电能的装置</a:t>
            </a:r>
          </a:p>
        </p:txBody>
      </p:sp>
      <p:grpSp>
        <p:nvGrpSpPr>
          <p:cNvPr id="4109" name="Group 52"/>
          <p:cNvGrpSpPr>
            <a:grpSpLocks/>
          </p:cNvGrpSpPr>
          <p:nvPr/>
        </p:nvGrpSpPr>
        <p:grpSpPr bwMode="auto">
          <a:xfrm>
            <a:off x="4969111" y="2149474"/>
            <a:ext cx="4038600" cy="3581400"/>
            <a:chOff x="2928" y="1248"/>
            <a:chExt cx="2544" cy="2256"/>
          </a:xfrm>
        </p:grpSpPr>
        <p:sp>
          <p:nvSpPr>
            <p:cNvPr id="4136" name="Oval 8"/>
            <p:cNvSpPr>
              <a:spLocks noChangeArrowheads="1"/>
            </p:cNvSpPr>
            <p:nvPr/>
          </p:nvSpPr>
          <p:spPr bwMode="auto">
            <a:xfrm>
              <a:off x="3072" y="1296"/>
              <a:ext cx="2208" cy="220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137" name="Oval 9"/>
            <p:cNvSpPr>
              <a:spLocks noChangeArrowheads="1"/>
            </p:cNvSpPr>
            <p:nvPr/>
          </p:nvSpPr>
          <p:spPr bwMode="auto">
            <a:xfrm>
              <a:off x="3264" y="1488"/>
              <a:ext cx="1824" cy="18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138" name="Text Box 10"/>
            <p:cNvSpPr txBox="1">
              <a:spLocks noChangeArrowheads="1"/>
            </p:cNvSpPr>
            <p:nvPr/>
          </p:nvSpPr>
          <p:spPr bwMode="auto">
            <a:xfrm>
              <a:off x="2928" y="22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a:t>
              </a:r>
            </a:p>
          </p:txBody>
        </p:sp>
        <p:sp>
          <p:nvSpPr>
            <p:cNvPr id="4139" name="Text Box 11"/>
            <p:cNvSpPr txBox="1">
              <a:spLocks noChangeArrowheads="1"/>
            </p:cNvSpPr>
            <p:nvPr/>
          </p:nvSpPr>
          <p:spPr bwMode="auto">
            <a:xfrm>
              <a:off x="4944"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a:t>
              </a:r>
            </a:p>
          </p:txBody>
        </p:sp>
        <p:sp>
          <p:nvSpPr>
            <p:cNvPr id="4140" name="Text Box 12"/>
            <p:cNvSpPr txBox="1">
              <a:spLocks noChangeArrowheads="1"/>
            </p:cNvSpPr>
            <p:nvPr/>
          </p:nvSpPr>
          <p:spPr bwMode="auto">
            <a:xfrm>
              <a:off x="3744" y="124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a:t>
              </a:r>
            </a:p>
          </p:txBody>
        </p:sp>
        <p:sp>
          <p:nvSpPr>
            <p:cNvPr id="4141" name="Line 49"/>
            <p:cNvSpPr>
              <a:spLocks noChangeShapeType="1"/>
            </p:cNvSpPr>
            <p:nvPr/>
          </p:nvSpPr>
          <p:spPr bwMode="auto">
            <a:xfrm flipV="1">
              <a:off x="3168" y="2064"/>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2" name="Line 50"/>
            <p:cNvSpPr>
              <a:spLocks noChangeShapeType="1"/>
            </p:cNvSpPr>
            <p:nvPr/>
          </p:nvSpPr>
          <p:spPr bwMode="auto">
            <a:xfrm flipV="1">
              <a:off x="4080" y="1392"/>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3" name="Line 51"/>
            <p:cNvSpPr>
              <a:spLocks noChangeShapeType="1"/>
            </p:cNvSpPr>
            <p:nvPr/>
          </p:nvSpPr>
          <p:spPr bwMode="auto">
            <a:xfrm>
              <a:off x="5184" y="2256"/>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组合 2"/>
          <p:cNvGrpSpPr/>
          <p:nvPr/>
        </p:nvGrpSpPr>
        <p:grpSpPr>
          <a:xfrm>
            <a:off x="5988496" y="3748088"/>
            <a:ext cx="1828800" cy="2728912"/>
            <a:chOff x="5988496" y="3748088"/>
            <a:chExt cx="1828800" cy="2728912"/>
          </a:xfrm>
        </p:grpSpPr>
        <p:sp>
          <p:nvSpPr>
            <p:cNvPr id="4110" name="Rectangle 47"/>
            <p:cNvSpPr>
              <a:spLocks noChangeArrowheads="1"/>
            </p:cNvSpPr>
            <p:nvPr/>
          </p:nvSpPr>
          <p:spPr bwMode="auto">
            <a:xfrm>
              <a:off x="6064696" y="3900488"/>
              <a:ext cx="1752600" cy="2514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111" name="Rectangle 9"/>
            <p:cNvSpPr>
              <a:spLocks noChangeArrowheads="1"/>
            </p:cNvSpPr>
            <p:nvPr/>
          </p:nvSpPr>
          <p:spPr bwMode="auto">
            <a:xfrm>
              <a:off x="6047234" y="3900488"/>
              <a:ext cx="261938" cy="250348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zh-CN" sz="2800">
                <a:solidFill>
                  <a:schemeClr val="accent2"/>
                </a:solidFill>
              </a:endParaRPr>
            </a:p>
          </p:txBody>
        </p:sp>
        <p:grpSp>
          <p:nvGrpSpPr>
            <p:cNvPr id="4112" name="Group 10"/>
            <p:cNvGrpSpPr>
              <a:grpSpLocks/>
            </p:cNvGrpSpPr>
            <p:nvPr/>
          </p:nvGrpSpPr>
          <p:grpSpPr bwMode="auto">
            <a:xfrm>
              <a:off x="5988496" y="3824288"/>
              <a:ext cx="381000" cy="2633662"/>
              <a:chOff x="4032" y="1365"/>
              <a:chExt cx="240" cy="1659"/>
            </a:xfrm>
          </p:grpSpPr>
          <p:sp>
            <p:nvSpPr>
              <p:cNvPr id="4131" name="Text Box 11"/>
              <p:cNvSpPr txBox="1">
                <a:spLocks noChangeArrowheads="1"/>
              </p:cNvSpPr>
              <p:nvPr/>
            </p:nvSpPr>
            <p:spPr bwMode="auto">
              <a:xfrm>
                <a:off x="4032" y="136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3300"/>
                    </a:solidFill>
                  </a:rPr>
                  <a:t>+</a:t>
                </a:r>
                <a:endParaRPr lang="en-US" altLang="zh-CN" b="0">
                  <a:solidFill>
                    <a:srgbClr val="CC3300"/>
                  </a:solidFill>
                </a:endParaRPr>
              </a:p>
            </p:txBody>
          </p:sp>
          <p:sp>
            <p:nvSpPr>
              <p:cNvPr id="4132" name="Text Box 12"/>
              <p:cNvSpPr txBox="1">
                <a:spLocks noChangeArrowheads="1"/>
              </p:cNvSpPr>
              <p:nvPr/>
            </p:nvSpPr>
            <p:spPr bwMode="auto">
              <a:xfrm>
                <a:off x="4032" y="17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3300"/>
                    </a:solidFill>
                  </a:rPr>
                  <a:t>+</a:t>
                </a:r>
                <a:endParaRPr lang="en-US" altLang="zh-CN" b="0">
                  <a:solidFill>
                    <a:srgbClr val="CC3300"/>
                  </a:solidFill>
                </a:endParaRPr>
              </a:p>
            </p:txBody>
          </p:sp>
          <p:sp>
            <p:nvSpPr>
              <p:cNvPr id="4133" name="Text Box 13"/>
              <p:cNvSpPr txBox="1">
                <a:spLocks noChangeArrowheads="1"/>
              </p:cNvSpPr>
              <p:nvPr/>
            </p:nvSpPr>
            <p:spPr bwMode="auto">
              <a:xfrm>
                <a:off x="4032"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3300"/>
                    </a:solidFill>
                  </a:rPr>
                  <a:t>+</a:t>
                </a:r>
                <a:endParaRPr lang="en-US" altLang="zh-CN" b="0">
                  <a:solidFill>
                    <a:srgbClr val="CC3300"/>
                  </a:solidFill>
                </a:endParaRPr>
              </a:p>
            </p:txBody>
          </p:sp>
          <p:sp>
            <p:nvSpPr>
              <p:cNvPr id="4134" name="Text Box 14"/>
              <p:cNvSpPr txBox="1">
                <a:spLocks noChangeArrowheads="1"/>
              </p:cNvSpPr>
              <p:nvPr/>
            </p:nvSpPr>
            <p:spPr bwMode="auto">
              <a:xfrm>
                <a:off x="4032"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3300"/>
                    </a:solidFill>
                  </a:rPr>
                  <a:t>+</a:t>
                </a:r>
                <a:endParaRPr lang="en-US" altLang="zh-CN" b="0">
                  <a:solidFill>
                    <a:srgbClr val="CC3300"/>
                  </a:solidFill>
                </a:endParaRPr>
              </a:p>
            </p:txBody>
          </p:sp>
          <p:sp>
            <p:nvSpPr>
              <p:cNvPr id="4135" name="Text Box 15"/>
              <p:cNvSpPr txBox="1">
                <a:spLocks noChangeArrowheads="1"/>
              </p:cNvSpPr>
              <p:nvPr/>
            </p:nvSpPr>
            <p:spPr bwMode="auto">
              <a:xfrm>
                <a:off x="4032"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3300"/>
                    </a:solidFill>
                  </a:rPr>
                  <a:t>+</a:t>
                </a:r>
                <a:endParaRPr lang="en-US" altLang="zh-CN" b="0">
                  <a:solidFill>
                    <a:srgbClr val="CC3300"/>
                  </a:solidFill>
                </a:endParaRPr>
              </a:p>
            </p:txBody>
          </p:sp>
        </p:grpSp>
        <p:grpSp>
          <p:nvGrpSpPr>
            <p:cNvPr id="4113" name="Group 39"/>
            <p:cNvGrpSpPr>
              <a:grpSpLocks/>
            </p:cNvGrpSpPr>
            <p:nvPr/>
          </p:nvGrpSpPr>
          <p:grpSpPr bwMode="auto">
            <a:xfrm>
              <a:off x="7418834" y="3748088"/>
              <a:ext cx="381000" cy="2728912"/>
              <a:chOff x="1941" y="2265"/>
              <a:chExt cx="240" cy="1719"/>
            </a:xfrm>
          </p:grpSpPr>
          <p:sp>
            <p:nvSpPr>
              <p:cNvPr id="4124" name="Rectangle 8"/>
              <p:cNvSpPr>
                <a:spLocks noChangeArrowheads="1"/>
              </p:cNvSpPr>
              <p:nvPr/>
            </p:nvSpPr>
            <p:spPr bwMode="auto">
              <a:xfrm>
                <a:off x="2016" y="2352"/>
                <a:ext cx="144" cy="157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zh-CN" sz="2800">
                  <a:solidFill>
                    <a:schemeClr val="accent2"/>
                  </a:solidFill>
                </a:endParaRPr>
              </a:p>
            </p:txBody>
          </p:sp>
          <p:grpSp>
            <p:nvGrpSpPr>
              <p:cNvPr id="4125" name="Group 16"/>
              <p:cNvGrpSpPr>
                <a:grpSpLocks/>
              </p:cNvGrpSpPr>
              <p:nvPr/>
            </p:nvGrpSpPr>
            <p:grpSpPr bwMode="auto">
              <a:xfrm>
                <a:off x="1941" y="2265"/>
                <a:ext cx="240" cy="1719"/>
                <a:chOff x="4992" y="1305"/>
                <a:chExt cx="240" cy="1719"/>
              </a:xfrm>
            </p:grpSpPr>
            <p:sp>
              <p:nvSpPr>
                <p:cNvPr id="4126" name="Text Box 17"/>
                <p:cNvSpPr txBox="1">
                  <a:spLocks noChangeArrowheads="1"/>
                </p:cNvSpPr>
                <p:nvPr/>
              </p:nvSpPr>
              <p:spPr bwMode="auto">
                <a:xfrm>
                  <a:off x="5031" y="130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4127" name="Text Box 18"/>
                <p:cNvSpPr txBox="1">
                  <a:spLocks noChangeArrowheads="1"/>
                </p:cNvSpPr>
                <p:nvPr/>
              </p:nvSpPr>
              <p:spPr bwMode="auto">
                <a:xfrm>
                  <a:off x="5031" y="170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4128" name="Text Box 19"/>
                <p:cNvSpPr txBox="1">
                  <a:spLocks noChangeArrowheads="1"/>
                </p:cNvSpPr>
                <p:nvPr/>
              </p:nvSpPr>
              <p:spPr bwMode="auto">
                <a:xfrm>
                  <a:off x="5031" y="2068"/>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4129" name="Text Box 20"/>
                <p:cNvSpPr txBox="1">
                  <a:spLocks noChangeArrowheads="1"/>
                </p:cNvSpPr>
                <p:nvPr/>
              </p:nvSpPr>
              <p:spPr bwMode="auto">
                <a:xfrm>
                  <a:off x="5016" y="236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4130" name="Text Box 21"/>
                <p:cNvSpPr txBox="1">
                  <a:spLocks noChangeArrowheads="1"/>
                </p:cNvSpPr>
                <p:nvPr/>
              </p:nvSpPr>
              <p:spPr bwMode="auto">
                <a:xfrm>
                  <a:off x="4992" y="2659"/>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a:t>
                  </a:r>
                  <a:endParaRPr lang="en-US" altLang="zh-CN" b="0">
                    <a:solidFill>
                      <a:srgbClr val="CC3300"/>
                    </a:solidFill>
                  </a:endParaRPr>
                </a:p>
              </p:txBody>
            </p:sp>
          </p:grpSp>
        </p:grpSp>
        <p:sp>
          <p:nvSpPr>
            <p:cNvPr id="4114" name="Line 32"/>
            <p:cNvSpPr>
              <a:spLocks noChangeShapeType="1"/>
            </p:cNvSpPr>
            <p:nvPr/>
          </p:nvSpPr>
          <p:spPr bwMode="auto">
            <a:xfrm>
              <a:off x="6293296" y="4205288"/>
              <a:ext cx="1295400"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5" name="Text Box 37"/>
            <p:cNvSpPr txBox="1">
              <a:spLocks noChangeArrowheads="1"/>
            </p:cNvSpPr>
            <p:nvPr/>
          </p:nvSpPr>
          <p:spPr bwMode="auto">
            <a:xfrm>
              <a:off x="6580634" y="420528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a:solidFill>
                    <a:schemeClr val="accent2"/>
                  </a:solidFill>
                </a:rPr>
                <a:t>E</a:t>
              </a:r>
            </a:p>
          </p:txBody>
        </p:sp>
        <p:graphicFrame>
          <p:nvGraphicFramePr>
            <p:cNvPr id="3078" name="Object 6"/>
            <p:cNvGraphicFramePr>
              <a:graphicFrameLocks noChangeAspect="1"/>
            </p:cNvGraphicFramePr>
            <p:nvPr/>
          </p:nvGraphicFramePr>
          <p:xfrm>
            <a:off x="6442521" y="4891088"/>
            <a:ext cx="442913" cy="566737"/>
          </p:xfrm>
          <a:graphic>
            <a:graphicData uri="http://schemas.openxmlformats.org/presentationml/2006/ole">
              <mc:AlternateContent xmlns:mc="http://schemas.openxmlformats.org/markup-compatibility/2006">
                <mc:Choice xmlns:v="urn:schemas-microsoft-com:vml" Requires="v">
                  <p:oleObj name="Equation" r:id="rId6" imgW="177480" imgH="228600" progId="Equation.DSMT4">
                    <p:embed/>
                  </p:oleObj>
                </mc:Choice>
                <mc:Fallback>
                  <p:oleObj name="Equation" r:id="rId6" imgW="177480" imgH="228600" progId="Equation.DSMT4">
                    <p:embed/>
                    <p:pic>
                      <p:nvPicPr>
                        <p:cNvPr id="307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2521" y="4891088"/>
                          <a:ext cx="442913"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16" name="Group 46"/>
            <p:cNvGrpSpPr>
              <a:grpSpLocks/>
            </p:cNvGrpSpPr>
            <p:nvPr/>
          </p:nvGrpSpPr>
          <p:grpSpPr bwMode="auto">
            <a:xfrm>
              <a:off x="6885434" y="4814888"/>
              <a:ext cx="838200" cy="457200"/>
              <a:chOff x="1536" y="2928"/>
              <a:chExt cx="528" cy="288"/>
            </a:xfrm>
          </p:grpSpPr>
          <p:grpSp>
            <p:nvGrpSpPr>
              <p:cNvPr id="4120" name="Group 44"/>
              <p:cNvGrpSpPr>
                <a:grpSpLocks/>
              </p:cNvGrpSpPr>
              <p:nvPr/>
            </p:nvGrpSpPr>
            <p:grpSpPr bwMode="auto">
              <a:xfrm>
                <a:off x="1536" y="2928"/>
                <a:ext cx="528" cy="288"/>
                <a:chOff x="1536" y="2928"/>
                <a:chExt cx="528" cy="288"/>
              </a:xfrm>
            </p:grpSpPr>
            <p:sp>
              <p:nvSpPr>
                <p:cNvPr id="4122" name="Oval 42"/>
                <p:cNvSpPr>
                  <a:spLocks noChangeArrowheads="1"/>
                </p:cNvSpPr>
                <p:nvPr/>
              </p:nvSpPr>
              <p:spPr bwMode="auto">
                <a:xfrm>
                  <a:off x="1728" y="3024"/>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123" name="Text Box 43"/>
                <p:cNvSpPr txBox="1">
                  <a:spLocks noChangeArrowheads="1"/>
                </p:cNvSpPr>
                <p:nvPr/>
              </p:nvSpPr>
              <p:spPr bwMode="auto">
                <a:xfrm>
                  <a:off x="1536" y="29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a:t>
                  </a:r>
                </a:p>
              </p:txBody>
            </p:sp>
          </p:grpSp>
          <p:sp>
            <p:nvSpPr>
              <p:cNvPr id="4121" name="Line 45"/>
              <p:cNvSpPr>
                <a:spLocks noChangeShapeType="1"/>
              </p:cNvSpPr>
              <p:nvPr/>
            </p:nvSpPr>
            <p:spPr bwMode="auto">
              <a:xfrm flipH="1">
                <a:off x="1536" y="3120"/>
                <a:ext cx="192"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17" name="Line 66"/>
            <p:cNvSpPr>
              <a:spLocks noChangeShapeType="1"/>
            </p:cNvSpPr>
            <p:nvPr/>
          </p:nvSpPr>
          <p:spPr bwMode="auto">
            <a:xfrm>
              <a:off x="6293296" y="4891088"/>
              <a:ext cx="1295400"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8" name="Line 67"/>
            <p:cNvSpPr>
              <a:spLocks noChangeShapeType="1"/>
            </p:cNvSpPr>
            <p:nvPr/>
          </p:nvSpPr>
          <p:spPr bwMode="auto">
            <a:xfrm>
              <a:off x="6293296" y="5576888"/>
              <a:ext cx="1295400"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9" name="Line 68"/>
            <p:cNvSpPr>
              <a:spLocks noChangeShapeType="1"/>
            </p:cNvSpPr>
            <p:nvPr/>
          </p:nvSpPr>
          <p:spPr bwMode="auto">
            <a:xfrm>
              <a:off x="6293296" y="6186488"/>
              <a:ext cx="1295400"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1722"/>
                                        </p:tgtEl>
                                        <p:attrNameLst>
                                          <p:attrName>style.visibility</p:attrName>
                                        </p:attrNameLst>
                                      </p:cBhvr>
                                      <p:to>
                                        <p:strVal val="visible"/>
                                      </p:to>
                                    </p:set>
                                    <p:anim calcmode="lin" valueType="num">
                                      <p:cBhvr additive="base">
                                        <p:cTn id="7" dur="500" fill="hold"/>
                                        <p:tgtEl>
                                          <p:spTgt spid="241722"/>
                                        </p:tgtEl>
                                        <p:attrNameLst>
                                          <p:attrName>ppt_x</p:attrName>
                                        </p:attrNameLst>
                                      </p:cBhvr>
                                      <p:tavLst>
                                        <p:tav tm="0">
                                          <p:val>
                                            <p:strVal val="0-#ppt_w/2"/>
                                          </p:val>
                                        </p:tav>
                                        <p:tav tm="100000">
                                          <p:val>
                                            <p:strVal val="#ppt_x"/>
                                          </p:val>
                                        </p:tav>
                                      </p:tavLst>
                                    </p:anim>
                                    <p:anim calcmode="lin" valueType="num">
                                      <p:cBhvr additive="base">
                                        <p:cTn id="8" dur="500" fill="hold"/>
                                        <p:tgtEl>
                                          <p:spTgt spid="2417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1723"/>
                                        </p:tgtEl>
                                        <p:attrNameLst>
                                          <p:attrName>style.visibility</p:attrName>
                                        </p:attrNameLst>
                                      </p:cBhvr>
                                      <p:to>
                                        <p:strVal val="visible"/>
                                      </p:to>
                                    </p:set>
                                    <p:anim calcmode="lin" valueType="num">
                                      <p:cBhvr additive="base">
                                        <p:cTn id="13" dur="500" fill="hold"/>
                                        <p:tgtEl>
                                          <p:spTgt spid="241723"/>
                                        </p:tgtEl>
                                        <p:attrNameLst>
                                          <p:attrName>ppt_x</p:attrName>
                                        </p:attrNameLst>
                                      </p:cBhvr>
                                      <p:tavLst>
                                        <p:tav tm="0">
                                          <p:val>
                                            <p:strVal val="0-#ppt_w/2"/>
                                          </p:val>
                                        </p:tav>
                                        <p:tav tm="100000">
                                          <p:val>
                                            <p:strVal val="#ppt_x"/>
                                          </p:val>
                                        </p:tav>
                                      </p:tavLst>
                                    </p:anim>
                                    <p:anim calcmode="lin" valueType="num">
                                      <p:cBhvr additive="base">
                                        <p:cTn id="14" dur="500" fill="hold"/>
                                        <p:tgtEl>
                                          <p:spTgt spid="2417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669"/>
                                        </p:tgtEl>
                                        <p:attrNameLst>
                                          <p:attrName>style.visibility</p:attrName>
                                        </p:attrNameLst>
                                      </p:cBhvr>
                                      <p:to>
                                        <p:strVal val="visible"/>
                                      </p:to>
                                    </p:set>
                                    <p:anim calcmode="lin" valueType="num">
                                      <p:cBhvr additive="base">
                                        <p:cTn id="19" dur="500" fill="hold"/>
                                        <p:tgtEl>
                                          <p:spTgt spid="241669"/>
                                        </p:tgtEl>
                                        <p:attrNameLst>
                                          <p:attrName>ppt_x</p:attrName>
                                        </p:attrNameLst>
                                      </p:cBhvr>
                                      <p:tavLst>
                                        <p:tav tm="0">
                                          <p:val>
                                            <p:strVal val="0-#ppt_w/2"/>
                                          </p:val>
                                        </p:tav>
                                        <p:tav tm="100000">
                                          <p:val>
                                            <p:strVal val="#ppt_x"/>
                                          </p:val>
                                        </p:tav>
                                      </p:tavLst>
                                    </p:anim>
                                    <p:anim calcmode="lin" valueType="num">
                                      <p:cBhvr additive="base">
                                        <p:cTn id="20" dur="500" fill="hold"/>
                                        <p:tgtEl>
                                          <p:spTgt spid="24166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670"/>
                                        </p:tgtEl>
                                        <p:attrNameLst>
                                          <p:attrName>style.visibility</p:attrName>
                                        </p:attrNameLst>
                                      </p:cBhvr>
                                      <p:to>
                                        <p:strVal val="visible"/>
                                      </p:to>
                                    </p:set>
                                    <p:anim calcmode="lin" valueType="num">
                                      <p:cBhvr additive="base">
                                        <p:cTn id="25" dur="500" fill="hold"/>
                                        <p:tgtEl>
                                          <p:spTgt spid="241670"/>
                                        </p:tgtEl>
                                        <p:attrNameLst>
                                          <p:attrName>ppt_x</p:attrName>
                                        </p:attrNameLst>
                                      </p:cBhvr>
                                      <p:tavLst>
                                        <p:tav tm="0">
                                          <p:val>
                                            <p:strVal val="0-#ppt_w/2"/>
                                          </p:val>
                                        </p:tav>
                                        <p:tav tm="100000">
                                          <p:val>
                                            <p:strVal val="#ppt_x"/>
                                          </p:val>
                                        </p:tav>
                                      </p:tavLst>
                                    </p:anim>
                                    <p:anim calcmode="lin" valueType="num">
                                      <p:cBhvr additive="base">
                                        <p:cTn id="26" dur="500" fill="hold"/>
                                        <p:tgtEl>
                                          <p:spTgt spid="24167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1724"/>
                                        </p:tgtEl>
                                        <p:attrNameLst>
                                          <p:attrName>style.visibility</p:attrName>
                                        </p:attrNameLst>
                                      </p:cBhvr>
                                      <p:to>
                                        <p:strVal val="visible"/>
                                      </p:to>
                                    </p:set>
                                    <p:anim calcmode="lin" valueType="num">
                                      <p:cBhvr additive="base">
                                        <p:cTn id="31" dur="500" fill="hold"/>
                                        <p:tgtEl>
                                          <p:spTgt spid="241724"/>
                                        </p:tgtEl>
                                        <p:attrNameLst>
                                          <p:attrName>ppt_x</p:attrName>
                                        </p:attrNameLst>
                                      </p:cBhvr>
                                      <p:tavLst>
                                        <p:tav tm="0">
                                          <p:val>
                                            <p:strVal val="0-#ppt_w/2"/>
                                          </p:val>
                                        </p:tav>
                                        <p:tav tm="100000">
                                          <p:val>
                                            <p:strVal val="#ppt_x"/>
                                          </p:val>
                                        </p:tav>
                                      </p:tavLst>
                                    </p:anim>
                                    <p:anim calcmode="lin" valueType="num">
                                      <p:cBhvr additive="base">
                                        <p:cTn id="32" dur="500" fill="hold"/>
                                        <p:tgtEl>
                                          <p:spTgt spid="2417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1725"/>
                                        </p:tgtEl>
                                        <p:attrNameLst>
                                          <p:attrName>style.visibility</p:attrName>
                                        </p:attrNameLst>
                                      </p:cBhvr>
                                      <p:to>
                                        <p:strVal val="visible"/>
                                      </p:to>
                                    </p:set>
                                    <p:animEffect transition="in" filter="wipe(left)">
                                      <p:cBhvr>
                                        <p:cTn id="37" dur="500"/>
                                        <p:tgtEl>
                                          <p:spTgt spid="2417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dow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1729"/>
                                        </p:tgtEl>
                                        <p:attrNameLst>
                                          <p:attrName>style.visibility</p:attrName>
                                        </p:attrNameLst>
                                      </p:cBhvr>
                                      <p:to>
                                        <p:strVal val="visible"/>
                                      </p:to>
                                    </p:set>
                                    <p:animEffect transition="in" filter="wipe(left)">
                                      <p:cBhvr>
                                        <p:cTn id="47" dur="500"/>
                                        <p:tgtEl>
                                          <p:spTgt spid="2417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109"/>
                                        </p:tgtEl>
                                        <p:attrNameLst>
                                          <p:attrName>style.visibility</p:attrName>
                                        </p:attrNameLst>
                                      </p:cBhvr>
                                      <p:to>
                                        <p:strVal val="visible"/>
                                      </p:to>
                                    </p:set>
                                    <p:animEffect transition="in" filter="wipe(down)">
                                      <p:cBhvr>
                                        <p:cTn id="52" dur="500"/>
                                        <p:tgtEl>
                                          <p:spTgt spid="4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9" grpId="0" autoUpdateAnimBg="0"/>
      <p:bldP spid="241670" grpId="0" autoUpdateAnimBg="0"/>
      <p:bldP spid="241724" grpId="0" autoUpdateAnimBg="0"/>
      <p:bldP spid="241725" grpId="0" autoUpdateAnimBg="0"/>
      <p:bldP spid="24172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28" name="Text Box 20"/>
          <p:cNvSpPr txBox="1">
            <a:spLocks noChangeArrowheads="1"/>
          </p:cNvSpPr>
          <p:nvPr/>
        </p:nvSpPr>
        <p:spPr bwMode="auto">
          <a:xfrm>
            <a:off x="323528" y="251937"/>
            <a:ext cx="19970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3200" dirty="0">
                <a:solidFill>
                  <a:srgbClr val="0000CC"/>
                </a:solidFill>
              </a:rPr>
              <a:t>电动势</a:t>
            </a:r>
            <a:r>
              <a:rPr lang="zh-CN" altLang="en-US" sz="3200" i="1" dirty="0">
                <a:solidFill>
                  <a:srgbClr val="0000CC"/>
                </a:solidFill>
                <a:sym typeface="Symbol" panose="05050102010706020507" pitchFamily="18" charset="2"/>
              </a:rPr>
              <a:t></a:t>
            </a:r>
            <a:r>
              <a:rPr lang="zh-CN" altLang="en-US" sz="3200" dirty="0">
                <a:solidFill>
                  <a:srgbClr val="0000CC"/>
                </a:solidFill>
                <a:sym typeface="Symbol" panose="05050102010706020507" pitchFamily="18" charset="2"/>
              </a:rPr>
              <a:t></a:t>
            </a:r>
            <a:endParaRPr lang="zh-CN" altLang="en-US" sz="3200" dirty="0">
              <a:solidFill>
                <a:srgbClr val="0000CC"/>
              </a:solidFill>
            </a:endParaRPr>
          </a:p>
        </p:txBody>
      </p:sp>
      <p:sp>
        <p:nvSpPr>
          <p:cNvPr id="247829" name="Text Box 21"/>
          <p:cNvSpPr txBox="1">
            <a:spLocks noChangeArrowheads="1"/>
          </p:cNvSpPr>
          <p:nvPr/>
        </p:nvSpPr>
        <p:spPr bwMode="auto">
          <a:xfrm>
            <a:off x="304800" y="1600200"/>
            <a:ext cx="4191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dirty="0"/>
              <a:t>（</a:t>
            </a:r>
            <a:r>
              <a:rPr lang="en-US" altLang="zh-CN" sz="2800" dirty="0"/>
              <a:t>1</a:t>
            </a:r>
            <a:r>
              <a:rPr lang="zh-CN" altLang="en-US" sz="2800" dirty="0"/>
              <a:t>） 定义：电源内部，将单位正电荷从负极板移动到正极板的过程中，非静电力的功。</a:t>
            </a:r>
          </a:p>
        </p:txBody>
      </p:sp>
      <p:graphicFrame>
        <p:nvGraphicFramePr>
          <p:cNvPr id="247830" name="Object 22"/>
          <p:cNvGraphicFramePr>
            <a:graphicFrameLocks noChangeAspect="1"/>
          </p:cNvGraphicFramePr>
          <p:nvPr/>
        </p:nvGraphicFramePr>
        <p:xfrm>
          <a:off x="2743200" y="2996952"/>
          <a:ext cx="1676400" cy="1297236"/>
        </p:xfrm>
        <a:graphic>
          <a:graphicData uri="http://schemas.openxmlformats.org/presentationml/2006/ole">
            <mc:AlternateContent xmlns:mc="http://schemas.openxmlformats.org/markup-compatibility/2006">
              <mc:Choice xmlns:v="urn:schemas-microsoft-com:vml" Requires="v">
                <p:oleObj name="Equation" r:id="rId3" imgW="520560" imgH="431640" progId="Equation.DSMT4">
                  <p:embed/>
                </p:oleObj>
              </mc:Choice>
              <mc:Fallback>
                <p:oleObj name="Equation" r:id="rId3" imgW="520560" imgH="431640" progId="Equation.DSMT4">
                  <p:embed/>
                  <p:pic>
                    <p:nvPicPr>
                      <p:cNvPr id="24783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996952"/>
                        <a:ext cx="1676400" cy="1297236"/>
                      </a:xfrm>
                      <a:prstGeom prst="rect">
                        <a:avLst/>
                      </a:prstGeom>
                      <a:solidFill>
                        <a:srgbClr val="FFFF66"/>
                      </a:solidFill>
                      <a:ln>
                        <a:noFill/>
                      </a:ln>
                      <a:effectLst/>
                    </p:spPr>
                  </p:pic>
                </p:oleObj>
              </mc:Fallback>
            </mc:AlternateContent>
          </a:graphicData>
        </a:graphic>
      </p:graphicFrame>
      <p:sp>
        <p:nvSpPr>
          <p:cNvPr id="247831" name="Text Box 23"/>
          <p:cNvSpPr txBox="1">
            <a:spLocks noChangeArrowheads="1"/>
          </p:cNvSpPr>
          <p:nvPr/>
        </p:nvSpPr>
        <p:spPr bwMode="auto">
          <a:xfrm>
            <a:off x="381000" y="4343400"/>
            <a:ext cx="46212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a:t>电动势</a:t>
            </a:r>
            <a:r>
              <a:rPr lang="zh-CN" altLang="en-US" sz="2800" i="1">
                <a:sym typeface="Symbol" panose="05050102010706020507" pitchFamily="18" charset="2"/>
              </a:rPr>
              <a:t></a:t>
            </a:r>
            <a:r>
              <a:rPr lang="zh-CN" altLang="en-US" sz="2800">
                <a:sym typeface="Symbol" panose="05050102010706020507" pitchFamily="18" charset="2"/>
              </a:rPr>
              <a:t></a:t>
            </a:r>
            <a:r>
              <a:rPr lang="zh-CN" altLang="en-US" sz="2800" i="1" baseline="-25000">
                <a:sym typeface="Symbol" panose="05050102010706020507" pitchFamily="18" charset="2"/>
              </a:rPr>
              <a:t>，</a:t>
            </a:r>
            <a:r>
              <a:rPr lang="zh-CN" altLang="en-US" sz="2800">
                <a:sym typeface="Symbol" panose="05050102010706020507" pitchFamily="18" charset="2"/>
              </a:rPr>
              <a:t>只与电源本身的性质有关，与外电路无关</a:t>
            </a:r>
            <a:endParaRPr lang="zh-CN" altLang="en-US" sz="2800" i="1" baseline="-25000">
              <a:solidFill>
                <a:srgbClr val="CC0000"/>
              </a:solidFill>
              <a:sym typeface="Symbol" panose="05050102010706020507" pitchFamily="18" charset="2"/>
            </a:endParaRPr>
          </a:p>
        </p:txBody>
      </p:sp>
      <p:grpSp>
        <p:nvGrpSpPr>
          <p:cNvPr id="5128" name="Group 67"/>
          <p:cNvGrpSpPr>
            <a:grpSpLocks/>
          </p:cNvGrpSpPr>
          <p:nvPr/>
        </p:nvGrpSpPr>
        <p:grpSpPr bwMode="auto">
          <a:xfrm>
            <a:off x="4997896" y="457200"/>
            <a:ext cx="4038600" cy="4481513"/>
            <a:chOff x="2928" y="1248"/>
            <a:chExt cx="2544" cy="2823"/>
          </a:xfrm>
        </p:grpSpPr>
        <p:grpSp>
          <p:nvGrpSpPr>
            <p:cNvPr id="5129" name="Group 68"/>
            <p:cNvGrpSpPr>
              <a:grpSpLocks/>
            </p:cNvGrpSpPr>
            <p:nvPr/>
          </p:nvGrpSpPr>
          <p:grpSpPr bwMode="auto">
            <a:xfrm>
              <a:off x="2928" y="1248"/>
              <a:ext cx="2544" cy="2256"/>
              <a:chOff x="2928" y="1248"/>
              <a:chExt cx="2544" cy="2256"/>
            </a:xfrm>
          </p:grpSpPr>
          <p:sp>
            <p:nvSpPr>
              <p:cNvPr id="5156" name="Oval 69"/>
              <p:cNvSpPr>
                <a:spLocks noChangeArrowheads="1"/>
              </p:cNvSpPr>
              <p:nvPr/>
            </p:nvSpPr>
            <p:spPr bwMode="auto">
              <a:xfrm>
                <a:off x="3072" y="1296"/>
                <a:ext cx="2208" cy="220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57" name="Oval 70"/>
              <p:cNvSpPr>
                <a:spLocks noChangeArrowheads="1"/>
              </p:cNvSpPr>
              <p:nvPr/>
            </p:nvSpPr>
            <p:spPr bwMode="auto">
              <a:xfrm>
                <a:off x="3264" y="1488"/>
                <a:ext cx="1824" cy="18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58" name="Text Box 71"/>
              <p:cNvSpPr txBox="1">
                <a:spLocks noChangeArrowheads="1"/>
              </p:cNvSpPr>
              <p:nvPr/>
            </p:nvSpPr>
            <p:spPr bwMode="auto">
              <a:xfrm>
                <a:off x="2928" y="22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a:t>
                </a:r>
              </a:p>
            </p:txBody>
          </p:sp>
          <p:sp>
            <p:nvSpPr>
              <p:cNvPr id="5159" name="Text Box 72"/>
              <p:cNvSpPr txBox="1">
                <a:spLocks noChangeArrowheads="1"/>
              </p:cNvSpPr>
              <p:nvPr/>
            </p:nvSpPr>
            <p:spPr bwMode="auto">
              <a:xfrm>
                <a:off x="4944"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a:t>
                </a:r>
              </a:p>
            </p:txBody>
          </p:sp>
          <p:sp>
            <p:nvSpPr>
              <p:cNvPr id="5160" name="Text Box 73"/>
              <p:cNvSpPr txBox="1">
                <a:spLocks noChangeArrowheads="1"/>
              </p:cNvSpPr>
              <p:nvPr/>
            </p:nvSpPr>
            <p:spPr bwMode="auto">
              <a:xfrm>
                <a:off x="3744" y="124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a:t>
                </a:r>
              </a:p>
            </p:txBody>
          </p:sp>
          <p:sp>
            <p:nvSpPr>
              <p:cNvPr id="5161" name="Line 74"/>
              <p:cNvSpPr>
                <a:spLocks noChangeShapeType="1"/>
              </p:cNvSpPr>
              <p:nvPr/>
            </p:nvSpPr>
            <p:spPr bwMode="auto">
              <a:xfrm flipV="1">
                <a:off x="3168" y="2064"/>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2" name="Line 75"/>
              <p:cNvSpPr>
                <a:spLocks noChangeShapeType="1"/>
              </p:cNvSpPr>
              <p:nvPr/>
            </p:nvSpPr>
            <p:spPr bwMode="auto">
              <a:xfrm flipV="1">
                <a:off x="4080" y="1392"/>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3" name="Line 76"/>
              <p:cNvSpPr>
                <a:spLocks noChangeShapeType="1"/>
              </p:cNvSpPr>
              <p:nvPr/>
            </p:nvSpPr>
            <p:spPr bwMode="auto">
              <a:xfrm>
                <a:off x="5184" y="2256"/>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0" name="Rectangle 77"/>
            <p:cNvSpPr>
              <a:spLocks noChangeArrowheads="1"/>
            </p:cNvSpPr>
            <p:nvPr/>
          </p:nvSpPr>
          <p:spPr bwMode="auto">
            <a:xfrm>
              <a:off x="3600" y="2448"/>
              <a:ext cx="1104" cy="15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31" name="Rectangle 9"/>
            <p:cNvSpPr>
              <a:spLocks noChangeArrowheads="1"/>
            </p:cNvSpPr>
            <p:nvPr/>
          </p:nvSpPr>
          <p:spPr bwMode="auto">
            <a:xfrm>
              <a:off x="3589" y="2448"/>
              <a:ext cx="165" cy="157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zh-CN" sz="2800">
                <a:solidFill>
                  <a:schemeClr val="accent2"/>
                </a:solidFill>
              </a:endParaRPr>
            </a:p>
          </p:txBody>
        </p:sp>
        <p:grpSp>
          <p:nvGrpSpPr>
            <p:cNvPr id="5132" name="Group 10"/>
            <p:cNvGrpSpPr>
              <a:grpSpLocks/>
            </p:cNvGrpSpPr>
            <p:nvPr/>
          </p:nvGrpSpPr>
          <p:grpSpPr bwMode="auto">
            <a:xfrm>
              <a:off x="3552" y="2400"/>
              <a:ext cx="240" cy="1659"/>
              <a:chOff x="4032" y="1365"/>
              <a:chExt cx="240" cy="1659"/>
            </a:xfrm>
          </p:grpSpPr>
          <p:sp>
            <p:nvSpPr>
              <p:cNvPr id="5151" name="Text Box 11"/>
              <p:cNvSpPr txBox="1">
                <a:spLocks noChangeArrowheads="1"/>
              </p:cNvSpPr>
              <p:nvPr/>
            </p:nvSpPr>
            <p:spPr bwMode="auto">
              <a:xfrm>
                <a:off x="4032" y="136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3300"/>
                    </a:solidFill>
                  </a:rPr>
                  <a:t>+</a:t>
                </a:r>
                <a:endParaRPr lang="en-US" altLang="zh-CN" b="0">
                  <a:solidFill>
                    <a:srgbClr val="CC3300"/>
                  </a:solidFill>
                </a:endParaRPr>
              </a:p>
            </p:txBody>
          </p:sp>
          <p:sp>
            <p:nvSpPr>
              <p:cNvPr id="5152" name="Text Box 12"/>
              <p:cNvSpPr txBox="1">
                <a:spLocks noChangeArrowheads="1"/>
              </p:cNvSpPr>
              <p:nvPr/>
            </p:nvSpPr>
            <p:spPr bwMode="auto">
              <a:xfrm>
                <a:off x="4032" y="17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3300"/>
                    </a:solidFill>
                  </a:rPr>
                  <a:t>+</a:t>
                </a:r>
                <a:endParaRPr lang="en-US" altLang="zh-CN" b="0">
                  <a:solidFill>
                    <a:srgbClr val="CC3300"/>
                  </a:solidFill>
                </a:endParaRPr>
              </a:p>
            </p:txBody>
          </p:sp>
          <p:sp>
            <p:nvSpPr>
              <p:cNvPr id="5153" name="Text Box 13"/>
              <p:cNvSpPr txBox="1">
                <a:spLocks noChangeArrowheads="1"/>
              </p:cNvSpPr>
              <p:nvPr/>
            </p:nvSpPr>
            <p:spPr bwMode="auto">
              <a:xfrm>
                <a:off x="4032"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3300"/>
                    </a:solidFill>
                  </a:rPr>
                  <a:t>+</a:t>
                </a:r>
                <a:endParaRPr lang="en-US" altLang="zh-CN" b="0">
                  <a:solidFill>
                    <a:srgbClr val="CC3300"/>
                  </a:solidFill>
                </a:endParaRPr>
              </a:p>
            </p:txBody>
          </p:sp>
          <p:sp>
            <p:nvSpPr>
              <p:cNvPr id="5154" name="Text Box 14"/>
              <p:cNvSpPr txBox="1">
                <a:spLocks noChangeArrowheads="1"/>
              </p:cNvSpPr>
              <p:nvPr/>
            </p:nvSpPr>
            <p:spPr bwMode="auto">
              <a:xfrm>
                <a:off x="4032"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3300"/>
                    </a:solidFill>
                  </a:rPr>
                  <a:t>+</a:t>
                </a:r>
                <a:endParaRPr lang="en-US" altLang="zh-CN" b="0">
                  <a:solidFill>
                    <a:srgbClr val="CC3300"/>
                  </a:solidFill>
                </a:endParaRPr>
              </a:p>
            </p:txBody>
          </p:sp>
          <p:sp>
            <p:nvSpPr>
              <p:cNvPr id="5155" name="Text Box 15"/>
              <p:cNvSpPr txBox="1">
                <a:spLocks noChangeArrowheads="1"/>
              </p:cNvSpPr>
              <p:nvPr/>
            </p:nvSpPr>
            <p:spPr bwMode="auto">
              <a:xfrm>
                <a:off x="4032"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CC3300"/>
                    </a:solidFill>
                  </a:rPr>
                  <a:t>+</a:t>
                </a:r>
                <a:endParaRPr lang="en-US" altLang="zh-CN" b="0">
                  <a:solidFill>
                    <a:srgbClr val="CC3300"/>
                  </a:solidFill>
                </a:endParaRPr>
              </a:p>
            </p:txBody>
          </p:sp>
        </p:grpSp>
        <p:grpSp>
          <p:nvGrpSpPr>
            <p:cNvPr id="5133" name="Group 85"/>
            <p:cNvGrpSpPr>
              <a:grpSpLocks/>
            </p:cNvGrpSpPr>
            <p:nvPr/>
          </p:nvGrpSpPr>
          <p:grpSpPr bwMode="auto">
            <a:xfrm>
              <a:off x="4453" y="2352"/>
              <a:ext cx="240" cy="1719"/>
              <a:chOff x="1941" y="2265"/>
              <a:chExt cx="240" cy="1719"/>
            </a:xfrm>
          </p:grpSpPr>
          <p:sp>
            <p:nvSpPr>
              <p:cNvPr id="5144" name="Rectangle 8"/>
              <p:cNvSpPr>
                <a:spLocks noChangeArrowheads="1"/>
              </p:cNvSpPr>
              <p:nvPr/>
            </p:nvSpPr>
            <p:spPr bwMode="auto">
              <a:xfrm>
                <a:off x="2016" y="2352"/>
                <a:ext cx="144" cy="157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endParaRPr lang="zh-CN" altLang="zh-CN" sz="2800">
                  <a:solidFill>
                    <a:schemeClr val="accent2"/>
                  </a:solidFill>
                </a:endParaRPr>
              </a:p>
            </p:txBody>
          </p:sp>
          <p:grpSp>
            <p:nvGrpSpPr>
              <p:cNvPr id="5145" name="Group 16"/>
              <p:cNvGrpSpPr>
                <a:grpSpLocks/>
              </p:cNvGrpSpPr>
              <p:nvPr/>
            </p:nvGrpSpPr>
            <p:grpSpPr bwMode="auto">
              <a:xfrm>
                <a:off x="1941" y="2265"/>
                <a:ext cx="240" cy="1719"/>
                <a:chOff x="4992" y="1305"/>
                <a:chExt cx="240" cy="1719"/>
              </a:xfrm>
            </p:grpSpPr>
            <p:sp>
              <p:nvSpPr>
                <p:cNvPr id="5146" name="Text Box 17"/>
                <p:cNvSpPr txBox="1">
                  <a:spLocks noChangeArrowheads="1"/>
                </p:cNvSpPr>
                <p:nvPr/>
              </p:nvSpPr>
              <p:spPr bwMode="auto">
                <a:xfrm>
                  <a:off x="5031" y="130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5147" name="Text Box 18"/>
                <p:cNvSpPr txBox="1">
                  <a:spLocks noChangeArrowheads="1"/>
                </p:cNvSpPr>
                <p:nvPr/>
              </p:nvSpPr>
              <p:spPr bwMode="auto">
                <a:xfrm>
                  <a:off x="5031" y="170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5148" name="Text Box 19"/>
                <p:cNvSpPr txBox="1">
                  <a:spLocks noChangeArrowheads="1"/>
                </p:cNvSpPr>
                <p:nvPr/>
              </p:nvSpPr>
              <p:spPr bwMode="auto">
                <a:xfrm>
                  <a:off x="5031" y="2068"/>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5149" name="Text Box 20"/>
                <p:cNvSpPr txBox="1">
                  <a:spLocks noChangeArrowheads="1"/>
                </p:cNvSpPr>
                <p:nvPr/>
              </p:nvSpPr>
              <p:spPr bwMode="auto">
                <a:xfrm>
                  <a:off x="5016" y="236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5150" name="Text Box 21"/>
                <p:cNvSpPr txBox="1">
                  <a:spLocks noChangeArrowheads="1"/>
                </p:cNvSpPr>
                <p:nvPr/>
              </p:nvSpPr>
              <p:spPr bwMode="auto">
                <a:xfrm>
                  <a:off x="4992" y="2659"/>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CC3300"/>
                      </a:solidFill>
                    </a:rPr>
                    <a:t>-</a:t>
                  </a:r>
                  <a:endParaRPr lang="en-US" altLang="zh-CN" b="0">
                    <a:solidFill>
                      <a:srgbClr val="CC3300"/>
                    </a:solidFill>
                  </a:endParaRPr>
                </a:p>
              </p:txBody>
            </p:sp>
          </p:grpSp>
        </p:grpSp>
        <p:sp>
          <p:nvSpPr>
            <p:cNvPr id="5134" name="Line 93"/>
            <p:cNvSpPr>
              <a:spLocks noChangeShapeType="1"/>
            </p:cNvSpPr>
            <p:nvPr/>
          </p:nvSpPr>
          <p:spPr bwMode="auto">
            <a:xfrm>
              <a:off x="3744" y="2640"/>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5" name="Text Box 94"/>
            <p:cNvSpPr txBox="1">
              <a:spLocks noChangeArrowheads="1"/>
            </p:cNvSpPr>
            <p:nvPr/>
          </p:nvSpPr>
          <p:spPr bwMode="auto">
            <a:xfrm>
              <a:off x="3925" y="26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2800">
                  <a:solidFill>
                    <a:schemeClr val="accent2"/>
                  </a:solidFill>
                </a:rPr>
                <a:t>E</a:t>
              </a:r>
            </a:p>
          </p:txBody>
        </p:sp>
        <p:graphicFrame>
          <p:nvGraphicFramePr>
            <p:cNvPr id="3078" name="Object 6"/>
            <p:cNvGraphicFramePr>
              <a:graphicFrameLocks noChangeAspect="1"/>
            </p:cNvGraphicFramePr>
            <p:nvPr/>
          </p:nvGraphicFramePr>
          <p:xfrm>
            <a:off x="3838" y="3072"/>
            <a:ext cx="279" cy="357"/>
          </p:xfrm>
          <a:graphic>
            <a:graphicData uri="http://schemas.openxmlformats.org/presentationml/2006/ole">
              <mc:AlternateContent xmlns:mc="http://schemas.openxmlformats.org/markup-compatibility/2006">
                <mc:Choice xmlns:v="urn:schemas-microsoft-com:vml" Requires="v">
                  <p:oleObj name="Equation" r:id="rId5" imgW="177480" imgH="228600" progId="Equation.DSMT4">
                    <p:embed/>
                  </p:oleObj>
                </mc:Choice>
                <mc:Fallback>
                  <p:oleObj name="Equation" r:id="rId5" imgW="177480" imgH="228600" progId="Equation.DSMT4">
                    <p:embed/>
                    <p:pic>
                      <p:nvPicPr>
                        <p:cNvPr id="307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8" y="3072"/>
                          <a:ext cx="279"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36" name="Group 96"/>
            <p:cNvGrpSpPr>
              <a:grpSpLocks/>
            </p:cNvGrpSpPr>
            <p:nvPr/>
          </p:nvGrpSpPr>
          <p:grpSpPr bwMode="auto">
            <a:xfrm>
              <a:off x="4117" y="3024"/>
              <a:ext cx="528" cy="288"/>
              <a:chOff x="1536" y="2928"/>
              <a:chExt cx="528" cy="288"/>
            </a:xfrm>
          </p:grpSpPr>
          <p:grpSp>
            <p:nvGrpSpPr>
              <p:cNvPr id="5140" name="Group 97"/>
              <p:cNvGrpSpPr>
                <a:grpSpLocks/>
              </p:cNvGrpSpPr>
              <p:nvPr/>
            </p:nvGrpSpPr>
            <p:grpSpPr bwMode="auto">
              <a:xfrm>
                <a:off x="1536" y="2928"/>
                <a:ext cx="528" cy="288"/>
                <a:chOff x="1536" y="2928"/>
                <a:chExt cx="528" cy="288"/>
              </a:xfrm>
            </p:grpSpPr>
            <p:sp>
              <p:nvSpPr>
                <p:cNvPr id="5142" name="Oval 98"/>
                <p:cNvSpPr>
                  <a:spLocks noChangeArrowheads="1"/>
                </p:cNvSpPr>
                <p:nvPr/>
              </p:nvSpPr>
              <p:spPr bwMode="auto">
                <a:xfrm>
                  <a:off x="1728" y="3024"/>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3" name="Text Box 99"/>
                <p:cNvSpPr txBox="1">
                  <a:spLocks noChangeArrowheads="1"/>
                </p:cNvSpPr>
                <p:nvPr/>
              </p:nvSpPr>
              <p:spPr bwMode="auto">
                <a:xfrm>
                  <a:off x="1536" y="29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a:t>
                  </a:r>
                </a:p>
              </p:txBody>
            </p:sp>
          </p:grpSp>
          <p:sp>
            <p:nvSpPr>
              <p:cNvPr id="5141" name="Line 100"/>
              <p:cNvSpPr>
                <a:spLocks noChangeShapeType="1"/>
              </p:cNvSpPr>
              <p:nvPr/>
            </p:nvSpPr>
            <p:spPr bwMode="auto">
              <a:xfrm flipH="1">
                <a:off x="1536" y="3120"/>
                <a:ext cx="192"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7" name="Line 101"/>
            <p:cNvSpPr>
              <a:spLocks noChangeShapeType="1"/>
            </p:cNvSpPr>
            <p:nvPr/>
          </p:nvSpPr>
          <p:spPr bwMode="auto">
            <a:xfrm>
              <a:off x="3744" y="3072"/>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Line 102"/>
            <p:cNvSpPr>
              <a:spLocks noChangeShapeType="1"/>
            </p:cNvSpPr>
            <p:nvPr/>
          </p:nvSpPr>
          <p:spPr bwMode="auto">
            <a:xfrm>
              <a:off x="3744" y="3504"/>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9" name="Line 103"/>
            <p:cNvSpPr>
              <a:spLocks noChangeShapeType="1"/>
            </p:cNvSpPr>
            <p:nvPr/>
          </p:nvSpPr>
          <p:spPr bwMode="auto">
            <a:xfrm>
              <a:off x="3744" y="3888"/>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 name="Text Box 63"/>
          <p:cNvSpPr txBox="1">
            <a:spLocks noChangeArrowheads="1"/>
          </p:cNvSpPr>
          <p:nvPr/>
        </p:nvSpPr>
        <p:spPr bwMode="auto">
          <a:xfrm>
            <a:off x="2339752" y="260648"/>
            <a:ext cx="32475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a:defRPr kumimoji="1" sz="2400" b="1">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b="1">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b="1">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b="1">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a:r>
              <a:rPr lang="zh-CN" altLang="en-US" sz="2800" dirty="0">
                <a:solidFill>
                  <a:schemeClr val="accent2"/>
                </a:solidFill>
              </a:rPr>
              <a:t>电源供电指标</a:t>
            </a:r>
            <a:endParaRPr lang="en-US" altLang="zh-CN" sz="2800" dirty="0">
              <a:solidFill>
                <a:schemeClr val="accent2"/>
              </a:solidFill>
            </a:endParaRPr>
          </a:p>
        </p:txBody>
      </p:sp>
      <p:sp>
        <p:nvSpPr>
          <p:cNvPr id="2" name="矩形 1"/>
          <p:cNvSpPr/>
          <p:nvPr/>
        </p:nvSpPr>
        <p:spPr>
          <a:xfrm>
            <a:off x="323528" y="889556"/>
            <a:ext cx="4152099" cy="523220"/>
          </a:xfrm>
          <a:prstGeom prst="rect">
            <a:avLst/>
          </a:prstGeom>
        </p:spPr>
        <p:txBody>
          <a:bodyPr wrap="none">
            <a:spAutoFit/>
          </a:bodyPr>
          <a:lstStyle/>
          <a:p>
            <a:pPr algn="l"/>
            <a:r>
              <a:rPr lang="zh-CN" altLang="en-US" sz="2800" dirty="0"/>
              <a:t>电源提供非静电力的能力</a:t>
            </a:r>
          </a:p>
        </p:txBody>
      </p:sp>
      <p:graphicFrame>
        <p:nvGraphicFramePr>
          <p:cNvPr id="46" name="Object 1027">
            <a:extLst>
              <a:ext uri="{FF2B5EF4-FFF2-40B4-BE49-F238E27FC236}">
                <a16:creationId xmlns:a16="http://schemas.microsoft.com/office/drawing/2014/main" id="{7B6C7410-3917-467D-9ABA-ED5AA79771CB}"/>
              </a:ext>
            </a:extLst>
          </p:cNvPr>
          <p:cNvGraphicFramePr>
            <a:graphicFrameLocks noChangeAspect="1"/>
          </p:cNvGraphicFramePr>
          <p:nvPr/>
        </p:nvGraphicFramePr>
        <p:xfrm>
          <a:off x="1963738" y="5486400"/>
          <a:ext cx="2532062" cy="1095375"/>
        </p:xfrm>
        <a:graphic>
          <a:graphicData uri="http://schemas.openxmlformats.org/presentationml/2006/ole">
            <mc:AlternateContent xmlns:mc="http://schemas.openxmlformats.org/markup-compatibility/2006">
              <mc:Choice xmlns:v="urn:schemas-microsoft-com:vml" Requires="v">
                <p:oleObj name="Equation" r:id="rId7" imgW="838080" imgH="380880" progId="Equation.DSMT4">
                  <p:embed/>
                </p:oleObj>
              </mc:Choice>
              <mc:Fallback>
                <p:oleObj name="Equation" r:id="rId7" imgW="838080" imgH="380880" progId="Equation.DSMT4">
                  <p:embed/>
                  <p:pic>
                    <p:nvPicPr>
                      <p:cNvPr id="46" name="Object 1027">
                        <a:extLst>
                          <a:ext uri="{FF2B5EF4-FFF2-40B4-BE49-F238E27FC236}">
                            <a16:creationId xmlns:a16="http://schemas.microsoft.com/office/drawing/2014/main" id="{7B6C7410-3917-467D-9ABA-ED5AA79771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3738" y="5486400"/>
                        <a:ext cx="2532062" cy="1095375"/>
                      </a:xfrm>
                      <a:prstGeom prst="rect">
                        <a:avLst/>
                      </a:prstGeom>
                      <a:solidFill>
                        <a:srgbClr val="FFFF66"/>
                      </a:solidFill>
                      <a:ln>
                        <a:noFill/>
                      </a:ln>
                      <a:effectLst/>
                      <a:extLst>
                        <a:ext uri="{91240B29-F687-4F45-9708-019B960494DF}">
                          <a14:hiddenLine xmlns:a14="http://schemas.microsoft.com/office/drawing/2010/main" w="9525">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28"/>
                                        </p:tgtEl>
                                        <p:attrNameLst>
                                          <p:attrName>style.visibility</p:attrName>
                                        </p:attrNameLst>
                                      </p:cBhvr>
                                      <p:to>
                                        <p:strVal val="visible"/>
                                      </p:to>
                                    </p:set>
                                    <p:animEffect transition="in" filter="wipe(left)">
                                      <p:cBhvr>
                                        <p:cTn id="7" dur="500"/>
                                        <p:tgtEl>
                                          <p:spTgt spid="247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down)">
                                      <p:cBhvr>
                                        <p:cTn id="12" dur="500"/>
                                        <p:tgtEl>
                                          <p:spTgt spid="4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7829"/>
                                        </p:tgtEl>
                                        <p:attrNameLst>
                                          <p:attrName>style.visibility</p:attrName>
                                        </p:attrNameLst>
                                      </p:cBhvr>
                                      <p:to>
                                        <p:strVal val="visible"/>
                                      </p:to>
                                    </p:set>
                                    <p:animEffect transition="in" filter="wipe(left)">
                                      <p:cBhvr>
                                        <p:cTn id="20" dur="500"/>
                                        <p:tgtEl>
                                          <p:spTgt spid="24782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47830"/>
                                        </p:tgtEl>
                                        <p:attrNameLst>
                                          <p:attrName>style.visibility</p:attrName>
                                        </p:attrNameLst>
                                      </p:cBhvr>
                                      <p:to>
                                        <p:strVal val="visible"/>
                                      </p:to>
                                    </p:set>
                                    <p:animEffect transition="in" filter="wipe(left)">
                                      <p:cBhvr>
                                        <p:cTn id="25" dur="500"/>
                                        <p:tgtEl>
                                          <p:spTgt spid="24783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47831"/>
                                        </p:tgtEl>
                                        <p:attrNameLst>
                                          <p:attrName>style.visibility</p:attrName>
                                        </p:attrNameLst>
                                      </p:cBhvr>
                                      <p:to>
                                        <p:strVal val="visible"/>
                                      </p:to>
                                    </p:set>
                                    <p:animEffect transition="in" filter="wipe(left)">
                                      <p:cBhvr>
                                        <p:cTn id="30" dur="500"/>
                                        <p:tgtEl>
                                          <p:spTgt spid="247831"/>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46"/>
                                        </p:tgtEl>
                                        <p:attrNameLst>
                                          <p:attrName>style.visibility</p:attrName>
                                        </p:attrNameLst>
                                      </p:cBhvr>
                                      <p:to>
                                        <p:strVal val="visible"/>
                                      </p:to>
                                    </p:set>
                                    <p:anim calcmode="lin" valueType="num">
                                      <p:cBhvr>
                                        <p:cTn id="35" dur="500" fill="hold"/>
                                        <p:tgtEl>
                                          <p:spTgt spid="46"/>
                                        </p:tgtEl>
                                        <p:attrNameLst>
                                          <p:attrName>ppt_w</p:attrName>
                                        </p:attrNameLst>
                                      </p:cBhvr>
                                      <p:tavLst>
                                        <p:tav tm="0">
                                          <p:val>
                                            <p:fltVal val="0"/>
                                          </p:val>
                                        </p:tav>
                                        <p:tav tm="100000">
                                          <p:val>
                                            <p:strVal val="#ppt_w"/>
                                          </p:val>
                                        </p:tav>
                                      </p:tavLst>
                                    </p:anim>
                                    <p:anim calcmode="lin" valueType="num">
                                      <p:cBhvr>
                                        <p:cTn id="36"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8" grpId="0" autoUpdateAnimBg="0"/>
      <p:bldP spid="247829" grpId="0" autoUpdateAnimBg="0"/>
      <p:bldP spid="247831" grpId="0" autoUpdateAnimBg="0"/>
      <p:bldP spid="4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04800" y="855663"/>
            <a:ext cx="3141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3200">
                <a:solidFill>
                  <a:schemeClr val="accent2"/>
                </a:solidFill>
              </a:rPr>
              <a:t>一、基本磁现象 </a:t>
            </a:r>
          </a:p>
        </p:txBody>
      </p:sp>
      <p:sp>
        <p:nvSpPr>
          <p:cNvPr id="93187" name="Text Box 3"/>
          <p:cNvSpPr txBox="1">
            <a:spLocks noChangeArrowheads="1"/>
          </p:cNvSpPr>
          <p:nvPr/>
        </p:nvSpPr>
        <p:spPr bwMode="auto">
          <a:xfrm>
            <a:off x="457200" y="1458913"/>
            <a:ext cx="1882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chemeClr val="accent2"/>
                </a:solidFill>
              </a:rPr>
              <a:t>1. </a:t>
            </a:r>
            <a:r>
              <a:rPr lang="zh-CN" altLang="en-US" sz="3200">
                <a:solidFill>
                  <a:srgbClr val="CC3300"/>
                </a:solidFill>
              </a:rPr>
              <a:t>永磁体</a:t>
            </a:r>
            <a:endParaRPr lang="zh-CN" altLang="en-US" sz="3200">
              <a:solidFill>
                <a:schemeClr val="accent2"/>
              </a:solidFill>
            </a:endParaRPr>
          </a:p>
        </p:txBody>
      </p:sp>
      <p:sp>
        <p:nvSpPr>
          <p:cNvPr id="93188" name="Text Box 4"/>
          <p:cNvSpPr txBox="1">
            <a:spLocks noChangeArrowheads="1"/>
          </p:cNvSpPr>
          <p:nvPr/>
        </p:nvSpPr>
        <p:spPr bwMode="auto">
          <a:xfrm>
            <a:off x="2411413" y="1484313"/>
            <a:ext cx="6434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a:solidFill>
                  <a:schemeClr val="accent2"/>
                </a:solidFill>
              </a:rPr>
              <a:t>天然磁石， 永久磁铁，电磁铁， 地磁等</a:t>
            </a:r>
            <a:endParaRPr lang="en-US" altLang="zh-CN" sz="2800">
              <a:solidFill>
                <a:schemeClr val="accent2"/>
              </a:solidFill>
            </a:endParaRPr>
          </a:p>
        </p:txBody>
      </p:sp>
      <p:sp>
        <p:nvSpPr>
          <p:cNvPr id="93189" name="Text Box 5"/>
          <p:cNvSpPr txBox="1">
            <a:spLocks noChangeArrowheads="1"/>
          </p:cNvSpPr>
          <p:nvPr/>
        </p:nvSpPr>
        <p:spPr bwMode="auto">
          <a:xfrm>
            <a:off x="468313" y="2084388"/>
            <a:ext cx="3279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chemeClr val="accent2"/>
                </a:solidFill>
              </a:rPr>
              <a:t>2. </a:t>
            </a:r>
            <a:r>
              <a:rPr lang="zh-CN" altLang="en-US" sz="3200">
                <a:solidFill>
                  <a:srgbClr val="CC3300"/>
                </a:solidFill>
              </a:rPr>
              <a:t>电流的磁作用</a:t>
            </a:r>
            <a:endParaRPr lang="en-US" altLang="zh-CN" sz="3200">
              <a:solidFill>
                <a:srgbClr val="CC3300"/>
              </a:solidFill>
            </a:endParaRPr>
          </a:p>
        </p:txBody>
      </p:sp>
      <p:grpSp>
        <p:nvGrpSpPr>
          <p:cNvPr id="2" name="Group 6"/>
          <p:cNvGrpSpPr>
            <a:grpSpLocks/>
          </p:cNvGrpSpPr>
          <p:nvPr/>
        </p:nvGrpSpPr>
        <p:grpSpPr bwMode="auto">
          <a:xfrm>
            <a:off x="5219700" y="1846263"/>
            <a:ext cx="3365500" cy="2303462"/>
            <a:chOff x="-21" y="986"/>
            <a:chExt cx="2826" cy="1798"/>
          </a:xfrm>
        </p:grpSpPr>
        <p:sp>
          <p:nvSpPr>
            <p:cNvPr id="26654" name="Oval 7"/>
            <p:cNvSpPr>
              <a:spLocks noChangeArrowheads="1"/>
            </p:cNvSpPr>
            <p:nvPr/>
          </p:nvSpPr>
          <p:spPr bwMode="auto">
            <a:xfrm>
              <a:off x="960" y="2400"/>
              <a:ext cx="864" cy="384"/>
            </a:xfrm>
            <a:prstGeom prst="ellipse">
              <a:avLst/>
            </a:prstGeom>
            <a:solidFill>
              <a:schemeClr val="bg1"/>
            </a:solidFill>
            <a:ln w="28575">
              <a:solidFill>
                <a:schemeClr val="accent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55" name="Line 8"/>
            <p:cNvSpPr>
              <a:spLocks noChangeShapeType="1"/>
            </p:cNvSpPr>
            <p:nvPr/>
          </p:nvSpPr>
          <p:spPr bwMode="auto">
            <a:xfrm>
              <a:off x="576" y="1488"/>
              <a:ext cx="163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6" name="Freeform 9"/>
            <p:cNvSpPr>
              <a:spLocks/>
            </p:cNvSpPr>
            <p:nvPr/>
          </p:nvSpPr>
          <p:spPr bwMode="auto">
            <a:xfrm>
              <a:off x="2208" y="1488"/>
              <a:ext cx="597" cy="648"/>
            </a:xfrm>
            <a:custGeom>
              <a:avLst/>
              <a:gdLst>
                <a:gd name="T0" fmla="*/ 0 w 597"/>
                <a:gd name="T1" fmla="*/ 0 h 648"/>
                <a:gd name="T2" fmla="*/ 104 w 597"/>
                <a:gd name="T3" fmla="*/ 48 h 648"/>
                <a:gd name="T4" fmla="*/ 168 w 597"/>
                <a:gd name="T5" fmla="*/ 136 h 648"/>
                <a:gd name="T6" fmla="*/ 134 w 597"/>
                <a:gd name="T7" fmla="*/ 221 h 648"/>
                <a:gd name="T8" fmla="*/ 72 w 597"/>
                <a:gd name="T9" fmla="*/ 208 h 648"/>
                <a:gd name="T10" fmla="*/ 62 w 597"/>
                <a:gd name="T11" fmla="*/ 154 h 648"/>
                <a:gd name="T12" fmla="*/ 77 w 597"/>
                <a:gd name="T13" fmla="*/ 125 h 648"/>
                <a:gd name="T14" fmla="*/ 96 w 597"/>
                <a:gd name="T15" fmla="*/ 120 h 648"/>
                <a:gd name="T16" fmla="*/ 128 w 597"/>
                <a:gd name="T17" fmla="*/ 88 h 648"/>
                <a:gd name="T18" fmla="*/ 192 w 597"/>
                <a:gd name="T19" fmla="*/ 120 h 648"/>
                <a:gd name="T20" fmla="*/ 280 w 597"/>
                <a:gd name="T21" fmla="*/ 208 h 648"/>
                <a:gd name="T22" fmla="*/ 320 w 597"/>
                <a:gd name="T23" fmla="*/ 288 h 648"/>
                <a:gd name="T24" fmla="*/ 256 w 597"/>
                <a:gd name="T25" fmla="*/ 392 h 648"/>
                <a:gd name="T26" fmla="*/ 208 w 597"/>
                <a:gd name="T27" fmla="*/ 384 h 648"/>
                <a:gd name="T28" fmla="*/ 240 w 597"/>
                <a:gd name="T29" fmla="*/ 280 h 648"/>
                <a:gd name="T30" fmla="*/ 328 w 597"/>
                <a:gd name="T31" fmla="*/ 312 h 648"/>
                <a:gd name="T32" fmla="*/ 400 w 597"/>
                <a:gd name="T33" fmla="*/ 392 h 648"/>
                <a:gd name="T34" fmla="*/ 424 w 597"/>
                <a:gd name="T35" fmla="*/ 512 h 648"/>
                <a:gd name="T36" fmla="*/ 368 w 597"/>
                <a:gd name="T37" fmla="*/ 528 h 648"/>
                <a:gd name="T38" fmla="*/ 328 w 597"/>
                <a:gd name="T39" fmla="*/ 520 h 648"/>
                <a:gd name="T40" fmla="*/ 352 w 597"/>
                <a:gd name="T41" fmla="*/ 456 h 648"/>
                <a:gd name="T42" fmla="*/ 413 w 597"/>
                <a:gd name="T43" fmla="*/ 456 h 648"/>
                <a:gd name="T44" fmla="*/ 472 w 597"/>
                <a:gd name="T45" fmla="*/ 480 h 648"/>
                <a:gd name="T46" fmla="*/ 552 w 597"/>
                <a:gd name="T47" fmla="*/ 568 h 648"/>
                <a:gd name="T48" fmla="*/ 590 w 597"/>
                <a:gd name="T49" fmla="*/ 624 h 648"/>
                <a:gd name="T50" fmla="*/ 592 w 597"/>
                <a:gd name="T51" fmla="*/ 648 h 6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7"/>
                <a:gd name="T79" fmla="*/ 0 h 648"/>
                <a:gd name="T80" fmla="*/ 597 w 597"/>
                <a:gd name="T81" fmla="*/ 648 h 6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7" h="648">
                  <a:moveTo>
                    <a:pt x="0" y="0"/>
                  </a:moveTo>
                  <a:cubicBezTo>
                    <a:pt x="85" y="28"/>
                    <a:pt x="52" y="9"/>
                    <a:pt x="104" y="48"/>
                  </a:cubicBezTo>
                  <a:cubicBezTo>
                    <a:pt x="126" y="99"/>
                    <a:pt x="151" y="84"/>
                    <a:pt x="168" y="136"/>
                  </a:cubicBezTo>
                  <a:cubicBezTo>
                    <a:pt x="164" y="143"/>
                    <a:pt x="155" y="225"/>
                    <a:pt x="134" y="221"/>
                  </a:cubicBezTo>
                  <a:cubicBezTo>
                    <a:pt x="125" y="219"/>
                    <a:pt x="77" y="216"/>
                    <a:pt x="72" y="208"/>
                  </a:cubicBezTo>
                  <a:cubicBezTo>
                    <a:pt x="67" y="187"/>
                    <a:pt x="67" y="175"/>
                    <a:pt x="62" y="154"/>
                  </a:cubicBezTo>
                  <a:cubicBezTo>
                    <a:pt x="63" y="141"/>
                    <a:pt x="71" y="131"/>
                    <a:pt x="77" y="125"/>
                  </a:cubicBezTo>
                  <a:cubicBezTo>
                    <a:pt x="83" y="119"/>
                    <a:pt x="88" y="126"/>
                    <a:pt x="96" y="120"/>
                  </a:cubicBezTo>
                  <a:cubicBezTo>
                    <a:pt x="101" y="106"/>
                    <a:pt x="102" y="81"/>
                    <a:pt x="128" y="88"/>
                  </a:cubicBezTo>
                  <a:cubicBezTo>
                    <a:pt x="151" y="94"/>
                    <a:pt x="192" y="120"/>
                    <a:pt x="192" y="120"/>
                  </a:cubicBezTo>
                  <a:cubicBezTo>
                    <a:pt x="215" y="155"/>
                    <a:pt x="261" y="170"/>
                    <a:pt x="280" y="208"/>
                  </a:cubicBezTo>
                  <a:cubicBezTo>
                    <a:pt x="294" y="235"/>
                    <a:pt x="310" y="259"/>
                    <a:pt x="320" y="288"/>
                  </a:cubicBezTo>
                  <a:cubicBezTo>
                    <a:pt x="312" y="373"/>
                    <a:pt x="323" y="370"/>
                    <a:pt x="256" y="392"/>
                  </a:cubicBezTo>
                  <a:cubicBezTo>
                    <a:pt x="240" y="389"/>
                    <a:pt x="223" y="391"/>
                    <a:pt x="208" y="384"/>
                  </a:cubicBezTo>
                  <a:cubicBezTo>
                    <a:pt x="144" y="356"/>
                    <a:pt x="211" y="299"/>
                    <a:pt x="240" y="280"/>
                  </a:cubicBezTo>
                  <a:cubicBezTo>
                    <a:pt x="273" y="287"/>
                    <a:pt x="301" y="290"/>
                    <a:pt x="328" y="312"/>
                  </a:cubicBezTo>
                  <a:cubicBezTo>
                    <a:pt x="362" y="340"/>
                    <a:pt x="363" y="364"/>
                    <a:pt x="400" y="392"/>
                  </a:cubicBezTo>
                  <a:cubicBezTo>
                    <a:pt x="413" y="426"/>
                    <a:pt x="451" y="474"/>
                    <a:pt x="424" y="512"/>
                  </a:cubicBezTo>
                  <a:cubicBezTo>
                    <a:pt x="413" y="528"/>
                    <a:pt x="386" y="522"/>
                    <a:pt x="368" y="528"/>
                  </a:cubicBezTo>
                  <a:cubicBezTo>
                    <a:pt x="355" y="525"/>
                    <a:pt x="339" y="528"/>
                    <a:pt x="328" y="520"/>
                  </a:cubicBezTo>
                  <a:cubicBezTo>
                    <a:pt x="296" y="499"/>
                    <a:pt x="339" y="465"/>
                    <a:pt x="352" y="456"/>
                  </a:cubicBezTo>
                  <a:cubicBezTo>
                    <a:pt x="376" y="459"/>
                    <a:pt x="389" y="451"/>
                    <a:pt x="413" y="456"/>
                  </a:cubicBezTo>
                  <a:cubicBezTo>
                    <a:pt x="422" y="446"/>
                    <a:pt x="472" y="480"/>
                    <a:pt x="472" y="480"/>
                  </a:cubicBezTo>
                  <a:cubicBezTo>
                    <a:pt x="501" y="509"/>
                    <a:pt x="523" y="539"/>
                    <a:pt x="552" y="568"/>
                  </a:cubicBezTo>
                  <a:cubicBezTo>
                    <a:pt x="569" y="592"/>
                    <a:pt x="583" y="611"/>
                    <a:pt x="590" y="624"/>
                  </a:cubicBezTo>
                  <a:cubicBezTo>
                    <a:pt x="597" y="637"/>
                    <a:pt x="592" y="643"/>
                    <a:pt x="592" y="648"/>
                  </a:cubicBezTo>
                </a:path>
              </a:pathLst>
            </a:custGeom>
            <a:noFill/>
            <a:ln w="2857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7" name="Freeform 10"/>
            <p:cNvSpPr>
              <a:spLocks/>
            </p:cNvSpPr>
            <p:nvPr/>
          </p:nvSpPr>
          <p:spPr bwMode="auto">
            <a:xfrm flipH="1">
              <a:off x="-21" y="1488"/>
              <a:ext cx="597" cy="648"/>
            </a:xfrm>
            <a:custGeom>
              <a:avLst/>
              <a:gdLst>
                <a:gd name="T0" fmla="*/ 0 w 597"/>
                <a:gd name="T1" fmla="*/ 0 h 648"/>
                <a:gd name="T2" fmla="*/ 104 w 597"/>
                <a:gd name="T3" fmla="*/ 48 h 648"/>
                <a:gd name="T4" fmla="*/ 168 w 597"/>
                <a:gd name="T5" fmla="*/ 136 h 648"/>
                <a:gd name="T6" fmla="*/ 134 w 597"/>
                <a:gd name="T7" fmla="*/ 221 h 648"/>
                <a:gd name="T8" fmla="*/ 72 w 597"/>
                <a:gd name="T9" fmla="*/ 208 h 648"/>
                <a:gd name="T10" fmla="*/ 62 w 597"/>
                <a:gd name="T11" fmla="*/ 154 h 648"/>
                <a:gd name="T12" fmla="*/ 77 w 597"/>
                <a:gd name="T13" fmla="*/ 125 h 648"/>
                <a:gd name="T14" fmla="*/ 96 w 597"/>
                <a:gd name="T15" fmla="*/ 120 h 648"/>
                <a:gd name="T16" fmla="*/ 128 w 597"/>
                <a:gd name="T17" fmla="*/ 88 h 648"/>
                <a:gd name="T18" fmla="*/ 192 w 597"/>
                <a:gd name="T19" fmla="*/ 120 h 648"/>
                <a:gd name="T20" fmla="*/ 280 w 597"/>
                <a:gd name="T21" fmla="*/ 208 h 648"/>
                <a:gd name="T22" fmla="*/ 320 w 597"/>
                <a:gd name="T23" fmla="*/ 288 h 648"/>
                <a:gd name="T24" fmla="*/ 256 w 597"/>
                <a:gd name="T25" fmla="*/ 392 h 648"/>
                <a:gd name="T26" fmla="*/ 208 w 597"/>
                <a:gd name="T27" fmla="*/ 384 h 648"/>
                <a:gd name="T28" fmla="*/ 240 w 597"/>
                <a:gd name="T29" fmla="*/ 280 h 648"/>
                <a:gd name="T30" fmla="*/ 328 w 597"/>
                <a:gd name="T31" fmla="*/ 312 h 648"/>
                <a:gd name="T32" fmla="*/ 400 w 597"/>
                <a:gd name="T33" fmla="*/ 392 h 648"/>
                <a:gd name="T34" fmla="*/ 424 w 597"/>
                <a:gd name="T35" fmla="*/ 512 h 648"/>
                <a:gd name="T36" fmla="*/ 368 w 597"/>
                <a:gd name="T37" fmla="*/ 528 h 648"/>
                <a:gd name="T38" fmla="*/ 328 w 597"/>
                <a:gd name="T39" fmla="*/ 520 h 648"/>
                <a:gd name="T40" fmla="*/ 352 w 597"/>
                <a:gd name="T41" fmla="*/ 456 h 648"/>
                <a:gd name="T42" fmla="*/ 413 w 597"/>
                <a:gd name="T43" fmla="*/ 456 h 648"/>
                <a:gd name="T44" fmla="*/ 472 w 597"/>
                <a:gd name="T45" fmla="*/ 480 h 648"/>
                <a:gd name="T46" fmla="*/ 552 w 597"/>
                <a:gd name="T47" fmla="*/ 568 h 648"/>
                <a:gd name="T48" fmla="*/ 590 w 597"/>
                <a:gd name="T49" fmla="*/ 624 h 648"/>
                <a:gd name="T50" fmla="*/ 592 w 597"/>
                <a:gd name="T51" fmla="*/ 648 h 6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7"/>
                <a:gd name="T79" fmla="*/ 0 h 648"/>
                <a:gd name="T80" fmla="*/ 597 w 597"/>
                <a:gd name="T81" fmla="*/ 648 h 6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7" h="648">
                  <a:moveTo>
                    <a:pt x="0" y="0"/>
                  </a:moveTo>
                  <a:cubicBezTo>
                    <a:pt x="85" y="28"/>
                    <a:pt x="52" y="9"/>
                    <a:pt x="104" y="48"/>
                  </a:cubicBezTo>
                  <a:cubicBezTo>
                    <a:pt x="126" y="99"/>
                    <a:pt x="151" y="84"/>
                    <a:pt x="168" y="136"/>
                  </a:cubicBezTo>
                  <a:cubicBezTo>
                    <a:pt x="164" y="143"/>
                    <a:pt x="155" y="225"/>
                    <a:pt x="134" y="221"/>
                  </a:cubicBezTo>
                  <a:cubicBezTo>
                    <a:pt x="125" y="219"/>
                    <a:pt x="77" y="216"/>
                    <a:pt x="72" y="208"/>
                  </a:cubicBezTo>
                  <a:cubicBezTo>
                    <a:pt x="67" y="187"/>
                    <a:pt x="67" y="175"/>
                    <a:pt x="62" y="154"/>
                  </a:cubicBezTo>
                  <a:cubicBezTo>
                    <a:pt x="63" y="141"/>
                    <a:pt x="71" y="131"/>
                    <a:pt x="77" y="125"/>
                  </a:cubicBezTo>
                  <a:cubicBezTo>
                    <a:pt x="83" y="119"/>
                    <a:pt x="88" y="126"/>
                    <a:pt x="96" y="120"/>
                  </a:cubicBezTo>
                  <a:cubicBezTo>
                    <a:pt x="101" y="106"/>
                    <a:pt x="102" y="81"/>
                    <a:pt x="128" y="88"/>
                  </a:cubicBezTo>
                  <a:cubicBezTo>
                    <a:pt x="151" y="94"/>
                    <a:pt x="192" y="120"/>
                    <a:pt x="192" y="120"/>
                  </a:cubicBezTo>
                  <a:cubicBezTo>
                    <a:pt x="215" y="155"/>
                    <a:pt x="261" y="170"/>
                    <a:pt x="280" y="208"/>
                  </a:cubicBezTo>
                  <a:cubicBezTo>
                    <a:pt x="294" y="235"/>
                    <a:pt x="310" y="259"/>
                    <a:pt x="320" y="288"/>
                  </a:cubicBezTo>
                  <a:cubicBezTo>
                    <a:pt x="312" y="373"/>
                    <a:pt x="323" y="370"/>
                    <a:pt x="256" y="392"/>
                  </a:cubicBezTo>
                  <a:cubicBezTo>
                    <a:pt x="240" y="389"/>
                    <a:pt x="223" y="391"/>
                    <a:pt x="208" y="384"/>
                  </a:cubicBezTo>
                  <a:cubicBezTo>
                    <a:pt x="144" y="356"/>
                    <a:pt x="211" y="299"/>
                    <a:pt x="240" y="280"/>
                  </a:cubicBezTo>
                  <a:cubicBezTo>
                    <a:pt x="273" y="287"/>
                    <a:pt x="301" y="290"/>
                    <a:pt x="328" y="312"/>
                  </a:cubicBezTo>
                  <a:cubicBezTo>
                    <a:pt x="362" y="340"/>
                    <a:pt x="363" y="364"/>
                    <a:pt x="400" y="392"/>
                  </a:cubicBezTo>
                  <a:cubicBezTo>
                    <a:pt x="413" y="426"/>
                    <a:pt x="451" y="474"/>
                    <a:pt x="424" y="512"/>
                  </a:cubicBezTo>
                  <a:cubicBezTo>
                    <a:pt x="413" y="528"/>
                    <a:pt x="386" y="522"/>
                    <a:pt x="368" y="528"/>
                  </a:cubicBezTo>
                  <a:cubicBezTo>
                    <a:pt x="355" y="525"/>
                    <a:pt x="339" y="528"/>
                    <a:pt x="328" y="520"/>
                  </a:cubicBezTo>
                  <a:cubicBezTo>
                    <a:pt x="296" y="499"/>
                    <a:pt x="339" y="465"/>
                    <a:pt x="352" y="456"/>
                  </a:cubicBezTo>
                  <a:cubicBezTo>
                    <a:pt x="376" y="459"/>
                    <a:pt x="389" y="451"/>
                    <a:pt x="413" y="456"/>
                  </a:cubicBezTo>
                  <a:cubicBezTo>
                    <a:pt x="422" y="446"/>
                    <a:pt x="472" y="480"/>
                    <a:pt x="472" y="480"/>
                  </a:cubicBezTo>
                  <a:cubicBezTo>
                    <a:pt x="501" y="509"/>
                    <a:pt x="523" y="539"/>
                    <a:pt x="552" y="568"/>
                  </a:cubicBezTo>
                  <a:cubicBezTo>
                    <a:pt x="569" y="592"/>
                    <a:pt x="583" y="611"/>
                    <a:pt x="590" y="624"/>
                  </a:cubicBezTo>
                  <a:cubicBezTo>
                    <a:pt x="597" y="637"/>
                    <a:pt x="592" y="643"/>
                    <a:pt x="592" y="648"/>
                  </a:cubicBezTo>
                </a:path>
              </a:pathLst>
            </a:custGeom>
            <a:noFill/>
            <a:ln w="2857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8" name="Line 11"/>
            <p:cNvSpPr>
              <a:spLocks noChangeShapeType="1"/>
            </p:cNvSpPr>
            <p:nvPr/>
          </p:nvSpPr>
          <p:spPr bwMode="auto">
            <a:xfrm>
              <a:off x="1392" y="1920"/>
              <a:ext cx="0" cy="14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Oval 12"/>
            <p:cNvSpPr>
              <a:spLocks noChangeArrowheads="1"/>
            </p:cNvSpPr>
            <p:nvPr/>
          </p:nvSpPr>
          <p:spPr bwMode="auto">
            <a:xfrm>
              <a:off x="1248" y="2016"/>
              <a:ext cx="288" cy="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60" name="Line 13"/>
            <p:cNvSpPr>
              <a:spLocks noChangeShapeType="1"/>
            </p:cNvSpPr>
            <p:nvPr/>
          </p:nvSpPr>
          <p:spPr bwMode="auto">
            <a:xfrm flipH="1">
              <a:off x="1200" y="2064"/>
              <a:ext cx="48"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1" name="Line 14"/>
            <p:cNvSpPr>
              <a:spLocks noChangeShapeType="1"/>
            </p:cNvSpPr>
            <p:nvPr/>
          </p:nvSpPr>
          <p:spPr bwMode="auto">
            <a:xfrm>
              <a:off x="1536" y="2064"/>
              <a:ext cx="48"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2" name="Freeform 15"/>
            <p:cNvSpPr>
              <a:spLocks/>
            </p:cNvSpPr>
            <p:nvPr/>
          </p:nvSpPr>
          <p:spPr bwMode="auto">
            <a:xfrm>
              <a:off x="1584" y="2496"/>
              <a:ext cx="144" cy="96"/>
            </a:xfrm>
            <a:custGeom>
              <a:avLst/>
              <a:gdLst>
                <a:gd name="T0" fmla="*/ 0 w 144"/>
                <a:gd name="T1" fmla="*/ 0 h 96"/>
                <a:gd name="T2" fmla="*/ 48 w 144"/>
                <a:gd name="T3" fmla="*/ 48 h 96"/>
                <a:gd name="T4" fmla="*/ 144 w 144"/>
                <a:gd name="T5" fmla="*/ 96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0" y="0"/>
                  </a:moveTo>
                  <a:cubicBezTo>
                    <a:pt x="12" y="16"/>
                    <a:pt x="24" y="32"/>
                    <a:pt x="48" y="48"/>
                  </a:cubicBezTo>
                  <a:cubicBezTo>
                    <a:pt x="72" y="64"/>
                    <a:pt x="128" y="88"/>
                    <a:pt x="144" y="96"/>
                  </a:cubicBezTo>
                </a:path>
              </a:pathLst>
            </a:custGeom>
            <a:noFill/>
            <a:ln w="28575"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3" name="Freeform 16"/>
            <p:cNvSpPr>
              <a:spLocks/>
            </p:cNvSpPr>
            <p:nvPr/>
          </p:nvSpPr>
          <p:spPr bwMode="auto">
            <a:xfrm flipH="1">
              <a:off x="1056" y="2496"/>
              <a:ext cx="144" cy="96"/>
            </a:xfrm>
            <a:custGeom>
              <a:avLst/>
              <a:gdLst>
                <a:gd name="T0" fmla="*/ 0 w 144"/>
                <a:gd name="T1" fmla="*/ 0 h 96"/>
                <a:gd name="T2" fmla="*/ 48 w 144"/>
                <a:gd name="T3" fmla="*/ 48 h 96"/>
                <a:gd name="T4" fmla="*/ 144 w 144"/>
                <a:gd name="T5" fmla="*/ 96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0" y="0"/>
                  </a:moveTo>
                  <a:cubicBezTo>
                    <a:pt x="12" y="16"/>
                    <a:pt x="24" y="32"/>
                    <a:pt x="48" y="48"/>
                  </a:cubicBezTo>
                  <a:cubicBezTo>
                    <a:pt x="72" y="64"/>
                    <a:pt x="128" y="88"/>
                    <a:pt x="144" y="96"/>
                  </a:cubicBezTo>
                </a:path>
              </a:pathLst>
            </a:custGeom>
            <a:noFill/>
            <a:ln w="28575"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6664" name="Group 17"/>
            <p:cNvGrpSpPr>
              <a:grpSpLocks/>
            </p:cNvGrpSpPr>
            <p:nvPr/>
          </p:nvGrpSpPr>
          <p:grpSpPr bwMode="auto">
            <a:xfrm>
              <a:off x="816" y="1680"/>
              <a:ext cx="1152" cy="264"/>
              <a:chOff x="1968" y="2352"/>
              <a:chExt cx="1152" cy="264"/>
            </a:xfrm>
          </p:grpSpPr>
          <p:sp>
            <p:nvSpPr>
              <p:cNvPr id="26672" name="AutoShape 18"/>
              <p:cNvSpPr>
                <a:spLocks noChangeArrowheads="1"/>
              </p:cNvSpPr>
              <p:nvPr/>
            </p:nvSpPr>
            <p:spPr bwMode="auto">
              <a:xfrm rot="-5400000">
                <a:off x="2124" y="2196"/>
                <a:ext cx="264" cy="576"/>
              </a:xfrm>
              <a:prstGeom prst="triangle">
                <a:avLst>
                  <a:gd name="adj" fmla="val 50000"/>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73" name="AutoShape 19"/>
              <p:cNvSpPr>
                <a:spLocks noChangeArrowheads="1"/>
              </p:cNvSpPr>
              <p:nvPr/>
            </p:nvSpPr>
            <p:spPr bwMode="auto">
              <a:xfrm rot="5400000" flipH="1">
                <a:off x="2700" y="2196"/>
                <a:ext cx="264" cy="576"/>
              </a:xfrm>
              <a:prstGeom prst="triangle">
                <a:avLst>
                  <a:gd name="adj" fmla="val 50000"/>
                </a:avLst>
              </a:prstGeom>
              <a:solidFill>
                <a:srgbClr val="CC3300"/>
              </a:solidFill>
              <a:ln w="28575">
                <a:solidFill>
                  <a:schemeClr val="accent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6665" name="Freeform 20"/>
            <p:cNvSpPr>
              <a:spLocks/>
            </p:cNvSpPr>
            <p:nvPr/>
          </p:nvSpPr>
          <p:spPr bwMode="auto">
            <a:xfrm>
              <a:off x="1210" y="2398"/>
              <a:ext cx="364" cy="19"/>
            </a:xfrm>
            <a:custGeom>
              <a:avLst/>
              <a:gdLst>
                <a:gd name="T0" fmla="*/ 0 w 364"/>
                <a:gd name="T1" fmla="*/ 19 h 19"/>
                <a:gd name="T2" fmla="*/ 45 w 364"/>
                <a:gd name="T3" fmla="*/ 12 h 19"/>
                <a:gd name="T4" fmla="*/ 134 w 364"/>
                <a:gd name="T5" fmla="*/ 2 h 19"/>
                <a:gd name="T6" fmla="*/ 182 w 364"/>
                <a:gd name="T7" fmla="*/ 2 h 19"/>
                <a:gd name="T8" fmla="*/ 278 w 364"/>
                <a:gd name="T9" fmla="*/ 7 h 19"/>
                <a:gd name="T10" fmla="*/ 336 w 364"/>
                <a:gd name="T11" fmla="*/ 14 h 19"/>
                <a:gd name="T12" fmla="*/ 364 w 364"/>
                <a:gd name="T13" fmla="*/ 19 h 19"/>
                <a:gd name="T14" fmla="*/ 0 60000 65536"/>
                <a:gd name="T15" fmla="*/ 0 60000 65536"/>
                <a:gd name="T16" fmla="*/ 0 60000 65536"/>
                <a:gd name="T17" fmla="*/ 0 60000 65536"/>
                <a:gd name="T18" fmla="*/ 0 60000 65536"/>
                <a:gd name="T19" fmla="*/ 0 60000 65536"/>
                <a:gd name="T20" fmla="*/ 0 60000 65536"/>
                <a:gd name="T21" fmla="*/ 0 w 364"/>
                <a:gd name="T22" fmla="*/ 0 h 19"/>
                <a:gd name="T23" fmla="*/ 364 w 36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 h="19">
                  <a:moveTo>
                    <a:pt x="0" y="19"/>
                  </a:moveTo>
                  <a:cubicBezTo>
                    <a:pt x="7" y="18"/>
                    <a:pt x="23" y="15"/>
                    <a:pt x="45" y="12"/>
                  </a:cubicBezTo>
                  <a:cubicBezTo>
                    <a:pt x="67" y="9"/>
                    <a:pt x="111" y="4"/>
                    <a:pt x="134" y="2"/>
                  </a:cubicBezTo>
                  <a:cubicBezTo>
                    <a:pt x="157" y="0"/>
                    <a:pt x="158" y="1"/>
                    <a:pt x="182" y="2"/>
                  </a:cubicBezTo>
                  <a:cubicBezTo>
                    <a:pt x="206" y="3"/>
                    <a:pt x="252" y="5"/>
                    <a:pt x="278" y="7"/>
                  </a:cubicBezTo>
                  <a:cubicBezTo>
                    <a:pt x="304" y="9"/>
                    <a:pt x="322" y="12"/>
                    <a:pt x="336" y="14"/>
                  </a:cubicBezTo>
                  <a:cubicBezTo>
                    <a:pt x="350" y="16"/>
                    <a:pt x="358" y="18"/>
                    <a:pt x="364" y="19"/>
                  </a:cubicBezTo>
                </a:path>
              </a:pathLst>
            </a:custGeom>
            <a:solidFill>
              <a:schemeClr val="bg1"/>
            </a:solidFill>
            <a:ln w="28575" cmpd="sng">
              <a:solidFill>
                <a:schemeClr val="accent2"/>
              </a:solidFill>
              <a:round/>
              <a:headEnd/>
              <a:tailEnd/>
            </a:ln>
          </p:spPr>
          <p:txBody>
            <a:bodyPr wrap="none" anchor="ctr"/>
            <a:lstStyle/>
            <a:p>
              <a:endParaRPr lang="zh-CN" altLang="en-US"/>
            </a:p>
          </p:txBody>
        </p:sp>
        <p:sp>
          <p:nvSpPr>
            <p:cNvPr id="26666" name="Line 21"/>
            <p:cNvSpPr>
              <a:spLocks noChangeShapeType="1"/>
            </p:cNvSpPr>
            <p:nvPr/>
          </p:nvSpPr>
          <p:spPr bwMode="auto">
            <a:xfrm flipH="1">
              <a:off x="1056" y="1344"/>
              <a:ext cx="72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7" name="AutoShape 22"/>
            <p:cNvSpPr>
              <a:spLocks noChangeArrowheads="1"/>
            </p:cNvSpPr>
            <p:nvPr/>
          </p:nvSpPr>
          <p:spPr bwMode="auto">
            <a:xfrm>
              <a:off x="2016" y="1632"/>
              <a:ext cx="96" cy="384"/>
            </a:xfrm>
            <a:prstGeom prst="curvedLeftArrow">
              <a:avLst>
                <a:gd name="adj1" fmla="val 80000"/>
                <a:gd name="adj2" fmla="val 160000"/>
                <a:gd name="adj3" fmla="val 33333"/>
              </a:avLst>
            </a:prstGeom>
            <a:solidFill>
              <a:srgbClr val="FFCC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68" name="AutoShape 23"/>
            <p:cNvSpPr>
              <a:spLocks noChangeArrowheads="1"/>
            </p:cNvSpPr>
            <p:nvPr/>
          </p:nvSpPr>
          <p:spPr bwMode="auto">
            <a:xfrm flipV="1">
              <a:off x="672" y="1680"/>
              <a:ext cx="96" cy="288"/>
            </a:xfrm>
            <a:prstGeom prst="curvedRightArrow">
              <a:avLst>
                <a:gd name="adj1" fmla="val 60000"/>
                <a:gd name="adj2" fmla="val 120000"/>
                <a:gd name="adj3" fmla="val 33333"/>
              </a:avLst>
            </a:prstGeom>
            <a:solidFill>
              <a:srgbClr val="FFCC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69" name="Text Box 24"/>
            <p:cNvSpPr txBox="1">
              <a:spLocks noChangeArrowheads="1"/>
            </p:cNvSpPr>
            <p:nvPr/>
          </p:nvSpPr>
          <p:spPr bwMode="auto">
            <a:xfrm>
              <a:off x="1285" y="986"/>
              <a:ext cx="25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accent2"/>
                  </a:solidFill>
                </a:rPr>
                <a:t>I</a:t>
              </a:r>
              <a:endParaRPr lang="en-US" altLang="zh-CN" b="0">
                <a:solidFill>
                  <a:schemeClr val="accent2"/>
                </a:solidFill>
              </a:endParaRPr>
            </a:p>
          </p:txBody>
        </p:sp>
        <p:sp>
          <p:nvSpPr>
            <p:cNvPr id="26670" name="Text Box 25"/>
            <p:cNvSpPr txBox="1">
              <a:spLocks noChangeArrowheads="1"/>
            </p:cNvSpPr>
            <p:nvPr/>
          </p:nvSpPr>
          <p:spPr bwMode="auto">
            <a:xfrm>
              <a:off x="1728" y="1536"/>
              <a:ext cx="40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accent2"/>
                  </a:solidFill>
                </a:rPr>
                <a:t>N </a:t>
              </a:r>
            </a:p>
          </p:txBody>
        </p:sp>
        <p:sp>
          <p:nvSpPr>
            <p:cNvPr id="26671" name="Text Box 26"/>
            <p:cNvSpPr txBox="1">
              <a:spLocks noChangeArrowheads="1"/>
            </p:cNvSpPr>
            <p:nvPr/>
          </p:nvSpPr>
          <p:spPr bwMode="auto">
            <a:xfrm>
              <a:off x="805" y="1536"/>
              <a:ext cx="29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accent2"/>
                  </a:solidFill>
                </a:rPr>
                <a:t>S</a:t>
              </a:r>
            </a:p>
          </p:txBody>
        </p:sp>
      </p:grpSp>
      <p:sp>
        <p:nvSpPr>
          <p:cNvPr id="93211" name="Text Box 27"/>
          <p:cNvSpPr txBox="1">
            <a:spLocks noChangeArrowheads="1"/>
          </p:cNvSpPr>
          <p:nvPr/>
        </p:nvSpPr>
        <p:spPr bwMode="auto">
          <a:xfrm>
            <a:off x="508000" y="2770188"/>
            <a:ext cx="43195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rPr>
              <a:t>    </a:t>
            </a:r>
            <a:r>
              <a:rPr lang="en-US" altLang="zh-CN" sz="2800">
                <a:solidFill>
                  <a:srgbClr val="0000CC"/>
                </a:solidFill>
                <a:latin typeface="宋体" panose="02010600030101010101" pitchFamily="2" charset="-122"/>
              </a:rPr>
              <a:t>1820</a:t>
            </a:r>
            <a:r>
              <a:rPr lang="zh-CN" altLang="en-US" sz="2800">
                <a:solidFill>
                  <a:srgbClr val="0000CC"/>
                </a:solidFill>
                <a:latin typeface="宋体" panose="02010600030101010101" pitchFamily="2" charset="-122"/>
              </a:rPr>
              <a:t>年</a:t>
            </a:r>
            <a:r>
              <a:rPr lang="zh-CN" altLang="en-US" sz="2800">
                <a:solidFill>
                  <a:schemeClr val="accent2"/>
                </a:solidFill>
              </a:rPr>
              <a:t>奥斯特发现</a:t>
            </a:r>
            <a:r>
              <a:rPr lang="zh-CN" altLang="en-US" sz="2800">
                <a:solidFill>
                  <a:srgbClr val="0000CC"/>
                </a:solidFill>
              </a:rPr>
              <a:t>电流对磁铁的作用。</a:t>
            </a:r>
          </a:p>
        </p:txBody>
      </p:sp>
      <p:sp>
        <p:nvSpPr>
          <p:cNvPr id="93238" name="Text Box 54"/>
          <p:cNvSpPr txBox="1">
            <a:spLocks noChangeArrowheads="1"/>
          </p:cNvSpPr>
          <p:nvPr/>
        </p:nvSpPr>
        <p:spPr bwMode="auto">
          <a:xfrm>
            <a:off x="4643438" y="6223000"/>
            <a:ext cx="421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4075" indent="-854075">
              <a:tabLst>
                <a:tab pos="854075" algn="l"/>
              </a:tabLst>
              <a:defRPr kumimoji="1" sz="2400" b="1">
                <a:solidFill>
                  <a:schemeClr val="tx1"/>
                </a:solidFill>
                <a:latin typeface="Times New Roman" panose="02020603050405020304" pitchFamily="18" charset="0"/>
                <a:ea typeface="宋体" panose="02010600030101010101" pitchFamily="2" charset="-122"/>
              </a:defRPr>
            </a:lvl1pPr>
            <a:lvl2pPr marL="742950" indent="-285750">
              <a:tabLst>
                <a:tab pos="854075" algn="l"/>
              </a:tabLst>
              <a:defRPr kumimoji="1" sz="2400" b="1">
                <a:solidFill>
                  <a:schemeClr val="tx1"/>
                </a:solidFill>
                <a:latin typeface="Times New Roman" panose="02020603050405020304" pitchFamily="18" charset="0"/>
                <a:ea typeface="宋体" panose="02010600030101010101" pitchFamily="2" charset="-122"/>
              </a:defRPr>
            </a:lvl2pPr>
            <a:lvl3pPr marL="1143000" indent="-228600">
              <a:tabLst>
                <a:tab pos="854075" algn="l"/>
              </a:tabLst>
              <a:defRPr kumimoji="1" sz="2400" b="1">
                <a:solidFill>
                  <a:schemeClr val="tx1"/>
                </a:solidFill>
                <a:latin typeface="Times New Roman" panose="02020603050405020304" pitchFamily="18" charset="0"/>
                <a:ea typeface="宋体" panose="02010600030101010101" pitchFamily="2" charset="-122"/>
              </a:defRPr>
            </a:lvl3pPr>
            <a:lvl4pPr marL="1600200" indent="-228600">
              <a:tabLst>
                <a:tab pos="854075" algn="l"/>
              </a:tabLst>
              <a:defRPr kumimoji="1" sz="2400" b="1">
                <a:solidFill>
                  <a:schemeClr val="tx1"/>
                </a:solidFill>
                <a:latin typeface="Times New Roman" panose="02020603050405020304" pitchFamily="18" charset="0"/>
                <a:ea typeface="宋体" panose="02010600030101010101" pitchFamily="2" charset="-122"/>
              </a:defRPr>
            </a:lvl4pPr>
            <a:lvl5pPr marL="2057400" indent="-228600">
              <a:tabLst>
                <a:tab pos="854075" algn="l"/>
              </a:tabLst>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854075" algn="l"/>
              </a:tabLs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854075" algn="l"/>
              </a:tabLs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854075" algn="l"/>
              </a:tabLs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854075" algn="l"/>
              </a:tabLs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rPr>
              <a:t>     </a:t>
            </a:r>
            <a:r>
              <a:rPr lang="zh-CN" altLang="en-US" sz="2800">
                <a:solidFill>
                  <a:schemeClr val="accent2"/>
                </a:solidFill>
              </a:rPr>
              <a:t>磁体对载流线圈的作用</a:t>
            </a:r>
          </a:p>
        </p:txBody>
      </p:sp>
      <p:grpSp>
        <p:nvGrpSpPr>
          <p:cNvPr id="4" name="Group 55"/>
          <p:cNvGrpSpPr>
            <a:grpSpLocks/>
          </p:cNvGrpSpPr>
          <p:nvPr/>
        </p:nvGrpSpPr>
        <p:grpSpPr bwMode="auto">
          <a:xfrm>
            <a:off x="5508625" y="4494213"/>
            <a:ext cx="2743200" cy="1524000"/>
            <a:chOff x="576" y="1104"/>
            <a:chExt cx="1920" cy="1104"/>
          </a:xfrm>
        </p:grpSpPr>
        <p:sp>
          <p:nvSpPr>
            <p:cNvPr id="26638" name="Rectangle 56"/>
            <p:cNvSpPr>
              <a:spLocks noChangeArrowheads="1"/>
            </p:cNvSpPr>
            <p:nvPr/>
          </p:nvSpPr>
          <p:spPr bwMode="auto">
            <a:xfrm>
              <a:off x="1920" y="1344"/>
              <a:ext cx="576" cy="864"/>
            </a:xfrm>
            <a:prstGeom prst="rect">
              <a:avLst/>
            </a:prstGeom>
            <a:solidFill>
              <a:schemeClr val="accent1"/>
            </a:solidFill>
            <a:ln w="28575">
              <a:solidFill>
                <a:schemeClr val="accent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39" name="Text Box 57"/>
            <p:cNvSpPr txBox="1">
              <a:spLocks noChangeArrowheads="1"/>
            </p:cNvSpPr>
            <p:nvPr/>
          </p:nvSpPr>
          <p:spPr bwMode="auto">
            <a:xfrm>
              <a:off x="2064" y="1632"/>
              <a:ext cx="24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accent2"/>
                  </a:solidFill>
                </a:rPr>
                <a:t>S</a:t>
              </a:r>
            </a:p>
          </p:txBody>
        </p:sp>
        <p:sp>
          <p:nvSpPr>
            <p:cNvPr id="26640" name="Rectangle 58"/>
            <p:cNvSpPr>
              <a:spLocks noChangeArrowheads="1"/>
            </p:cNvSpPr>
            <p:nvPr/>
          </p:nvSpPr>
          <p:spPr bwMode="auto">
            <a:xfrm>
              <a:off x="576" y="1344"/>
              <a:ext cx="576" cy="864"/>
            </a:xfrm>
            <a:prstGeom prst="rect">
              <a:avLst/>
            </a:prstGeom>
            <a:solidFill>
              <a:schemeClr val="accent1"/>
            </a:solidFill>
            <a:ln w="28575">
              <a:solidFill>
                <a:schemeClr val="accent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41" name="Line 59"/>
            <p:cNvSpPr>
              <a:spLocks noChangeShapeType="1"/>
            </p:cNvSpPr>
            <p:nvPr/>
          </p:nvSpPr>
          <p:spPr bwMode="auto">
            <a:xfrm>
              <a:off x="576" y="1344"/>
              <a:ext cx="0" cy="864"/>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Text Box 60"/>
            <p:cNvSpPr txBox="1">
              <a:spLocks noChangeArrowheads="1"/>
            </p:cNvSpPr>
            <p:nvPr/>
          </p:nvSpPr>
          <p:spPr bwMode="auto">
            <a:xfrm>
              <a:off x="768" y="1632"/>
              <a:ext cx="28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solidFill>
                    <a:schemeClr val="accent2"/>
                  </a:solidFill>
                </a:rPr>
                <a:t>N </a:t>
              </a:r>
            </a:p>
          </p:txBody>
        </p:sp>
        <p:sp>
          <p:nvSpPr>
            <p:cNvPr id="26643" name="Line 61"/>
            <p:cNvSpPr>
              <a:spLocks noChangeShapeType="1"/>
            </p:cNvSpPr>
            <p:nvPr/>
          </p:nvSpPr>
          <p:spPr bwMode="auto">
            <a:xfrm>
              <a:off x="1488" y="1104"/>
              <a:ext cx="0"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62"/>
            <p:cNvSpPr>
              <a:spLocks noChangeShapeType="1"/>
            </p:cNvSpPr>
            <p:nvPr/>
          </p:nvSpPr>
          <p:spPr bwMode="auto">
            <a:xfrm>
              <a:off x="1584" y="1104"/>
              <a:ext cx="0"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Line 63"/>
            <p:cNvSpPr>
              <a:spLocks noChangeShapeType="1"/>
            </p:cNvSpPr>
            <p:nvPr/>
          </p:nvSpPr>
          <p:spPr bwMode="auto">
            <a:xfrm flipH="1">
              <a:off x="1296" y="1488"/>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Line 64"/>
            <p:cNvSpPr>
              <a:spLocks noChangeShapeType="1"/>
            </p:cNvSpPr>
            <p:nvPr/>
          </p:nvSpPr>
          <p:spPr bwMode="auto">
            <a:xfrm>
              <a:off x="1296" y="1488"/>
              <a:ext cx="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Line 65"/>
            <p:cNvSpPr>
              <a:spLocks noChangeShapeType="1"/>
            </p:cNvSpPr>
            <p:nvPr/>
          </p:nvSpPr>
          <p:spPr bwMode="auto">
            <a:xfrm>
              <a:off x="1296" y="206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8" name="Line 66"/>
            <p:cNvSpPr>
              <a:spLocks noChangeShapeType="1"/>
            </p:cNvSpPr>
            <p:nvPr/>
          </p:nvSpPr>
          <p:spPr bwMode="auto">
            <a:xfrm flipV="1">
              <a:off x="1776" y="1488"/>
              <a:ext cx="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67"/>
            <p:cNvSpPr>
              <a:spLocks noChangeShapeType="1"/>
            </p:cNvSpPr>
            <p:nvPr/>
          </p:nvSpPr>
          <p:spPr bwMode="auto">
            <a:xfrm>
              <a:off x="1584" y="1488"/>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AutoShape 68"/>
            <p:cNvSpPr>
              <a:spLocks noChangeArrowheads="1"/>
            </p:cNvSpPr>
            <p:nvPr/>
          </p:nvSpPr>
          <p:spPr bwMode="auto">
            <a:xfrm>
              <a:off x="1296" y="1200"/>
              <a:ext cx="576" cy="192"/>
            </a:xfrm>
            <a:prstGeom prst="curvedUpArrow">
              <a:avLst>
                <a:gd name="adj1" fmla="val 60000"/>
                <a:gd name="adj2" fmla="val 120000"/>
                <a:gd name="adj3" fmla="val 33333"/>
              </a:avLst>
            </a:prstGeom>
            <a:solidFill>
              <a:schemeClr val="accent1"/>
            </a:solidFill>
            <a:ln w="28575">
              <a:solidFill>
                <a:schemeClr val="accent2"/>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51" name="Line 69"/>
            <p:cNvSpPr>
              <a:spLocks noChangeShapeType="1"/>
            </p:cNvSpPr>
            <p:nvPr/>
          </p:nvSpPr>
          <p:spPr bwMode="auto">
            <a:xfrm>
              <a:off x="1296" y="1680"/>
              <a:ext cx="0" cy="192"/>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2" name="Line 70"/>
            <p:cNvSpPr>
              <a:spLocks noChangeShapeType="1"/>
            </p:cNvSpPr>
            <p:nvPr/>
          </p:nvSpPr>
          <p:spPr bwMode="auto">
            <a:xfrm flipV="1">
              <a:off x="1776" y="1728"/>
              <a:ext cx="0" cy="192"/>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71"/>
            <p:cNvSpPr>
              <a:spLocks noChangeShapeType="1"/>
            </p:cNvSpPr>
            <p:nvPr/>
          </p:nvSpPr>
          <p:spPr bwMode="auto">
            <a:xfrm>
              <a:off x="2496" y="1344"/>
              <a:ext cx="0" cy="864"/>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256" name="Text Box 72"/>
          <p:cNvSpPr txBox="1">
            <a:spLocks noChangeArrowheads="1"/>
          </p:cNvSpPr>
          <p:nvPr/>
        </p:nvSpPr>
        <p:spPr bwMode="auto">
          <a:xfrm>
            <a:off x="468313" y="3789363"/>
            <a:ext cx="426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chemeClr val="accent2"/>
                </a:solidFill>
              </a:rPr>
              <a:t>3. </a:t>
            </a:r>
            <a:r>
              <a:rPr lang="zh-CN" altLang="en-US" sz="3200">
                <a:solidFill>
                  <a:srgbClr val="CC3300"/>
                </a:solidFill>
              </a:rPr>
              <a:t>磁铁对电流的作用</a:t>
            </a:r>
            <a:endParaRPr lang="en-US" altLang="zh-CN" sz="3200">
              <a:solidFill>
                <a:srgbClr val="CC3300"/>
              </a:solidFill>
            </a:endParaRPr>
          </a:p>
        </p:txBody>
      </p:sp>
      <p:sp>
        <p:nvSpPr>
          <p:cNvPr id="26636" name="Rectangle 75"/>
          <p:cNvSpPr>
            <a:spLocks noChangeArrowheads="1"/>
          </p:cNvSpPr>
          <p:nvPr/>
        </p:nvSpPr>
        <p:spPr bwMode="auto">
          <a:xfrm>
            <a:off x="0" y="785813"/>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pic>
        <p:nvPicPr>
          <p:cNvPr id="93262" name="Picture 78" descr="E:\Dropbox\电磁学\image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37063"/>
            <a:ext cx="206216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a:xfrm>
            <a:off x="685800" y="106155"/>
            <a:ext cx="7772400" cy="586541"/>
          </a:xfrm>
        </p:spPr>
        <p:txBody>
          <a:bodyPr/>
          <a:lstStyle/>
          <a:p>
            <a:pPr lvl="0">
              <a:lnSpc>
                <a:spcPct val="150000"/>
              </a:lnSpc>
            </a:pPr>
            <a:r>
              <a:rPr lang="en-US" altLang="zh-CN" sz="3600" b="1" kern="1200">
                <a:solidFill>
                  <a:srgbClr val="CC3300"/>
                </a:solidFill>
                <a:latin typeface="Times New Roman" panose="02020603050405020304" pitchFamily="18" charset="0"/>
                <a:ea typeface="宋体" panose="02010600030101010101" pitchFamily="2" charset="-122"/>
                <a:cs typeface="+mn-cs"/>
              </a:rPr>
              <a:t>§3.2 </a:t>
            </a:r>
            <a:r>
              <a:rPr lang="zh-CN" altLang="en-US" sz="3600" b="1" kern="1200">
                <a:solidFill>
                  <a:srgbClr val="CC3300"/>
                </a:solidFill>
                <a:latin typeface="Times New Roman" panose="02020603050405020304" pitchFamily="18" charset="0"/>
                <a:ea typeface="宋体" panose="02010600030101010101" pitchFamily="2" charset="-122"/>
                <a:cs typeface="+mn-cs"/>
              </a:rPr>
              <a:t>磁场、磁感应强度</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blinds(horizontal)">
                                      <p:cBhvr>
                                        <p:cTn id="7" dur="500"/>
                                        <p:tgtEl>
                                          <p:spTgt spid="93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gtEl>
                                        <p:attrNameLst>
                                          <p:attrName>style.visibility</p:attrName>
                                        </p:attrNameLst>
                                      </p:cBhvr>
                                      <p:to>
                                        <p:strVal val="visible"/>
                                      </p:to>
                                    </p:set>
                                    <p:animEffect transition="in" filter="wipe(left)">
                                      <p:cBhvr>
                                        <p:cTn id="12" dur="500"/>
                                        <p:tgtEl>
                                          <p:spTgt spid="93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3188"/>
                                        </p:tgtEl>
                                        <p:attrNameLst>
                                          <p:attrName>style.visibility</p:attrName>
                                        </p:attrNameLst>
                                      </p:cBhvr>
                                      <p:to>
                                        <p:strVal val="visible"/>
                                      </p:to>
                                    </p:set>
                                    <p:animEffect transition="in" filter="wipe(up)">
                                      <p:cBhvr>
                                        <p:cTn id="17" dur="500"/>
                                        <p:tgtEl>
                                          <p:spTgt spid="931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89"/>
                                        </p:tgtEl>
                                        <p:attrNameLst>
                                          <p:attrName>style.visibility</p:attrName>
                                        </p:attrNameLst>
                                      </p:cBhvr>
                                      <p:to>
                                        <p:strVal val="visible"/>
                                      </p:to>
                                    </p:set>
                                    <p:animEffect transition="in" filter="wipe(left)">
                                      <p:cBhvr>
                                        <p:cTn id="22" dur="500"/>
                                        <p:tgtEl>
                                          <p:spTgt spid="931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93211"/>
                                        </p:tgtEl>
                                        <p:attrNameLst>
                                          <p:attrName>style.visibility</p:attrName>
                                        </p:attrNameLst>
                                      </p:cBhvr>
                                      <p:to>
                                        <p:strVal val="visible"/>
                                      </p:to>
                                    </p:set>
                                    <p:animEffect transition="in" filter="wipe(up)">
                                      <p:cBhvr>
                                        <p:cTn id="32" dur="500"/>
                                        <p:tgtEl>
                                          <p:spTgt spid="932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3256"/>
                                        </p:tgtEl>
                                        <p:attrNameLst>
                                          <p:attrName>style.visibility</p:attrName>
                                        </p:attrNameLst>
                                      </p:cBhvr>
                                      <p:to>
                                        <p:strVal val="visible"/>
                                      </p:to>
                                    </p:set>
                                    <p:animEffect transition="in" filter="wipe(left)">
                                      <p:cBhvr>
                                        <p:cTn id="37" dur="500"/>
                                        <p:tgtEl>
                                          <p:spTgt spid="932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93262"/>
                                        </p:tgtEl>
                                        <p:attrNameLst>
                                          <p:attrName>style.visibility</p:attrName>
                                        </p:attrNameLst>
                                      </p:cBhvr>
                                      <p:to>
                                        <p:strVal val="visible"/>
                                      </p:to>
                                    </p:set>
                                    <p:anim calcmode="lin" valueType="num">
                                      <p:cBhvr additive="base">
                                        <p:cTn id="42" dur="500" fill="hold"/>
                                        <p:tgtEl>
                                          <p:spTgt spid="93262"/>
                                        </p:tgtEl>
                                        <p:attrNameLst>
                                          <p:attrName>ppt_x</p:attrName>
                                        </p:attrNameLst>
                                      </p:cBhvr>
                                      <p:tavLst>
                                        <p:tav tm="0">
                                          <p:val>
                                            <p:strVal val="0-#ppt_w/2"/>
                                          </p:val>
                                        </p:tav>
                                        <p:tav tm="100000">
                                          <p:val>
                                            <p:strVal val="#ppt_x"/>
                                          </p:val>
                                        </p:tav>
                                      </p:tavLst>
                                    </p:anim>
                                    <p:anim calcmode="lin" valueType="num">
                                      <p:cBhvr additive="base">
                                        <p:cTn id="43" dur="500" fill="hold"/>
                                        <p:tgtEl>
                                          <p:spTgt spid="93262"/>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93238"/>
                                        </p:tgtEl>
                                        <p:attrNameLst>
                                          <p:attrName>style.visibility</p:attrName>
                                        </p:attrNameLst>
                                      </p:cBhvr>
                                      <p:to>
                                        <p:strVal val="visible"/>
                                      </p:to>
                                    </p:set>
                                    <p:animEffect transition="in" filter="wipe(up)">
                                      <p:cBhvr>
                                        <p:cTn id="52" dur="500"/>
                                        <p:tgtEl>
                                          <p:spTgt spid="9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autoUpdateAnimBg="0"/>
      <p:bldP spid="93188" grpId="0" autoUpdateAnimBg="0"/>
      <p:bldP spid="93189" grpId="0" autoUpdateAnimBg="0"/>
      <p:bldP spid="93211" grpId="0" autoUpdateAnimBg="0"/>
      <p:bldP spid="93238" grpId="0" autoUpdateAnimBg="0"/>
      <p:bldP spid="9325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684213" y="476250"/>
            <a:ext cx="6457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chemeClr val="accent2"/>
                </a:solidFill>
              </a:rPr>
              <a:t>4. </a:t>
            </a:r>
            <a:r>
              <a:rPr lang="en-US" altLang="zh-CN" sz="3200">
                <a:solidFill>
                  <a:srgbClr val="CC3300"/>
                </a:solidFill>
              </a:rPr>
              <a:t> </a:t>
            </a:r>
            <a:r>
              <a:rPr lang="zh-CN" altLang="en-US" sz="3200">
                <a:solidFill>
                  <a:srgbClr val="CC3300"/>
                </a:solidFill>
                <a:latin typeface="宋体" panose="02010600030101010101" pitchFamily="2" charset="-122"/>
              </a:rPr>
              <a:t>磁铁对运动带电粒子的作用</a:t>
            </a:r>
            <a:r>
              <a:rPr lang="zh-CN" altLang="en-US" sz="3200" b="0">
                <a:solidFill>
                  <a:srgbClr val="CC3300"/>
                </a:solidFill>
                <a:hlinkClick r:id="rId3" action="ppaction://hlinkfile"/>
              </a:rPr>
              <a:t> </a:t>
            </a:r>
            <a:endParaRPr lang="zh-CN" altLang="en-US" sz="3200"/>
          </a:p>
        </p:txBody>
      </p:sp>
      <p:grpSp>
        <p:nvGrpSpPr>
          <p:cNvPr id="2" name="Group 3"/>
          <p:cNvGrpSpPr>
            <a:grpSpLocks/>
          </p:cNvGrpSpPr>
          <p:nvPr/>
        </p:nvGrpSpPr>
        <p:grpSpPr bwMode="auto">
          <a:xfrm>
            <a:off x="1258888" y="2592388"/>
            <a:ext cx="3311525" cy="2349500"/>
            <a:chOff x="3120" y="2976"/>
            <a:chExt cx="1728" cy="1248"/>
          </a:xfrm>
        </p:grpSpPr>
        <p:grpSp>
          <p:nvGrpSpPr>
            <p:cNvPr id="27656" name="Group 4"/>
            <p:cNvGrpSpPr>
              <a:grpSpLocks/>
            </p:cNvGrpSpPr>
            <p:nvPr/>
          </p:nvGrpSpPr>
          <p:grpSpPr bwMode="auto">
            <a:xfrm>
              <a:off x="3120" y="2976"/>
              <a:ext cx="1728" cy="1248"/>
              <a:chOff x="7305" y="2175"/>
              <a:chExt cx="3150" cy="2625"/>
            </a:xfrm>
          </p:grpSpPr>
          <p:sp>
            <p:nvSpPr>
              <p:cNvPr id="27659" name="AutoShape 5"/>
              <p:cNvSpPr>
                <a:spLocks noChangeArrowheads="1"/>
              </p:cNvSpPr>
              <p:nvPr/>
            </p:nvSpPr>
            <p:spPr bwMode="auto">
              <a:xfrm>
                <a:off x="7515" y="2895"/>
                <a:ext cx="2685" cy="465"/>
              </a:xfrm>
              <a:prstGeom prst="roundRect">
                <a:avLst>
                  <a:gd name="adj" fmla="val 16667"/>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60" name="Line 6"/>
              <p:cNvSpPr>
                <a:spLocks noChangeShapeType="1"/>
              </p:cNvSpPr>
              <p:nvPr/>
            </p:nvSpPr>
            <p:spPr bwMode="auto">
              <a:xfrm>
                <a:off x="7755" y="3030"/>
                <a:ext cx="0" cy="24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7"/>
              <p:cNvSpPr>
                <a:spLocks noChangeShapeType="1"/>
              </p:cNvSpPr>
              <p:nvPr/>
            </p:nvSpPr>
            <p:spPr bwMode="auto">
              <a:xfrm>
                <a:off x="7320" y="3150"/>
                <a:ext cx="43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Oval 8"/>
              <p:cNvSpPr>
                <a:spLocks noChangeArrowheads="1"/>
              </p:cNvSpPr>
              <p:nvPr/>
            </p:nvSpPr>
            <p:spPr bwMode="auto">
              <a:xfrm>
                <a:off x="9855" y="3075"/>
                <a:ext cx="75" cy="110"/>
              </a:xfrm>
              <a:prstGeom prst="ellipse">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63" name="Line 9"/>
              <p:cNvSpPr>
                <a:spLocks noChangeShapeType="1"/>
              </p:cNvSpPr>
              <p:nvPr/>
            </p:nvSpPr>
            <p:spPr bwMode="auto">
              <a:xfrm>
                <a:off x="9930" y="3135"/>
                <a:ext cx="52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10"/>
              <p:cNvSpPr>
                <a:spLocks noChangeShapeType="1"/>
              </p:cNvSpPr>
              <p:nvPr/>
            </p:nvSpPr>
            <p:spPr bwMode="auto">
              <a:xfrm flipV="1">
                <a:off x="7305" y="2370"/>
                <a:ext cx="0" cy="78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5" name="Line 11"/>
              <p:cNvSpPr>
                <a:spLocks noChangeShapeType="1"/>
              </p:cNvSpPr>
              <p:nvPr/>
            </p:nvSpPr>
            <p:spPr bwMode="auto">
              <a:xfrm>
                <a:off x="7305" y="2385"/>
                <a:ext cx="138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Line 12"/>
              <p:cNvSpPr>
                <a:spLocks noChangeShapeType="1"/>
              </p:cNvSpPr>
              <p:nvPr/>
            </p:nvSpPr>
            <p:spPr bwMode="auto">
              <a:xfrm>
                <a:off x="8685" y="2280"/>
                <a:ext cx="0" cy="21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7" name="Line 13"/>
              <p:cNvSpPr>
                <a:spLocks noChangeShapeType="1"/>
              </p:cNvSpPr>
              <p:nvPr/>
            </p:nvSpPr>
            <p:spPr bwMode="auto">
              <a:xfrm>
                <a:off x="8820" y="2175"/>
                <a:ext cx="0" cy="40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Line 14"/>
              <p:cNvSpPr>
                <a:spLocks noChangeShapeType="1"/>
              </p:cNvSpPr>
              <p:nvPr/>
            </p:nvSpPr>
            <p:spPr bwMode="auto">
              <a:xfrm>
                <a:off x="8820" y="2385"/>
                <a:ext cx="160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Line 15"/>
              <p:cNvSpPr>
                <a:spLocks noChangeShapeType="1"/>
              </p:cNvSpPr>
              <p:nvPr/>
            </p:nvSpPr>
            <p:spPr bwMode="auto">
              <a:xfrm>
                <a:off x="10425" y="2385"/>
                <a:ext cx="0" cy="75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670" name="Group 16"/>
              <p:cNvGrpSpPr>
                <a:grpSpLocks/>
              </p:cNvGrpSpPr>
              <p:nvPr/>
            </p:nvGrpSpPr>
            <p:grpSpPr bwMode="auto">
              <a:xfrm>
                <a:off x="8190" y="2715"/>
                <a:ext cx="1245" cy="2085"/>
                <a:chOff x="8175" y="5115"/>
                <a:chExt cx="1245" cy="2085"/>
              </a:xfrm>
            </p:grpSpPr>
            <p:sp>
              <p:nvSpPr>
                <p:cNvPr id="27672" name="AutoShape 17"/>
                <p:cNvSpPr>
                  <a:spLocks noChangeArrowheads="1"/>
                </p:cNvSpPr>
                <p:nvPr/>
              </p:nvSpPr>
              <p:spPr bwMode="auto">
                <a:xfrm>
                  <a:off x="8175" y="5385"/>
                  <a:ext cx="525" cy="90"/>
                </a:xfrm>
                <a:prstGeom prst="parallelogram">
                  <a:avLst>
                    <a:gd name="adj" fmla="val 145833"/>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73" name="AutoShape 18"/>
                <p:cNvSpPr>
                  <a:spLocks noChangeArrowheads="1"/>
                </p:cNvSpPr>
                <p:nvPr/>
              </p:nvSpPr>
              <p:spPr bwMode="auto">
                <a:xfrm>
                  <a:off x="8895" y="5115"/>
                  <a:ext cx="525" cy="90"/>
                </a:xfrm>
                <a:prstGeom prst="parallelogram">
                  <a:avLst>
                    <a:gd name="adj" fmla="val 145833"/>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74" name="Line 19"/>
                <p:cNvSpPr>
                  <a:spLocks noChangeShapeType="1"/>
                </p:cNvSpPr>
                <p:nvPr/>
              </p:nvSpPr>
              <p:spPr bwMode="auto">
                <a:xfrm flipH="1">
                  <a:off x="8700" y="5385"/>
                  <a:ext cx="0" cy="126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Line 20"/>
                <p:cNvSpPr>
                  <a:spLocks noChangeShapeType="1"/>
                </p:cNvSpPr>
                <p:nvPr/>
              </p:nvSpPr>
              <p:spPr bwMode="auto">
                <a:xfrm>
                  <a:off x="9300" y="5220"/>
                  <a:ext cx="0" cy="12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Line 21"/>
                <p:cNvSpPr>
                  <a:spLocks noChangeShapeType="1"/>
                </p:cNvSpPr>
                <p:nvPr/>
              </p:nvSpPr>
              <p:spPr bwMode="auto">
                <a:xfrm flipH="1">
                  <a:off x="8580" y="5490"/>
                  <a:ext cx="0" cy="133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Line 22"/>
                <p:cNvSpPr>
                  <a:spLocks noChangeShapeType="1"/>
                </p:cNvSpPr>
                <p:nvPr/>
              </p:nvSpPr>
              <p:spPr bwMode="auto">
                <a:xfrm flipH="1">
                  <a:off x="9412" y="5145"/>
                  <a:ext cx="0" cy="143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Arc 23"/>
                <p:cNvSpPr>
                  <a:spLocks/>
                </p:cNvSpPr>
                <p:nvPr/>
              </p:nvSpPr>
              <p:spPr bwMode="auto">
                <a:xfrm flipV="1">
                  <a:off x="8597" y="6552"/>
                  <a:ext cx="809" cy="642"/>
                </a:xfrm>
                <a:custGeom>
                  <a:avLst/>
                  <a:gdLst>
                    <a:gd name="T0" fmla="*/ 0 w 41456"/>
                    <a:gd name="T1" fmla="*/ 0 h 21929"/>
                    <a:gd name="T2" fmla="*/ 0 w 41456"/>
                    <a:gd name="T3" fmla="*/ 0 h 21929"/>
                    <a:gd name="T4" fmla="*/ 0 w 41456"/>
                    <a:gd name="T5" fmla="*/ 0 h 21929"/>
                    <a:gd name="T6" fmla="*/ 0 60000 65536"/>
                    <a:gd name="T7" fmla="*/ 0 60000 65536"/>
                    <a:gd name="T8" fmla="*/ 0 60000 65536"/>
                    <a:gd name="T9" fmla="*/ 0 w 41456"/>
                    <a:gd name="T10" fmla="*/ 0 h 21929"/>
                    <a:gd name="T11" fmla="*/ 41456 w 41456"/>
                    <a:gd name="T12" fmla="*/ 21929 h 21929"/>
                  </a:gdLst>
                  <a:ahLst/>
                  <a:cxnLst>
                    <a:cxn ang="T6">
                      <a:pos x="T0" y="T1"/>
                    </a:cxn>
                    <a:cxn ang="T7">
                      <a:pos x="T2" y="T3"/>
                    </a:cxn>
                    <a:cxn ang="T8">
                      <a:pos x="T4" y="T5"/>
                    </a:cxn>
                  </a:cxnLst>
                  <a:rect l="T9" t="T10" r="T11" b="T12"/>
                  <a:pathLst>
                    <a:path w="41456" h="21929" fill="none" extrusionOk="0">
                      <a:moveTo>
                        <a:pt x="0" y="13097"/>
                      </a:moveTo>
                      <a:cubicBezTo>
                        <a:pt x="3402" y="5152"/>
                        <a:pt x="11213" y="-1"/>
                        <a:pt x="19856" y="0"/>
                      </a:cubicBezTo>
                      <a:cubicBezTo>
                        <a:pt x="31785" y="0"/>
                        <a:pt x="41456" y="9670"/>
                        <a:pt x="41456" y="21600"/>
                      </a:cubicBezTo>
                      <a:cubicBezTo>
                        <a:pt x="41456" y="21709"/>
                        <a:pt x="41455" y="21819"/>
                        <a:pt x="41453" y="21929"/>
                      </a:cubicBezTo>
                    </a:path>
                    <a:path w="41456" h="21929" stroke="0" extrusionOk="0">
                      <a:moveTo>
                        <a:pt x="0" y="13097"/>
                      </a:moveTo>
                      <a:cubicBezTo>
                        <a:pt x="3402" y="5152"/>
                        <a:pt x="11213" y="-1"/>
                        <a:pt x="19856" y="0"/>
                      </a:cubicBezTo>
                      <a:cubicBezTo>
                        <a:pt x="31785" y="0"/>
                        <a:pt x="41456" y="9670"/>
                        <a:pt x="41456" y="21600"/>
                      </a:cubicBezTo>
                      <a:cubicBezTo>
                        <a:pt x="41456" y="21709"/>
                        <a:pt x="41455" y="21819"/>
                        <a:pt x="41453" y="21929"/>
                      </a:cubicBezTo>
                      <a:lnTo>
                        <a:pt x="19856" y="21600"/>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9" name="Arc 24"/>
                <p:cNvSpPr>
                  <a:spLocks/>
                </p:cNvSpPr>
                <p:nvPr/>
              </p:nvSpPr>
              <p:spPr bwMode="auto">
                <a:xfrm rot="76597" flipV="1">
                  <a:off x="8694" y="6412"/>
                  <a:ext cx="603" cy="652"/>
                </a:xfrm>
                <a:custGeom>
                  <a:avLst/>
                  <a:gdLst>
                    <a:gd name="T0" fmla="*/ 0 w 41473"/>
                    <a:gd name="T1" fmla="*/ 0 h 21600"/>
                    <a:gd name="T2" fmla="*/ 0 w 41473"/>
                    <a:gd name="T3" fmla="*/ 0 h 21600"/>
                    <a:gd name="T4" fmla="*/ 0 w 41473"/>
                    <a:gd name="T5" fmla="*/ 0 h 21600"/>
                    <a:gd name="T6" fmla="*/ 0 60000 65536"/>
                    <a:gd name="T7" fmla="*/ 0 60000 65536"/>
                    <a:gd name="T8" fmla="*/ 0 60000 65536"/>
                    <a:gd name="T9" fmla="*/ 0 w 41473"/>
                    <a:gd name="T10" fmla="*/ 0 h 21600"/>
                    <a:gd name="T11" fmla="*/ 41473 w 41473"/>
                    <a:gd name="T12" fmla="*/ 21600 h 21600"/>
                  </a:gdLst>
                  <a:ahLst/>
                  <a:cxnLst>
                    <a:cxn ang="T6">
                      <a:pos x="T0" y="T1"/>
                    </a:cxn>
                    <a:cxn ang="T7">
                      <a:pos x="T2" y="T3"/>
                    </a:cxn>
                    <a:cxn ang="T8">
                      <a:pos x="T4" y="T5"/>
                    </a:cxn>
                  </a:cxnLst>
                  <a:rect l="T9" t="T10" r="T11" b="T12"/>
                  <a:pathLst>
                    <a:path w="41473" h="21600" fill="none" extrusionOk="0">
                      <a:moveTo>
                        <a:pt x="0" y="13136"/>
                      </a:moveTo>
                      <a:cubicBezTo>
                        <a:pt x="3393" y="5170"/>
                        <a:pt x="11214" y="-1"/>
                        <a:pt x="19873" y="0"/>
                      </a:cubicBezTo>
                      <a:cubicBezTo>
                        <a:pt x="31802" y="0"/>
                        <a:pt x="41473" y="9670"/>
                        <a:pt x="41473" y="21600"/>
                      </a:cubicBezTo>
                    </a:path>
                    <a:path w="41473" h="21600" stroke="0" extrusionOk="0">
                      <a:moveTo>
                        <a:pt x="0" y="13136"/>
                      </a:moveTo>
                      <a:cubicBezTo>
                        <a:pt x="3393" y="5170"/>
                        <a:pt x="11214" y="-1"/>
                        <a:pt x="19873" y="0"/>
                      </a:cubicBezTo>
                      <a:cubicBezTo>
                        <a:pt x="31802" y="0"/>
                        <a:pt x="41473" y="9670"/>
                        <a:pt x="41473" y="21600"/>
                      </a:cubicBezTo>
                      <a:lnTo>
                        <a:pt x="19873" y="21600"/>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0" name="Line 25"/>
                <p:cNvSpPr>
                  <a:spLocks noChangeShapeType="1"/>
                </p:cNvSpPr>
                <p:nvPr/>
              </p:nvSpPr>
              <p:spPr bwMode="auto">
                <a:xfrm>
                  <a:off x="8190" y="5475"/>
                  <a:ext cx="0" cy="138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Freeform 26"/>
                <p:cNvSpPr>
                  <a:spLocks/>
                </p:cNvSpPr>
                <p:nvPr/>
              </p:nvSpPr>
              <p:spPr bwMode="auto">
                <a:xfrm>
                  <a:off x="8190" y="6825"/>
                  <a:ext cx="735" cy="375"/>
                </a:xfrm>
                <a:custGeom>
                  <a:avLst/>
                  <a:gdLst>
                    <a:gd name="T0" fmla="*/ 0 w 735"/>
                    <a:gd name="T1" fmla="*/ 0 h 375"/>
                    <a:gd name="T2" fmla="*/ 45 w 735"/>
                    <a:gd name="T3" fmla="*/ 139 h 375"/>
                    <a:gd name="T4" fmla="*/ 210 w 735"/>
                    <a:gd name="T5" fmla="*/ 335 h 375"/>
                    <a:gd name="T6" fmla="*/ 735 w 735"/>
                    <a:gd name="T7" fmla="*/ 375 h 375"/>
                    <a:gd name="T8" fmla="*/ 0 60000 65536"/>
                    <a:gd name="T9" fmla="*/ 0 60000 65536"/>
                    <a:gd name="T10" fmla="*/ 0 60000 65536"/>
                    <a:gd name="T11" fmla="*/ 0 60000 65536"/>
                    <a:gd name="T12" fmla="*/ 0 w 735"/>
                    <a:gd name="T13" fmla="*/ 0 h 375"/>
                    <a:gd name="T14" fmla="*/ 735 w 735"/>
                    <a:gd name="T15" fmla="*/ 375 h 375"/>
                  </a:gdLst>
                  <a:ahLst/>
                  <a:cxnLst>
                    <a:cxn ang="T8">
                      <a:pos x="T0" y="T1"/>
                    </a:cxn>
                    <a:cxn ang="T9">
                      <a:pos x="T2" y="T3"/>
                    </a:cxn>
                    <a:cxn ang="T10">
                      <a:pos x="T4" y="T5"/>
                    </a:cxn>
                    <a:cxn ang="T11">
                      <a:pos x="T6" y="T7"/>
                    </a:cxn>
                  </a:cxnLst>
                  <a:rect l="T12" t="T13" r="T14" b="T15"/>
                  <a:pathLst>
                    <a:path w="735" h="375">
                      <a:moveTo>
                        <a:pt x="0" y="0"/>
                      </a:moveTo>
                      <a:cubicBezTo>
                        <a:pt x="7" y="23"/>
                        <a:pt x="10" y="84"/>
                        <a:pt x="45" y="139"/>
                      </a:cubicBezTo>
                      <a:cubicBezTo>
                        <a:pt x="80" y="195"/>
                        <a:pt x="95" y="296"/>
                        <a:pt x="210" y="335"/>
                      </a:cubicBezTo>
                      <a:cubicBezTo>
                        <a:pt x="325" y="374"/>
                        <a:pt x="626" y="367"/>
                        <a:pt x="735" y="375"/>
                      </a:cubicBezTo>
                    </a:path>
                  </a:pathLst>
                </a:custGeom>
                <a:noFill/>
                <a:ln w="19050" cap="flat" cmpd="sng">
                  <a:solidFill>
                    <a:schemeClr val="accent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2" name="Line 27"/>
                <p:cNvSpPr>
                  <a:spLocks noChangeShapeType="1"/>
                </p:cNvSpPr>
                <p:nvPr/>
              </p:nvSpPr>
              <p:spPr bwMode="auto">
                <a:xfrm>
                  <a:off x="8910" y="5205"/>
                  <a:ext cx="0" cy="139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3" name="Freeform 28"/>
                <p:cNvSpPr>
                  <a:spLocks/>
                </p:cNvSpPr>
                <p:nvPr/>
              </p:nvSpPr>
              <p:spPr bwMode="auto">
                <a:xfrm>
                  <a:off x="8708" y="6615"/>
                  <a:ext cx="202" cy="182"/>
                </a:xfrm>
                <a:custGeom>
                  <a:avLst/>
                  <a:gdLst>
                    <a:gd name="T0" fmla="*/ 0 w 202"/>
                    <a:gd name="T1" fmla="*/ 8 h 182"/>
                    <a:gd name="T2" fmla="*/ 30 w 202"/>
                    <a:gd name="T3" fmla="*/ 113 h 182"/>
                    <a:gd name="T4" fmla="*/ 120 w 202"/>
                    <a:gd name="T5" fmla="*/ 180 h 182"/>
                    <a:gd name="T6" fmla="*/ 187 w 202"/>
                    <a:gd name="T7" fmla="*/ 98 h 182"/>
                    <a:gd name="T8" fmla="*/ 202 w 202"/>
                    <a:gd name="T9" fmla="*/ 0 h 182"/>
                    <a:gd name="T10" fmla="*/ 0 60000 65536"/>
                    <a:gd name="T11" fmla="*/ 0 60000 65536"/>
                    <a:gd name="T12" fmla="*/ 0 60000 65536"/>
                    <a:gd name="T13" fmla="*/ 0 60000 65536"/>
                    <a:gd name="T14" fmla="*/ 0 60000 65536"/>
                    <a:gd name="T15" fmla="*/ 0 w 202"/>
                    <a:gd name="T16" fmla="*/ 0 h 182"/>
                    <a:gd name="T17" fmla="*/ 202 w 202"/>
                    <a:gd name="T18" fmla="*/ 182 h 182"/>
                  </a:gdLst>
                  <a:ahLst/>
                  <a:cxnLst>
                    <a:cxn ang="T10">
                      <a:pos x="T0" y="T1"/>
                    </a:cxn>
                    <a:cxn ang="T11">
                      <a:pos x="T2" y="T3"/>
                    </a:cxn>
                    <a:cxn ang="T12">
                      <a:pos x="T4" y="T5"/>
                    </a:cxn>
                    <a:cxn ang="T13">
                      <a:pos x="T6" y="T7"/>
                    </a:cxn>
                    <a:cxn ang="T14">
                      <a:pos x="T8" y="T9"/>
                    </a:cxn>
                  </a:cxnLst>
                  <a:rect l="T15" t="T16" r="T17" b="T18"/>
                  <a:pathLst>
                    <a:path w="202" h="182">
                      <a:moveTo>
                        <a:pt x="0" y="8"/>
                      </a:moveTo>
                      <a:cubicBezTo>
                        <a:pt x="5" y="25"/>
                        <a:pt x="10" y="84"/>
                        <a:pt x="30" y="113"/>
                      </a:cubicBezTo>
                      <a:cubicBezTo>
                        <a:pt x="50" y="142"/>
                        <a:pt x="94" y="182"/>
                        <a:pt x="120" y="180"/>
                      </a:cubicBezTo>
                      <a:cubicBezTo>
                        <a:pt x="146" y="178"/>
                        <a:pt x="173" y="128"/>
                        <a:pt x="187" y="98"/>
                      </a:cubicBezTo>
                      <a:cubicBezTo>
                        <a:pt x="201" y="68"/>
                        <a:pt x="199" y="20"/>
                        <a:pt x="202" y="0"/>
                      </a:cubicBezTo>
                    </a:path>
                  </a:pathLst>
                </a:custGeom>
                <a:noFill/>
                <a:ln w="19050" cap="flat" cmpd="sng">
                  <a:solidFill>
                    <a:schemeClr val="accent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671" name="Line 29"/>
              <p:cNvSpPr>
                <a:spLocks noChangeShapeType="1"/>
              </p:cNvSpPr>
              <p:nvPr/>
            </p:nvSpPr>
            <p:spPr bwMode="auto">
              <a:xfrm>
                <a:off x="8205" y="3360"/>
                <a:ext cx="49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57" name="Freeform 30"/>
            <p:cNvSpPr>
              <a:spLocks/>
            </p:cNvSpPr>
            <p:nvPr/>
          </p:nvSpPr>
          <p:spPr bwMode="auto">
            <a:xfrm>
              <a:off x="3359" y="3428"/>
              <a:ext cx="263" cy="1"/>
            </a:xfrm>
            <a:custGeom>
              <a:avLst/>
              <a:gdLst>
                <a:gd name="T0" fmla="*/ 0 w 480"/>
                <a:gd name="T1" fmla="*/ 0 h 1"/>
                <a:gd name="T2" fmla="*/ 13 w 480"/>
                <a:gd name="T3" fmla="*/ 0 h 1"/>
                <a:gd name="T4" fmla="*/ 0 60000 65536"/>
                <a:gd name="T5" fmla="*/ 0 60000 65536"/>
                <a:gd name="T6" fmla="*/ 0 w 480"/>
                <a:gd name="T7" fmla="*/ 0 h 1"/>
                <a:gd name="T8" fmla="*/ 480 w 480"/>
                <a:gd name="T9" fmla="*/ 1 h 1"/>
              </a:gdLst>
              <a:ahLst/>
              <a:cxnLst>
                <a:cxn ang="T4">
                  <a:pos x="T0" y="T1"/>
                </a:cxn>
                <a:cxn ang="T5">
                  <a:pos x="T2" y="T3"/>
                </a:cxn>
              </a:cxnLst>
              <a:rect l="T6" t="T7" r="T8" b="T9"/>
              <a:pathLst>
                <a:path w="480" h="1">
                  <a:moveTo>
                    <a:pt x="0" y="0"/>
                  </a:moveTo>
                  <a:cubicBezTo>
                    <a:pt x="200" y="0"/>
                    <a:pt x="400" y="0"/>
                    <a:pt x="480" y="0"/>
                  </a:cubicBezTo>
                </a:path>
              </a:pathLst>
            </a:custGeom>
            <a:noFill/>
            <a:ln w="19050" cap="flat" cmpd="sng">
              <a:solidFill>
                <a:srgbClr val="CC33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8" name="Freeform 31"/>
            <p:cNvSpPr>
              <a:spLocks/>
            </p:cNvSpPr>
            <p:nvPr/>
          </p:nvSpPr>
          <p:spPr bwMode="auto">
            <a:xfrm>
              <a:off x="3885" y="3428"/>
              <a:ext cx="723" cy="124"/>
            </a:xfrm>
            <a:custGeom>
              <a:avLst/>
              <a:gdLst>
                <a:gd name="T0" fmla="*/ 0 w 1095"/>
                <a:gd name="T1" fmla="*/ 1 h 200"/>
                <a:gd name="T2" fmla="*/ 28 w 1095"/>
                <a:gd name="T3" fmla="*/ 1 h 200"/>
                <a:gd name="T4" fmla="*/ 53 w 1095"/>
                <a:gd name="T5" fmla="*/ 2 h 200"/>
                <a:gd name="T6" fmla="*/ 73 w 1095"/>
                <a:gd name="T7" fmla="*/ 6 h 200"/>
                <a:gd name="T8" fmla="*/ 90 w 1095"/>
                <a:gd name="T9" fmla="*/ 12 h 200"/>
                <a:gd name="T10" fmla="*/ 0 60000 65536"/>
                <a:gd name="T11" fmla="*/ 0 60000 65536"/>
                <a:gd name="T12" fmla="*/ 0 60000 65536"/>
                <a:gd name="T13" fmla="*/ 0 60000 65536"/>
                <a:gd name="T14" fmla="*/ 0 60000 65536"/>
                <a:gd name="T15" fmla="*/ 0 w 1095"/>
                <a:gd name="T16" fmla="*/ 0 h 200"/>
                <a:gd name="T17" fmla="*/ 1095 w 1095"/>
                <a:gd name="T18" fmla="*/ 200 h 200"/>
              </a:gdLst>
              <a:ahLst/>
              <a:cxnLst>
                <a:cxn ang="T10">
                  <a:pos x="T0" y="T1"/>
                </a:cxn>
                <a:cxn ang="T11">
                  <a:pos x="T2" y="T3"/>
                </a:cxn>
                <a:cxn ang="T12">
                  <a:pos x="T4" y="T5"/>
                </a:cxn>
                <a:cxn ang="T13">
                  <a:pos x="T6" y="T7"/>
                </a:cxn>
                <a:cxn ang="T14">
                  <a:pos x="T8" y="T9"/>
                </a:cxn>
              </a:cxnLst>
              <a:rect l="T15" t="T16" r="T17" b="T18"/>
              <a:pathLst>
                <a:path w="1095" h="200">
                  <a:moveTo>
                    <a:pt x="0" y="5"/>
                  </a:moveTo>
                  <a:cubicBezTo>
                    <a:pt x="55" y="5"/>
                    <a:pt x="223" y="0"/>
                    <a:pt x="330" y="5"/>
                  </a:cubicBezTo>
                  <a:cubicBezTo>
                    <a:pt x="437" y="10"/>
                    <a:pt x="553" y="20"/>
                    <a:pt x="645" y="35"/>
                  </a:cubicBezTo>
                  <a:cubicBezTo>
                    <a:pt x="737" y="50"/>
                    <a:pt x="810" y="68"/>
                    <a:pt x="885" y="95"/>
                  </a:cubicBezTo>
                  <a:cubicBezTo>
                    <a:pt x="960" y="122"/>
                    <a:pt x="1051" y="178"/>
                    <a:pt x="1095" y="200"/>
                  </a:cubicBezTo>
                </a:path>
              </a:pathLst>
            </a:custGeom>
            <a:noFill/>
            <a:ln w="19050" cap="flat" cmpd="sng">
              <a:solidFill>
                <a:srgbClr val="CC33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5264" name="Text Box 32"/>
          <p:cNvSpPr txBox="1">
            <a:spLocks noChangeArrowheads="1"/>
          </p:cNvSpPr>
          <p:nvPr/>
        </p:nvSpPr>
        <p:spPr bwMode="auto">
          <a:xfrm>
            <a:off x="971550" y="1341438"/>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kumimoji="0" lang="en-US" altLang="zh-CN" sz="2800" dirty="0">
                <a:solidFill>
                  <a:schemeClr val="accent2"/>
                </a:solidFill>
              </a:rPr>
              <a:t>  </a:t>
            </a:r>
            <a:r>
              <a:rPr kumimoji="0" lang="zh-CN" altLang="en-US" sz="2800" dirty="0">
                <a:solidFill>
                  <a:schemeClr val="accent2"/>
                </a:solidFill>
              </a:rPr>
              <a:t>磁铁使阴极射线偏转</a:t>
            </a:r>
          </a:p>
        </p:txBody>
      </p:sp>
      <p:pic>
        <p:nvPicPr>
          <p:cNvPr id="29701" name="Picture 40" descr="阴极射线的偏转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5775" y="981075"/>
            <a:ext cx="2751138"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41" descr="阴极射线的偏转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2997200"/>
            <a:ext cx="27368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42" descr="阴极射线的偏转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063" y="4995863"/>
            <a:ext cx="2728912"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blinds(horizontal)">
                                      <p:cBhvr>
                                        <p:cTn id="7" dur="500"/>
                                        <p:tgtEl>
                                          <p:spTgt spid="95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95264"/>
                                        </p:tgtEl>
                                        <p:attrNameLst>
                                          <p:attrName>style.visibility</p:attrName>
                                        </p:attrNameLst>
                                      </p:cBhvr>
                                      <p:to>
                                        <p:strVal val="visible"/>
                                      </p:to>
                                    </p:set>
                                    <p:animEffect transition="in" filter="blinds(horizontal)">
                                      <p:cBhvr>
                                        <p:cTn id="17" dur="500"/>
                                        <p:tgtEl>
                                          <p:spTgt spid="952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29701"/>
                                        </p:tgtEl>
                                        <p:attrNameLst>
                                          <p:attrName>style.visibility</p:attrName>
                                        </p:attrNameLst>
                                      </p:cBhvr>
                                      <p:to>
                                        <p:strVal val="visible"/>
                                      </p:to>
                                    </p:set>
                                    <p:anim calcmode="lin" valueType="num">
                                      <p:cBhvr additive="base">
                                        <p:cTn id="22" dur="500" fill="hold"/>
                                        <p:tgtEl>
                                          <p:spTgt spid="29701"/>
                                        </p:tgtEl>
                                        <p:attrNameLst>
                                          <p:attrName>ppt_x</p:attrName>
                                        </p:attrNameLst>
                                      </p:cBhvr>
                                      <p:tavLst>
                                        <p:tav tm="0">
                                          <p:val>
                                            <p:strVal val="#ppt_x"/>
                                          </p:val>
                                        </p:tav>
                                        <p:tav tm="100000">
                                          <p:val>
                                            <p:strVal val="#ppt_x"/>
                                          </p:val>
                                        </p:tav>
                                      </p:tavLst>
                                    </p:anim>
                                    <p:anim calcmode="lin" valueType="num">
                                      <p:cBhvr additive="base">
                                        <p:cTn id="23" dur="500" fill="hold"/>
                                        <p:tgtEl>
                                          <p:spTgt spid="29701"/>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9702"/>
                                        </p:tgtEl>
                                        <p:attrNameLst>
                                          <p:attrName>style.visibility</p:attrName>
                                        </p:attrNameLst>
                                      </p:cBhvr>
                                      <p:to>
                                        <p:strVal val="visible"/>
                                      </p:to>
                                    </p:set>
                                    <p:anim calcmode="lin" valueType="num">
                                      <p:cBhvr additive="base">
                                        <p:cTn id="26" dur="500" fill="hold"/>
                                        <p:tgtEl>
                                          <p:spTgt spid="29702"/>
                                        </p:tgtEl>
                                        <p:attrNameLst>
                                          <p:attrName>ppt_x</p:attrName>
                                        </p:attrNameLst>
                                      </p:cBhvr>
                                      <p:tavLst>
                                        <p:tav tm="0">
                                          <p:val>
                                            <p:strVal val="#ppt_x"/>
                                          </p:val>
                                        </p:tav>
                                        <p:tav tm="100000">
                                          <p:val>
                                            <p:strVal val="#ppt_x"/>
                                          </p:val>
                                        </p:tav>
                                      </p:tavLst>
                                    </p:anim>
                                    <p:anim calcmode="lin" valueType="num">
                                      <p:cBhvr additive="base">
                                        <p:cTn id="27" dur="500" fill="hold"/>
                                        <p:tgtEl>
                                          <p:spTgt spid="2970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9703"/>
                                        </p:tgtEl>
                                        <p:attrNameLst>
                                          <p:attrName>style.visibility</p:attrName>
                                        </p:attrNameLst>
                                      </p:cBhvr>
                                      <p:to>
                                        <p:strVal val="visible"/>
                                      </p:to>
                                    </p:set>
                                    <p:anim calcmode="lin" valueType="num">
                                      <p:cBhvr additive="base">
                                        <p:cTn id="30" dur="500" fill="hold"/>
                                        <p:tgtEl>
                                          <p:spTgt spid="29703"/>
                                        </p:tgtEl>
                                        <p:attrNameLst>
                                          <p:attrName>ppt_x</p:attrName>
                                        </p:attrNameLst>
                                      </p:cBhvr>
                                      <p:tavLst>
                                        <p:tav tm="0">
                                          <p:val>
                                            <p:strVal val="#ppt_x"/>
                                          </p:val>
                                        </p:tav>
                                        <p:tav tm="100000">
                                          <p:val>
                                            <p:strVal val="#ppt_x"/>
                                          </p:val>
                                        </p:tav>
                                      </p:tavLst>
                                    </p:anim>
                                    <p:anim calcmode="lin" valueType="num">
                                      <p:cBhvr additive="base">
                                        <p:cTn id="31" dur="500" fill="hold"/>
                                        <p:tgtEl>
                                          <p:spTgt spid="29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6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8" name="Text Box 36"/>
          <p:cNvSpPr txBox="1">
            <a:spLocks noChangeArrowheads="1"/>
          </p:cNvSpPr>
          <p:nvPr/>
        </p:nvSpPr>
        <p:spPr bwMode="auto">
          <a:xfrm>
            <a:off x="381000" y="304800"/>
            <a:ext cx="495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3200">
                <a:solidFill>
                  <a:schemeClr val="accent2"/>
                </a:solidFill>
              </a:rPr>
              <a:t>5</a:t>
            </a:r>
            <a:r>
              <a:rPr lang="en-US" altLang="zh-CN" sz="3200">
                <a:solidFill>
                  <a:schemeClr val="accent2"/>
                </a:solidFill>
                <a:latin typeface="宋体" panose="02010600030101010101" pitchFamily="2" charset="-122"/>
              </a:rPr>
              <a:t>.</a:t>
            </a:r>
            <a:r>
              <a:rPr lang="zh-CN" altLang="en-US" sz="3200">
                <a:solidFill>
                  <a:srgbClr val="CC3300"/>
                </a:solidFill>
                <a:latin typeface="宋体" panose="02010600030101010101" pitchFamily="2" charset="-122"/>
              </a:rPr>
              <a:t>电流与电流的相互作用</a:t>
            </a:r>
            <a:r>
              <a:rPr lang="zh-CN" altLang="en-US" sz="2800" b="0">
                <a:solidFill>
                  <a:srgbClr val="CC3300"/>
                </a:solidFill>
              </a:rPr>
              <a:t> </a:t>
            </a:r>
            <a:endParaRPr lang="en-US" altLang="zh-CN" sz="2800" b="0">
              <a:solidFill>
                <a:srgbClr val="CC3300"/>
              </a:solidFill>
            </a:endParaRPr>
          </a:p>
        </p:txBody>
      </p:sp>
      <p:sp>
        <p:nvSpPr>
          <p:cNvPr id="13349" name="Text Box 37"/>
          <p:cNvSpPr txBox="1">
            <a:spLocks noChangeArrowheads="1"/>
          </p:cNvSpPr>
          <p:nvPr/>
        </p:nvSpPr>
        <p:spPr bwMode="auto">
          <a:xfrm>
            <a:off x="838200" y="1068388"/>
            <a:ext cx="3487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a:solidFill>
                  <a:schemeClr val="accent2"/>
                </a:solidFill>
              </a:rPr>
              <a:t> </a:t>
            </a:r>
            <a:r>
              <a:rPr lang="zh-CN" altLang="en-US" sz="2800">
                <a:solidFill>
                  <a:schemeClr val="accent2"/>
                </a:solidFill>
              </a:rPr>
              <a:t>载流导线间相互作用</a:t>
            </a:r>
          </a:p>
        </p:txBody>
      </p:sp>
      <p:grpSp>
        <p:nvGrpSpPr>
          <p:cNvPr id="2" name="Group 38"/>
          <p:cNvGrpSpPr>
            <a:grpSpLocks/>
          </p:cNvGrpSpPr>
          <p:nvPr/>
        </p:nvGrpSpPr>
        <p:grpSpPr bwMode="auto">
          <a:xfrm>
            <a:off x="1752600" y="1828800"/>
            <a:ext cx="2235200" cy="2830513"/>
            <a:chOff x="3018" y="48"/>
            <a:chExt cx="946" cy="1502"/>
          </a:xfrm>
        </p:grpSpPr>
        <p:sp>
          <p:nvSpPr>
            <p:cNvPr id="28702" name="Freeform 39"/>
            <p:cNvSpPr>
              <a:spLocks/>
            </p:cNvSpPr>
            <p:nvPr/>
          </p:nvSpPr>
          <p:spPr bwMode="auto">
            <a:xfrm>
              <a:off x="3378" y="384"/>
              <a:ext cx="62" cy="884"/>
            </a:xfrm>
            <a:custGeom>
              <a:avLst/>
              <a:gdLst>
                <a:gd name="T0" fmla="*/ 0 w 210"/>
                <a:gd name="T1" fmla="*/ 0 h 2475"/>
                <a:gd name="T2" fmla="*/ 0 w 210"/>
                <a:gd name="T3" fmla="*/ 3 h 2475"/>
                <a:gd name="T4" fmla="*/ 0 w 210"/>
                <a:gd name="T5" fmla="*/ 5 h 2475"/>
                <a:gd name="T6" fmla="*/ 0 60000 65536"/>
                <a:gd name="T7" fmla="*/ 0 60000 65536"/>
                <a:gd name="T8" fmla="*/ 0 60000 65536"/>
                <a:gd name="T9" fmla="*/ 0 w 210"/>
                <a:gd name="T10" fmla="*/ 0 h 2475"/>
                <a:gd name="T11" fmla="*/ 210 w 210"/>
                <a:gd name="T12" fmla="*/ 2475 h 2475"/>
              </a:gdLst>
              <a:ahLst/>
              <a:cxnLst>
                <a:cxn ang="T6">
                  <a:pos x="T0" y="T1"/>
                </a:cxn>
                <a:cxn ang="T7">
                  <a:pos x="T2" y="T3"/>
                </a:cxn>
                <a:cxn ang="T8">
                  <a:pos x="T4" y="T5"/>
                </a:cxn>
              </a:cxnLst>
              <a:rect l="T9" t="T10" r="T11" b="T12"/>
              <a:pathLst>
                <a:path w="210" h="2475">
                  <a:moveTo>
                    <a:pt x="0" y="0"/>
                  </a:moveTo>
                  <a:cubicBezTo>
                    <a:pt x="105" y="454"/>
                    <a:pt x="210" y="908"/>
                    <a:pt x="210" y="1320"/>
                  </a:cubicBezTo>
                  <a:cubicBezTo>
                    <a:pt x="210" y="1732"/>
                    <a:pt x="37" y="2278"/>
                    <a:pt x="0" y="2475"/>
                  </a:cubicBezTo>
                </a:path>
              </a:pathLst>
            </a:custGeom>
            <a:noFill/>
            <a:ln w="12700" cap="flat" cmpd="sng">
              <a:solidFill>
                <a:srgbClr val="00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3" name="Line 40"/>
            <p:cNvSpPr>
              <a:spLocks noChangeShapeType="1"/>
            </p:cNvSpPr>
            <p:nvPr/>
          </p:nvSpPr>
          <p:spPr bwMode="auto">
            <a:xfrm>
              <a:off x="3372" y="360"/>
              <a:ext cx="0" cy="9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Line 41"/>
            <p:cNvSpPr>
              <a:spLocks noChangeShapeType="1"/>
            </p:cNvSpPr>
            <p:nvPr/>
          </p:nvSpPr>
          <p:spPr bwMode="auto">
            <a:xfrm>
              <a:off x="3700" y="365"/>
              <a:ext cx="0" cy="9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Freeform 42"/>
            <p:cNvSpPr>
              <a:spLocks/>
            </p:cNvSpPr>
            <p:nvPr/>
          </p:nvSpPr>
          <p:spPr bwMode="auto">
            <a:xfrm flipH="1" flipV="1">
              <a:off x="3618" y="336"/>
              <a:ext cx="62" cy="884"/>
            </a:xfrm>
            <a:custGeom>
              <a:avLst/>
              <a:gdLst>
                <a:gd name="T0" fmla="*/ 0 w 210"/>
                <a:gd name="T1" fmla="*/ 0 h 2475"/>
                <a:gd name="T2" fmla="*/ 0 w 210"/>
                <a:gd name="T3" fmla="*/ 3 h 2475"/>
                <a:gd name="T4" fmla="*/ 0 w 210"/>
                <a:gd name="T5" fmla="*/ 5 h 2475"/>
                <a:gd name="T6" fmla="*/ 0 60000 65536"/>
                <a:gd name="T7" fmla="*/ 0 60000 65536"/>
                <a:gd name="T8" fmla="*/ 0 60000 65536"/>
                <a:gd name="T9" fmla="*/ 0 w 210"/>
                <a:gd name="T10" fmla="*/ 0 h 2475"/>
                <a:gd name="T11" fmla="*/ 210 w 210"/>
                <a:gd name="T12" fmla="*/ 2475 h 2475"/>
              </a:gdLst>
              <a:ahLst/>
              <a:cxnLst>
                <a:cxn ang="T6">
                  <a:pos x="T0" y="T1"/>
                </a:cxn>
                <a:cxn ang="T7">
                  <a:pos x="T2" y="T3"/>
                </a:cxn>
                <a:cxn ang="T8">
                  <a:pos x="T4" y="T5"/>
                </a:cxn>
              </a:cxnLst>
              <a:rect l="T9" t="T10" r="T11" b="T12"/>
              <a:pathLst>
                <a:path w="210" h="2475">
                  <a:moveTo>
                    <a:pt x="0" y="0"/>
                  </a:moveTo>
                  <a:cubicBezTo>
                    <a:pt x="105" y="454"/>
                    <a:pt x="210" y="908"/>
                    <a:pt x="210" y="1320"/>
                  </a:cubicBezTo>
                  <a:cubicBezTo>
                    <a:pt x="210" y="1732"/>
                    <a:pt x="37" y="2278"/>
                    <a:pt x="0" y="2475"/>
                  </a:cubicBezTo>
                </a:path>
              </a:pathLst>
            </a:custGeom>
            <a:noFill/>
            <a:ln w="12700" cap="flat" cmpd="sng">
              <a:solidFill>
                <a:srgbClr val="00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6" name="Rectangle 43"/>
            <p:cNvSpPr>
              <a:spLocks noChangeArrowheads="1"/>
            </p:cNvSpPr>
            <p:nvPr/>
          </p:nvSpPr>
          <p:spPr bwMode="auto">
            <a:xfrm>
              <a:off x="3218" y="317"/>
              <a:ext cx="626" cy="55"/>
            </a:xfrm>
            <a:prstGeom prst="rect">
              <a:avLst/>
            </a:prstGeom>
            <a:solidFill>
              <a:schemeClr val="accent1"/>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07" name="Rectangle 44"/>
            <p:cNvSpPr>
              <a:spLocks noChangeArrowheads="1"/>
            </p:cNvSpPr>
            <p:nvPr/>
          </p:nvSpPr>
          <p:spPr bwMode="auto">
            <a:xfrm>
              <a:off x="3206" y="1265"/>
              <a:ext cx="638" cy="55"/>
            </a:xfrm>
            <a:prstGeom prst="rect">
              <a:avLst/>
            </a:prstGeom>
            <a:solidFill>
              <a:schemeClr val="accent1"/>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08" name="Line 45"/>
            <p:cNvSpPr>
              <a:spLocks noChangeShapeType="1"/>
            </p:cNvSpPr>
            <p:nvPr/>
          </p:nvSpPr>
          <p:spPr bwMode="auto">
            <a:xfrm flipV="1">
              <a:off x="3700" y="653"/>
              <a:ext cx="0"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9" name="Line 46"/>
            <p:cNvSpPr>
              <a:spLocks noChangeShapeType="1"/>
            </p:cNvSpPr>
            <p:nvPr/>
          </p:nvSpPr>
          <p:spPr bwMode="auto">
            <a:xfrm flipH="1" flipV="1">
              <a:off x="3364" y="653"/>
              <a:ext cx="14" cy="1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10" name="Rectangle 47"/>
            <p:cNvSpPr>
              <a:spLocks noChangeArrowheads="1"/>
            </p:cNvSpPr>
            <p:nvPr/>
          </p:nvSpPr>
          <p:spPr bwMode="auto">
            <a:xfrm>
              <a:off x="3364" y="1325"/>
              <a:ext cx="48" cy="48"/>
            </a:xfrm>
            <a:prstGeom prst="rect">
              <a:avLst/>
            </a:prstGeom>
            <a:solidFill>
              <a:schemeClr val="accent1"/>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1" name="Rectangle 48"/>
            <p:cNvSpPr>
              <a:spLocks noChangeArrowheads="1"/>
            </p:cNvSpPr>
            <p:nvPr/>
          </p:nvSpPr>
          <p:spPr bwMode="auto">
            <a:xfrm>
              <a:off x="3364" y="269"/>
              <a:ext cx="48" cy="48"/>
            </a:xfrm>
            <a:prstGeom prst="rect">
              <a:avLst/>
            </a:prstGeom>
            <a:solidFill>
              <a:schemeClr val="accent1"/>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2" name="Rectangle 49"/>
            <p:cNvSpPr>
              <a:spLocks noChangeArrowheads="1"/>
            </p:cNvSpPr>
            <p:nvPr/>
          </p:nvSpPr>
          <p:spPr bwMode="auto">
            <a:xfrm>
              <a:off x="3652" y="269"/>
              <a:ext cx="48" cy="48"/>
            </a:xfrm>
            <a:prstGeom prst="rect">
              <a:avLst/>
            </a:prstGeom>
            <a:solidFill>
              <a:schemeClr val="accent1"/>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3" name="Rectangle 50"/>
            <p:cNvSpPr>
              <a:spLocks noChangeArrowheads="1"/>
            </p:cNvSpPr>
            <p:nvPr/>
          </p:nvSpPr>
          <p:spPr bwMode="auto">
            <a:xfrm>
              <a:off x="3652" y="1325"/>
              <a:ext cx="48" cy="48"/>
            </a:xfrm>
            <a:prstGeom prst="rect">
              <a:avLst/>
            </a:prstGeom>
            <a:solidFill>
              <a:schemeClr val="accent1"/>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4" name="Freeform 51"/>
            <p:cNvSpPr>
              <a:spLocks/>
            </p:cNvSpPr>
            <p:nvPr/>
          </p:nvSpPr>
          <p:spPr bwMode="auto">
            <a:xfrm>
              <a:off x="3688" y="1361"/>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5" name="Freeform 52"/>
            <p:cNvSpPr>
              <a:spLocks/>
            </p:cNvSpPr>
            <p:nvPr/>
          </p:nvSpPr>
          <p:spPr bwMode="auto">
            <a:xfrm>
              <a:off x="3124" y="269"/>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6" name="Freeform 53"/>
            <p:cNvSpPr>
              <a:spLocks/>
            </p:cNvSpPr>
            <p:nvPr/>
          </p:nvSpPr>
          <p:spPr bwMode="auto">
            <a:xfrm>
              <a:off x="3700" y="269"/>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7" name="Freeform 54"/>
            <p:cNvSpPr>
              <a:spLocks/>
            </p:cNvSpPr>
            <p:nvPr/>
          </p:nvSpPr>
          <p:spPr bwMode="auto">
            <a:xfrm>
              <a:off x="3124" y="1373"/>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8" name="Text Box 55"/>
            <p:cNvSpPr txBox="1">
              <a:spLocks noChangeArrowheads="1"/>
            </p:cNvSpPr>
            <p:nvPr/>
          </p:nvSpPr>
          <p:spPr bwMode="auto">
            <a:xfrm>
              <a:off x="3066" y="1334"/>
              <a:ext cx="13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a:t>
              </a:r>
            </a:p>
          </p:txBody>
        </p:sp>
        <p:sp>
          <p:nvSpPr>
            <p:cNvPr id="28719" name="Text Box 56"/>
            <p:cNvSpPr txBox="1">
              <a:spLocks noChangeArrowheads="1"/>
            </p:cNvSpPr>
            <p:nvPr/>
          </p:nvSpPr>
          <p:spPr bwMode="auto">
            <a:xfrm>
              <a:off x="3796" y="1340"/>
              <a:ext cx="13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a:t>
              </a:r>
            </a:p>
          </p:txBody>
        </p:sp>
        <p:sp>
          <p:nvSpPr>
            <p:cNvPr id="28720" name="Text Box 57"/>
            <p:cNvSpPr txBox="1">
              <a:spLocks noChangeArrowheads="1"/>
            </p:cNvSpPr>
            <p:nvPr/>
          </p:nvSpPr>
          <p:spPr bwMode="auto">
            <a:xfrm>
              <a:off x="3018" y="67"/>
              <a:ext cx="11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a:t>
              </a:r>
            </a:p>
          </p:txBody>
        </p:sp>
        <p:sp>
          <p:nvSpPr>
            <p:cNvPr id="28721" name="Text Box 58"/>
            <p:cNvSpPr txBox="1">
              <a:spLocks noChangeArrowheads="1"/>
            </p:cNvSpPr>
            <p:nvPr/>
          </p:nvSpPr>
          <p:spPr bwMode="auto">
            <a:xfrm>
              <a:off x="3834" y="48"/>
              <a:ext cx="121"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a:t>
              </a:r>
            </a:p>
            <a:p>
              <a:pPr algn="l" eaLnBrk="1" hangingPunct="1"/>
              <a:endParaRPr lang="en-US" altLang="zh-CN" sz="2800"/>
            </a:p>
          </p:txBody>
        </p:sp>
      </p:grpSp>
      <p:grpSp>
        <p:nvGrpSpPr>
          <p:cNvPr id="3" name="Group 59"/>
          <p:cNvGrpSpPr>
            <a:grpSpLocks/>
          </p:cNvGrpSpPr>
          <p:nvPr/>
        </p:nvGrpSpPr>
        <p:grpSpPr bwMode="auto">
          <a:xfrm>
            <a:off x="4775200" y="1828800"/>
            <a:ext cx="2235200" cy="2832100"/>
            <a:chOff x="710" y="355"/>
            <a:chExt cx="946" cy="1503"/>
          </a:xfrm>
        </p:grpSpPr>
        <p:sp>
          <p:nvSpPr>
            <p:cNvPr id="28682" name="Line 60"/>
            <p:cNvSpPr>
              <a:spLocks noChangeShapeType="1"/>
            </p:cNvSpPr>
            <p:nvPr/>
          </p:nvSpPr>
          <p:spPr bwMode="auto">
            <a:xfrm>
              <a:off x="1064" y="667"/>
              <a:ext cx="0" cy="9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Line 61"/>
            <p:cNvSpPr>
              <a:spLocks noChangeShapeType="1"/>
            </p:cNvSpPr>
            <p:nvPr/>
          </p:nvSpPr>
          <p:spPr bwMode="auto">
            <a:xfrm>
              <a:off x="1392" y="672"/>
              <a:ext cx="0" cy="9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Rectangle 62"/>
            <p:cNvSpPr>
              <a:spLocks noChangeArrowheads="1"/>
            </p:cNvSpPr>
            <p:nvPr/>
          </p:nvSpPr>
          <p:spPr bwMode="auto">
            <a:xfrm>
              <a:off x="910" y="624"/>
              <a:ext cx="626" cy="55"/>
            </a:xfrm>
            <a:prstGeom prst="rect">
              <a:avLst/>
            </a:prstGeom>
            <a:solidFill>
              <a:schemeClr val="accent1"/>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85" name="Rectangle 63"/>
            <p:cNvSpPr>
              <a:spLocks noChangeArrowheads="1"/>
            </p:cNvSpPr>
            <p:nvPr/>
          </p:nvSpPr>
          <p:spPr bwMode="auto">
            <a:xfrm>
              <a:off x="898" y="1572"/>
              <a:ext cx="638" cy="55"/>
            </a:xfrm>
            <a:prstGeom prst="rect">
              <a:avLst/>
            </a:prstGeom>
            <a:solidFill>
              <a:schemeClr val="accent1"/>
            </a:solidFill>
            <a:ln w="9525">
              <a:solidFill>
                <a:srgbClr val="000000"/>
              </a:solidFill>
              <a:miter lim="800000"/>
              <a:headEnd/>
              <a:tailEnd/>
            </a:ln>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86" name="Freeform 64"/>
            <p:cNvSpPr>
              <a:spLocks/>
            </p:cNvSpPr>
            <p:nvPr/>
          </p:nvSpPr>
          <p:spPr bwMode="auto">
            <a:xfrm flipH="1">
              <a:off x="960" y="720"/>
              <a:ext cx="62" cy="885"/>
            </a:xfrm>
            <a:custGeom>
              <a:avLst/>
              <a:gdLst>
                <a:gd name="T0" fmla="*/ 0 w 210"/>
                <a:gd name="T1" fmla="*/ 0 h 2475"/>
                <a:gd name="T2" fmla="*/ 0 w 210"/>
                <a:gd name="T3" fmla="*/ 3 h 2475"/>
                <a:gd name="T4" fmla="*/ 0 w 210"/>
                <a:gd name="T5" fmla="*/ 5 h 2475"/>
                <a:gd name="T6" fmla="*/ 0 60000 65536"/>
                <a:gd name="T7" fmla="*/ 0 60000 65536"/>
                <a:gd name="T8" fmla="*/ 0 60000 65536"/>
                <a:gd name="T9" fmla="*/ 0 w 210"/>
                <a:gd name="T10" fmla="*/ 0 h 2475"/>
                <a:gd name="T11" fmla="*/ 210 w 210"/>
                <a:gd name="T12" fmla="*/ 2475 h 2475"/>
              </a:gdLst>
              <a:ahLst/>
              <a:cxnLst>
                <a:cxn ang="T6">
                  <a:pos x="T0" y="T1"/>
                </a:cxn>
                <a:cxn ang="T7">
                  <a:pos x="T2" y="T3"/>
                </a:cxn>
                <a:cxn ang="T8">
                  <a:pos x="T4" y="T5"/>
                </a:cxn>
              </a:cxnLst>
              <a:rect l="T9" t="T10" r="T11" b="T12"/>
              <a:pathLst>
                <a:path w="210" h="2475">
                  <a:moveTo>
                    <a:pt x="0" y="0"/>
                  </a:moveTo>
                  <a:cubicBezTo>
                    <a:pt x="105" y="454"/>
                    <a:pt x="210" y="908"/>
                    <a:pt x="210" y="1320"/>
                  </a:cubicBezTo>
                  <a:cubicBezTo>
                    <a:pt x="210" y="1732"/>
                    <a:pt x="37" y="2278"/>
                    <a:pt x="0" y="2475"/>
                  </a:cubicBezTo>
                </a:path>
              </a:pathLst>
            </a:custGeom>
            <a:noFill/>
            <a:ln w="9525" cap="flat" cmpd="sng">
              <a:solidFill>
                <a:srgbClr val="00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7" name="Freeform 65"/>
            <p:cNvSpPr>
              <a:spLocks/>
            </p:cNvSpPr>
            <p:nvPr/>
          </p:nvSpPr>
          <p:spPr bwMode="auto">
            <a:xfrm flipV="1">
              <a:off x="1440" y="672"/>
              <a:ext cx="61" cy="885"/>
            </a:xfrm>
            <a:custGeom>
              <a:avLst/>
              <a:gdLst>
                <a:gd name="T0" fmla="*/ 0 w 210"/>
                <a:gd name="T1" fmla="*/ 0 h 2475"/>
                <a:gd name="T2" fmla="*/ 0 w 210"/>
                <a:gd name="T3" fmla="*/ 3 h 2475"/>
                <a:gd name="T4" fmla="*/ 0 w 210"/>
                <a:gd name="T5" fmla="*/ 5 h 2475"/>
                <a:gd name="T6" fmla="*/ 0 60000 65536"/>
                <a:gd name="T7" fmla="*/ 0 60000 65536"/>
                <a:gd name="T8" fmla="*/ 0 60000 65536"/>
                <a:gd name="T9" fmla="*/ 0 w 210"/>
                <a:gd name="T10" fmla="*/ 0 h 2475"/>
                <a:gd name="T11" fmla="*/ 210 w 210"/>
                <a:gd name="T12" fmla="*/ 2475 h 2475"/>
              </a:gdLst>
              <a:ahLst/>
              <a:cxnLst>
                <a:cxn ang="T6">
                  <a:pos x="T0" y="T1"/>
                </a:cxn>
                <a:cxn ang="T7">
                  <a:pos x="T2" y="T3"/>
                </a:cxn>
                <a:cxn ang="T8">
                  <a:pos x="T4" y="T5"/>
                </a:cxn>
              </a:cxnLst>
              <a:rect l="T9" t="T10" r="T11" b="T12"/>
              <a:pathLst>
                <a:path w="210" h="2475">
                  <a:moveTo>
                    <a:pt x="0" y="0"/>
                  </a:moveTo>
                  <a:cubicBezTo>
                    <a:pt x="105" y="454"/>
                    <a:pt x="210" y="908"/>
                    <a:pt x="210" y="1320"/>
                  </a:cubicBezTo>
                  <a:cubicBezTo>
                    <a:pt x="210" y="1732"/>
                    <a:pt x="37" y="2278"/>
                    <a:pt x="0" y="2475"/>
                  </a:cubicBezTo>
                </a:path>
              </a:pathLst>
            </a:custGeom>
            <a:noFill/>
            <a:ln w="9525" cap="flat" cmpd="sng">
              <a:solidFill>
                <a:srgbClr val="00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8" name="Line 66"/>
            <p:cNvSpPr>
              <a:spLocks noChangeShapeType="1"/>
            </p:cNvSpPr>
            <p:nvPr/>
          </p:nvSpPr>
          <p:spPr bwMode="auto">
            <a:xfrm flipV="1">
              <a:off x="1392" y="960"/>
              <a:ext cx="0"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9" name="Line 67"/>
            <p:cNvSpPr>
              <a:spLocks noChangeShapeType="1"/>
            </p:cNvSpPr>
            <p:nvPr/>
          </p:nvSpPr>
          <p:spPr bwMode="auto">
            <a:xfrm>
              <a:off x="1056" y="960"/>
              <a:ext cx="0"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Rectangle 68"/>
            <p:cNvSpPr>
              <a:spLocks noChangeArrowheads="1"/>
            </p:cNvSpPr>
            <p:nvPr/>
          </p:nvSpPr>
          <p:spPr bwMode="auto">
            <a:xfrm>
              <a:off x="1056" y="1632"/>
              <a:ext cx="48" cy="48"/>
            </a:xfrm>
            <a:prstGeom prst="rect">
              <a:avLst/>
            </a:prstGeom>
            <a:solidFill>
              <a:schemeClr val="accent1"/>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91" name="Rectangle 69"/>
            <p:cNvSpPr>
              <a:spLocks noChangeArrowheads="1"/>
            </p:cNvSpPr>
            <p:nvPr/>
          </p:nvSpPr>
          <p:spPr bwMode="auto">
            <a:xfrm>
              <a:off x="1056" y="576"/>
              <a:ext cx="48" cy="48"/>
            </a:xfrm>
            <a:prstGeom prst="rect">
              <a:avLst/>
            </a:prstGeom>
            <a:solidFill>
              <a:schemeClr val="accent1"/>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92" name="Rectangle 70"/>
            <p:cNvSpPr>
              <a:spLocks noChangeArrowheads="1"/>
            </p:cNvSpPr>
            <p:nvPr/>
          </p:nvSpPr>
          <p:spPr bwMode="auto">
            <a:xfrm>
              <a:off x="1344" y="576"/>
              <a:ext cx="48" cy="48"/>
            </a:xfrm>
            <a:prstGeom prst="rect">
              <a:avLst/>
            </a:prstGeom>
            <a:solidFill>
              <a:schemeClr val="accent1"/>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93" name="Rectangle 71"/>
            <p:cNvSpPr>
              <a:spLocks noChangeArrowheads="1"/>
            </p:cNvSpPr>
            <p:nvPr/>
          </p:nvSpPr>
          <p:spPr bwMode="auto">
            <a:xfrm>
              <a:off x="1344" y="1632"/>
              <a:ext cx="48" cy="48"/>
            </a:xfrm>
            <a:prstGeom prst="rect">
              <a:avLst/>
            </a:prstGeom>
            <a:solidFill>
              <a:schemeClr val="accent1"/>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94" name="Freeform 72"/>
            <p:cNvSpPr>
              <a:spLocks/>
            </p:cNvSpPr>
            <p:nvPr/>
          </p:nvSpPr>
          <p:spPr bwMode="auto">
            <a:xfrm>
              <a:off x="1380" y="1668"/>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5" name="Freeform 73"/>
            <p:cNvSpPr>
              <a:spLocks/>
            </p:cNvSpPr>
            <p:nvPr/>
          </p:nvSpPr>
          <p:spPr bwMode="auto">
            <a:xfrm>
              <a:off x="816" y="576"/>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6" name="Freeform 74"/>
            <p:cNvSpPr>
              <a:spLocks/>
            </p:cNvSpPr>
            <p:nvPr/>
          </p:nvSpPr>
          <p:spPr bwMode="auto">
            <a:xfrm>
              <a:off x="1392" y="576"/>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7" name="Freeform 75"/>
            <p:cNvSpPr>
              <a:spLocks/>
            </p:cNvSpPr>
            <p:nvPr/>
          </p:nvSpPr>
          <p:spPr bwMode="auto">
            <a:xfrm>
              <a:off x="816" y="1680"/>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8" name="Text Box 76"/>
            <p:cNvSpPr txBox="1">
              <a:spLocks noChangeArrowheads="1"/>
            </p:cNvSpPr>
            <p:nvPr/>
          </p:nvSpPr>
          <p:spPr bwMode="auto">
            <a:xfrm>
              <a:off x="758" y="1610"/>
              <a:ext cx="12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a:t>
              </a:r>
            </a:p>
          </p:txBody>
        </p:sp>
        <p:sp>
          <p:nvSpPr>
            <p:cNvPr id="28699" name="Text Box 77"/>
            <p:cNvSpPr txBox="1">
              <a:spLocks noChangeArrowheads="1"/>
            </p:cNvSpPr>
            <p:nvPr/>
          </p:nvSpPr>
          <p:spPr bwMode="auto">
            <a:xfrm>
              <a:off x="1488" y="1647"/>
              <a:ext cx="1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a:t>
              </a:r>
            </a:p>
          </p:txBody>
        </p:sp>
        <p:sp>
          <p:nvSpPr>
            <p:cNvPr id="28700" name="Text Box 78"/>
            <p:cNvSpPr txBox="1">
              <a:spLocks noChangeArrowheads="1"/>
            </p:cNvSpPr>
            <p:nvPr/>
          </p:nvSpPr>
          <p:spPr bwMode="auto">
            <a:xfrm>
              <a:off x="710" y="374"/>
              <a:ext cx="13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000"/>
                <a:t>+</a:t>
              </a:r>
            </a:p>
          </p:txBody>
        </p:sp>
        <p:sp>
          <p:nvSpPr>
            <p:cNvPr id="28701" name="Text Box 79"/>
            <p:cNvSpPr txBox="1">
              <a:spLocks noChangeArrowheads="1"/>
            </p:cNvSpPr>
            <p:nvPr/>
          </p:nvSpPr>
          <p:spPr bwMode="auto">
            <a:xfrm>
              <a:off x="1526" y="355"/>
              <a:ext cx="121"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t>-</a:t>
              </a:r>
            </a:p>
            <a:p>
              <a:pPr algn="l" eaLnBrk="1" hangingPunct="1"/>
              <a:endParaRPr lang="en-US" altLang="zh-CN" sz="2800"/>
            </a:p>
          </p:txBody>
        </p:sp>
      </p:grpSp>
      <p:sp>
        <p:nvSpPr>
          <p:cNvPr id="13392" name="Text Box 80"/>
          <p:cNvSpPr txBox="1">
            <a:spLocks noChangeArrowheads="1"/>
          </p:cNvSpPr>
          <p:nvPr/>
        </p:nvSpPr>
        <p:spPr bwMode="auto">
          <a:xfrm>
            <a:off x="1905000" y="4648200"/>
            <a:ext cx="222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kumimoji="0" lang="zh-CN" altLang="en-US" sz="2000">
                <a:solidFill>
                  <a:schemeClr val="accent2"/>
                </a:solidFill>
              </a:rPr>
              <a:t>同向电流相互吸引</a:t>
            </a:r>
          </a:p>
        </p:txBody>
      </p:sp>
      <p:sp>
        <p:nvSpPr>
          <p:cNvPr id="13393" name="Text Box 81"/>
          <p:cNvSpPr txBox="1">
            <a:spLocks noChangeArrowheads="1"/>
          </p:cNvSpPr>
          <p:nvPr/>
        </p:nvSpPr>
        <p:spPr bwMode="auto">
          <a:xfrm>
            <a:off x="4857750" y="4708525"/>
            <a:ext cx="222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r>
              <a:rPr kumimoji="0" lang="zh-CN" altLang="en-US" sz="2000">
                <a:solidFill>
                  <a:schemeClr val="accent2"/>
                </a:solidFill>
              </a:rPr>
              <a:t>反向电流相互排斥</a:t>
            </a:r>
          </a:p>
        </p:txBody>
      </p:sp>
      <p:sp>
        <p:nvSpPr>
          <p:cNvPr id="30728" name="Text Box 84"/>
          <p:cNvSpPr txBox="1">
            <a:spLocks noChangeArrowheads="1"/>
          </p:cNvSpPr>
          <p:nvPr/>
        </p:nvSpPr>
        <p:spPr bwMode="auto">
          <a:xfrm>
            <a:off x="116904" y="5919663"/>
            <a:ext cx="899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t>电流、磁体都</a:t>
            </a:r>
            <a:r>
              <a:rPr lang="zh-CN" altLang="en-US" dirty="0"/>
              <a:t>产生</a:t>
            </a:r>
            <a:r>
              <a:rPr lang="zh-CN" altLang="en-US"/>
              <a:t>磁场，产生磁场的物体之间就有力</a:t>
            </a:r>
            <a:r>
              <a:rPr lang="zh-CN" altLang="en-US" dirty="0"/>
              <a:t>的作用</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48"/>
                                        </p:tgtEl>
                                        <p:attrNameLst>
                                          <p:attrName>style.visibility</p:attrName>
                                        </p:attrNameLst>
                                      </p:cBhvr>
                                      <p:to>
                                        <p:strVal val="visible"/>
                                      </p:to>
                                    </p:set>
                                    <p:animEffect transition="in" filter="wipe(left)">
                                      <p:cBhvr>
                                        <p:cTn id="7" dur="500"/>
                                        <p:tgtEl>
                                          <p:spTgt spid="1334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349"/>
                                        </p:tgtEl>
                                        <p:attrNameLst>
                                          <p:attrName>style.visibility</p:attrName>
                                        </p:attrNameLst>
                                      </p:cBhvr>
                                      <p:to>
                                        <p:strVal val="visible"/>
                                      </p:to>
                                    </p:set>
                                    <p:animEffect transition="in" filter="blinds(horizontal)">
                                      <p:cBhvr>
                                        <p:cTn id="11" dur="500"/>
                                        <p:tgtEl>
                                          <p:spTgt spid="133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3392"/>
                                        </p:tgtEl>
                                        <p:attrNameLst>
                                          <p:attrName>style.visibility</p:attrName>
                                        </p:attrNameLst>
                                      </p:cBhvr>
                                      <p:to>
                                        <p:strVal val="visible"/>
                                      </p:to>
                                    </p:set>
                                    <p:animEffect transition="in" filter="blinds(horizontal)">
                                      <p:cBhvr>
                                        <p:cTn id="21" dur="500"/>
                                        <p:tgtEl>
                                          <p:spTgt spid="1339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1+#ppt_w/2"/>
                                          </p:val>
                                        </p:tav>
                                        <p:tav tm="100000">
                                          <p:val>
                                            <p:strVal val="#ppt_x"/>
                                          </p:val>
                                        </p:tav>
                                      </p:tavLst>
                                    </p:anim>
                                    <p:anim calcmode="lin" valueType="num">
                                      <p:cBhvr additive="base">
                                        <p:cTn id="27" dur="500" fill="hold"/>
                                        <p:tgtEl>
                                          <p:spTgt spid="3"/>
                                        </p:tgtEl>
                                        <p:attrNameLst>
                                          <p:attrName>ppt_y</p:attrName>
                                        </p:attrNameLst>
                                      </p:cBhvr>
                                      <p:tavLst>
                                        <p:tav tm="0">
                                          <p:val>
                                            <p:strVal val="#ppt_y"/>
                                          </p:val>
                                        </p:tav>
                                        <p:tav tm="100000">
                                          <p:val>
                                            <p:strVal val="#ppt_y"/>
                                          </p:val>
                                        </p:tav>
                                      </p:tavLst>
                                    </p:anim>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3393"/>
                                        </p:tgtEl>
                                        <p:attrNameLst>
                                          <p:attrName>style.visibility</p:attrName>
                                        </p:attrNameLst>
                                      </p:cBhvr>
                                      <p:to>
                                        <p:strVal val="visible"/>
                                      </p:to>
                                    </p:set>
                                    <p:animEffect transition="in" filter="blinds(horizontal)">
                                      <p:cBhvr>
                                        <p:cTn id="31" dur="500"/>
                                        <p:tgtEl>
                                          <p:spTgt spid="1339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0728"/>
                                        </p:tgtEl>
                                        <p:attrNameLst>
                                          <p:attrName>style.visibility</p:attrName>
                                        </p:attrNameLst>
                                      </p:cBhvr>
                                      <p:to>
                                        <p:strVal val="visible"/>
                                      </p:to>
                                    </p:set>
                                    <p:animEffect transition="in" filter="wipe(down)">
                                      <p:cBhvr>
                                        <p:cTn id="36" dur="500"/>
                                        <p:tgtEl>
                                          <p:spTgt spid="3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8" grpId="0" autoUpdateAnimBg="0"/>
      <p:bldP spid="13349" grpId="0" autoUpdateAnimBg="0"/>
      <p:bldP spid="13392" grpId="0" autoUpdateAnimBg="0"/>
      <p:bldP spid="13393" grpId="0" autoUpdateAnimBg="0"/>
      <p:bldP spid="30728" grpId="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二节 20240912-电场和电场强度" id="{31A34FD1-D6CC-4A83-A7CC-ACC52CDA780E}" vid="{4B3E695F-41C6-4F5D-A814-6721AEA0A69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276</TotalTime>
  <Words>1479</Words>
  <Application>Microsoft Office PowerPoint</Application>
  <PresentationFormat>全屏显示(4:3)</PresentationFormat>
  <Paragraphs>327</Paragraphs>
  <Slides>31</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41" baseType="lpstr">
      <vt:lpstr>等线</vt:lpstr>
      <vt:lpstr>宋体</vt:lpstr>
      <vt:lpstr>微软雅黑</vt:lpstr>
      <vt:lpstr>Cambria Math</vt:lpstr>
      <vt:lpstr>Symbol</vt:lpstr>
      <vt:lpstr>Times New Roman</vt:lpstr>
      <vt:lpstr>Wingdings</vt:lpstr>
      <vt:lpstr>Default Design</vt:lpstr>
      <vt:lpstr>公式</vt:lpstr>
      <vt:lpstr>Equation</vt:lpstr>
      <vt:lpstr>第三章     恒定磁场（10学时）</vt:lpstr>
      <vt:lpstr>§3.1 恒定电流和电动势</vt:lpstr>
      <vt:lpstr>PowerPoint 演示文稿</vt:lpstr>
      <vt:lpstr>PowerPoint 演示文稿</vt:lpstr>
      <vt:lpstr>PowerPoint 演示文稿</vt:lpstr>
      <vt:lpstr>PowerPoint 演示文稿</vt:lpstr>
      <vt:lpstr>§3.2 磁场、磁感应强度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毕奥-萨伐尔定律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jiabin qiao</dc:creator>
  <cp:lastModifiedBy>jiabin qiao</cp:lastModifiedBy>
  <cp:revision>23</cp:revision>
  <dcterms:created xsi:type="dcterms:W3CDTF">2024-09-10T06:08:35Z</dcterms:created>
  <dcterms:modified xsi:type="dcterms:W3CDTF">2024-10-23T09:39:23Z</dcterms:modified>
</cp:coreProperties>
</file>