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18" r:id="rId2"/>
    <p:sldId id="428" r:id="rId3"/>
    <p:sldId id="375" r:id="rId4"/>
    <p:sldId id="433" r:id="rId5"/>
    <p:sldId id="376" r:id="rId6"/>
    <p:sldId id="377" r:id="rId7"/>
    <p:sldId id="432" r:id="rId8"/>
    <p:sldId id="265" r:id="rId9"/>
    <p:sldId id="266" r:id="rId10"/>
    <p:sldId id="434" r:id="rId11"/>
    <p:sldId id="267" r:id="rId12"/>
    <p:sldId id="270" r:id="rId13"/>
    <p:sldId id="290" r:id="rId14"/>
    <p:sldId id="278" r:id="rId15"/>
    <p:sldId id="379" r:id="rId16"/>
    <p:sldId id="329" r:id="rId17"/>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8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8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8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8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1872"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8B64D-8000-426E-9A1B-5323BC363C8D}" type="datetimeFigureOut">
              <a:rPr lang="zh-CN" altLang="en-US" smtClean="0"/>
              <a:t>2024/10/29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1C5C9-BA0B-4CB9-8F25-5BCE125C001B}" type="slidenum">
              <a:rPr lang="zh-CN" altLang="en-US" smtClean="0"/>
              <a:t>‹#›</a:t>
            </a:fld>
            <a:endParaRPr lang="zh-CN" altLang="en-US"/>
          </a:p>
        </p:txBody>
      </p:sp>
    </p:spTree>
    <p:extLst>
      <p:ext uri="{BB962C8B-B14F-4D97-AF65-F5344CB8AC3E}">
        <p14:creationId xmlns:p14="http://schemas.microsoft.com/office/powerpoint/2010/main" val="58588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注意：定轴转动和定点转动是不一样的。在合外力为零的情况下，定点转动的力矩与定点的位置无关。</a:t>
            </a:r>
            <a:endParaRPr lang="en-US" altLang="zh-CN"/>
          </a:p>
          <a:p>
            <a:r>
              <a:rPr lang="zh-CN" altLang="en-US"/>
              <a:t>且如果以这个力矩的方向为轴，其定轴转动的力矩就与定点转动的力矩一样。</a:t>
            </a:r>
            <a:endParaRPr lang="en-US" altLang="zh-CN"/>
          </a:p>
          <a:p>
            <a:r>
              <a:rPr lang="zh-CN" altLang="en-US"/>
              <a:t>但如果轴的方向与定点转动的力矩方向不同，则定轴转动的力矩与定点转动的力矩不同，</a:t>
            </a:r>
            <a:endParaRPr lang="en-US" altLang="zh-CN"/>
          </a:p>
          <a:p>
            <a:r>
              <a:rPr lang="zh-CN" altLang="en-US"/>
              <a:t>它相当于是定点转动的力矩在该轴方向上的投影。</a:t>
            </a:r>
            <a:endParaRPr lang="en-US" altLang="zh-CN"/>
          </a:p>
          <a:p>
            <a:r>
              <a:rPr lang="zh-CN" altLang="en-US"/>
              <a:t>对于定轴转动来说，当轴进行平行的移动时，不改变力矩。</a:t>
            </a:r>
            <a:endParaRPr lang="en-US" altLang="zh-CN"/>
          </a:p>
          <a:p>
            <a:r>
              <a:rPr lang="en-US" altLang="zh-CN"/>
              <a:t>m</a:t>
            </a:r>
            <a:r>
              <a:rPr lang="zh-CN" altLang="en-US"/>
              <a:t>叉乘</a:t>
            </a:r>
            <a:r>
              <a:rPr lang="en-US" altLang="zh-CN"/>
              <a:t>B</a:t>
            </a:r>
            <a:r>
              <a:rPr lang="zh-CN" altLang="en-US"/>
              <a:t>的其实是定点转动的力矩，只有轴的方向选为这个方向时其定轴转动的力矩才等于这个值</a:t>
            </a:r>
          </a:p>
        </p:txBody>
      </p:sp>
      <p:sp>
        <p:nvSpPr>
          <p:cNvPr id="4" name="灯片编号占位符 3"/>
          <p:cNvSpPr>
            <a:spLocks noGrp="1"/>
          </p:cNvSpPr>
          <p:nvPr>
            <p:ph type="sldNum" sz="quarter" idx="10"/>
          </p:nvPr>
        </p:nvSpPr>
        <p:spPr/>
        <p:txBody>
          <a:bodyPr/>
          <a:lstStyle/>
          <a:p>
            <a:fld id="{CE1C1061-C676-4009-B96F-A202EA253824}" type="slidenum">
              <a:rPr lang="en-US" altLang="zh-CN" smtClean="0"/>
              <a:pPr/>
              <a:t>9</a:t>
            </a:fld>
            <a:endParaRPr lang="en-US" altLang="zh-CN"/>
          </a:p>
        </p:txBody>
      </p:sp>
    </p:spTree>
    <p:extLst>
      <p:ext uri="{BB962C8B-B14F-4D97-AF65-F5344CB8AC3E}">
        <p14:creationId xmlns:p14="http://schemas.microsoft.com/office/powerpoint/2010/main" val="380922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5A4E7049-7F0E-4692-B377-D53B2D092025}" type="slidenum">
              <a:rPr lang="en-US" altLang="zh-CN" sz="1200" b="0"/>
              <a:pPr/>
              <a:t>12</a:t>
            </a:fld>
            <a:endParaRPr lang="en-US" altLang="zh-CN" sz="12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OB</a:t>
            </a:r>
            <a:r>
              <a:rPr lang="zh-CN" altLang="en-US"/>
              <a:t>所受的力与转轴平行，故无力矩作用</a:t>
            </a:r>
          </a:p>
        </p:txBody>
      </p:sp>
    </p:spTree>
    <p:extLst>
      <p:ext uri="{BB962C8B-B14F-4D97-AF65-F5344CB8AC3E}">
        <p14:creationId xmlns:p14="http://schemas.microsoft.com/office/powerpoint/2010/main" val="167562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10ECC177-7403-4CE3-959B-FFCB1EAD8DD5}" type="slidenum">
              <a:rPr lang="en-US" altLang="zh-CN" sz="1200" b="0"/>
              <a:pPr/>
              <a:t>14</a:t>
            </a:fld>
            <a:endParaRPr lang="en-US" altLang="zh-CN" sz="1200" b="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400"/>
              <a:t>   </a:t>
            </a:r>
          </a:p>
          <a:p>
            <a:pPr eaLnBrk="1" hangingPunct="1"/>
            <a:r>
              <a:rPr lang="en-US" altLang="zh-CN" sz="2400"/>
              <a:t>T</a:t>
            </a:r>
            <a:r>
              <a:rPr lang="zh-CN" altLang="en-US" sz="2400"/>
              <a:t>与</a:t>
            </a:r>
            <a:r>
              <a:rPr lang="en-US" altLang="zh-CN" sz="2400"/>
              <a:t>dF </a:t>
            </a:r>
            <a:r>
              <a:rPr lang="zh-CN" altLang="en-US" sz="2400"/>
              <a:t>的夹角为 </a:t>
            </a:r>
            <a:r>
              <a:rPr lang="en-US" altLang="zh-CN" sz="2400">
                <a:latin typeface="Symbol" panose="05050102010706020507" pitchFamily="18" charset="2"/>
              </a:rPr>
              <a:t>q</a:t>
            </a:r>
            <a:r>
              <a:rPr lang="en-US" altLang="zh-CN" sz="2400"/>
              <a:t>/2,</a:t>
            </a:r>
          </a:p>
        </p:txBody>
      </p:sp>
    </p:spTree>
    <p:extLst>
      <p:ext uri="{BB962C8B-B14F-4D97-AF65-F5344CB8AC3E}">
        <p14:creationId xmlns:p14="http://schemas.microsoft.com/office/powerpoint/2010/main" val="4003339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FF8F73A5-F775-4DF7-BF18-B1BE235F9AAE}" type="slidenum">
              <a:rPr lang="en-US" altLang="zh-CN" sz="1200" b="0"/>
              <a:pPr/>
              <a:t>15</a:t>
            </a:fld>
            <a:endParaRPr lang="en-US" altLang="zh-CN" sz="1200" b="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217057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077497713"/>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669490531"/>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336576509"/>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72393453"/>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225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572208787"/>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6858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Content Placeholder 3"/>
          <p:cNvSpPr>
            <a:spLocks noGrp="1"/>
          </p:cNvSpPr>
          <p:nvPr>
            <p:ph sz="half" idx="2"/>
          </p:nvPr>
        </p:nvSpPr>
        <p:spPr>
          <a:xfrm>
            <a:off x="46482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885391408"/>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Content Placeholder 5"/>
          <p:cNvSpPr>
            <a:spLocks noGrp="1"/>
          </p:cNvSpPr>
          <p:nvPr>
            <p:ph sz="quarter" idx="4"/>
          </p:nvPr>
        </p:nvSpPr>
        <p:spPr>
          <a:xfrm>
            <a:off x="4645027"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2024/10/29</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692930111"/>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2024/10/29</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160935270"/>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2024/10/29</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418911667"/>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125" b="1"/>
            </a:lvl1pPr>
          </a:lstStyle>
          <a:p>
            <a:r>
              <a:rPr lang="zh-CN" altLang="en-US"/>
              <a:t>单击此处编辑母版标题样式</a:t>
            </a:r>
          </a:p>
        </p:txBody>
      </p:sp>
      <p:sp>
        <p:nvSpPr>
          <p:cNvPr id="3" name="Content Placeholder 2"/>
          <p:cNvSpPr>
            <a:spLocks noGrp="1"/>
          </p:cNvSpPr>
          <p:nvPr>
            <p:ph idx="1"/>
          </p:nvPr>
        </p:nvSpPr>
        <p:spPr>
          <a:xfrm>
            <a:off x="3575050" y="273054"/>
            <a:ext cx="5111750"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4099107326"/>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125"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460739224"/>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100000">
              <a:srgbClr val="FFFFF5"/>
            </a:gs>
          </a:gsLst>
          <a:lin ang="27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zh-CN"/>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788" b="0">
                <a:ea typeface="宋体" pitchFamily="2" charset="-122"/>
              </a:defRPr>
            </a:lvl1pPr>
          </a:lstStyle>
          <a:p>
            <a:fld id="{5B32681D-8841-44A2-BB38-F5839BE02DFC}" type="datetimeFigureOut">
              <a:rPr lang="zh-CN" altLang="en-US" smtClean="0"/>
              <a:t>2024/10/29</a:t>
            </a:fld>
            <a:endParaRPr lang="zh-CN"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788" b="0">
                <a:ea typeface="宋体" pitchFamily="2" charset="-122"/>
              </a:defRPr>
            </a:lvl1pPr>
          </a:lstStyle>
          <a:p>
            <a:endParaRPr lang="zh-CN"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788" b="0">
                <a:ea typeface="宋体" panose="02010600030101010101" pitchFamily="2" charset="-122"/>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245717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dir="in"/>
  </p:transition>
  <p:txStyles>
    <p:titleStyle>
      <a:lvl1pPr algn="ctr" rtl="0" eaLnBrk="1" fontAlgn="base" hangingPunct="1">
        <a:spcBef>
          <a:spcPct val="0"/>
        </a:spcBef>
        <a:spcAft>
          <a:spcPct val="0"/>
        </a:spcAft>
        <a:defRPr sz="2475" baseline="0">
          <a:solidFill>
            <a:schemeClr val="tx2"/>
          </a:solidFill>
          <a:latin typeface="微软雅黑" panose="020B0503020204020204" pitchFamily="34" charset="-122"/>
          <a:ea typeface="+mj-ea"/>
          <a:cs typeface="+mj-cs"/>
        </a:defRPr>
      </a:lvl1pPr>
      <a:lvl2pPr algn="ctr" rtl="0" eaLnBrk="1" fontAlgn="base" hangingPunct="1">
        <a:spcBef>
          <a:spcPct val="0"/>
        </a:spcBef>
        <a:spcAft>
          <a:spcPct val="0"/>
        </a:spcAft>
        <a:defRPr sz="2475">
          <a:solidFill>
            <a:schemeClr val="tx2"/>
          </a:solidFill>
          <a:latin typeface="Times New Roman" pitchFamily="18" charset="0"/>
        </a:defRPr>
      </a:lvl2pPr>
      <a:lvl3pPr algn="ctr" rtl="0" eaLnBrk="1" fontAlgn="base" hangingPunct="1">
        <a:spcBef>
          <a:spcPct val="0"/>
        </a:spcBef>
        <a:spcAft>
          <a:spcPct val="0"/>
        </a:spcAft>
        <a:defRPr sz="2475">
          <a:solidFill>
            <a:schemeClr val="tx2"/>
          </a:solidFill>
          <a:latin typeface="Times New Roman" pitchFamily="18" charset="0"/>
        </a:defRPr>
      </a:lvl3pPr>
      <a:lvl4pPr algn="ctr" rtl="0" eaLnBrk="1" fontAlgn="base" hangingPunct="1">
        <a:spcBef>
          <a:spcPct val="0"/>
        </a:spcBef>
        <a:spcAft>
          <a:spcPct val="0"/>
        </a:spcAft>
        <a:defRPr sz="2475">
          <a:solidFill>
            <a:schemeClr val="tx2"/>
          </a:solidFill>
          <a:latin typeface="Times New Roman" pitchFamily="18" charset="0"/>
        </a:defRPr>
      </a:lvl4pPr>
      <a:lvl5pPr algn="ctr" rtl="0" eaLnBrk="1" fontAlgn="base" hangingPunct="1">
        <a:spcBef>
          <a:spcPct val="0"/>
        </a:spcBef>
        <a:spcAft>
          <a:spcPct val="0"/>
        </a:spcAft>
        <a:defRPr sz="2475">
          <a:solidFill>
            <a:schemeClr val="tx2"/>
          </a:solidFill>
          <a:latin typeface="Times New Roman" pitchFamily="18" charset="0"/>
        </a:defRPr>
      </a:lvl5pPr>
      <a:lvl6pPr marL="257175" algn="ctr" rtl="0" eaLnBrk="1" fontAlgn="base" hangingPunct="1">
        <a:spcBef>
          <a:spcPct val="0"/>
        </a:spcBef>
        <a:spcAft>
          <a:spcPct val="0"/>
        </a:spcAft>
        <a:defRPr sz="2475">
          <a:solidFill>
            <a:schemeClr val="tx2"/>
          </a:solidFill>
          <a:latin typeface="Times New Roman" pitchFamily="18" charset="0"/>
        </a:defRPr>
      </a:lvl6pPr>
      <a:lvl7pPr marL="514350" algn="ctr" rtl="0" eaLnBrk="1" fontAlgn="base" hangingPunct="1">
        <a:spcBef>
          <a:spcPct val="0"/>
        </a:spcBef>
        <a:spcAft>
          <a:spcPct val="0"/>
        </a:spcAft>
        <a:defRPr sz="2475">
          <a:solidFill>
            <a:schemeClr val="tx2"/>
          </a:solidFill>
          <a:latin typeface="Times New Roman" pitchFamily="18" charset="0"/>
        </a:defRPr>
      </a:lvl7pPr>
      <a:lvl8pPr marL="771525" algn="ctr" rtl="0" eaLnBrk="1" fontAlgn="base" hangingPunct="1">
        <a:spcBef>
          <a:spcPct val="0"/>
        </a:spcBef>
        <a:spcAft>
          <a:spcPct val="0"/>
        </a:spcAft>
        <a:defRPr sz="2475">
          <a:solidFill>
            <a:schemeClr val="tx2"/>
          </a:solidFill>
          <a:latin typeface="Times New Roman" pitchFamily="18" charset="0"/>
        </a:defRPr>
      </a:lvl8pPr>
      <a:lvl9pPr marL="1028700" algn="ctr" rtl="0" eaLnBrk="1" fontAlgn="base" hangingPunct="1">
        <a:spcBef>
          <a:spcPct val="0"/>
        </a:spcBef>
        <a:spcAft>
          <a:spcPct val="0"/>
        </a:spcAft>
        <a:defRPr sz="2475">
          <a:solidFill>
            <a:schemeClr val="tx2"/>
          </a:solidFill>
          <a:latin typeface="Times New Roman" pitchFamily="18" charset="0"/>
        </a:defRPr>
      </a:lvl9pPr>
    </p:titleStyle>
    <p:bodyStyle>
      <a:lvl1pPr marL="192881" indent="-192881" algn="l" rtl="0" eaLnBrk="1" fontAlgn="base" hangingPunct="1">
        <a:spcBef>
          <a:spcPct val="20000"/>
        </a:spcBef>
        <a:spcAft>
          <a:spcPct val="0"/>
        </a:spcAft>
        <a:buChar char="•"/>
        <a:defRPr sz="1800" baseline="0">
          <a:solidFill>
            <a:schemeClr val="tx1"/>
          </a:solidFill>
          <a:latin typeface="微软雅黑" panose="020B0503020204020204" pitchFamily="34" charset="-122"/>
          <a:ea typeface="+mn-ea"/>
          <a:cs typeface="+mn-cs"/>
        </a:defRPr>
      </a:lvl1pPr>
      <a:lvl2pPr marL="417910" indent="-160735" algn="l" rtl="0" eaLnBrk="1" fontAlgn="base" hangingPunct="1">
        <a:spcBef>
          <a:spcPct val="20000"/>
        </a:spcBef>
        <a:spcAft>
          <a:spcPct val="0"/>
        </a:spcAft>
        <a:buChar char="–"/>
        <a:defRPr sz="1575" baseline="0">
          <a:solidFill>
            <a:schemeClr val="tx1"/>
          </a:solidFill>
          <a:latin typeface="微软雅黑" panose="020B0503020204020204" pitchFamily="34" charset="-122"/>
        </a:defRPr>
      </a:lvl2pPr>
      <a:lvl3pPr marL="642938" indent="-128588" algn="l" rtl="0" eaLnBrk="1" fontAlgn="base" hangingPunct="1">
        <a:spcBef>
          <a:spcPct val="20000"/>
        </a:spcBef>
        <a:spcAft>
          <a:spcPct val="0"/>
        </a:spcAft>
        <a:buChar char="•"/>
        <a:defRPr sz="1350" baseline="0">
          <a:solidFill>
            <a:schemeClr val="tx1"/>
          </a:solidFill>
          <a:latin typeface="微软雅黑" panose="020B0503020204020204" pitchFamily="34" charset="-122"/>
        </a:defRPr>
      </a:lvl3pPr>
      <a:lvl4pPr marL="900113" indent="-128588" algn="l" rtl="0" eaLnBrk="1" fontAlgn="base" hangingPunct="1">
        <a:spcBef>
          <a:spcPct val="20000"/>
        </a:spcBef>
        <a:spcAft>
          <a:spcPct val="0"/>
        </a:spcAft>
        <a:buChar char="–"/>
        <a:defRPr sz="1125" baseline="0">
          <a:solidFill>
            <a:schemeClr val="tx1"/>
          </a:solidFill>
          <a:latin typeface="微软雅黑" panose="020B0503020204020204" pitchFamily="34" charset="-122"/>
        </a:defRPr>
      </a:lvl4pPr>
      <a:lvl5pPr marL="1157288" indent="-128588" algn="l" rtl="0" eaLnBrk="1" fontAlgn="base" hangingPunct="1">
        <a:spcBef>
          <a:spcPct val="20000"/>
        </a:spcBef>
        <a:spcAft>
          <a:spcPct val="0"/>
        </a:spcAft>
        <a:buChar char="»"/>
        <a:defRPr sz="1125" baseline="0">
          <a:solidFill>
            <a:schemeClr val="tx1"/>
          </a:solidFill>
          <a:latin typeface="微软雅黑" panose="020B0503020204020204" pitchFamily="34" charset="-122"/>
        </a:defRPr>
      </a:lvl5pPr>
      <a:lvl6pPr marL="1414463" indent="-128588" algn="l" rtl="0" eaLnBrk="1" fontAlgn="base" hangingPunct="1">
        <a:spcBef>
          <a:spcPct val="20000"/>
        </a:spcBef>
        <a:spcAft>
          <a:spcPct val="0"/>
        </a:spcAft>
        <a:buChar char="»"/>
        <a:defRPr sz="1125">
          <a:solidFill>
            <a:schemeClr val="tx1"/>
          </a:solidFill>
          <a:latin typeface="+mn-lt"/>
        </a:defRPr>
      </a:lvl6pPr>
      <a:lvl7pPr marL="1671638" indent="-128588" algn="l" rtl="0" eaLnBrk="1" fontAlgn="base" hangingPunct="1">
        <a:spcBef>
          <a:spcPct val="20000"/>
        </a:spcBef>
        <a:spcAft>
          <a:spcPct val="0"/>
        </a:spcAft>
        <a:buChar char="»"/>
        <a:defRPr sz="1125">
          <a:solidFill>
            <a:schemeClr val="tx1"/>
          </a:solidFill>
          <a:latin typeface="+mn-lt"/>
        </a:defRPr>
      </a:lvl7pPr>
      <a:lvl8pPr marL="1928813" indent="-128588" algn="l" rtl="0" eaLnBrk="1" fontAlgn="base" hangingPunct="1">
        <a:spcBef>
          <a:spcPct val="20000"/>
        </a:spcBef>
        <a:spcAft>
          <a:spcPct val="0"/>
        </a:spcAft>
        <a:buChar char="»"/>
        <a:defRPr sz="1125">
          <a:solidFill>
            <a:schemeClr val="tx1"/>
          </a:solidFill>
          <a:latin typeface="+mn-lt"/>
        </a:defRPr>
      </a:lvl8pPr>
      <a:lvl9pPr marL="2185988" indent="-128588" algn="l" rtl="0" eaLnBrk="1" fontAlgn="base" hangingPunct="1">
        <a:spcBef>
          <a:spcPct val="20000"/>
        </a:spcBef>
        <a:spcAft>
          <a:spcPct val="0"/>
        </a:spcAft>
        <a:buChar char="»"/>
        <a:defRPr sz="1125">
          <a:solidFill>
            <a:schemeClr val="tx1"/>
          </a:solidFill>
          <a:latin typeface="+mn-lt"/>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6.xml"/><Relationship Id="rId6" Type="http://schemas.openxmlformats.org/officeDocument/2006/relationships/oleObject" Target="../embeddings/oleObject3.bin"/><Relationship Id="rId11" Type="http://schemas.openxmlformats.org/officeDocument/2006/relationships/image" Target="../media/image5.emf"/><Relationship Id="rId5" Type="http://schemas.openxmlformats.org/officeDocument/2006/relationships/image" Target="../media/image2.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emf"/><Relationship Id="rId14" Type="http://schemas.openxmlformats.org/officeDocument/2006/relationships/image" Target="../media/image7.jpe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77.emf"/><Relationship Id="rId18" Type="http://schemas.openxmlformats.org/officeDocument/2006/relationships/oleObject" Target="../embeddings/oleObject92.bin"/><Relationship Id="rId26" Type="http://schemas.openxmlformats.org/officeDocument/2006/relationships/oleObject" Target="../embeddings/oleObject65.bin"/><Relationship Id="rId3" Type="http://schemas.openxmlformats.org/officeDocument/2006/relationships/image" Target="../media/image72.emf"/><Relationship Id="rId21" Type="http://schemas.openxmlformats.org/officeDocument/2006/relationships/image" Target="../media/image46.wmf"/><Relationship Id="rId7" Type="http://schemas.openxmlformats.org/officeDocument/2006/relationships/image" Target="../media/image74.emf"/><Relationship Id="rId12" Type="http://schemas.openxmlformats.org/officeDocument/2006/relationships/oleObject" Target="../embeddings/oleObject89.bin"/><Relationship Id="rId17" Type="http://schemas.openxmlformats.org/officeDocument/2006/relationships/image" Target="../media/image79.emf"/><Relationship Id="rId25" Type="http://schemas.openxmlformats.org/officeDocument/2006/relationships/image" Target="../media/image48.wmf"/><Relationship Id="rId2" Type="http://schemas.openxmlformats.org/officeDocument/2006/relationships/oleObject" Target="../embeddings/oleObject84.bin"/><Relationship Id="rId16" Type="http://schemas.openxmlformats.org/officeDocument/2006/relationships/oleObject" Target="../embeddings/oleObject91.bin"/><Relationship Id="rId20" Type="http://schemas.openxmlformats.org/officeDocument/2006/relationships/oleObject" Target="../embeddings/oleObject55.bin"/><Relationship Id="rId29" Type="http://schemas.openxmlformats.org/officeDocument/2006/relationships/image" Target="../media/image70.emf"/><Relationship Id="rId1" Type="http://schemas.openxmlformats.org/officeDocument/2006/relationships/slideLayout" Target="../slideLayouts/slideLayout7.xml"/><Relationship Id="rId6" Type="http://schemas.openxmlformats.org/officeDocument/2006/relationships/oleObject" Target="../embeddings/oleObject86.bin"/><Relationship Id="rId11" Type="http://schemas.openxmlformats.org/officeDocument/2006/relationships/image" Target="../media/image76.emf"/><Relationship Id="rId24" Type="http://schemas.openxmlformats.org/officeDocument/2006/relationships/oleObject" Target="../embeddings/oleObject57.bin"/><Relationship Id="rId5" Type="http://schemas.openxmlformats.org/officeDocument/2006/relationships/image" Target="../media/image73.emf"/><Relationship Id="rId15" Type="http://schemas.openxmlformats.org/officeDocument/2006/relationships/image" Target="../media/image78.emf"/><Relationship Id="rId23" Type="http://schemas.openxmlformats.org/officeDocument/2006/relationships/image" Target="../media/image47.wmf"/><Relationship Id="rId28" Type="http://schemas.openxmlformats.org/officeDocument/2006/relationships/oleObject" Target="../embeddings/oleObject80.bin"/><Relationship Id="rId10" Type="http://schemas.openxmlformats.org/officeDocument/2006/relationships/oleObject" Target="../embeddings/oleObject88.bin"/><Relationship Id="rId19" Type="http://schemas.openxmlformats.org/officeDocument/2006/relationships/image" Target="../media/image80.emf"/><Relationship Id="rId4" Type="http://schemas.openxmlformats.org/officeDocument/2006/relationships/oleObject" Target="../embeddings/oleObject85.bin"/><Relationship Id="rId9" Type="http://schemas.openxmlformats.org/officeDocument/2006/relationships/image" Target="../media/image75.emf"/><Relationship Id="rId14" Type="http://schemas.openxmlformats.org/officeDocument/2006/relationships/oleObject" Target="../embeddings/oleObject90.bin"/><Relationship Id="rId22" Type="http://schemas.openxmlformats.org/officeDocument/2006/relationships/oleObject" Target="../embeddings/oleObject56.bin"/><Relationship Id="rId27" Type="http://schemas.openxmlformats.org/officeDocument/2006/relationships/image" Target="../media/image56.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6.bin"/><Relationship Id="rId13" Type="http://schemas.openxmlformats.org/officeDocument/2006/relationships/image" Target="../media/image85.wmf"/><Relationship Id="rId3" Type="http://schemas.openxmlformats.org/officeDocument/2006/relationships/image" Target="../media/image81.wmf"/><Relationship Id="rId7" Type="http://schemas.openxmlformats.org/officeDocument/2006/relationships/image" Target="../media/image83.wmf"/><Relationship Id="rId12" Type="http://schemas.openxmlformats.org/officeDocument/2006/relationships/oleObject" Target="../embeddings/oleObject99.bin"/><Relationship Id="rId2" Type="http://schemas.openxmlformats.org/officeDocument/2006/relationships/oleObject" Target="../embeddings/oleObject93.bin"/><Relationship Id="rId1" Type="http://schemas.openxmlformats.org/officeDocument/2006/relationships/slideLayout" Target="../slideLayouts/slideLayout7.xml"/><Relationship Id="rId6" Type="http://schemas.openxmlformats.org/officeDocument/2006/relationships/oleObject" Target="../embeddings/oleObject95.bin"/><Relationship Id="rId11" Type="http://schemas.openxmlformats.org/officeDocument/2006/relationships/oleObject" Target="../embeddings/oleObject98.bin"/><Relationship Id="rId5" Type="http://schemas.openxmlformats.org/officeDocument/2006/relationships/image" Target="../media/image82.wmf"/><Relationship Id="rId15" Type="http://schemas.openxmlformats.org/officeDocument/2006/relationships/image" Target="../media/image86.wmf"/><Relationship Id="rId10" Type="http://schemas.openxmlformats.org/officeDocument/2006/relationships/image" Target="../media/image84.wmf"/><Relationship Id="rId4" Type="http://schemas.openxmlformats.org/officeDocument/2006/relationships/oleObject" Target="../embeddings/oleObject94.bin"/><Relationship Id="rId9" Type="http://schemas.openxmlformats.org/officeDocument/2006/relationships/oleObject" Target="../embeddings/oleObject97.bin"/><Relationship Id="rId14" Type="http://schemas.openxmlformats.org/officeDocument/2006/relationships/oleObject" Target="../embeddings/oleObject100.bin"/></Relationships>
</file>

<file path=ppt/slides/_rels/slide12.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105.bin"/><Relationship Id="rId18" Type="http://schemas.openxmlformats.org/officeDocument/2006/relationships/image" Target="../media/image93.wmf"/><Relationship Id="rId26" Type="http://schemas.openxmlformats.org/officeDocument/2006/relationships/image" Target="../media/image97.wmf"/><Relationship Id="rId21" Type="http://schemas.openxmlformats.org/officeDocument/2006/relationships/oleObject" Target="../embeddings/oleObject109.bin"/><Relationship Id="rId7" Type="http://schemas.openxmlformats.org/officeDocument/2006/relationships/oleObject" Target="../embeddings/oleObject102.bin"/><Relationship Id="rId12" Type="http://schemas.openxmlformats.org/officeDocument/2006/relationships/image" Target="../media/image90.wmf"/><Relationship Id="rId17" Type="http://schemas.openxmlformats.org/officeDocument/2006/relationships/oleObject" Target="../embeddings/oleObject107.bin"/><Relationship Id="rId25" Type="http://schemas.openxmlformats.org/officeDocument/2006/relationships/oleObject" Target="../embeddings/oleObject111.bin"/><Relationship Id="rId2" Type="http://schemas.openxmlformats.org/officeDocument/2006/relationships/notesSlide" Target="../notesSlides/notesSlide2.xml"/><Relationship Id="rId16" Type="http://schemas.openxmlformats.org/officeDocument/2006/relationships/image" Target="../media/image92.wmf"/><Relationship Id="rId20" Type="http://schemas.openxmlformats.org/officeDocument/2006/relationships/image" Target="../media/image94.wmf"/><Relationship Id="rId29" Type="http://schemas.openxmlformats.org/officeDocument/2006/relationships/oleObject" Target="../embeddings/oleObject113.bin"/><Relationship Id="rId1" Type="http://schemas.openxmlformats.org/officeDocument/2006/relationships/slideLayout" Target="../slideLayouts/slideLayout7.xml"/><Relationship Id="rId6" Type="http://schemas.openxmlformats.org/officeDocument/2006/relationships/image" Target="../media/image87.wmf"/><Relationship Id="rId11" Type="http://schemas.openxmlformats.org/officeDocument/2006/relationships/oleObject" Target="../embeddings/oleObject104.bin"/><Relationship Id="rId24" Type="http://schemas.openxmlformats.org/officeDocument/2006/relationships/image" Target="../media/image96.wmf"/><Relationship Id="rId5" Type="http://schemas.openxmlformats.org/officeDocument/2006/relationships/oleObject" Target="../embeddings/oleObject101.bin"/><Relationship Id="rId15" Type="http://schemas.openxmlformats.org/officeDocument/2006/relationships/oleObject" Target="../embeddings/oleObject106.bin"/><Relationship Id="rId23" Type="http://schemas.openxmlformats.org/officeDocument/2006/relationships/oleObject" Target="../embeddings/oleObject110.bin"/><Relationship Id="rId28" Type="http://schemas.openxmlformats.org/officeDocument/2006/relationships/image" Target="../media/image98.wmf"/><Relationship Id="rId10" Type="http://schemas.openxmlformats.org/officeDocument/2006/relationships/image" Target="../media/image89.wmf"/><Relationship Id="rId19" Type="http://schemas.openxmlformats.org/officeDocument/2006/relationships/oleObject" Target="../embeddings/oleObject108.bin"/><Relationship Id="rId4" Type="http://schemas.openxmlformats.org/officeDocument/2006/relationships/image" Target="NULL"/><Relationship Id="rId9" Type="http://schemas.openxmlformats.org/officeDocument/2006/relationships/oleObject" Target="../embeddings/oleObject103.bin"/><Relationship Id="rId14" Type="http://schemas.openxmlformats.org/officeDocument/2006/relationships/image" Target="../media/image91.wmf"/><Relationship Id="rId22" Type="http://schemas.openxmlformats.org/officeDocument/2006/relationships/image" Target="../media/image95.wmf"/><Relationship Id="rId27" Type="http://schemas.openxmlformats.org/officeDocument/2006/relationships/oleObject" Target="../embeddings/oleObject112.bin"/><Relationship Id="rId30" Type="http://schemas.openxmlformats.org/officeDocument/2006/relationships/image" Target="../media/image99.wmf"/></Relationships>
</file>

<file path=ppt/slides/_rels/slide13.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20.bin"/><Relationship Id="rId18" Type="http://schemas.openxmlformats.org/officeDocument/2006/relationships/image" Target="../media/image107.wmf"/><Relationship Id="rId3" Type="http://schemas.openxmlformats.org/officeDocument/2006/relationships/image" Target="../media/image100.wmf"/><Relationship Id="rId7" Type="http://schemas.openxmlformats.org/officeDocument/2006/relationships/oleObject" Target="../embeddings/oleObject117.bin"/><Relationship Id="rId12" Type="http://schemas.openxmlformats.org/officeDocument/2006/relationships/image" Target="../media/image104.wmf"/><Relationship Id="rId17" Type="http://schemas.openxmlformats.org/officeDocument/2006/relationships/oleObject" Target="../embeddings/oleObject122.bin"/><Relationship Id="rId2" Type="http://schemas.openxmlformats.org/officeDocument/2006/relationships/oleObject" Target="../embeddings/oleObject114.bin"/><Relationship Id="rId16" Type="http://schemas.openxmlformats.org/officeDocument/2006/relationships/image" Target="../media/image106.wmf"/><Relationship Id="rId20" Type="http://schemas.openxmlformats.org/officeDocument/2006/relationships/image" Target="../media/image108.wmf"/><Relationship Id="rId1" Type="http://schemas.openxmlformats.org/officeDocument/2006/relationships/slideLayout" Target="../slideLayouts/slideLayout7.xml"/><Relationship Id="rId6" Type="http://schemas.openxmlformats.org/officeDocument/2006/relationships/image" Target="../media/image101.wmf"/><Relationship Id="rId11" Type="http://schemas.openxmlformats.org/officeDocument/2006/relationships/oleObject" Target="../embeddings/oleObject119.bin"/><Relationship Id="rId5" Type="http://schemas.openxmlformats.org/officeDocument/2006/relationships/oleObject" Target="../embeddings/oleObject116.bin"/><Relationship Id="rId15" Type="http://schemas.openxmlformats.org/officeDocument/2006/relationships/oleObject" Target="../embeddings/oleObject121.bin"/><Relationship Id="rId10" Type="http://schemas.openxmlformats.org/officeDocument/2006/relationships/image" Target="../media/image103.wmf"/><Relationship Id="rId19" Type="http://schemas.openxmlformats.org/officeDocument/2006/relationships/oleObject" Target="../embeddings/oleObject123.bin"/><Relationship Id="rId4" Type="http://schemas.openxmlformats.org/officeDocument/2006/relationships/oleObject" Target="../embeddings/oleObject115.bin"/><Relationship Id="rId9" Type="http://schemas.openxmlformats.org/officeDocument/2006/relationships/oleObject" Target="../embeddings/oleObject118.bin"/><Relationship Id="rId14" Type="http://schemas.openxmlformats.org/officeDocument/2006/relationships/image" Target="../media/image105.wmf"/></Relationships>
</file>

<file path=ppt/slides/_rels/slide14.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124.bin"/><Relationship Id="rId7" Type="http://schemas.openxmlformats.org/officeDocument/2006/relationships/oleObject" Target="../embeddings/oleObject125.bin"/><Relationship Id="rId12" Type="http://schemas.openxmlformats.org/officeDocument/2006/relationships/image" Target="../media/image112.w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NULL"/><Relationship Id="rId11" Type="http://schemas.openxmlformats.org/officeDocument/2006/relationships/oleObject" Target="../embeddings/oleObject127.bin"/><Relationship Id="rId10" Type="http://schemas.openxmlformats.org/officeDocument/2006/relationships/image" Target="../media/image111.wmf"/><Relationship Id="rId4" Type="http://schemas.openxmlformats.org/officeDocument/2006/relationships/image" Target="../media/image109.wmf"/><Relationship Id="rId9" Type="http://schemas.openxmlformats.org/officeDocument/2006/relationships/oleObject" Target="../embeddings/oleObject126.bin"/></Relationships>
</file>

<file path=ppt/slides/_rels/slide15.xml.rels><?xml version="1.0" encoding="UTF-8" standalone="yes"?>
<Relationships xmlns="http://schemas.openxmlformats.org/package/2006/relationships"><Relationship Id="rId8" Type="http://schemas.openxmlformats.org/officeDocument/2006/relationships/image" Target="../media/image115.emf"/><Relationship Id="rId13" Type="http://schemas.openxmlformats.org/officeDocument/2006/relationships/oleObject" Target="../embeddings/oleObject133.bin"/><Relationship Id="rId18" Type="http://schemas.openxmlformats.org/officeDocument/2006/relationships/image" Target="../media/image120.emf"/><Relationship Id="rId3" Type="http://schemas.openxmlformats.org/officeDocument/2006/relationships/oleObject" Target="../embeddings/oleObject128.bin"/><Relationship Id="rId21" Type="http://schemas.openxmlformats.org/officeDocument/2006/relationships/oleObject" Target="../embeddings/oleObject137.bin"/><Relationship Id="rId7" Type="http://schemas.openxmlformats.org/officeDocument/2006/relationships/oleObject" Target="../embeddings/oleObject130.bin"/><Relationship Id="rId12" Type="http://schemas.openxmlformats.org/officeDocument/2006/relationships/image" Target="../media/image117.emf"/><Relationship Id="rId17" Type="http://schemas.openxmlformats.org/officeDocument/2006/relationships/oleObject" Target="../embeddings/oleObject135.bin"/><Relationship Id="rId2" Type="http://schemas.openxmlformats.org/officeDocument/2006/relationships/notesSlide" Target="../notesSlides/notesSlide4.xml"/><Relationship Id="rId16" Type="http://schemas.openxmlformats.org/officeDocument/2006/relationships/image" Target="../media/image119.emf"/><Relationship Id="rId20" Type="http://schemas.openxmlformats.org/officeDocument/2006/relationships/image" Target="../media/image121.emf"/><Relationship Id="rId1" Type="http://schemas.openxmlformats.org/officeDocument/2006/relationships/slideLayout" Target="../slideLayouts/slideLayout7.xml"/><Relationship Id="rId6" Type="http://schemas.openxmlformats.org/officeDocument/2006/relationships/image" Target="../media/image114.emf"/><Relationship Id="rId11" Type="http://schemas.openxmlformats.org/officeDocument/2006/relationships/oleObject" Target="../embeddings/oleObject132.bin"/><Relationship Id="rId5" Type="http://schemas.openxmlformats.org/officeDocument/2006/relationships/oleObject" Target="../embeddings/oleObject129.bin"/><Relationship Id="rId15" Type="http://schemas.openxmlformats.org/officeDocument/2006/relationships/oleObject" Target="../embeddings/oleObject134.bin"/><Relationship Id="rId10" Type="http://schemas.openxmlformats.org/officeDocument/2006/relationships/image" Target="../media/image116.emf"/><Relationship Id="rId19" Type="http://schemas.openxmlformats.org/officeDocument/2006/relationships/oleObject" Target="../embeddings/oleObject136.bin"/><Relationship Id="rId4" Type="http://schemas.openxmlformats.org/officeDocument/2006/relationships/image" Target="../media/image113.emf"/><Relationship Id="rId9" Type="http://schemas.openxmlformats.org/officeDocument/2006/relationships/oleObject" Target="../embeddings/oleObject131.bin"/><Relationship Id="rId14" Type="http://schemas.openxmlformats.org/officeDocument/2006/relationships/image" Target="../media/image118.emf"/><Relationship Id="rId22" Type="http://schemas.openxmlformats.org/officeDocument/2006/relationships/image" Target="../media/image12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7.xml"/><Relationship Id="rId6" Type="http://schemas.openxmlformats.org/officeDocument/2006/relationships/oleObject" Target="../embeddings/oleObject8.bin"/><Relationship Id="rId5" Type="http://schemas.openxmlformats.org/officeDocument/2006/relationships/image" Target="NUL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5.wmf"/><Relationship Id="rId18" Type="http://schemas.openxmlformats.org/officeDocument/2006/relationships/oleObject" Target="../embeddings/oleObject17.bin"/><Relationship Id="rId3" Type="http://schemas.openxmlformats.org/officeDocument/2006/relationships/image" Target="../media/image10.wmf"/><Relationship Id="rId21" Type="http://schemas.openxmlformats.org/officeDocument/2006/relationships/image" Target="../media/image19.wmf"/><Relationship Id="rId7" Type="http://schemas.openxmlformats.org/officeDocument/2006/relationships/image" Target="../media/image12.wmf"/><Relationship Id="rId12" Type="http://schemas.openxmlformats.org/officeDocument/2006/relationships/oleObject" Target="../embeddings/oleObject14.bin"/><Relationship Id="rId17" Type="http://schemas.openxmlformats.org/officeDocument/2006/relationships/image" Target="../media/image17.wmf"/><Relationship Id="rId25" Type="http://schemas.openxmlformats.org/officeDocument/2006/relationships/image" Target="../media/image21.wmf"/><Relationship Id="rId2" Type="http://schemas.openxmlformats.org/officeDocument/2006/relationships/oleObject" Target="../embeddings/oleObject9.bin"/><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11.bin"/><Relationship Id="rId11" Type="http://schemas.openxmlformats.org/officeDocument/2006/relationships/image" Target="../media/image14.wmf"/><Relationship Id="rId24" Type="http://schemas.openxmlformats.org/officeDocument/2006/relationships/oleObject" Target="../embeddings/oleObject20.bin"/><Relationship Id="rId5" Type="http://schemas.openxmlformats.org/officeDocument/2006/relationships/image" Target="../media/image11.wmf"/><Relationship Id="rId15" Type="http://schemas.openxmlformats.org/officeDocument/2006/relationships/image" Target="../media/image16.wmf"/><Relationship Id="rId23" Type="http://schemas.openxmlformats.org/officeDocument/2006/relationships/image" Target="../media/image20.wmf"/><Relationship Id="rId10" Type="http://schemas.openxmlformats.org/officeDocument/2006/relationships/oleObject" Target="../embeddings/oleObject13.bin"/><Relationship Id="rId19" Type="http://schemas.openxmlformats.org/officeDocument/2006/relationships/image" Target="../media/image18.wmf"/><Relationship Id="rId4" Type="http://schemas.openxmlformats.org/officeDocument/2006/relationships/oleObject" Target="../embeddings/oleObject10.bin"/><Relationship Id="rId9" Type="http://schemas.openxmlformats.org/officeDocument/2006/relationships/image" Target="../media/image13.wmf"/><Relationship Id="rId14" Type="http://schemas.openxmlformats.org/officeDocument/2006/relationships/oleObject" Target="../embeddings/oleObject15.bin"/><Relationship Id="rId22" Type="http://schemas.openxmlformats.org/officeDocument/2006/relationships/oleObject" Target="../embeddings/oleObject19.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6.wmf"/><Relationship Id="rId3" Type="http://schemas.openxmlformats.org/officeDocument/2006/relationships/image" Target="../media/image22.wmf"/><Relationship Id="rId7" Type="http://schemas.openxmlformats.org/officeDocument/2006/relationships/image" Target="../media/image23.wmf"/><Relationship Id="rId12" Type="http://schemas.openxmlformats.org/officeDocument/2006/relationships/oleObject" Target="../embeddings/oleObject26.bin"/><Relationship Id="rId2" Type="http://schemas.openxmlformats.org/officeDocument/2006/relationships/oleObject" Target="../embeddings/oleObject21.bin"/><Relationship Id="rId1" Type="http://schemas.openxmlformats.org/officeDocument/2006/relationships/slideLayout" Target="../slideLayouts/slideLayout7.xml"/><Relationship Id="rId6" Type="http://schemas.openxmlformats.org/officeDocument/2006/relationships/oleObject" Target="../embeddings/oleObject23.bin"/><Relationship Id="rId11" Type="http://schemas.openxmlformats.org/officeDocument/2006/relationships/image" Target="../media/image25.wmf"/><Relationship Id="rId5" Type="http://schemas.openxmlformats.org/officeDocument/2006/relationships/image" Target="../media/image10.wmf"/><Relationship Id="rId15" Type="http://schemas.openxmlformats.org/officeDocument/2006/relationships/image" Target="../media/image27.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4.wmf"/><Relationship Id="rId1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oleObject" Target="../embeddings/oleObject34.bin"/><Relationship Id="rId3" Type="http://schemas.openxmlformats.org/officeDocument/2006/relationships/image" Target="../media/image28.wmf"/><Relationship Id="rId7" Type="http://schemas.openxmlformats.org/officeDocument/2006/relationships/image" Target="../media/image30.wmf"/><Relationship Id="rId12" Type="http://schemas.openxmlformats.org/officeDocument/2006/relationships/image" Target="../media/image32.wmf"/><Relationship Id="rId2" Type="http://schemas.openxmlformats.org/officeDocument/2006/relationships/oleObject" Target="../embeddings/oleObject28.bin"/><Relationship Id="rId16" Type="http://schemas.openxmlformats.org/officeDocument/2006/relationships/image" Target="../media/image10.wmf"/><Relationship Id="rId1" Type="http://schemas.openxmlformats.org/officeDocument/2006/relationships/slideLayout" Target="../slideLayouts/slideLayout7.xml"/><Relationship Id="rId6" Type="http://schemas.openxmlformats.org/officeDocument/2006/relationships/oleObject" Target="../embeddings/oleObject30.bin"/><Relationship Id="rId11" Type="http://schemas.openxmlformats.org/officeDocument/2006/relationships/oleObject" Target="../embeddings/oleObject33.bin"/><Relationship Id="rId5" Type="http://schemas.openxmlformats.org/officeDocument/2006/relationships/image" Target="../media/image29.wmf"/><Relationship Id="rId15" Type="http://schemas.openxmlformats.org/officeDocument/2006/relationships/oleObject" Target="../embeddings/oleObject35.bin"/><Relationship Id="rId10" Type="http://schemas.openxmlformats.org/officeDocument/2006/relationships/image" Target="../media/image31.wmf"/><Relationship Id="rId4" Type="http://schemas.openxmlformats.org/officeDocument/2006/relationships/oleObject" Target="../embeddings/oleObject29.bin"/><Relationship Id="rId9" Type="http://schemas.openxmlformats.org/officeDocument/2006/relationships/oleObject" Target="../embeddings/oleObject32.bin"/><Relationship Id="rId14" Type="http://schemas.openxmlformats.org/officeDocument/2006/relationships/image" Target="../media/image33.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oleObject" Target="../embeddings/oleObject42.bin"/><Relationship Id="rId18" Type="http://schemas.openxmlformats.org/officeDocument/2006/relationships/image" Target="../media/image41.wmf"/><Relationship Id="rId3" Type="http://schemas.openxmlformats.org/officeDocument/2006/relationships/image" Target="../media/image34.wmf"/><Relationship Id="rId21" Type="http://schemas.openxmlformats.org/officeDocument/2006/relationships/oleObject" Target="../embeddings/oleObject46.bin"/><Relationship Id="rId7" Type="http://schemas.openxmlformats.org/officeDocument/2006/relationships/image" Target="../media/image36.wmf"/><Relationship Id="rId12" Type="http://schemas.openxmlformats.org/officeDocument/2006/relationships/oleObject" Target="../embeddings/oleObject41.bin"/><Relationship Id="rId17" Type="http://schemas.openxmlformats.org/officeDocument/2006/relationships/oleObject" Target="../embeddings/oleObject44.bin"/><Relationship Id="rId2" Type="http://schemas.openxmlformats.org/officeDocument/2006/relationships/oleObject" Target="../embeddings/oleObject36.bin"/><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slideLayout" Target="../slideLayouts/slideLayout7.xml"/><Relationship Id="rId6" Type="http://schemas.openxmlformats.org/officeDocument/2006/relationships/oleObject" Target="../embeddings/oleObject38.bin"/><Relationship Id="rId11" Type="http://schemas.openxmlformats.org/officeDocument/2006/relationships/image" Target="../media/image38.wmf"/><Relationship Id="rId24" Type="http://schemas.openxmlformats.org/officeDocument/2006/relationships/image" Target="../media/image44.wmf"/><Relationship Id="rId5" Type="http://schemas.openxmlformats.org/officeDocument/2006/relationships/image" Target="../media/image35.wmf"/><Relationship Id="rId15" Type="http://schemas.openxmlformats.org/officeDocument/2006/relationships/oleObject" Target="../embeddings/oleObject43.bin"/><Relationship Id="rId23" Type="http://schemas.openxmlformats.org/officeDocument/2006/relationships/oleObject" Target="../embeddings/oleObject47.bin"/><Relationship Id="rId10" Type="http://schemas.openxmlformats.org/officeDocument/2006/relationships/oleObject" Target="../embeddings/oleObject40.bin"/><Relationship Id="rId19" Type="http://schemas.openxmlformats.org/officeDocument/2006/relationships/oleObject" Target="../embeddings/oleObject45.bin"/><Relationship Id="rId4" Type="http://schemas.openxmlformats.org/officeDocument/2006/relationships/oleObject" Target="../embeddings/oleObject37.bin"/><Relationship Id="rId9" Type="http://schemas.openxmlformats.org/officeDocument/2006/relationships/image" Target="../media/image37.wmf"/><Relationship Id="rId14" Type="http://schemas.openxmlformats.org/officeDocument/2006/relationships/image" Target="../media/image39.wmf"/><Relationship Id="rId22" Type="http://schemas.openxmlformats.org/officeDocument/2006/relationships/image" Target="../media/image43.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1.wmf"/><Relationship Id="rId12" Type="http://schemas.openxmlformats.org/officeDocument/2006/relationships/oleObject" Target="../embeddings/oleObject53.bin"/><Relationship Id="rId2" Type="http://schemas.openxmlformats.org/officeDocument/2006/relationships/oleObject" Target="../embeddings/oleObject48.bin"/><Relationship Id="rId1" Type="http://schemas.openxmlformats.org/officeDocument/2006/relationships/slideLayout" Target="../slideLayouts/slideLayout7.xml"/><Relationship Id="rId6" Type="http://schemas.openxmlformats.org/officeDocument/2006/relationships/oleObject" Target="../embeddings/oleObject50.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42.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49.wmf"/><Relationship Id="rId18" Type="http://schemas.openxmlformats.org/officeDocument/2006/relationships/oleObject" Target="../embeddings/oleObject61.bin"/><Relationship Id="rId26" Type="http://schemas.openxmlformats.org/officeDocument/2006/relationships/oleObject" Target="../embeddings/oleObject65.bin"/><Relationship Id="rId3" Type="http://schemas.openxmlformats.org/officeDocument/2006/relationships/image" Target="../media/image45.wmf"/><Relationship Id="rId21" Type="http://schemas.openxmlformats.org/officeDocument/2006/relationships/image" Target="../media/image53.wmf"/><Relationship Id="rId7" Type="http://schemas.openxmlformats.org/officeDocument/2006/relationships/image" Target="../media/image47.wmf"/><Relationship Id="rId12" Type="http://schemas.openxmlformats.org/officeDocument/2006/relationships/oleObject" Target="../embeddings/oleObject58.bin"/><Relationship Id="rId17" Type="http://schemas.openxmlformats.org/officeDocument/2006/relationships/image" Target="../media/image51.wmf"/><Relationship Id="rId25" Type="http://schemas.openxmlformats.org/officeDocument/2006/relationships/image" Target="../media/image55.wmf"/><Relationship Id="rId2" Type="http://schemas.openxmlformats.org/officeDocument/2006/relationships/oleObject" Target="../embeddings/oleObject54.bin"/><Relationship Id="rId16" Type="http://schemas.openxmlformats.org/officeDocument/2006/relationships/oleObject" Target="../embeddings/oleObject60.bin"/><Relationship Id="rId20" Type="http://schemas.openxmlformats.org/officeDocument/2006/relationships/oleObject" Target="../embeddings/oleObject62.bin"/><Relationship Id="rId29" Type="http://schemas.openxmlformats.org/officeDocument/2006/relationships/oleObject" Target="../embeddings/oleObject67.bin"/><Relationship Id="rId1" Type="http://schemas.openxmlformats.org/officeDocument/2006/relationships/slideLayout" Target="../slideLayouts/slideLayout7.xml"/><Relationship Id="rId6" Type="http://schemas.openxmlformats.org/officeDocument/2006/relationships/oleObject" Target="../embeddings/oleObject56.bin"/><Relationship Id="rId11" Type="http://schemas.openxmlformats.org/officeDocument/2006/relationships/image" Target="NULL"/><Relationship Id="rId24" Type="http://schemas.openxmlformats.org/officeDocument/2006/relationships/oleObject" Target="../embeddings/oleObject64.bin"/><Relationship Id="rId32" Type="http://schemas.openxmlformats.org/officeDocument/2006/relationships/image" Target="../media/image58.wmf"/><Relationship Id="rId5" Type="http://schemas.openxmlformats.org/officeDocument/2006/relationships/image" Target="../media/image46.wmf"/><Relationship Id="rId15" Type="http://schemas.openxmlformats.org/officeDocument/2006/relationships/image" Target="../media/image50.wmf"/><Relationship Id="rId23" Type="http://schemas.openxmlformats.org/officeDocument/2006/relationships/image" Target="../media/image54.wmf"/><Relationship Id="rId28" Type="http://schemas.openxmlformats.org/officeDocument/2006/relationships/oleObject" Target="../embeddings/oleObject66.bin"/><Relationship Id="rId19" Type="http://schemas.openxmlformats.org/officeDocument/2006/relationships/image" Target="../media/image52.wmf"/><Relationship Id="rId31" Type="http://schemas.openxmlformats.org/officeDocument/2006/relationships/oleObject" Target="../embeddings/oleObject68.bin"/><Relationship Id="rId4" Type="http://schemas.openxmlformats.org/officeDocument/2006/relationships/oleObject" Target="../embeddings/oleObject55.bin"/><Relationship Id="rId9" Type="http://schemas.openxmlformats.org/officeDocument/2006/relationships/image" Target="../media/image48.wmf"/><Relationship Id="rId14" Type="http://schemas.openxmlformats.org/officeDocument/2006/relationships/oleObject" Target="../embeddings/oleObject59.bin"/><Relationship Id="rId22" Type="http://schemas.openxmlformats.org/officeDocument/2006/relationships/oleObject" Target="../embeddings/oleObject63.bin"/><Relationship Id="rId27" Type="http://schemas.openxmlformats.org/officeDocument/2006/relationships/image" Target="../media/image56.wmf"/><Relationship Id="rId30" Type="http://schemas.openxmlformats.org/officeDocument/2006/relationships/image" Target="../media/image57.wmf"/></Relationships>
</file>

<file path=ppt/slides/_rels/slide9.xml.rels><?xml version="1.0" encoding="UTF-8" standalone="yes"?>
<Relationships xmlns="http://schemas.openxmlformats.org/package/2006/relationships"><Relationship Id="rId13" Type="http://schemas.openxmlformats.org/officeDocument/2006/relationships/image" Target="../media/image63.wmf"/><Relationship Id="rId18" Type="http://schemas.openxmlformats.org/officeDocument/2006/relationships/oleObject" Target="../embeddings/oleObject76.bin"/><Relationship Id="rId26" Type="http://schemas.openxmlformats.org/officeDocument/2006/relationships/oleObject" Target="../embeddings/oleObject80.bin"/><Relationship Id="rId21" Type="http://schemas.openxmlformats.org/officeDocument/2006/relationships/image" Target="../media/image67.wmf"/><Relationship Id="rId34" Type="http://schemas.openxmlformats.org/officeDocument/2006/relationships/image" Target="NULL"/><Relationship Id="rId7" Type="http://schemas.openxmlformats.org/officeDocument/2006/relationships/oleObject" Target="../embeddings/oleObject71.bin"/><Relationship Id="rId12" Type="http://schemas.openxmlformats.org/officeDocument/2006/relationships/oleObject" Target="../embeddings/oleObject73.bin"/><Relationship Id="rId17" Type="http://schemas.openxmlformats.org/officeDocument/2006/relationships/image" Target="../media/image65.wmf"/><Relationship Id="rId25" Type="http://schemas.openxmlformats.org/officeDocument/2006/relationships/image" Target="../media/image69.wmf"/><Relationship Id="rId38" Type="http://schemas.openxmlformats.org/officeDocument/2006/relationships/image" Target="../media/image71.wmf"/><Relationship Id="rId2" Type="http://schemas.openxmlformats.org/officeDocument/2006/relationships/notesSlide" Target="../notesSlides/notesSlide1.xml"/><Relationship Id="rId16" Type="http://schemas.openxmlformats.org/officeDocument/2006/relationships/oleObject" Target="../embeddings/oleObject75.bin"/><Relationship Id="rId20" Type="http://schemas.openxmlformats.org/officeDocument/2006/relationships/oleObject" Target="../embeddings/oleObject77.bin"/><Relationship Id="rId29" Type="http://schemas.openxmlformats.org/officeDocument/2006/relationships/image" Target="../media/image56.wmf"/><Relationship Id="rId1" Type="http://schemas.openxmlformats.org/officeDocument/2006/relationships/slideLayout" Target="../slideLayouts/slideLayout7.xml"/><Relationship Id="rId6" Type="http://schemas.openxmlformats.org/officeDocument/2006/relationships/image" Target="../media/image60.wmf"/><Relationship Id="rId11" Type="http://schemas.openxmlformats.org/officeDocument/2006/relationships/image" Target="../media/image62.wmf"/><Relationship Id="rId24" Type="http://schemas.openxmlformats.org/officeDocument/2006/relationships/oleObject" Target="../embeddings/oleObject79.bin"/><Relationship Id="rId37" Type="http://schemas.openxmlformats.org/officeDocument/2006/relationships/oleObject" Target="../embeddings/oleObject83.bin"/><Relationship Id="rId40" Type="http://schemas.openxmlformats.org/officeDocument/2006/relationships/image" Target="NULL"/><Relationship Id="rId5" Type="http://schemas.openxmlformats.org/officeDocument/2006/relationships/oleObject" Target="../embeddings/oleObject70.bin"/><Relationship Id="rId15" Type="http://schemas.openxmlformats.org/officeDocument/2006/relationships/image" Target="../media/image64.wmf"/><Relationship Id="rId23" Type="http://schemas.openxmlformats.org/officeDocument/2006/relationships/image" Target="../media/image68.wmf"/><Relationship Id="rId28" Type="http://schemas.openxmlformats.org/officeDocument/2006/relationships/oleObject" Target="../embeddings/oleObject81.bin"/><Relationship Id="rId36" Type="http://schemas.openxmlformats.org/officeDocument/2006/relationships/image" Target="NULL"/><Relationship Id="rId10" Type="http://schemas.openxmlformats.org/officeDocument/2006/relationships/oleObject" Target="../embeddings/oleObject72.bin"/><Relationship Id="rId19" Type="http://schemas.openxmlformats.org/officeDocument/2006/relationships/image" Target="../media/image66.wmf"/><Relationship Id="rId31" Type="http://schemas.openxmlformats.org/officeDocument/2006/relationships/image" Target="../media/image10.wmf"/><Relationship Id="rId4" Type="http://schemas.openxmlformats.org/officeDocument/2006/relationships/image" Target="../media/image59.wmf"/><Relationship Id="rId9" Type="http://schemas.openxmlformats.org/officeDocument/2006/relationships/image" Target="../media/image62.png"/><Relationship Id="rId14" Type="http://schemas.openxmlformats.org/officeDocument/2006/relationships/oleObject" Target="../embeddings/oleObject74.bin"/><Relationship Id="rId22" Type="http://schemas.openxmlformats.org/officeDocument/2006/relationships/oleObject" Target="../embeddings/oleObject78.bin"/><Relationship Id="rId27" Type="http://schemas.openxmlformats.org/officeDocument/2006/relationships/image" Target="../media/image70.emf"/><Relationship Id="rId30" Type="http://schemas.openxmlformats.org/officeDocument/2006/relationships/oleObject" Target="../embeddings/oleObject82.bin"/><Relationship Id="rId35" Type="http://schemas.openxmlformats.org/officeDocument/2006/relationships/image" Target="NULL"/><Relationship Id="rId8" Type="http://schemas.openxmlformats.org/officeDocument/2006/relationships/image" Target="../media/image61.wmf"/><Relationship Id="rId3" Type="http://schemas.openxmlformats.org/officeDocument/2006/relationships/oleObject" Target="../embeddings/oleObject6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99" name="Text Box 43"/>
          <p:cNvSpPr txBox="1">
            <a:spLocks noChangeArrowheads="1"/>
          </p:cNvSpPr>
          <p:nvPr/>
        </p:nvSpPr>
        <p:spPr bwMode="auto">
          <a:xfrm>
            <a:off x="457200" y="1746250"/>
            <a:ext cx="7924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05000"/>
              </a:lnSpc>
            </a:pPr>
            <a:r>
              <a:rPr lang="zh-CN" altLang="en-US" sz="2800">
                <a:solidFill>
                  <a:schemeClr val="accent2"/>
                </a:solidFill>
                <a:latin typeface="宋体" panose="02010600030101010101" pitchFamily="2" charset="-122"/>
              </a:rPr>
              <a:t>载流导线在磁场中受安培力</a:t>
            </a:r>
            <a:endParaRPr lang="en-US" altLang="zh-CN" sz="2800">
              <a:solidFill>
                <a:schemeClr val="accent2"/>
              </a:solidFill>
            </a:endParaRPr>
          </a:p>
        </p:txBody>
      </p:sp>
      <p:grpSp>
        <p:nvGrpSpPr>
          <p:cNvPr id="1033" name="Group 92"/>
          <p:cNvGrpSpPr>
            <a:grpSpLocks/>
          </p:cNvGrpSpPr>
          <p:nvPr/>
        </p:nvGrpSpPr>
        <p:grpSpPr bwMode="auto">
          <a:xfrm>
            <a:off x="0" y="71438"/>
            <a:ext cx="9144000" cy="766762"/>
            <a:chOff x="0" y="47"/>
            <a:chExt cx="5760" cy="483"/>
          </a:xfrm>
        </p:grpSpPr>
        <p:sp>
          <p:nvSpPr>
            <p:cNvPr id="1060" name="Rectangle 93"/>
            <p:cNvSpPr>
              <a:spLocks noChangeArrowheads="1"/>
            </p:cNvSpPr>
            <p:nvPr/>
          </p:nvSpPr>
          <p:spPr bwMode="auto">
            <a:xfrm>
              <a:off x="0" y="47"/>
              <a:ext cx="55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en-US" sz="3600" dirty="0">
                <a:solidFill>
                  <a:srgbClr val="CC3300"/>
                </a:solidFill>
                <a:latin typeface="宋体" panose="02010600030101010101" pitchFamily="2" charset="-122"/>
              </a:endParaRPr>
            </a:p>
          </p:txBody>
        </p:sp>
        <p:sp>
          <p:nvSpPr>
            <p:cNvPr id="1061" name="Rectangle 94"/>
            <p:cNvSpPr>
              <a:spLocks noChangeArrowheads="1"/>
            </p:cNvSpPr>
            <p:nvPr/>
          </p:nvSpPr>
          <p:spPr bwMode="auto">
            <a:xfrm>
              <a:off x="0" y="482"/>
              <a:ext cx="5760" cy="48"/>
            </a:xfrm>
            <a:prstGeom prst="rect">
              <a:avLst/>
            </a:prstGeom>
            <a:gradFill rotWithShape="0">
              <a:gsLst>
                <a:gs pos="0">
                  <a:srgbClr val="FFFFCC"/>
                </a:gs>
                <a:gs pos="50000">
                  <a:srgbClr val="FFCC00"/>
                </a:gs>
                <a:gs pos="100000">
                  <a:srgbClr val="FFFFCC"/>
                </a:gs>
              </a:gsLst>
              <a:lin ang="5400000" scaled="1"/>
            </a:gradFill>
            <a:ln w="317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1034" name="Text Box 95"/>
          <p:cNvSpPr txBox="1">
            <a:spLocks noChangeArrowheads="1"/>
          </p:cNvSpPr>
          <p:nvPr/>
        </p:nvSpPr>
        <p:spPr bwMode="auto">
          <a:xfrm>
            <a:off x="228600" y="914400"/>
            <a:ext cx="335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3600" dirty="0">
                <a:solidFill>
                  <a:srgbClr val="CC3300"/>
                </a:solidFill>
                <a:latin typeface="宋体" panose="02010600030101010101" pitchFamily="2" charset="-122"/>
              </a:rPr>
              <a:t>一、 安培力</a:t>
            </a:r>
          </a:p>
        </p:txBody>
      </p:sp>
      <p:graphicFrame>
        <p:nvGraphicFramePr>
          <p:cNvPr id="121953" name="Object 97"/>
          <p:cNvGraphicFramePr>
            <a:graphicFrameLocks noChangeAspect="1"/>
          </p:cNvGraphicFramePr>
          <p:nvPr/>
        </p:nvGraphicFramePr>
        <p:xfrm>
          <a:off x="3962400" y="2819400"/>
          <a:ext cx="3048000" cy="604838"/>
        </p:xfrm>
        <a:graphic>
          <a:graphicData uri="http://schemas.openxmlformats.org/presentationml/2006/ole">
            <mc:AlternateContent xmlns:mc="http://schemas.openxmlformats.org/markup-compatibility/2006">
              <mc:Choice xmlns:v="urn:schemas-microsoft-com:vml" Requires="v">
                <p:oleObj name="Equation" r:id="rId2" imgW="2044440" imgH="406080" progId="Equation.3">
                  <p:embed/>
                </p:oleObj>
              </mc:Choice>
              <mc:Fallback>
                <p:oleObj name="Equation" r:id="rId2" imgW="2044440" imgH="406080" progId="Equation.3">
                  <p:embed/>
                  <p:pic>
                    <p:nvPicPr>
                      <p:cNvPr id="121953" name="Object 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819400"/>
                        <a:ext cx="3048000" cy="604838"/>
                      </a:xfrm>
                      <a:prstGeom prst="rect">
                        <a:avLst/>
                      </a:prstGeom>
                      <a:gradFill rotWithShape="1">
                        <a:gsLst>
                          <a:gs pos="0">
                            <a:srgbClr val="DDDDFF"/>
                          </a:gs>
                          <a:gs pos="50000">
                            <a:srgbClr val="FFFFFF"/>
                          </a:gs>
                          <a:gs pos="100000">
                            <a:srgbClr val="DDDDFF"/>
                          </a:gs>
                        </a:gsLst>
                        <a:lin ang="5400000" scaled="1"/>
                      </a:gradFill>
                      <a:ln w="38100">
                        <a:solidFill>
                          <a:srgbClr val="CC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954" name="Text Box 98"/>
          <p:cNvSpPr txBox="1">
            <a:spLocks noChangeArrowheads="1"/>
          </p:cNvSpPr>
          <p:nvPr/>
        </p:nvSpPr>
        <p:spPr bwMode="auto">
          <a:xfrm>
            <a:off x="1143000" y="2849563"/>
            <a:ext cx="3429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a:solidFill>
                  <a:srgbClr val="CC3300"/>
                </a:solidFill>
              </a:rPr>
              <a:t>安培力公式</a:t>
            </a:r>
            <a:endParaRPr lang="zh-CN" altLang="en-US" sz="2800">
              <a:solidFill>
                <a:srgbClr val="CC3300"/>
              </a:solidFill>
              <a:latin typeface="宋体" panose="02010600030101010101" pitchFamily="2" charset="-122"/>
            </a:endParaRPr>
          </a:p>
        </p:txBody>
      </p:sp>
      <p:grpSp>
        <p:nvGrpSpPr>
          <p:cNvPr id="3" name="Group 107"/>
          <p:cNvGrpSpPr>
            <a:grpSpLocks/>
          </p:cNvGrpSpPr>
          <p:nvPr/>
        </p:nvGrpSpPr>
        <p:grpSpPr bwMode="auto">
          <a:xfrm>
            <a:off x="1600200" y="3903663"/>
            <a:ext cx="2667000" cy="2116137"/>
            <a:chOff x="3792" y="1056"/>
            <a:chExt cx="1680" cy="1333"/>
          </a:xfrm>
        </p:grpSpPr>
        <p:graphicFrame>
          <p:nvGraphicFramePr>
            <p:cNvPr id="1027" name="Object 108"/>
            <p:cNvGraphicFramePr>
              <a:graphicFrameLocks/>
            </p:cNvGraphicFramePr>
            <p:nvPr/>
          </p:nvGraphicFramePr>
          <p:xfrm>
            <a:off x="4944" y="1632"/>
            <a:ext cx="192" cy="192"/>
          </p:xfrm>
          <a:graphic>
            <a:graphicData uri="http://schemas.openxmlformats.org/presentationml/2006/ole">
              <mc:AlternateContent xmlns:mc="http://schemas.openxmlformats.org/markup-compatibility/2006">
                <mc:Choice xmlns:v="urn:schemas-microsoft-com:vml" Requires="v">
                  <p:oleObj name="Equation" r:id="rId4" imgW="330120" imgH="330120" progId="Equation.3">
                    <p:embed/>
                  </p:oleObj>
                </mc:Choice>
                <mc:Fallback>
                  <p:oleObj name="Equation" r:id="rId4" imgW="330120" imgH="330120" progId="Equation.3">
                    <p:embed/>
                    <p:pic>
                      <p:nvPicPr>
                        <p:cNvPr id="1027" name="Object 10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4" y="163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2" name="Oval 109"/>
            <p:cNvSpPr>
              <a:spLocks noChangeArrowheads="1"/>
            </p:cNvSpPr>
            <p:nvPr/>
          </p:nvSpPr>
          <p:spPr bwMode="auto">
            <a:xfrm rot="2474226">
              <a:off x="4422" y="1841"/>
              <a:ext cx="278" cy="96"/>
            </a:xfrm>
            <a:prstGeom prst="ellipse">
              <a:avLst/>
            </a:prstGeom>
            <a:solidFill>
              <a:srgbClr val="FFFFFF"/>
            </a:solidFill>
            <a:ln w="28575">
              <a:solidFill>
                <a:schemeClr val="accent2"/>
              </a:solidFill>
              <a:round/>
              <a:headEnd/>
              <a:tailEnd/>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43" name="Freeform 110"/>
            <p:cNvSpPr>
              <a:spLocks/>
            </p:cNvSpPr>
            <p:nvPr/>
          </p:nvSpPr>
          <p:spPr bwMode="auto">
            <a:xfrm>
              <a:off x="4652" y="1646"/>
              <a:ext cx="285" cy="338"/>
            </a:xfrm>
            <a:custGeom>
              <a:avLst/>
              <a:gdLst>
                <a:gd name="T0" fmla="*/ 0 w 285"/>
                <a:gd name="T1" fmla="*/ 338 h 338"/>
                <a:gd name="T2" fmla="*/ 285 w 285"/>
                <a:gd name="T3" fmla="*/ 0 h 338"/>
                <a:gd name="T4" fmla="*/ 0 60000 65536"/>
                <a:gd name="T5" fmla="*/ 0 60000 65536"/>
                <a:gd name="T6" fmla="*/ 0 w 285"/>
                <a:gd name="T7" fmla="*/ 0 h 338"/>
                <a:gd name="T8" fmla="*/ 285 w 285"/>
                <a:gd name="T9" fmla="*/ 338 h 338"/>
              </a:gdLst>
              <a:ahLst/>
              <a:cxnLst>
                <a:cxn ang="T4">
                  <a:pos x="T0" y="T1"/>
                </a:cxn>
                <a:cxn ang="T5">
                  <a:pos x="T2" y="T3"/>
                </a:cxn>
              </a:cxnLst>
              <a:rect l="T6" t="T7" r="T8" b="T9"/>
              <a:pathLst>
                <a:path w="285" h="338">
                  <a:moveTo>
                    <a:pt x="0" y="338"/>
                  </a:moveTo>
                  <a:lnTo>
                    <a:pt x="285" y="0"/>
                  </a:lnTo>
                </a:path>
              </a:pathLst>
            </a:custGeom>
            <a:noFill/>
            <a:ln w="28575"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 name="Oval 111" descr="浅色上对角线"/>
            <p:cNvSpPr>
              <a:spLocks noChangeArrowheads="1"/>
            </p:cNvSpPr>
            <p:nvPr/>
          </p:nvSpPr>
          <p:spPr bwMode="auto">
            <a:xfrm rot="2474226">
              <a:off x="4680" y="1498"/>
              <a:ext cx="278" cy="98"/>
            </a:xfrm>
            <a:prstGeom prst="ellipse">
              <a:avLst/>
            </a:prstGeom>
            <a:pattFill prst="ltUpDiag">
              <a:fgClr>
                <a:srgbClr val="000000"/>
              </a:fgClr>
              <a:bgClr>
                <a:srgbClr val="FFFFFF"/>
              </a:bgClr>
            </a:pattFill>
            <a:ln w="28575">
              <a:solidFill>
                <a:schemeClr val="accent2"/>
              </a:solidFill>
              <a:round/>
              <a:headEnd/>
              <a:tailEnd/>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45" name="Rectangle 112"/>
            <p:cNvSpPr>
              <a:spLocks noChangeArrowheads="1"/>
            </p:cNvSpPr>
            <p:nvPr/>
          </p:nvSpPr>
          <p:spPr bwMode="auto">
            <a:xfrm rot="2488975">
              <a:off x="4455" y="1797"/>
              <a:ext cx="255" cy="119"/>
            </a:xfrm>
            <a:prstGeom prst="rect">
              <a:avLst/>
            </a:prstGeom>
            <a:solidFill>
              <a:srgbClr val="FFFFE3"/>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46" name="Freeform 113"/>
            <p:cNvSpPr>
              <a:spLocks/>
            </p:cNvSpPr>
            <p:nvPr/>
          </p:nvSpPr>
          <p:spPr bwMode="auto">
            <a:xfrm>
              <a:off x="4444" y="1424"/>
              <a:ext cx="284" cy="388"/>
            </a:xfrm>
            <a:custGeom>
              <a:avLst/>
              <a:gdLst>
                <a:gd name="T0" fmla="*/ 0 w 284"/>
                <a:gd name="T1" fmla="*/ 388 h 388"/>
                <a:gd name="T2" fmla="*/ 284 w 284"/>
                <a:gd name="T3" fmla="*/ 0 h 388"/>
                <a:gd name="T4" fmla="*/ 0 60000 65536"/>
                <a:gd name="T5" fmla="*/ 0 60000 65536"/>
                <a:gd name="T6" fmla="*/ 0 w 284"/>
                <a:gd name="T7" fmla="*/ 0 h 388"/>
                <a:gd name="T8" fmla="*/ 284 w 284"/>
                <a:gd name="T9" fmla="*/ 388 h 388"/>
              </a:gdLst>
              <a:ahLst/>
              <a:cxnLst>
                <a:cxn ang="T4">
                  <a:pos x="T0" y="T1"/>
                </a:cxn>
                <a:cxn ang="T5">
                  <a:pos x="T2" y="T3"/>
                </a:cxn>
              </a:cxnLst>
              <a:rect l="T6" t="T7" r="T8" b="T9"/>
              <a:pathLst>
                <a:path w="284" h="388">
                  <a:moveTo>
                    <a:pt x="0" y="388"/>
                  </a:moveTo>
                  <a:lnTo>
                    <a:pt x="284" y="0"/>
                  </a:lnTo>
                </a:path>
              </a:pathLst>
            </a:custGeom>
            <a:noFill/>
            <a:ln w="28575"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7" name="Freeform 114"/>
            <p:cNvSpPr>
              <a:spLocks/>
            </p:cNvSpPr>
            <p:nvPr/>
          </p:nvSpPr>
          <p:spPr bwMode="auto">
            <a:xfrm>
              <a:off x="3936" y="1800"/>
              <a:ext cx="516" cy="327"/>
            </a:xfrm>
            <a:custGeom>
              <a:avLst/>
              <a:gdLst>
                <a:gd name="T0" fmla="*/ 0 w 516"/>
                <a:gd name="T1" fmla="*/ 327 h 327"/>
                <a:gd name="T2" fmla="*/ 244 w 516"/>
                <a:gd name="T3" fmla="*/ 237 h 327"/>
                <a:gd name="T4" fmla="*/ 516 w 516"/>
                <a:gd name="T5" fmla="*/ 0 h 327"/>
                <a:gd name="T6" fmla="*/ 0 60000 65536"/>
                <a:gd name="T7" fmla="*/ 0 60000 65536"/>
                <a:gd name="T8" fmla="*/ 0 60000 65536"/>
                <a:gd name="T9" fmla="*/ 0 w 516"/>
                <a:gd name="T10" fmla="*/ 0 h 327"/>
                <a:gd name="T11" fmla="*/ 516 w 516"/>
                <a:gd name="T12" fmla="*/ 327 h 327"/>
              </a:gdLst>
              <a:ahLst/>
              <a:cxnLst>
                <a:cxn ang="T6">
                  <a:pos x="T0" y="T1"/>
                </a:cxn>
                <a:cxn ang="T7">
                  <a:pos x="T2" y="T3"/>
                </a:cxn>
                <a:cxn ang="T8">
                  <a:pos x="T4" y="T5"/>
                </a:cxn>
              </a:cxnLst>
              <a:rect l="T9" t="T10" r="T11" b="T12"/>
              <a:pathLst>
                <a:path w="516" h="327">
                  <a:moveTo>
                    <a:pt x="0" y="327"/>
                  </a:moveTo>
                  <a:cubicBezTo>
                    <a:pt x="40" y="313"/>
                    <a:pt x="158" y="291"/>
                    <a:pt x="244" y="237"/>
                  </a:cubicBezTo>
                  <a:cubicBezTo>
                    <a:pt x="330" y="183"/>
                    <a:pt x="459" y="49"/>
                    <a:pt x="516" y="0"/>
                  </a:cubicBezTo>
                </a:path>
              </a:pathLst>
            </a:custGeom>
            <a:noFill/>
            <a:ln w="28575"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8" name="Freeform 115"/>
            <p:cNvSpPr>
              <a:spLocks/>
            </p:cNvSpPr>
            <p:nvPr/>
          </p:nvSpPr>
          <p:spPr bwMode="auto">
            <a:xfrm>
              <a:off x="4165" y="1980"/>
              <a:ext cx="491" cy="409"/>
            </a:xfrm>
            <a:custGeom>
              <a:avLst/>
              <a:gdLst>
                <a:gd name="T0" fmla="*/ 0 w 491"/>
                <a:gd name="T1" fmla="*/ 409 h 409"/>
                <a:gd name="T2" fmla="*/ 230 w 491"/>
                <a:gd name="T3" fmla="*/ 278 h 409"/>
                <a:gd name="T4" fmla="*/ 491 w 491"/>
                <a:gd name="T5" fmla="*/ 0 h 409"/>
                <a:gd name="T6" fmla="*/ 0 60000 65536"/>
                <a:gd name="T7" fmla="*/ 0 60000 65536"/>
                <a:gd name="T8" fmla="*/ 0 60000 65536"/>
                <a:gd name="T9" fmla="*/ 0 w 491"/>
                <a:gd name="T10" fmla="*/ 0 h 409"/>
                <a:gd name="T11" fmla="*/ 491 w 491"/>
                <a:gd name="T12" fmla="*/ 409 h 409"/>
              </a:gdLst>
              <a:ahLst/>
              <a:cxnLst>
                <a:cxn ang="T6">
                  <a:pos x="T0" y="T1"/>
                </a:cxn>
                <a:cxn ang="T7">
                  <a:pos x="T2" y="T3"/>
                </a:cxn>
                <a:cxn ang="T8">
                  <a:pos x="T4" y="T5"/>
                </a:cxn>
              </a:cxnLst>
              <a:rect l="T9" t="T10" r="T11" b="T12"/>
              <a:pathLst>
                <a:path w="491" h="409">
                  <a:moveTo>
                    <a:pt x="0" y="409"/>
                  </a:moveTo>
                  <a:cubicBezTo>
                    <a:pt x="38" y="389"/>
                    <a:pt x="148" y="346"/>
                    <a:pt x="230" y="278"/>
                  </a:cubicBezTo>
                  <a:cubicBezTo>
                    <a:pt x="312" y="210"/>
                    <a:pt x="437" y="58"/>
                    <a:pt x="491" y="0"/>
                  </a:cubicBezTo>
                </a:path>
              </a:pathLst>
            </a:custGeom>
            <a:noFill/>
            <a:ln w="28575"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9" name="Freeform 116"/>
            <p:cNvSpPr>
              <a:spLocks/>
            </p:cNvSpPr>
            <p:nvPr/>
          </p:nvSpPr>
          <p:spPr bwMode="auto">
            <a:xfrm>
              <a:off x="4714" y="1056"/>
              <a:ext cx="501" cy="393"/>
            </a:xfrm>
            <a:custGeom>
              <a:avLst/>
              <a:gdLst>
                <a:gd name="T0" fmla="*/ 0 w 1080"/>
                <a:gd name="T1" fmla="*/ 117 h 720"/>
                <a:gd name="T2" fmla="*/ 32 w 1080"/>
                <a:gd name="T3" fmla="*/ 56 h 720"/>
                <a:gd name="T4" fmla="*/ 108 w 1080"/>
                <a:gd name="T5" fmla="*/ 0 h 720"/>
                <a:gd name="T6" fmla="*/ 0 60000 65536"/>
                <a:gd name="T7" fmla="*/ 0 60000 65536"/>
                <a:gd name="T8" fmla="*/ 0 60000 65536"/>
                <a:gd name="T9" fmla="*/ 0 w 1080"/>
                <a:gd name="T10" fmla="*/ 0 h 720"/>
                <a:gd name="T11" fmla="*/ 1080 w 1080"/>
                <a:gd name="T12" fmla="*/ 720 h 720"/>
              </a:gdLst>
              <a:ahLst/>
              <a:cxnLst>
                <a:cxn ang="T6">
                  <a:pos x="T0" y="T1"/>
                </a:cxn>
                <a:cxn ang="T7">
                  <a:pos x="T2" y="T3"/>
                </a:cxn>
                <a:cxn ang="T8">
                  <a:pos x="T4" y="T5"/>
                </a:cxn>
              </a:cxnLst>
              <a:rect l="T9" t="T10" r="T11" b="T12"/>
              <a:pathLst>
                <a:path w="1080" h="720">
                  <a:moveTo>
                    <a:pt x="0" y="720"/>
                  </a:moveTo>
                  <a:cubicBezTo>
                    <a:pt x="67" y="592"/>
                    <a:pt x="135" y="465"/>
                    <a:pt x="315" y="345"/>
                  </a:cubicBezTo>
                  <a:cubicBezTo>
                    <a:pt x="495" y="225"/>
                    <a:pt x="953" y="57"/>
                    <a:pt x="1080" y="0"/>
                  </a:cubicBezTo>
                </a:path>
              </a:pathLst>
            </a:custGeom>
            <a:noFill/>
            <a:ln w="28575"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0" name="Freeform 117"/>
            <p:cNvSpPr>
              <a:spLocks/>
            </p:cNvSpPr>
            <p:nvPr/>
          </p:nvSpPr>
          <p:spPr bwMode="auto">
            <a:xfrm>
              <a:off x="4923" y="1269"/>
              <a:ext cx="501" cy="392"/>
            </a:xfrm>
            <a:custGeom>
              <a:avLst/>
              <a:gdLst>
                <a:gd name="T0" fmla="*/ 0 w 1080"/>
                <a:gd name="T1" fmla="*/ 116 h 720"/>
                <a:gd name="T2" fmla="*/ 32 w 1080"/>
                <a:gd name="T3" fmla="*/ 56 h 720"/>
                <a:gd name="T4" fmla="*/ 108 w 1080"/>
                <a:gd name="T5" fmla="*/ 0 h 720"/>
                <a:gd name="T6" fmla="*/ 0 60000 65536"/>
                <a:gd name="T7" fmla="*/ 0 60000 65536"/>
                <a:gd name="T8" fmla="*/ 0 60000 65536"/>
                <a:gd name="T9" fmla="*/ 0 w 1080"/>
                <a:gd name="T10" fmla="*/ 0 h 720"/>
                <a:gd name="T11" fmla="*/ 1080 w 1080"/>
                <a:gd name="T12" fmla="*/ 720 h 720"/>
              </a:gdLst>
              <a:ahLst/>
              <a:cxnLst>
                <a:cxn ang="T6">
                  <a:pos x="T0" y="T1"/>
                </a:cxn>
                <a:cxn ang="T7">
                  <a:pos x="T2" y="T3"/>
                </a:cxn>
                <a:cxn ang="T8">
                  <a:pos x="T4" y="T5"/>
                </a:cxn>
              </a:cxnLst>
              <a:rect l="T9" t="T10" r="T11" b="T12"/>
              <a:pathLst>
                <a:path w="1080" h="720">
                  <a:moveTo>
                    <a:pt x="0" y="720"/>
                  </a:moveTo>
                  <a:cubicBezTo>
                    <a:pt x="67" y="592"/>
                    <a:pt x="135" y="465"/>
                    <a:pt x="315" y="345"/>
                  </a:cubicBezTo>
                  <a:cubicBezTo>
                    <a:pt x="495" y="225"/>
                    <a:pt x="953" y="57"/>
                    <a:pt x="1080" y="0"/>
                  </a:cubicBezTo>
                </a:path>
              </a:pathLst>
            </a:custGeom>
            <a:noFill/>
            <a:ln w="28575"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1" name="Line 118"/>
            <p:cNvSpPr>
              <a:spLocks noChangeShapeType="1"/>
            </p:cNvSpPr>
            <p:nvPr/>
          </p:nvSpPr>
          <p:spPr bwMode="auto">
            <a:xfrm flipV="1">
              <a:off x="4297" y="1947"/>
              <a:ext cx="202" cy="213"/>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2" name="Oval 119"/>
            <p:cNvSpPr>
              <a:spLocks noChangeArrowheads="1"/>
            </p:cNvSpPr>
            <p:nvPr/>
          </p:nvSpPr>
          <p:spPr bwMode="auto">
            <a:xfrm>
              <a:off x="4560" y="1762"/>
              <a:ext cx="42" cy="49"/>
            </a:xfrm>
            <a:prstGeom prst="ellipse">
              <a:avLst/>
            </a:prstGeom>
            <a:solidFill>
              <a:srgbClr val="FFFFFF"/>
            </a:solidFill>
            <a:ln w="38100">
              <a:solidFill>
                <a:srgbClr val="008000"/>
              </a:solidFill>
              <a:round/>
              <a:headEnd/>
              <a:tailEnd/>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53" name="Freeform 120"/>
            <p:cNvSpPr>
              <a:spLocks/>
            </p:cNvSpPr>
            <p:nvPr/>
          </p:nvSpPr>
          <p:spPr bwMode="auto">
            <a:xfrm>
              <a:off x="4599" y="1632"/>
              <a:ext cx="93" cy="126"/>
            </a:xfrm>
            <a:custGeom>
              <a:avLst/>
              <a:gdLst>
                <a:gd name="T0" fmla="*/ 0 w 93"/>
                <a:gd name="T1" fmla="*/ 126 h 126"/>
                <a:gd name="T2" fmla="*/ 93 w 93"/>
                <a:gd name="T3" fmla="*/ 0 h 126"/>
                <a:gd name="T4" fmla="*/ 0 60000 65536"/>
                <a:gd name="T5" fmla="*/ 0 60000 65536"/>
                <a:gd name="T6" fmla="*/ 0 w 93"/>
                <a:gd name="T7" fmla="*/ 0 h 126"/>
                <a:gd name="T8" fmla="*/ 93 w 93"/>
                <a:gd name="T9" fmla="*/ 126 h 126"/>
              </a:gdLst>
              <a:ahLst/>
              <a:cxnLst>
                <a:cxn ang="T4">
                  <a:pos x="T0" y="T1"/>
                </a:cxn>
                <a:cxn ang="T5">
                  <a:pos x="T2" y="T3"/>
                </a:cxn>
              </a:cxnLst>
              <a:rect l="T6" t="T7" r="T8" b="T9"/>
              <a:pathLst>
                <a:path w="93" h="126">
                  <a:moveTo>
                    <a:pt x="0" y="126"/>
                  </a:moveTo>
                  <a:lnTo>
                    <a:pt x="93" y="0"/>
                  </a:lnTo>
                </a:path>
              </a:pathLst>
            </a:custGeom>
            <a:noFill/>
            <a:ln w="38100" cmpd="sng">
              <a:solidFill>
                <a:srgbClr val="CC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 name="Text Box 121"/>
            <p:cNvSpPr txBox="1">
              <a:spLocks noChangeArrowheads="1"/>
            </p:cNvSpPr>
            <p:nvPr/>
          </p:nvSpPr>
          <p:spPr bwMode="auto">
            <a:xfrm>
              <a:off x="4837" y="1296"/>
              <a:ext cx="2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kumimoji="0" lang="en-US" altLang="zh-CN" i="1">
                  <a:solidFill>
                    <a:schemeClr val="accent2"/>
                  </a:solidFill>
                </a:rPr>
                <a:t>S</a:t>
              </a:r>
              <a:endParaRPr kumimoji="0" lang="en-US" altLang="zh-CN">
                <a:solidFill>
                  <a:schemeClr val="accent2"/>
                </a:solidFill>
              </a:endParaRPr>
            </a:p>
          </p:txBody>
        </p:sp>
        <p:sp>
          <p:nvSpPr>
            <p:cNvPr id="1055" name="Text Box 122"/>
            <p:cNvSpPr txBox="1">
              <a:spLocks noChangeArrowheads="1"/>
            </p:cNvSpPr>
            <p:nvPr/>
          </p:nvSpPr>
          <p:spPr bwMode="auto">
            <a:xfrm>
              <a:off x="4224" y="19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kumimoji="0" lang="en-US" altLang="zh-CN" i="1">
                  <a:solidFill>
                    <a:schemeClr val="accent2"/>
                  </a:solidFill>
                </a:rPr>
                <a:t>I</a:t>
              </a:r>
            </a:p>
          </p:txBody>
        </p:sp>
        <p:graphicFrame>
          <p:nvGraphicFramePr>
            <p:cNvPr id="1028" name="Object 123"/>
            <p:cNvGraphicFramePr>
              <a:graphicFrameLocks noChangeAspect="1"/>
            </p:cNvGraphicFramePr>
            <p:nvPr/>
          </p:nvGraphicFramePr>
          <p:xfrm>
            <a:off x="4608" y="1680"/>
            <a:ext cx="240" cy="219"/>
          </p:xfrm>
          <a:graphic>
            <a:graphicData uri="http://schemas.openxmlformats.org/presentationml/2006/ole">
              <mc:AlternateContent xmlns:mc="http://schemas.openxmlformats.org/markup-compatibility/2006">
                <mc:Choice xmlns:v="urn:schemas-microsoft-com:vml" Requires="v">
                  <p:oleObj name="Equation" r:id="rId6" imgW="431640" imgH="393480" progId="Equation.3">
                    <p:embed/>
                  </p:oleObj>
                </mc:Choice>
                <mc:Fallback>
                  <p:oleObj name="Equation" r:id="rId6" imgW="431640" imgH="393480" progId="Equation.3">
                    <p:embed/>
                    <p:pic>
                      <p:nvPicPr>
                        <p:cNvPr id="1028" name="Object 1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8" y="1680"/>
                          <a:ext cx="240"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124"/>
            <p:cNvGraphicFramePr>
              <a:graphicFrameLocks noChangeAspect="1"/>
            </p:cNvGraphicFramePr>
            <p:nvPr/>
          </p:nvGraphicFramePr>
          <p:xfrm>
            <a:off x="4256" y="1392"/>
            <a:ext cx="256" cy="256"/>
          </p:xfrm>
          <a:graphic>
            <a:graphicData uri="http://schemas.openxmlformats.org/presentationml/2006/ole">
              <mc:AlternateContent xmlns:mc="http://schemas.openxmlformats.org/markup-compatibility/2006">
                <mc:Choice xmlns:v="urn:schemas-microsoft-com:vml" Requires="v">
                  <p:oleObj name="Equation" r:id="rId8" imgW="406080" imgH="406080" progId="Equation.3">
                    <p:embed/>
                  </p:oleObj>
                </mc:Choice>
                <mc:Fallback>
                  <p:oleObj name="Equation" r:id="rId8" imgW="406080" imgH="406080" progId="Equation.3">
                    <p:embed/>
                    <p:pic>
                      <p:nvPicPr>
                        <p:cNvPr id="1029" name="Object 1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56" y="1392"/>
                          <a:ext cx="25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6" name="Freeform 125"/>
            <p:cNvSpPr>
              <a:spLocks/>
            </p:cNvSpPr>
            <p:nvPr/>
          </p:nvSpPr>
          <p:spPr bwMode="auto">
            <a:xfrm>
              <a:off x="4320" y="1728"/>
              <a:ext cx="120" cy="99"/>
            </a:xfrm>
            <a:custGeom>
              <a:avLst/>
              <a:gdLst>
                <a:gd name="T0" fmla="*/ 120 w 120"/>
                <a:gd name="T1" fmla="*/ 99 h 99"/>
                <a:gd name="T2" fmla="*/ 0 w 120"/>
                <a:gd name="T3" fmla="*/ 0 h 99"/>
                <a:gd name="T4" fmla="*/ 0 60000 65536"/>
                <a:gd name="T5" fmla="*/ 0 60000 65536"/>
                <a:gd name="T6" fmla="*/ 0 w 120"/>
                <a:gd name="T7" fmla="*/ 0 h 99"/>
                <a:gd name="T8" fmla="*/ 120 w 120"/>
                <a:gd name="T9" fmla="*/ 99 h 99"/>
              </a:gdLst>
              <a:ahLst/>
              <a:cxnLst>
                <a:cxn ang="T4">
                  <a:pos x="T0" y="T1"/>
                </a:cxn>
                <a:cxn ang="T5">
                  <a:pos x="T2" y="T3"/>
                </a:cxn>
              </a:cxnLst>
              <a:rect l="T6" t="T7" r="T8" b="T9"/>
              <a:pathLst>
                <a:path w="120" h="99">
                  <a:moveTo>
                    <a:pt x="120" y="99"/>
                  </a:moveTo>
                  <a:lnTo>
                    <a:pt x="0" y="0"/>
                  </a:lnTo>
                </a:path>
              </a:pathLst>
            </a:custGeom>
            <a:noFill/>
            <a:ln w="28575" cap="flat" cmpd="sng">
              <a:solidFill>
                <a:schemeClr val="accent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57" name="Freeform 126"/>
            <p:cNvSpPr>
              <a:spLocks/>
            </p:cNvSpPr>
            <p:nvPr/>
          </p:nvSpPr>
          <p:spPr bwMode="auto">
            <a:xfrm>
              <a:off x="4590" y="1353"/>
              <a:ext cx="114" cy="87"/>
            </a:xfrm>
            <a:custGeom>
              <a:avLst/>
              <a:gdLst>
                <a:gd name="T0" fmla="*/ 114 w 114"/>
                <a:gd name="T1" fmla="*/ 87 h 87"/>
                <a:gd name="T2" fmla="*/ 0 w 114"/>
                <a:gd name="T3" fmla="*/ 0 h 87"/>
                <a:gd name="T4" fmla="*/ 0 60000 65536"/>
                <a:gd name="T5" fmla="*/ 0 60000 65536"/>
                <a:gd name="T6" fmla="*/ 0 w 114"/>
                <a:gd name="T7" fmla="*/ 0 h 87"/>
                <a:gd name="T8" fmla="*/ 114 w 114"/>
                <a:gd name="T9" fmla="*/ 87 h 87"/>
              </a:gdLst>
              <a:ahLst/>
              <a:cxnLst>
                <a:cxn ang="T4">
                  <a:pos x="T0" y="T1"/>
                </a:cxn>
                <a:cxn ang="T5">
                  <a:pos x="T2" y="T3"/>
                </a:cxn>
              </a:cxnLst>
              <a:rect l="T6" t="T7" r="T8" b="T9"/>
              <a:pathLst>
                <a:path w="114" h="87">
                  <a:moveTo>
                    <a:pt x="114" y="87"/>
                  </a:moveTo>
                  <a:lnTo>
                    <a:pt x="0" y="0"/>
                  </a:lnTo>
                </a:path>
              </a:pathLst>
            </a:custGeom>
            <a:noFill/>
            <a:ln w="28575" cap="flat" cmpd="sng">
              <a:solidFill>
                <a:schemeClr val="accent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58" name="Line 127"/>
            <p:cNvSpPr>
              <a:spLocks noChangeShapeType="1"/>
            </p:cNvSpPr>
            <p:nvPr/>
          </p:nvSpPr>
          <p:spPr bwMode="auto">
            <a:xfrm flipV="1">
              <a:off x="4368" y="1392"/>
              <a:ext cx="288" cy="384"/>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9" name="Line 128"/>
            <p:cNvSpPr>
              <a:spLocks noChangeShapeType="1"/>
            </p:cNvSpPr>
            <p:nvPr/>
          </p:nvSpPr>
          <p:spPr bwMode="auto">
            <a:xfrm>
              <a:off x="3792" y="1872"/>
              <a:ext cx="168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30" name="Object 129"/>
            <p:cNvGraphicFramePr>
              <a:graphicFrameLocks noChangeAspect="1"/>
            </p:cNvGraphicFramePr>
            <p:nvPr/>
          </p:nvGraphicFramePr>
          <p:xfrm>
            <a:off x="5260" y="1928"/>
            <a:ext cx="200" cy="240"/>
          </p:xfrm>
          <a:graphic>
            <a:graphicData uri="http://schemas.openxmlformats.org/presentationml/2006/ole">
              <mc:AlternateContent xmlns:mc="http://schemas.openxmlformats.org/markup-compatibility/2006">
                <mc:Choice xmlns:v="urn:schemas-microsoft-com:vml" Requires="v">
                  <p:oleObj name="Equation" r:id="rId10" imgW="317160" imgH="380880" progId="Equation.3">
                    <p:embed/>
                  </p:oleObj>
                </mc:Choice>
                <mc:Fallback>
                  <p:oleObj name="Equation" r:id="rId10" imgW="317160" imgH="380880" progId="Equation.3">
                    <p:embed/>
                    <p:pic>
                      <p:nvPicPr>
                        <p:cNvPr id="1030" name="Object 1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60" y="1928"/>
                          <a:ext cx="2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1" name="Object 130"/>
            <p:cNvGraphicFramePr>
              <a:graphicFrameLocks noChangeAspect="1"/>
            </p:cNvGraphicFramePr>
            <p:nvPr/>
          </p:nvGraphicFramePr>
          <p:xfrm>
            <a:off x="5136" y="1576"/>
            <a:ext cx="328" cy="248"/>
          </p:xfrm>
          <a:graphic>
            <a:graphicData uri="http://schemas.openxmlformats.org/presentationml/2006/ole">
              <mc:AlternateContent xmlns:mc="http://schemas.openxmlformats.org/markup-compatibility/2006">
                <mc:Choice xmlns:v="urn:schemas-microsoft-com:vml" Requires="v">
                  <p:oleObj name="Equation" r:id="rId12" imgW="520560" imgH="393480" progId="Equation.3">
                    <p:embed/>
                  </p:oleObj>
                </mc:Choice>
                <mc:Fallback>
                  <p:oleObj name="Equation" r:id="rId12" imgW="520560" imgH="393480" progId="Equation.3">
                    <p:embed/>
                    <p:pic>
                      <p:nvPicPr>
                        <p:cNvPr id="1031" name="Object 1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36" y="1576"/>
                          <a:ext cx="32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36"/>
          <p:cNvGrpSpPr>
            <a:grpSpLocks/>
          </p:cNvGrpSpPr>
          <p:nvPr/>
        </p:nvGrpSpPr>
        <p:grpSpPr bwMode="auto">
          <a:xfrm>
            <a:off x="5029200" y="3733800"/>
            <a:ext cx="2400300" cy="2479675"/>
            <a:chOff x="3168" y="2352"/>
            <a:chExt cx="1512" cy="1562"/>
          </a:xfrm>
        </p:grpSpPr>
        <p:pic>
          <p:nvPicPr>
            <p:cNvPr id="1038" name="Picture 132" descr="http://attach.maboshi.net/contents_files/11184.files/image080.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6" y="2496"/>
              <a:ext cx="1224"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Text Box 133"/>
            <p:cNvSpPr txBox="1">
              <a:spLocks noChangeArrowheads="1"/>
            </p:cNvSpPr>
            <p:nvPr/>
          </p:nvSpPr>
          <p:spPr bwMode="auto">
            <a:xfrm>
              <a:off x="3216" y="283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I</a:t>
              </a:r>
            </a:p>
          </p:txBody>
        </p:sp>
        <p:sp>
          <p:nvSpPr>
            <p:cNvPr id="1040" name="Text Box 134"/>
            <p:cNvSpPr txBox="1">
              <a:spLocks noChangeArrowheads="1"/>
            </p:cNvSpPr>
            <p:nvPr/>
          </p:nvSpPr>
          <p:spPr bwMode="auto">
            <a:xfrm>
              <a:off x="3168" y="355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B</a:t>
              </a:r>
            </a:p>
          </p:txBody>
        </p:sp>
        <p:sp>
          <p:nvSpPr>
            <p:cNvPr id="1041" name="Text Box 135"/>
            <p:cNvSpPr txBox="1">
              <a:spLocks noChangeArrowheads="1"/>
            </p:cNvSpPr>
            <p:nvPr/>
          </p:nvSpPr>
          <p:spPr bwMode="auto">
            <a:xfrm>
              <a:off x="3984" y="235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F</a:t>
              </a:r>
            </a:p>
          </p:txBody>
        </p:sp>
      </p:grpSp>
      <p:sp>
        <p:nvSpPr>
          <p:cNvPr id="2" name="标题 1"/>
          <p:cNvSpPr>
            <a:spLocks noGrp="1"/>
          </p:cNvSpPr>
          <p:nvPr>
            <p:ph type="title"/>
          </p:nvPr>
        </p:nvSpPr>
        <p:spPr>
          <a:xfrm>
            <a:off x="685800" y="44624"/>
            <a:ext cx="7772400" cy="645195"/>
          </a:xfrm>
        </p:spPr>
        <p:txBody>
          <a:bodyPr/>
          <a:lstStyle/>
          <a:p>
            <a:pPr lvl="0">
              <a:spcBef>
                <a:spcPct val="50000"/>
              </a:spcBef>
            </a:pPr>
            <a:r>
              <a:rPr lang="en-US" altLang="zh-CN" sz="3600" b="1" kern="1200">
                <a:solidFill>
                  <a:srgbClr val="CC3300"/>
                </a:solidFill>
                <a:latin typeface="宋体" panose="02010600030101010101" pitchFamily="2" charset="-122"/>
                <a:ea typeface="宋体" panose="02010600030101010101" pitchFamily="2" charset="-122"/>
                <a:cs typeface="+mn-cs"/>
              </a:rPr>
              <a:t>§3.5 </a:t>
            </a:r>
            <a:r>
              <a:rPr lang="zh-CN" altLang="en-US" sz="3600" b="1" kern="1200">
                <a:solidFill>
                  <a:srgbClr val="CC3300"/>
                </a:solidFill>
                <a:latin typeface="宋体" panose="02010600030101010101" pitchFamily="2" charset="-122"/>
                <a:ea typeface="宋体" panose="02010600030101010101" pitchFamily="2" charset="-122"/>
                <a:cs typeface="+mn-cs"/>
              </a:rPr>
              <a:t>磁场对载流导线的作用</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1899"/>
                                        </p:tgtEl>
                                        <p:attrNameLst>
                                          <p:attrName>style.visibility</p:attrName>
                                        </p:attrNameLst>
                                      </p:cBhvr>
                                      <p:to>
                                        <p:strVal val="visible"/>
                                      </p:to>
                                    </p:set>
                                    <p:animEffect transition="in" filter="wipe(up)">
                                      <p:cBhvr>
                                        <p:cTn id="7" dur="500"/>
                                        <p:tgtEl>
                                          <p:spTgt spid="1218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121953"/>
                                        </p:tgtEl>
                                        <p:attrNameLst>
                                          <p:attrName>style.visibility</p:attrName>
                                        </p:attrNameLst>
                                      </p:cBhvr>
                                      <p:to>
                                        <p:strVal val="visible"/>
                                      </p:to>
                                    </p:set>
                                    <p:anim calcmode="lin" valueType="num">
                                      <p:cBhvr>
                                        <p:cTn id="12" dur="500" fill="hold"/>
                                        <p:tgtEl>
                                          <p:spTgt spid="121953"/>
                                        </p:tgtEl>
                                        <p:attrNameLst>
                                          <p:attrName>ppt_w</p:attrName>
                                        </p:attrNameLst>
                                      </p:cBhvr>
                                      <p:tavLst>
                                        <p:tav tm="0">
                                          <p:val>
                                            <p:fltVal val="0"/>
                                          </p:val>
                                        </p:tav>
                                        <p:tav tm="100000">
                                          <p:val>
                                            <p:strVal val="#ppt_w"/>
                                          </p:val>
                                        </p:tav>
                                      </p:tavLst>
                                    </p:anim>
                                    <p:anim calcmode="lin" valueType="num">
                                      <p:cBhvr>
                                        <p:cTn id="13" dur="500" fill="hold"/>
                                        <p:tgtEl>
                                          <p:spTgt spid="121953"/>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121954"/>
                                        </p:tgtEl>
                                        <p:attrNameLst>
                                          <p:attrName>style.visibility</p:attrName>
                                        </p:attrNameLst>
                                      </p:cBhvr>
                                      <p:to>
                                        <p:strVal val="visible"/>
                                      </p:to>
                                    </p:set>
                                    <p:animEffect transition="in" filter="blinds(horizontal)">
                                      <p:cBhvr>
                                        <p:cTn id="17" dur="500"/>
                                        <p:tgtEl>
                                          <p:spTgt spid="1219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0-#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99" grpId="0" autoUpdateAnimBg="0"/>
      <p:bldP spid="12195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7">
            <a:extLst>
              <a:ext uri="{FF2B5EF4-FFF2-40B4-BE49-F238E27FC236}">
                <a16:creationId xmlns:a16="http://schemas.microsoft.com/office/drawing/2014/main" id="{95FB24CB-BE0C-435B-A44B-B18DCABAF21B}"/>
              </a:ext>
            </a:extLst>
          </p:cNvPr>
          <p:cNvGrpSpPr>
            <a:grpSpLocks/>
          </p:cNvGrpSpPr>
          <p:nvPr/>
        </p:nvGrpSpPr>
        <p:grpSpPr bwMode="auto">
          <a:xfrm>
            <a:off x="755576" y="3573016"/>
            <a:ext cx="3181350" cy="1585912"/>
            <a:chOff x="3612" y="1545"/>
            <a:chExt cx="2004" cy="999"/>
          </a:xfrm>
        </p:grpSpPr>
        <p:sp>
          <p:nvSpPr>
            <p:cNvPr id="3" name="Line 30">
              <a:extLst>
                <a:ext uri="{FF2B5EF4-FFF2-40B4-BE49-F238E27FC236}">
                  <a16:creationId xmlns:a16="http://schemas.microsoft.com/office/drawing/2014/main" id="{07E694F4-84E1-4189-AD46-86B98E443108}"/>
                </a:ext>
              </a:extLst>
            </p:cNvPr>
            <p:cNvSpPr>
              <a:spLocks noChangeShapeType="1"/>
            </p:cNvSpPr>
            <p:nvPr/>
          </p:nvSpPr>
          <p:spPr bwMode="auto">
            <a:xfrm>
              <a:off x="3612" y="1593"/>
              <a:ext cx="168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 name="Line 31">
              <a:extLst>
                <a:ext uri="{FF2B5EF4-FFF2-40B4-BE49-F238E27FC236}">
                  <a16:creationId xmlns:a16="http://schemas.microsoft.com/office/drawing/2014/main" id="{FF85D202-ED7F-4285-9B03-FDFA88BFABE6}"/>
                </a:ext>
              </a:extLst>
            </p:cNvPr>
            <p:cNvSpPr>
              <a:spLocks noChangeShapeType="1"/>
            </p:cNvSpPr>
            <p:nvPr/>
          </p:nvSpPr>
          <p:spPr bwMode="auto">
            <a:xfrm>
              <a:off x="3612" y="2025"/>
              <a:ext cx="168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 name="Line 32">
              <a:extLst>
                <a:ext uri="{FF2B5EF4-FFF2-40B4-BE49-F238E27FC236}">
                  <a16:creationId xmlns:a16="http://schemas.microsoft.com/office/drawing/2014/main" id="{832A6B38-1FD5-4EF7-A44A-70A88D7CADB7}"/>
                </a:ext>
              </a:extLst>
            </p:cNvPr>
            <p:cNvSpPr>
              <a:spLocks noChangeShapeType="1"/>
            </p:cNvSpPr>
            <p:nvPr/>
          </p:nvSpPr>
          <p:spPr bwMode="auto">
            <a:xfrm>
              <a:off x="3612" y="2505"/>
              <a:ext cx="168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Oval 33">
              <a:extLst>
                <a:ext uri="{FF2B5EF4-FFF2-40B4-BE49-F238E27FC236}">
                  <a16:creationId xmlns:a16="http://schemas.microsoft.com/office/drawing/2014/main" id="{127F0F3C-2F64-4662-B581-B49C1F35EC12}"/>
                </a:ext>
              </a:extLst>
            </p:cNvPr>
            <p:cNvSpPr>
              <a:spLocks noChangeArrowheads="1"/>
            </p:cNvSpPr>
            <p:nvPr/>
          </p:nvSpPr>
          <p:spPr bwMode="auto">
            <a:xfrm>
              <a:off x="4047" y="2265"/>
              <a:ext cx="93" cy="9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2800">
                <a:ea typeface="宋体" panose="02010600030101010101" pitchFamily="2" charset="-122"/>
              </a:endParaRPr>
            </a:p>
          </p:txBody>
        </p:sp>
        <p:sp>
          <p:nvSpPr>
            <p:cNvPr id="7" name="Oval 34">
              <a:extLst>
                <a:ext uri="{FF2B5EF4-FFF2-40B4-BE49-F238E27FC236}">
                  <a16:creationId xmlns:a16="http://schemas.microsoft.com/office/drawing/2014/main" id="{7E67008D-4DBA-4235-9D06-D5E349E003BC}"/>
                </a:ext>
              </a:extLst>
            </p:cNvPr>
            <p:cNvSpPr>
              <a:spLocks noChangeArrowheads="1"/>
            </p:cNvSpPr>
            <p:nvPr/>
          </p:nvSpPr>
          <p:spPr bwMode="auto">
            <a:xfrm>
              <a:off x="4641" y="1716"/>
              <a:ext cx="93" cy="9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2800">
                <a:ea typeface="宋体" panose="02010600030101010101" pitchFamily="2" charset="-122"/>
              </a:endParaRPr>
            </a:p>
          </p:txBody>
        </p:sp>
        <p:sp>
          <p:nvSpPr>
            <p:cNvPr id="8" name="Line 35">
              <a:extLst>
                <a:ext uri="{FF2B5EF4-FFF2-40B4-BE49-F238E27FC236}">
                  <a16:creationId xmlns:a16="http://schemas.microsoft.com/office/drawing/2014/main" id="{8E7CADF5-8D1F-479F-8C13-D5AB4CCC24C3}"/>
                </a:ext>
              </a:extLst>
            </p:cNvPr>
            <p:cNvSpPr>
              <a:spLocks noChangeShapeType="1"/>
            </p:cNvSpPr>
            <p:nvPr/>
          </p:nvSpPr>
          <p:spPr bwMode="auto">
            <a:xfrm flipV="1">
              <a:off x="4188" y="1833"/>
              <a:ext cx="576" cy="551"/>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 name="Object 36">
              <a:extLst>
                <a:ext uri="{FF2B5EF4-FFF2-40B4-BE49-F238E27FC236}">
                  <a16:creationId xmlns:a16="http://schemas.microsoft.com/office/drawing/2014/main" id="{BA6C9D58-9FC4-47B6-B178-3F0C72E2D683}"/>
                </a:ext>
              </a:extLst>
            </p:cNvPr>
            <p:cNvGraphicFramePr>
              <a:graphicFrameLocks noChangeAspect="1"/>
            </p:cNvGraphicFramePr>
            <p:nvPr/>
          </p:nvGraphicFramePr>
          <p:xfrm>
            <a:off x="3900" y="2361"/>
            <a:ext cx="234" cy="183"/>
          </p:xfrm>
          <a:graphic>
            <a:graphicData uri="http://schemas.openxmlformats.org/presentationml/2006/ole">
              <mc:AlternateContent xmlns:mc="http://schemas.openxmlformats.org/markup-compatibility/2006">
                <mc:Choice xmlns:v="urn:schemas-microsoft-com:vml" Requires="v">
                  <p:oleObj name="Equation" r:id="rId2" imgW="487680" imgH="304669" progId="Equation.3">
                    <p:embed/>
                  </p:oleObj>
                </mc:Choice>
                <mc:Fallback>
                  <p:oleObj name="Equation" r:id="rId2" imgW="487680" imgH="304669" progId="Equation.3">
                    <p:embed/>
                    <p:pic>
                      <p:nvPicPr>
                        <p:cNvPr id="9" name="Object 36">
                          <a:extLst>
                            <a:ext uri="{FF2B5EF4-FFF2-40B4-BE49-F238E27FC236}">
                              <a16:creationId xmlns:a16="http://schemas.microsoft.com/office/drawing/2014/main" id="{BA6C9D58-9FC4-47B6-B178-3F0C72E2D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 y="2361"/>
                          <a:ext cx="23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7">
              <a:extLst>
                <a:ext uri="{FF2B5EF4-FFF2-40B4-BE49-F238E27FC236}">
                  <a16:creationId xmlns:a16="http://schemas.microsoft.com/office/drawing/2014/main" id="{CE7B865C-FEA3-4FCA-ACB5-6269ACD78E97}"/>
                </a:ext>
              </a:extLst>
            </p:cNvPr>
            <p:cNvGraphicFramePr>
              <a:graphicFrameLocks noChangeAspect="1"/>
            </p:cNvGraphicFramePr>
            <p:nvPr/>
          </p:nvGraphicFramePr>
          <p:xfrm>
            <a:off x="4572" y="1545"/>
            <a:ext cx="240" cy="190"/>
          </p:xfrm>
          <a:graphic>
            <a:graphicData uri="http://schemas.openxmlformats.org/presentationml/2006/ole">
              <mc:AlternateContent xmlns:mc="http://schemas.openxmlformats.org/markup-compatibility/2006">
                <mc:Choice xmlns:v="urn:schemas-microsoft-com:vml" Requires="v">
                  <p:oleObj name="Equation" r:id="rId4" imgW="495177" imgH="320040" progId="Equation.3">
                    <p:embed/>
                  </p:oleObj>
                </mc:Choice>
                <mc:Fallback>
                  <p:oleObj name="Equation" r:id="rId4" imgW="495177" imgH="320040" progId="Equation.3">
                    <p:embed/>
                    <p:pic>
                      <p:nvPicPr>
                        <p:cNvPr id="10" name="Object 37">
                          <a:extLst>
                            <a:ext uri="{FF2B5EF4-FFF2-40B4-BE49-F238E27FC236}">
                              <a16:creationId xmlns:a16="http://schemas.microsoft.com/office/drawing/2014/main" id="{CE7B865C-FEA3-4FCA-ACB5-6269ACD7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 y="1545"/>
                          <a:ext cx="240"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38">
              <a:extLst>
                <a:ext uri="{FF2B5EF4-FFF2-40B4-BE49-F238E27FC236}">
                  <a16:creationId xmlns:a16="http://schemas.microsoft.com/office/drawing/2014/main" id="{AFF4C159-2764-46B0-8F6C-AC56C5979F50}"/>
                </a:ext>
              </a:extLst>
            </p:cNvPr>
            <p:cNvGraphicFramePr>
              <a:graphicFrameLocks noChangeAspect="1"/>
            </p:cNvGraphicFramePr>
            <p:nvPr/>
          </p:nvGraphicFramePr>
          <p:xfrm>
            <a:off x="4476" y="2088"/>
            <a:ext cx="100" cy="225"/>
          </p:xfrm>
          <a:graphic>
            <a:graphicData uri="http://schemas.openxmlformats.org/presentationml/2006/ole">
              <mc:AlternateContent xmlns:mc="http://schemas.openxmlformats.org/markup-compatibility/2006">
                <mc:Choice xmlns:v="urn:schemas-microsoft-com:vml" Requires="v">
                  <p:oleObj name="Equation" r:id="rId6" imgW="190574" imgH="381131" progId="Equation.3">
                    <p:embed/>
                  </p:oleObj>
                </mc:Choice>
                <mc:Fallback>
                  <p:oleObj name="Equation" r:id="rId6" imgW="190574" imgH="381131" progId="Equation.3">
                    <p:embed/>
                    <p:pic>
                      <p:nvPicPr>
                        <p:cNvPr id="11" name="Object 38">
                          <a:extLst>
                            <a:ext uri="{FF2B5EF4-FFF2-40B4-BE49-F238E27FC236}">
                              <a16:creationId xmlns:a16="http://schemas.microsoft.com/office/drawing/2014/main" id="{AFF4C159-2764-46B0-8F6C-AC56C5979F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6" y="2088"/>
                          <a:ext cx="10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39">
              <a:extLst>
                <a:ext uri="{FF2B5EF4-FFF2-40B4-BE49-F238E27FC236}">
                  <a16:creationId xmlns:a16="http://schemas.microsoft.com/office/drawing/2014/main" id="{83B8A13E-BFAB-4F3B-B8C3-0333EF4502C4}"/>
                </a:ext>
              </a:extLst>
            </p:cNvPr>
            <p:cNvSpPr txBox="1">
              <a:spLocks noChangeArrowheads="1"/>
            </p:cNvSpPr>
            <p:nvPr/>
          </p:nvSpPr>
          <p:spPr bwMode="auto">
            <a:xfrm>
              <a:off x="4163" y="178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2400" i="1">
                  <a:solidFill>
                    <a:schemeClr val="accent2"/>
                  </a:solidFill>
                  <a:ea typeface="宋体" panose="02010600030101010101" pitchFamily="2" charset="-122"/>
                </a:rPr>
                <a:t>O</a:t>
              </a:r>
            </a:p>
          </p:txBody>
        </p:sp>
        <p:sp>
          <p:nvSpPr>
            <p:cNvPr id="13" name="Freeform 42">
              <a:extLst>
                <a:ext uri="{FF2B5EF4-FFF2-40B4-BE49-F238E27FC236}">
                  <a16:creationId xmlns:a16="http://schemas.microsoft.com/office/drawing/2014/main" id="{4532AA59-D0EE-4109-8F12-C57BF6586393}"/>
                </a:ext>
              </a:extLst>
            </p:cNvPr>
            <p:cNvSpPr>
              <a:spLocks/>
            </p:cNvSpPr>
            <p:nvPr/>
          </p:nvSpPr>
          <p:spPr bwMode="auto">
            <a:xfrm>
              <a:off x="4124" y="2025"/>
              <a:ext cx="284" cy="260"/>
            </a:xfrm>
            <a:custGeom>
              <a:avLst/>
              <a:gdLst>
                <a:gd name="T0" fmla="*/ 284 w 284"/>
                <a:gd name="T1" fmla="*/ 0 h 260"/>
                <a:gd name="T2" fmla="*/ 0 w 284"/>
                <a:gd name="T3" fmla="*/ 260 h 260"/>
                <a:gd name="T4" fmla="*/ 0 60000 65536"/>
                <a:gd name="T5" fmla="*/ 0 60000 65536"/>
                <a:gd name="T6" fmla="*/ 0 w 284"/>
                <a:gd name="T7" fmla="*/ 0 h 260"/>
                <a:gd name="T8" fmla="*/ 284 w 284"/>
                <a:gd name="T9" fmla="*/ 260 h 260"/>
              </a:gdLst>
              <a:ahLst/>
              <a:cxnLst>
                <a:cxn ang="T4">
                  <a:pos x="T0" y="T1"/>
                </a:cxn>
                <a:cxn ang="T5">
                  <a:pos x="T2" y="T3"/>
                </a:cxn>
              </a:cxnLst>
              <a:rect l="T6" t="T7" r="T8" b="T9"/>
              <a:pathLst>
                <a:path w="284" h="260">
                  <a:moveTo>
                    <a:pt x="284" y="0"/>
                  </a:moveTo>
                  <a:lnTo>
                    <a:pt x="0" y="260"/>
                  </a:lnTo>
                </a:path>
              </a:pathLst>
            </a:custGeom>
            <a:noFill/>
            <a:ln w="28575" cmpd="sng">
              <a:solidFill>
                <a:srgbClr val="CC33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43">
              <a:extLst>
                <a:ext uri="{FF2B5EF4-FFF2-40B4-BE49-F238E27FC236}">
                  <a16:creationId xmlns:a16="http://schemas.microsoft.com/office/drawing/2014/main" id="{AF954B36-9F4C-46F2-81DF-27991F1F7FC0}"/>
                </a:ext>
              </a:extLst>
            </p:cNvPr>
            <p:cNvSpPr>
              <a:spLocks/>
            </p:cNvSpPr>
            <p:nvPr/>
          </p:nvSpPr>
          <p:spPr bwMode="auto">
            <a:xfrm>
              <a:off x="4412" y="1785"/>
              <a:ext cx="256" cy="228"/>
            </a:xfrm>
            <a:custGeom>
              <a:avLst/>
              <a:gdLst>
                <a:gd name="T0" fmla="*/ 0 w 256"/>
                <a:gd name="T1" fmla="*/ 228 h 228"/>
                <a:gd name="T2" fmla="*/ 256 w 256"/>
                <a:gd name="T3" fmla="*/ 0 h 228"/>
                <a:gd name="T4" fmla="*/ 0 60000 65536"/>
                <a:gd name="T5" fmla="*/ 0 60000 65536"/>
                <a:gd name="T6" fmla="*/ 0 w 256"/>
                <a:gd name="T7" fmla="*/ 0 h 228"/>
                <a:gd name="T8" fmla="*/ 256 w 256"/>
                <a:gd name="T9" fmla="*/ 228 h 228"/>
              </a:gdLst>
              <a:ahLst/>
              <a:cxnLst>
                <a:cxn ang="T4">
                  <a:pos x="T0" y="T1"/>
                </a:cxn>
                <a:cxn ang="T5">
                  <a:pos x="T2" y="T3"/>
                </a:cxn>
              </a:cxnLst>
              <a:rect l="T6" t="T7" r="T8" b="T9"/>
              <a:pathLst>
                <a:path w="256" h="228">
                  <a:moveTo>
                    <a:pt x="0" y="228"/>
                  </a:moveTo>
                  <a:lnTo>
                    <a:pt x="256" y="0"/>
                  </a:lnTo>
                </a:path>
              </a:pathLst>
            </a:custGeom>
            <a:noFill/>
            <a:ln w="28575" cmpd="sng">
              <a:solidFill>
                <a:srgbClr val="CC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Freeform 44">
              <a:extLst>
                <a:ext uri="{FF2B5EF4-FFF2-40B4-BE49-F238E27FC236}">
                  <a16:creationId xmlns:a16="http://schemas.microsoft.com/office/drawing/2014/main" id="{5F89E9B3-3133-4E98-B064-0E019499742B}"/>
                </a:ext>
              </a:extLst>
            </p:cNvPr>
            <p:cNvSpPr>
              <a:spLocks/>
            </p:cNvSpPr>
            <p:nvPr/>
          </p:nvSpPr>
          <p:spPr bwMode="auto">
            <a:xfrm>
              <a:off x="4140" y="2339"/>
              <a:ext cx="92" cy="90"/>
            </a:xfrm>
            <a:custGeom>
              <a:avLst/>
              <a:gdLst>
                <a:gd name="T0" fmla="*/ 0 w 92"/>
                <a:gd name="T1" fmla="*/ 0 h 90"/>
                <a:gd name="T2" fmla="*/ 92 w 92"/>
                <a:gd name="T3" fmla="*/ 90 h 90"/>
                <a:gd name="T4" fmla="*/ 0 60000 65536"/>
                <a:gd name="T5" fmla="*/ 0 60000 65536"/>
                <a:gd name="T6" fmla="*/ 0 w 92"/>
                <a:gd name="T7" fmla="*/ 0 h 90"/>
                <a:gd name="T8" fmla="*/ 92 w 92"/>
                <a:gd name="T9" fmla="*/ 90 h 90"/>
              </a:gdLst>
              <a:ahLst/>
              <a:cxnLst>
                <a:cxn ang="T4">
                  <a:pos x="T0" y="T1"/>
                </a:cxn>
                <a:cxn ang="T5">
                  <a:pos x="T2" y="T3"/>
                </a:cxn>
              </a:cxnLst>
              <a:rect l="T6" t="T7" r="T8" b="T9"/>
              <a:pathLst>
                <a:path w="92" h="90">
                  <a:moveTo>
                    <a:pt x="0" y="0"/>
                  </a:moveTo>
                  <a:lnTo>
                    <a:pt x="92" y="90"/>
                  </a:lnTo>
                </a:path>
              </a:pathLst>
            </a:custGeom>
            <a:noFill/>
            <a:ln w="28575" cmpd="sng">
              <a:solidFill>
                <a:schemeClr val="accent2"/>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Freeform 45">
              <a:extLst>
                <a:ext uri="{FF2B5EF4-FFF2-40B4-BE49-F238E27FC236}">
                  <a16:creationId xmlns:a16="http://schemas.microsoft.com/office/drawing/2014/main" id="{10608208-CEC3-45DC-8C0C-4FE2EE4D98DB}"/>
                </a:ext>
              </a:extLst>
            </p:cNvPr>
            <p:cNvSpPr>
              <a:spLocks/>
            </p:cNvSpPr>
            <p:nvPr/>
          </p:nvSpPr>
          <p:spPr bwMode="auto">
            <a:xfrm>
              <a:off x="4716" y="1785"/>
              <a:ext cx="92" cy="92"/>
            </a:xfrm>
            <a:custGeom>
              <a:avLst/>
              <a:gdLst>
                <a:gd name="T0" fmla="*/ 0 w 92"/>
                <a:gd name="T1" fmla="*/ 0 h 92"/>
                <a:gd name="T2" fmla="*/ 92 w 92"/>
                <a:gd name="T3" fmla="*/ 92 h 92"/>
                <a:gd name="T4" fmla="*/ 0 60000 65536"/>
                <a:gd name="T5" fmla="*/ 0 60000 65536"/>
                <a:gd name="T6" fmla="*/ 0 w 92"/>
                <a:gd name="T7" fmla="*/ 0 h 92"/>
                <a:gd name="T8" fmla="*/ 92 w 92"/>
                <a:gd name="T9" fmla="*/ 92 h 92"/>
              </a:gdLst>
              <a:ahLst/>
              <a:cxnLst>
                <a:cxn ang="T4">
                  <a:pos x="T0" y="T1"/>
                </a:cxn>
                <a:cxn ang="T5">
                  <a:pos x="T2" y="T3"/>
                </a:cxn>
              </a:cxnLst>
              <a:rect l="T6" t="T7" r="T8" b="T9"/>
              <a:pathLst>
                <a:path w="92" h="92">
                  <a:moveTo>
                    <a:pt x="0" y="0"/>
                  </a:moveTo>
                  <a:lnTo>
                    <a:pt x="92" y="92"/>
                  </a:lnTo>
                </a:path>
              </a:pathLst>
            </a:custGeom>
            <a:noFill/>
            <a:ln w="28575" cmpd="sng">
              <a:solidFill>
                <a:schemeClr val="accent2"/>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7" name="Object 47">
              <a:extLst>
                <a:ext uri="{FF2B5EF4-FFF2-40B4-BE49-F238E27FC236}">
                  <a16:creationId xmlns:a16="http://schemas.microsoft.com/office/drawing/2014/main" id="{356D48B1-6010-48FA-A7A8-D985A5487122}"/>
                </a:ext>
              </a:extLst>
            </p:cNvPr>
            <p:cNvGraphicFramePr>
              <a:graphicFrameLocks noChangeAspect="1"/>
            </p:cNvGraphicFramePr>
            <p:nvPr/>
          </p:nvGraphicFramePr>
          <p:xfrm>
            <a:off x="4390" y="1641"/>
            <a:ext cx="134" cy="254"/>
          </p:xfrm>
          <a:graphic>
            <a:graphicData uri="http://schemas.openxmlformats.org/presentationml/2006/ole">
              <mc:AlternateContent xmlns:mc="http://schemas.openxmlformats.org/markup-compatibility/2006">
                <mc:Choice xmlns:v="urn:schemas-microsoft-com:vml" Requires="v">
                  <p:oleObj name="Equation" r:id="rId8" imgW="266725" imgH="434340" progId="Equation.3">
                    <p:embed/>
                  </p:oleObj>
                </mc:Choice>
                <mc:Fallback>
                  <p:oleObj name="Equation" r:id="rId8" imgW="266725" imgH="434340" progId="Equation.3">
                    <p:embed/>
                    <p:pic>
                      <p:nvPicPr>
                        <p:cNvPr id="17" name="Object 47">
                          <a:extLst>
                            <a:ext uri="{FF2B5EF4-FFF2-40B4-BE49-F238E27FC236}">
                              <a16:creationId xmlns:a16="http://schemas.microsoft.com/office/drawing/2014/main" id="{356D48B1-6010-48FA-A7A8-D985A548712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0" y="1641"/>
                          <a:ext cx="134"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48">
              <a:extLst>
                <a:ext uri="{FF2B5EF4-FFF2-40B4-BE49-F238E27FC236}">
                  <a16:creationId xmlns:a16="http://schemas.microsoft.com/office/drawing/2014/main" id="{BB8F917B-AF3B-4351-8ECC-23BD67B346F7}"/>
                </a:ext>
              </a:extLst>
            </p:cNvPr>
            <p:cNvGraphicFramePr>
              <a:graphicFrameLocks noChangeAspect="1"/>
            </p:cNvGraphicFramePr>
            <p:nvPr/>
          </p:nvGraphicFramePr>
          <p:xfrm>
            <a:off x="4092" y="1963"/>
            <a:ext cx="134" cy="254"/>
          </p:xfrm>
          <a:graphic>
            <a:graphicData uri="http://schemas.openxmlformats.org/presentationml/2006/ole">
              <mc:AlternateContent xmlns:mc="http://schemas.openxmlformats.org/markup-compatibility/2006">
                <mc:Choice xmlns:v="urn:schemas-microsoft-com:vml" Requires="v">
                  <p:oleObj name="Equation" r:id="rId10" imgW="266725" imgH="434340" progId="Equation.3">
                    <p:embed/>
                  </p:oleObj>
                </mc:Choice>
                <mc:Fallback>
                  <p:oleObj name="Equation" r:id="rId10" imgW="266725" imgH="434340" progId="Equation.3">
                    <p:embed/>
                    <p:pic>
                      <p:nvPicPr>
                        <p:cNvPr id="18" name="Object 48">
                          <a:extLst>
                            <a:ext uri="{FF2B5EF4-FFF2-40B4-BE49-F238E27FC236}">
                              <a16:creationId xmlns:a16="http://schemas.microsoft.com/office/drawing/2014/main" id="{BB8F917B-AF3B-4351-8ECC-23BD67B346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2" y="1963"/>
                          <a:ext cx="134"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49">
              <a:extLst>
                <a:ext uri="{FF2B5EF4-FFF2-40B4-BE49-F238E27FC236}">
                  <a16:creationId xmlns:a16="http://schemas.microsoft.com/office/drawing/2014/main" id="{11F91FC1-AC93-47DC-B632-455C7D256866}"/>
                </a:ext>
              </a:extLst>
            </p:cNvPr>
            <p:cNvGraphicFramePr>
              <a:graphicFrameLocks noChangeAspect="1"/>
            </p:cNvGraphicFramePr>
            <p:nvPr/>
          </p:nvGraphicFramePr>
          <p:xfrm>
            <a:off x="5388" y="1881"/>
            <a:ext cx="228" cy="260"/>
          </p:xfrm>
          <a:graphic>
            <a:graphicData uri="http://schemas.openxmlformats.org/presentationml/2006/ole">
              <mc:AlternateContent xmlns:mc="http://schemas.openxmlformats.org/markup-compatibility/2006">
                <mc:Choice xmlns:v="urn:schemas-microsoft-com:vml" Requires="v">
                  <p:oleObj name="Equation" r:id="rId12" imgW="319991" imgH="358271" progId="Equation.3">
                    <p:embed/>
                  </p:oleObj>
                </mc:Choice>
                <mc:Fallback>
                  <p:oleObj name="Equation" r:id="rId12" imgW="319991" imgH="358271" progId="Equation.3">
                    <p:embed/>
                    <p:pic>
                      <p:nvPicPr>
                        <p:cNvPr id="19" name="Object 49">
                          <a:extLst>
                            <a:ext uri="{FF2B5EF4-FFF2-40B4-BE49-F238E27FC236}">
                              <a16:creationId xmlns:a16="http://schemas.microsoft.com/office/drawing/2014/main" id="{11F91FC1-AC93-47DC-B632-455C7D25686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88" y="1881"/>
                          <a:ext cx="22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Group 59">
            <a:extLst>
              <a:ext uri="{FF2B5EF4-FFF2-40B4-BE49-F238E27FC236}">
                <a16:creationId xmlns:a16="http://schemas.microsoft.com/office/drawing/2014/main" id="{0E190259-1C11-43DD-972A-DE76C8D36060}"/>
              </a:ext>
            </a:extLst>
          </p:cNvPr>
          <p:cNvGrpSpPr>
            <a:grpSpLocks/>
          </p:cNvGrpSpPr>
          <p:nvPr/>
        </p:nvGrpSpPr>
        <p:grpSpPr bwMode="auto">
          <a:xfrm>
            <a:off x="679376" y="4639816"/>
            <a:ext cx="762000" cy="425450"/>
            <a:chOff x="3564" y="2217"/>
            <a:chExt cx="480" cy="268"/>
          </a:xfrm>
        </p:grpSpPr>
        <p:sp>
          <p:nvSpPr>
            <p:cNvPr id="21" name="Line 46">
              <a:extLst>
                <a:ext uri="{FF2B5EF4-FFF2-40B4-BE49-F238E27FC236}">
                  <a16:creationId xmlns:a16="http://schemas.microsoft.com/office/drawing/2014/main" id="{0D5C8408-BD80-470B-BEE4-2A50D69DB5AA}"/>
                </a:ext>
              </a:extLst>
            </p:cNvPr>
            <p:cNvSpPr>
              <a:spLocks noChangeShapeType="1"/>
            </p:cNvSpPr>
            <p:nvPr/>
          </p:nvSpPr>
          <p:spPr bwMode="auto">
            <a:xfrm flipH="1">
              <a:off x="3756" y="2313"/>
              <a:ext cx="288"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 name="Object 50">
              <a:extLst>
                <a:ext uri="{FF2B5EF4-FFF2-40B4-BE49-F238E27FC236}">
                  <a16:creationId xmlns:a16="http://schemas.microsoft.com/office/drawing/2014/main" id="{9CE79718-8AC7-4A86-9B50-70D59CC9F80B}"/>
                </a:ext>
              </a:extLst>
            </p:cNvPr>
            <p:cNvGraphicFramePr>
              <a:graphicFrameLocks noChangeAspect="1"/>
            </p:cNvGraphicFramePr>
            <p:nvPr/>
          </p:nvGraphicFramePr>
          <p:xfrm>
            <a:off x="3564" y="2217"/>
            <a:ext cx="187" cy="268"/>
          </p:xfrm>
          <a:graphic>
            <a:graphicData uri="http://schemas.openxmlformats.org/presentationml/2006/ole">
              <mc:AlternateContent xmlns:mc="http://schemas.openxmlformats.org/markup-compatibility/2006">
                <mc:Choice xmlns:v="urn:schemas-microsoft-com:vml" Requires="v">
                  <p:oleObj name="Equation" r:id="rId14" imgW="381148" imgH="457200" progId="Equation.3">
                    <p:embed/>
                  </p:oleObj>
                </mc:Choice>
                <mc:Fallback>
                  <p:oleObj name="Equation" r:id="rId14" imgW="381148" imgH="457200" progId="Equation.3">
                    <p:embed/>
                    <p:pic>
                      <p:nvPicPr>
                        <p:cNvPr id="22" name="Object 50">
                          <a:extLst>
                            <a:ext uri="{FF2B5EF4-FFF2-40B4-BE49-F238E27FC236}">
                              <a16:creationId xmlns:a16="http://schemas.microsoft.com/office/drawing/2014/main" id="{9CE79718-8AC7-4A86-9B50-70D59CC9F80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64" y="2217"/>
                          <a:ext cx="18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 name="Group 58">
            <a:extLst>
              <a:ext uri="{FF2B5EF4-FFF2-40B4-BE49-F238E27FC236}">
                <a16:creationId xmlns:a16="http://schemas.microsoft.com/office/drawing/2014/main" id="{220EBFE8-1C00-4E9F-A948-A687F2207AB0}"/>
              </a:ext>
            </a:extLst>
          </p:cNvPr>
          <p:cNvGrpSpPr>
            <a:grpSpLocks/>
          </p:cNvGrpSpPr>
          <p:nvPr/>
        </p:nvGrpSpPr>
        <p:grpSpPr bwMode="auto">
          <a:xfrm>
            <a:off x="2508176" y="3725416"/>
            <a:ext cx="911225" cy="425450"/>
            <a:chOff x="4716" y="1641"/>
            <a:chExt cx="574" cy="268"/>
          </a:xfrm>
        </p:grpSpPr>
        <p:sp>
          <p:nvSpPr>
            <p:cNvPr id="24" name="Line 41">
              <a:extLst>
                <a:ext uri="{FF2B5EF4-FFF2-40B4-BE49-F238E27FC236}">
                  <a16:creationId xmlns:a16="http://schemas.microsoft.com/office/drawing/2014/main" id="{B2B34C42-A52C-4CEF-8198-FBF32C38849D}"/>
                </a:ext>
              </a:extLst>
            </p:cNvPr>
            <p:cNvSpPr>
              <a:spLocks noChangeShapeType="1"/>
            </p:cNvSpPr>
            <p:nvPr/>
          </p:nvSpPr>
          <p:spPr bwMode="auto">
            <a:xfrm>
              <a:off x="4716" y="1785"/>
              <a:ext cx="336"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5" name="Object 51">
              <a:extLst>
                <a:ext uri="{FF2B5EF4-FFF2-40B4-BE49-F238E27FC236}">
                  <a16:creationId xmlns:a16="http://schemas.microsoft.com/office/drawing/2014/main" id="{FA3CEF16-BEAD-46F9-AE6E-B8F57BD4BBE6}"/>
                </a:ext>
              </a:extLst>
            </p:cNvPr>
            <p:cNvGraphicFramePr>
              <a:graphicFrameLocks noChangeAspect="1"/>
            </p:cNvGraphicFramePr>
            <p:nvPr/>
          </p:nvGraphicFramePr>
          <p:xfrm>
            <a:off x="5098" y="1641"/>
            <a:ext cx="192" cy="268"/>
          </p:xfrm>
          <a:graphic>
            <a:graphicData uri="http://schemas.openxmlformats.org/presentationml/2006/ole">
              <mc:AlternateContent xmlns:mc="http://schemas.openxmlformats.org/markup-compatibility/2006">
                <mc:Choice xmlns:v="urn:schemas-microsoft-com:vml" Requires="v">
                  <p:oleObj name="Equation" r:id="rId16" imgW="396141" imgH="457200" progId="Equation.3">
                    <p:embed/>
                  </p:oleObj>
                </mc:Choice>
                <mc:Fallback>
                  <p:oleObj name="Equation" r:id="rId16" imgW="396141" imgH="457200" progId="Equation.3">
                    <p:embed/>
                    <p:pic>
                      <p:nvPicPr>
                        <p:cNvPr id="25" name="Object 51">
                          <a:extLst>
                            <a:ext uri="{FF2B5EF4-FFF2-40B4-BE49-F238E27FC236}">
                              <a16:creationId xmlns:a16="http://schemas.microsoft.com/office/drawing/2014/main" id="{FA3CEF16-BEAD-46F9-AE6E-B8F57BD4BBE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98" y="1641"/>
                          <a:ext cx="192"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6" name="Object 56">
            <a:extLst>
              <a:ext uri="{FF2B5EF4-FFF2-40B4-BE49-F238E27FC236}">
                <a16:creationId xmlns:a16="http://schemas.microsoft.com/office/drawing/2014/main" id="{49384B47-DC8C-462C-99C5-2BCB333A2830}"/>
              </a:ext>
            </a:extLst>
          </p:cNvPr>
          <p:cNvGraphicFramePr>
            <a:graphicFrameLocks noChangeAspect="1"/>
          </p:cNvGraphicFramePr>
          <p:nvPr/>
        </p:nvGraphicFramePr>
        <p:xfrm>
          <a:off x="5890618" y="3992115"/>
          <a:ext cx="1676400" cy="469900"/>
        </p:xfrm>
        <a:graphic>
          <a:graphicData uri="http://schemas.openxmlformats.org/presentationml/2006/ole">
            <mc:AlternateContent xmlns:mc="http://schemas.openxmlformats.org/markup-compatibility/2006">
              <mc:Choice xmlns:v="urn:schemas-microsoft-com:vml" Requires="v">
                <p:oleObj name="Equation" r:id="rId18" imgW="1653614" imgH="449711" progId="Equation.3">
                  <p:embed/>
                </p:oleObj>
              </mc:Choice>
              <mc:Fallback>
                <p:oleObj name="Equation" r:id="rId18" imgW="1653614" imgH="449711" progId="Equation.3">
                  <p:embed/>
                  <p:pic>
                    <p:nvPicPr>
                      <p:cNvPr id="26" name="Object 56">
                        <a:extLst>
                          <a:ext uri="{FF2B5EF4-FFF2-40B4-BE49-F238E27FC236}">
                            <a16:creationId xmlns:a16="http://schemas.microsoft.com/office/drawing/2014/main" id="{49384B47-DC8C-462C-99C5-2BCB333A283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90618" y="3992115"/>
                        <a:ext cx="1676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55">
            <a:extLst>
              <a:ext uri="{FF2B5EF4-FFF2-40B4-BE49-F238E27FC236}">
                <a16:creationId xmlns:a16="http://schemas.microsoft.com/office/drawing/2014/main" id="{9620AE5B-985F-439E-8911-7AE21F1D8121}"/>
              </a:ext>
            </a:extLst>
          </p:cNvPr>
          <p:cNvSpPr txBox="1">
            <a:spLocks noChangeArrowheads="1"/>
          </p:cNvSpPr>
          <p:nvPr/>
        </p:nvSpPr>
        <p:spPr bwMode="auto">
          <a:xfrm>
            <a:off x="5135762" y="4833491"/>
            <a:ext cx="31861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zh-CN" altLang="en-US" sz="2800" dirty="0">
                <a:solidFill>
                  <a:schemeClr val="accent2"/>
                </a:solidFill>
                <a:ea typeface="宋体" panose="02010600030101010101" pitchFamily="2" charset="-122"/>
              </a:rPr>
              <a:t>此力矩使电偶极子转向外电场方向</a:t>
            </a:r>
          </a:p>
        </p:txBody>
      </p:sp>
      <p:grpSp>
        <p:nvGrpSpPr>
          <p:cNvPr id="29" name="Group 27">
            <a:extLst>
              <a:ext uri="{FF2B5EF4-FFF2-40B4-BE49-F238E27FC236}">
                <a16:creationId xmlns:a16="http://schemas.microsoft.com/office/drawing/2014/main" id="{434A8343-30FE-4811-B3ED-BE1000A18045}"/>
              </a:ext>
            </a:extLst>
          </p:cNvPr>
          <p:cNvGrpSpPr>
            <a:grpSpLocks/>
          </p:cNvGrpSpPr>
          <p:nvPr/>
        </p:nvGrpSpPr>
        <p:grpSpPr bwMode="auto">
          <a:xfrm>
            <a:off x="787326" y="968548"/>
            <a:ext cx="1905000" cy="1524000"/>
            <a:chOff x="3504" y="624"/>
            <a:chExt cx="1200" cy="960"/>
          </a:xfrm>
        </p:grpSpPr>
        <p:sp>
          <p:nvSpPr>
            <p:cNvPr id="30" name="Line 3">
              <a:extLst>
                <a:ext uri="{FF2B5EF4-FFF2-40B4-BE49-F238E27FC236}">
                  <a16:creationId xmlns:a16="http://schemas.microsoft.com/office/drawing/2014/main" id="{F5B8A78A-283A-4AEE-A1C9-39BA5614CB31}"/>
                </a:ext>
              </a:extLst>
            </p:cNvPr>
            <p:cNvSpPr>
              <a:spLocks noChangeShapeType="1"/>
            </p:cNvSpPr>
            <p:nvPr/>
          </p:nvSpPr>
          <p:spPr bwMode="auto">
            <a:xfrm>
              <a:off x="3504" y="624"/>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4">
              <a:extLst>
                <a:ext uri="{FF2B5EF4-FFF2-40B4-BE49-F238E27FC236}">
                  <a16:creationId xmlns:a16="http://schemas.microsoft.com/office/drawing/2014/main" id="{B836D5B5-4F2C-4521-947C-17D50A2379F5}"/>
                </a:ext>
              </a:extLst>
            </p:cNvPr>
            <p:cNvSpPr>
              <a:spLocks noChangeShapeType="1"/>
            </p:cNvSpPr>
            <p:nvPr/>
          </p:nvSpPr>
          <p:spPr bwMode="auto">
            <a:xfrm>
              <a:off x="3504" y="730"/>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5">
              <a:extLst>
                <a:ext uri="{FF2B5EF4-FFF2-40B4-BE49-F238E27FC236}">
                  <a16:creationId xmlns:a16="http://schemas.microsoft.com/office/drawing/2014/main" id="{E0E0BE7F-520F-4CEF-89A4-45612772F464}"/>
                </a:ext>
              </a:extLst>
            </p:cNvPr>
            <p:cNvSpPr>
              <a:spLocks noChangeShapeType="1"/>
            </p:cNvSpPr>
            <p:nvPr/>
          </p:nvSpPr>
          <p:spPr bwMode="auto">
            <a:xfrm>
              <a:off x="3504" y="837"/>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
              <a:extLst>
                <a:ext uri="{FF2B5EF4-FFF2-40B4-BE49-F238E27FC236}">
                  <a16:creationId xmlns:a16="http://schemas.microsoft.com/office/drawing/2014/main" id="{827E44D5-8B12-431F-86EB-704D93DF2817}"/>
                </a:ext>
              </a:extLst>
            </p:cNvPr>
            <p:cNvSpPr>
              <a:spLocks noChangeShapeType="1"/>
            </p:cNvSpPr>
            <p:nvPr/>
          </p:nvSpPr>
          <p:spPr bwMode="auto">
            <a:xfrm>
              <a:off x="3504" y="1050"/>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7">
              <a:extLst>
                <a:ext uri="{FF2B5EF4-FFF2-40B4-BE49-F238E27FC236}">
                  <a16:creationId xmlns:a16="http://schemas.microsoft.com/office/drawing/2014/main" id="{A63C7279-9577-4796-9DE5-F404BFBFAD90}"/>
                </a:ext>
              </a:extLst>
            </p:cNvPr>
            <p:cNvSpPr>
              <a:spLocks noChangeShapeType="1"/>
            </p:cNvSpPr>
            <p:nvPr/>
          </p:nvSpPr>
          <p:spPr bwMode="auto">
            <a:xfrm>
              <a:off x="3504" y="1157"/>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8">
              <a:extLst>
                <a:ext uri="{FF2B5EF4-FFF2-40B4-BE49-F238E27FC236}">
                  <a16:creationId xmlns:a16="http://schemas.microsoft.com/office/drawing/2014/main" id="{6AE40511-F2D8-472E-B9E9-3FCADBB9D877}"/>
                </a:ext>
              </a:extLst>
            </p:cNvPr>
            <p:cNvSpPr>
              <a:spLocks noChangeShapeType="1"/>
            </p:cNvSpPr>
            <p:nvPr/>
          </p:nvSpPr>
          <p:spPr bwMode="auto">
            <a:xfrm>
              <a:off x="3504" y="1264"/>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9">
              <a:extLst>
                <a:ext uri="{FF2B5EF4-FFF2-40B4-BE49-F238E27FC236}">
                  <a16:creationId xmlns:a16="http://schemas.microsoft.com/office/drawing/2014/main" id="{87E259BB-17E1-4102-959C-A79378515486}"/>
                </a:ext>
              </a:extLst>
            </p:cNvPr>
            <p:cNvSpPr>
              <a:spLocks noChangeShapeType="1"/>
            </p:cNvSpPr>
            <p:nvPr/>
          </p:nvSpPr>
          <p:spPr bwMode="auto">
            <a:xfrm>
              <a:off x="3504" y="1370"/>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11">
              <a:extLst>
                <a:ext uri="{FF2B5EF4-FFF2-40B4-BE49-F238E27FC236}">
                  <a16:creationId xmlns:a16="http://schemas.microsoft.com/office/drawing/2014/main" id="{BFA3D251-DFB2-4B4F-AC85-5ACEFDAE1917}"/>
                </a:ext>
              </a:extLst>
            </p:cNvPr>
            <p:cNvSpPr>
              <a:spLocks noChangeShapeType="1"/>
            </p:cNvSpPr>
            <p:nvPr/>
          </p:nvSpPr>
          <p:spPr bwMode="auto">
            <a:xfrm>
              <a:off x="3504" y="944"/>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4">
              <a:extLst>
                <a:ext uri="{FF2B5EF4-FFF2-40B4-BE49-F238E27FC236}">
                  <a16:creationId xmlns:a16="http://schemas.microsoft.com/office/drawing/2014/main" id="{B1F5E066-CFC2-4CB3-9A64-BC1A53759354}"/>
                </a:ext>
              </a:extLst>
            </p:cNvPr>
            <p:cNvSpPr>
              <a:spLocks noChangeShapeType="1"/>
            </p:cNvSpPr>
            <p:nvPr/>
          </p:nvSpPr>
          <p:spPr bwMode="auto">
            <a:xfrm>
              <a:off x="3504" y="1477"/>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15">
              <a:extLst>
                <a:ext uri="{FF2B5EF4-FFF2-40B4-BE49-F238E27FC236}">
                  <a16:creationId xmlns:a16="http://schemas.microsoft.com/office/drawing/2014/main" id="{EEE03959-87FB-49C7-8790-B90B4ED1352B}"/>
                </a:ext>
              </a:extLst>
            </p:cNvPr>
            <p:cNvSpPr>
              <a:spLocks noChangeShapeType="1"/>
            </p:cNvSpPr>
            <p:nvPr/>
          </p:nvSpPr>
          <p:spPr bwMode="auto">
            <a:xfrm>
              <a:off x="3504" y="1584"/>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0" name="Group 32">
            <a:extLst>
              <a:ext uri="{FF2B5EF4-FFF2-40B4-BE49-F238E27FC236}">
                <a16:creationId xmlns:a16="http://schemas.microsoft.com/office/drawing/2014/main" id="{4708F354-0F71-4504-84F4-F580C8A8244B}"/>
              </a:ext>
            </a:extLst>
          </p:cNvPr>
          <p:cNvGrpSpPr>
            <a:grpSpLocks/>
          </p:cNvGrpSpPr>
          <p:nvPr/>
        </p:nvGrpSpPr>
        <p:grpSpPr bwMode="auto">
          <a:xfrm>
            <a:off x="619051" y="892348"/>
            <a:ext cx="854075" cy="1600200"/>
            <a:chOff x="3350" y="576"/>
            <a:chExt cx="538" cy="1008"/>
          </a:xfrm>
        </p:grpSpPr>
        <p:sp>
          <p:nvSpPr>
            <p:cNvPr id="41" name="Oval 10">
              <a:extLst>
                <a:ext uri="{FF2B5EF4-FFF2-40B4-BE49-F238E27FC236}">
                  <a16:creationId xmlns:a16="http://schemas.microsoft.com/office/drawing/2014/main" id="{C879B681-99AE-4AC7-86EF-04FBB090C884}"/>
                </a:ext>
              </a:extLst>
            </p:cNvPr>
            <p:cNvSpPr>
              <a:spLocks noChangeArrowheads="1"/>
            </p:cNvSpPr>
            <p:nvPr/>
          </p:nvSpPr>
          <p:spPr bwMode="auto">
            <a:xfrm rot="888209">
              <a:off x="3648" y="576"/>
              <a:ext cx="240" cy="1008"/>
            </a:xfrm>
            <a:prstGeom prst="ellipse">
              <a:avLst/>
            </a:prstGeom>
            <a:noFill/>
            <a:ln w="38100">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2" name="Freeform 16">
              <a:extLst>
                <a:ext uri="{FF2B5EF4-FFF2-40B4-BE49-F238E27FC236}">
                  <a16:creationId xmlns:a16="http://schemas.microsoft.com/office/drawing/2014/main" id="{B823370E-061C-4523-9D6D-08B6927096AE}"/>
                </a:ext>
              </a:extLst>
            </p:cNvPr>
            <p:cNvSpPr>
              <a:spLocks/>
            </p:cNvSpPr>
            <p:nvPr/>
          </p:nvSpPr>
          <p:spPr bwMode="auto">
            <a:xfrm>
              <a:off x="3656" y="872"/>
              <a:ext cx="52" cy="172"/>
            </a:xfrm>
            <a:custGeom>
              <a:avLst/>
              <a:gdLst>
                <a:gd name="T0" fmla="*/ 52 w 52"/>
                <a:gd name="T1" fmla="*/ 0 h 172"/>
                <a:gd name="T2" fmla="*/ 32 w 52"/>
                <a:gd name="T3" fmla="*/ 76 h 172"/>
                <a:gd name="T4" fmla="*/ 0 w 52"/>
                <a:gd name="T5" fmla="*/ 172 h 172"/>
                <a:gd name="T6" fmla="*/ 0 60000 65536"/>
                <a:gd name="T7" fmla="*/ 0 60000 65536"/>
                <a:gd name="T8" fmla="*/ 0 60000 65536"/>
                <a:gd name="T9" fmla="*/ 0 w 52"/>
                <a:gd name="T10" fmla="*/ 0 h 172"/>
                <a:gd name="T11" fmla="*/ 52 w 52"/>
                <a:gd name="T12" fmla="*/ 172 h 172"/>
              </a:gdLst>
              <a:ahLst/>
              <a:cxnLst>
                <a:cxn ang="T6">
                  <a:pos x="T0" y="T1"/>
                </a:cxn>
                <a:cxn ang="T7">
                  <a:pos x="T2" y="T3"/>
                </a:cxn>
                <a:cxn ang="T8">
                  <a:pos x="T4" y="T5"/>
                </a:cxn>
              </a:cxnLst>
              <a:rect l="T9" t="T10" r="T11" b="T12"/>
              <a:pathLst>
                <a:path w="52" h="172">
                  <a:moveTo>
                    <a:pt x="52" y="0"/>
                  </a:moveTo>
                  <a:lnTo>
                    <a:pt x="32" y="76"/>
                  </a:lnTo>
                  <a:lnTo>
                    <a:pt x="0" y="172"/>
                  </a:lnTo>
                </a:path>
              </a:pathLst>
            </a:custGeom>
            <a:noFill/>
            <a:ln w="38100" cap="flat" cmpd="sng">
              <a:solidFill>
                <a:srgbClr val="0066FF"/>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 name="Text Box 26">
              <a:extLst>
                <a:ext uri="{FF2B5EF4-FFF2-40B4-BE49-F238E27FC236}">
                  <a16:creationId xmlns:a16="http://schemas.microsoft.com/office/drawing/2014/main" id="{6BE57BEF-855A-463B-BC8C-CDE4D5426349}"/>
                </a:ext>
              </a:extLst>
            </p:cNvPr>
            <p:cNvSpPr txBox="1">
              <a:spLocks noChangeArrowheads="1"/>
            </p:cNvSpPr>
            <p:nvPr/>
          </p:nvSpPr>
          <p:spPr bwMode="auto">
            <a:xfrm>
              <a:off x="3350" y="762"/>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i="1">
                  <a:solidFill>
                    <a:schemeClr val="accent2"/>
                  </a:solidFill>
                </a:rPr>
                <a:t>I</a:t>
              </a:r>
            </a:p>
          </p:txBody>
        </p:sp>
      </p:grpSp>
      <p:grpSp>
        <p:nvGrpSpPr>
          <p:cNvPr id="44" name="Group 28">
            <a:extLst>
              <a:ext uri="{FF2B5EF4-FFF2-40B4-BE49-F238E27FC236}">
                <a16:creationId xmlns:a16="http://schemas.microsoft.com/office/drawing/2014/main" id="{07417A75-2DBB-4177-BB12-3B47CE128CF7}"/>
              </a:ext>
            </a:extLst>
          </p:cNvPr>
          <p:cNvGrpSpPr>
            <a:grpSpLocks/>
          </p:cNvGrpSpPr>
          <p:nvPr/>
        </p:nvGrpSpPr>
        <p:grpSpPr bwMode="auto">
          <a:xfrm>
            <a:off x="1244526" y="1654348"/>
            <a:ext cx="1293813" cy="822325"/>
            <a:chOff x="3792" y="1056"/>
            <a:chExt cx="815" cy="518"/>
          </a:xfrm>
        </p:grpSpPr>
        <p:sp>
          <p:nvSpPr>
            <p:cNvPr id="45" name="Line 22">
              <a:extLst>
                <a:ext uri="{FF2B5EF4-FFF2-40B4-BE49-F238E27FC236}">
                  <a16:creationId xmlns:a16="http://schemas.microsoft.com/office/drawing/2014/main" id="{C1EF40CD-28F8-460F-B038-3512911B8645}"/>
                </a:ext>
              </a:extLst>
            </p:cNvPr>
            <p:cNvSpPr>
              <a:spLocks noChangeShapeType="1"/>
            </p:cNvSpPr>
            <p:nvPr/>
          </p:nvSpPr>
          <p:spPr bwMode="auto">
            <a:xfrm>
              <a:off x="3792" y="1056"/>
              <a:ext cx="624"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 name="Object 23">
              <a:extLst>
                <a:ext uri="{FF2B5EF4-FFF2-40B4-BE49-F238E27FC236}">
                  <a16:creationId xmlns:a16="http://schemas.microsoft.com/office/drawing/2014/main" id="{B6B474BA-0F02-47CE-B163-14D3721DDE57}"/>
                </a:ext>
              </a:extLst>
            </p:cNvPr>
            <p:cNvGraphicFramePr>
              <a:graphicFrameLocks noChangeAspect="1"/>
            </p:cNvGraphicFramePr>
            <p:nvPr/>
          </p:nvGraphicFramePr>
          <p:xfrm>
            <a:off x="4392" y="1271"/>
            <a:ext cx="215" cy="303"/>
          </p:xfrm>
          <a:graphic>
            <a:graphicData uri="http://schemas.openxmlformats.org/presentationml/2006/ole">
              <mc:AlternateContent xmlns:mc="http://schemas.openxmlformats.org/markup-compatibility/2006">
                <mc:Choice xmlns:v="urn:schemas-microsoft-com:vml" Requires="v">
                  <p:oleObj name="公式" r:id="rId20" imgW="164880" imgH="228600" progId="Equation.3">
                    <p:embed/>
                  </p:oleObj>
                </mc:Choice>
                <mc:Fallback>
                  <p:oleObj name="公式" r:id="rId20" imgW="164880" imgH="228600" progId="Equation.3">
                    <p:embed/>
                    <p:pic>
                      <p:nvPicPr>
                        <p:cNvPr id="46" name="Object 23">
                          <a:extLst>
                            <a:ext uri="{FF2B5EF4-FFF2-40B4-BE49-F238E27FC236}">
                              <a16:creationId xmlns:a16="http://schemas.microsoft.com/office/drawing/2014/main" id="{B6B474BA-0F02-47CE-B163-14D3721DDE5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92" y="1271"/>
                          <a:ext cx="215" cy="3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 name="Freeform 18">
            <a:extLst>
              <a:ext uri="{FF2B5EF4-FFF2-40B4-BE49-F238E27FC236}">
                <a16:creationId xmlns:a16="http://schemas.microsoft.com/office/drawing/2014/main" id="{88CB7B79-9C2D-4E4C-9FA9-4E2D54D342AC}"/>
              </a:ext>
            </a:extLst>
          </p:cNvPr>
          <p:cNvSpPr>
            <a:spLocks/>
          </p:cNvSpPr>
          <p:nvPr/>
        </p:nvSpPr>
        <p:spPr bwMode="auto">
          <a:xfrm>
            <a:off x="1244527" y="1654348"/>
            <a:ext cx="502920" cy="269240"/>
          </a:xfrm>
          <a:custGeom>
            <a:avLst/>
            <a:gdLst>
              <a:gd name="T0" fmla="*/ 0 w 402"/>
              <a:gd name="T1" fmla="*/ 0 h 216"/>
              <a:gd name="T2" fmla="*/ 2147483647 w 402"/>
              <a:gd name="T3" fmla="*/ 2147483647 h 216"/>
              <a:gd name="T4" fmla="*/ 0 60000 65536"/>
              <a:gd name="T5" fmla="*/ 0 60000 65536"/>
              <a:gd name="T6" fmla="*/ 0 w 402"/>
              <a:gd name="T7" fmla="*/ 0 h 216"/>
              <a:gd name="T8" fmla="*/ 402 w 402"/>
              <a:gd name="T9" fmla="*/ 216 h 216"/>
            </a:gdLst>
            <a:ahLst/>
            <a:cxnLst>
              <a:cxn ang="T4">
                <a:pos x="T0" y="T1"/>
              </a:cxn>
              <a:cxn ang="T5">
                <a:pos x="T2" y="T3"/>
              </a:cxn>
            </a:cxnLst>
            <a:rect l="T6" t="T7" r="T8" b="T9"/>
            <a:pathLst>
              <a:path w="402" h="216">
                <a:moveTo>
                  <a:pt x="0" y="0"/>
                </a:moveTo>
                <a:lnTo>
                  <a:pt x="402" y="216"/>
                </a:lnTo>
              </a:path>
            </a:pathLst>
          </a:custGeom>
          <a:noFill/>
          <a:ln w="38100">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8" name="Object 24">
            <a:extLst>
              <a:ext uri="{FF2B5EF4-FFF2-40B4-BE49-F238E27FC236}">
                <a16:creationId xmlns:a16="http://schemas.microsoft.com/office/drawing/2014/main" id="{6CDEF9D4-D48D-4DD4-AB67-584C8DD00F4B}"/>
              </a:ext>
            </a:extLst>
          </p:cNvPr>
          <p:cNvGraphicFramePr>
            <a:graphicFrameLocks noChangeAspect="1"/>
          </p:cNvGraphicFramePr>
          <p:nvPr/>
        </p:nvGraphicFramePr>
        <p:xfrm>
          <a:off x="1338189" y="2068686"/>
          <a:ext cx="515937" cy="576262"/>
        </p:xfrm>
        <a:graphic>
          <a:graphicData uri="http://schemas.openxmlformats.org/presentationml/2006/ole">
            <mc:AlternateContent xmlns:mc="http://schemas.openxmlformats.org/markup-compatibility/2006">
              <mc:Choice xmlns:v="urn:schemas-microsoft-com:vml" Requires="v">
                <p:oleObj name="Equation" r:id="rId22" imgW="215640" imgH="241200" progId="Equation.DSMT4">
                  <p:embed/>
                </p:oleObj>
              </mc:Choice>
              <mc:Fallback>
                <p:oleObj name="Equation" r:id="rId22" imgW="215640" imgH="241200" progId="Equation.DSMT4">
                  <p:embed/>
                  <p:pic>
                    <p:nvPicPr>
                      <p:cNvPr id="48" name="Object 24">
                        <a:extLst>
                          <a:ext uri="{FF2B5EF4-FFF2-40B4-BE49-F238E27FC236}">
                            <a16:creationId xmlns:a16="http://schemas.microsoft.com/office/drawing/2014/main" id="{6CDEF9D4-D48D-4DD4-AB67-584C8DD00F4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38189" y="2068686"/>
                        <a:ext cx="515937" cy="576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Freeform 17">
            <a:extLst>
              <a:ext uri="{FF2B5EF4-FFF2-40B4-BE49-F238E27FC236}">
                <a16:creationId xmlns:a16="http://schemas.microsoft.com/office/drawing/2014/main" id="{12DEA857-68B2-4559-8336-AC79E046670C}"/>
              </a:ext>
            </a:extLst>
          </p:cNvPr>
          <p:cNvSpPr>
            <a:spLocks/>
          </p:cNvSpPr>
          <p:nvPr/>
        </p:nvSpPr>
        <p:spPr bwMode="auto">
          <a:xfrm>
            <a:off x="1244526" y="1654348"/>
            <a:ext cx="676275" cy="1588"/>
          </a:xfrm>
          <a:custGeom>
            <a:avLst/>
            <a:gdLst>
              <a:gd name="T0" fmla="*/ 0 w 426"/>
              <a:gd name="T1" fmla="*/ 0 h 1"/>
              <a:gd name="T2" fmla="*/ 2147483647 w 426"/>
              <a:gd name="T3" fmla="*/ 0 h 1"/>
              <a:gd name="T4" fmla="*/ 0 60000 65536"/>
              <a:gd name="T5" fmla="*/ 0 60000 65536"/>
              <a:gd name="T6" fmla="*/ 0 w 426"/>
              <a:gd name="T7" fmla="*/ 0 h 1"/>
              <a:gd name="T8" fmla="*/ 426 w 426"/>
              <a:gd name="T9" fmla="*/ 1 h 1"/>
            </a:gdLst>
            <a:ahLst/>
            <a:cxnLst>
              <a:cxn ang="T4">
                <a:pos x="T0" y="T1"/>
              </a:cxn>
              <a:cxn ang="T5">
                <a:pos x="T2" y="T3"/>
              </a:cxn>
            </a:cxnLst>
            <a:rect l="T6" t="T7" r="T8" b="T9"/>
            <a:pathLst>
              <a:path w="426" h="1">
                <a:moveTo>
                  <a:pt x="0" y="0"/>
                </a:moveTo>
                <a:lnTo>
                  <a:pt x="426" y="0"/>
                </a:lnTo>
              </a:path>
            </a:pathLst>
          </a:custGeom>
          <a:noFill/>
          <a:ln w="38100"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0" name="Object 29">
            <a:extLst>
              <a:ext uri="{FF2B5EF4-FFF2-40B4-BE49-F238E27FC236}">
                <a16:creationId xmlns:a16="http://schemas.microsoft.com/office/drawing/2014/main" id="{CF151A4F-E1E2-4586-8645-219A4419B385}"/>
              </a:ext>
            </a:extLst>
          </p:cNvPr>
          <p:cNvGraphicFramePr>
            <a:graphicFrameLocks noChangeAspect="1"/>
          </p:cNvGraphicFramePr>
          <p:nvPr/>
        </p:nvGraphicFramePr>
        <p:xfrm>
          <a:off x="2082726" y="1501948"/>
          <a:ext cx="342900" cy="400050"/>
        </p:xfrm>
        <a:graphic>
          <a:graphicData uri="http://schemas.openxmlformats.org/presentationml/2006/ole">
            <mc:AlternateContent xmlns:mc="http://schemas.openxmlformats.org/markup-compatibility/2006">
              <mc:Choice xmlns:v="urn:schemas-microsoft-com:vml" Requires="v">
                <p:oleObj name="Equation" r:id="rId24" imgW="164880" imgH="190440" progId="Equation.DSMT4">
                  <p:embed/>
                </p:oleObj>
              </mc:Choice>
              <mc:Fallback>
                <p:oleObj name="Equation" r:id="rId24" imgW="164880" imgH="190440" progId="Equation.DSMT4">
                  <p:embed/>
                  <p:pic>
                    <p:nvPicPr>
                      <p:cNvPr id="50" name="Object 29">
                        <a:extLst>
                          <a:ext uri="{FF2B5EF4-FFF2-40B4-BE49-F238E27FC236}">
                            <a16:creationId xmlns:a16="http://schemas.microsoft.com/office/drawing/2014/main" id="{CF151A4F-E1E2-4586-8645-219A4419B38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82726" y="1501948"/>
                        <a:ext cx="34290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Text Box 68">
            <a:extLst>
              <a:ext uri="{FF2B5EF4-FFF2-40B4-BE49-F238E27FC236}">
                <a16:creationId xmlns:a16="http://schemas.microsoft.com/office/drawing/2014/main" id="{11BACA63-20E6-482A-ABB2-D8B5994D2C3B}"/>
              </a:ext>
            </a:extLst>
          </p:cNvPr>
          <p:cNvSpPr txBox="1">
            <a:spLocks noChangeArrowheads="1"/>
          </p:cNvSpPr>
          <p:nvPr/>
        </p:nvSpPr>
        <p:spPr bwMode="auto">
          <a:xfrm>
            <a:off x="863526" y="1884536"/>
            <a:ext cx="322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i="1">
                <a:solidFill>
                  <a:schemeClr val="accent2"/>
                </a:solidFill>
              </a:rPr>
              <a:t>s</a:t>
            </a:r>
          </a:p>
        </p:txBody>
      </p:sp>
      <p:sp>
        <p:nvSpPr>
          <p:cNvPr id="52" name="Freeform 21">
            <a:extLst>
              <a:ext uri="{FF2B5EF4-FFF2-40B4-BE49-F238E27FC236}">
                <a16:creationId xmlns:a16="http://schemas.microsoft.com/office/drawing/2014/main" id="{39BF3849-B94B-45F3-8823-F117A395D399}"/>
              </a:ext>
            </a:extLst>
          </p:cNvPr>
          <p:cNvSpPr>
            <a:spLocks/>
          </p:cNvSpPr>
          <p:nvPr/>
        </p:nvSpPr>
        <p:spPr bwMode="auto">
          <a:xfrm>
            <a:off x="1244526" y="1359073"/>
            <a:ext cx="304800" cy="295275"/>
          </a:xfrm>
          <a:custGeom>
            <a:avLst/>
            <a:gdLst>
              <a:gd name="T0" fmla="*/ 0 w 192"/>
              <a:gd name="T1" fmla="*/ 2147483647 h 186"/>
              <a:gd name="T2" fmla="*/ 2147483647 w 192"/>
              <a:gd name="T3" fmla="*/ 0 h 186"/>
              <a:gd name="T4" fmla="*/ 0 60000 65536"/>
              <a:gd name="T5" fmla="*/ 0 60000 65536"/>
              <a:gd name="T6" fmla="*/ 0 w 192"/>
              <a:gd name="T7" fmla="*/ 0 h 186"/>
              <a:gd name="T8" fmla="*/ 192 w 192"/>
              <a:gd name="T9" fmla="*/ 186 h 186"/>
            </a:gdLst>
            <a:ahLst/>
            <a:cxnLst>
              <a:cxn ang="T4">
                <a:pos x="T0" y="T1"/>
              </a:cxn>
              <a:cxn ang="T5">
                <a:pos x="T2" y="T3"/>
              </a:cxn>
            </a:cxnLst>
            <a:rect l="T6" t="T7" r="T8" b="T9"/>
            <a:pathLst>
              <a:path w="192" h="186">
                <a:moveTo>
                  <a:pt x="0" y="186"/>
                </a:moveTo>
                <a:lnTo>
                  <a:pt x="192" y="0"/>
                </a:lnTo>
              </a:path>
            </a:pathLst>
          </a:custGeom>
          <a:noFill/>
          <a:ln w="38100" cap="flat" cmpd="sng">
            <a:solidFill>
              <a:srgbClr val="FF3300"/>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4" name="Object 71">
            <a:extLst>
              <a:ext uri="{FF2B5EF4-FFF2-40B4-BE49-F238E27FC236}">
                <a16:creationId xmlns:a16="http://schemas.microsoft.com/office/drawing/2014/main" id="{4527C7A4-A012-4087-9D6C-F73C54572AF6}"/>
              </a:ext>
            </a:extLst>
          </p:cNvPr>
          <p:cNvGraphicFramePr>
            <a:graphicFrameLocks noChangeAspect="1"/>
          </p:cNvGraphicFramePr>
          <p:nvPr/>
        </p:nvGraphicFramePr>
        <p:xfrm>
          <a:off x="1595364" y="987598"/>
          <a:ext cx="428625" cy="457200"/>
        </p:xfrm>
        <a:graphic>
          <a:graphicData uri="http://schemas.openxmlformats.org/presentationml/2006/ole">
            <mc:AlternateContent xmlns:mc="http://schemas.openxmlformats.org/markup-compatibility/2006">
              <mc:Choice xmlns:v="urn:schemas-microsoft-com:vml" Requires="v">
                <p:oleObj name="Equation" r:id="rId26" imgW="215640" imgH="228600" progId="Equation.DSMT4">
                  <p:embed/>
                </p:oleObj>
              </mc:Choice>
              <mc:Fallback>
                <p:oleObj name="Equation" r:id="rId26" imgW="215640" imgH="228600" progId="Equation.DSMT4">
                  <p:embed/>
                  <p:pic>
                    <p:nvPicPr>
                      <p:cNvPr id="54" name="Object 71">
                        <a:extLst>
                          <a:ext uri="{FF2B5EF4-FFF2-40B4-BE49-F238E27FC236}">
                            <a16:creationId xmlns:a16="http://schemas.microsoft.com/office/drawing/2014/main" id="{4527C7A4-A012-4087-9D6C-F73C54572AF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95364" y="987598"/>
                        <a:ext cx="4286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54">
            <a:extLst>
              <a:ext uri="{FF2B5EF4-FFF2-40B4-BE49-F238E27FC236}">
                <a16:creationId xmlns:a16="http://schemas.microsoft.com/office/drawing/2014/main" id="{31CB8834-9423-4DBD-8C93-9C5754EE64D6}"/>
              </a:ext>
            </a:extLst>
          </p:cNvPr>
          <p:cNvGraphicFramePr>
            <a:graphicFrameLocks noChangeAspect="1"/>
          </p:cNvGraphicFramePr>
          <p:nvPr/>
        </p:nvGraphicFramePr>
        <p:xfrm>
          <a:off x="5436096" y="1140171"/>
          <a:ext cx="2779713" cy="865188"/>
        </p:xfrm>
        <a:graphic>
          <a:graphicData uri="http://schemas.openxmlformats.org/presentationml/2006/ole">
            <mc:AlternateContent xmlns:mc="http://schemas.openxmlformats.org/markup-compatibility/2006">
              <mc:Choice xmlns:v="urn:schemas-microsoft-com:vml" Requires="v">
                <p:oleObj name="Equation" r:id="rId28" imgW="736560" imgH="203040" progId="Equation.DSMT4">
                  <p:embed/>
                </p:oleObj>
              </mc:Choice>
              <mc:Fallback>
                <p:oleObj name="Equation" r:id="rId28" imgW="736560" imgH="203040" progId="Equation.DSMT4">
                  <p:embed/>
                  <p:pic>
                    <p:nvPicPr>
                      <p:cNvPr id="55" name="Object 54">
                        <a:extLst>
                          <a:ext uri="{FF2B5EF4-FFF2-40B4-BE49-F238E27FC236}">
                            <a16:creationId xmlns:a16="http://schemas.microsoft.com/office/drawing/2014/main" id="{31CB8834-9423-4DBD-8C93-9C5754EE64D6}"/>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436096" y="1140171"/>
                        <a:ext cx="2779713" cy="865188"/>
                      </a:xfrm>
                      <a:prstGeom prst="rect">
                        <a:avLst/>
                      </a:prstGeom>
                      <a:noFill/>
                      <a:ln w="28575">
                        <a:noFill/>
                        <a:miter lim="800000"/>
                        <a:headEnd/>
                        <a:tailEnd/>
                      </a:ln>
                      <a:effectLst/>
                    </p:spPr>
                  </p:pic>
                </p:oleObj>
              </mc:Fallback>
            </mc:AlternateContent>
          </a:graphicData>
        </a:graphic>
      </p:graphicFrame>
      <p:sp>
        <p:nvSpPr>
          <p:cNvPr id="56" name="Text Box 5">
            <a:extLst>
              <a:ext uri="{FF2B5EF4-FFF2-40B4-BE49-F238E27FC236}">
                <a16:creationId xmlns:a16="http://schemas.microsoft.com/office/drawing/2014/main" id="{9E02ABD3-BA4F-4266-B237-00B6E49E16AB}"/>
              </a:ext>
            </a:extLst>
          </p:cNvPr>
          <p:cNvSpPr txBox="1">
            <a:spLocks noChangeArrowheads="1"/>
          </p:cNvSpPr>
          <p:nvPr/>
        </p:nvSpPr>
        <p:spPr bwMode="auto">
          <a:xfrm>
            <a:off x="3549199" y="2073074"/>
            <a:ext cx="55948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accent2"/>
                </a:solidFill>
              </a:rPr>
              <a:t>使线圈磁矩的方向转向外磁场方向</a:t>
            </a:r>
          </a:p>
        </p:txBody>
      </p:sp>
    </p:spTree>
    <p:extLst>
      <p:ext uri="{BB962C8B-B14F-4D97-AF65-F5344CB8AC3E}">
        <p14:creationId xmlns:p14="http://schemas.microsoft.com/office/powerpoint/2010/main" val="49119864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500"/>
                                        <p:tgtEl>
                                          <p:spTgt spid="23"/>
                                        </p:tgtEl>
                                      </p:cBhvr>
                                    </p:animEffect>
                                  </p:childTnLst>
                                </p:cTn>
                              </p:par>
                            </p:childTnLst>
                          </p:cTn>
                        </p:par>
                        <p:par>
                          <p:cTn id="14" fill="hold">
                            <p:stCondLst>
                              <p:cond delay="500"/>
                            </p:stCondLst>
                            <p:childTnLst>
                              <p:par>
                                <p:cTn id="15" presetID="22" presetClass="entr" presetSubtype="2"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right)">
                                      <p:cBhvr>
                                        <p:cTn id="17" dur="500"/>
                                        <p:tgtEl>
                                          <p:spTgt spid="20"/>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44"/>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5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9"/>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nodeType="afterEffect">
                                  <p:stCondLst>
                                    <p:cond delay="0"/>
                                  </p:stCondLst>
                                  <p:childTnLst>
                                    <p:set>
                                      <p:cBhvr>
                                        <p:cTn id="48" dur="1" fill="hold">
                                          <p:stCondLst>
                                            <p:cond delay="499"/>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47"/>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499"/>
                                          </p:stCondLst>
                                        </p:cTn>
                                        <p:tgtEl>
                                          <p:spTgt spid="4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52"/>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nodeType="afterEffect">
                                  <p:stCondLst>
                                    <p:cond delay="0"/>
                                  </p:stCondLst>
                                  <p:childTnLst>
                                    <p:set>
                                      <p:cBhvr>
                                        <p:cTn id="62" dur="1" fill="hold">
                                          <p:stCondLst>
                                            <p:cond delay="499"/>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nodeType="clickEffect">
                                  <p:stCondLst>
                                    <p:cond delay="0"/>
                                  </p:stCondLst>
                                  <p:childTnLst>
                                    <p:set>
                                      <p:cBhvr>
                                        <p:cTn id="66" dur="1" fill="hold">
                                          <p:stCondLst>
                                            <p:cond delay="0"/>
                                          </p:stCondLst>
                                        </p:cTn>
                                        <p:tgtEl>
                                          <p:spTgt spid="55"/>
                                        </p:tgtEl>
                                        <p:attrNameLst>
                                          <p:attrName>style.visibility</p:attrName>
                                        </p:attrNameLst>
                                      </p:cBhvr>
                                      <p:to>
                                        <p:strVal val="visible"/>
                                      </p:to>
                                    </p:set>
                                    <p:anim calcmode="lin" valueType="num">
                                      <p:cBhvr>
                                        <p:cTn id="67" dur="500" fill="hold"/>
                                        <p:tgtEl>
                                          <p:spTgt spid="55"/>
                                        </p:tgtEl>
                                        <p:attrNameLst>
                                          <p:attrName>ppt_w</p:attrName>
                                        </p:attrNameLst>
                                      </p:cBhvr>
                                      <p:tavLst>
                                        <p:tav tm="0">
                                          <p:val>
                                            <p:fltVal val="0"/>
                                          </p:val>
                                        </p:tav>
                                        <p:tav tm="100000">
                                          <p:val>
                                            <p:strVal val="#ppt_w"/>
                                          </p:val>
                                        </p:tav>
                                      </p:tavLst>
                                    </p:anim>
                                    <p:anim calcmode="lin" valueType="num">
                                      <p:cBhvr>
                                        <p:cTn id="68" dur="500" fill="hold"/>
                                        <p:tgtEl>
                                          <p:spTgt spid="55"/>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5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47" grpId="0" animBg="1"/>
      <p:bldP spid="49" grpId="0" animBg="1"/>
      <p:bldP spid="51" grpId="0" autoUpdateAnimBg="0"/>
      <p:bldP spid="52" grpId="0" animBg="1"/>
      <p:bldP spid="5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nvGraphicFramePr>
        <p:xfrm>
          <a:off x="1284288" y="1120775"/>
          <a:ext cx="1925637" cy="573088"/>
        </p:xfrm>
        <a:graphic>
          <a:graphicData uri="http://schemas.openxmlformats.org/presentationml/2006/ole">
            <mc:AlternateContent xmlns:mc="http://schemas.openxmlformats.org/markup-compatibility/2006">
              <mc:Choice xmlns:v="urn:schemas-microsoft-com:vml" Requires="v">
                <p:oleObj name="Equation" r:id="rId2" imgW="736560" imgH="203040" progId="Equation.DSMT4">
                  <p:embed/>
                </p:oleObj>
              </mc:Choice>
              <mc:Fallback>
                <p:oleObj name="Equation" r:id="rId2" imgW="736560" imgH="203040" progId="Equation.DSMT4">
                  <p:embed/>
                  <p:pic>
                    <p:nvPicPr>
                      <p:cNvPr id="1945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288" y="1120775"/>
                        <a:ext cx="1925637"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9" name="Text Box 3"/>
          <p:cNvSpPr txBox="1">
            <a:spLocks noChangeArrowheads="1"/>
          </p:cNvSpPr>
          <p:nvPr/>
        </p:nvSpPr>
        <p:spPr bwMode="auto">
          <a:xfrm>
            <a:off x="365125" y="19685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accent2"/>
                </a:solidFill>
              </a:rPr>
              <a:t>结论：</a:t>
            </a:r>
          </a:p>
        </p:txBody>
      </p:sp>
      <p:sp>
        <p:nvSpPr>
          <p:cNvPr id="19460" name="Text Box 4"/>
          <p:cNvSpPr txBox="1">
            <a:spLocks noChangeArrowheads="1"/>
          </p:cNvSpPr>
          <p:nvPr/>
        </p:nvSpPr>
        <p:spPr bwMode="auto">
          <a:xfrm>
            <a:off x="1447800" y="176213"/>
            <a:ext cx="6613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accent2"/>
                </a:solidFill>
              </a:rPr>
              <a:t>均匀磁场中，载流线圈所受合外力为零，</a:t>
            </a:r>
          </a:p>
          <a:p>
            <a:pPr algn="l" eaLnBrk="1" hangingPunct="1"/>
            <a:r>
              <a:rPr lang="zh-CN" altLang="en-US" sz="2800" dirty="0">
                <a:solidFill>
                  <a:schemeClr val="accent2"/>
                </a:solidFill>
              </a:rPr>
              <a:t>                         载流线圈所受力矩为</a:t>
            </a:r>
          </a:p>
        </p:txBody>
      </p:sp>
      <p:sp>
        <p:nvSpPr>
          <p:cNvPr id="19461" name="Text Box 5"/>
          <p:cNvSpPr txBox="1">
            <a:spLocks noChangeArrowheads="1"/>
          </p:cNvSpPr>
          <p:nvPr/>
        </p:nvSpPr>
        <p:spPr bwMode="auto">
          <a:xfrm>
            <a:off x="1600200" y="2566179"/>
            <a:ext cx="55948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accent2"/>
                </a:solidFill>
              </a:rPr>
              <a:t>使线圈磁矩的方向转向外磁场方向</a:t>
            </a:r>
          </a:p>
        </p:txBody>
      </p:sp>
      <p:grpSp>
        <p:nvGrpSpPr>
          <p:cNvPr id="2" name="Group 1054"/>
          <p:cNvGrpSpPr>
            <a:grpSpLocks/>
          </p:cNvGrpSpPr>
          <p:nvPr/>
        </p:nvGrpSpPr>
        <p:grpSpPr bwMode="auto">
          <a:xfrm>
            <a:off x="3429000" y="3124200"/>
            <a:ext cx="2133600" cy="1793875"/>
            <a:chOff x="2160" y="1968"/>
            <a:chExt cx="1344" cy="1130"/>
          </a:xfrm>
        </p:grpSpPr>
        <p:sp>
          <p:nvSpPr>
            <p:cNvPr id="10294" name="Line 39"/>
            <p:cNvSpPr>
              <a:spLocks noChangeShapeType="1"/>
            </p:cNvSpPr>
            <p:nvPr/>
          </p:nvSpPr>
          <p:spPr bwMode="auto">
            <a:xfrm>
              <a:off x="2544" y="2640"/>
              <a:ext cx="96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5" name="Oval 42"/>
            <p:cNvSpPr>
              <a:spLocks noChangeArrowheads="1"/>
            </p:cNvSpPr>
            <p:nvPr/>
          </p:nvSpPr>
          <p:spPr bwMode="auto">
            <a:xfrm rot="-5400000">
              <a:off x="3122" y="2457"/>
              <a:ext cx="19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296" name="Text Box 43"/>
            <p:cNvSpPr txBox="1">
              <a:spLocks noChangeArrowheads="1"/>
            </p:cNvSpPr>
            <p:nvPr/>
          </p:nvSpPr>
          <p:spPr bwMode="auto">
            <a:xfrm rot="-5400000">
              <a:off x="3026" y="2402"/>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chemeClr val="accent2"/>
                  </a:solidFill>
                </a:rPr>
                <a:t>×</a:t>
              </a:r>
            </a:p>
          </p:txBody>
        </p:sp>
        <p:sp>
          <p:nvSpPr>
            <p:cNvPr id="10297" name="Oval 44"/>
            <p:cNvSpPr>
              <a:spLocks noChangeArrowheads="1"/>
            </p:cNvSpPr>
            <p:nvPr/>
          </p:nvSpPr>
          <p:spPr bwMode="auto">
            <a:xfrm rot="-5400000">
              <a:off x="2263" y="2448"/>
              <a:ext cx="19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298" name="Text Box 45"/>
            <p:cNvSpPr txBox="1">
              <a:spLocks noChangeArrowheads="1"/>
            </p:cNvSpPr>
            <p:nvPr/>
          </p:nvSpPr>
          <p:spPr bwMode="auto">
            <a:xfrm rot="-5400000">
              <a:off x="2238" y="2418"/>
              <a:ext cx="1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chemeClr val="accent2"/>
                  </a:solidFill>
                </a:rPr>
                <a:t>.</a:t>
              </a:r>
            </a:p>
          </p:txBody>
        </p:sp>
        <p:sp>
          <p:nvSpPr>
            <p:cNvPr id="10299" name="Line 46"/>
            <p:cNvSpPr>
              <a:spLocks noChangeShapeType="1"/>
            </p:cNvSpPr>
            <p:nvPr/>
          </p:nvSpPr>
          <p:spPr bwMode="auto">
            <a:xfrm rot="-5400000">
              <a:off x="2797" y="2099"/>
              <a:ext cx="0" cy="8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0" name="Line 48"/>
            <p:cNvSpPr>
              <a:spLocks noChangeShapeType="1"/>
            </p:cNvSpPr>
            <p:nvPr/>
          </p:nvSpPr>
          <p:spPr bwMode="auto">
            <a:xfrm rot="-5400000">
              <a:off x="2633" y="2317"/>
              <a:ext cx="288" cy="0"/>
            </a:xfrm>
            <a:prstGeom prst="line">
              <a:avLst/>
            </a:prstGeom>
            <a:noFill/>
            <a:ln w="571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252" name="Object 69"/>
            <p:cNvGraphicFramePr>
              <a:graphicFrameLocks noChangeAspect="1"/>
            </p:cNvGraphicFramePr>
            <p:nvPr/>
          </p:nvGraphicFramePr>
          <p:xfrm>
            <a:off x="3162" y="2798"/>
            <a:ext cx="258" cy="300"/>
          </p:xfrm>
          <a:graphic>
            <a:graphicData uri="http://schemas.openxmlformats.org/presentationml/2006/ole">
              <mc:AlternateContent xmlns:mc="http://schemas.openxmlformats.org/markup-compatibility/2006">
                <mc:Choice xmlns:v="urn:schemas-microsoft-com:vml" Requires="v">
                  <p:oleObj name="公式" r:id="rId4" imgW="164880" imgH="190440" progId="Equation.3">
                    <p:embed/>
                  </p:oleObj>
                </mc:Choice>
                <mc:Fallback>
                  <p:oleObj name="公式" r:id="rId4" imgW="164880" imgH="190440" progId="Equation.3">
                    <p:embed/>
                    <p:pic>
                      <p:nvPicPr>
                        <p:cNvPr id="10252" name="Object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 y="2798"/>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72"/>
            <p:cNvGraphicFramePr>
              <a:graphicFrameLocks noChangeAspect="1"/>
            </p:cNvGraphicFramePr>
            <p:nvPr/>
          </p:nvGraphicFramePr>
          <p:xfrm>
            <a:off x="2696" y="1968"/>
            <a:ext cx="224" cy="243"/>
          </p:xfrm>
          <a:graphic>
            <a:graphicData uri="http://schemas.openxmlformats.org/presentationml/2006/ole">
              <mc:AlternateContent xmlns:mc="http://schemas.openxmlformats.org/markup-compatibility/2006">
                <mc:Choice xmlns:v="urn:schemas-microsoft-com:vml" Requires="v">
                  <p:oleObj name="公式" r:id="rId6" imgW="164880" imgH="177480" progId="Equation.3">
                    <p:embed/>
                  </p:oleObj>
                </mc:Choice>
                <mc:Fallback>
                  <p:oleObj name="公式" r:id="rId6" imgW="164880" imgH="177480" progId="Equation.3">
                    <p:embed/>
                    <p:pic>
                      <p:nvPicPr>
                        <p:cNvPr id="10253" name="Object 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6" y="1968"/>
                          <a:ext cx="22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056"/>
          <p:cNvGrpSpPr>
            <a:grpSpLocks/>
          </p:cNvGrpSpPr>
          <p:nvPr/>
        </p:nvGrpSpPr>
        <p:grpSpPr bwMode="auto">
          <a:xfrm>
            <a:off x="7140575" y="3200400"/>
            <a:ext cx="1727200" cy="1827213"/>
            <a:chOff x="4498" y="2016"/>
            <a:chExt cx="1088" cy="1151"/>
          </a:xfrm>
        </p:grpSpPr>
        <p:sp>
          <p:nvSpPr>
            <p:cNvPr id="10280" name="Line 59"/>
            <p:cNvSpPr>
              <a:spLocks noChangeShapeType="1"/>
            </p:cNvSpPr>
            <p:nvPr/>
          </p:nvSpPr>
          <p:spPr bwMode="auto">
            <a:xfrm>
              <a:off x="4800" y="259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1" name="Oval 62"/>
            <p:cNvSpPr>
              <a:spLocks noChangeArrowheads="1"/>
            </p:cNvSpPr>
            <p:nvPr/>
          </p:nvSpPr>
          <p:spPr bwMode="auto">
            <a:xfrm flipH="1">
              <a:off x="4857" y="2927"/>
              <a:ext cx="19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282" name="Text Box 63"/>
            <p:cNvSpPr txBox="1">
              <a:spLocks noChangeArrowheads="1"/>
            </p:cNvSpPr>
            <p:nvPr/>
          </p:nvSpPr>
          <p:spPr bwMode="auto">
            <a:xfrm flipH="1">
              <a:off x="4795" y="2016"/>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chemeClr val="accent2"/>
                  </a:solidFill>
                </a:rPr>
                <a:t>×</a:t>
              </a:r>
            </a:p>
          </p:txBody>
        </p:sp>
        <p:sp>
          <p:nvSpPr>
            <p:cNvPr id="10283" name="Oval 64"/>
            <p:cNvSpPr>
              <a:spLocks noChangeArrowheads="1"/>
            </p:cNvSpPr>
            <p:nvPr/>
          </p:nvSpPr>
          <p:spPr bwMode="auto">
            <a:xfrm flipH="1">
              <a:off x="4848" y="2068"/>
              <a:ext cx="19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284" name="Text Box 65"/>
            <p:cNvSpPr txBox="1">
              <a:spLocks noChangeArrowheads="1"/>
            </p:cNvSpPr>
            <p:nvPr/>
          </p:nvSpPr>
          <p:spPr bwMode="auto">
            <a:xfrm flipH="1">
              <a:off x="4848" y="2840"/>
              <a:ext cx="1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chemeClr val="accent2"/>
                  </a:solidFill>
                </a:rPr>
                <a:t>.</a:t>
              </a:r>
            </a:p>
          </p:txBody>
        </p:sp>
        <p:sp>
          <p:nvSpPr>
            <p:cNvPr id="10285" name="Line 67"/>
            <p:cNvSpPr>
              <a:spLocks noChangeShapeType="1"/>
            </p:cNvSpPr>
            <p:nvPr/>
          </p:nvSpPr>
          <p:spPr bwMode="auto">
            <a:xfrm flipH="1">
              <a:off x="4944" y="2160"/>
              <a:ext cx="0" cy="8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6" name="Line 68"/>
            <p:cNvSpPr>
              <a:spLocks noChangeShapeType="1"/>
            </p:cNvSpPr>
            <p:nvPr/>
          </p:nvSpPr>
          <p:spPr bwMode="auto">
            <a:xfrm flipH="1">
              <a:off x="4560" y="2592"/>
              <a:ext cx="288" cy="0"/>
            </a:xfrm>
            <a:prstGeom prst="line">
              <a:avLst/>
            </a:prstGeom>
            <a:noFill/>
            <a:ln w="571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248" name="Object 71"/>
            <p:cNvGraphicFramePr>
              <a:graphicFrameLocks noChangeAspect="1"/>
            </p:cNvGraphicFramePr>
            <p:nvPr/>
          </p:nvGraphicFramePr>
          <p:xfrm>
            <a:off x="5328" y="2736"/>
            <a:ext cx="258" cy="300"/>
          </p:xfrm>
          <a:graphic>
            <a:graphicData uri="http://schemas.openxmlformats.org/presentationml/2006/ole">
              <mc:AlternateContent xmlns:mc="http://schemas.openxmlformats.org/markup-compatibility/2006">
                <mc:Choice xmlns:v="urn:schemas-microsoft-com:vml" Requires="v">
                  <p:oleObj name="公式" r:id="rId8" imgW="164880" imgH="190440" progId="Equation.3">
                    <p:embed/>
                  </p:oleObj>
                </mc:Choice>
                <mc:Fallback>
                  <p:oleObj name="公式" r:id="rId8" imgW="164880" imgH="190440" progId="Equation.3">
                    <p:embed/>
                    <p:pic>
                      <p:nvPicPr>
                        <p:cNvPr id="10248" name="Object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8" y="2736"/>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74"/>
            <p:cNvGraphicFramePr>
              <a:graphicFrameLocks noChangeAspect="1"/>
            </p:cNvGraphicFramePr>
            <p:nvPr/>
          </p:nvGraphicFramePr>
          <p:xfrm>
            <a:off x="4498" y="2242"/>
            <a:ext cx="224" cy="243"/>
          </p:xfrm>
          <a:graphic>
            <a:graphicData uri="http://schemas.openxmlformats.org/presentationml/2006/ole">
              <mc:AlternateContent xmlns:mc="http://schemas.openxmlformats.org/markup-compatibility/2006">
                <mc:Choice xmlns:v="urn:schemas-microsoft-com:vml" Requires="v">
                  <p:oleObj name="公式" r:id="rId9" imgW="164880" imgH="177480" progId="Equation.3">
                    <p:embed/>
                  </p:oleObj>
                </mc:Choice>
                <mc:Fallback>
                  <p:oleObj name="公式" r:id="rId9" imgW="164880" imgH="177480" progId="Equation.3">
                    <p:embed/>
                    <p:pic>
                      <p:nvPicPr>
                        <p:cNvPr id="10249" name="Object 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8" y="2242"/>
                          <a:ext cx="22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052"/>
          <p:cNvGrpSpPr>
            <a:grpSpLocks/>
          </p:cNvGrpSpPr>
          <p:nvPr/>
        </p:nvGrpSpPr>
        <p:grpSpPr bwMode="auto">
          <a:xfrm>
            <a:off x="228600" y="3200400"/>
            <a:ext cx="1371600" cy="1905000"/>
            <a:chOff x="144" y="2016"/>
            <a:chExt cx="864" cy="1200"/>
          </a:xfrm>
        </p:grpSpPr>
        <p:grpSp>
          <p:nvGrpSpPr>
            <p:cNvPr id="10265" name="Group 80"/>
            <p:cNvGrpSpPr>
              <a:grpSpLocks/>
            </p:cNvGrpSpPr>
            <p:nvPr/>
          </p:nvGrpSpPr>
          <p:grpSpPr bwMode="auto">
            <a:xfrm>
              <a:off x="144" y="2640"/>
              <a:ext cx="864" cy="444"/>
              <a:chOff x="144" y="2640"/>
              <a:chExt cx="864" cy="444"/>
            </a:xfrm>
          </p:grpSpPr>
          <p:sp>
            <p:nvSpPr>
              <p:cNvPr id="10272" name="Line 6"/>
              <p:cNvSpPr>
                <a:spLocks noChangeShapeType="1"/>
              </p:cNvSpPr>
              <p:nvPr/>
            </p:nvSpPr>
            <p:spPr bwMode="auto">
              <a:xfrm>
                <a:off x="144" y="2640"/>
                <a:ext cx="864"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245" name="Object 7"/>
              <p:cNvGraphicFramePr>
                <a:graphicFrameLocks noChangeAspect="1"/>
              </p:cNvGraphicFramePr>
              <p:nvPr/>
            </p:nvGraphicFramePr>
            <p:xfrm>
              <a:off x="720" y="2784"/>
              <a:ext cx="258" cy="300"/>
            </p:xfrm>
            <a:graphic>
              <a:graphicData uri="http://schemas.openxmlformats.org/presentationml/2006/ole">
                <mc:AlternateContent xmlns:mc="http://schemas.openxmlformats.org/markup-compatibility/2006">
                  <mc:Choice xmlns:v="urn:schemas-microsoft-com:vml" Requires="v">
                    <p:oleObj name="公式" r:id="rId11" imgW="164880" imgH="190440" progId="Equation.3">
                      <p:embed/>
                    </p:oleObj>
                  </mc:Choice>
                  <mc:Fallback>
                    <p:oleObj name="公式" r:id="rId11" imgW="164880" imgH="190440" progId="Equation.3">
                      <p:embed/>
                      <p:pic>
                        <p:nvPicPr>
                          <p:cNvPr id="1024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2784"/>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66" name="Oval 8"/>
            <p:cNvSpPr>
              <a:spLocks noChangeArrowheads="1"/>
            </p:cNvSpPr>
            <p:nvPr/>
          </p:nvSpPr>
          <p:spPr bwMode="auto">
            <a:xfrm>
              <a:off x="272" y="2967"/>
              <a:ext cx="19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267" name="Text Box 9"/>
            <p:cNvSpPr txBox="1">
              <a:spLocks noChangeArrowheads="1"/>
            </p:cNvSpPr>
            <p:nvPr/>
          </p:nvSpPr>
          <p:spPr bwMode="auto">
            <a:xfrm>
              <a:off x="192" y="2889"/>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chemeClr val="accent2"/>
                  </a:solidFill>
                </a:rPr>
                <a:t>×</a:t>
              </a:r>
            </a:p>
          </p:txBody>
        </p:sp>
        <p:sp>
          <p:nvSpPr>
            <p:cNvPr id="10268" name="Oval 11"/>
            <p:cNvSpPr>
              <a:spLocks noChangeArrowheads="1"/>
            </p:cNvSpPr>
            <p:nvPr/>
          </p:nvSpPr>
          <p:spPr bwMode="auto">
            <a:xfrm>
              <a:off x="281" y="2108"/>
              <a:ext cx="19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269" name="Text Box 12"/>
            <p:cNvSpPr txBox="1">
              <a:spLocks noChangeArrowheads="1"/>
            </p:cNvSpPr>
            <p:nvPr/>
          </p:nvSpPr>
          <p:spPr bwMode="auto">
            <a:xfrm>
              <a:off x="288" y="2016"/>
              <a:ext cx="1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chemeClr val="accent2"/>
                  </a:solidFill>
                </a:rPr>
                <a:t>.</a:t>
              </a:r>
            </a:p>
          </p:txBody>
        </p:sp>
        <p:sp>
          <p:nvSpPr>
            <p:cNvPr id="10270" name="Line 16"/>
            <p:cNvSpPr>
              <a:spLocks noChangeShapeType="1"/>
            </p:cNvSpPr>
            <p:nvPr/>
          </p:nvSpPr>
          <p:spPr bwMode="auto">
            <a:xfrm>
              <a:off x="384" y="2208"/>
              <a:ext cx="0" cy="8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1" name="Line 28"/>
            <p:cNvSpPr>
              <a:spLocks noChangeShapeType="1"/>
            </p:cNvSpPr>
            <p:nvPr/>
          </p:nvSpPr>
          <p:spPr bwMode="auto">
            <a:xfrm>
              <a:off x="480" y="2632"/>
              <a:ext cx="288" cy="0"/>
            </a:xfrm>
            <a:prstGeom prst="line">
              <a:avLst/>
            </a:prstGeom>
            <a:noFill/>
            <a:ln w="571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244" name="Object 76"/>
            <p:cNvGraphicFramePr>
              <a:graphicFrameLocks noChangeAspect="1"/>
            </p:cNvGraphicFramePr>
            <p:nvPr/>
          </p:nvGraphicFramePr>
          <p:xfrm>
            <a:off x="610" y="2283"/>
            <a:ext cx="225" cy="242"/>
          </p:xfrm>
          <a:graphic>
            <a:graphicData uri="http://schemas.openxmlformats.org/presentationml/2006/ole">
              <mc:AlternateContent xmlns:mc="http://schemas.openxmlformats.org/markup-compatibility/2006">
                <mc:Choice xmlns:v="urn:schemas-microsoft-com:vml" Requires="v">
                  <p:oleObj name="公式" r:id="rId12" imgW="164880" imgH="177480" progId="Equation.3">
                    <p:embed/>
                  </p:oleObj>
                </mc:Choice>
                <mc:Fallback>
                  <p:oleObj name="公式" r:id="rId12" imgW="164880" imgH="177480" progId="Equation.3">
                    <p:embed/>
                    <p:pic>
                      <p:nvPicPr>
                        <p:cNvPr id="10244" name="Object 7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0" y="2283"/>
                          <a:ext cx="225"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533" name="Text Box 77"/>
          <p:cNvSpPr txBox="1">
            <a:spLocks noChangeArrowheads="1"/>
          </p:cNvSpPr>
          <p:nvPr/>
        </p:nvSpPr>
        <p:spPr bwMode="auto">
          <a:xfrm>
            <a:off x="265287" y="5301208"/>
            <a:ext cx="8883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i="1" dirty="0">
                <a:solidFill>
                  <a:schemeClr val="accent2"/>
                </a:solidFill>
              </a:rPr>
              <a:t>θ</a:t>
            </a:r>
            <a:r>
              <a:rPr lang="en-US" altLang="zh-CN" sz="2800" dirty="0">
                <a:solidFill>
                  <a:schemeClr val="accent2"/>
                </a:solidFill>
              </a:rPr>
              <a:t>=0</a:t>
            </a:r>
          </a:p>
          <a:p>
            <a:pPr algn="l" eaLnBrk="1" hangingPunct="1"/>
            <a:r>
              <a:rPr lang="en-US" altLang="zh-CN" sz="2800" i="1" dirty="0">
                <a:solidFill>
                  <a:schemeClr val="accent2"/>
                </a:solidFill>
              </a:rPr>
              <a:t>M</a:t>
            </a:r>
            <a:r>
              <a:rPr lang="en-US" altLang="zh-CN" sz="2800" dirty="0">
                <a:solidFill>
                  <a:schemeClr val="accent2"/>
                </a:solidFill>
              </a:rPr>
              <a:t>=0</a:t>
            </a:r>
          </a:p>
        </p:txBody>
      </p:sp>
      <p:sp>
        <p:nvSpPr>
          <p:cNvPr id="19534" name="Text Box 78"/>
          <p:cNvSpPr txBox="1">
            <a:spLocks noChangeArrowheads="1"/>
          </p:cNvSpPr>
          <p:nvPr/>
        </p:nvSpPr>
        <p:spPr bwMode="auto">
          <a:xfrm>
            <a:off x="3707904" y="5363170"/>
            <a:ext cx="13938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i="1" dirty="0">
                <a:solidFill>
                  <a:schemeClr val="accent2"/>
                </a:solidFill>
              </a:rPr>
              <a:t>θ</a:t>
            </a:r>
            <a:r>
              <a:rPr lang="en-US" altLang="zh-CN" sz="2800" dirty="0">
                <a:solidFill>
                  <a:schemeClr val="accent2"/>
                </a:solidFill>
              </a:rPr>
              <a:t>=</a:t>
            </a:r>
            <a:r>
              <a:rPr lang="en-US" altLang="zh-CN" sz="2800" i="1" dirty="0">
                <a:solidFill>
                  <a:schemeClr val="accent2"/>
                </a:solidFill>
                <a:latin typeface="Symbol" panose="05050102010706020507" pitchFamily="18" charset="2"/>
                <a:sym typeface="Symbol" panose="05050102010706020507" pitchFamily="18" charset="2"/>
              </a:rPr>
              <a:t>p </a:t>
            </a:r>
            <a:r>
              <a:rPr lang="en-US" altLang="zh-CN" sz="2800" dirty="0">
                <a:solidFill>
                  <a:schemeClr val="accent2"/>
                </a:solidFill>
                <a:sym typeface="Symbol" panose="05050102010706020507" pitchFamily="18" charset="2"/>
              </a:rPr>
              <a:t>/ 2</a:t>
            </a:r>
            <a:endParaRPr lang="en-US" altLang="zh-CN" sz="2800" dirty="0">
              <a:solidFill>
                <a:schemeClr val="accent2"/>
              </a:solidFill>
            </a:endParaRPr>
          </a:p>
          <a:p>
            <a:pPr algn="l" eaLnBrk="1" hangingPunct="1"/>
            <a:r>
              <a:rPr lang="en-US" altLang="zh-CN" sz="2800" dirty="0">
                <a:solidFill>
                  <a:schemeClr val="accent2"/>
                </a:solidFill>
              </a:rPr>
              <a:t>  </a:t>
            </a:r>
            <a:r>
              <a:rPr lang="en-US" altLang="zh-CN" sz="2800" i="1" dirty="0" err="1">
                <a:solidFill>
                  <a:schemeClr val="accent2"/>
                </a:solidFill>
              </a:rPr>
              <a:t>M</a:t>
            </a:r>
            <a:r>
              <a:rPr lang="en-US" altLang="zh-CN" sz="2800" baseline="-25000" dirty="0" err="1">
                <a:solidFill>
                  <a:schemeClr val="accent2"/>
                </a:solidFill>
              </a:rPr>
              <a:t>max</a:t>
            </a:r>
            <a:endParaRPr lang="en-US" altLang="zh-CN" sz="2800" dirty="0">
              <a:solidFill>
                <a:schemeClr val="accent2"/>
              </a:solidFill>
            </a:endParaRPr>
          </a:p>
        </p:txBody>
      </p:sp>
      <p:sp>
        <p:nvSpPr>
          <p:cNvPr id="19535" name="Text Box 79"/>
          <p:cNvSpPr txBox="1">
            <a:spLocks noChangeArrowheads="1"/>
          </p:cNvSpPr>
          <p:nvPr/>
        </p:nvSpPr>
        <p:spPr bwMode="auto">
          <a:xfrm>
            <a:off x="7391400" y="5229200"/>
            <a:ext cx="1219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i="1" dirty="0">
                <a:solidFill>
                  <a:schemeClr val="accent2"/>
                </a:solidFill>
              </a:rPr>
              <a:t>θ</a:t>
            </a:r>
            <a:r>
              <a:rPr lang="en-US" altLang="zh-CN" sz="2800" dirty="0">
                <a:solidFill>
                  <a:schemeClr val="accent2"/>
                </a:solidFill>
              </a:rPr>
              <a:t>=</a:t>
            </a:r>
            <a:r>
              <a:rPr lang="en-US" altLang="zh-CN" sz="2800" i="1" dirty="0">
                <a:solidFill>
                  <a:schemeClr val="accent2"/>
                </a:solidFill>
                <a:latin typeface="Symbol" panose="05050102010706020507" pitchFamily="18" charset="2"/>
              </a:rPr>
              <a:t>p</a:t>
            </a:r>
            <a:endParaRPr lang="en-US" altLang="zh-CN" sz="2800" dirty="0">
              <a:solidFill>
                <a:schemeClr val="accent2"/>
              </a:solidFill>
            </a:endParaRPr>
          </a:p>
          <a:p>
            <a:pPr algn="l" eaLnBrk="1" hangingPunct="1"/>
            <a:r>
              <a:rPr lang="en-US" altLang="zh-CN" sz="2800" i="1" dirty="0">
                <a:solidFill>
                  <a:schemeClr val="accent2"/>
                </a:solidFill>
              </a:rPr>
              <a:t>M</a:t>
            </a:r>
            <a:r>
              <a:rPr lang="en-US" altLang="zh-CN" sz="2800" dirty="0">
                <a:solidFill>
                  <a:schemeClr val="accent2"/>
                </a:solidFill>
              </a:rPr>
              <a:t>=0</a:t>
            </a:r>
          </a:p>
        </p:txBody>
      </p:sp>
      <p:graphicFrame>
        <p:nvGraphicFramePr>
          <p:cNvPr id="19547" name="Object 91"/>
          <p:cNvGraphicFramePr>
            <a:graphicFrameLocks noChangeAspect="1"/>
          </p:cNvGraphicFramePr>
          <p:nvPr/>
        </p:nvGraphicFramePr>
        <p:xfrm>
          <a:off x="3957638" y="1195388"/>
          <a:ext cx="2828925" cy="557212"/>
        </p:xfrm>
        <a:graphic>
          <a:graphicData uri="http://schemas.openxmlformats.org/presentationml/2006/ole">
            <mc:AlternateContent xmlns:mc="http://schemas.openxmlformats.org/markup-compatibility/2006">
              <mc:Choice xmlns:v="urn:schemas-microsoft-com:vml" Requires="v">
                <p:oleObj name="Equation" r:id="rId14" imgW="1257120" imgH="253800" progId="Equation.DSMT4">
                  <p:embed/>
                </p:oleObj>
              </mc:Choice>
              <mc:Fallback>
                <p:oleObj name="Equation" r:id="rId14" imgW="1257120" imgH="253800" progId="Equation.DSMT4">
                  <p:embed/>
                  <p:pic>
                    <p:nvPicPr>
                      <p:cNvPr id="19547" name="Object 9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7638" y="1195388"/>
                        <a:ext cx="2828925"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 name="Text Box 77"/>
          <p:cNvSpPr txBox="1">
            <a:spLocks noChangeArrowheads="1"/>
          </p:cNvSpPr>
          <p:nvPr/>
        </p:nvSpPr>
        <p:spPr bwMode="auto">
          <a:xfrm>
            <a:off x="215834" y="6165304"/>
            <a:ext cx="17638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accent2"/>
                </a:solidFill>
              </a:rPr>
              <a:t>稳定平衡</a:t>
            </a:r>
            <a:endParaRPr lang="en-US" altLang="zh-CN" sz="2800" dirty="0">
              <a:solidFill>
                <a:schemeClr val="accent2"/>
              </a:solidFill>
            </a:endParaRPr>
          </a:p>
        </p:txBody>
      </p:sp>
      <p:sp>
        <p:nvSpPr>
          <p:cNvPr id="62" name="Text Box 77"/>
          <p:cNvSpPr txBox="1">
            <a:spLocks noChangeArrowheads="1"/>
          </p:cNvSpPr>
          <p:nvPr/>
        </p:nvSpPr>
        <p:spPr bwMode="auto">
          <a:xfrm>
            <a:off x="6804248" y="6165304"/>
            <a:ext cx="20357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accent2"/>
                </a:solidFill>
              </a:rPr>
              <a:t>非稳定平衡</a:t>
            </a:r>
            <a:endParaRPr lang="en-US" altLang="zh-CN" sz="2800" dirty="0">
              <a:solidFill>
                <a:schemeClr val="accent2"/>
              </a:solidFill>
            </a:endParaRPr>
          </a:p>
        </p:txBody>
      </p:sp>
      <p:sp>
        <p:nvSpPr>
          <p:cNvPr id="63" name="文本框 62"/>
          <p:cNvSpPr txBox="1"/>
          <p:nvPr/>
        </p:nvSpPr>
        <p:spPr>
          <a:xfrm>
            <a:off x="1642131" y="1753652"/>
            <a:ext cx="5234125" cy="523220"/>
          </a:xfrm>
          <a:prstGeom prst="rect">
            <a:avLst/>
          </a:prstGeom>
          <a:noFill/>
        </p:spPr>
        <p:txBody>
          <a:bodyPr wrap="none" rtlCol="0">
            <a:spAutoFit/>
          </a:bodyPr>
          <a:lstStyle/>
          <a:p>
            <a:r>
              <a:rPr lang="zh-CN" altLang="en-US" sz="2800" dirty="0">
                <a:solidFill>
                  <a:srgbClr val="C00000"/>
                </a:solidFill>
              </a:rPr>
              <a:t>合外力为零，力矩与参考点无关</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60">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94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954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down)">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9461">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0-#ppt_w/2"/>
                                          </p:val>
                                        </p:tav>
                                        <p:tav tm="100000">
                                          <p:val>
                                            <p:strVal val="#ppt_x"/>
                                          </p:val>
                                        </p:tav>
                                      </p:tavLst>
                                    </p:anim>
                                    <p:anim calcmode="lin" valueType="num">
                                      <p:cBhvr additive="base">
                                        <p:cTn id="37"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9533">
                                            <p:txEl>
                                              <p:pRg st="0" end="0"/>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9533">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61">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additive="base">
                                        <p:cTn id="54" dur="500" fill="hold"/>
                                        <p:tgtEl>
                                          <p:spTgt spid="2"/>
                                        </p:tgtEl>
                                        <p:attrNameLst>
                                          <p:attrName>ppt_x</p:attrName>
                                        </p:attrNameLst>
                                      </p:cBhvr>
                                      <p:tavLst>
                                        <p:tav tm="0">
                                          <p:val>
                                            <p:strVal val="0-#ppt_w/2"/>
                                          </p:val>
                                        </p:tav>
                                        <p:tav tm="100000">
                                          <p:val>
                                            <p:strVal val="#ppt_x"/>
                                          </p:val>
                                        </p:tav>
                                      </p:tavLst>
                                    </p:anim>
                                    <p:anim calcmode="lin" valueType="num">
                                      <p:cBhvr additive="base">
                                        <p:cTn id="5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9534">
                                            <p:txEl>
                                              <p:pRg st="0" end="0"/>
                                            </p:txEl>
                                          </p:spTgt>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19534">
                                            <p:txEl>
                                              <p:pRg st="1" end="1"/>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additive="base">
                                        <p:cTn id="68" dur="500" fill="hold"/>
                                        <p:tgtEl>
                                          <p:spTgt spid="4"/>
                                        </p:tgtEl>
                                        <p:attrNameLst>
                                          <p:attrName>ppt_x</p:attrName>
                                        </p:attrNameLst>
                                      </p:cBhvr>
                                      <p:tavLst>
                                        <p:tav tm="0">
                                          <p:val>
                                            <p:strVal val="0-#ppt_w/2"/>
                                          </p:val>
                                        </p:tav>
                                        <p:tav tm="100000">
                                          <p:val>
                                            <p:strVal val="#ppt_x"/>
                                          </p:val>
                                        </p:tav>
                                      </p:tavLst>
                                    </p:anim>
                                    <p:anim calcmode="lin" valueType="num">
                                      <p:cBhvr additive="base">
                                        <p:cTn id="6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19535">
                                            <p:txEl>
                                              <p:pRg st="0" end="0"/>
                                            </p:txEl>
                                          </p:spTgt>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19535">
                                            <p:txEl>
                                              <p:pRg st="1" end="1"/>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P spid="19460" grpId="0" build="p" autoUpdateAnimBg="0"/>
      <p:bldP spid="19461" grpId="0" build="p" autoUpdateAnimBg="0"/>
      <p:bldP spid="19533" grpId="0" build="p" autoUpdateAnimBg="0"/>
      <p:bldP spid="19534" grpId="0" build="p" autoUpdateAnimBg="0"/>
      <p:bldP spid="19535" grpId="0" build="p" autoUpdateAnimBg="0"/>
      <p:bldP spid="61" grpId="0" build="p" autoUpdateAnimBg="0"/>
      <p:bldP spid="62" grpId="0" build="p" autoUpdateAnimBg="0"/>
      <p:bldP spid="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279" name="Text Box 2"/>
              <p:cNvSpPr txBox="1">
                <a:spLocks noChangeArrowheads="1"/>
              </p:cNvSpPr>
              <p:nvPr/>
            </p:nvSpPr>
            <p:spPr bwMode="auto">
              <a:xfrm>
                <a:off x="0" y="-27384"/>
                <a:ext cx="9144000" cy="1437253"/>
              </a:xfrm>
              <a:prstGeom prst="rect">
                <a:avLst/>
              </a:prstGeom>
              <a:solidFill>
                <a:srgbClr val="FFCCCC"/>
              </a:solidFill>
              <a:ln>
                <a:noFill/>
              </a:ln>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accent2"/>
                    </a:solidFill>
                  </a:rPr>
                  <a:t>例 </a:t>
                </a:r>
                <a:r>
                  <a:rPr lang="en-US" altLang="zh-CN" sz="2800" dirty="0">
                    <a:solidFill>
                      <a:schemeClr val="accent2"/>
                    </a:solidFill>
                  </a:rPr>
                  <a:t>1</a:t>
                </a:r>
                <a:r>
                  <a:rPr lang="zh-CN" altLang="en-US" sz="2800" dirty="0">
                    <a:solidFill>
                      <a:schemeClr val="accent2"/>
                    </a:solidFill>
                  </a:rPr>
                  <a:t>：半径为 </a:t>
                </a:r>
                <a:r>
                  <a:rPr lang="en-US" altLang="zh-CN" sz="2800" i="1" dirty="0">
                    <a:solidFill>
                      <a:schemeClr val="accent2"/>
                    </a:solidFill>
                  </a:rPr>
                  <a:t>R</a:t>
                </a:r>
                <a:r>
                  <a:rPr lang="en-US" altLang="zh-CN" sz="2800" dirty="0">
                    <a:solidFill>
                      <a:schemeClr val="accent2"/>
                    </a:solidFill>
                  </a:rPr>
                  <a:t> </a:t>
                </a:r>
                <a:r>
                  <a:rPr lang="zh-CN" altLang="en-US" sz="2800" dirty="0">
                    <a:solidFill>
                      <a:schemeClr val="accent2"/>
                    </a:solidFill>
                  </a:rPr>
                  <a:t>的四分之一圆弧 </a:t>
                </a:r>
                <a:r>
                  <a:rPr lang="en-US" altLang="zh-CN" sz="2800" dirty="0">
                    <a:solidFill>
                      <a:schemeClr val="accent2"/>
                    </a:solidFill>
                  </a:rPr>
                  <a:t>AB</a:t>
                </a:r>
                <a:r>
                  <a:rPr lang="zh-CN" altLang="en-US" sz="2800" dirty="0">
                    <a:solidFill>
                      <a:schemeClr val="accent2"/>
                    </a:solidFill>
                  </a:rPr>
                  <a:t>，处于均匀</a:t>
                </a:r>
                <a:r>
                  <a:rPr lang="zh-CN" altLang="en-US" sz="2800">
                    <a:solidFill>
                      <a:schemeClr val="accent2"/>
                    </a:solidFill>
                  </a:rPr>
                  <a:t>磁场</a:t>
                </a:r>
                <a:r>
                  <a:rPr lang="zh-CN" altLang="en-US" sz="2800" i="1">
                    <a:solidFill>
                      <a:schemeClr val="accent2"/>
                    </a:solidFill>
                  </a:rPr>
                  <a:t> </a:t>
                </a:r>
                <a14:m>
                  <m:oMath xmlns:m="http://schemas.openxmlformats.org/officeDocument/2006/math">
                    <m:sSub>
                      <m:sSubPr>
                        <m:ctrlPr>
                          <a:rPr lang="en-US" altLang="zh-CN" sz="2800" b="1" i="1" dirty="0" smtClean="0">
                            <a:solidFill>
                              <a:schemeClr val="accent2"/>
                            </a:solidFill>
                            <a:latin typeface="Cambria Math" panose="02040503050406030204" pitchFamily="18" charset="0"/>
                          </a:rPr>
                        </m:ctrlPr>
                      </m:sSubPr>
                      <m:e>
                        <m:acc>
                          <m:accPr>
                            <m:chr m:val="⃗"/>
                            <m:ctrlPr>
                              <a:rPr lang="en-US" altLang="zh-CN" sz="2800" b="1" i="1" smtClean="0">
                                <a:solidFill>
                                  <a:schemeClr val="accent2"/>
                                </a:solidFill>
                                <a:latin typeface="Cambria Math" panose="02040503050406030204" pitchFamily="18" charset="0"/>
                              </a:rPr>
                            </m:ctrlPr>
                          </m:accPr>
                          <m:e>
                            <m:r>
                              <a:rPr lang="en-US" altLang="zh-CN" sz="2800" b="1" i="1" smtClean="0">
                                <a:solidFill>
                                  <a:schemeClr val="accent2"/>
                                </a:solidFill>
                                <a:latin typeface="Cambria Math" panose="02040503050406030204" pitchFamily="18" charset="0"/>
                              </a:rPr>
                              <m:t>𝑩</m:t>
                            </m:r>
                          </m:e>
                        </m:acc>
                      </m:e>
                      <m:sub>
                        <m:r>
                          <a:rPr lang="en-US" altLang="zh-CN" sz="2800" b="1" i="1" dirty="0" smtClean="0">
                            <a:solidFill>
                              <a:schemeClr val="accent2"/>
                            </a:solidFill>
                            <a:latin typeface="Cambria Math" panose="02040503050406030204" pitchFamily="18" charset="0"/>
                          </a:rPr>
                          <m:t>𝟎</m:t>
                        </m:r>
                      </m:sub>
                    </m:sSub>
                  </m:oMath>
                </a14:m>
                <a:r>
                  <a:rPr lang="en-US" altLang="zh-CN" sz="2800" baseline="-25000">
                    <a:solidFill>
                      <a:schemeClr val="accent2"/>
                    </a:solidFill>
                  </a:rPr>
                  <a:t> </a:t>
                </a:r>
                <a:r>
                  <a:rPr lang="zh-CN" altLang="en-US" sz="2800" dirty="0">
                    <a:solidFill>
                      <a:schemeClr val="accent2"/>
                    </a:solidFill>
                  </a:rPr>
                  <a:t>中，可绕 </a:t>
                </a:r>
                <a:r>
                  <a:rPr lang="en-US" altLang="zh-CN" sz="2800" i="1" dirty="0">
                    <a:solidFill>
                      <a:schemeClr val="accent2"/>
                    </a:solidFill>
                  </a:rPr>
                  <a:t>z </a:t>
                </a:r>
                <a:r>
                  <a:rPr lang="zh-CN" altLang="zh-CN" sz="2800" dirty="0">
                    <a:solidFill>
                      <a:schemeClr val="accent2"/>
                    </a:solidFill>
                  </a:rPr>
                  <a:t>轴转动，其中通有电流 </a:t>
                </a:r>
                <a:r>
                  <a:rPr lang="en-US" altLang="zh-CN" sz="2800" i="1" dirty="0">
                    <a:solidFill>
                      <a:schemeClr val="accent2"/>
                    </a:solidFill>
                  </a:rPr>
                  <a:t>I</a:t>
                </a:r>
                <a:r>
                  <a:rPr lang="zh-CN" altLang="en-US" sz="2800" dirty="0">
                    <a:solidFill>
                      <a:schemeClr val="accent2"/>
                    </a:solidFill>
                  </a:rPr>
                  <a:t>，</a:t>
                </a:r>
                <a:r>
                  <a:rPr lang="zh-CN" altLang="zh-CN" sz="2800" dirty="0">
                    <a:solidFill>
                      <a:schemeClr val="accent2"/>
                    </a:solidFill>
                  </a:rPr>
                  <a:t>求： 1）如图</a:t>
                </a:r>
                <a:r>
                  <a:rPr lang="zh-CN" altLang="zh-CN" sz="2800">
                    <a:solidFill>
                      <a:schemeClr val="accent2"/>
                    </a:solidFill>
                  </a:rPr>
                  <a:t>位置时</a:t>
                </a:r>
                <a:r>
                  <a:rPr lang="en-US" altLang="zh-CN" sz="2800">
                    <a:solidFill>
                      <a:schemeClr val="accent2"/>
                    </a:solidFill>
                  </a:rPr>
                  <a:t>, AB </a:t>
                </a:r>
                <a:r>
                  <a:rPr lang="zh-CN" altLang="zh-CN" sz="2800" dirty="0">
                    <a:solidFill>
                      <a:schemeClr val="accent2"/>
                    </a:solidFill>
                  </a:rPr>
                  <a:t>弧所受的磁场力</a:t>
                </a:r>
                <a:r>
                  <a:rPr lang="zh-CN" altLang="zh-CN" sz="2800">
                    <a:solidFill>
                      <a:schemeClr val="accent2"/>
                    </a:solidFill>
                  </a:rPr>
                  <a:t>，2）</a:t>
                </a:r>
                <a:r>
                  <a:rPr lang="en-US" altLang="zh-CN" sz="2800">
                    <a:solidFill>
                      <a:schemeClr val="accent2"/>
                    </a:solidFill>
                  </a:rPr>
                  <a:t>AB</a:t>
                </a:r>
                <a:r>
                  <a:rPr lang="zh-CN" altLang="zh-CN" sz="2800">
                    <a:solidFill>
                      <a:schemeClr val="accent2"/>
                    </a:solidFill>
                  </a:rPr>
                  <a:t>弧</a:t>
                </a:r>
                <a:r>
                  <a:rPr lang="zh-CN" altLang="zh-CN" sz="2800" dirty="0">
                    <a:solidFill>
                      <a:schemeClr val="accent2"/>
                    </a:solidFill>
                  </a:rPr>
                  <a:t>所</a:t>
                </a:r>
                <a:r>
                  <a:rPr lang="zh-CN" altLang="zh-CN" sz="2800">
                    <a:solidFill>
                      <a:schemeClr val="accent2"/>
                    </a:solidFill>
                  </a:rPr>
                  <a:t>受的</a:t>
                </a:r>
                <a:r>
                  <a:rPr lang="zh-CN" altLang="en-US" sz="2800">
                    <a:solidFill>
                      <a:schemeClr val="accent2"/>
                    </a:solidFill>
                  </a:rPr>
                  <a:t>关于</a:t>
                </a:r>
                <a:r>
                  <a:rPr lang="en-US" altLang="zh-CN" sz="2800">
                    <a:solidFill>
                      <a:schemeClr val="accent2"/>
                    </a:solidFill>
                  </a:rPr>
                  <a:t>z</a:t>
                </a:r>
                <a:r>
                  <a:rPr lang="zh-CN" altLang="en-US" sz="2800">
                    <a:solidFill>
                      <a:schemeClr val="accent2"/>
                    </a:solidFill>
                  </a:rPr>
                  <a:t>轴的</a:t>
                </a:r>
                <a:r>
                  <a:rPr lang="zh-CN" altLang="zh-CN" sz="2800">
                    <a:solidFill>
                      <a:schemeClr val="accent2"/>
                    </a:solidFill>
                  </a:rPr>
                  <a:t>力矩。</a:t>
                </a:r>
                <a:r>
                  <a:rPr lang="zh-CN" altLang="en-US" sz="2800">
                    <a:solidFill>
                      <a:schemeClr val="accent2"/>
                    </a:solidFill>
                  </a:rPr>
                  <a:t> </a:t>
                </a:r>
                <a:endParaRPr lang="zh-CN" altLang="en-US" sz="2800" dirty="0">
                  <a:solidFill>
                    <a:schemeClr val="accent2"/>
                  </a:solidFill>
                </a:endParaRPr>
              </a:p>
            </p:txBody>
          </p:sp>
        </mc:Choice>
        <mc:Fallback xmlns="">
          <p:sp>
            <p:nvSpPr>
              <p:cNvPr id="11279" name="Text Box 2"/>
              <p:cNvSpPr txBox="1">
                <a:spLocks noRot="1" noChangeAspect="1" noMove="1" noResize="1" noEditPoints="1" noAdjustHandles="1" noChangeArrowheads="1" noChangeShapeType="1" noTextEdit="1"/>
              </p:cNvSpPr>
              <p:nvPr/>
            </p:nvSpPr>
            <p:spPr bwMode="auto">
              <a:xfrm>
                <a:off x="0" y="-27384"/>
                <a:ext cx="9144000" cy="1437253"/>
              </a:xfrm>
              <a:prstGeom prst="rect">
                <a:avLst/>
              </a:prstGeom>
              <a:blipFill rotWithShape="0">
                <a:blip r:embed="rId4"/>
                <a:stretch>
                  <a:fillRect l="-1333" t="-2553" r="-2533" b="-11915"/>
                </a:stretch>
              </a:blipFill>
              <a:ln>
                <a:noFill/>
              </a:ln>
              <a:extLst/>
            </p:spPr>
            <p:txBody>
              <a:bodyPr/>
              <a:lstStyle/>
              <a:p>
                <a:r>
                  <a:rPr lang="zh-CN" altLang="en-US">
                    <a:noFill/>
                  </a:rPr>
                  <a:t> </a:t>
                </a:r>
              </a:p>
            </p:txBody>
          </p:sp>
        </mc:Fallback>
      </mc:AlternateContent>
      <p:sp>
        <p:nvSpPr>
          <p:cNvPr id="22552" name="Text Box 24"/>
          <p:cNvSpPr txBox="1">
            <a:spLocks noChangeArrowheads="1"/>
          </p:cNvSpPr>
          <p:nvPr/>
        </p:nvSpPr>
        <p:spPr bwMode="auto">
          <a:xfrm>
            <a:off x="76200" y="1600200"/>
            <a:ext cx="1000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a:solidFill>
                  <a:schemeClr val="accent2"/>
                </a:solidFill>
              </a:rPr>
              <a:t>解</a:t>
            </a:r>
            <a:r>
              <a:rPr lang="en-US" altLang="zh-CN">
                <a:solidFill>
                  <a:schemeClr val="accent2"/>
                </a:solidFill>
              </a:rPr>
              <a:t>:  1)</a:t>
            </a:r>
          </a:p>
        </p:txBody>
      </p:sp>
      <p:graphicFrame>
        <p:nvGraphicFramePr>
          <p:cNvPr id="22558" name="Object 30"/>
          <p:cNvGraphicFramePr>
            <a:graphicFrameLocks noChangeAspect="1"/>
          </p:cNvGraphicFramePr>
          <p:nvPr/>
        </p:nvGraphicFramePr>
        <p:xfrm>
          <a:off x="1066800" y="1631950"/>
          <a:ext cx="2667000" cy="498475"/>
        </p:xfrm>
        <a:graphic>
          <a:graphicData uri="http://schemas.openxmlformats.org/presentationml/2006/ole">
            <mc:AlternateContent xmlns:mc="http://schemas.openxmlformats.org/markup-compatibility/2006">
              <mc:Choice xmlns:v="urn:schemas-microsoft-com:vml" Requires="v">
                <p:oleObj name="公式" r:id="rId5" imgW="1155600" imgH="241200" progId="Equation.3">
                  <p:embed/>
                </p:oleObj>
              </mc:Choice>
              <mc:Fallback>
                <p:oleObj name="公式" r:id="rId5" imgW="1155600" imgH="241200" progId="Equation.3">
                  <p:embed/>
                  <p:pic>
                    <p:nvPicPr>
                      <p:cNvPr id="22558"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631950"/>
                        <a:ext cx="266700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9" name="Object 31"/>
          <p:cNvGraphicFramePr>
            <a:graphicFrameLocks noChangeAspect="1"/>
          </p:cNvGraphicFramePr>
          <p:nvPr/>
        </p:nvGraphicFramePr>
        <p:xfrm>
          <a:off x="304800" y="2286000"/>
          <a:ext cx="2209800" cy="576263"/>
        </p:xfrm>
        <a:graphic>
          <a:graphicData uri="http://schemas.openxmlformats.org/presentationml/2006/ole">
            <mc:AlternateContent xmlns:mc="http://schemas.openxmlformats.org/markup-compatibility/2006">
              <mc:Choice xmlns:v="urn:schemas-microsoft-com:vml" Requires="v">
                <p:oleObj name="公式" r:id="rId7" imgW="825480" imgH="215640" progId="Equation.3">
                  <p:embed/>
                </p:oleObj>
              </mc:Choice>
              <mc:Fallback>
                <p:oleObj name="公式" r:id="rId7" imgW="825480" imgH="215640" progId="Equation.3">
                  <p:embed/>
                  <p:pic>
                    <p:nvPicPr>
                      <p:cNvPr id="22559"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2286000"/>
                        <a:ext cx="22098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3" name="Object 45"/>
          <p:cNvGraphicFramePr>
            <a:graphicFrameLocks noChangeAspect="1"/>
          </p:cNvGraphicFramePr>
          <p:nvPr/>
        </p:nvGraphicFramePr>
        <p:xfrm>
          <a:off x="2819400" y="2286000"/>
          <a:ext cx="3270250" cy="600075"/>
        </p:xfrm>
        <a:graphic>
          <a:graphicData uri="http://schemas.openxmlformats.org/presentationml/2006/ole">
            <mc:AlternateContent xmlns:mc="http://schemas.openxmlformats.org/markup-compatibility/2006">
              <mc:Choice xmlns:v="urn:schemas-microsoft-com:vml" Requires="v">
                <p:oleObj name="Equation" r:id="rId9" imgW="1307880" imgH="241200" progId="Equation.DSMT4">
                  <p:embed/>
                </p:oleObj>
              </mc:Choice>
              <mc:Fallback>
                <p:oleObj name="Equation" r:id="rId9" imgW="1307880" imgH="241200" progId="Equation.DSMT4">
                  <p:embed/>
                  <p:pic>
                    <p:nvPicPr>
                      <p:cNvPr id="22573"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2286000"/>
                        <a:ext cx="327025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5" name="Object 47"/>
          <p:cNvGraphicFramePr>
            <a:graphicFrameLocks noChangeAspect="1"/>
          </p:cNvGraphicFramePr>
          <p:nvPr/>
        </p:nvGraphicFramePr>
        <p:xfrm>
          <a:off x="381000" y="2895600"/>
          <a:ext cx="3733800" cy="581025"/>
        </p:xfrm>
        <a:graphic>
          <a:graphicData uri="http://schemas.openxmlformats.org/presentationml/2006/ole">
            <mc:AlternateContent xmlns:mc="http://schemas.openxmlformats.org/markup-compatibility/2006">
              <mc:Choice xmlns:v="urn:schemas-microsoft-com:vml" Requires="v">
                <p:oleObj name="Equation" r:id="rId11" imgW="1536480" imgH="241200" progId="Equation.DSMT4">
                  <p:embed/>
                </p:oleObj>
              </mc:Choice>
              <mc:Fallback>
                <p:oleObj name="Equation" r:id="rId11" imgW="1536480" imgH="241200" progId="Equation.DSMT4">
                  <p:embed/>
                  <p:pic>
                    <p:nvPicPr>
                      <p:cNvPr id="22575" name="Object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2895600"/>
                        <a:ext cx="3733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6" name="Object 48"/>
          <p:cNvGraphicFramePr>
            <a:graphicFrameLocks noChangeAspect="1"/>
          </p:cNvGraphicFramePr>
          <p:nvPr/>
        </p:nvGraphicFramePr>
        <p:xfrm>
          <a:off x="1066800" y="3557588"/>
          <a:ext cx="3352800" cy="633412"/>
        </p:xfrm>
        <a:graphic>
          <a:graphicData uri="http://schemas.openxmlformats.org/presentationml/2006/ole">
            <mc:AlternateContent xmlns:mc="http://schemas.openxmlformats.org/markup-compatibility/2006">
              <mc:Choice xmlns:v="urn:schemas-microsoft-com:vml" Requires="v">
                <p:oleObj name="公式" r:id="rId13" imgW="1282680" imgH="241200" progId="Equation.3">
                  <p:embed/>
                </p:oleObj>
              </mc:Choice>
              <mc:Fallback>
                <p:oleObj name="公式" r:id="rId13" imgW="1282680" imgH="241200" progId="Equation.3">
                  <p:embed/>
                  <p:pic>
                    <p:nvPicPr>
                      <p:cNvPr id="22576"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800" y="3557588"/>
                        <a:ext cx="335280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66" name="Text Box 2"/>
          <p:cNvSpPr txBox="1">
            <a:spLocks noChangeArrowheads="1"/>
          </p:cNvSpPr>
          <p:nvPr/>
        </p:nvSpPr>
        <p:spPr bwMode="auto">
          <a:xfrm>
            <a:off x="288925" y="4405313"/>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solidFill>
                  <a:schemeClr val="accent2"/>
                </a:solidFill>
              </a:rPr>
              <a:t>2)</a:t>
            </a:r>
          </a:p>
        </p:txBody>
      </p:sp>
      <p:graphicFrame>
        <p:nvGraphicFramePr>
          <p:cNvPr id="88067" name="Object 3"/>
          <p:cNvGraphicFramePr>
            <a:graphicFrameLocks noChangeAspect="1"/>
          </p:cNvGraphicFramePr>
          <p:nvPr/>
        </p:nvGraphicFramePr>
        <p:xfrm>
          <a:off x="936611" y="4378875"/>
          <a:ext cx="2353945" cy="562293"/>
        </p:xfrm>
        <a:graphic>
          <a:graphicData uri="http://schemas.openxmlformats.org/presentationml/2006/ole">
            <mc:AlternateContent xmlns:mc="http://schemas.openxmlformats.org/markup-compatibility/2006">
              <mc:Choice xmlns:v="urn:schemas-microsoft-com:vml" Requires="v">
                <p:oleObj name="Equation" r:id="rId15" imgW="927000" imgH="241200" progId="Equation.DSMT4">
                  <p:embed/>
                </p:oleObj>
              </mc:Choice>
              <mc:Fallback>
                <p:oleObj name="Equation" r:id="rId15" imgW="927000" imgH="241200" progId="Equation.DSMT4">
                  <p:embed/>
                  <p:pic>
                    <p:nvPicPr>
                      <p:cNvPr id="88067" name="Object 3"/>
                      <p:cNvPicPr>
                        <a:picLocks noChangeAspect="1" noChangeArrowheads="1"/>
                      </p:cNvPicPr>
                      <p:nvPr/>
                    </p:nvPicPr>
                    <p:blipFill>
                      <a:blip r:embed="rId16"/>
                      <a:srcRect/>
                      <a:stretch>
                        <a:fillRect/>
                      </a:stretch>
                    </p:blipFill>
                    <p:spPr bwMode="auto">
                      <a:xfrm>
                        <a:off x="936611" y="4378875"/>
                        <a:ext cx="2353945" cy="562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8" name="Object 4"/>
          <p:cNvGraphicFramePr>
            <a:graphicFrameLocks noChangeAspect="1"/>
          </p:cNvGraphicFramePr>
          <p:nvPr/>
        </p:nvGraphicFramePr>
        <p:xfrm>
          <a:off x="3376027" y="4395383"/>
          <a:ext cx="1556013" cy="545785"/>
        </p:xfrm>
        <a:graphic>
          <a:graphicData uri="http://schemas.openxmlformats.org/presentationml/2006/ole">
            <mc:AlternateContent xmlns:mc="http://schemas.openxmlformats.org/markup-compatibility/2006">
              <mc:Choice xmlns:v="urn:schemas-microsoft-com:vml" Requires="v">
                <p:oleObj name="Equation" r:id="rId17" imgW="685800" imgH="241200" progId="Equation.DSMT4">
                  <p:embed/>
                </p:oleObj>
              </mc:Choice>
              <mc:Fallback>
                <p:oleObj name="Equation" r:id="rId17" imgW="685800" imgH="241200" progId="Equation.DSMT4">
                  <p:embed/>
                  <p:pic>
                    <p:nvPicPr>
                      <p:cNvPr id="88068" name="Object 4"/>
                      <p:cNvPicPr>
                        <a:picLocks noChangeAspect="1" noChangeArrowheads="1"/>
                      </p:cNvPicPr>
                      <p:nvPr/>
                    </p:nvPicPr>
                    <p:blipFill>
                      <a:blip r:embed="rId18"/>
                      <a:srcRect/>
                      <a:stretch>
                        <a:fillRect/>
                      </a:stretch>
                    </p:blipFill>
                    <p:spPr bwMode="auto">
                      <a:xfrm>
                        <a:off x="3376027" y="4395383"/>
                        <a:ext cx="1556013" cy="5457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9" name="Object 5"/>
          <p:cNvGraphicFramePr>
            <a:graphicFrameLocks noChangeAspect="1"/>
          </p:cNvGraphicFramePr>
          <p:nvPr/>
        </p:nvGraphicFramePr>
        <p:xfrm>
          <a:off x="577128" y="4930053"/>
          <a:ext cx="2335068" cy="493568"/>
        </p:xfrm>
        <a:graphic>
          <a:graphicData uri="http://schemas.openxmlformats.org/presentationml/2006/ole">
            <mc:AlternateContent xmlns:mc="http://schemas.openxmlformats.org/markup-compatibility/2006">
              <mc:Choice xmlns:v="urn:schemas-microsoft-com:vml" Requires="v">
                <p:oleObj name="Equation" r:id="rId19" imgW="1091880" imgH="241200" progId="Equation.DSMT4">
                  <p:embed/>
                </p:oleObj>
              </mc:Choice>
              <mc:Fallback>
                <p:oleObj name="Equation" r:id="rId19" imgW="1091880" imgH="241200" progId="Equation.DSMT4">
                  <p:embed/>
                  <p:pic>
                    <p:nvPicPr>
                      <p:cNvPr id="88069" name="Object 5"/>
                      <p:cNvPicPr>
                        <a:picLocks noChangeAspect="1" noChangeArrowheads="1"/>
                      </p:cNvPicPr>
                      <p:nvPr/>
                    </p:nvPicPr>
                    <p:blipFill>
                      <a:blip r:embed="rId20"/>
                      <a:srcRect/>
                      <a:stretch>
                        <a:fillRect/>
                      </a:stretch>
                    </p:blipFill>
                    <p:spPr bwMode="auto">
                      <a:xfrm>
                        <a:off x="577128" y="4930053"/>
                        <a:ext cx="2335068" cy="493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0" name="Object 6"/>
          <p:cNvGraphicFramePr>
            <a:graphicFrameLocks noChangeAspect="1"/>
          </p:cNvGraphicFramePr>
          <p:nvPr/>
        </p:nvGraphicFramePr>
        <p:xfrm>
          <a:off x="3103375" y="4913168"/>
          <a:ext cx="2564534" cy="536864"/>
        </p:xfrm>
        <a:graphic>
          <a:graphicData uri="http://schemas.openxmlformats.org/presentationml/2006/ole">
            <mc:AlternateContent xmlns:mc="http://schemas.openxmlformats.org/markup-compatibility/2006">
              <mc:Choice xmlns:v="urn:schemas-microsoft-com:vml" Requires="v">
                <p:oleObj name="Equation" r:id="rId21" imgW="1104840" imgH="241200" progId="Equation.DSMT4">
                  <p:embed/>
                </p:oleObj>
              </mc:Choice>
              <mc:Fallback>
                <p:oleObj name="Equation" r:id="rId21" imgW="1104840" imgH="241200" progId="Equation.DSMT4">
                  <p:embed/>
                  <p:pic>
                    <p:nvPicPr>
                      <p:cNvPr id="88070" name="Object 6"/>
                      <p:cNvPicPr>
                        <a:picLocks noChangeAspect="1" noChangeArrowheads="1"/>
                      </p:cNvPicPr>
                      <p:nvPr/>
                    </p:nvPicPr>
                    <p:blipFill>
                      <a:blip r:embed="rId22"/>
                      <a:srcRect/>
                      <a:stretch>
                        <a:fillRect/>
                      </a:stretch>
                    </p:blipFill>
                    <p:spPr bwMode="auto">
                      <a:xfrm>
                        <a:off x="3103375" y="4913168"/>
                        <a:ext cx="2564534" cy="536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2" name="Object 8"/>
          <p:cNvGraphicFramePr>
            <a:graphicFrameLocks noChangeAspect="1"/>
          </p:cNvGraphicFramePr>
          <p:nvPr/>
        </p:nvGraphicFramePr>
        <p:xfrm>
          <a:off x="452660" y="5949280"/>
          <a:ext cx="6495604" cy="904841"/>
        </p:xfrm>
        <a:graphic>
          <a:graphicData uri="http://schemas.openxmlformats.org/presentationml/2006/ole">
            <mc:AlternateContent xmlns:mc="http://schemas.openxmlformats.org/markup-compatibility/2006">
              <mc:Choice xmlns:v="urn:schemas-microsoft-com:vml" Requires="v">
                <p:oleObj name="Equation" r:id="rId23" imgW="2552400" imgH="419040" progId="Equation.DSMT4">
                  <p:embed/>
                </p:oleObj>
              </mc:Choice>
              <mc:Fallback>
                <p:oleObj name="Equation" r:id="rId23" imgW="2552400" imgH="419040" progId="Equation.DSMT4">
                  <p:embed/>
                  <p:pic>
                    <p:nvPicPr>
                      <p:cNvPr id="88072" name="Object 8"/>
                      <p:cNvPicPr>
                        <a:picLocks noChangeAspect="1" noChangeArrowheads="1"/>
                      </p:cNvPicPr>
                      <p:nvPr/>
                    </p:nvPicPr>
                    <p:blipFill>
                      <a:blip r:embed="rId24"/>
                      <a:srcRect/>
                      <a:stretch>
                        <a:fillRect/>
                      </a:stretch>
                    </p:blipFill>
                    <p:spPr bwMode="auto">
                      <a:xfrm>
                        <a:off x="452660" y="5949280"/>
                        <a:ext cx="6495604" cy="904841"/>
                      </a:xfrm>
                      <a:prstGeom prst="rect">
                        <a:avLst/>
                      </a:prstGeom>
                      <a:noFill/>
                      <a:ln>
                        <a:noFill/>
                      </a:ln>
                      <a:effectLst/>
                    </p:spPr>
                  </p:pic>
                </p:oleObj>
              </mc:Fallback>
            </mc:AlternateContent>
          </a:graphicData>
        </a:graphic>
      </p:graphicFrame>
      <p:grpSp>
        <p:nvGrpSpPr>
          <p:cNvPr id="11283" name="Group 13"/>
          <p:cNvGrpSpPr>
            <a:grpSpLocks/>
          </p:cNvGrpSpPr>
          <p:nvPr/>
        </p:nvGrpSpPr>
        <p:grpSpPr bwMode="auto">
          <a:xfrm>
            <a:off x="5638800" y="1524000"/>
            <a:ext cx="3352800" cy="3352800"/>
            <a:chOff x="3648" y="768"/>
            <a:chExt cx="2112" cy="2112"/>
          </a:xfrm>
        </p:grpSpPr>
        <p:grpSp>
          <p:nvGrpSpPr>
            <p:cNvPr id="11286" name="Group 29"/>
            <p:cNvGrpSpPr>
              <a:grpSpLocks/>
            </p:cNvGrpSpPr>
            <p:nvPr/>
          </p:nvGrpSpPr>
          <p:grpSpPr bwMode="auto">
            <a:xfrm>
              <a:off x="4224" y="1344"/>
              <a:ext cx="404" cy="1184"/>
              <a:chOff x="4080" y="1344"/>
              <a:chExt cx="404" cy="1184"/>
            </a:xfrm>
          </p:grpSpPr>
          <p:sp>
            <p:nvSpPr>
              <p:cNvPr id="11306" name="Freeform 11"/>
              <p:cNvSpPr>
                <a:spLocks/>
              </p:cNvSpPr>
              <p:nvPr/>
            </p:nvSpPr>
            <p:spPr bwMode="auto">
              <a:xfrm>
                <a:off x="4080" y="2016"/>
                <a:ext cx="404" cy="512"/>
              </a:xfrm>
              <a:custGeom>
                <a:avLst/>
                <a:gdLst>
                  <a:gd name="T0" fmla="*/ 0 w 404"/>
                  <a:gd name="T1" fmla="*/ 0 h 512"/>
                  <a:gd name="T2" fmla="*/ 404 w 404"/>
                  <a:gd name="T3" fmla="*/ 512 h 512"/>
                  <a:gd name="T4" fmla="*/ 0 60000 65536"/>
                  <a:gd name="T5" fmla="*/ 0 60000 65536"/>
                  <a:gd name="T6" fmla="*/ 0 w 404"/>
                  <a:gd name="T7" fmla="*/ 0 h 512"/>
                  <a:gd name="T8" fmla="*/ 404 w 404"/>
                  <a:gd name="T9" fmla="*/ 512 h 512"/>
                </a:gdLst>
                <a:ahLst/>
                <a:cxnLst>
                  <a:cxn ang="T4">
                    <a:pos x="T0" y="T1"/>
                  </a:cxn>
                  <a:cxn ang="T5">
                    <a:pos x="T2" y="T3"/>
                  </a:cxn>
                </a:cxnLst>
                <a:rect l="T6" t="T7" r="T8" b="T9"/>
                <a:pathLst>
                  <a:path w="404" h="512">
                    <a:moveTo>
                      <a:pt x="0" y="0"/>
                    </a:moveTo>
                    <a:lnTo>
                      <a:pt x="404" y="512"/>
                    </a:lnTo>
                  </a:path>
                </a:pathLst>
              </a:custGeom>
              <a:noFill/>
              <a:ln w="38100" cap="flat" cmpd="sng">
                <a:solidFill>
                  <a:srgbClr val="6600CC"/>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07" name="Line 25"/>
              <p:cNvSpPr>
                <a:spLocks noChangeShapeType="1"/>
              </p:cNvSpPr>
              <p:nvPr/>
            </p:nvSpPr>
            <p:spPr bwMode="auto">
              <a:xfrm>
                <a:off x="4080" y="1344"/>
                <a:ext cx="0" cy="672"/>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8" name="Freeform 26"/>
              <p:cNvSpPr>
                <a:spLocks/>
              </p:cNvSpPr>
              <p:nvPr/>
            </p:nvSpPr>
            <p:spPr bwMode="auto">
              <a:xfrm>
                <a:off x="4224" y="2208"/>
                <a:ext cx="120" cy="144"/>
              </a:xfrm>
              <a:custGeom>
                <a:avLst/>
                <a:gdLst>
                  <a:gd name="T0" fmla="*/ 120 w 120"/>
                  <a:gd name="T1" fmla="*/ 144 h 144"/>
                  <a:gd name="T2" fmla="*/ 0 w 120"/>
                  <a:gd name="T3" fmla="*/ 0 h 144"/>
                  <a:gd name="T4" fmla="*/ 0 60000 65536"/>
                  <a:gd name="T5" fmla="*/ 0 60000 65536"/>
                  <a:gd name="T6" fmla="*/ 0 w 120"/>
                  <a:gd name="T7" fmla="*/ 0 h 144"/>
                  <a:gd name="T8" fmla="*/ 120 w 120"/>
                  <a:gd name="T9" fmla="*/ 144 h 144"/>
                </a:gdLst>
                <a:ahLst/>
                <a:cxnLst>
                  <a:cxn ang="T4">
                    <a:pos x="T0" y="T1"/>
                  </a:cxn>
                  <a:cxn ang="T5">
                    <a:pos x="T2" y="T3"/>
                  </a:cxn>
                </a:cxnLst>
                <a:rect l="T6" t="T7" r="T8" b="T9"/>
                <a:pathLst>
                  <a:path w="120" h="144">
                    <a:moveTo>
                      <a:pt x="120" y="144"/>
                    </a:moveTo>
                    <a:lnTo>
                      <a:pt x="0" y="0"/>
                    </a:lnTo>
                  </a:path>
                </a:pathLst>
              </a:custGeom>
              <a:noFill/>
              <a:ln w="38100" cap="flat" cmpd="sng">
                <a:solidFill>
                  <a:srgbClr val="6600CC"/>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09" name="Line 28"/>
              <p:cNvSpPr>
                <a:spLocks noChangeShapeType="1"/>
              </p:cNvSpPr>
              <p:nvPr/>
            </p:nvSpPr>
            <p:spPr bwMode="auto">
              <a:xfrm>
                <a:off x="4080" y="1632"/>
                <a:ext cx="0" cy="192"/>
              </a:xfrm>
              <a:prstGeom prst="line">
                <a:avLst/>
              </a:prstGeom>
              <a:noFill/>
              <a:ln w="38100">
                <a:solidFill>
                  <a:srgbClr val="6600CC"/>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87" name="Freeform 16"/>
            <p:cNvSpPr>
              <a:spLocks/>
            </p:cNvSpPr>
            <p:nvPr/>
          </p:nvSpPr>
          <p:spPr bwMode="auto">
            <a:xfrm>
              <a:off x="4320" y="2016"/>
              <a:ext cx="48" cy="96"/>
            </a:xfrm>
            <a:custGeom>
              <a:avLst/>
              <a:gdLst>
                <a:gd name="T0" fmla="*/ 48 w 48"/>
                <a:gd name="T1" fmla="*/ 0 h 96"/>
                <a:gd name="T2" fmla="*/ 28 w 48"/>
                <a:gd name="T3" fmla="*/ 68 h 96"/>
                <a:gd name="T4" fmla="*/ 0 w 48"/>
                <a:gd name="T5" fmla="*/ 96 h 96"/>
                <a:gd name="T6" fmla="*/ 0 60000 65536"/>
                <a:gd name="T7" fmla="*/ 0 60000 65536"/>
                <a:gd name="T8" fmla="*/ 0 60000 65536"/>
                <a:gd name="T9" fmla="*/ 0 w 48"/>
                <a:gd name="T10" fmla="*/ 0 h 96"/>
                <a:gd name="T11" fmla="*/ 48 w 48"/>
                <a:gd name="T12" fmla="*/ 96 h 96"/>
              </a:gdLst>
              <a:ahLst/>
              <a:cxnLst>
                <a:cxn ang="T6">
                  <a:pos x="T0" y="T1"/>
                </a:cxn>
                <a:cxn ang="T7">
                  <a:pos x="T2" y="T3"/>
                </a:cxn>
                <a:cxn ang="T8">
                  <a:pos x="T4" y="T5"/>
                </a:cxn>
              </a:cxnLst>
              <a:rect l="T9" t="T10" r="T11" b="T12"/>
              <a:pathLst>
                <a:path w="48" h="96">
                  <a:moveTo>
                    <a:pt x="48" y="0"/>
                  </a:moveTo>
                  <a:lnTo>
                    <a:pt x="28" y="68"/>
                  </a:lnTo>
                  <a:lnTo>
                    <a:pt x="0" y="96"/>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88" name="Text Box 17"/>
            <p:cNvSpPr txBox="1">
              <a:spLocks noChangeArrowheads="1"/>
            </p:cNvSpPr>
            <p:nvPr/>
          </p:nvSpPr>
          <p:spPr bwMode="auto">
            <a:xfrm>
              <a:off x="4358" y="1968"/>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solidFill>
                    <a:schemeClr val="accent2"/>
                  </a:solidFill>
                  <a:sym typeface="Symbol" panose="05050102010706020507" pitchFamily="18" charset="2"/>
                </a:rPr>
                <a:t></a:t>
              </a:r>
              <a:endParaRPr lang="en-US" altLang="zh-CN">
                <a:solidFill>
                  <a:schemeClr val="accent2"/>
                </a:solidFill>
              </a:endParaRPr>
            </a:p>
          </p:txBody>
        </p:sp>
        <p:sp>
          <p:nvSpPr>
            <p:cNvPr id="11289" name="Freeform 20"/>
            <p:cNvSpPr>
              <a:spLocks/>
            </p:cNvSpPr>
            <p:nvPr/>
          </p:nvSpPr>
          <p:spPr bwMode="auto">
            <a:xfrm>
              <a:off x="4446" y="1103"/>
              <a:ext cx="642" cy="2"/>
            </a:xfrm>
            <a:custGeom>
              <a:avLst/>
              <a:gdLst>
                <a:gd name="T0" fmla="*/ 0 w 642"/>
                <a:gd name="T1" fmla="*/ 0 h 2"/>
                <a:gd name="T2" fmla="*/ 642 w 642"/>
                <a:gd name="T3" fmla="*/ 2 h 2"/>
                <a:gd name="T4" fmla="*/ 0 60000 65536"/>
                <a:gd name="T5" fmla="*/ 0 60000 65536"/>
                <a:gd name="T6" fmla="*/ 0 w 642"/>
                <a:gd name="T7" fmla="*/ 0 h 2"/>
                <a:gd name="T8" fmla="*/ 642 w 642"/>
                <a:gd name="T9" fmla="*/ 2 h 2"/>
              </a:gdLst>
              <a:ahLst/>
              <a:cxnLst>
                <a:cxn ang="T4">
                  <a:pos x="T0" y="T1"/>
                </a:cxn>
                <a:cxn ang="T5">
                  <a:pos x="T2" y="T3"/>
                </a:cxn>
              </a:cxnLst>
              <a:rect l="T6" t="T7" r="T8" b="T9"/>
              <a:pathLst>
                <a:path w="642" h="2">
                  <a:moveTo>
                    <a:pt x="0" y="0"/>
                  </a:moveTo>
                  <a:lnTo>
                    <a:pt x="642" y="2"/>
                  </a:ln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1277" name="Object 21"/>
            <p:cNvGraphicFramePr>
              <a:graphicFrameLocks noChangeAspect="1"/>
            </p:cNvGraphicFramePr>
            <p:nvPr/>
          </p:nvGraphicFramePr>
          <p:xfrm>
            <a:off x="5018" y="942"/>
            <a:ext cx="310" cy="354"/>
          </p:xfrm>
          <a:graphic>
            <a:graphicData uri="http://schemas.openxmlformats.org/presentationml/2006/ole">
              <mc:AlternateContent xmlns:mc="http://schemas.openxmlformats.org/markup-compatibility/2006">
                <mc:Choice xmlns:v="urn:schemas-microsoft-com:vml" Requires="v">
                  <p:oleObj name="公式" r:id="rId25" imgW="177480" imgH="203040" progId="Equation.3">
                    <p:embed/>
                  </p:oleObj>
                </mc:Choice>
                <mc:Fallback>
                  <p:oleObj name="公式" r:id="rId25" imgW="177480" imgH="203040" progId="Equation.3">
                    <p:embed/>
                    <p:pic>
                      <p:nvPicPr>
                        <p:cNvPr id="11277" name="Object 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18" y="942"/>
                          <a:ext cx="310"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0" name="Text Box 15"/>
            <p:cNvSpPr txBox="1">
              <a:spLocks noChangeArrowheads="1"/>
            </p:cNvSpPr>
            <p:nvPr/>
          </p:nvSpPr>
          <p:spPr bwMode="auto">
            <a:xfrm>
              <a:off x="4672" y="240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solidFill>
                    <a:schemeClr val="accent2"/>
                  </a:solidFill>
                </a:rPr>
                <a:t>B</a:t>
              </a:r>
            </a:p>
          </p:txBody>
        </p:sp>
        <p:sp>
          <p:nvSpPr>
            <p:cNvPr id="11291" name="Line 3"/>
            <p:cNvSpPr>
              <a:spLocks noChangeShapeType="1"/>
            </p:cNvSpPr>
            <p:nvPr/>
          </p:nvSpPr>
          <p:spPr bwMode="auto">
            <a:xfrm>
              <a:off x="4244" y="960"/>
              <a:ext cx="0" cy="1056"/>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Line 4"/>
            <p:cNvSpPr>
              <a:spLocks noChangeShapeType="1"/>
            </p:cNvSpPr>
            <p:nvPr/>
          </p:nvSpPr>
          <p:spPr bwMode="auto">
            <a:xfrm>
              <a:off x="4224" y="2016"/>
              <a:ext cx="1536"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3" name="Freeform 6"/>
            <p:cNvSpPr>
              <a:spLocks/>
            </p:cNvSpPr>
            <p:nvPr/>
          </p:nvSpPr>
          <p:spPr bwMode="auto">
            <a:xfrm>
              <a:off x="3764" y="2010"/>
              <a:ext cx="480" cy="630"/>
            </a:xfrm>
            <a:custGeom>
              <a:avLst/>
              <a:gdLst>
                <a:gd name="T0" fmla="*/ 480 w 480"/>
                <a:gd name="T1" fmla="*/ 0 h 630"/>
                <a:gd name="T2" fmla="*/ 0 w 480"/>
                <a:gd name="T3" fmla="*/ 630 h 630"/>
                <a:gd name="T4" fmla="*/ 0 60000 65536"/>
                <a:gd name="T5" fmla="*/ 0 60000 65536"/>
                <a:gd name="T6" fmla="*/ 0 w 480"/>
                <a:gd name="T7" fmla="*/ 0 h 630"/>
                <a:gd name="T8" fmla="*/ 480 w 480"/>
                <a:gd name="T9" fmla="*/ 630 h 630"/>
              </a:gdLst>
              <a:ahLst/>
              <a:cxnLst>
                <a:cxn ang="T4">
                  <a:pos x="T0" y="T1"/>
                </a:cxn>
                <a:cxn ang="T5">
                  <a:pos x="T2" y="T3"/>
                </a:cxn>
              </a:cxnLst>
              <a:rect l="T6" t="T7" r="T8" b="T9"/>
              <a:pathLst>
                <a:path w="480" h="630">
                  <a:moveTo>
                    <a:pt x="480" y="0"/>
                  </a:moveTo>
                  <a:lnTo>
                    <a:pt x="0" y="630"/>
                  </a:lnTo>
                </a:path>
              </a:pathLst>
            </a:custGeom>
            <a:noFill/>
            <a:ln w="9525"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94" name="Text Box 7"/>
            <p:cNvSpPr txBox="1">
              <a:spLocks noChangeArrowheads="1"/>
            </p:cNvSpPr>
            <p:nvPr/>
          </p:nvSpPr>
          <p:spPr bwMode="auto">
            <a:xfrm>
              <a:off x="3648" y="25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a:solidFill>
                    <a:schemeClr val="accent2"/>
                  </a:solidFill>
                </a:rPr>
                <a:t>x</a:t>
              </a:r>
            </a:p>
          </p:txBody>
        </p:sp>
        <p:sp>
          <p:nvSpPr>
            <p:cNvPr id="11295" name="Text Box 8"/>
            <p:cNvSpPr txBox="1">
              <a:spLocks noChangeArrowheads="1"/>
            </p:cNvSpPr>
            <p:nvPr/>
          </p:nvSpPr>
          <p:spPr bwMode="auto">
            <a:xfrm>
              <a:off x="5511" y="196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a:solidFill>
                    <a:schemeClr val="accent2"/>
                  </a:solidFill>
                </a:rPr>
                <a:t>y</a:t>
              </a:r>
            </a:p>
          </p:txBody>
        </p:sp>
        <p:sp>
          <p:nvSpPr>
            <p:cNvPr id="11296" name="Text Box 9"/>
            <p:cNvSpPr txBox="1">
              <a:spLocks noChangeArrowheads="1"/>
            </p:cNvSpPr>
            <p:nvPr/>
          </p:nvSpPr>
          <p:spPr bwMode="auto">
            <a:xfrm>
              <a:off x="4244" y="76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a:solidFill>
                    <a:schemeClr val="accent2"/>
                  </a:solidFill>
                </a:rPr>
                <a:t>z</a:t>
              </a:r>
            </a:p>
          </p:txBody>
        </p:sp>
        <p:sp>
          <p:nvSpPr>
            <p:cNvPr id="11297" name="Text Box 10"/>
            <p:cNvSpPr txBox="1">
              <a:spLocks noChangeArrowheads="1"/>
            </p:cNvSpPr>
            <p:nvPr/>
          </p:nvSpPr>
          <p:spPr bwMode="auto">
            <a:xfrm>
              <a:off x="4004" y="182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dirty="0">
                  <a:solidFill>
                    <a:schemeClr val="accent2"/>
                  </a:solidFill>
                </a:rPr>
                <a:t>O</a:t>
              </a:r>
            </a:p>
          </p:txBody>
        </p:sp>
        <p:sp>
          <p:nvSpPr>
            <p:cNvPr id="11298" name="Freeform 13"/>
            <p:cNvSpPr>
              <a:spLocks/>
            </p:cNvSpPr>
            <p:nvPr/>
          </p:nvSpPr>
          <p:spPr bwMode="auto">
            <a:xfrm>
              <a:off x="4250" y="1314"/>
              <a:ext cx="403" cy="1258"/>
            </a:xfrm>
            <a:custGeom>
              <a:avLst/>
              <a:gdLst>
                <a:gd name="T0" fmla="*/ 0 w 403"/>
                <a:gd name="T1" fmla="*/ 0 h 1258"/>
                <a:gd name="T2" fmla="*/ 238 w 403"/>
                <a:gd name="T3" fmla="*/ 354 h 1258"/>
                <a:gd name="T4" fmla="*/ 358 w 403"/>
                <a:gd name="T5" fmla="*/ 722 h 1258"/>
                <a:gd name="T6" fmla="*/ 396 w 403"/>
                <a:gd name="T7" fmla="*/ 1182 h 1258"/>
                <a:gd name="T8" fmla="*/ 402 w 403"/>
                <a:gd name="T9" fmla="*/ 1176 h 1258"/>
                <a:gd name="T10" fmla="*/ 0 60000 65536"/>
                <a:gd name="T11" fmla="*/ 0 60000 65536"/>
                <a:gd name="T12" fmla="*/ 0 60000 65536"/>
                <a:gd name="T13" fmla="*/ 0 60000 65536"/>
                <a:gd name="T14" fmla="*/ 0 60000 65536"/>
                <a:gd name="T15" fmla="*/ 0 w 403"/>
                <a:gd name="T16" fmla="*/ 0 h 1258"/>
                <a:gd name="T17" fmla="*/ 403 w 403"/>
                <a:gd name="T18" fmla="*/ 1258 h 1258"/>
              </a:gdLst>
              <a:ahLst/>
              <a:cxnLst>
                <a:cxn ang="T10">
                  <a:pos x="T0" y="T1"/>
                </a:cxn>
                <a:cxn ang="T11">
                  <a:pos x="T2" y="T3"/>
                </a:cxn>
                <a:cxn ang="T12">
                  <a:pos x="T4" y="T5"/>
                </a:cxn>
                <a:cxn ang="T13">
                  <a:pos x="T6" y="T7"/>
                </a:cxn>
                <a:cxn ang="T14">
                  <a:pos x="T8" y="T9"/>
                </a:cxn>
              </a:cxnLst>
              <a:rect l="T15" t="T16" r="T17" b="T18"/>
              <a:pathLst>
                <a:path w="403" h="1258">
                  <a:moveTo>
                    <a:pt x="0" y="0"/>
                  </a:moveTo>
                  <a:cubicBezTo>
                    <a:pt x="40" y="58"/>
                    <a:pt x="178" y="234"/>
                    <a:pt x="238" y="354"/>
                  </a:cubicBezTo>
                  <a:cubicBezTo>
                    <a:pt x="298" y="474"/>
                    <a:pt x="332" y="584"/>
                    <a:pt x="358" y="722"/>
                  </a:cubicBezTo>
                  <a:cubicBezTo>
                    <a:pt x="384" y="860"/>
                    <a:pt x="389" y="1106"/>
                    <a:pt x="396" y="1182"/>
                  </a:cubicBezTo>
                  <a:cubicBezTo>
                    <a:pt x="403" y="1258"/>
                    <a:pt x="401" y="1177"/>
                    <a:pt x="402" y="1176"/>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99" name="Text Box 14"/>
            <p:cNvSpPr txBox="1">
              <a:spLocks noChangeArrowheads="1"/>
            </p:cNvSpPr>
            <p:nvPr/>
          </p:nvSpPr>
          <p:spPr bwMode="auto">
            <a:xfrm>
              <a:off x="3994" y="115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solidFill>
                    <a:schemeClr val="accent2"/>
                  </a:solidFill>
                </a:rPr>
                <a:t>A</a:t>
              </a:r>
            </a:p>
          </p:txBody>
        </p:sp>
        <p:sp>
          <p:nvSpPr>
            <p:cNvPr id="11300" name="Freeform 18"/>
            <p:cNvSpPr>
              <a:spLocks/>
            </p:cNvSpPr>
            <p:nvPr/>
          </p:nvSpPr>
          <p:spPr bwMode="auto">
            <a:xfrm>
              <a:off x="4492" y="1668"/>
              <a:ext cx="40" cy="108"/>
            </a:xfrm>
            <a:custGeom>
              <a:avLst/>
              <a:gdLst>
                <a:gd name="T0" fmla="*/ 0 w 40"/>
                <a:gd name="T1" fmla="*/ 0 h 108"/>
                <a:gd name="T2" fmla="*/ 40 w 40"/>
                <a:gd name="T3" fmla="*/ 108 h 108"/>
                <a:gd name="T4" fmla="*/ 0 60000 65536"/>
                <a:gd name="T5" fmla="*/ 0 60000 65536"/>
                <a:gd name="T6" fmla="*/ 0 w 40"/>
                <a:gd name="T7" fmla="*/ 0 h 108"/>
                <a:gd name="T8" fmla="*/ 40 w 40"/>
                <a:gd name="T9" fmla="*/ 108 h 108"/>
              </a:gdLst>
              <a:ahLst/>
              <a:cxnLst>
                <a:cxn ang="T4">
                  <a:pos x="T0" y="T1"/>
                </a:cxn>
                <a:cxn ang="T5">
                  <a:pos x="T2" y="T3"/>
                </a:cxn>
              </a:cxnLst>
              <a:rect l="T6" t="T7" r="T8" b="T9"/>
              <a:pathLst>
                <a:path w="40" h="108">
                  <a:moveTo>
                    <a:pt x="0" y="0"/>
                  </a:moveTo>
                  <a:lnTo>
                    <a:pt x="40" y="108"/>
                  </a:lnTo>
                </a:path>
              </a:pathLst>
            </a:custGeom>
            <a:noFill/>
            <a:ln w="571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01" name="Text Box 19"/>
            <p:cNvSpPr txBox="1">
              <a:spLocks noChangeArrowheads="1"/>
            </p:cNvSpPr>
            <p:nvPr/>
          </p:nvSpPr>
          <p:spPr bwMode="auto">
            <a:xfrm>
              <a:off x="4570" y="1514"/>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a:solidFill>
                    <a:schemeClr val="accent2"/>
                  </a:solidFill>
                </a:rPr>
                <a:t>I</a:t>
              </a:r>
            </a:p>
          </p:txBody>
        </p:sp>
        <p:sp>
          <p:nvSpPr>
            <p:cNvPr id="11302" name="Text Box 69"/>
            <p:cNvSpPr txBox="1">
              <a:spLocks noChangeArrowheads="1"/>
            </p:cNvSpPr>
            <p:nvPr/>
          </p:nvSpPr>
          <p:spPr bwMode="auto">
            <a:xfrm>
              <a:off x="4004" y="141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a:solidFill>
                    <a:schemeClr val="accent2"/>
                  </a:solidFill>
                </a:rPr>
                <a:t>R</a:t>
              </a:r>
            </a:p>
          </p:txBody>
        </p:sp>
        <p:sp>
          <p:nvSpPr>
            <p:cNvPr id="11303" name="Line 76"/>
            <p:cNvSpPr>
              <a:spLocks noChangeShapeType="1"/>
            </p:cNvSpPr>
            <p:nvPr/>
          </p:nvSpPr>
          <p:spPr bwMode="auto">
            <a:xfrm>
              <a:off x="4320" y="2160"/>
              <a:ext cx="0" cy="432"/>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4" name="Line 9"/>
            <p:cNvSpPr>
              <a:spLocks noChangeShapeType="1"/>
            </p:cNvSpPr>
            <p:nvPr/>
          </p:nvSpPr>
          <p:spPr bwMode="auto">
            <a:xfrm flipV="1">
              <a:off x="4656" y="1680"/>
              <a:ext cx="1008" cy="816"/>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78" name="Object 10"/>
            <p:cNvGraphicFramePr>
              <a:graphicFrameLocks noChangeAspect="1"/>
            </p:cNvGraphicFramePr>
            <p:nvPr/>
          </p:nvGraphicFramePr>
          <p:xfrm>
            <a:off x="5472" y="1776"/>
            <a:ext cx="230" cy="240"/>
          </p:xfrm>
          <a:graphic>
            <a:graphicData uri="http://schemas.openxmlformats.org/presentationml/2006/ole">
              <mc:AlternateContent xmlns:mc="http://schemas.openxmlformats.org/markup-compatibility/2006">
                <mc:Choice xmlns:v="urn:schemas-microsoft-com:vml" Requires="v">
                  <p:oleObj name="Equation" r:id="rId27" imgW="139680" imgH="164880" progId="Equation.DSMT4">
                    <p:embed/>
                  </p:oleObj>
                </mc:Choice>
                <mc:Fallback>
                  <p:oleObj name="Equation" r:id="rId27" imgW="139680" imgH="164880" progId="Equation.DSMT4">
                    <p:embed/>
                    <p:pic>
                      <p:nvPicPr>
                        <p:cNvPr id="11278" name="Object 1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472" y="1776"/>
                          <a:ext cx="23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5" name="Line 11"/>
            <p:cNvSpPr>
              <a:spLocks noChangeShapeType="1"/>
            </p:cNvSpPr>
            <p:nvPr/>
          </p:nvSpPr>
          <p:spPr bwMode="auto">
            <a:xfrm>
              <a:off x="5376" y="1920"/>
              <a:ext cx="48" cy="96"/>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组合 44"/>
          <p:cNvGrpSpPr>
            <a:grpSpLocks/>
          </p:cNvGrpSpPr>
          <p:nvPr/>
        </p:nvGrpSpPr>
        <p:grpSpPr bwMode="auto">
          <a:xfrm>
            <a:off x="467544" y="5584459"/>
            <a:ext cx="7704856" cy="580845"/>
            <a:chOff x="467557" y="5488439"/>
            <a:chExt cx="7704527" cy="580105"/>
          </a:xfrm>
        </p:grpSpPr>
        <p:graphicFrame>
          <p:nvGraphicFramePr>
            <p:cNvPr id="88071" name="Object 7"/>
            <p:cNvGraphicFramePr>
              <a:graphicFrameLocks noChangeAspect="1"/>
            </p:cNvGraphicFramePr>
            <p:nvPr/>
          </p:nvGraphicFramePr>
          <p:xfrm>
            <a:off x="467557" y="5488439"/>
            <a:ext cx="3252042" cy="580105"/>
          </p:xfrm>
          <a:graphic>
            <a:graphicData uri="http://schemas.openxmlformats.org/presentationml/2006/ole">
              <mc:AlternateContent xmlns:mc="http://schemas.openxmlformats.org/markup-compatibility/2006">
                <mc:Choice xmlns:v="urn:schemas-microsoft-com:vml" Requires="v">
                  <p:oleObj name="公式" r:id="rId29" imgW="1371600" imgH="279360" progId="Equation.3">
                    <p:embed/>
                  </p:oleObj>
                </mc:Choice>
                <mc:Fallback>
                  <p:oleObj name="公式" r:id="rId29" imgW="1371600" imgH="279360" progId="Equation.3">
                    <p:embed/>
                    <p:pic>
                      <p:nvPicPr>
                        <p:cNvPr id="88071" name="Object 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7557" y="5488439"/>
                          <a:ext cx="3252042" cy="58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5" name="TextBox 43"/>
            <p:cNvSpPr txBox="1">
              <a:spLocks noChangeArrowheads="1"/>
            </p:cNvSpPr>
            <p:nvPr/>
          </p:nvSpPr>
          <p:spPr bwMode="auto">
            <a:xfrm>
              <a:off x="3923612" y="5517232"/>
              <a:ext cx="42484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dirty="0"/>
                <a:t>受力向下，对向下力矩无贡献</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25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25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25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25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257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806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806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80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8806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8807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88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2" grpId="0" autoUpdateAnimBg="0"/>
      <p:bldP spid="8806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0" name="Text Box 2"/>
          <p:cNvSpPr txBox="1">
            <a:spLocks noChangeArrowheads="1"/>
          </p:cNvSpPr>
          <p:nvPr/>
        </p:nvSpPr>
        <p:spPr bwMode="auto">
          <a:xfrm>
            <a:off x="0" y="-27384"/>
            <a:ext cx="9144000" cy="1040765"/>
          </a:xfrm>
          <a:prstGeom prst="rect">
            <a:avLst/>
          </a:prstGeom>
          <a:solidFill>
            <a:srgbClr val="FFCCCC"/>
          </a:solidFill>
          <a:ln>
            <a:noFill/>
          </a:ln>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accent2"/>
                </a:solidFill>
              </a:rPr>
              <a:t>例 </a:t>
            </a:r>
            <a:r>
              <a:rPr lang="en-US" altLang="zh-CN" sz="2800" dirty="0">
                <a:solidFill>
                  <a:schemeClr val="accent2"/>
                </a:solidFill>
              </a:rPr>
              <a:t>2</a:t>
            </a:r>
            <a:r>
              <a:rPr lang="zh-CN" altLang="en-US" sz="2800" dirty="0">
                <a:solidFill>
                  <a:schemeClr val="accent2"/>
                </a:solidFill>
              </a:rPr>
              <a:t> </a:t>
            </a:r>
            <a:r>
              <a:rPr lang="en-US" altLang="zh-CN" sz="2800" dirty="0">
                <a:solidFill>
                  <a:schemeClr val="accent2"/>
                </a:solidFill>
              </a:rPr>
              <a:t>: </a:t>
            </a:r>
            <a:r>
              <a:rPr lang="zh-CN" altLang="en-US" sz="2800" dirty="0">
                <a:solidFill>
                  <a:schemeClr val="accent2"/>
                </a:solidFill>
              </a:rPr>
              <a:t>圆环，半径 </a:t>
            </a:r>
            <a:r>
              <a:rPr lang="en-US" altLang="zh-CN" sz="2800" i="1" dirty="0">
                <a:solidFill>
                  <a:schemeClr val="accent2"/>
                </a:solidFill>
              </a:rPr>
              <a:t>R</a:t>
            </a:r>
            <a:r>
              <a:rPr lang="en-US" altLang="zh-CN" sz="2800" dirty="0">
                <a:solidFill>
                  <a:schemeClr val="accent2"/>
                </a:solidFill>
              </a:rPr>
              <a:t> , </a:t>
            </a:r>
            <a:r>
              <a:rPr lang="zh-CN" altLang="en-US" sz="2800" dirty="0">
                <a:solidFill>
                  <a:schemeClr val="accent2"/>
                </a:solidFill>
              </a:rPr>
              <a:t>质量 </a:t>
            </a:r>
            <a:r>
              <a:rPr lang="en-US" altLang="zh-CN" sz="2800" i="1" dirty="0">
                <a:solidFill>
                  <a:schemeClr val="accent2"/>
                </a:solidFill>
              </a:rPr>
              <a:t>m</a:t>
            </a:r>
            <a:r>
              <a:rPr lang="en-US" altLang="zh-CN" sz="2800" dirty="0">
                <a:solidFill>
                  <a:schemeClr val="accent2"/>
                </a:solidFill>
              </a:rPr>
              <a:t>, </a:t>
            </a:r>
            <a:r>
              <a:rPr lang="zh-CN" altLang="en-US" sz="2800" dirty="0">
                <a:solidFill>
                  <a:schemeClr val="accent2"/>
                </a:solidFill>
              </a:rPr>
              <a:t>通电流 </a:t>
            </a:r>
            <a:r>
              <a:rPr lang="en-US" altLang="zh-CN" sz="2800" i="1" dirty="0">
                <a:solidFill>
                  <a:schemeClr val="accent2"/>
                </a:solidFill>
              </a:rPr>
              <a:t>I</a:t>
            </a:r>
            <a:r>
              <a:rPr lang="en-US" altLang="zh-CN" sz="2800" dirty="0">
                <a:solidFill>
                  <a:schemeClr val="accent2"/>
                </a:solidFill>
              </a:rPr>
              <a:t> </a:t>
            </a:r>
            <a:r>
              <a:rPr lang="zh-CN" altLang="en-US" sz="2800" dirty="0">
                <a:solidFill>
                  <a:schemeClr val="accent2"/>
                </a:solidFill>
              </a:rPr>
              <a:t>，位于和磁场</a:t>
            </a:r>
            <a:r>
              <a:rPr lang="en-US" altLang="zh-CN" sz="2800" dirty="0">
                <a:solidFill>
                  <a:schemeClr val="accent2"/>
                </a:solidFill>
              </a:rPr>
              <a:t>B</a:t>
            </a:r>
            <a:r>
              <a:rPr lang="zh-CN" altLang="en-US" sz="2800" dirty="0">
                <a:solidFill>
                  <a:schemeClr val="accent2"/>
                </a:solidFill>
              </a:rPr>
              <a:t>平行的平面上，求圆环一侧被抬离平面时的环的最小电流。</a:t>
            </a:r>
          </a:p>
        </p:txBody>
      </p:sp>
      <p:sp>
        <p:nvSpPr>
          <p:cNvPr id="12301" name="AutoShape 3"/>
          <p:cNvSpPr>
            <a:spLocks noChangeArrowheads="1"/>
          </p:cNvSpPr>
          <p:nvPr/>
        </p:nvSpPr>
        <p:spPr bwMode="auto">
          <a:xfrm>
            <a:off x="4800600" y="2460625"/>
            <a:ext cx="4191000" cy="914400"/>
          </a:xfrm>
          <a:prstGeom prst="parallelogram">
            <a:avLst>
              <a:gd name="adj" fmla="val 114583"/>
            </a:avLst>
          </a:prstGeom>
          <a:solidFill>
            <a:srgbClr val="DDDDDD"/>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302" name="Oval 4"/>
          <p:cNvSpPr>
            <a:spLocks noChangeArrowheads="1"/>
          </p:cNvSpPr>
          <p:nvPr/>
        </p:nvSpPr>
        <p:spPr bwMode="auto">
          <a:xfrm>
            <a:off x="5562600" y="2841625"/>
            <a:ext cx="1981200" cy="304800"/>
          </a:xfrm>
          <a:prstGeom prst="ellipse">
            <a:avLst/>
          </a:prstGeom>
          <a:noFill/>
          <a:ln w="7620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303" name="Freeform 5"/>
          <p:cNvSpPr>
            <a:spLocks/>
          </p:cNvSpPr>
          <p:nvPr/>
        </p:nvSpPr>
        <p:spPr bwMode="auto">
          <a:xfrm>
            <a:off x="6553200" y="2994025"/>
            <a:ext cx="984250" cy="1588"/>
          </a:xfrm>
          <a:custGeom>
            <a:avLst/>
            <a:gdLst>
              <a:gd name="T0" fmla="*/ 0 w 620"/>
              <a:gd name="T1" fmla="*/ 0 h 1"/>
              <a:gd name="T2" fmla="*/ 2147483647 w 620"/>
              <a:gd name="T3" fmla="*/ 0 h 1"/>
              <a:gd name="T4" fmla="*/ 0 60000 65536"/>
              <a:gd name="T5" fmla="*/ 0 60000 65536"/>
              <a:gd name="T6" fmla="*/ 0 w 620"/>
              <a:gd name="T7" fmla="*/ 0 h 1"/>
              <a:gd name="T8" fmla="*/ 620 w 620"/>
              <a:gd name="T9" fmla="*/ 1 h 1"/>
            </a:gdLst>
            <a:ahLst/>
            <a:cxnLst>
              <a:cxn ang="T4">
                <a:pos x="T0" y="T1"/>
              </a:cxn>
              <a:cxn ang="T5">
                <a:pos x="T2" y="T3"/>
              </a:cxn>
            </a:cxnLst>
            <a:rect l="T6" t="T7" r="T8" b="T9"/>
            <a:pathLst>
              <a:path w="620" h="1">
                <a:moveTo>
                  <a:pt x="0" y="0"/>
                </a:moveTo>
                <a:lnTo>
                  <a:pt x="620"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4" name="Text Box 6"/>
          <p:cNvSpPr txBox="1">
            <a:spLocks noChangeArrowheads="1"/>
          </p:cNvSpPr>
          <p:nvPr/>
        </p:nvSpPr>
        <p:spPr bwMode="auto">
          <a:xfrm>
            <a:off x="7620000" y="27654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R</a:t>
            </a:r>
            <a:endParaRPr lang="en-US" altLang="zh-CN" b="0">
              <a:solidFill>
                <a:schemeClr val="accent2"/>
              </a:solidFill>
            </a:endParaRPr>
          </a:p>
        </p:txBody>
      </p:sp>
      <p:sp>
        <p:nvSpPr>
          <p:cNvPr id="12305" name="Freeform 7"/>
          <p:cNvSpPr>
            <a:spLocks/>
          </p:cNvSpPr>
          <p:nvPr/>
        </p:nvSpPr>
        <p:spPr bwMode="auto">
          <a:xfrm>
            <a:off x="5721350" y="2703513"/>
            <a:ext cx="723900" cy="80962"/>
          </a:xfrm>
          <a:custGeom>
            <a:avLst/>
            <a:gdLst>
              <a:gd name="T0" fmla="*/ 2147483647 w 456"/>
              <a:gd name="T1" fmla="*/ 2147483647 h 51"/>
              <a:gd name="T2" fmla="*/ 2147483647 w 456"/>
              <a:gd name="T3" fmla="*/ 2147483647 h 51"/>
              <a:gd name="T4" fmla="*/ 0 w 456"/>
              <a:gd name="T5" fmla="*/ 2147483647 h 51"/>
              <a:gd name="T6" fmla="*/ 0 60000 65536"/>
              <a:gd name="T7" fmla="*/ 0 60000 65536"/>
              <a:gd name="T8" fmla="*/ 0 60000 65536"/>
              <a:gd name="T9" fmla="*/ 0 w 456"/>
              <a:gd name="T10" fmla="*/ 0 h 51"/>
              <a:gd name="T11" fmla="*/ 456 w 456"/>
              <a:gd name="T12" fmla="*/ 51 h 51"/>
            </a:gdLst>
            <a:ahLst/>
            <a:cxnLst>
              <a:cxn ang="T6">
                <a:pos x="T0" y="T1"/>
              </a:cxn>
              <a:cxn ang="T7">
                <a:pos x="T2" y="T3"/>
              </a:cxn>
              <a:cxn ang="T8">
                <a:pos x="T4" y="T5"/>
              </a:cxn>
            </a:cxnLst>
            <a:rect l="T9" t="T10" r="T11" b="T12"/>
            <a:pathLst>
              <a:path w="456" h="51">
                <a:moveTo>
                  <a:pt x="456" y="7"/>
                </a:moveTo>
                <a:cubicBezTo>
                  <a:pt x="424" y="7"/>
                  <a:pt x="340" y="0"/>
                  <a:pt x="264" y="7"/>
                </a:cubicBezTo>
                <a:cubicBezTo>
                  <a:pt x="188" y="14"/>
                  <a:pt x="55" y="42"/>
                  <a:pt x="0" y="51"/>
                </a:cubicBezTo>
              </a:path>
            </a:pathLst>
          </a:custGeom>
          <a:noFill/>
          <a:ln w="38100"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6" name="Text Box 8"/>
          <p:cNvSpPr txBox="1">
            <a:spLocks noChangeArrowheads="1"/>
          </p:cNvSpPr>
          <p:nvPr/>
        </p:nvSpPr>
        <p:spPr bwMode="auto">
          <a:xfrm>
            <a:off x="5832475" y="2232025"/>
            <a:ext cx="492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chemeClr val="accent2"/>
                </a:solidFill>
              </a:rPr>
              <a:t>I</a:t>
            </a:r>
            <a:endParaRPr lang="en-US" altLang="zh-CN" sz="2800" b="0">
              <a:solidFill>
                <a:schemeClr val="accent2"/>
              </a:solidFill>
            </a:endParaRPr>
          </a:p>
        </p:txBody>
      </p:sp>
      <p:sp>
        <p:nvSpPr>
          <p:cNvPr id="12307" name="AutoShape 9"/>
          <p:cNvSpPr>
            <a:spLocks noChangeArrowheads="1"/>
          </p:cNvSpPr>
          <p:nvPr/>
        </p:nvSpPr>
        <p:spPr bwMode="auto">
          <a:xfrm>
            <a:off x="7620000" y="2460625"/>
            <a:ext cx="1066800" cy="228600"/>
          </a:xfrm>
          <a:prstGeom prst="rightArrow">
            <a:avLst>
              <a:gd name="adj1" fmla="val 50000"/>
              <a:gd name="adj2" fmla="val 116667"/>
            </a:avLst>
          </a:prstGeom>
          <a:solidFill>
            <a:srgbClr val="FFFF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2290" name="Object 3"/>
          <p:cNvGraphicFramePr>
            <a:graphicFrameLocks noChangeAspect="1"/>
          </p:cNvGraphicFramePr>
          <p:nvPr/>
        </p:nvGraphicFramePr>
        <p:xfrm>
          <a:off x="7924800" y="1927225"/>
          <a:ext cx="390525" cy="481013"/>
        </p:xfrm>
        <a:graphic>
          <a:graphicData uri="http://schemas.openxmlformats.org/presentationml/2006/ole">
            <mc:AlternateContent xmlns:mc="http://schemas.openxmlformats.org/markup-compatibility/2006">
              <mc:Choice xmlns:v="urn:schemas-microsoft-com:vml" Requires="v">
                <p:oleObj name="公式" r:id="rId2" imgW="164880" imgH="203040" progId="Equation.3">
                  <p:embed/>
                </p:oleObj>
              </mc:Choice>
              <mc:Fallback>
                <p:oleObj name="公式" r:id="rId2" imgW="164880" imgH="203040" progId="Equation.3">
                  <p:embed/>
                  <p:pic>
                    <p:nvPicPr>
                      <p:cNvPr id="1229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927225"/>
                        <a:ext cx="390525"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
          <p:cNvGrpSpPr>
            <a:grpSpLocks/>
          </p:cNvGrpSpPr>
          <p:nvPr/>
        </p:nvGrpSpPr>
        <p:grpSpPr bwMode="auto">
          <a:xfrm>
            <a:off x="4495800" y="4267200"/>
            <a:ext cx="4495800" cy="1992313"/>
            <a:chOff x="2928" y="2688"/>
            <a:chExt cx="2832" cy="1255"/>
          </a:xfrm>
        </p:grpSpPr>
        <p:sp>
          <p:nvSpPr>
            <p:cNvPr id="12314" name="AutoShape 11"/>
            <p:cNvSpPr>
              <a:spLocks noChangeArrowheads="1"/>
            </p:cNvSpPr>
            <p:nvPr/>
          </p:nvSpPr>
          <p:spPr bwMode="auto">
            <a:xfrm>
              <a:off x="2928" y="3175"/>
              <a:ext cx="2832" cy="768"/>
            </a:xfrm>
            <a:prstGeom prst="parallelogram">
              <a:avLst>
                <a:gd name="adj" fmla="val 92188"/>
              </a:avLst>
            </a:prstGeom>
            <a:solidFill>
              <a:srgbClr val="DDDDDD"/>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315" name="Oval 14"/>
            <p:cNvSpPr>
              <a:spLocks noChangeArrowheads="1"/>
            </p:cNvSpPr>
            <p:nvPr/>
          </p:nvSpPr>
          <p:spPr bwMode="auto">
            <a:xfrm rot="-1405523">
              <a:off x="3723" y="3409"/>
              <a:ext cx="916" cy="432"/>
            </a:xfrm>
            <a:prstGeom prst="ellipse">
              <a:avLst/>
            </a:prstGeom>
            <a:noFill/>
            <a:ln w="762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316" name="Oval 13"/>
            <p:cNvSpPr>
              <a:spLocks noChangeArrowheads="1"/>
            </p:cNvSpPr>
            <p:nvPr/>
          </p:nvSpPr>
          <p:spPr bwMode="auto">
            <a:xfrm rot="1543246">
              <a:off x="3567" y="3060"/>
              <a:ext cx="1008" cy="672"/>
            </a:xfrm>
            <a:prstGeom prst="ellipse">
              <a:avLst/>
            </a:prstGeom>
            <a:noFill/>
            <a:ln w="5715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317" name="Freeform 15"/>
            <p:cNvSpPr>
              <a:spLocks/>
            </p:cNvSpPr>
            <p:nvPr/>
          </p:nvSpPr>
          <p:spPr bwMode="auto">
            <a:xfrm>
              <a:off x="3497" y="3067"/>
              <a:ext cx="121" cy="520"/>
            </a:xfrm>
            <a:custGeom>
              <a:avLst/>
              <a:gdLst>
                <a:gd name="T0" fmla="*/ 91 w 121"/>
                <a:gd name="T1" fmla="*/ 0 h 520"/>
                <a:gd name="T2" fmla="*/ 5 w 121"/>
                <a:gd name="T3" fmla="*/ 256 h 520"/>
                <a:gd name="T4" fmla="*/ 121 w 121"/>
                <a:gd name="T5" fmla="*/ 520 h 520"/>
                <a:gd name="T6" fmla="*/ 0 60000 65536"/>
                <a:gd name="T7" fmla="*/ 0 60000 65536"/>
                <a:gd name="T8" fmla="*/ 0 60000 65536"/>
                <a:gd name="T9" fmla="*/ 0 w 121"/>
                <a:gd name="T10" fmla="*/ 0 h 520"/>
                <a:gd name="T11" fmla="*/ 121 w 121"/>
                <a:gd name="T12" fmla="*/ 520 h 520"/>
              </a:gdLst>
              <a:ahLst/>
              <a:cxnLst>
                <a:cxn ang="T6">
                  <a:pos x="T0" y="T1"/>
                </a:cxn>
                <a:cxn ang="T7">
                  <a:pos x="T2" y="T3"/>
                </a:cxn>
                <a:cxn ang="T8">
                  <a:pos x="T4" y="T5"/>
                </a:cxn>
              </a:cxnLst>
              <a:rect l="T9" t="T10" r="T11" b="T12"/>
              <a:pathLst>
                <a:path w="121" h="520">
                  <a:moveTo>
                    <a:pt x="91" y="0"/>
                  </a:moveTo>
                  <a:cubicBezTo>
                    <a:pt x="77" y="43"/>
                    <a:pt x="0" y="169"/>
                    <a:pt x="5" y="256"/>
                  </a:cubicBezTo>
                  <a:cubicBezTo>
                    <a:pt x="10" y="343"/>
                    <a:pt x="97" y="465"/>
                    <a:pt x="121" y="520"/>
                  </a:cubicBezTo>
                </a:path>
              </a:pathLst>
            </a:custGeom>
            <a:noFill/>
            <a:ln w="38100"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8" name="Text Box 16"/>
            <p:cNvSpPr txBox="1">
              <a:spLocks noChangeArrowheads="1"/>
            </p:cNvSpPr>
            <p:nvPr/>
          </p:nvSpPr>
          <p:spPr bwMode="auto">
            <a:xfrm>
              <a:off x="3312" y="2935"/>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I</a:t>
              </a:r>
              <a:endParaRPr lang="en-US" altLang="zh-CN" b="0">
                <a:solidFill>
                  <a:schemeClr val="accent2"/>
                </a:solidFill>
              </a:endParaRPr>
            </a:p>
          </p:txBody>
        </p:sp>
        <p:sp>
          <p:nvSpPr>
            <p:cNvPr id="12319" name="AutoShape 17"/>
            <p:cNvSpPr>
              <a:spLocks noChangeArrowheads="1"/>
            </p:cNvSpPr>
            <p:nvPr/>
          </p:nvSpPr>
          <p:spPr bwMode="auto">
            <a:xfrm>
              <a:off x="4944" y="3223"/>
              <a:ext cx="672" cy="144"/>
            </a:xfrm>
            <a:prstGeom prst="rightArrow">
              <a:avLst>
                <a:gd name="adj1" fmla="val 50000"/>
                <a:gd name="adj2" fmla="val 116667"/>
              </a:avLst>
            </a:prstGeom>
            <a:solidFill>
              <a:srgbClr val="FFFF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2298" name="Object 11"/>
            <p:cNvGraphicFramePr>
              <a:graphicFrameLocks noChangeAspect="1"/>
            </p:cNvGraphicFramePr>
            <p:nvPr/>
          </p:nvGraphicFramePr>
          <p:xfrm>
            <a:off x="5232" y="2887"/>
            <a:ext cx="246" cy="303"/>
          </p:xfrm>
          <a:graphic>
            <a:graphicData uri="http://schemas.openxmlformats.org/presentationml/2006/ole">
              <mc:AlternateContent xmlns:mc="http://schemas.openxmlformats.org/markup-compatibility/2006">
                <mc:Choice xmlns:v="urn:schemas-microsoft-com:vml" Requires="v">
                  <p:oleObj name="公式" r:id="rId4" imgW="164880" imgH="203040" progId="Equation.3">
                    <p:embed/>
                  </p:oleObj>
                </mc:Choice>
                <mc:Fallback>
                  <p:oleObj name="公式" r:id="rId4" imgW="164880" imgH="203040" progId="Equation.3">
                    <p:embed/>
                    <p:pic>
                      <p:nvPicPr>
                        <p:cNvPr id="12298"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 y="2887"/>
                          <a:ext cx="246"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20" name="Line 19"/>
            <p:cNvSpPr>
              <a:spLocks noChangeShapeType="1"/>
            </p:cNvSpPr>
            <p:nvPr/>
          </p:nvSpPr>
          <p:spPr bwMode="auto">
            <a:xfrm flipV="1">
              <a:off x="4080" y="2839"/>
              <a:ext cx="384" cy="48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299" name="Object 12"/>
            <p:cNvGraphicFramePr>
              <a:graphicFrameLocks noChangeAspect="1"/>
            </p:cNvGraphicFramePr>
            <p:nvPr/>
          </p:nvGraphicFramePr>
          <p:xfrm>
            <a:off x="4554" y="2688"/>
            <a:ext cx="277" cy="300"/>
          </p:xfrm>
          <a:graphic>
            <a:graphicData uri="http://schemas.openxmlformats.org/presentationml/2006/ole">
              <mc:AlternateContent xmlns:mc="http://schemas.openxmlformats.org/markup-compatibility/2006">
                <mc:Choice xmlns:v="urn:schemas-microsoft-com:vml" Requires="v">
                  <p:oleObj name="Equation" r:id="rId5" imgW="164880" imgH="177480" progId="Equation.DSMT4">
                    <p:embed/>
                  </p:oleObj>
                </mc:Choice>
                <mc:Fallback>
                  <p:oleObj name="Equation" r:id="rId5" imgW="164880" imgH="177480" progId="Equation.DSMT4">
                    <p:embed/>
                    <p:pic>
                      <p:nvPicPr>
                        <p:cNvPr id="12299"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4" y="2688"/>
                          <a:ext cx="277"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09" name="Text Box 22"/>
          <p:cNvSpPr txBox="1">
            <a:spLocks noChangeArrowheads="1"/>
          </p:cNvSpPr>
          <p:nvPr/>
        </p:nvSpPr>
        <p:spPr bwMode="auto">
          <a:xfrm>
            <a:off x="457200" y="1874838"/>
            <a:ext cx="66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accent2"/>
                </a:solidFill>
              </a:rPr>
              <a:t>解</a:t>
            </a:r>
            <a:r>
              <a:rPr lang="en-US" altLang="zh-CN" sz="2800">
                <a:solidFill>
                  <a:schemeClr val="accent2"/>
                </a:solidFill>
              </a:rPr>
              <a:t>:</a:t>
            </a:r>
          </a:p>
        </p:txBody>
      </p:sp>
      <p:graphicFrame>
        <p:nvGraphicFramePr>
          <p:cNvPr id="86020" name="Object 4"/>
          <p:cNvGraphicFramePr>
            <a:graphicFrameLocks noChangeAspect="1"/>
          </p:cNvGraphicFramePr>
          <p:nvPr/>
        </p:nvGraphicFramePr>
        <p:xfrm>
          <a:off x="1752600" y="1905000"/>
          <a:ext cx="1887538" cy="625475"/>
        </p:xfrm>
        <a:graphic>
          <a:graphicData uri="http://schemas.openxmlformats.org/presentationml/2006/ole">
            <mc:AlternateContent xmlns:mc="http://schemas.openxmlformats.org/markup-compatibility/2006">
              <mc:Choice xmlns:v="urn:schemas-microsoft-com:vml" Requires="v">
                <p:oleObj name="Equation" r:id="rId7" imgW="761760" imgH="253800" progId="Equation.DSMT4">
                  <p:embed/>
                </p:oleObj>
              </mc:Choice>
              <mc:Fallback>
                <p:oleObj name="Equation" r:id="rId7" imgW="761760" imgH="253800" progId="Equation.DSMT4">
                  <p:embed/>
                  <p:pic>
                    <p:nvPicPr>
                      <p:cNvPr id="8602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1905000"/>
                        <a:ext cx="1887538"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1" name="Object 5"/>
          <p:cNvGraphicFramePr>
            <a:graphicFrameLocks noChangeAspect="1"/>
          </p:cNvGraphicFramePr>
          <p:nvPr/>
        </p:nvGraphicFramePr>
        <p:xfrm>
          <a:off x="457200" y="2667000"/>
          <a:ext cx="2246313" cy="573088"/>
        </p:xfrm>
        <a:graphic>
          <a:graphicData uri="http://schemas.openxmlformats.org/presentationml/2006/ole">
            <mc:AlternateContent xmlns:mc="http://schemas.openxmlformats.org/markup-compatibility/2006">
              <mc:Choice xmlns:v="urn:schemas-microsoft-com:vml" Requires="v">
                <p:oleObj name="公式" r:id="rId9" imgW="939600" imgH="241200" progId="Equation.3">
                  <p:embed/>
                </p:oleObj>
              </mc:Choice>
              <mc:Fallback>
                <p:oleObj name="公式" r:id="rId9" imgW="939600" imgH="241200" progId="Equation.3">
                  <p:embed/>
                  <p:pic>
                    <p:nvPicPr>
                      <p:cNvPr id="8602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2667000"/>
                        <a:ext cx="2246313"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2" name="Object 6"/>
          <p:cNvGraphicFramePr>
            <a:graphicFrameLocks noChangeAspect="1"/>
          </p:cNvGraphicFramePr>
          <p:nvPr/>
        </p:nvGraphicFramePr>
        <p:xfrm>
          <a:off x="457200" y="3541713"/>
          <a:ext cx="1881188" cy="573087"/>
        </p:xfrm>
        <a:graphic>
          <a:graphicData uri="http://schemas.openxmlformats.org/presentationml/2006/ole">
            <mc:AlternateContent xmlns:mc="http://schemas.openxmlformats.org/markup-compatibility/2006">
              <mc:Choice xmlns:v="urn:schemas-microsoft-com:vml" Requires="v">
                <p:oleObj name="公式" r:id="rId11" imgW="787320" imgH="241200" progId="Equation.3">
                  <p:embed/>
                </p:oleObj>
              </mc:Choice>
              <mc:Fallback>
                <p:oleObj name="公式" r:id="rId11" imgW="787320" imgH="241200" progId="Equation.3">
                  <p:embed/>
                  <p:pic>
                    <p:nvPicPr>
                      <p:cNvPr id="8602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3541713"/>
                        <a:ext cx="1881188"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3" name="Object 7"/>
          <p:cNvGraphicFramePr>
            <a:graphicFrameLocks noChangeAspect="1"/>
          </p:cNvGraphicFramePr>
          <p:nvPr/>
        </p:nvGraphicFramePr>
        <p:xfrm>
          <a:off x="533400" y="4330700"/>
          <a:ext cx="2393950" cy="546100"/>
        </p:xfrm>
        <a:graphic>
          <a:graphicData uri="http://schemas.openxmlformats.org/presentationml/2006/ole">
            <mc:AlternateContent xmlns:mc="http://schemas.openxmlformats.org/markup-compatibility/2006">
              <mc:Choice xmlns:v="urn:schemas-microsoft-com:vml" Requires="v">
                <p:oleObj name="公式" r:id="rId13" imgW="1002960" imgH="228600" progId="Equation.3">
                  <p:embed/>
                </p:oleObj>
              </mc:Choice>
              <mc:Fallback>
                <p:oleObj name="公式" r:id="rId13" imgW="1002960" imgH="228600" progId="Equation.3">
                  <p:embed/>
                  <p:pic>
                    <p:nvPicPr>
                      <p:cNvPr id="86023"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4330700"/>
                        <a:ext cx="23939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4" name="Object 8"/>
          <p:cNvGraphicFramePr>
            <a:graphicFrameLocks noChangeAspect="1"/>
          </p:cNvGraphicFramePr>
          <p:nvPr/>
        </p:nvGraphicFramePr>
        <p:xfrm>
          <a:off x="762000" y="4953000"/>
          <a:ext cx="1577975" cy="1027113"/>
        </p:xfrm>
        <a:graphic>
          <a:graphicData uri="http://schemas.openxmlformats.org/presentationml/2006/ole">
            <mc:AlternateContent xmlns:mc="http://schemas.openxmlformats.org/markup-compatibility/2006">
              <mc:Choice xmlns:v="urn:schemas-microsoft-com:vml" Requires="v">
                <p:oleObj name="公式" r:id="rId15" imgW="660240" imgH="431640" progId="Equation.3">
                  <p:embed/>
                </p:oleObj>
              </mc:Choice>
              <mc:Fallback>
                <p:oleObj name="公式" r:id="rId15" imgW="660240" imgH="431640" progId="Equation.3">
                  <p:embed/>
                  <p:pic>
                    <p:nvPicPr>
                      <p:cNvPr id="86024"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000" y="4953000"/>
                        <a:ext cx="1577975" cy="102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76" name="Line 28"/>
          <p:cNvSpPr>
            <a:spLocks noChangeShapeType="1"/>
          </p:cNvSpPr>
          <p:nvPr/>
        </p:nvSpPr>
        <p:spPr bwMode="auto">
          <a:xfrm flipV="1">
            <a:off x="6553200" y="2232025"/>
            <a:ext cx="0" cy="7620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6025" name="Object 9"/>
          <p:cNvGraphicFramePr>
            <a:graphicFrameLocks noChangeAspect="1"/>
          </p:cNvGraphicFramePr>
          <p:nvPr/>
        </p:nvGraphicFramePr>
        <p:xfrm>
          <a:off x="6619875" y="1897063"/>
          <a:ext cx="439738" cy="474662"/>
        </p:xfrm>
        <a:graphic>
          <a:graphicData uri="http://schemas.openxmlformats.org/presentationml/2006/ole">
            <mc:AlternateContent xmlns:mc="http://schemas.openxmlformats.org/markup-compatibility/2006">
              <mc:Choice xmlns:v="urn:schemas-microsoft-com:vml" Requires="v">
                <p:oleObj name="Equation" r:id="rId17" imgW="164880" imgH="177480" progId="Equation.DSMT4">
                  <p:embed/>
                </p:oleObj>
              </mc:Choice>
              <mc:Fallback>
                <p:oleObj name="Equation" r:id="rId17" imgW="164880" imgH="177480" progId="Equation.DSMT4">
                  <p:embed/>
                  <p:pic>
                    <p:nvPicPr>
                      <p:cNvPr id="86025"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19875" y="1897063"/>
                        <a:ext cx="439738"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78" name="Line 30"/>
          <p:cNvSpPr>
            <a:spLocks noChangeShapeType="1"/>
          </p:cNvSpPr>
          <p:nvPr/>
        </p:nvSpPr>
        <p:spPr bwMode="auto">
          <a:xfrm>
            <a:off x="6553200" y="3451225"/>
            <a:ext cx="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6026" name="Object 10"/>
          <p:cNvGraphicFramePr>
            <a:graphicFrameLocks noChangeAspect="1"/>
          </p:cNvGraphicFramePr>
          <p:nvPr/>
        </p:nvGraphicFramePr>
        <p:xfrm>
          <a:off x="6675438" y="3725863"/>
          <a:ext cx="603250" cy="388937"/>
        </p:xfrm>
        <a:graphic>
          <a:graphicData uri="http://schemas.openxmlformats.org/presentationml/2006/ole">
            <mc:AlternateContent xmlns:mc="http://schemas.openxmlformats.org/markup-compatibility/2006">
              <mc:Choice xmlns:v="urn:schemas-microsoft-com:vml" Requires="v">
                <p:oleObj name="公式" r:id="rId19" imgW="253800" imgH="164880" progId="Equation.3">
                  <p:embed/>
                </p:oleObj>
              </mc:Choice>
              <mc:Fallback>
                <p:oleObj name="公式" r:id="rId19" imgW="253800" imgH="164880" progId="Equation.3">
                  <p:embed/>
                  <p:pic>
                    <p:nvPicPr>
                      <p:cNvPr id="86026"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75438" y="3725863"/>
                        <a:ext cx="60325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80" name="AutoShape 32"/>
          <p:cNvSpPr>
            <a:spLocks noChangeArrowheads="1"/>
          </p:cNvSpPr>
          <p:nvPr/>
        </p:nvSpPr>
        <p:spPr bwMode="auto">
          <a:xfrm>
            <a:off x="4267200" y="1981200"/>
            <a:ext cx="381000" cy="381000"/>
          </a:xfrm>
          <a:prstGeom prst="flowChartSummingJunction">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82" name="Line 34"/>
          <p:cNvSpPr>
            <a:spLocks noChangeShapeType="1"/>
          </p:cNvSpPr>
          <p:nvPr/>
        </p:nvSpPr>
        <p:spPr bwMode="auto">
          <a:xfrm>
            <a:off x="4267200" y="4191000"/>
            <a:ext cx="4876800" cy="0"/>
          </a:xfrm>
          <a:prstGeom prst="line">
            <a:avLst/>
          </a:prstGeom>
          <a:noFill/>
          <a:ln w="38100">
            <a:solidFill>
              <a:srgbClr val="FF66CC"/>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7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8602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8602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5328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53278"/>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499"/>
                                          </p:stCondLst>
                                        </p:cTn>
                                        <p:tgtEl>
                                          <p:spTgt spid="8602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8602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8602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8602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8602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53282"/>
                                        </p:tgtEl>
                                        <p:attrNameLst>
                                          <p:attrName>style.visibility</p:attrName>
                                        </p:attrNameLst>
                                      </p:cBhvr>
                                      <p:to>
                                        <p:strVal val="visible"/>
                                      </p:to>
                                    </p:set>
                                    <p:anim calcmode="lin" valueType="num">
                                      <p:cBhvr additive="base">
                                        <p:cTn id="45" dur="500" fill="hold"/>
                                        <p:tgtEl>
                                          <p:spTgt spid="53282"/>
                                        </p:tgtEl>
                                        <p:attrNameLst>
                                          <p:attrName>ppt_x</p:attrName>
                                        </p:attrNameLst>
                                      </p:cBhvr>
                                      <p:tavLst>
                                        <p:tav tm="0">
                                          <p:val>
                                            <p:strVal val="0-#ppt_w/2"/>
                                          </p:val>
                                        </p:tav>
                                        <p:tav tm="100000">
                                          <p:val>
                                            <p:strVal val="#ppt_x"/>
                                          </p:val>
                                        </p:tav>
                                      </p:tavLst>
                                    </p:anim>
                                    <p:anim calcmode="lin" valueType="num">
                                      <p:cBhvr additive="base">
                                        <p:cTn id="46" dur="500" fill="hold"/>
                                        <p:tgtEl>
                                          <p:spTgt spid="53282"/>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0-#ppt_w/2"/>
                                          </p:val>
                                        </p:tav>
                                        <p:tav tm="100000">
                                          <p:val>
                                            <p:strVal val="#ppt_x"/>
                                          </p:val>
                                        </p:tav>
                                      </p:tavLst>
                                    </p:anim>
                                    <p:anim calcmode="lin" valueType="num">
                                      <p:cBhvr additive="base">
                                        <p:cTn id="5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6" grpId="0" animBg="1"/>
      <p:bldP spid="53278" grpId="0" animBg="1"/>
      <p:bldP spid="53280" grpId="0" animBg="1"/>
      <p:bldP spid="5328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 Box 2"/>
          <p:cNvSpPr txBox="1">
            <a:spLocks noChangeArrowheads="1"/>
          </p:cNvSpPr>
          <p:nvPr/>
        </p:nvSpPr>
        <p:spPr bwMode="auto">
          <a:xfrm>
            <a:off x="0" y="9310"/>
            <a:ext cx="9144000" cy="1373187"/>
          </a:xfrm>
          <a:prstGeom prst="rect">
            <a:avLst/>
          </a:prstGeom>
          <a:solidFill>
            <a:srgbClr val="FFCCCC"/>
          </a:solidFill>
          <a:ln>
            <a:noFill/>
          </a:ln>
        </p:spPr>
        <p:txBody>
          <a:bodyPr wrap="squar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accent2"/>
                </a:solidFill>
              </a:rPr>
              <a:t>例 </a:t>
            </a:r>
            <a:r>
              <a:rPr lang="en-US" altLang="zh-CN" sz="2800" dirty="0">
                <a:solidFill>
                  <a:schemeClr val="accent2"/>
                </a:solidFill>
              </a:rPr>
              <a:t>3</a:t>
            </a:r>
            <a:r>
              <a:rPr lang="zh-CN" altLang="en-US" sz="2800" dirty="0">
                <a:solidFill>
                  <a:schemeClr val="accent2"/>
                </a:solidFill>
              </a:rPr>
              <a:t>：半径为 </a:t>
            </a:r>
            <a:r>
              <a:rPr lang="en-US" altLang="zh-CN" sz="2800" i="1" dirty="0">
                <a:solidFill>
                  <a:schemeClr val="accent2"/>
                </a:solidFill>
              </a:rPr>
              <a:t>R</a:t>
            </a:r>
            <a:r>
              <a:rPr lang="en-US" altLang="zh-CN" sz="2800" dirty="0">
                <a:solidFill>
                  <a:schemeClr val="accent2"/>
                </a:solidFill>
              </a:rPr>
              <a:t> </a:t>
            </a:r>
            <a:r>
              <a:rPr lang="zh-CN" altLang="en-US" sz="2800" dirty="0">
                <a:solidFill>
                  <a:schemeClr val="accent2"/>
                </a:solidFill>
              </a:rPr>
              <a:t>的导线圆环中通有电流 </a:t>
            </a:r>
            <a:r>
              <a:rPr lang="en-US" altLang="zh-CN" sz="2800" i="1" dirty="0">
                <a:solidFill>
                  <a:schemeClr val="accent2"/>
                </a:solidFill>
              </a:rPr>
              <a:t>I</a:t>
            </a:r>
            <a:r>
              <a:rPr lang="zh-CN" altLang="en-US" sz="2800" dirty="0">
                <a:solidFill>
                  <a:schemeClr val="accent2"/>
                </a:solidFill>
              </a:rPr>
              <a:t>， 置于磁感应强度为 </a:t>
            </a:r>
            <a:r>
              <a:rPr lang="en-US" altLang="zh-CN" sz="2800" i="1" dirty="0">
                <a:solidFill>
                  <a:schemeClr val="accent2"/>
                </a:solidFill>
              </a:rPr>
              <a:t>B</a:t>
            </a:r>
            <a:r>
              <a:rPr lang="en-US" altLang="zh-CN" sz="2800" dirty="0">
                <a:solidFill>
                  <a:schemeClr val="accent2"/>
                </a:solidFill>
              </a:rPr>
              <a:t> </a:t>
            </a:r>
            <a:r>
              <a:rPr lang="zh-CN" altLang="en-US" sz="2800" dirty="0">
                <a:solidFill>
                  <a:schemeClr val="accent2"/>
                </a:solidFill>
              </a:rPr>
              <a:t>的均匀磁场中（如图）。若磁场方向与环面垂直，求：</a:t>
            </a:r>
            <a:r>
              <a:rPr lang="en-US" altLang="zh-CN" sz="2800" dirty="0">
                <a:solidFill>
                  <a:schemeClr val="accent2"/>
                </a:solidFill>
              </a:rPr>
              <a:t>1</a:t>
            </a:r>
            <a:r>
              <a:rPr lang="zh-CN" altLang="en-US" sz="2800" dirty="0">
                <a:solidFill>
                  <a:schemeClr val="accent2"/>
                </a:solidFill>
              </a:rPr>
              <a:t>）圆环所受的磁力   </a:t>
            </a:r>
            <a:r>
              <a:rPr lang="en-US" altLang="zh-CN" sz="2800" dirty="0">
                <a:solidFill>
                  <a:schemeClr val="accent2"/>
                </a:solidFill>
              </a:rPr>
              <a:t>2</a:t>
            </a:r>
            <a:r>
              <a:rPr lang="zh-CN" altLang="en-US" sz="2800" dirty="0">
                <a:solidFill>
                  <a:schemeClr val="accent2"/>
                </a:solidFill>
              </a:rPr>
              <a:t>）导线所受的张力的大小。</a:t>
            </a:r>
          </a:p>
        </p:txBody>
      </p:sp>
      <p:graphicFrame>
        <p:nvGraphicFramePr>
          <p:cNvPr id="35860" name="Object 20"/>
          <p:cNvGraphicFramePr>
            <a:graphicFrameLocks noChangeAspect="1"/>
          </p:cNvGraphicFramePr>
          <p:nvPr/>
        </p:nvGraphicFramePr>
        <p:xfrm>
          <a:off x="685800" y="4252913"/>
          <a:ext cx="2535238" cy="1004887"/>
        </p:xfrm>
        <a:graphic>
          <a:graphicData uri="http://schemas.openxmlformats.org/presentationml/2006/ole">
            <mc:AlternateContent xmlns:mc="http://schemas.openxmlformats.org/markup-compatibility/2006">
              <mc:Choice xmlns:v="urn:schemas-microsoft-com:vml" Requires="v">
                <p:oleObj name="Equation" r:id="rId3" imgW="863280" imgH="342720" progId="Equation.DSMT4">
                  <p:embed/>
                </p:oleObj>
              </mc:Choice>
              <mc:Fallback>
                <p:oleObj name="Equation" r:id="rId3" imgW="863280" imgH="342720" progId="Equation.DSMT4">
                  <p:embed/>
                  <p:pic>
                    <p:nvPicPr>
                      <p:cNvPr id="3586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252913"/>
                        <a:ext cx="2535238"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5862" name="Object 22"/>
              <p:cNvSpPr txBox="1"/>
              <p:nvPr/>
            </p:nvSpPr>
            <p:spPr bwMode="auto">
              <a:xfrm>
                <a:off x="2911100" y="5197602"/>
                <a:ext cx="1633537" cy="46037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800" b="1" i="1" smtClean="0">
                          <a:solidFill>
                            <a:srgbClr val="000000"/>
                          </a:solidFill>
                          <a:latin typeface="Cambria Math" panose="02040503050406030204" pitchFamily="18" charset="0"/>
                        </a:rPr>
                        <m:t>=</m:t>
                      </m:r>
                      <m:r>
                        <a:rPr lang="en-US" altLang="zh-CN" sz="2800" b="1" i="1" smtClean="0">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𝑰𝑩𝑹</m:t>
                      </m:r>
                      <m:func>
                        <m:funcPr>
                          <m:ctrlPr>
                            <a:rPr lang="zh-CN" altLang="en-US" sz="2800" i="1">
                              <a:solidFill>
                                <a:srgbClr val="000000"/>
                              </a:solidFill>
                              <a:latin typeface="Cambria Math" panose="02040503050406030204" pitchFamily="18" charset="0"/>
                            </a:rPr>
                          </m:ctrlPr>
                        </m:funcPr>
                        <m:fName>
                          <m:r>
                            <a:rPr lang="zh-CN" altLang="en-US" sz="2800" b="1" i="1">
                              <a:solidFill>
                                <a:srgbClr val="000000"/>
                              </a:solidFill>
                              <a:latin typeface="Cambria Math" panose="02040503050406030204" pitchFamily="18" charset="0"/>
                            </a:rPr>
                            <m:t>𝐬𝐢𝐧</m:t>
                          </m:r>
                        </m:fName>
                        <m:e>
                          <m:f>
                            <m:fPr>
                              <m:ctrlPr>
                                <a:rPr lang="zh-CN" altLang="en-US" sz="2800"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𝒅</m:t>
                              </m:r>
                              <m:r>
                                <a:rPr lang="zh-CN" altLang="en-US" sz="2800" b="1" i="1">
                                  <a:solidFill>
                                    <a:srgbClr val="000000"/>
                                  </a:solidFill>
                                  <a:latin typeface="Cambria Math" panose="02040503050406030204" pitchFamily="18" charset="0"/>
                                </a:rPr>
                                <m:t>𝜽</m:t>
                              </m:r>
                            </m:num>
                            <m:den>
                              <m:r>
                                <a:rPr lang="zh-CN" altLang="en-US" sz="2800" b="1" i="1">
                                  <a:solidFill>
                                    <a:srgbClr val="000000"/>
                                  </a:solidFill>
                                  <a:latin typeface="Cambria Math" panose="02040503050406030204" pitchFamily="18" charset="0"/>
                                </a:rPr>
                                <m:t>𝟐</m:t>
                              </m:r>
                            </m:den>
                          </m:f>
                        </m:e>
                      </m:func>
                    </m:oMath>
                  </m:oMathPara>
                </a14:m>
                <a:endParaRPr lang="zh-CN" altLang="en-US" sz="2800" dirty="0"/>
              </a:p>
            </p:txBody>
          </p:sp>
        </mc:Choice>
        <mc:Fallback xmlns="">
          <p:sp>
            <p:nvSpPr>
              <p:cNvPr id="35862" name="Object 22"/>
              <p:cNvSpPr txBox="1">
                <a:spLocks noRot="1" noChangeAspect="1" noMove="1" noResize="1" noEditPoints="1" noAdjustHandles="1" noChangeArrowheads="1" noChangeShapeType="1" noTextEdit="1"/>
              </p:cNvSpPr>
              <p:nvPr/>
            </p:nvSpPr>
            <p:spPr bwMode="auto">
              <a:xfrm>
                <a:off x="2911100" y="5197602"/>
                <a:ext cx="1633537" cy="460375"/>
              </a:xfrm>
              <a:prstGeom prst="rect">
                <a:avLst/>
              </a:prstGeom>
              <a:blipFill>
                <a:blip r:embed="rId6"/>
                <a:stretch>
                  <a:fillRect l="-22388" r="-17910" b="-86667"/>
                </a:stretch>
              </a:blipFill>
              <a:ln>
                <a:noFill/>
              </a:ln>
              <a:effectLst/>
              <a:extLst/>
            </p:spPr>
            <p:txBody>
              <a:bodyPr/>
              <a:lstStyle/>
              <a:p>
                <a:r>
                  <a:rPr lang="zh-CN" altLang="en-US">
                    <a:noFill/>
                  </a:rPr>
                  <a:t> </a:t>
                </a:r>
              </a:p>
            </p:txBody>
          </p:sp>
        </mc:Fallback>
      </mc:AlternateContent>
      <p:graphicFrame>
        <p:nvGraphicFramePr>
          <p:cNvPr id="35864" name="Object 24"/>
          <p:cNvGraphicFramePr>
            <a:graphicFrameLocks noChangeAspect="1"/>
          </p:cNvGraphicFramePr>
          <p:nvPr/>
        </p:nvGraphicFramePr>
        <p:xfrm>
          <a:off x="755576" y="6237312"/>
          <a:ext cx="1935163" cy="471487"/>
        </p:xfrm>
        <a:graphic>
          <a:graphicData uri="http://schemas.openxmlformats.org/presentationml/2006/ole">
            <mc:AlternateContent xmlns:mc="http://schemas.openxmlformats.org/markup-compatibility/2006">
              <mc:Choice xmlns:v="urn:schemas-microsoft-com:vml" Requires="v">
                <p:oleObj name="Equation" r:id="rId7" imgW="583920" imgH="164880" progId="Equation.DSMT4">
                  <p:embed/>
                </p:oleObj>
              </mc:Choice>
              <mc:Fallback>
                <p:oleObj name="Equation" r:id="rId7" imgW="583920" imgH="164880" progId="Equation.DSMT4">
                  <p:embed/>
                  <p:pic>
                    <p:nvPicPr>
                      <p:cNvPr id="35864"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576" y="6237312"/>
                        <a:ext cx="1935163"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74" name="Text Box 34"/>
          <p:cNvSpPr txBox="1">
            <a:spLocks noChangeArrowheads="1"/>
          </p:cNvSpPr>
          <p:nvPr/>
        </p:nvSpPr>
        <p:spPr bwMode="auto">
          <a:xfrm>
            <a:off x="23813" y="15700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chemeClr val="accent2"/>
                </a:solidFill>
              </a:rPr>
              <a:t>解：</a:t>
            </a:r>
          </a:p>
        </p:txBody>
      </p:sp>
      <p:grpSp>
        <p:nvGrpSpPr>
          <p:cNvPr id="2" name="Group 6"/>
          <p:cNvGrpSpPr>
            <a:grpSpLocks/>
          </p:cNvGrpSpPr>
          <p:nvPr/>
        </p:nvGrpSpPr>
        <p:grpSpPr bwMode="auto">
          <a:xfrm>
            <a:off x="5715000" y="4267200"/>
            <a:ext cx="3028950" cy="2514600"/>
            <a:chOff x="3168" y="1536"/>
            <a:chExt cx="1908" cy="1584"/>
          </a:xfrm>
        </p:grpSpPr>
        <p:sp>
          <p:nvSpPr>
            <p:cNvPr id="13341" name="Freeform 5"/>
            <p:cNvSpPr>
              <a:spLocks/>
            </p:cNvSpPr>
            <p:nvPr/>
          </p:nvSpPr>
          <p:spPr bwMode="auto">
            <a:xfrm>
              <a:off x="3526" y="2111"/>
              <a:ext cx="954" cy="121"/>
            </a:xfrm>
            <a:custGeom>
              <a:avLst/>
              <a:gdLst>
                <a:gd name="T0" fmla="*/ 0 w 954"/>
                <a:gd name="T1" fmla="*/ 121 h 121"/>
                <a:gd name="T2" fmla="*/ 486 w 954"/>
                <a:gd name="T3" fmla="*/ 2 h 121"/>
                <a:gd name="T4" fmla="*/ 954 w 954"/>
                <a:gd name="T5" fmla="*/ 109 h 121"/>
                <a:gd name="T6" fmla="*/ 0 60000 65536"/>
                <a:gd name="T7" fmla="*/ 0 60000 65536"/>
                <a:gd name="T8" fmla="*/ 0 60000 65536"/>
                <a:gd name="T9" fmla="*/ 0 w 954"/>
                <a:gd name="T10" fmla="*/ 0 h 121"/>
                <a:gd name="T11" fmla="*/ 954 w 954"/>
                <a:gd name="T12" fmla="*/ 121 h 121"/>
              </a:gdLst>
              <a:ahLst/>
              <a:cxnLst>
                <a:cxn ang="T6">
                  <a:pos x="T0" y="T1"/>
                </a:cxn>
                <a:cxn ang="T7">
                  <a:pos x="T2" y="T3"/>
                </a:cxn>
                <a:cxn ang="T8">
                  <a:pos x="T4" y="T5"/>
                </a:cxn>
              </a:cxnLst>
              <a:rect l="T9" t="T10" r="T11" b="T12"/>
              <a:pathLst>
                <a:path w="954" h="121">
                  <a:moveTo>
                    <a:pt x="0" y="121"/>
                  </a:moveTo>
                  <a:cubicBezTo>
                    <a:pt x="81" y="100"/>
                    <a:pt x="327" y="4"/>
                    <a:pt x="486" y="2"/>
                  </a:cubicBezTo>
                  <a:cubicBezTo>
                    <a:pt x="645" y="0"/>
                    <a:pt x="857" y="87"/>
                    <a:pt x="954" y="109"/>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2" name="Freeform 6"/>
            <p:cNvSpPr>
              <a:spLocks/>
            </p:cNvSpPr>
            <p:nvPr/>
          </p:nvSpPr>
          <p:spPr bwMode="auto">
            <a:xfrm>
              <a:off x="4040" y="2226"/>
              <a:ext cx="434" cy="742"/>
            </a:xfrm>
            <a:custGeom>
              <a:avLst/>
              <a:gdLst>
                <a:gd name="T0" fmla="*/ 0 w 434"/>
                <a:gd name="T1" fmla="*/ 742 h 742"/>
                <a:gd name="T2" fmla="*/ 434 w 434"/>
                <a:gd name="T3" fmla="*/ 0 h 742"/>
                <a:gd name="T4" fmla="*/ 0 60000 65536"/>
                <a:gd name="T5" fmla="*/ 0 60000 65536"/>
                <a:gd name="T6" fmla="*/ 0 w 434"/>
                <a:gd name="T7" fmla="*/ 0 h 742"/>
                <a:gd name="T8" fmla="*/ 434 w 434"/>
                <a:gd name="T9" fmla="*/ 742 h 742"/>
              </a:gdLst>
              <a:ahLst/>
              <a:cxnLst>
                <a:cxn ang="T4">
                  <a:pos x="T0" y="T1"/>
                </a:cxn>
                <a:cxn ang="T5">
                  <a:pos x="T2" y="T3"/>
                </a:cxn>
              </a:cxnLst>
              <a:rect l="T6" t="T7" r="T8" b="T9"/>
              <a:pathLst>
                <a:path w="434" h="742">
                  <a:moveTo>
                    <a:pt x="0" y="742"/>
                  </a:moveTo>
                  <a:lnTo>
                    <a:pt x="434" y="0"/>
                  </a:ln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3" name="Freeform 7"/>
            <p:cNvSpPr>
              <a:spLocks/>
            </p:cNvSpPr>
            <p:nvPr/>
          </p:nvSpPr>
          <p:spPr bwMode="auto">
            <a:xfrm>
              <a:off x="3538" y="2250"/>
              <a:ext cx="494" cy="726"/>
            </a:xfrm>
            <a:custGeom>
              <a:avLst/>
              <a:gdLst>
                <a:gd name="T0" fmla="*/ 494 w 494"/>
                <a:gd name="T1" fmla="*/ 726 h 726"/>
                <a:gd name="T2" fmla="*/ 0 w 494"/>
                <a:gd name="T3" fmla="*/ 0 h 726"/>
                <a:gd name="T4" fmla="*/ 0 60000 65536"/>
                <a:gd name="T5" fmla="*/ 0 60000 65536"/>
                <a:gd name="T6" fmla="*/ 0 w 494"/>
                <a:gd name="T7" fmla="*/ 0 h 726"/>
                <a:gd name="T8" fmla="*/ 494 w 494"/>
                <a:gd name="T9" fmla="*/ 726 h 726"/>
              </a:gdLst>
              <a:ahLst/>
              <a:cxnLst>
                <a:cxn ang="T4">
                  <a:pos x="T0" y="T1"/>
                </a:cxn>
                <a:cxn ang="T5">
                  <a:pos x="T2" y="T3"/>
                </a:cxn>
              </a:cxnLst>
              <a:rect l="T6" t="T7" r="T8" b="T9"/>
              <a:pathLst>
                <a:path w="494" h="726">
                  <a:moveTo>
                    <a:pt x="494" y="726"/>
                  </a:moveTo>
                  <a:lnTo>
                    <a:pt x="0" y="0"/>
                  </a:ln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4" name="Freeform 8"/>
            <p:cNvSpPr>
              <a:spLocks/>
            </p:cNvSpPr>
            <p:nvPr/>
          </p:nvSpPr>
          <p:spPr bwMode="auto">
            <a:xfrm>
              <a:off x="3922" y="2753"/>
              <a:ext cx="219" cy="55"/>
            </a:xfrm>
            <a:custGeom>
              <a:avLst/>
              <a:gdLst>
                <a:gd name="T0" fmla="*/ 0 w 219"/>
                <a:gd name="T1" fmla="*/ 55 h 55"/>
                <a:gd name="T2" fmla="*/ 102 w 219"/>
                <a:gd name="T3" fmla="*/ 1 h 55"/>
                <a:gd name="T4" fmla="*/ 219 w 219"/>
                <a:gd name="T5" fmla="*/ 49 h 55"/>
                <a:gd name="T6" fmla="*/ 0 60000 65536"/>
                <a:gd name="T7" fmla="*/ 0 60000 65536"/>
                <a:gd name="T8" fmla="*/ 0 60000 65536"/>
                <a:gd name="T9" fmla="*/ 0 w 219"/>
                <a:gd name="T10" fmla="*/ 0 h 55"/>
                <a:gd name="T11" fmla="*/ 219 w 219"/>
                <a:gd name="T12" fmla="*/ 55 h 55"/>
              </a:gdLst>
              <a:ahLst/>
              <a:cxnLst>
                <a:cxn ang="T6">
                  <a:pos x="T0" y="T1"/>
                </a:cxn>
                <a:cxn ang="T7">
                  <a:pos x="T2" y="T3"/>
                </a:cxn>
                <a:cxn ang="T8">
                  <a:pos x="T4" y="T5"/>
                </a:cxn>
              </a:cxnLst>
              <a:rect l="T9" t="T10" r="T11" b="T12"/>
              <a:pathLst>
                <a:path w="219" h="55">
                  <a:moveTo>
                    <a:pt x="0" y="55"/>
                  </a:moveTo>
                  <a:cubicBezTo>
                    <a:pt x="17" y="47"/>
                    <a:pt x="66" y="2"/>
                    <a:pt x="102" y="1"/>
                  </a:cubicBezTo>
                  <a:cubicBezTo>
                    <a:pt x="138" y="0"/>
                    <a:pt x="195" y="39"/>
                    <a:pt x="219" y="49"/>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5" name="Text Box 9"/>
            <p:cNvSpPr txBox="1">
              <a:spLocks noChangeArrowheads="1"/>
            </p:cNvSpPr>
            <p:nvPr/>
          </p:nvSpPr>
          <p:spPr bwMode="auto">
            <a:xfrm>
              <a:off x="3779" y="2542"/>
              <a:ext cx="3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latin typeface="Symbol" panose="05050102010706020507" pitchFamily="18" charset="2"/>
                </a:rPr>
                <a:t> </a:t>
              </a:r>
              <a:r>
                <a:rPr lang="en-US" altLang="zh-CN">
                  <a:solidFill>
                    <a:schemeClr val="accent2"/>
                  </a:solidFill>
                </a:rPr>
                <a:t>d</a:t>
              </a:r>
              <a:r>
                <a:rPr lang="en-US" altLang="zh-CN">
                  <a:solidFill>
                    <a:schemeClr val="accent2"/>
                  </a:solidFill>
                  <a:latin typeface="Symbol" panose="05050102010706020507" pitchFamily="18" charset="2"/>
                </a:rPr>
                <a:t>q</a:t>
              </a:r>
            </a:p>
          </p:txBody>
        </p:sp>
        <p:sp>
          <p:nvSpPr>
            <p:cNvPr id="13346" name="Line 10"/>
            <p:cNvSpPr>
              <a:spLocks noChangeShapeType="1"/>
            </p:cNvSpPr>
            <p:nvPr/>
          </p:nvSpPr>
          <p:spPr bwMode="auto">
            <a:xfrm flipV="1">
              <a:off x="4024" y="1726"/>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7" name="Freeform 11"/>
            <p:cNvSpPr>
              <a:spLocks/>
            </p:cNvSpPr>
            <p:nvPr/>
          </p:nvSpPr>
          <p:spPr bwMode="auto">
            <a:xfrm>
              <a:off x="3280" y="2220"/>
              <a:ext cx="276" cy="162"/>
            </a:xfrm>
            <a:custGeom>
              <a:avLst/>
              <a:gdLst>
                <a:gd name="T0" fmla="*/ 276 w 276"/>
                <a:gd name="T1" fmla="*/ 0 h 162"/>
                <a:gd name="T2" fmla="*/ 0 w 276"/>
                <a:gd name="T3" fmla="*/ 162 h 162"/>
                <a:gd name="T4" fmla="*/ 0 60000 65536"/>
                <a:gd name="T5" fmla="*/ 0 60000 65536"/>
                <a:gd name="T6" fmla="*/ 0 w 276"/>
                <a:gd name="T7" fmla="*/ 0 h 162"/>
                <a:gd name="T8" fmla="*/ 276 w 276"/>
                <a:gd name="T9" fmla="*/ 162 h 162"/>
              </a:gdLst>
              <a:ahLst/>
              <a:cxnLst>
                <a:cxn ang="T4">
                  <a:pos x="T0" y="T1"/>
                </a:cxn>
                <a:cxn ang="T5">
                  <a:pos x="T2" y="T3"/>
                </a:cxn>
              </a:cxnLst>
              <a:rect l="T6" t="T7" r="T8" b="T9"/>
              <a:pathLst>
                <a:path w="276" h="162">
                  <a:moveTo>
                    <a:pt x="276" y="0"/>
                  </a:moveTo>
                  <a:lnTo>
                    <a:pt x="0" y="162"/>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8" name="Freeform 12"/>
            <p:cNvSpPr>
              <a:spLocks/>
            </p:cNvSpPr>
            <p:nvPr/>
          </p:nvSpPr>
          <p:spPr bwMode="auto">
            <a:xfrm>
              <a:off x="3168" y="2212"/>
              <a:ext cx="1620" cy="20"/>
            </a:xfrm>
            <a:custGeom>
              <a:avLst/>
              <a:gdLst>
                <a:gd name="T0" fmla="*/ 0 w 1620"/>
                <a:gd name="T1" fmla="*/ 20 h 20"/>
                <a:gd name="T2" fmla="*/ 1620 w 1620"/>
                <a:gd name="T3" fmla="*/ 0 h 20"/>
                <a:gd name="T4" fmla="*/ 0 60000 65536"/>
                <a:gd name="T5" fmla="*/ 0 60000 65536"/>
                <a:gd name="T6" fmla="*/ 0 w 1620"/>
                <a:gd name="T7" fmla="*/ 0 h 20"/>
                <a:gd name="T8" fmla="*/ 1620 w 1620"/>
                <a:gd name="T9" fmla="*/ 20 h 20"/>
              </a:gdLst>
              <a:ahLst/>
              <a:cxnLst>
                <a:cxn ang="T4">
                  <a:pos x="T0" y="T1"/>
                </a:cxn>
                <a:cxn ang="T5">
                  <a:pos x="T2" y="T3"/>
                </a:cxn>
              </a:cxnLst>
              <a:rect l="T6" t="T7" r="T8" b="T9"/>
              <a:pathLst>
                <a:path w="1620" h="20">
                  <a:moveTo>
                    <a:pt x="0" y="20"/>
                  </a:moveTo>
                  <a:lnTo>
                    <a:pt x="1620" y="0"/>
                  </a:lnTo>
                </a:path>
              </a:pathLst>
            </a:cu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9" name="Freeform 13"/>
            <p:cNvSpPr>
              <a:spLocks/>
            </p:cNvSpPr>
            <p:nvPr/>
          </p:nvSpPr>
          <p:spPr bwMode="auto">
            <a:xfrm>
              <a:off x="4565" y="2208"/>
              <a:ext cx="35" cy="84"/>
            </a:xfrm>
            <a:custGeom>
              <a:avLst/>
              <a:gdLst>
                <a:gd name="T0" fmla="*/ 15 w 35"/>
                <a:gd name="T1" fmla="*/ 0 h 84"/>
                <a:gd name="T2" fmla="*/ 33 w 35"/>
                <a:gd name="T3" fmla="*/ 45 h 84"/>
                <a:gd name="T4" fmla="*/ 0 w 35"/>
                <a:gd name="T5" fmla="*/ 84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5" y="0"/>
                  </a:moveTo>
                  <a:cubicBezTo>
                    <a:pt x="18" y="7"/>
                    <a:pt x="35" y="31"/>
                    <a:pt x="33" y="45"/>
                  </a:cubicBezTo>
                  <a:cubicBezTo>
                    <a:pt x="31" y="59"/>
                    <a:pt x="7" y="76"/>
                    <a:pt x="0" y="84"/>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3319" name="Object 15"/>
            <p:cNvGraphicFramePr>
              <a:graphicFrameLocks noChangeAspect="1"/>
            </p:cNvGraphicFramePr>
            <p:nvPr/>
          </p:nvGraphicFramePr>
          <p:xfrm>
            <a:off x="4850" y="2110"/>
            <a:ext cx="226" cy="336"/>
          </p:xfrm>
          <a:graphic>
            <a:graphicData uri="http://schemas.openxmlformats.org/presentationml/2006/ole">
              <mc:AlternateContent xmlns:mc="http://schemas.openxmlformats.org/markup-compatibility/2006">
                <mc:Choice xmlns:v="urn:schemas-microsoft-com:vml" Requires="v">
                  <p:oleObj name="Equation" r:id="rId9" imgW="228600" imgH="342720" progId="Equation.DSMT4">
                    <p:embed/>
                  </p:oleObj>
                </mc:Choice>
                <mc:Fallback>
                  <p:oleObj name="Equation" r:id="rId9" imgW="228600" imgH="342720" progId="Equation.DSMT4">
                    <p:embed/>
                    <p:pic>
                      <p:nvPicPr>
                        <p:cNvPr id="13319"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0" y="2110"/>
                          <a:ext cx="22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50" name="Freeform 16"/>
            <p:cNvSpPr>
              <a:spLocks/>
            </p:cNvSpPr>
            <p:nvPr/>
          </p:nvSpPr>
          <p:spPr bwMode="auto">
            <a:xfrm>
              <a:off x="4492" y="2226"/>
              <a:ext cx="270" cy="150"/>
            </a:xfrm>
            <a:custGeom>
              <a:avLst/>
              <a:gdLst>
                <a:gd name="T0" fmla="*/ 0 w 270"/>
                <a:gd name="T1" fmla="*/ 0 h 150"/>
                <a:gd name="T2" fmla="*/ 270 w 270"/>
                <a:gd name="T3" fmla="*/ 150 h 150"/>
                <a:gd name="T4" fmla="*/ 0 60000 65536"/>
                <a:gd name="T5" fmla="*/ 0 60000 65536"/>
                <a:gd name="T6" fmla="*/ 0 w 270"/>
                <a:gd name="T7" fmla="*/ 0 h 150"/>
                <a:gd name="T8" fmla="*/ 270 w 270"/>
                <a:gd name="T9" fmla="*/ 150 h 150"/>
              </a:gdLst>
              <a:ahLst/>
              <a:cxnLst>
                <a:cxn ang="T4">
                  <a:pos x="T0" y="T1"/>
                </a:cxn>
                <a:cxn ang="T5">
                  <a:pos x="T2" y="T3"/>
                </a:cxn>
              </a:cxnLst>
              <a:rect l="T6" t="T7" r="T8" b="T9"/>
              <a:pathLst>
                <a:path w="270" h="150">
                  <a:moveTo>
                    <a:pt x="0" y="0"/>
                  </a:moveTo>
                  <a:lnTo>
                    <a:pt x="270" y="150"/>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1" name="Text Box 17"/>
            <p:cNvSpPr txBox="1">
              <a:spLocks noChangeArrowheads="1"/>
            </p:cNvSpPr>
            <p:nvPr/>
          </p:nvSpPr>
          <p:spPr bwMode="auto">
            <a:xfrm>
              <a:off x="3215" y="235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T</a:t>
              </a:r>
              <a:endParaRPr lang="en-US" altLang="zh-CN">
                <a:solidFill>
                  <a:schemeClr val="accent2"/>
                </a:solidFill>
              </a:endParaRPr>
            </a:p>
          </p:txBody>
        </p:sp>
        <p:sp>
          <p:nvSpPr>
            <p:cNvPr id="13352" name="Text Box 18"/>
            <p:cNvSpPr txBox="1">
              <a:spLocks noChangeArrowheads="1"/>
            </p:cNvSpPr>
            <p:nvPr/>
          </p:nvSpPr>
          <p:spPr bwMode="auto">
            <a:xfrm>
              <a:off x="4552" y="235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T</a:t>
              </a:r>
            </a:p>
          </p:txBody>
        </p:sp>
        <p:sp>
          <p:nvSpPr>
            <p:cNvPr id="13353" name="Text Box 19"/>
            <p:cNvSpPr txBox="1">
              <a:spLocks noChangeArrowheads="1"/>
            </p:cNvSpPr>
            <p:nvPr/>
          </p:nvSpPr>
          <p:spPr bwMode="auto">
            <a:xfrm>
              <a:off x="4024" y="1536"/>
              <a:ext cx="3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 d</a:t>
              </a:r>
              <a:r>
                <a:rPr lang="en-US" altLang="zh-CN" i="1">
                  <a:solidFill>
                    <a:schemeClr val="accent2"/>
                  </a:solidFill>
                </a:rPr>
                <a:t>F</a:t>
              </a:r>
              <a:endParaRPr lang="en-US" altLang="zh-CN">
                <a:solidFill>
                  <a:schemeClr val="accent2"/>
                </a:solidFill>
              </a:endParaRPr>
            </a:p>
          </p:txBody>
        </p:sp>
        <p:sp>
          <p:nvSpPr>
            <p:cNvPr id="13354" name="Freeform 25"/>
            <p:cNvSpPr>
              <a:spLocks/>
            </p:cNvSpPr>
            <p:nvPr/>
          </p:nvSpPr>
          <p:spPr bwMode="auto">
            <a:xfrm>
              <a:off x="4024" y="2112"/>
              <a:ext cx="1" cy="864"/>
            </a:xfrm>
            <a:custGeom>
              <a:avLst/>
              <a:gdLst>
                <a:gd name="T0" fmla="*/ 0 w 1"/>
                <a:gd name="T1" fmla="*/ 0 h 864"/>
                <a:gd name="T2" fmla="*/ 0 w 1"/>
                <a:gd name="T3" fmla="*/ 864 h 864"/>
                <a:gd name="T4" fmla="*/ 0 60000 65536"/>
                <a:gd name="T5" fmla="*/ 0 60000 65536"/>
                <a:gd name="T6" fmla="*/ 0 w 1"/>
                <a:gd name="T7" fmla="*/ 0 h 864"/>
                <a:gd name="T8" fmla="*/ 1 w 1"/>
                <a:gd name="T9" fmla="*/ 864 h 864"/>
              </a:gdLst>
              <a:ahLst/>
              <a:cxnLst>
                <a:cxn ang="T4">
                  <a:pos x="T0" y="T1"/>
                </a:cxn>
                <a:cxn ang="T5">
                  <a:pos x="T2" y="T3"/>
                </a:cxn>
              </a:cxnLst>
              <a:rect l="T6" t="T7" r="T8" b="T9"/>
              <a:pathLst>
                <a:path w="1" h="864">
                  <a:moveTo>
                    <a:pt x="0" y="0"/>
                  </a:moveTo>
                  <a:lnTo>
                    <a:pt x="0" y="864"/>
                  </a:lnTo>
                </a:path>
              </a:pathLst>
            </a:custGeom>
            <a:noFill/>
            <a:ln w="9525" cap="flat" cmpd="sng">
              <a:solidFill>
                <a:schemeClr val="tx1"/>
              </a:solidFill>
              <a:prstDash val="lgDashDot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5" name="Freeform 32"/>
            <p:cNvSpPr>
              <a:spLocks/>
            </p:cNvSpPr>
            <p:nvPr/>
          </p:nvSpPr>
          <p:spPr bwMode="auto">
            <a:xfrm>
              <a:off x="3910" y="2112"/>
              <a:ext cx="210" cy="15"/>
            </a:xfrm>
            <a:custGeom>
              <a:avLst/>
              <a:gdLst>
                <a:gd name="T0" fmla="*/ 210 w 210"/>
                <a:gd name="T1" fmla="*/ 15 h 15"/>
                <a:gd name="T2" fmla="*/ 114 w 210"/>
                <a:gd name="T3" fmla="*/ 0 h 15"/>
                <a:gd name="T4" fmla="*/ 0 w 210"/>
                <a:gd name="T5" fmla="*/ 12 h 15"/>
                <a:gd name="T6" fmla="*/ 0 60000 65536"/>
                <a:gd name="T7" fmla="*/ 0 60000 65536"/>
                <a:gd name="T8" fmla="*/ 0 60000 65536"/>
                <a:gd name="T9" fmla="*/ 0 w 210"/>
                <a:gd name="T10" fmla="*/ 0 h 15"/>
                <a:gd name="T11" fmla="*/ 210 w 210"/>
                <a:gd name="T12" fmla="*/ 15 h 15"/>
              </a:gdLst>
              <a:ahLst/>
              <a:cxnLst>
                <a:cxn ang="T6">
                  <a:pos x="T0" y="T1"/>
                </a:cxn>
                <a:cxn ang="T7">
                  <a:pos x="T2" y="T3"/>
                </a:cxn>
                <a:cxn ang="T8">
                  <a:pos x="T4" y="T5"/>
                </a:cxn>
              </a:cxnLst>
              <a:rect l="T9" t="T10" r="T11" b="T12"/>
              <a:pathLst>
                <a:path w="210" h="15">
                  <a:moveTo>
                    <a:pt x="210" y="15"/>
                  </a:moveTo>
                  <a:cubicBezTo>
                    <a:pt x="194" y="13"/>
                    <a:pt x="149" y="0"/>
                    <a:pt x="114" y="0"/>
                  </a:cubicBezTo>
                  <a:cubicBezTo>
                    <a:pt x="79" y="0"/>
                    <a:pt x="24" y="10"/>
                    <a:pt x="0" y="12"/>
                  </a:cubicBezTo>
                </a:path>
              </a:pathLst>
            </a:custGeom>
            <a:noFill/>
            <a:ln w="3810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6" name="Text Box 36"/>
            <p:cNvSpPr txBox="1">
              <a:spLocks noChangeArrowheads="1"/>
            </p:cNvSpPr>
            <p:nvPr/>
          </p:nvSpPr>
          <p:spPr bwMode="auto">
            <a:xfrm>
              <a:off x="3737" y="1824"/>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I</a:t>
              </a:r>
              <a:endParaRPr lang="en-US" altLang="zh-CN">
                <a:solidFill>
                  <a:schemeClr val="accent2"/>
                </a:solidFill>
              </a:endParaRPr>
            </a:p>
          </p:txBody>
        </p:sp>
        <p:sp>
          <p:nvSpPr>
            <p:cNvPr id="13357" name="Text Box 40"/>
            <p:cNvSpPr txBox="1">
              <a:spLocks noChangeArrowheads="1"/>
            </p:cNvSpPr>
            <p:nvPr/>
          </p:nvSpPr>
          <p:spPr bwMode="auto">
            <a:xfrm>
              <a:off x="4067" y="283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O</a:t>
              </a:r>
            </a:p>
          </p:txBody>
        </p:sp>
      </p:grpSp>
      <p:sp>
        <p:nvSpPr>
          <p:cNvPr id="35882" name="Text Box 42"/>
          <p:cNvSpPr txBox="1">
            <a:spLocks noChangeArrowheads="1"/>
          </p:cNvSpPr>
          <p:nvPr/>
        </p:nvSpPr>
        <p:spPr bwMode="auto">
          <a:xfrm>
            <a:off x="755576" y="2179638"/>
            <a:ext cx="464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chemeClr val="accent2"/>
                </a:solidFill>
              </a:rPr>
              <a:t>2</a:t>
            </a:r>
            <a:r>
              <a:rPr lang="zh-CN" altLang="en-US" sz="2800">
                <a:solidFill>
                  <a:schemeClr val="accent2"/>
                </a:solidFill>
              </a:rPr>
              <a:t>）导线所受的张力（切向）</a:t>
            </a:r>
          </a:p>
        </p:txBody>
      </p:sp>
      <p:grpSp>
        <p:nvGrpSpPr>
          <p:cNvPr id="13324" name="Group 7"/>
          <p:cNvGrpSpPr>
            <a:grpSpLocks/>
          </p:cNvGrpSpPr>
          <p:nvPr/>
        </p:nvGrpSpPr>
        <p:grpSpPr bwMode="auto">
          <a:xfrm>
            <a:off x="5827713" y="1447800"/>
            <a:ext cx="3271837" cy="2562225"/>
            <a:chOff x="3671" y="912"/>
            <a:chExt cx="2061" cy="1614"/>
          </a:xfrm>
        </p:grpSpPr>
        <p:grpSp>
          <p:nvGrpSpPr>
            <p:cNvPr id="13329" name="Group 5"/>
            <p:cNvGrpSpPr>
              <a:grpSpLocks/>
            </p:cNvGrpSpPr>
            <p:nvPr/>
          </p:nvGrpSpPr>
          <p:grpSpPr bwMode="auto">
            <a:xfrm>
              <a:off x="3671" y="1392"/>
              <a:ext cx="1840" cy="1134"/>
              <a:chOff x="3168" y="3120"/>
              <a:chExt cx="1840" cy="1134"/>
            </a:xfrm>
          </p:grpSpPr>
          <p:grpSp>
            <p:nvGrpSpPr>
              <p:cNvPr id="13334" name="Group 31"/>
              <p:cNvGrpSpPr>
                <a:grpSpLocks/>
              </p:cNvGrpSpPr>
              <p:nvPr/>
            </p:nvGrpSpPr>
            <p:grpSpPr bwMode="auto">
              <a:xfrm>
                <a:off x="4654" y="3851"/>
                <a:ext cx="114" cy="109"/>
                <a:chOff x="4807" y="1158"/>
                <a:chExt cx="43" cy="46"/>
              </a:xfrm>
            </p:grpSpPr>
            <p:sp>
              <p:nvSpPr>
                <p:cNvPr id="13339" name="Oval 28"/>
                <p:cNvSpPr>
                  <a:spLocks noChangeAspect="1" noChangeArrowheads="1"/>
                </p:cNvSpPr>
                <p:nvPr/>
              </p:nvSpPr>
              <p:spPr bwMode="auto">
                <a:xfrm>
                  <a:off x="4820" y="1172"/>
                  <a:ext cx="17" cy="19"/>
                </a:xfrm>
                <a:prstGeom prst="ellipse">
                  <a:avLst/>
                </a:prstGeom>
                <a:solidFill>
                  <a:srgbClr val="0070C0"/>
                </a:solidFill>
                <a:ln w="19050">
                  <a:no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3340" name="Oval 29"/>
                <p:cNvSpPr>
                  <a:spLocks noChangeAspect="1" noChangeArrowheads="1"/>
                </p:cNvSpPr>
                <p:nvPr/>
              </p:nvSpPr>
              <p:spPr bwMode="auto">
                <a:xfrm>
                  <a:off x="4807" y="1158"/>
                  <a:ext cx="43" cy="46"/>
                </a:xfrm>
                <a:prstGeom prst="ellipse">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13335" name="Text Box 33"/>
              <p:cNvSpPr txBox="1">
                <a:spLocks noChangeArrowheads="1"/>
              </p:cNvSpPr>
              <p:nvPr/>
            </p:nvSpPr>
            <p:spPr bwMode="auto">
              <a:xfrm>
                <a:off x="4743" y="374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dirty="0">
                    <a:solidFill>
                      <a:schemeClr val="accent2"/>
                    </a:solidFill>
                  </a:rPr>
                  <a:t>B</a:t>
                </a:r>
                <a:endParaRPr lang="en-US" altLang="zh-CN" dirty="0">
                  <a:solidFill>
                    <a:schemeClr val="accent2"/>
                  </a:solidFill>
                </a:endParaRPr>
              </a:p>
            </p:txBody>
          </p:sp>
          <p:sp>
            <p:nvSpPr>
              <p:cNvPr id="13336" name="Oval 37"/>
              <p:cNvSpPr>
                <a:spLocks noChangeArrowheads="1"/>
              </p:cNvSpPr>
              <p:nvPr/>
            </p:nvSpPr>
            <p:spPr bwMode="auto">
              <a:xfrm>
                <a:off x="3168" y="3120"/>
                <a:ext cx="1134" cy="113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3337" name="Freeform 38"/>
              <p:cNvSpPr>
                <a:spLocks/>
              </p:cNvSpPr>
              <p:nvPr/>
            </p:nvSpPr>
            <p:spPr bwMode="auto">
              <a:xfrm>
                <a:off x="3640" y="3120"/>
                <a:ext cx="210" cy="15"/>
              </a:xfrm>
              <a:custGeom>
                <a:avLst/>
                <a:gdLst>
                  <a:gd name="T0" fmla="*/ 210 w 210"/>
                  <a:gd name="T1" fmla="*/ 15 h 15"/>
                  <a:gd name="T2" fmla="*/ 114 w 210"/>
                  <a:gd name="T3" fmla="*/ 0 h 15"/>
                  <a:gd name="T4" fmla="*/ 0 w 210"/>
                  <a:gd name="T5" fmla="*/ 12 h 15"/>
                  <a:gd name="T6" fmla="*/ 0 60000 65536"/>
                  <a:gd name="T7" fmla="*/ 0 60000 65536"/>
                  <a:gd name="T8" fmla="*/ 0 60000 65536"/>
                  <a:gd name="T9" fmla="*/ 0 w 210"/>
                  <a:gd name="T10" fmla="*/ 0 h 15"/>
                  <a:gd name="T11" fmla="*/ 210 w 210"/>
                  <a:gd name="T12" fmla="*/ 15 h 15"/>
                </a:gdLst>
                <a:ahLst/>
                <a:cxnLst>
                  <a:cxn ang="T6">
                    <a:pos x="T0" y="T1"/>
                  </a:cxn>
                  <a:cxn ang="T7">
                    <a:pos x="T2" y="T3"/>
                  </a:cxn>
                  <a:cxn ang="T8">
                    <a:pos x="T4" y="T5"/>
                  </a:cxn>
                </a:cxnLst>
                <a:rect l="T9" t="T10" r="T11" b="T12"/>
                <a:pathLst>
                  <a:path w="210" h="15">
                    <a:moveTo>
                      <a:pt x="210" y="15"/>
                    </a:moveTo>
                    <a:cubicBezTo>
                      <a:pt x="194" y="13"/>
                      <a:pt x="149" y="0"/>
                      <a:pt x="114" y="0"/>
                    </a:cubicBezTo>
                    <a:cubicBezTo>
                      <a:pt x="79" y="0"/>
                      <a:pt x="24" y="10"/>
                      <a:pt x="0" y="12"/>
                    </a:cubicBezTo>
                  </a:path>
                </a:pathLst>
              </a:custGeom>
              <a:noFill/>
              <a:ln w="3810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8" name="Text Box 39"/>
              <p:cNvSpPr txBox="1">
                <a:spLocks noChangeArrowheads="1"/>
              </p:cNvSpPr>
              <p:nvPr/>
            </p:nvSpPr>
            <p:spPr bwMode="auto">
              <a:xfrm>
                <a:off x="3640" y="316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I</a:t>
                </a:r>
                <a:endParaRPr lang="en-US" altLang="zh-CN">
                  <a:solidFill>
                    <a:schemeClr val="accent2"/>
                  </a:solidFill>
                </a:endParaRPr>
              </a:p>
            </p:txBody>
          </p:sp>
        </p:grpSp>
        <p:sp>
          <p:nvSpPr>
            <p:cNvPr id="13330" name="Line 43"/>
            <p:cNvSpPr>
              <a:spLocks noChangeShapeType="1"/>
            </p:cNvSpPr>
            <p:nvPr/>
          </p:nvSpPr>
          <p:spPr bwMode="auto">
            <a:xfrm>
              <a:off x="4896" y="168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1" name="Line 44"/>
            <p:cNvSpPr>
              <a:spLocks noChangeShapeType="1"/>
            </p:cNvSpPr>
            <p:nvPr/>
          </p:nvSpPr>
          <p:spPr bwMode="auto">
            <a:xfrm flipV="1">
              <a:off x="4891" y="1056"/>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2" name="Text Box 45"/>
            <p:cNvSpPr txBox="1">
              <a:spLocks noChangeArrowheads="1"/>
            </p:cNvSpPr>
            <p:nvPr/>
          </p:nvSpPr>
          <p:spPr bwMode="auto">
            <a:xfrm>
              <a:off x="5520" y="14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x</a:t>
              </a:r>
            </a:p>
          </p:txBody>
        </p:sp>
        <p:sp>
          <p:nvSpPr>
            <p:cNvPr id="13333" name="Text Box 46"/>
            <p:cNvSpPr txBox="1">
              <a:spLocks noChangeArrowheads="1"/>
            </p:cNvSpPr>
            <p:nvPr/>
          </p:nvSpPr>
          <p:spPr bwMode="auto">
            <a:xfrm>
              <a:off x="4949" y="912"/>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y</a:t>
              </a:r>
            </a:p>
          </p:txBody>
        </p:sp>
      </p:grpSp>
      <p:grpSp>
        <p:nvGrpSpPr>
          <p:cNvPr id="6" name="组合 46"/>
          <p:cNvGrpSpPr>
            <a:grpSpLocks/>
          </p:cNvGrpSpPr>
          <p:nvPr/>
        </p:nvGrpSpPr>
        <p:grpSpPr bwMode="auto">
          <a:xfrm>
            <a:off x="768350" y="1570038"/>
            <a:ext cx="6623050" cy="519112"/>
            <a:chOff x="768350" y="1570038"/>
            <a:chExt cx="6623050" cy="519112"/>
          </a:xfrm>
        </p:grpSpPr>
        <p:sp>
          <p:nvSpPr>
            <p:cNvPr id="13327" name="Text Box 35"/>
            <p:cNvSpPr txBox="1">
              <a:spLocks noChangeArrowheads="1"/>
            </p:cNvSpPr>
            <p:nvPr/>
          </p:nvSpPr>
          <p:spPr bwMode="auto">
            <a:xfrm>
              <a:off x="768350" y="1570038"/>
              <a:ext cx="2147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chemeClr val="accent2"/>
                  </a:solidFill>
                </a:rPr>
                <a:t>1</a:t>
              </a:r>
              <a:r>
                <a:rPr lang="zh-CN" altLang="en-US" sz="2800">
                  <a:solidFill>
                    <a:schemeClr val="accent2"/>
                  </a:solidFill>
                </a:rPr>
                <a:t>）磁力为零</a:t>
              </a:r>
            </a:p>
          </p:txBody>
        </p:sp>
        <p:sp>
          <p:nvSpPr>
            <p:cNvPr id="13328" name="Text Box 2"/>
            <p:cNvSpPr txBox="1">
              <a:spLocks noChangeArrowheads="1"/>
            </p:cNvSpPr>
            <p:nvPr/>
          </p:nvSpPr>
          <p:spPr bwMode="auto">
            <a:xfrm>
              <a:off x="3200400" y="16002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CC3300"/>
                  </a:solidFill>
                </a:rPr>
                <a:t>匀强磁场中的安培力</a:t>
              </a:r>
            </a:p>
          </p:txBody>
        </p:sp>
      </p:grpSp>
      <p:sp>
        <p:nvSpPr>
          <p:cNvPr id="84995" name="Text Box 3"/>
          <p:cNvSpPr txBox="1">
            <a:spLocks noChangeArrowheads="1"/>
          </p:cNvSpPr>
          <p:nvPr/>
        </p:nvSpPr>
        <p:spPr bwMode="auto">
          <a:xfrm>
            <a:off x="381000" y="2927350"/>
            <a:ext cx="4343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a:t>每一段，磁力径向，和切向张力的径向分量受力平衡</a:t>
            </a:r>
            <a:br>
              <a:rPr lang="en-US" altLang="zh-CN"/>
            </a:br>
            <a:r>
              <a:rPr lang="zh-CN" altLang="en-US"/>
              <a:t>张力的左右水平分量彼此平衡</a:t>
            </a:r>
          </a:p>
        </p:txBody>
      </p:sp>
      <p:graphicFrame>
        <p:nvGraphicFramePr>
          <p:cNvPr id="46" name="Object 22"/>
          <p:cNvGraphicFramePr>
            <a:graphicFrameLocks noChangeAspect="1"/>
          </p:cNvGraphicFramePr>
          <p:nvPr/>
        </p:nvGraphicFramePr>
        <p:xfrm>
          <a:off x="704816" y="5468243"/>
          <a:ext cx="1831398" cy="460375"/>
        </p:xfrm>
        <a:graphic>
          <a:graphicData uri="http://schemas.openxmlformats.org/presentationml/2006/ole">
            <mc:AlternateContent xmlns:mc="http://schemas.openxmlformats.org/markup-compatibility/2006">
              <mc:Choice xmlns:v="urn:schemas-microsoft-com:vml" Requires="v">
                <p:oleObj name="Equation" r:id="rId11" imgW="698400" imgH="177480" progId="Equation.DSMT4">
                  <p:embed/>
                </p:oleObj>
              </mc:Choice>
              <mc:Fallback>
                <p:oleObj name="Equation" r:id="rId11" imgW="698400" imgH="177480" progId="Equation.DSMT4">
                  <p:embed/>
                  <p:pic>
                    <p:nvPicPr>
                      <p:cNvPr id="46" name="Object 22"/>
                      <p:cNvPicPr>
                        <a:picLocks noChangeAspect="1" noChangeArrowheads="1"/>
                      </p:cNvPicPr>
                      <p:nvPr/>
                    </p:nvPicPr>
                    <p:blipFill>
                      <a:blip r:embed="rId12"/>
                      <a:srcRect/>
                      <a:stretch>
                        <a:fillRect/>
                      </a:stretch>
                    </p:blipFill>
                    <p:spPr bwMode="auto">
                      <a:xfrm>
                        <a:off x="704816" y="5468243"/>
                        <a:ext cx="183139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588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4995"/>
                                        </p:tgtEl>
                                        <p:attrNameLst>
                                          <p:attrName>style.visibility</p:attrName>
                                        </p:attrNameLst>
                                      </p:cBhvr>
                                      <p:to>
                                        <p:strVal val="visible"/>
                                      </p:to>
                                    </p:set>
                                    <p:anim calcmode="lin" valueType="num">
                                      <p:cBhvr additive="base">
                                        <p:cTn id="21" dur="500" fill="hold"/>
                                        <p:tgtEl>
                                          <p:spTgt spid="84995"/>
                                        </p:tgtEl>
                                        <p:attrNameLst>
                                          <p:attrName>ppt_x</p:attrName>
                                        </p:attrNameLst>
                                      </p:cBhvr>
                                      <p:tavLst>
                                        <p:tav tm="0">
                                          <p:val>
                                            <p:strVal val="0-#ppt_w/2"/>
                                          </p:val>
                                        </p:tav>
                                        <p:tav tm="100000">
                                          <p:val>
                                            <p:strVal val="#ppt_x"/>
                                          </p:val>
                                        </p:tav>
                                      </p:tavLst>
                                    </p:anim>
                                    <p:anim calcmode="lin" valueType="num">
                                      <p:cBhvr additive="base">
                                        <p:cTn id="22" dur="500" fill="hold"/>
                                        <p:tgtEl>
                                          <p:spTgt spid="84995"/>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3586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358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4" grpId="0" autoUpdateAnimBg="0"/>
      <p:bldP spid="35882" grpId="0" autoUpdateAnimBg="0"/>
      <p:bldP spid="8499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0" y="-7748"/>
            <a:ext cx="9144000" cy="1569660"/>
          </a:xfrm>
          <a:prstGeom prst="rect">
            <a:avLst/>
          </a:prstGeom>
          <a:solidFill>
            <a:srgbClr val="FFCCCC"/>
          </a:solidFill>
          <a:ln w="19050">
            <a:noFill/>
            <a:miter lim="800000"/>
            <a:headEnd/>
            <a:tailEnd/>
          </a:ln>
          <a:effectLst/>
        </p:spPr>
        <p:txBody>
          <a:bodyPr anchor="ctr">
            <a:spAutoFit/>
          </a:bodyPr>
          <a:lstStyle/>
          <a:p>
            <a:pPr algn="l" eaLnBrk="1" hangingPunct="1">
              <a:defRPr/>
            </a:pPr>
            <a:r>
              <a:rPr lang="zh-CN" altLang="en-US" sz="3200" dirty="0">
                <a:solidFill>
                  <a:schemeClr val="accent2"/>
                </a:solidFill>
              </a:rPr>
              <a:t>例 </a:t>
            </a:r>
            <a:r>
              <a:rPr lang="en-US" altLang="zh-CN" sz="3200" dirty="0">
                <a:solidFill>
                  <a:schemeClr val="accent2"/>
                </a:solidFill>
              </a:rPr>
              <a:t>4</a:t>
            </a:r>
            <a:r>
              <a:rPr lang="zh-CN" altLang="en-US" sz="3200" dirty="0">
                <a:solidFill>
                  <a:schemeClr val="accent2"/>
                </a:solidFill>
              </a:rPr>
              <a:t>：如图所示，在均匀磁场中，半径为</a:t>
            </a:r>
            <a:r>
              <a:rPr lang="en-US" altLang="zh-CN" sz="3200" i="1" dirty="0">
                <a:solidFill>
                  <a:schemeClr val="accent2"/>
                </a:solidFill>
              </a:rPr>
              <a:t>R</a:t>
            </a:r>
            <a:r>
              <a:rPr lang="zh-CN" altLang="en-US" sz="3200" dirty="0">
                <a:solidFill>
                  <a:schemeClr val="accent2"/>
                </a:solidFill>
              </a:rPr>
              <a:t>的薄圆盘以角速度</a:t>
            </a:r>
            <a:r>
              <a:rPr lang="en-US" altLang="zh-CN" sz="3200" i="1" dirty="0">
                <a:solidFill>
                  <a:schemeClr val="accent2"/>
                </a:solidFill>
                <a:latin typeface="宋体" pitchFamily="2" charset="-122"/>
              </a:rPr>
              <a:t>ω</a:t>
            </a:r>
            <a:r>
              <a:rPr lang="zh-CN" altLang="en-US" sz="3200" dirty="0">
                <a:solidFill>
                  <a:schemeClr val="accent2"/>
                </a:solidFill>
              </a:rPr>
              <a:t>绕中心轴转动，圆盘电荷面密度为</a:t>
            </a:r>
            <a:r>
              <a:rPr lang="en-US" altLang="zh-CN" sz="3200" i="1" dirty="0">
                <a:solidFill>
                  <a:schemeClr val="accent2"/>
                </a:solidFill>
                <a:latin typeface="宋体" pitchFamily="2" charset="-122"/>
              </a:rPr>
              <a:t>σ</a:t>
            </a:r>
            <a:r>
              <a:rPr lang="zh-CN" altLang="en-US" sz="3200" dirty="0">
                <a:solidFill>
                  <a:schemeClr val="accent2"/>
                </a:solidFill>
              </a:rPr>
              <a:t>。求它的磁矩和所受的力矩。</a:t>
            </a:r>
          </a:p>
        </p:txBody>
      </p:sp>
      <p:sp>
        <p:nvSpPr>
          <p:cNvPr id="190467" name="Text Box 3"/>
          <p:cNvSpPr txBox="1">
            <a:spLocks noChangeArrowheads="1"/>
          </p:cNvSpPr>
          <p:nvPr/>
        </p:nvSpPr>
        <p:spPr bwMode="auto">
          <a:xfrm>
            <a:off x="152400" y="1676400"/>
            <a:ext cx="5257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accent2"/>
                </a:solidFill>
              </a:rPr>
              <a:t>解：取半径为</a:t>
            </a:r>
            <a:r>
              <a:rPr lang="en-US" altLang="zh-CN" sz="2800" i="1">
                <a:solidFill>
                  <a:schemeClr val="accent2"/>
                </a:solidFill>
              </a:rPr>
              <a:t>r</a:t>
            </a:r>
            <a:r>
              <a:rPr lang="zh-CN" altLang="en-US" sz="2800">
                <a:solidFill>
                  <a:schemeClr val="accent2"/>
                </a:solidFill>
              </a:rPr>
              <a:t>的环状面元，圆盘转动时，它相当于一个载流圆环，其电流：</a:t>
            </a:r>
          </a:p>
        </p:txBody>
      </p:sp>
      <p:graphicFrame>
        <p:nvGraphicFramePr>
          <p:cNvPr id="190468" name="Object 4"/>
          <p:cNvGraphicFramePr>
            <a:graphicFrameLocks noChangeAspect="1"/>
          </p:cNvGraphicFramePr>
          <p:nvPr/>
        </p:nvGraphicFramePr>
        <p:xfrm>
          <a:off x="571500" y="2971800"/>
          <a:ext cx="3860800" cy="889000"/>
        </p:xfrm>
        <a:graphic>
          <a:graphicData uri="http://schemas.openxmlformats.org/presentationml/2006/ole">
            <mc:AlternateContent xmlns:mc="http://schemas.openxmlformats.org/markup-compatibility/2006">
              <mc:Choice xmlns:v="urn:schemas-microsoft-com:vml" Requires="v">
                <p:oleObj name="Equation" r:id="rId3" imgW="3860640" imgH="888840" progId="Equation.3">
                  <p:embed/>
                </p:oleObj>
              </mc:Choice>
              <mc:Fallback>
                <p:oleObj name="Equation" r:id="rId3" imgW="3860640" imgH="888840" progId="Equation.3">
                  <p:embed/>
                  <p:pic>
                    <p:nvPicPr>
                      <p:cNvPr id="1904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2971800"/>
                        <a:ext cx="3860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69" name="Text Box 5"/>
          <p:cNvSpPr txBox="1">
            <a:spLocks noChangeArrowheads="1"/>
          </p:cNvSpPr>
          <p:nvPr/>
        </p:nvSpPr>
        <p:spPr bwMode="auto">
          <a:xfrm>
            <a:off x="228600" y="38862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chemeClr val="accent2"/>
                </a:solidFill>
              </a:rPr>
              <a:t>磁矩：</a:t>
            </a:r>
          </a:p>
        </p:txBody>
      </p:sp>
      <p:graphicFrame>
        <p:nvGraphicFramePr>
          <p:cNvPr id="190470" name="Object 6"/>
          <p:cNvGraphicFramePr>
            <a:graphicFrameLocks noChangeAspect="1"/>
          </p:cNvGraphicFramePr>
          <p:nvPr/>
        </p:nvGraphicFramePr>
        <p:xfrm>
          <a:off x="1409700" y="3937000"/>
          <a:ext cx="3543300" cy="406400"/>
        </p:xfrm>
        <a:graphic>
          <a:graphicData uri="http://schemas.openxmlformats.org/presentationml/2006/ole">
            <mc:AlternateContent xmlns:mc="http://schemas.openxmlformats.org/markup-compatibility/2006">
              <mc:Choice xmlns:v="urn:schemas-microsoft-com:vml" Requires="v">
                <p:oleObj name="Equation" r:id="rId5" imgW="3543120" imgH="406080" progId="Equation.3">
                  <p:embed/>
                </p:oleObj>
              </mc:Choice>
              <mc:Fallback>
                <p:oleObj name="Equation" r:id="rId5" imgW="3543120" imgH="406080" progId="Equation.3">
                  <p:embed/>
                  <p:pic>
                    <p:nvPicPr>
                      <p:cNvPr id="19047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9700" y="3937000"/>
                        <a:ext cx="3543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7"/>
          <p:cNvGrpSpPr>
            <a:grpSpLocks/>
          </p:cNvGrpSpPr>
          <p:nvPr/>
        </p:nvGrpSpPr>
        <p:grpSpPr bwMode="auto">
          <a:xfrm>
            <a:off x="5181600" y="3962400"/>
            <a:ext cx="381000" cy="381000"/>
            <a:chOff x="3552" y="3456"/>
            <a:chExt cx="240" cy="240"/>
          </a:xfrm>
        </p:grpSpPr>
        <p:sp>
          <p:nvSpPr>
            <p:cNvPr id="16432" name="Oval 8"/>
            <p:cNvSpPr>
              <a:spLocks noChangeArrowheads="1"/>
            </p:cNvSpPr>
            <p:nvPr/>
          </p:nvSpPr>
          <p:spPr bwMode="auto">
            <a:xfrm>
              <a:off x="3648" y="3552"/>
              <a:ext cx="48" cy="48"/>
            </a:xfrm>
            <a:prstGeom prst="ellipse">
              <a:avLst/>
            </a:prstGeom>
            <a:solidFill>
              <a:srgbClr val="CC3300"/>
            </a:solidFill>
            <a:ln w="28575">
              <a:solidFill>
                <a:srgbClr val="CC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33" name="Oval 9"/>
            <p:cNvSpPr>
              <a:spLocks noChangeArrowheads="1"/>
            </p:cNvSpPr>
            <p:nvPr/>
          </p:nvSpPr>
          <p:spPr bwMode="auto">
            <a:xfrm>
              <a:off x="3552" y="3456"/>
              <a:ext cx="240" cy="24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b="0"/>
            </a:p>
          </p:txBody>
        </p:sp>
      </p:grpSp>
      <p:grpSp>
        <p:nvGrpSpPr>
          <p:cNvPr id="3" name="Group 10"/>
          <p:cNvGrpSpPr>
            <a:grpSpLocks/>
          </p:cNvGrpSpPr>
          <p:nvPr/>
        </p:nvGrpSpPr>
        <p:grpSpPr bwMode="auto">
          <a:xfrm>
            <a:off x="5562600" y="1790700"/>
            <a:ext cx="3352800" cy="2522538"/>
            <a:chOff x="3552" y="1032"/>
            <a:chExt cx="2112" cy="1589"/>
          </a:xfrm>
        </p:grpSpPr>
        <p:sp>
          <p:nvSpPr>
            <p:cNvPr id="16426" name="Oval 11"/>
            <p:cNvSpPr>
              <a:spLocks noChangeArrowheads="1"/>
            </p:cNvSpPr>
            <p:nvPr/>
          </p:nvSpPr>
          <p:spPr bwMode="auto">
            <a:xfrm>
              <a:off x="3840" y="1152"/>
              <a:ext cx="1514" cy="1469"/>
            </a:xfrm>
            <a:prstGeom prst="ellipse">
              <a:avLst/>
            </a:prstGeom>
            <a:solidFill>
              <a:srgbClr val="FFFFFF"/>
            </a:solidFill>
            <a:ln w="38100">
              <a:solidFill>
                <a:schemeClr val="accent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b="0"/>
            </a:p>
          </p:txBody>
        </p:sp>
        <p:sp>
          <p:nvSpPr>
            <p:cNvPr id="16427" name="Line 12"/>
            <p:cNvSpPr>
              <a:spLocks noChangeShapeType="1"/>
            </p:cNvSpPr>
            <p:nvPr/>
          </p:nvSpPr>
          <p:spPr bwMode="auto">
            <a:xfrm>
              <a:off x="3552" y="1886"/>
              <a:ext cx="2112"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8" name="Line 13"/>
            <p:cNvSpPr>
              <a:spLocks noChangeShapeType="1"/>
            </p:cNvSpPr>
            <p:nvPr/>
          </p:nvSpPr>
          <p:spPr bwMode="auto">
            <a:xfrm flipV="1">
              <a:off x="4610" y="1344"/>
              <a:ext cx="478" cy="556"/>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9" name="Text Box 14"/>
            <p:cNvSpPr txBox="1">
              <a:spLocks noChangeArrowheads="1"/>
            </p:cNvSpPr>
            <p:nvPr/>
          </p:nvSpPr>
          <p:spPr bwMode="auto">
            <a:xfrm>
              <a:off x="4704" y="124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R</a:t>
              </a:r>
            </a:p>
          </p:txBody>
        </p:sp>
        <p:sp>
          <p:nvSpPr>
            <p:cNvPr id="16430" name="Arc 15"/>
            <p:cNvSpPr>
              <a:spLocks/>
            </p:cNvSpPr>
            <p:nvPr/>
          </p:nvSpPr>
          <p:spPr bwMode="auto">
            <a:xfrm rot="3330077" flipH="1">
              <a:off x="4788" y="1091"/>
              <a:ext cx="278" cy="15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C33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31" name="Text Box 16"/>
            <p:cNvSpPr txBox="1">
              <a:spLocks noChangeArrowheads="1"/>
            </p:cNvSpPr>
            <p:nvPr/>
          </p:nvSpPr>
          <p:spPr bwMode="auto">
            <a:xfrm>
              <a:off x="4998" y="1063"/>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rgbClr val="CC3300"/>
                  </a:solidFill>
                  <a:latin typeface="宋体" panose="02010600030101010101" pitchFamily="2" charset="-122"/>
                </a:rPr>
                <a:t>ω</a:t>
              </a:r>
            </a:p>
          </p:txBody>
        </p:sp>
        <p:graphicFrame>
          <p:nvGraphicFramePr>
            <p:cNvPr id="16395" name="Object 17"/>
            <p:cNvGraphicFramePr>
              <a:graphicFrameLocks noChangeAspect="1"/>
            </p:cNvGraphicFramePr>
            <p:nvPr/>
          </p:nvGraphicFramePr>
          <p:xfrm>
            <a:off x="5425" y="1647"/>
            <a:ext cx="165" cy="199"/>
          </p:xfrm>
          <a:graphic>
            <a:graphicData uri="http://schemas.openxmlformats.org/presentationml/2006/ole">
              <mc:AlternateContent xmlns:mc="http://schemas.openxmlformats.org/markup-compatibility/2006">
                <mc:Choice xmlns:v="urn:schemas-microsoft-com:vml" Requires="v">
                  <p:oleObj name="Equation" r:id="rId7" imgW="317160" imgH="380880" progId="Equation.3">
                    <p:embed/>
                  </p:oleObj>
                </mc:Choice>
                <mc:Fallback>
                  <p:oleObj name="Equation" r:id="rId7" imgW="317160" imgH="380880" progId="Equation.3">
                    <p:embed/>
                    <p:pic>
                      <p:nvPicPr>
                        <p:cNvPr id="16395"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5" y="1647"/>
                          <a:ext cx="16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0482" name="Text Box 18"/>
          <p:cNvSpPr txBox="1">
            <a:spLocks noChangeArrowheads="1"/>
          </p:cNvSpPr>
          <p:nvPr/>
        </p:nvSpPr>
        <p:spPr bwMode="auto">
          <a:xfrm>
            <a:off x="533400" y="57150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accent2"/>
                </a:solidFill>
              </a:rPr>
              <a:t>大小：</a:t>
            </a:r>
          </a:p>
        </p:txBody>
      </p:sp>
      <p:sp>
        <p:nvSpPr>
          <p:cNvPr id="190483" name="Text Box 19"/>
          <p:cNvSpPr txBox="1">
            <a:spLocks noChangeArrowheads="1"/>
          </p:cNvSpPr>
          <p:nvPr/>
        </p:nvSpPr>
        <p:spPr bwMode="auto">
          <a:xfrm>
            <a:off x="228600" y="45720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accent2"/>
                </a:solidFill>
              </a:rPr>
              <a:t>圆盘磁矩：</a:t>
            </a:r>
          </a:p>
        </p:txBody>
      </p:sp>
      <p:graphicFrame>
        <p:nvGraphicFramePr>
          <p:cNvPr id="190484" name="Object 20"/>
          <p:cNvGraphicFramePr>
            <a:graphicFrameLocks noChangeAspect="1"/>
          </p:cNvGraphicFramePr>
          <p:nvPr/>
        </p:nvGraphicFramePr>
        <p:xfrm>
          <a:off x="2286000" y="4343400"/>
          <a:ext cx="5130800" cy="927100"/>
        </p:xfrm>
        <a:graphic>
          <a:graphicData uri="http://schemas.openxmlformats.org/presentationml/2006/ole">
            <mc:AlternateContent xmlns:mc="http://schemas.openxmlformats.org/markup-compatibility/2006">
              <mc:Choice xmlns:v="urn:schemas-microsoft-com:vml" Requires="v">
                <p:oleObj name="Equation" r:id="rId9" imgW="5130720" imgH="927000" progId="Equation.3">
                  <p:embed/>
                </p:oleObj>
              </mc:Choice>
              <mc:Fallback>
                <p:oleObj name="Equation" r:id="rId9" imgW="5130720" imgH="927000" progId="Equation.3">
                  <p:embed/>
                  <p:pic>
                    <p:nvPicPr>
                      <p:cNvPr id="190484"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4343400"/>
                        <a:ext cx="51308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1"/>
          <p:cNvGrpSpPr>
            <a:grpSpLocks/>
          </p:cNvGrpSpPr>
          <p:nvPr/>
        </p:nvGrpSpPr>
        <p:grpSpPr bwMode="auto">
          <a:xfrm>
            <a:off x="7772400" y="4572000"/>
            <a:ext cx="381000" cy="381000"/>
            <a:chOff x="3552" y="3456"/>
            <a:chExt cx="240" cy="240"/>
          </a:xfrm>
        </p:grpSpPr>
        <p:sp>
          <p:nvSpPr>
            <p:cNvPr id="16424" name="Oval 22"/>
            <p:cNvSpPr>
              <a:spLocks noChangeArrowheads="1"/>
            </p:cNvSpPr>
            <p:nvPr/>
          </p:nvSpPr>
          <p:spPr bwMode="auto">
            <a:xfrm>
              <a:off x="3648" y="3552"/>
              <a:ext cx="48" cy="48"/>
            </a:xfrm>
            <a:prstGeom prst="ellipse">
              <a:avLst/>
            </a:prstGeom>
            <a:solidFill>
              <a:srgbClr val="CC3300"/>
            </a:solidFill>
            <a:ln w="28575">
              <a:solidFill>
                <a:srgbClr val="CC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25" name="Oval 23"/>
            <p:cNvSpPr>
              <a:spLocks noChangeArrowheads="1"/>
            </p:cNvSpPr>
            <p:nvPr/>
          </p:nvSpPr>
          <p:spPr bwMode="auto">
            <a:xfrm>
              <a:off x="3552" y="3456"/>
              <a:ext cx="240" cy="24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b="0"/>
            </a:p>
          </p:txBody>
        </p:sp>
      </p:grpSp>
      <p:graphicFrame>
        <p:nvGraphicFramePr>
          <p:cNvPr id="190488" name="Object 24"/>
          <p:cNvGraphicFramePr>
            <a:graphicFrameLocks noChangeAspect="1"/>
          </p:cNvGraphicFramePr>
          <p:nvPr/>
        </p:nvGraphicFramePr>
        <p:xfrm>
          <a:off x="1600200" y="5486400"/>
          <a:ext cx="4902200" cy="927100"/>
        </p:xfrm>
        <a:graphic>
          <a:graphicData uri="http://schemas.openxmlformats.org/presentationml/2006/ole">
            <mc:AlternateContent xmlns:mc="http://schemas.openxmlformats.org/markup-compatibility/2006">
              <mc:Choice xmlns:v="urn:schemas-microsoft-com:vml" Requires="v">
                <p:oleObj name="Equation" r:id="rId11" imgW="4902120" imgH="927000" progId="Equation.3">
                  <p:embed/>
                </p:oleObj>
              </mc:Choice>
              <mc:Fallback>
                <p:oleObj name="Equation" r:id="rId11" imgW="4902120" imgH="927000" progId="Equation.3">
                  <p:embed/>
                  <p:pic>
                    <p:nvPicPr>
                      <p:cNvPr id="190488"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5486400"/>
                        <a:ext cx="49022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89" name="Text Box 25"/>
          <p:cNvSpPr txBox="1">
            <a:spLocks noChangeArrowheads="1"/>
          </p:cNvSpPr>
          <p:nvPr/>
        </p:nvSpPr>
        <p:spPr bwMode="auto">
          <a:xfrm>
            <a:off x="533400" y="61722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accent2"/>
                </a:solidFill>
              </a:rPr>
              <a:t>方向：向上</a:t>
            </a:r>
          </a:p>
        </p:txBody>
      </p:sp>
      <p:grpSp>
        <p:nvGrpSpPr>
          <p:cNvPr id="5" name="Group 26"/>
          <p:cNvGrpSpPr>
            <a:grpSpLocks/>
          </p:cNvGrpSpPr>
          <p:nvPr/>
        </p:nvGrpSpPr>
        <p:grpSpPr bwMode="auto">
          <a:xfrm>
            <a:off x="7075488" y="5105400"/>
            <a:ext cx="1839912" cy="1600200"/>
            <a:chOff x="4320" y="3216"/>
            <a:chExt cx="1159" cy="1008"/>
          </a:xfrm>
        </p:grpSpPr>
        <p:sp>
          <p:nvSpPr>
            <p:cNvPr id="16420" name="Oval 27"/>
            <p:cNvSpPr>
              <a:spLocks noChangeArrowheads="1"/>
            </p:cNvSpPr>
            <p:nvPr/>
          </p:nvSpPr>
          <p:spPr bwMode="auto">
            <a:xfrm>
              <a:off x="4560" y="3888"/>
              <a:ext cx="96" cy="96"/>
            </a:xfrm>
            <a:prstGeom prst="ellipse">
              <a:avLst/>
            </a:prstGeom>
            <a:solidFill>
              <a:srgbClr val="CC3300"/>
            </a:solidFill>
            <a:ln w="19050">
              <a:solidFill>
                <a:srgbClr val="CC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21" name="Oval 28"/>
            <p:cNvSpPr>
              <a:spLocks noChangeArrowheads="1"/>
            </p:cNvSpPr>
            <p:nvPr/>
          </p:nvSpPr>
          <p:spPr bwMode="auto">
            <a:xfrm>
              <a:off x="4320" y="3648"/>
              <a:ext cx="576" cy="57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22" name="Line 29"/>
            <p:cNvSpPr>
              <a:spLocks noChangeShapeType="1"/>
            </p:cNvSpPr>
            <p:nvPr/>
          </p:nvSpPr>
          <p:spPr bwMode="auto">
            <a:xfrm>
              <a:off x="4608" y="3936"/>
              <a:ext cx="68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3" name="Line 30"/>
            <p:cNvSpPr>
              <a:spLocks noChangeShapeType="1"/>
            </p:cNvSpPr>
            <p:nvPr/>
          </p:nvSpPr>
          <p:spPr bwMode="auto">
            <a:xfrm flipV="1">
              <a:off x="4608" y="3360"/>
              <a:ext cx="0" cy="576"/>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392" name="Object 31"/>
            <p:cNvGraphicFramePr>
              <a:graphicFrameLocks noChangeAspect="1"/>
            </p:cNvGraphicFramePr>
            <p:nvPr/>
          </p:nvGraphicFramePr>
          <p:xfrm>
            <a:off x="4320" y="3888"/>
            <a:ext cx="215" cy="199"/>
          </p:xfrm>
          <a:graphic>
            <a:graphicData uri="http://schemas.openxmlformats.org/presentationml/2006/ole">
              <mc:AlternateContent xmlns:mc="http://schemas.openxmlformats.org/markup-compatibility/2006">
                <mc:Choice xmlns:v="urn:schemas-microsoft-com:vml" Requires="v">
                  <p:oleObj name="Equation" r:id="rId13" imgW="342720" imgH="317160" progId="Equation.3">
                    <p:embed/>
                  </p:oleObj>
                </mc:Choice>
                <mc:Fallback>
                  <p:oleObj name="Equation" r:id="rId13" imgW="342720" imgH="317160" progId="Equation.3">
                    <p:embed/>
                    <p:pic>
                      <p:nvPicPr>
                        <p:cNvPr id="16392"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0" y="3888"/>
                          <a:ext cx="21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32"/>
            <p:cNvGraphicFramePr>
              <a:graphicFrameLocks noChangeAspect="1"/>
            </p:cNvGraphicFramePr>
            <p:nvPr/>
          </p:nvGraphicFramePr>
          <p:xfrm>
            <a:off x="5280" y="3792"/>
            <a:ext cx="199" cy="239"/>
          </p:xfrm>
          <a:graphic>
            <a:graphicData uri="http://schemas.openxmlformats.org/presentationml/2006/ole">
              <mc:AlternateContent xmlns:mc="http://schemas.openxmlformats.org/markup-compatibility/2006">
                <mc:Choice xmlns:v="urn:schemas-microsoft-com:vml" Requires="v">
                  <p:oleObj name="Equation" r:id="rId15" imgW="317160" imgH="380880" progId="Equation.3">
                    <p:embed/>
                  </p:oleObj>
                </mc:Choice>
                <mc:Fallback>
                  <p:oleObj name="Equation" r:id="rId15" imgW="317160" imgH="380880" progId="Equation.3">
                    <p:embed/>
                    <p:pic>
                      <p:nvPicPr>
                        <p:cNvPr id="16393"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80" y="3792"/>
                          <a:ext cx="199"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CC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4" name="Object 33"/>
            <p:cNvGraphicFramePr>
              <a:graphicFrameLocks noChangeAspect="1"/>
            </p:cNvGraphicFramePr>
            <p:nvPr/>
          </p:nvGraphicFramePr>
          <p:xfrm>
            <a:off x="4656" y="3216"/>
            <a:ext cx="271" cy="238"/>
          </p:xfrm>
          <a:graphic>
            <a:graphicData uri="http://schemas.openxmlformats.org/presentationml/2006/ole">
              <mc:AlternateContent xmlns:mc="http://schemas.openxmlformats.org/markup-compatibility/2006">
                <mc:Choice xmlns:v="urn:schemas-microsoft-com:vml" Requires="v">
                  <p:oleObj name="Equation" r:id="rId17" imgW="431640" imgH="380880" progId="Equation.3">
                    <p:embed/>
                  </p:oleObj>
                </mc:Choice>
                <mc:Fallback>
                  <p:oleObj name="Equation" r:id="rId17" imgW="431640" imgH="380880" progId="Equation.3">
                    <p:embed/>
                    <p:pic>
                      <p:nvPicPr>
                        <p:cNvPr id="16394"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6" y="3216"/>
                          <a:ext cx="271"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0498" name="Object 34"/>
          <p:cNvGraphicFramePr>
            <a:graphicFrameLocks noChangeAspect="1"/>
          </p:cNvGraphicFramePr>
          <p:nvPr/>
        </p:nvGraphicFramePr>
        <p:xfrm>
          <a:off x="2514600" y="5181600"/>
          <a:ext cx="1981200" cy="588963"/>
        </p:xfrm>
        <a:graphic>
          <a:graphicData uri="http://schemas.openxmlformats.org/presentationml/2006/ole">
            <mc:AlternateContent xmlns:mc="http://schemas.openxmlformats.org/markup-compatibility/2006">
              <mc:Choice xmlns:v="urn:schemas-microsoft-com:vml" Requires="v">
                <p:oleObj name="Equation" r:id="rId19" imgW="723600" imgH="215640" progId="Equation.3">
                  <p:embed/>
                </p:oleObj>
              </mc:Choice>
              <mc:Fallback>
                <p:oleObj name="Equation" r:id="rId19" imgW="723600" imgH="215640" progId="Equation.3">
                  <p:embed/>
                  <p:pic>
                    <p:nvPicPr>
                      <p:cNvPr id="190498"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14600" y="5181600"/>
                        <a:ext cx="19812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99" name="Text Box 35"/>
          <p:cNvSpPr txBox="1">
            <a:spLocks noChangeArrowheads="1"/>
          </p:cNvSpPr>
          <p:nvPr/>
        </p:nvSpPr>
        <p:spPr bwMode="auto">
          <a:xfrm>
            <a:off x="381000" y="51816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accent2"/>
                </a:solidFill>
              </a:rPr>
              <a:t>受的力矩：</a:t>
            </a:r>
          </a:p>
        </p:txBody>
      </p:sp>
      <p:grpSp>
        <p:nvGrpSpPr>
          <p:cNvPr id="6" name="Group 36"/>
          <p:cNvGrpSpPr>
            <a:grpSpLocks/>
          </p:cNvGrpSpPr>
          <p:nvPr/>
        </p:nvGrpSpPr>
        <p:grpSpPr bwMode="auto">
          <a:xfrm>
            <a:off x="6546850" y="2247900"/>
            <a:ext cx="1454150" cy="1866900"/>
            <a:chOff x="4172" y="1320"/>
            <a:chExt cx="916" cy="1176"/>
          </a:xfrm>
        </p:grpSpPr>
        <p:grpSp>
          <p:nvGrpSpPr>
            <p:cNvPr id="16410" name="Group 37"/>
            <p:cNvGrpSpPr>
              <a:grpSpLocks/>
            </p:cNvGrpSpPr>
            <p:nvPr/>
          </p:nvGrpSpPr>
          <p:grpSpPr bwMode="auto">
            <a:xfrm>
              <a:off x="4172" y="1320"/>
              <a:ext cx="916" cy="1176"/>
              <a:chOff x="4150" y="1330"/>
              <a:chExt cx="916" cy="1176"/>
            </a:xfrm>
          </p:grpSpPr>
          <p:sp>
            <p:nvSpPr>
              <p:cNvPr id="16412" name="Oval 38"/>
              <p:cNvSpPr>
                <a:spLocks noChangeArrowheads="1"/>
              </p:cNvSpPr>
              <p:nvPr/>
            </p:nvSpPr>
            <p:spPr bwMode="auto">
              <a:xfrm>
                <a:off x="4150" y="1489"/>
                <a:ext cx="916" cy="833"/>
              </a:xfrm>
              <a:prstGeom prst="ellipse">
                <a:avLst/>
              </a:prstGeom>
              <a:solidFill>
                <a:srgbClr val="FFFFFF"/>
              </a:solidFill>
              <a:ln w="38100">
                <a:solidFill>
                  <a:srgbClr val="0099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13" name="Oval 39"/>
              <p:cNvSpPr>
                <a:spLocks noChangeArrowheads="1"/>
              </p:cNvSpPr>
              <p:nvPr/>
            </p:nvSpPr>
            <p:spPr bwMode="auto">
              <a:xfrm>
                <a:off x="4229" y="1568"/>
                <a:ext cx="758" cy="675"/>
              </a:xfrm>
              <a:prstGeom prst="ellipse">
                <a:avLst/>
              </a:prstGeom>
              <a:solidFill>
                <a:srgbClr val="FFFFFF"/>
              </a:solidFill>
              <a:ln w="38100">
                <a:solidFill>
                  <a:srgbClr val="0099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14" name="Line 40"/>
              <p:cNvSpPr>
                <a:spLocks noChangeShapeType="1"/>
              </p:cNvSpPr>
              <p:nvPr/>
            </p:nvSpPr>
            <p:spPr bwMode="auto">
              <a:xfrm>
                <a:off x="4588" y="1886"/>
                <a:ext cx="279" cy="27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5" name="Line 41"/>
              <p:cNvSpPr>
                <a:spLocks noChangeShapeType="1"/>
              </p:cNvSpPr>
              <p:nvPr/>
            </p:nvSpPr>
            <p:spPr bwMode="auto">
              <a:xfrm>
                <a:off x="4588" y="2164"/>
                <a:ext cx="0" cy="79"/>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6" name="Line 42"/>
              <p:cNvSpPr>
                <a:spLocks noChangeShapeType="1"/>
              </p:cNvSpPr>
              <p:nvPr/>
            </p:nvSpPr>
            <p:spPr bwMode="auto">
              <a:xfrm flipV="1">
                <a:off x="4588" y="2322"/>
                <a:ext cx="0" cy="8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7" name="Line 43"/>
              <p:cNvSpPr>
                <a:spLocks noChangeShapeType="1"/>
              </p:cNvSpPr>
              <p:nvPr/>
            </p:nvSpPr>
            <p:spPr bwMode="auto">
              <a:xfrm>
                <a:off x="4588" y="1489"/>
                <a:ext cx="0" cy="79"/>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8" name="Text Box 44"/>
              <p:cNvSpPr txBox="1">
                <a:spLocks noChangeArrowheads="1"/>
              </p:cNvSpPr>
              <p:nvPr/>
            </p:nvSpPr>
            <p:spPr bwMode="auto">
              <a:xfrm>
                <a:off x="4736" y="1861"/>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r</a:t>
                </a:r>
                <a:endParaRPr lang="en-US" altLang="zh-CN" b="0" i="1">
                  <a:solidFill>
                    <a:schemeClr val="accent2"/>
                  </a:solidFill>
                </a:endParaRPr>
              </a:p>
            </p:txBody>
          </p:sp>
          <p:sp>
            <p:nvSpPr>
              <p:cNvPr id="16419" name="Text Box 45"/>
              <p:cNvSpPr txBox="1">
                <a:spLocks noChangeArrowheads="1"/>
              </p:cNvSpPr>
              <p:nvPr/>
            </p:nvSpPr>
            <p:spPr bwMode="auto">
              <a:xfrm>
                <a:off x="4556" y="2218"/>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dr</a:t>
                </a:r>
              </a:p>
            </p:txBody>
          </p:sp>
          <p:graphicFrame>
            <p:nvGraphicFramePr>
              <p:cNvPr id="16391" name="Object 46"/>
              <p:cNvGraphicFramePr>
                <a:graphicFrameLocks noChangeAspect="1"/>
              </p:cNvGraphicFramePr>
              <p:nvPr/>
            </p:nvGraphicFramePr>
            <p:xfrm>
              <a:off x="4326" y="1330"/>
              <a:ext cx="271" cy="172"/>
            </p:xfrm>
            <a:graphic>
              <a:graphicData uri="http://schemas.openxmlformats.org/presentationml/2006/ole">
                <mc:AlternateContent xmlns:mc="http://schemas.openxmlformats.org/markup-compatibility/2006">
                  <mc:Choice xmlns:v="urn:schemas-microsoft-com:vml" Requires="v">
                    <p:oleObj name="Equation" r:id="rId21" imgW="520560" imgH="330120" progId="Equation.3">
                      <p:embed/>
                    </p:oleObj>
                  </mc:Choice>
                  <mc:Fallback>
                    <p:oleObj name="Equation" r:id="rId21" imgW="520560" imgH="330120" progId="Equation.3">
                      <p:embed/>
                      <p:pic>
                        <p:nvPicPr>
                          <p:cNvPr id="16391" name="Object 4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26" y="1330"/>
                            <a:ext cx="271"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411" name="Line 47"/>
            <p:cNvSpPr>
              <a:spLocks noChangeShapeType="1"/>
            </p:cNvSpPr>
            <p:nvPr/>
          </p:nvSpPr>
          <p:spPr bwMode="auto">
            <a:xfrm flipH="1">
              <a:off x="4608" y="1344"/>
              <a:ext cx="480" cy="576"/>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90466"/>
                                        </p:tgtEl>
                                        <p:attrNameLst>
                                          <p:attrName>style.visibility</p:attrName>
                                        </p:attrNameLst>
                                      </p:cBhvr>
                                      <p:to>
                                        <p:strVal val="visible"/>
                                      </p:to>
                                    </p:set>
                                    <p:animEffect transition="in" filter="blinds(horizontal)">
                                      <p:cBhvr>
                                        <p:cTn id="7" dur="500"/>
                                        <p:tgtEl>
                                          <p:spTgt spid="190466"/>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467"/>
                                        </p:tgtEl>
                                        <p:attrNameLst>
                                          <p:attrName>style.visibility</p:attrName>
                                        </p:attrNameLst>
                                      </p:cBhvr>
                                      <p:to>
                                        <p:strVal val="visible"/>
                                      </p:to>
                                    </p:set>
                                    <p:animEffect transition="in" filter="wipe(left)">
                                      <p:cBhvr>
                                        <p:cTn id="17" dur="500"/>
                                        <p:tgtEl>
                                          <p:spTgt spid="190467"/>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90468"/>
                                        </p:tgtEl>
                                        <p:attrNameLst>
                                          <p:attrName>style.visibility</p:attrName>
                                        </p:attrNameLst>
                                      </p:cBhvr>
                                      <p:to>
                                        <p:strVal val="visible"/>
                                      </p:to>
                                    </p:set>
                                    <p:animEffect transition="in" filter="wipe(left)">
                                      <p:cBhvr>
                                        <p:cTn id="26" dur="500"/>
                                        <p:tgtEl>
                                          <p:spTgt spid="19046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0469"/>
                                        </p:tgtEl>
                                        <p:attrNameLst>
                                          <p:attrName>style.visibility</p:attrName>
                                        </p:attrNameLst>
                                      </p:cBhvr>
                                      <p:to>
                                        <p:strVal val="visible"/>
                                      </p:to>
                                    </p:set>
                                    <p:animEffect transition="in" filter="wipe(left)">
                                      <p:cBhvr>
                                        <p:cTn id="31" dur="500"/>
                                        <p:tgtEl>
                                          <p:spTgt spid="19046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90470"/>
                                        </p:tgtEl>
                                        <p:attrNameLst>
                                          <p:attrName>style.visibility</p:attrName>
                                        </p:attrNameLst>
                                      </p:cBhvr>
                                      <p:to>
                                        <p:strVal val="visible"/>
                                      </p:to>
                                    </p:set>
                                    <p:animEffect transition="in" filter="wipe(left)">
                                      <p:cBhvr>
                                        <p:cTn id="36" dur="500"/>
                                        <p:tgtEl>
                                          <p:spTgt spid="190470"/>
                                        </p:tgtEl>
                                      </p:cBhvr>
                                    </p:animEffect>
                                  </p:childTnLst>
                                </p:cTn>
                              </p:par>
                            </p:childTnLst>
                          </p:cTn>
                        </p:par>
                        <p:par>
                          <p:cTn id="37" fill="hold" nodeType="afterGroup">
                            <p:stCondLst>
                              <p:cond delay="500"/>
                            </p:stCondLst>
                            <p:childTnLst>
                              <p:par>
                                <p:cTn id="38" presetID="23" presetClass="entr" presetSubtype="16"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p:cTn id="40" dur="500" fill="hold"/>
                                        <p:tgtEl>
                                          <p:spTgt spid="2"/>
                                        </p:tgtEl>
                                        <p:attrNameLst>
                                          <p:attrName>ppt_w</p:attrName>
                                        </p:attrNameLst>
                                      </p:cBhvr>
                                      <p:tavLst>
                                        <p:tav tm="0">
                                          <p:val>
                                            <p:fltVal val="0"/>
                                          </p:val>
                                        </p:tav>
                                        <p:tav tm="100000">
                                          <p:val>
                                            <p:strVal val="#ppt_w"/>
                                          </p:val>
                                        </p:tav>
                                      </p:tavLst>
                                    </p:anim>
                                    <p:anim calcmode="lin" valueType="num">
                                      <p:cBhvr>
                                        <p:cTn id="41"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90483"/>
                                        </p:tgtEl>
                                        <p:attrNameLst>
                                          <p:attrName>style.visibility</p:attrName>
                                        </p:attrNameLst>
                                      </p:cBhvr>
                                      <p:to>
                                        <p:strVal val="visible"/>
                                      </p:to>
                                    </p:set>
                                    <p:animEffect transition="in" filter="wipe(left)">
                                      <p:cBhvr>
                                        <p:cTn id="46" dur="500"/>
                                        <p:tgtEl>
                                          <p:spTgt spid="19048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90484"/>
                                        </p:tgtEl>
                                        <p:attrNameLst>
                                          <p:attrName>style.visibility</p:attrName>
                                        </p:attrNameLst>
                                      </p:cBhvr>
                                      <p:to>
                                        <p:strVal val="visible"/>
                                      </p:to>
                                    </p:set>
                                    <p:animEffect transition="in" filter="wipe(left)">
                                      <p:cBhvr>
                                        <p:cTn id="51" dur="500"/>
                                        <p:tgtEl>
                                          <p:spTgt spid="190484"/>
                                        </p:tgtEl>
                                      </p:cBhvr>
                                    </p:animEffect>
                                  </p:childTnLst>
                                </p:cTn>
                              </p:par>
                            </p:childTnLst>
                          </p:cTn>
                        </p:par>
                        <p:par>
                          <p:cTn id="52" fill="hold" nodeType="afterGroup">
                            <p:stCondLst>
                              <p:cond delay="500"/>
                            </p:stCondLst>
                            <p:childTnLst>
                              <p:par>
                                <p:cTn id="53" presetID="23" presetClass="entr" presetSubtype="16" fill="hold" nodeType="after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500" fill="hold"/>
                                        <p:tgtEl>
                                          <p:spTgt spid="4"/>
                                        </p:tgtEl>
                                        <p:attrNameLst>
                                          <p:attrName>ppt_w</p:attrName>
                                        </p:attrNameLst>
                                      </p:cBhvr>
                                      <p:tavLst>
                                        <p:tav tm="0">
                                          <p:val>
                                            <p:fltVal val="0"/>
                                          </p:val>
                                        </p:tav>
                                        <p:tav tm="100000">
                                          <p:val>
                                            <p:strVal val="#ppt_w"/>
                                          </p:val>
                                        </p:tav>
                                      </p:tavLst>
                                    </p:anim>
                                    <p:anim calcmode="lin" valueType="num">
                                      <p:cBhvr>
                                        <p:cTn id="56"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90499"/>
                                        </p:tgtEl>
                                        <p:attrNameLst>
                                          <p:attrName>style.visibility</p:attrName>
                                        </p:attrNameLst>
                                      </p:cBhvr>
                                      <p:to>
                                        <p:strVal val="visible"/>
                                      </p:to>
                                    </p:set>
                                    <p:animEffect transition="in" filter="blinds(horizontal)">
                                      <p:cBhvr>
                                        <p:cTn id="61" dur="500"/>
                                        <p:tgtEl>
                                          <p:spTgt spid="190499"/>
                                        </p:tgtEl>
                                      </p:cBhvr>
                                    </p:animEffect>
                                  </p:childTnLst>
                                </p:cTn>
                              </p:par>
                            </p:childTnLst>
                          </p:cTn>
                        </p:par>
                        <p:par>
                          <p:cTn id="62" fill="hold" nodeType="afterGroup">
                            <p:stCondLst>
                              <p:cond delay="500"/>
                            </p:stCondLst>
                            <p:childTnLst>
                              <p:par>
                                <p:cTn id="63" presetID="3" presetClass="entr" presetSubtype="10" fill="hold" nodeType="afterEffect">
                                  <p:stCondLst>
                                    <p:cond delay="0"/>
                                  </p:stCondLst>
                                  <p:childTnLst>
                                    <p:set>
                                      <p:cBhvr>
                                        <p:cTn id="64" dur="1" fill="hold">
                                          <p:stCondLst>
                                            <p:cond delay="0"/>
                                          </p:stCondLst>
                                        </p:cTn>
                                        <p:tgtEl>
                                          <p:spTgt spid="190498"/>
                                        </p:tgtEl>
                                        <p:attrNameLst>
                                          <p:attrName>style.visibility</p:attrName>
                                        </p:attrNameLst>
                                      </p:cBhvr>
                                      <p:to>
                                        <p:strVal val="visible"/>
                                      </p:to>
                                    </p:set>
                                    <p:animEffect transition="in" filter="blinds(horizontal)">
                                      <p:cBhvr>
                                        <p:cTn id="65" dur="500"/>
                                        <p:tgtEl>
                                          <p:spTgt spid="19049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0482"/>
                                        </p:tgtEl>
                                        <p:attrNameLst>
                                          <p:attrName>style.visibility</p:attrName>
                                        </p:attrNameLst>
                                      </p:cBhvr>
                                      <p:to>
                                        <p:strVal val="visible"/>
                                      </p:to>
                                    </p:set>
                                    <p:animEffect transition="in" filter="wipe(left)">
                                      <p:cBhvr>
                                        <p:cTn id="70" dur="500"/>
                                        <p:tgtEl>
                                          <p:spTgt spid="19048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90488"/>
                                        </p:tgtEl>
                                        <p:attrNameLst>
                                          <p:attrName>style.visibility</p:attrName>
                                        </p:attrNameLst>
                                      </p:cBhvr>
                                      <p:to>
                                        <p:strVal val="visible"/>
                                      </p:to>
                                    </p:set>
                                    <p:animEffect transition="in" filter="wipe(left)">
                                      <p:cBhvr>
                                        <p:cTn id="75" dur="500"/>
                                        <p:tgtEl>
                                          <p:spTgt spid="19048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90489"/>
                                        </p:tgtEl>
                                        <p:attrNameLst>
                                          <p:attrName>style.visibility</p:attrName>
                                        </p:attrNameLst>
                                      </p:cBhvr>
                                      <p:to>
                                        <p:strVal val="visible"/>
                                      </p:to>
                                    </p:set>
                                    <p:animEffect transition="in" filter="wipe(left)">
                                      <p:cBhvr>
                                        <p:cTn id="80" dur="500"/>
                                        <p:tgtEl>
                                          <p:spTgt spid="190489"/>
                                        </p:tgtEl>
                                      </p:cBhvr>
                                    </p:animEffect>
                                  </p:childTnLst>
                                </p:cTn>
                              </p:par>
                            </p:childTnLst>
                          </p:cTn>
                        </p:par>
                        <p:par>
                          <p:cTn id="81" fill="hold" nodeType="afterGroup">
                            <p:stCondLst>
                              <p:cond delay="500"/>
                            </p:stCondLst>
                            <p:childTnLst>
                              <p:par>
                                <p:cTn id="82" presetID="2" presetClass="entr" presetSubtype="2" fill="hold" nodeType="afterEffect">
                                  <p:stCondLst>
                                    <p:cond delay="0"/>
                                  </p:stCondLst>
                                  <p:childTnLst>
                                    <p:set>
                                      <p:cBhvr>
                                        <p:cTn id="83" dur="1" fill="hold">
                                          <p:stCondLst>
                                            <p:cond delay="0"/>
                                          </p:stCondLst>
                                        </p:cTn>
                                        <p:tgtEl>
                                          <p:spTgt spid="5"/>
                                        </p:tgtEl>
                                        <p:attrNameLst>
                                          <p:attrName>style.visibility</p:attrName>
                                        </p:attrNameLst>
                                      </p:cBhvr>
                                      <p:to>
                                        <p:strVal val="visible"/>
                                      </p:to>
                                    </p:set>
                                    <p:anim calcmode="lin" valueType="num">
                                      <p:cBhvr additive="base">
                                        <p:cTn id="84" dur="500" fill="hold"/>
                                        <p:tgtEl>
                                          <p:spTgt spid="5"/>
                                        </p:tgtEl>
                                        <p:attrNameLst>
                                          <p:attrName>ppt_x</p:attrName>
                                        </p:attrNameLst>
                                      </p:cBhvr>
                                      <p:tavLst>
                                        <p:tav tm="0">
                                          <p:val>
                                            <p:strVal val="1+#ppt_w/2"/>
                                          </p:val>
                                        </p:tav>
                                        <p:tav tm="100000">
                                          <p:val>
                                            <p:strVal val="#ppt_x"/>
                                          </p:val>
                                        </p:tav>
                                      </p:tavLst>
                                    </p:anim>
                                    <p:anim calcmode="lin" valueType="num">
                                      <p:cBhvr additive="base">
                                        <p:cTn id="85"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autoUpdateAnimBg="0"/>
      <p:bldP spid="190469" grpId="0" autoUpdateAnimBg="0"/>
      <p:bldP spid="190482" grpId="0" autoUpdateAnimBg="0"/>
      <p:bldP spid="190483" grpId="0" autoUpdateAnimBg="0"/>
      <p:bldP spid="190489" grpId="0" autoUpdateAnimBg="0"/>
      <p:bldP spid="19049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9C9E5E-6F74-CD79-9A25-018D306AB1D5}"/>
              </a:ext>
            </a:extLst>
          </p:cNvPr>
          <p:cNvSpPr txBox="1"/>
          <p:nvPr/>
        </p:nvSpPr>
        <p:spPr>
          <a:xfrm>
            <a:off x="142041" y="850943"/>
            <a:ext cx="4145873" cy="646331"/>
          </a:xfrm>
          <a:prstGeom prst="rect">
            <a:avLst/>
          </a:prstGeom>
          <a:noFill/>
        </p:spPr>
        <p:txBody>
          <a:bodyPr wrap="square" rtlCol="0">
            <a:spAutoFit/>
          </a:bodyPr>
          <a:lstStyle/>
          <a:p>
            <a:r>
              <a:rPr lang="zh-CN" altLang="en-US" sz="3600" dirty="0">
                <a:ea typeface="微软雅黑" panose="020B0503020204020204" pitchFamily="34" charset="-122"/>
              </a:rPr>
              <a:t>第十一次作业：</a:t>
            </a:r>
          </a:p>
        </p:txBody>
      </p:sp>
      <p:sp>
        <p:nvSpPr>
          <p:cNvPr id="5" name="文本框 4">
            <a:extLst>
              <a:ext uri="{FF2B5EF4-FFF2-40B4-BE49-F238E27FC236}">
                <a16:creationId xmlns:a16="http://schemas.microsoft.com/office/drawing/2014/main" id="{9C152DE9-B736-DF33-3F01-6104BF9C8FBB}"/>
              </a:ext>
            </a:extLst>
          </p:cNvPr>
          <p:cNvSpPr txBox="1"/>
          <p:nvPr/>
        </p:nvSpPr>
        <p:spPr>
          <a:xfrm>
            <a:off x="0" y="2051391"/>
            <a:ext cx="9144000" cy="1200329"/>
          </a:xfrm>
          <a:prstGeom prst="rect">
            <a:avLst/>
          </a:prstGeom>
          <a:noFill/>
        </p:spPr>
        <p:txBody>
          <a:bodyPr wrap="square" rtlCol="0">
            <a:spAutoFit/>
          </a:bodyPr>
          <a:lstStyle/>
          <a:p>
            <a:pPr algn="ctr"/>
            <a:r>
              <a:rPr lang="zh-CN" altLang="en-US" sz="3600" b="0" dirty="0">
                <a:solidFill>
                  <a:srgbClr val="FF0000"/>
                </a:solidFill>
                <a:ea typeface="微软雅黑" panose="020B0503020204020204" pitchFamily="34" charset="-122"/>
              </a:rPr>
              <a:t>第三章 习题 </a:t>
            </a:r>
            <a:r>
              <a:rPr lang="en-US" altLang="zh-CN" sz="3600" b="0" dirty="0">
                <a:solidFill>
                  <a:srgbClr val="FF0000"/>
                </a:solidFill>
                <a:ea typeface="微软雅黑" panose="020B0503020204020204" pitchFamily="34" charset="-122"/>
              </a:rPr>
              <a:t>24,</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25,</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26,</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27</a:t>
            </a:r>
          </a:p>
          <a:p>
            <a:pPr algn="ctr"/>
            <a:r>
              <a:rPr lang="zh-CN" altLang="en-US" sz="3600" b="0" dirty="0">
                <a:solidFill>
                  <a:srgbClr val="FF0000"/>
                </a:solidFill>
                <a:ea typeface="微软雅黑" panose="020B0503020204020204" pitchFamily="34" charset="-122"/>
              </a:rPr>
              <a:t>活页 练习八 </a:t>
            </a:r>
            <a:r>
              <a:rPr lang="en-US" altLang="zh-CN" sz="3600" b="0" dirty="0">
                <a:solidFill>
                  <a:srgbClr val="FF0000"/>
                </a:solidFill>
                <a:ea typeface="微软雅黑" panose="020B0503020204020204" pitchFamily="34" charset="-122"/>
              </a:rPr>
              <a:t>10, 11, 12, 13</a:t>
            </a:r>
            <a:endParaRPr lang="zh-CN" altLang="en-US" sz="3600" b="0" dirty="0">
              <a:solidFill>
                <a:srgbClr val="FF0000"/>
              </a:solidFill>
              <a:ea typeface="微软雅黑" panose="020B0503020204020204" pitchFamily="34" charset="-122"/>
            </a:endParaRPr>
          </a:p>
        </p:txBody>
      </p:sp>
      <p:sp>
        <p:nvSpPr>
          <p:cNvPr id="6" name="文本框 5">
            <a:extLst>
              <a:ext uri="{FF2B5EF4-FFF2-40B4-BE49-F238E27FC236}">
                <a16:creationId xmlns:a16="http://schemas.microsoft.com/office/drawing/2014/main" id="{1781C098-283C-BD97-0ED7-CA36C050CF86}"/>
              </a:ext>
            </a:extLst>
          </p:cNvPr>
          <p:cNvSpPr txBox="1"/>
          <p:nvPr/>
        </p:nvSpPr>
        <p:spPr>
          <a:xfrm>
            <a:off x="142040" y="4989641"/>
            <a:ext cx="8841939" cy="1200329"/>
          </a:xfrm>
          <a:prstGeom prst="rect">
            <a:avLst/>
          </a:prstGeom>
          <a:noFill/>
        </p:spPr>
        <p:txBody>
          <a:bodyPr wrap="square" rtlCol="0">
            <a:spAutoFit/>
          </a:bodyPr>
          <a:lstStyle/>
          <a:p>
            <a:r>
              <a:rPr lang="en-US" altLang="zh-CN" sz="3600" dirty="0">
                <a:ea typeface="微软雅黑" panose="020B0503020204020204" pitchFamily="34" charset="-122"/>
              </a:rPr>
              <a:t>SPOC1</a:t>
            </a:r>
            <a:r>
              <a:rPr lang="zh-CN" altLang="en-US" sz="3600" dirty="0">
                <a:ea typeface="微软雅黑" panose="020B0503020204020204" pitchFamily="34" charset="-122"/>
              </a:rPr>
              <a:t>第六周单元测试和作业，参与讨论</a:t>
            </a:r>
            <a:endParaRPr lang="en-US" altLang="zh-CN" sz="3600" dirty="0">
              <a:ea typeface="微软雅黑" panose="020B0503020204020204" pitchFamily="34" charset="-122"/>
            </a:endParaRPr>
          </a:p>
          <a:p>
            <a:r>
              <a:rPr lang="en-US" altLang="zh-CN" sz="3600" b="0" dirty="0">
                <a:solidFill>
                  <a:schemeClr val="bg1">
                    <a:lumMod val="50000"/>
                  </a:schemeClr>
                </a:solidFill>
                <a:ea typeface="微软雅黑" panose="020B0503020204020204" pitchFamily="34" charset="-122"/>
              </a:rPr>
              <a:t>                   (11</a:t>
            </a:r>
            <a:r>
              <a:rPr lang="zh-CN" altLang="en-US" sz="3600" b="0" dirty="0">
                <a:solidFill>
                  <a:schemeClr val="bg1">
                    <a:lumMod val="50000"/>
                  </a:schemeClr>
                </a:solidFill>
                <a:ea typeface="微软雅黑" panose="020B0503020204020204" pitchFamily="34" charset="-122"/>
              </a:rPr>
              <a:t>月</a:t>
            </a:r>
            <a:r>
              <a:rPr lang="en-US" altLang="zh-CN" sz="3600" b="0" dirty="0">
                <a:solidFill>
                  <a:schemeClr val="bg1">
                    <a:lumMod val="50000"/>
                  </a:schemeClr>
                </a:solidFill>
                <a:ea typeface="微软雅黑" panose="020B0503020204020204" pitchFamily="34" charset="-122"/>
              </a:rPr>
              <a:t>3</a:t>
            </a:r>
            <a:r>
              <a:rPr lang="zh-CN" altLang="en-US" sz="3600" b="0" dirty="0">
                <a:solidFill>
                  <a:schemeClr val="bg1">
                    <a:lumMod val="50000"/>
                  </a:schemeClr>
                </a:solidFill>
                <a:ea typeface="微软雅黑" panose="020B0503020204020204" pitchFamily="34" charset="-122"/>
              </a:rPr>
              <a:t>日</a:t>
            </a:r>
            <a:r>
              <a:rPr lang="en-US" altLang="zh-CN" sz="3600" b="0" dirty="0">
                <a:solidFill>
                  <a:schemeClr val="bg1">
                    <a:lumMod val="50000"/>
                  </a:schemeClr>
                </a:solidFill>
                <a:ea typeface="微软雅黑" panose="020B0503020204020204" pitchFamily="34" charset="-122"/>
              </a:rPr>
              <a:t>23:30</a:t>
            </a:r>
            <a:r>
              <a:rPr lang="zh-CN" altLang="en-US" sz="3600" b="0" dirty="0">
                <a:solidFill>
                  <a:schemeClr val="bg1">
                    <a:lumMod val="50000"/>
                  </a:schemeClr>
                </a:solidFill>
                <a:ea typeface="微软雅黑" panose="020B0503020204020204" pitchFamily="34" charset="-122"/>
              </a:rPr>
              <a:t>前完成</a:t>
            </a:r>
            <a:r>
              <a:rPr lang="en-US" altLang="zh-CN" sz="3600" b="0" dirty="0">
                <a:solidFill>
                  <a:schemeClr val="bg1">
                    <a:lumMod val="50000"/>
                  </a:schemeClr>
                </a:solidFill>
                <a:ea typeface="微软雅黑" panose="020B0503020204020204" pitchFamily="34" charset="-122"/>
              </a:rPr>
              <a:t>)</a:t>
            </a:r>
            <a:endParaRPr lang="zh-CN" altLang="en-US" sz="3600" b="0" dirty="0">
              <a:solidFill>
                <a:schemeClr val="bg1">
                  <a:lumMod val="50000"/>
                </a:schemeClr>
              </a:solidFill>
              <a:ea typeface="微软雅黑" panose="020B0503020204020204" pitchFamily="34" charset="-122"/>
            </a:endParaRPr>
          </a:p>
        </p:txBody>
      </p:sp>
      <p:sp>
        <p:nvSpPr>
          <p:cNvPr id="8" name="文本框 7">
            <a:extLst>
              <a:ext uri="{FF2B5EF4-FFF2-40B4-BE49-F238E27FC236}">
                <a16:creationId xmlns:a16="http://schemas.microsoft.com/office/drawing/2014/main" id="{2AAE431B-23F9-B398-CABD-8A195ECD1782}"/>
              </a:ext>
            </a:extLst>
          </p:cNvPr>
          <p:cNvSpPr txBox="1"/>
          <p:nvPr/>
        </p:nvSpPr>
        <p:spPr>
          <a:xfrm>
            <a:off x="771639" y="3810820"/>
            <a:ext cx="7600720" cy="646331"/>
          </a:xfrm>
          <a:prstGeom prst="rect">
            <a:avLst/>
          </a:prstGeom>
          <a:noFill/>
        </p:spPr>
        <p:txBody>
          <a:bodyPr wrap="square">
            <a:spAutoFit/>
          </a:bodyPr>
          <a:lstStyle/>
          <a:p>
            <a:r>
              <a:rPr lang="en-US" altLang="zh-CN" sz="3600" b="0" dirty="0">
                <a:solidFill>
                  <a:schemeClr val="bg1">
                    <a:lumMod val="50000"/>
                  </a:schemeClr>
                </a:solidFill>
                <a:ea typeface="微软雅黑" panose="020B0503020204020204" pitchFamily="34" charset="-122"/>
              </a:rPr>
              <a:t>(11</a:t>
            </a:r>
            <a:r>
              <a:rPr lang="zh-CN" altLang="en-US" sz="3600" b="0" dirty="0">
                <a:solidFill>
                  <a:schemeClr val="bg1">
                    <a:lumMod val="50000"/>
                  </a:schemeClr>
                </a:solidFill>
                <a:ea typeface="微软雅黑" panose="020B0503020204020204" pitchFamily="34" charset="-122"/>
              </a:rPr>
              <a:t>月</a:t>
            </a:r>
            <a:r>
              <a:rPr lang="en-US" altLang="zh-CN" sz="3600" b="0" dirty="0">
                <a:solidFill>
                  <a:schemeClr val="bg1">
                    <a:lumMod val="50000"/>
                  </a:schemeClr>
                </a:solidFill>
                <a:ea typeface="微软雅黑" panose="020B0503020204020204" pitchFamily="34" charset="-122"/>
              </a:rPr>
              <a:t>7</a:t>
            </a:r>
            <a:r>
              <a:rPr lang="zh-CN" altLang="en-US" sz="3600" b="0" dirty="0">
                <a:solidFill>
                  <a:schemeClr val="bg1">
                    <a:lumMod val="50000"/>
                  </a:schemeClr>
                </a:solidFill>
                <a:ea typeface="微软雅黑" panose="020B0503020204020204" pitchFamily="34" charset="-122"/>
              </a:rPr>
              <a:t>日</a:t>
            </a:r>
            <a:r>
              <a:rPr lang="en-US" altLang="zh-CN" sz="3600" b="0" dirty="0">
                <a:solidFill>
                  <a:schemeClr val="bg1">
                    <a:lumMod val="50000"/>
                  </a:schemeClr>
                </a:solidFill>
                <a:ea typeface="微软雅黑" panose="020B0503020204020204" pitchFamily="34" charset="-122"/>
              </a:rPr>
              <a:t>23:59</a:t>
            </a:r>
            <a:r>
              <a:rPr lang="zh-CN" altLang="en-US" sz="3600" b="0" dirty="0">
                <a:solidFill>
                  <a:schemeClr val="bg1">
                    <a:lumMod val="50000"/>
                  </a:schemeClr>
                </a:solidFill>
                <a:ea typeface="微软雅黑" panose="020B0503020204020204" pitchFamily="34" charset="-122"/>
              </a:rPr>
              <a:t>前电子版提交到乐学</a:t>
            </a:r>
            <a:r>
              <a:rPr lang="en-US" altLang="zh-CN" sz="3600" b="0" dirty="0">
                <a:solidFill>
                  <a:schemeClr val="bg1">
                    <a:lumMod val="50000"/>
                  </a:schemeClr>
                </a:solidFill>
                <a:ea typeface="微软雅黑" panose="020B0503020204020204" pitchFamily="34" charset="-122"/>
              </a:rPr>
              <a:t>)</a:t>
            </a:r>
            <a:endParaRPr lang="zh-CN" altLang="en-US" sz="3600" dirty="0"/>
          </a:p>
        </p:txBody>
      </p:sp>
    </p:spTree>
    <p:extLst>
      <p:ext uri="{BB962C8B-B14F-4D97-AF65-F5344CB8AC3E}">
        <p14:creationId xmlns:p14="http://schemas.microsoft.com/office/powerpoint/2010/main" val="1781318678"/>
      </p:ext>
    </p:extLst>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18" name="Text Box 26"/>
          <p:cNvSpPr txBox="1">
            <a:spLocks noChangeArrowheads="1"/>
          </p:cNvSpPr>
          <p:nvPr/>
        </p:nvSpPr>
        <p:spPr bwMode="auto">
          <a:xfrm>
            <a:off x="381000" y="3505200"/>
            <a:ext cx="4827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accent2"/>
                </a:solidFill>
              </a:rPr>
              <a:t>整个载流导线所受的磁力为：</a:t>
            </a:r>
            <a:endParaRPr lang="en-US" altLang="zh-CN" sz="2800">
              <a:solidFill>
                <a:schemeClr val="accent2"/>
              </a:solidFill>
            </a:endParaRPr>
          </a:p>
        </p:txBody>
      </p:sp>
      <p:graphicFrame>
        <p:nvGraphicFramePr>
          <p:cNvPr id="264219" name="Object 27"/>
          <p:cNvGraphicFramePr>
            <a:graphicFrameLocks noChangeAspect="1"/>
          </p:cNvGraphicFramePr>
          <p:nvPr/>
        </p:nvGraphicFramePr>
        <p:xfrm>
          <a:off x="2125216" y="4413225"/>
          <a:ext cx="2590800" cy="815975"/>
        </p:xfrm>
        <a:graphic>
          <a:graphicData uri="http://schemas.openxmlformats.org/presentationml/2006/ole">
            <mc:AlternateContent xmlns:mc="http://schemas.openxmlformats.org/markup-compatibility/2006">
              <mc:Choice xmlns:v="urn:schemas-microsoft-com:vml" Requires="v">
                <p:oleObj name="Equation" r:id="rId2" imgW="2095200" imgH="660240" progId="Equation.DSMT4">
                  <p:embed/>
                </p:oleObj>
              </mc:Choice>
              <mc:Fallback>
                <p:oleObj name="Equation" r:id="rId2" imgW="2095200" imgH="660240" progId="Equation.DSMT4">
                  <p:embed/>
                  <p:pic>
                    <p:nvPicPr>
                      <p:cNvPr id="264219"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216" y="4413225"/>
                        <a:ext cx="2590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220" name="Rectangle 28"/>
          <p:cNvSpPr>
            <a:spLocks noChangeArrowheads="1"/>
          </p:cNvSpPr>
          <p:nvPr/>
        </p:nvSpPr>
        <p:spPr bwMode="auto">
          <a:xfrm>
            <a:off x="457200" y="1397094"/>
            <a:ext cx="822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dirty="0">
                <a:solidFill>
                  <a:schemeClr val="accent2"/>
                </a:solidFill>
                <a:latin typeface="宋体" panose="02010600030101010101" pitchFamily="2" charset="-122"/>
              </a:rPr>
              <a:t>1</a:t>
            </a:r>
            <a:r>
              <a:rPr lang="zh-CN" altLang="en-US" sz="2800" dirty="0">
                <a:solidFill>
                  <a:schemeClr val="accent2"/>
                </a:solidFill>
                <a:latin typeface="宋体" panose="02010600030101010101" pitchFamily="2" charset="-122"/>
              </a:rPr>
              <a:t>、单个稳定的电流元是不存在的</a:t>
            </a:r>
            <a:endParaRPr lang="en-US" altLang="zh-CN" sz="2800" dirty="0">
              <a:solidFill>
                <a:schemeClr val="accent2"/>
              </a:solidFill>
              <a:latin typeface="宋体" panose="02010600030101010101" pitchFamily="2" charset="-122"/>
            </a:endParaRPr>
          </a:p>
          <a:p>
            <a:pPr algn="just" eaLnBrk="1" hangingPunct="1"/>
            <a:endParaRPr lang="zh-CN" altLang="en-US" sz="2800" dirty="0">
              <a:solidFill>
                <a:schemeClr val="accent2"/>
              </a:solidFill>
              <a:latin typeface="宋体" panose="02010600030101010101" pitchFamily="2" charset="-122"/>
            </a:endParaRPr>
          </a:p>
          <a:p>
            <a:pPr algn="just" eaLnBrk="1" hangingPunct="1"/>
            <a:r>
              <a:rPr lang="en-US" altLang="zh-CN" sz="2800" dirty="0">
                <a:solidFill>
                  <a:schemeClr val="accent2"/>
                </a:solidFill>
                <a:latin typeface="宋体" panose="02010600030101010101" pitchFamily="2" charset="-122"/>
              </a:rPr>
              <a:t>2</a:t>
            </a:r>
            <a:r>
              <a:rPr lang="zh-CN" altLang="en-US" sz="2800" dirty="0">
                <a:solidFill>
                  <a:schemeClr val="accent2"/>
                </a:solidFill>
                <a:latin typeface="宋体" panose="02010600030101010101" pitchFamily="2" charset="-122"/>
              </a:rPr>
              <a:t>、积分意义：电流元受力的公式的意义在于通过它积分可求出任意稳定电流的受力</a:t>
            </a:r>
            <a:r>
              <a:rPr lang="en-US" altLang="zh-CN" sz="2800" dirty="0">
                <a:solidFill>
                  <a:schemeClr val="accent2"/>
                </a:solidFill>
                <a:latin typeface="宋体" panose="02010600030101010101" pitchFamily="2" charset="-122"/>
              </a:rPr>
              <a:t>.</a:t>
            </a:r>
            <a:endParaRPr lang="en-US" altLang="zh-CN" sz="2800" b="0" dirty="0">
              <a:solidFill>
                <a:schemeClr val="accent2"/>
              </a:solidFill>
              <a:latin typeface="宋体" panose="02010600030101010101" pitchFamily="2" charset="-122"/>
            </a:endParaRPr>
          </a:p>
        </p:txBody>
      </p:sp>
      <p:grpSp>
        <p:nvGrpSpPr>
          <p:cNvPr id="3" name="组合 2"/>
          <p:cNvGrpSpPr/>
          <p:nvPr/>
        </p:nvGrpSpPr>
        <p:grpSpPr>
          <a:xfrm>
            <a:off x="6516216" y="4077072"/>
            <a:ext cx="2243732" cy="2079966"/>
            <a:chOff x="6516216" y="4077072"/>
            <a:chExt cx="2243732" cy="2079966"/>
          </a:xfrm>
        </p:grpSpPr>
        <mc:AlternateContent xmlns:mc="http://schemas.openxmlformats.org/markup-compatibility/2006" xmlns:a14="http://schemas.microsoft.com/office/drawing/2010/main">
          <mc:Choice Requires="a14">
            <p:sp>
              <p:nvSpPr>
                <p:cNvPr id="2058" name="Text Box 30"/>
                <p:cNvSpPr txBox="1">
                  <a:spLocks noChangeArrowheads="1"/>
                </p:cNvSpPr>
                <p:nvPr/>
              </p:nvSpPr>
              <p:spPr bwMode="auto">
                <a:xfrm>
                  <a:off x="6516216" y="4542622"/>
                  <a:ext cx="2243732" cy="161441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14:m>
                    <m:oMath xmlns:m="http://schemas.openxmlformats.org/officeDocument/2006/math">
                      <m:acc>
                        <m:accPr>
                          <m:chr m:val="⃗"/>
                          <m:ctrlPr>
                            <a:rPr lang="en-US" altLang="zh-CN" b="1" i="1" smtClean="0">
                              <a:solidFill>
                                <a:schemeClr val="accent2"/>
                              </a:solidFill>
                              <a:latin typeface="Cambria Math" panose="02040503050406030204" pitchFamily="18" charset="0"/>
                            </a:rPr>
                          </m:ctrlPr>
                        </m:accPr>
                        <m:e>
                          <m:r>
                            <a:rPr lang="en-US" altLang="zh-CN" b="1" i="1" smtClean="0">
                              <a:solidFill>
                                <a:schemeClr val="accent2"/>
                              </a:solidFill>
                              <a:latin typeface="Cambria Math" panose="02040503050406030204" pitchFamily="18" charset="0"/>
                            </a:rPr>
                            <m:t>𝑩</m:t>
                          </m:r>
                        </m:e>
                      </m:acc>
                    </m:oMath>
                  </a14:m>
                  <a:r>
                    <a:rPr lang="zh-CN" altLang="en-US" dirty="0">
                      <a:solidFill>
                        <a:schemeClr val="accent2"/>
                      </a:solidFill>
                    </a:rPr>
                    <a:t> 为电流元所在处的外磁场</a:t>
                  </a:r>
                </a:p>
                <a:p>
                  <a:pPr algn="l" eaLnBrk="1" hangingPunct="1"/>
                  <a:r>
                    <a:rPr lang="zh-CN" altLang="en-US" dirty="0">
                      <a:solidFill>
                        <a:schemeClr val="accent2"/>
                      </a:solidFill>
                    </a:rPr>
                    <a:t>不包括电流元自身的磁场</a:t>
                  </a:r>
                </a:p>
              </p:txBody>
            </p:sp>
          </mc:Choice>
          <mc:Fallback xmlns="">
            <p:sp>
              <p:nvSpPr>
                <p:cNvPr id="2058" name="Text Box 30"/>
                <p:cNvSpPr txBox="1">
                  <a:spLocks noRot="1" noChangeAspect="1" noMove="1" noResize="1" noEditPoints="1" noAdjustHandles="1" noChangeArrowheads="1" noChangeShapeType="1" noTextEdit="1"/>
                </p:cNvSpPr>
                <p:nvPr/>
              </p:nvSpPr>
              <p:spPr bwMode="auto">
                <a:xfrm>
                  <a:off x="6516216" y="4542622"/>
                  <a:ext cx="2243732" cy="1614416"/>
                </a:xfrm>
                <a:prstGeom prst="rect">
                  <a:avLst/>
                </a:prstGeom>
                <a:blipFill rotWithShape="0">
                  <a:blip r:embed="rId5"/>
                  <a:stretch>
                    <a:fillRect l="-4348" t="-1509" b="-64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64224" name="Text Box 32"/>
            <p:cNvSpPr txBox="1">
              <a:spLocks noChangeArrowheads="1"/>
            </p:cNvSpPr>
            <p:nvPr/>
          </p:nvSpPr>
          <p:spPr bwMode="auto">
            <a:xfrm>
              <a:off x="7004735" y="4077072"/>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accent2"/>
                  </a:solidFill>
                </a:rPr>
                <a:t>注意：</a:t>
              </a:r>
            </a:p>
          </p:txBody>
        </p:sp>
      </p:grpSp>
      <p:sp>
        <p:nvSpPr>
          <p:cNvPr id="2056" name="Text Box 34"/>
          <p:cNvSpPr txBox="1">
            <a:spLocks noChangeArrowheads="1"/>
          </p:cNvSpPr>
          <p:nvPr/>
        </p:nvSpPr>
        <p:spPr bwMode="auto">
          <a:xfrm>
            <a:off x="381000" y="476672"/>
            <a:ext cx="6248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3600" dirty="0">
                <a:solidFill>
                  <a:srgbClr val="CC3300"/>
                </a:solidFill>
              </a:rPr>
              <a:t>关于安培力的几点说明：</a:t>
            </a:r>
          </a:p>
        </p:txBody>
      </p:sp>
      <p:sp>
        <p:nvSpPr>
          <p:cNvPr id="2057" name="Text Box 35"/>
          <p:cNvSpPr txBox="1">
            <a:spLocks noChangeArrowheads="1"/>
          </p:cNvSpPr>
          <p:nvPr/>
        </p:nvSpPr>
        <p:spPr bwMode="auto">
          <a:xfrm>
            <a:off x="323528" y="5589240"/>
            <a:ext cx="152670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CC3300"/>
                </a:solidFill>
              </a:rPr>
              <a:t>对匀强磁场有</a:t>
            </a:r>
          </a:p>
        </p:txBody>
      </p:sp>
      <p:graphicFrame>
        <p:nvGraphicFramePr>
          <p:cNvPr id="11" name="Object 27"/>
          <p:cNvGraphicFramePr>
            <a:graphicFrameLocks noChangeAspect="1"/>
          </p:cNvGraphicFramePr>
          <p:nvPr/>
        </p:nvGraphicFramePr>
        <p:xfrm>
          <a:off x="2090217" y="5616798"/>
          <a:ext cx="3417887" cy="977900"/>
        </p:xfrm>
        <a:graphic>
          <a:graphicData uri="http://schemas.openxmlformats.org/presentationml/2006/ole">
            <mc:AlternateContent xmlns:mc="http://schemas.openxmlformats.org/markup-compatibility/2006">
              <mc:Choice xmlns:v="urn:schemas-microsoft-com:vml" Requires="v">
                <p:oleObj name="Equation" r:id="rId6" imgW="1066680" imgH="304560" progId="Equation.DSMT4">
                  <p:embed/>
                </p:oleObj>
              </mc:Choice>
              <mc:Fallback>
                <p:oleObj name="Equation" r:id="rId6" imgW="1066680" imgH="304560" progId="Equation.DSMT4">
                  <p:embed/>
                  <p:pic>
                    <p:nvPicPr>
                      <p:cNvPr id="11" name="Object 27"/>
                      <p:cNvPicPr>
                        <a:picLocks noChangeAspect="1" noChangeArrowheads="1"/>
                      </p:cNvPicPr>
                      <p:nvPr/>
                    </p:nvPicPr>
                    <p:blipFill>
                      <a:blip r:embed="rId7"/>
                      <a:srcRect/>
                      <a:stretch>
                        <a:fillRect/>
                      </a:stretch>
                    </p:blipFill>
                    <p:spPr bwMode="auto">
                      <a:xfrm>
                        <a:off x="2090217" y="5616798"/>
                        <a:ext cx="3417887"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4220"/>
                                        </p:tgtEl>
                                        <p:attrNameLst>
                                          <p:attrName>style.visibility</p:attrName>
                                        </p:attrNameLst>
                                      </p:cBhvr>
                                      <p:to>
                                        <p:strVal val="visible"/>
                                      </p:to>
                                    </p:set>
                                    <p:animEffect transition="in" filter="blinds(horizontal)">
                                      <p:cBhvr>
                                        <p:cTn id="7" dur="500"/>
                                        <p:tgtEl>
                                          <p:spTgt spid="264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4218"/>
                                        </p:tgtEl>
                                        <p:attrNameLst>
                                          <p:attrName>style.visibility</p:attrName>
                                        </p:attrNameLst>
                                      </p:cBhvr>
                                      <p:to>
                                        <p:strVal val="visible"/>
                                      </p:to>
                                    </p:set>
                                    <p:animEffect transition="in" filter="wipe(left)">
                                      <p:cBhvr>
                                        <p:cTn id="12" dur="500"/>
                                        <p:tgtEl>
                                          <p:spTgt spid="2642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64219"/>
                                        </p:tgtEl>
                                        <p:attrNameLst>
                                          <p:attrName>style.visibility</p:attrName>
                                        </p:attrNameLst>
                                      </p:cBhvr>
                                      <p:to>
                                        <p:strVal val="visible"/>
                                      </p:to>
                                    </p:set>
                                    <p:anim calcmode="lin" valueType="num">
                                      <p:cBhvr>
                                        <p:cTn id="17" dur="500" fill="hold"/>
                                        <p:tgtEl>
                                          <p:spTgt spid="264219"/>
                                        </p:tgtEl>
                                        <p:attrNameLst>
                                          <p:attrName>ppt_w</p:attrName>
                                        </p:attrNameLst>
                                      </p:cBhvr>
                                      <p:tavLst>
                                        <p:tav tm="0">
                                          <p:val>
                                            <p:fltVal val="0"/>
                                          </p:val>
                                        </p:tav>
                                        <p:tav tm="100000">
                                          <p:val>
                                            <p:strVal val="#ppt_w"/>
                                          </p:val>
                                        </p:tav>
                                      </p:tavLst>
                                    </p:anim>
                                    <p:anim calcmode="lin" valueType="num">
                                      <p:cBhvr>
                                        <p:cTn id="18" dur="500" fill="hold"/>
                                        <p:tgtEl>
                                          <p:spTgt spid="26421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057"/>
                                        </p:tgtEl>
                                        <p:attrNameLst>
                                          <p:attrName>style.visibility</p:attrName>
                                        </p:attrNameLst>
                                      </p:cBhvr>
                                      <p:to>
                                        <p:strVal val="visible"/>
                                      </p:to>
                                    </p:set>
                                    <p:anim calcmode="lin" valueType="num">
                                      <p:cBhvr additive="base">
                                        <p:cTn id="28" dur="500" fill="hold"/>
                                        <p:tgtEl>
                                          <p:spTgt spid="2057"/>
                                        </p:tgtEl>
                                        <p:attrNameLst>
                                          <p:attrName>ppt_x</p:attrName>
                                        </p:attrNameLst>
                                      </p:cBhvr>
                                      <p:tavLst>
                                        <p:tav tm="0">
                                          <p:val>
                                            <p:strVal val="#ppt_x"/>
                                          </p:val>
                                        </p:tav>
                                        <p:tav tm="100000">
                                          <p:val>
                                            <p:strVal val="#ppt_x"/>
                                          </p:val>
                                        </p:tav>
                                      </p:tavLst>
                                    </p:anim>
                                    <p:anim calcmode="lin" valueType="num">
                                      <p:cBhvr additive="base">
                                        <p:cTn id="29" dur="500" fill="hold"/>
                                        <p:tgtEl>
                                          <p:spTgt spid="205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18" grpId="0" autoUpdateAnimBg="0"/>
      <p:bldP spid="264220" grpId="0" autoUpdateAnimBg="0"/>
      <p:bldP spid="20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38600" y="1470025"/>
            <a:ext cx="4105275" cy="1196975"/>
            <a:chOff x="2880" y="1790"/>
            <a:chExt cx="2586" cy="754"/>
          </a:xfrm>
        </p:grpSpPr>
        <p:sp>
          <p:nvSpPr>
            <p:cNvPr id="3124" name="Freeform 3"/>
            <p:cNvSpPr>
              <a:spLocks/>
            </p:cNvSpPr>
            <p:nvPr/>
          </p:nvSpPr>
          <p:spPr bwMode="auto">
            <a:xfrm>
              <a:off x="3337" y="1790"/>
              <a:ext cx="1512" cy="454"/>
            </a:xfrm>
            <a:custGeom>
              <a:avLst/>
              <a:gdLst>
                <a:gd name="T0" fmla="*/ 41 w 1512"/>
                <a:gd name="T1" fmla="*/ 412 h 454"/>
                <a:gd name="T2" fmla="*/ 77 w 1512"/>
                <a:gd name="T3" fmla="*/ 394 h 454"/>
                <a:gd name="T4" fmla="*/ 503 w 1512"/>
                <a:gd name="T5" fmla="*/ 52 h 454"/>
                <a:gd name="T6" fmla="*/ 1175 w 1512"/>
                <a:gd name="T7" fmla="*/ 82 h 454"/>
                <a:gd name="T8" fmla="*/ 1463 w 1512"/>
                <a:gd name="T9" fmla="*/ 370 h 454"/>
                <a:gd name="T10" fmla="*/ 1467 w 1512"/>
                <a:gd name="T11" fmla="*/ 370 h 454"/>
                <a:gd name="T12" fmla="*/ 1463 w 1512"/>
                <a:gd name="T13" fmla="*/ 368 h 454"/>
                <a:gd name="T14" fmla="*/ 0 60000 65536"/>
                <a:gd name="T15" fmla="*/ 0 60000 65536"/>
                <a:gd name="T16" fmla="*/ 0 60000 65536"/>
                <a:gd name="T17" fmla="*/ 0 60000 65536"/>
                <a:gd name="T18" fmla="*/ 0 60000 65536"/>
                <a:gd name="T19" fmla="*/ 0 60000 65536"/>
                <a:gd name="T20" fmla="*/ 0 60000 65536"/>
                <a:gd name="T21" fmla="*/ 0 w 1512"/>
                <a:gd name="T22" fmla="*/ 0 h 454"/>
                <a:gd name="T23" fmla="*/ 1512 w 1512"/>
                <a:gd name="T24" fmla="*/ 454 h 4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2" h="454">
                  <a:moveTo>
                    <a:pt x="41" y="412"/>
                  </a:moveTo>
                  <a:cubicBezTo>
                    <a:pt x="46" y="409"/>
                    <a:pt x="0" y="454"/>
                    <a:pt x="77" y="394"/>
                  </a:cubicBezTo>
                  <a:cubicBezTo>
                    <a:pt x="154" y="334"/>
                    <a:pt x="320" y="104"/>
                    <a:pt x="503" y="52"/>
                  </a:cubicBezTo>
                  <a:cubicBezTo>
                    <a:pt x="686" y="0"/>
                    <a:pt x="1015" y="29"/>
                    <a:pt x="1175" y="82"/>
                  </a:cubicBezTo>
                  <a:cubicBezTo>
                    <a:pt x="1335" y="135"/>
                    <a:pt x="1414" y="322"/>
                    <a:pt x="1463" y="370"/>
                  </a:cubicBezTo>
                  <a:cubicBezTo>
                    <a:pt x="1512" y="418"/>
                    <a:pt x="1467" y="370"/>
                    <a:pt x="1467" y="370"/>
                  </a:cubicBezTo>
                  <a:cubicBezTo>
                    <a:pt x="1467" y="370"/>
                    <a:pt x="1464" y="368"/>
                    <a:pt x="1463" y="368"/>
                  </a:cubicBezTo>
                </a:path>
              </a:pathLst>
            </a:custGeom>
            <a:noFill/>
            <a:ln w="76200" cap="flat" cmpd="sng">
              <a:solidFill>
                <a:srgbClr val="FF9933"/>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25" name="Text Box 4"/>
            <p:cNvSpPr txBox="1">
              <a:spLocks noChangeArrowheads="1"/>
            </p:cNvSpPr>
            <p:nvPr/>
          </p:nvSpPr>
          <p:spPr bwMode="auto">
            <a:xfrm>
              <a:off x="3120" y="221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i="1">
                  <a:solidFill>
                    <a:schemeClr val="accent2"/>
                  </a:solidFill>
                </a:rPr>
                <a:t>a</a:t>
              </a:r>
            </a:p>
          </p:txBody>
        </p:sp>
        <p:sp>
          <p:nvSpPr>
            <p:cNvPr id="3126" name="Text Box 5"/>
            <p:cNvSpPr txBox="1">
              <a:spLocks noChangeArrowheads="1"/>
            </p:cNvSpPr>
            <p:nvPr/>
          </p:nvSpPr>
          <p:spPr bwMode="auto">
            <a:xfrm>
              <a:off x="4716" y="216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i="1">
                  <a:solidFill>
                    <a:schemeClr val="accent2"/>
                  </a:solidFill>
                </a:rPr>
                <a:t>b</a:t>
              </a:r>
            </a:p>
          </p:txBody>
        </p:sp>
        <p:sp>
          <p:nvSpPr>
            <p:cNvPr id="3127" name="Freeform 6"/>
            <p:cNvSpPr>
              <a:spLocks/>
            </p:cNvSpPr>
            <p:nvPr/>
          </p:nvSpPr>
          <p:spPr bwMode="auto">
            <a:xfrm>
              <a:off x="4822" y="2182"/>
              <a:ext cx="644" cy="2"/>
            </a:xfrm>
            <a:custGeom>
              <a:avLst/>
              <a:gdLst>
                <a:gd name="T0" fmla="*/ 0 w 644"/>
                <a:gd name="T1" fmla="*/ 0 h 2"/>
                <a:gd name="T2" fmla="*/ 644 w 644"/>
                <a:gd name="T3" fmla="*/ 2 h 2"/>
                <a:gd name="T4" fmla="*/ 0 60000 65536"/>
                <a:gd name="T5" fmla="*/ 0 60000 65536"/>
                <a:gd name="T6" fmla="*/ 0 w 644"/>
                <a:gd name="T7" fmla="*/ 0 h 2"/>
                <a:gd name="T8" fmla="*/ 644 w 644"/>
                <a:gd name="T9" fmla="*/ 2 h 2"/>
              </a:gdLst>
              <a:ahLst/>
              <a:cxnLst>
                <a:cxn ang="T4">
                  <a:pos x="T0" y="T1"/>
                </a:cxn>
                <a:cxn ang="T5">
                  <a:pos x="T2" y="T3"/>
                </a:cxn>
              </a:cxnLst>
              <a:rect l="T6" t="T7" r="T8" b="T9"/>
              <a:pathLst>
                <a:path w="644" h="2">
                  <a:moveTo>
                    <a:pt x="0" y="0"/>
                  </a:moveTo>
                  <a:lnTo>
                    <a:pt x="644" y="2"/>
                  </a:lnTo>
                </a:path>
              </a:pathLst>
            </a:custGeom>
            <a:noFill/>
            <a:ln w="76200" cap="flat" cmpd="sng">
              <a:solidFill>
                <a:srgbClr val="FF9933"/>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28" name="Line 7"/>
            <p:cNvSpPr>
              <a:spLocks noChangeShapeType="1"/>
            </p:cNvSpPr>
            <p:nvPr/>
          </p:nvSpPr>
          <p:spPr bwMode="auto">
            <a:xfrm flipH="1">
              <a:off x="2880" y="2208"/>
              <a:ext cx="480" cy="0"/>
            </a:xfrm>
            <a:prstGeom prst="line">
              <a:avLst/>
            </a:prstGeom>
            <a:noFill/>
            <a:ln w="762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9" name="Freeform 8"/>
            <p:cNvSpPr>
              <a:spLocks/>
            </p:cNvSpPr>
            <p:nvPr/>
          </p:nvSpPr>
          <p:spPr bwMode="auto">
            <a:xfrm>
              <a:off x="3636" y="1824"/>
              <a:ext cx="300" cy="128"/>
            </a:xfrm>
            <a:custGeom>
              <a:avLst/>
              <a:gdLst>
                <a:gd name="T0" fmla="*/ 0 w 300"/>
                <a:gd name="T1" fmla="*/ 128 h 128"/>
                <a:gd name="T2" fmla="*/ 136 w 300"/>
                <a:gd name="T3" fmla="*/ 48 h 128"/>
                <a:gd name="T4" fmla="*/ 300 w 300"/>
                <a:gd name="T5" fmla="*/ 0 h 128"/>
                <a:gd name="T6" fmla="*/ 0 60000 65536"/>
                <a:gd name="T7" fmla="*/ 0 60000 65536"/>
                <a:gd name="T8" fmla="*/ 0 60000 65536"/>
                <a:gd name="T9" fmla="*/ 0 w 300"/>
                <a:gd name="T10" fmla="*/ 0 h 128"/>
                <a:gd name="T11" fmla="*/ 300 w 300"/>
                <a:gd name="T12" fmla="*/ 128 h 128"/>
              </a:gdLst>
              <a:ahLst/>
              <a:cxnLst>
                <a:cxn ang="T6">
                  <a:pos x="T0" y="T1"/>
                </a:cxn>
                <a:cxn ang="T7">
                  <a:pos x="T2" y="T3"/>
                </a:cxn>
                <a:cxn ang="T8">
                  <a:pos x="T4" y="T5"/>
                </a:cxn>
              </a:cxnLst>
              <a:rect l="T9" t="T10" r="T11" b="T12"/>
              <a:pathLst>
                <a:path w="300" h="128">
                  <a:moveTo>
                    <a:pt x="0" y="128"/>
                  </a:moveTo>
                  <a:lnTo>
                    <a:pt x="136" y="48"/>
                  </a:lnTo>
                  <a:lnTo>
                    <a:pt x="300" y="0"/>
                  </a:lnTo>
                </a:path>
              </a:pathLst>
            </a:custGeom>
            <a:noFill/>
            <a:ln w="76200" cap="flat" cmpd="sng">
              <a:solidFill>
                <a:srgbClr val="6600CC"/>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087" name="Text Box 9"/>
          <p:cNvSpPr txBox="1">
            <a:spLocks noChangeArrowheads="1"/>
          </p:cNvSpPr>
          <p:nvPr/>
        </p:nvSpPr>
        <p:spPr bwMode="auto">
          <a:xfrm>
            <a:off x="0" y="-2670"/>
            <a:ext cx="9144000" cy="946150"/>
          </a:xfrm>
          <a:prstGeom prst="rect">
            <a:avLst/>
          </a:prstGeom>
          <a:solidFill>
            <a:srgbClr val="FFCCCC"/>
          </a:solidFill>
          <a:ln>
            <a:noFill/>
          </a:ln>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accent2"/>
                </a:solidFill>
              </a:rPr>
              <a:t>例 </a:t>
            </a:r>
            <a:r>
              <a:rPr lang="en-US" altLang="zh-CN" sz="2800" dirty="0">
                <a:solidFill>
                  <a:schemeClr val="accent2"/>
                </a:solidFill>
              </a:rPr>
              <a:t>1</a:t>
            </a:r>
            <a:r>
              <a:rPr lang="zh-CN" altLang="en-US" sz="2800" dirty="0">
                <a:solidFill>
                  <a:schemeClr val="accent2"/>
                </a:solidFill>
              </a:rPr>
              <a:t>：均匀磁场中有一弯曲的导线 </a:t>
            </a:r>
            <a:r>
              <a:rPr lang="en-US" altLang="zh-CN" sz="2800" i="1" dirty="0">
                <a:solidFill>
                  <a:schemeClr val="accent2"/>
                </a:solidFill>
              </a:rPr>
              <a:t>ab</a:t>
            </a:r>
            <a:r>
              <a:rPr lang="zh-CN" altLang="en-US" sz="2800" dirty="0">
                <a:solidFill>
                  <a:schemeClr val="accent2"/>
                </a:solidFill>
              </a:rPr>
              <a:t>，通有电流 </a:t>
            </a:r>
            <a:r>
              <a:rPr lang="en-US" altLang="zh-CN" sz="2800" i="1" dirty="0">
                <a:solidFill>
                  <a:schemeClr val="accent2"/>
                </a:solidFill>
              </a:rPr>
              <a:t>I</a:t>
            </a:r>
            <a:r>
              <a:rPr lang="zh-CN" altLang="en-US" sz="2800" dirty="0">
                <a:solidFill>
                  <a:schemeClr val="accent2"/>
                </a:solidFill>
              </a:rPr>
              <a:t>，求此段导线受到的磁场力。</a:t>
            </a:r>
          </a:p>
        </p:txBody>
      </p:sp>
      <p:sp>
        <p:nvSpPr>
          <p:cNvPr id="186378" name="Text Box 10"/>
          <p:cNvSpPr txBox="1">
            <a:spLocks noChangeArrowheads="1"/>
          </p:cNvSpPr>
          <p:nvPr/>
        </p:nvSpPr>
        <p:spPr bwMode="auto">
          <a:xfrm>
            <a:off x="136525" y="1089025"/>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accent2"/>
                </a:solidFill>
              </a:rPr>
              <a:t>解：</a:t>
            </a:r>
          </a:p>
        </p:txBody>
      </p:sp>
      <p:graphicFrame>
        <p:nvGraphicFramePr>
          <p:cNvPr id="186379" name="Object 11"/>
          <p:cNvGraphicFramePr>
            <a:graphicFrameLocks noChangeAspect="1"/>
          </p:cNvGraphicFramePr>
          <p:nvPr/>
        </p:nvGraphicFramePr>
        <p:xfrm>
          <a:off x="914400" y="1112838"/>
          <a:ext cx="2057400" cy="487362"/>
        </p:xfrm>
        <a:graphic>
          <a:graphicData uri="http://schemas.openxmlformats.org/presentationml/2006/ole">
            <mc:AlternateContent xmlns:mc="http://schemas.openxmlformats.org/markup-compatibility/2006">
              <mc:Choice xmlns:v="urn:schemas-microsoft-com:vml" Requires="v">
                <p:oleObj name="公式" r:id="rId2" imgW="850680" imgH="203040" progId="Equation.3">
                  <p:embed/>
                </p:oleObj>
              </mc:Choice>
              <mc:Fallback>
                <p:oleObj name="公式" r:id="rId2" imgW="850680" imgH="203040" progId="Equation.3">
                  <p:embed/>
                  <p:pic>
                    <p:nvPicPr>
                      <p:cNvPr id="186379"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12838"/>
                        <a:ext cx="2057400"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2"/>
          <p:cNvGrpSpPr>
            <a:grpSpLocks/>
          </p:cNvGrpSpPr>
          <p:nvPr/>
        </p:nvGrpSpPr>
        <p:grpSpPr bwMode="auto">
          <a:xfrm>
            <a:off x="4648200" y="838200"/>
            <a:ext cx="3467100" cy="1827213"/>
            <a:chOff x="3264" y="624"/>
            <a:chExt cx="2184" cy="1151"/>
          </a:xfrm>
        </p:grpSpPr>
        <p:sp>
          <p:nvSpPr>
            <p:cNvPr id="3119" name="Line 13"/>
            <p:cNvSpPr>
              <a:spLocks noChangeShapeType="1"/>
            </p:cNvSpPr>
            <p:nvPr/>
          </p:nvSpPr>
          <p:spPr bwMode="auto">
            <a:xfrm flipV="1">
              <a:off x="3936" y="720"/>
              <a:ext cx="592" cy="1007"/>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0" name="Line 14"/>
            <p:cNvSpPr>
              <a:spLocks noChangeShapeType="1"/>
            </p:cNvSpPr>
            <p:nvPr/>
          </p:nvSpPr>
          <p:spPr bwMode="auto">
            <a:xfrm flipV="1">
              <a:off x="4224" y="768"/>
              <a:ext cx="592" cy="1007"/>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1" name="Line 15"/>
            <p:cNvSpPr>
              <a:spLocks noChangeShapeType="1"/>
            </p:cNvSpPr>
            <p:nvPr/>
          </p:nvSpPr>
          <p:spPr bwMode="auto">
            <a:xfrm flipV="1">
              <a:off x="4560" y="768"/>
              <a:ext cx="592" cy="1007"/>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2" name="Line 16"/>
            <p:cNvSpPr>
              <a:spLocks noChangeShapeType="1"/>
            </p:cNvSpPr>
            <p:nvPr/>
          </p:nvSpPr>
          <p:spPr bwMode="auto">
            <a:xfrm flipV="1">
              <a:off x="3600" y="720"/>
              <a:ext cx="592" cy="1007"/>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3" name="Line 17"/>
            <p:cNvSpPr>
              <a:spLocks noChangeShapeType="1"/>
            </p:cNvSpPr>
            <p:nvPr/>
          </p:nvSpPr>
          <p:spPr bwMode="auto">
            <a:xfrm flipV="1">
              <a:off x="3264" y="720"/>
              <a:ext cx="592" cy="1007"/>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85" name="Object 18"/>
            <p:cNvGraphicFramePr>
              <a:graphicFrameLocks noChangeAspect="1"/>
            </p:cNvGraphicFramePr>
            <p:nvPr/>
          </p:nvGraphicFramePr>
          <p:xfrm>
            <a:off x="5232" y="624"/>
            <a:ext cx="216" cy="252"/>
          </p:xfrm>
          <a:graphic>
            <a:graphicData uri="http://schemas.openxmlformats.org/presentationml/2006/ole">
              <mc:AlternateContent xmlns:mc="http://schemas.openxmlformats.org/markup-compatibility/2006">
                <mc:Choice xmlns:v="urn:schemas-microsoft-com:vml" Requires="v">
                  <p:oleObj name="公式" r:id="rId4" imgW="164880" imgH="190440" progId="Equation.3">
                    <p:embed/>
                  </p:oleObj>
                </mc:Choice>
                <mc:Fallback>
                  <p:oleObj name="公式" r:id="rId4" imgW="164880" imgH="190440" progId="Equation.3">
                    <p:embed/>
                    <p:pic>
                      <p:nvPicPr>
                        <p:cNvPr id="3085"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 y="624"/>
                          <a:ext cx="2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6387" name="Object 19"/>
          <p:cNvGraphicFramePr>
            <a:graphicFrameLocks noChangeAspect="1"/>
          </p:cNvGraphicFramePr>
          <p:nvPr/>
        </p:nvGraphicFramePr>
        <p:xfrm>
          <a:off x="533400" y="1562100"/>
          <a:ext cx="2057400" cy="1028700"/>
        </p:xfrm>
        <a:graphic>
          <a:graphicData uri="http://schemas.openxmlformats.org/presentationml/2006/ole">
            <mc:AlternateContent xmlns:mc="http://schemas.openxmlformats.org/markup-compatibility/2006">
              <mc:Choice xmlns:v="urn:schemas-microsoft-com:vml" Requires="v">
                <p:oleObj name="公式" r:id="rId6" imgW="939600" imgH="469800" progId="Equation.3">
                  <p:embed/>
                </p:oleObj>
              </mc:Choice>
              <mc:Fallback>
                <p:oleObj name="公式" r:id="rId6" imgW="939600" imgH="469800" progId="Equation.3">
                  <p:embed/>
                  <p:pic>
                    <p:nvPicPr>
                      <p:cNvPr id="186387"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562100"/>
                        <a:ext cx="20574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88" name="Object 20"/>
          <p:cNvGraphicFramePr>
            <a:graphicFrameLocks noChangeAspect="1"/>
          </p:cNvGraphicFramePr>
          <p:nvPr/>
        </p:nvGraphicFramePr>
        <p:xfrm>
          <a:off x="457200" y="2565400"/>
          <a:ext cx="2078038" cy="1041400"/>
        </p:xfrm>
        <a:graphic>
          <a:graphicData uri="http://schemas.openxmlformats.org/presentationml/2006/ole">
            <mc:AlternateContent xmlns:mc="http://schemas.openxmlformats.org/markup-compatibility/2006">
              <mc:Choice xmlns:v="urn:schemas-microsoft-com:vml" Requires="v">
                <p:oleObj name="公式" r:id="rId8" imgW="838080" imgH="469800" progId="Equation.3">
                  <p:embed/>
                </p:oleObj>
              </mc:Choice>
              <mc:Fallback>
                <p:oleObj name="公式" r:id="rId8" imgW="838080" imgH="469800" progId="Equation.3">
                  <p:embed/>
                  <p:pic>
                    <p:nvPicPr>
                      <p:cNvPr id="186388"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2565400"/>
                        <a:ext cx="2078038"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1"/>
          <p:cNvGrpSpPr>
            <a:grpSpLocks/>
          </p:cNvGrpSpPr>
          <p:nvPr/>
        </p:nvGrpSpPr>
        <p:grpSpPr bwMode="auto">
          <a:xfrm>
            <a:off x="4953000" y="1600200"/>
            <a:ext cx="2133600" cy="633413"/>
            <a:chOff x="3456" y="1104"/>
            <a:chExt cx="1344" cy="399"/>
          </a:xfrm>
        </p:grpSpPr>
        <p:sp>
          <p:nvSpPr>
            <p:cNvPr id="3118" name="Line 22"/>
            <p:cNvSpPr>
              <a:spLocks noChangeShapeType="1"/>
            </p:cNvSpPr>
            <p:nvPr/>
          </p:nvSpPr>
          <p:spPr bwMode="auto">
            <a:xfrm>
              <a:off x="3456" y="1440"/>
              <a:ext cx="1344" cy="0"/>
            </a:xfrm>
            <a:prstGeom prst="line">
              <a:avLst/>
            </a:prstGeom>
            <a:noFill/>
            <a:ln w="57150">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84" name="Object 23"/>
            <p:cNvGraphicFramePr>
              <a:graphicFrameLocks noChangeAspect="1"/>
            </p:cNvGraphicFramePr>
            <p:nvPr/>
          </p:nvGraphicFramePr>
          <p:xfrm>
            <a:off x="3880" y="1104"/>
            <a:ext cx="248" cy="399"/>
          </p:xfrm>
          <a:graphic>
            <a:graphicData uri="http://schemas.openxmlformats.org/presentationml/2006/ole">
              <mc:AlternateContent xmlns:mc="http://schemas.openxmlformats.org/markup-compatibility/2006">
                <mc:Choice xmlns:v="urn:schemas-microsoft-com:vml" Requires="v">
                  <p:oleObj name="公式" r:id="rId10" imgW="126720" imgH="203040" progId="Equation.3">
                    <p:embed/>
                  </p:oleObj>
                </mc:Choice>
                <mc:Fallback>
                  <p:oleObj name="公式" r:id="rId10" imgW="126720" imgH="203040" progId="Equation.3">
                    <p:embed/>
                    <p:pic>
                      <p:nvPicPr>
                        <p:cNvPr id="3084"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0" y="1104"/>
                          <a:ext cx="248" cy="3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6392" name="Object 24"/>
          <p:cNvGraphicFramePr>
            <a:graphicFrameLocks noChangeAspect="1"/>
          </p:cNvGraphicFramePr>
          <p:nvPr/>
        </p:nvGraphicFramePr>
        <p:xfrm>
          <a:off x="2514600" y="2819400"/>
          <a:ext cx="1524000" cy="509588"/>
        </p:xfrm>
        <a:graphic>
          <a:graphicData uri="http://schemas.openxmlformats.org/presentationml/2006/ole">
            <mc:AlternateContent xmlns:mc="http://schemas.openxmlformats.org/markup-compatibility/2006">
              <mc:Choice xmlns:v="urn:schemas-microsoft-com:vml" Requires="v">
                <p:oleObj name="公式" r:id="rId12" imgW="545760" imgH="203040" progId="Equation.3">
                  <p:embed/>
                </p:oleObj>
              </mc:Choice>
              <mc:Fallback>
                <p:oleObj name="公式" r:id="rId12" imgW="545760" imgH="203040" progId="Equation.3">
                  <p:embed/>
                  <p:pic>
                    <p:nvPicPr>
                      <p:cNvPr id="186392"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2819400"/>
                        <a:ext cx="152400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5"/>
          <p:cNvGrpSpPr>
            <a:grpSpLocks/>
          </p:cNvGrpSpPr>
          <p:nvPr/>
        </p:nvGrpSpPr>
        <p:grpSpPr bwMode="auto">
          <a:xfrm>
            <a:off x="7543800" y="1447800"/>
            <a:ext cx="712788" cy="592138"/>
            <a:chOff x="5088" y="1008"/>
            <a:chExt cx="449" cy="373"/>
          </a:xfrm>
        </p:grpSpPr>
        <p:sp>
          <p:nvSpPr>
            <p:cNvPr id="3116" name="Oval 26"/>
            <p:cNvSpPr>
              <a:spLocks noChangeArrowheads="1"/>
            </p:cNvSpPr>
            <p:nvPr/>
          </p:nvSpPr>
          <p:spPr bwMode="auto">
            <a:xfrm>
              <a:off x="5156" y="1268"/>
              <a:ext cx="45" cy="45"/>
            </a:xfrm>
            <a:prstGeom prst="ellipse">
              <a:avLst/>
            </a:prstGeom>
            <a:solidFill>
              <a:srgbClr val="000000"/>
            </a:solidFill>
            <a:ln w="57150">
              <a:solidFill>
                <a:srgbClr val="000099"/>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17" name="Oval 27"/>
            <p:cNvSpPr>
              <a:spLocks noChangeArrowheads="1"/>
            </p:cNvSpPr>
            <p:nvPr/>
          </p:nvSpPr>
          <p:spPr bwMode="auto">
            <a:xfrm>
              <a:off x="5088" y="1200"/>
              <a:ext cx="181" cy="181"/>
            </a:xfrm>
            <a:prstGeom prst="ellipse">
              <a:avLst/>
            </a:prstGeom>
            <a:noFill/>
            <a:ln w="571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3083" name="Object 28"/>
            <p:cNvGraphicFramePr>
              <a:graphicFrameLocks noChangeAspect="1"/>
            </p:cNvGraphicFramePr>
            <p:nvPr/>
          </p:nvGraphicFramePr>
          <p:xfrm>
            <a:off x="5280" y="1008"/>
            <a:ext cx="257" cy="300"/>
          </p:xfrm>
          <a:graphic>
            <a:graphicData uri="http://schemas.openxmlformats.org/presentationml/2006/ole">
              <mc:AlternateContent xmlns:mc="http://schemas.openxmlformats.org/markup-compatibility/2006">
                <mc:Choice xmlns:v="urn:schemas-microsoft-com:vml" Requires="v">
                  <p:oleObj name="公式" r:id="rId14" imgW="164880" imgH="190440" progId="Equation.3">
                    <p:embed/>
                  </p:oleObj>
                </mc:Choice>
                <mc:Fallback>
                  <p:oleObj name="公式" r:id="rId14" imgW="164880" imgH="190440" progId="Equation.3">
                    <p:embed/>
                    <p:pic>
                      <p:nvPicPr>
                        <p:cNvPr id="3083"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80" y="1008"/>
                          <a:ext cx="257"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6397" name="Object 29"/>
          <p:cNvGraphicFramePr>
            <a:graphicFrameLocks noChangeAspect="1"/>
          </p:cNvGraphicFramePr>
          <p:nvPr/>
        </p:nvGraphicFramePr>
        <p:xfrm>
          <a:off x="1676400" y="4481513"/>
          <a:ext cx="2362200" cy="471487"/>
        </p:xfrm>
        <a:graphic>
          <a:graphicData uri="http://schemas.openxmlformats.org/presentationml/2006/ole">
            <mc:AlternateContent xmlns:mc="http://schemas.openxmlformats.org/markup-compatibility/2006">
              <mc:Choice xmlns:v="urn:schemas-microsoft-com:vml" Requires="v">
                <p:oleObj name="公式" r:id="rId16" imgW="876240" imgH="177480" progId="Equation.3">
                  <p:embed/>
                </p:oleObj>
              </mc:Choice>
              <mc:Fallback>
                <p:oleObj name="公式" r:id="rId16" imgW="876240" imgH="177480" progId="Equation.3">
                  <p:embed/>
                  <p:pic>
                    <p:nvPicPr>
                      <p:cNvPr id="186397"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76400" y="4481513"/>
                        <a:ext cx="23622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30"/>
          <p:cNvGrpSpPr>
            <a:grpSpLocks/>
          </p:cNvGrpSpPr>
          <p:nvPr/>
        </p:nvGrpSpPr>
        <p:grpSpPr bwMode="auto">
          <a:xfrm>
            <a:off x="6172200" y="1416050"/>
            <a:ext cx="533400" cy="717550"/>
            <a:chOff x="4224" y="1756"/>
            <a:chExt cx="336" cy="452"/>
          </a:xfrm>
        </p:grpSpPr>
        <p:sp>
          <p:nvSpPr>
            <p:cNvPr id="3114" name="Freeform 31"/>
            <p:cNvSpPr>
              <a:spLocks/>
            </p:cNvSpPr>
            <p:nvPr/>
          </p:nvSpPr>
          <p:spPr bwMode="auto">
            <a:xfrm>
              <a:off x="4224" y="2016"/>
              <a:ext cx="66" cy="192"/>
            </a:xfrm>
            <a:custGeom>
              <a:avLst/>
              <a:gdLst>
                <a:gd name="T0" fmla="*/ 0 w 66"/>
                <a:gd name="T1" fmla="*/ 0 h 192"/>
                <a:gd name="T2" fmla="*/ 54 w 66"/>
                <a:gd name="T3" fmla="*/ 42 h 192"/>
                <a:gd name="T4" fmla="*/ 66 w 66"/>
                <a:gd name="T5" fmla="*/ 99 h 192"/>
                <a:gd name="T6" fmla="*/ 66 w 66"/>
                <a:gd name="T7" fmla="*/ 144 h 192"/>
                <a:gd name="T8" fmla="*/ 48 w 66"/>
                <a:gd name="T9" fmla="*/ 192 h 192"/>
                <a:gd name="T10" fmla="*/ 0 60000 65536"/>
                <a:gd name="T11" fmla="*/ 0 60000 65536"/>
                <a:gd name="T12" fmla="*/ 0 60000 65536"/>
                <a:gd name="T13" fmla="*/ 0 60000 65536"/>
                <a:gd name="T14" fmla="*/ 0 60000 65536"/>
                <a:gd name="T15" fmla="*/ 0 w 66"/>
                <a:gd name="T16" fmla="*/ 0 h 192"/>
                <a:gd name="T17" fmla="*/ 66 w 66"/>
                <a:gd name="T18" fmla="*/ 192 h 192"/>
              </a:gdLst>
              <a:ahLst/>
              <a:cxnLst>
                <a:cxn ang="T10">
                  <a:pos x="T0" y="T1"/>
                </a:cxn>
                <a:cxn ang="T11">
                  <a:pos x="T2" y="T3"/>
                </a:cxn>
                <a:cxn ang="T12">
                  <a:pos x="T4" y="T5"/>
                </a:cxn>
                <a:cxn ang="T13">
                  <a:pos x="T6" y="T7"/>
                </a:cxn>
                <a:cxn ang="T14">
                  <a:pos x="T8" y="T9"/>
                </a:cxn>
              </a:cxnLst>
              <a:rect l="T15" t="T16" r="T17" b="T18"/>
              <a:pathLst>
                <a:path w="66" h="192">
                  <a:moveTo>
                    <a:pt x="0" y="0"/>
                  </a:moveTo>
                  <a:lnTo>
                    <a:pt x="54" y="42"/>
                  </a:lnTo>
                  <a:lnTo>
                    <a:pt x="66" y="99"/>
                  </a:lnTo>
                  <a:lnTo>
                    <a:pt x="66" y="144"/>
                  </a:lnTo>
                  <a:lnTo>
                    <a:pt x="48" y="192"/>
                  </a:lnTo>
                </a:path>
              </a:pathLst>
            </a:custGeom>
            <a:noFill/>
            <a:ln w="38100" cap="flat" cmpd="sng">
              <a:solidFill>
                <a:srgbClr val="CC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15" name="Text Box 32"/>
            <p:cNvSpPr txBox="1">
              <a:spLocks noChangeArrowheads="1"/>
            </p:cNvSpPr>
            <p:nvPr/>
          </p:nvSpPr>
          <p:spPr bwMode="auto">
            <a:xfrm>
              <a:off x="4286" y="1756"/>
              <a:ext cx="27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600">
                  <a:solidFill>
                    <a:schemeClr val="accent2"/>
                  </a:solidFill>
                  <a:sym typeface="Symbol" panose="05050102010706020507" pitchFamily="18" charset="2"/>
                </a:rPr>
                <a:t></a:t>
              </a:r>
              <a:endParaRPr lang="en-US" altLang="zh-CN" sz="3600">
                <a:solidFill>
                  <a:schemeClr val="accent2"/>
                </a:solidFill>
              </a:endParaRPr>
            </a:p>
          </p:txBody>
        </p:sp>
      </p:grpSp>
      <p:sp>
        <p:nvSpPr>
          <p:cNvPr id="186401" name="AutoShape 33"/>
          <p:cNvSpPr>
            <a:spLocks/>
          </p:cNvSpPr>
          <p:nvPr/>
        </p:nvSpPr>
        <p:spPr bwMode="auto">
          <a:xfrm>
            <a:off x="381000" y="3841750"/>
            <a:ext cx="381000" cy="1066800"/>
          </a:xfrm>
          <a:prstGeom prst="leftBrace">
            <a:avLst>
              <a:gd name="adj1" fmla="val 2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86402" name="Text Box 34"/>
          <p:cNvSpPr txBox="1">
            <a:spLocks noChangeArrowheads="1"/>
          </p:cNvSpPr>
          <p:nvPr/>
        </p:nvSpPr>
        <p:spPr bwMode="auto">
          <a:xfrm>
            <a:off x="803275" y="3689350"/>
            <a:ext cx="110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方向：</a:t>
            </a:r>
          </a:p>
        </p:txBody>
      </p:sp>
      <p:sp>
        <p:nvSpPr>
          <p:cNvPr id="186403" name="Text Box 35"/>
          <p:cNvSpPr txBox="1">
            <a:spLocks noChangeArrowheads="1"/>
          </p:cNvSpPr>
          <p:nvPr/>
        </p:nvSpPr>
        <p:spPr bwMode="auto">
          <a:xfrm>
            <a:off x="803275" y="4451350"/>
            <a:ext cx="110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大小：</a:t>
            </a:r>
          </a:p>
        </p:txBody>
      </p:sp>
      <p:sp>
        <p:nvSpPr>
          <p:cNvPr id="186404" name="Freeform 36"/>
          <p:cNvSpPr>
            <a:spLocks/>
          </p:cNvSpPr>
          <p:nvPr/>
        </p:nvSpPr>
        <p:spPr bwMode="auto">
          <a:xfrm>
            <a:off x="5138738" y="4341813"/>
            <a:ext cx="3341687" cy="1587"/>
          </a:xfrm>
          <a:custGeom>
            <a:avLst/>
            <a:gdLst>
              <a:gd name="T0" fmla="*/ 0 w 2105"/>
              <a:gd name="T1" fmla="*/ 0 h 1"/>
              <a:gd name="T2" fmla="*/ 2147483647 w 2105"/>
              <a:gd name="T3" fmla="*/ 0 h 1"/>
              <a:gd name="T4" fmla="*/ 0 60000 65536"/>
              <a:gd name="T5" fmla="*/ 0 60000 65536"/>
              <a:gd name="T6" fmla="*/ 0 w 2105"/>
              <a:gd name="T7" fmla="*/ 0 h 1"/>
              <a:gd name="T8" fmla="*/ 2105 w 2105"/>
              <a:gd name="T9" fmla="*/ 1 h 1"/>
            </a:gdLst>
            <a:ahLst/>
            <a:cxnLst>
              <a:cxn ang="T4">
                <a:pos x="T0" y="T1"/>
              </a:cxn>
              <a:cxn ang="T5">
                <a:pos x="T2" y="T3"/>
              </a:cxn>
            </a:cxnLst>
            <a:rect l="T6" t="T7" r="T8" b="T9"/>
            <a:pathLst>
              <a:path w="2105" h="1">
                <a:moveTo>
                  <a:pt x="0" y="0"/>
                </a:moveTo>
                <a:lnTo>
                  <a:pt x="2105" y="0"/>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6405" name="Line 37"/>
          <p:cNvSpPr>
            <a:spLocks noChangeShapeType="1"/>
          </p:cNvSpPr>
          <p:nvPr/>
        </p:nvSpPr>
        <p:spPr bwMode="auto">
          <a:xfrm flipV="1">
            <a:off x="5138738" y="297180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06" name="Freeform 38"/>
          <p:cNvSpPr>
            <a:spLocks/>
          </p:cNvSpPr>
          <p:nvPr/>
        </p:nvSpPr>
        <p:spPr bwMode="auto">
          <a:xfrm>
            <a:off x="5340350" y="3657600"/>
            <a:ext cx="2400300" cy="720725"/>
          </a:xfrm>
          <a:custGeom>
            <a:avLst/>
            <a:gdLst>
              <a:gd name="T0" fmla="*/ 2147483647 w 1512"/>
              <a:gd name="T1" fmla="*/ 2147483647 h 454"/>
              <a:gd name="T2" fmla="*/ 2147483647 w 1512"/>
              <a:gd name="T3" fmla="*/ 2147483647 h 454"/>
              <a:gd name="T4" fmla="*/ 2147483647 w 1512"/>
              <a:gd name="T5" fmla="*/ 2147483647 h 454"/>
              <a:gd name="T6" fmla="*/ 2147483647 w 1512"/>
              <a:gd name="T7" fmla="*/ 2147483647 h 454"/>
              <a:gd name="T8" fmla="*/ 2147483647 w 1512"/>
              <a:gd name="T9" fmla="*/ 2147483647 h 454"/>
              <a:gd name="T10" fmla="*/ 2147483647 w 1512"/>
              <a:gd name="T11" fmla="*/ 2147483647 h 454"/>
              <a:gd name="T12" fmla="*/ 2147483647 w 1512"/>
              <a:gd name="T13" fmla="*/ 2147483647 h 454"/>
              <a:gd name="T14" fmla="*/ 0 60000 65536"/>
              <a:gd name="T15" fmla="*/ 0 60000 65536"/>
              <a:gd name="T16" fmla="*/ 0 60000 65536"/>
              <a:gd name="T17" fmla="*/ 0 60000 65536"/>
              <a:gd name="T18" fmla="*/ 0 60000 65536"/>
              <a:gd name="T19" fmla="*/ 0 60000 65536"/>
              <a:gd name="T20" fmla="*/ 0 60000 65536"/>
              <a:gd name="T21" fmla="*/ 0 w 1512"/>
              <a:gd name="T22" fmla="*/ 0 h 454"/>
              <a:gd name="T23" fmla="*/ 1512 w 1512"/>
              <a:gd name="T24" fmla="*/ 454 h 4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2" h="454">
                <a:moveTo>
                  <a:pt x="41" y="412"/>
                </a:moveTo>
                <a:cubicBezTo>
                  <a:pt x="46" y="409"/>
                  <a:pt x="0" y="454"/>
                  <a:pt x="77" y="394"/>
                </a:cubicBezTo>
                <a:cubicBezTo>
                  <a:pt x="154" y="334"/>
                  <a:pt x="320" y="104"/>
                  <a:pt x="503" y="52"/>
                </a:cubicBezTo>
                <a:cubicBezTo>
                  <a:pt x="686" y="0"/>
                  <a:pt x="1015" y="29"/>
                  <a:pt x="1175" y="82"/>
                </a:cubicBezTo>
                <a:cubicBezTo>
                  <a:pt x="1335" y="135"/>
                  <a:pt x="1414" y="322"/>
                  <a:pt x="1463" y="370"/>
                </a:cubicBezTo>
                <a:cubicBezTo>
                  <a:pt x="1512" y="418"/>
                  <a:pt x="1467" y="370"/>
                  <a:pt x="1467" y="370"/>
                </a:cubicBezTo>
                <a:cubicBezTo>
                  <a:pt x="1467" y="370"/>
                  <a:pt x="1464" y="368"/>
                  <a:pt x="1463" y="368"/>
                </a:cubicBezTo>
              </a:path>
            </a:pathLst>
          </a:custGeom>
          <a:noFill/>
          <a:ln w="76200" cap="flat" cmpd="sng">
            <a:solidFill>
              <a:srgbClr val="FF9933"/>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6407" name="Text Box 39"/>
          <p:cNvSpPr txBox="1">
            <a:spLocks noChangeArrowheads="1"/>
          </p:cNvSpPr>
          <p:nvPr/>
        </p:nvSpPr>
        <p:spPr bwMode="auto">
          <a:xfrm>
            <a:off x="4995863" y="43354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i="1">
                <a:solidFill>
                  <a:schemeClr val="accent2"/>
                </a:solidFill>
              </a:rPr>
              <a:t>a</a:t>
            </a:r>
          </a:p>
        </p:txBody>
      </p:sp>
      <p:sp>
        <p:nvSpPr>
          <p:cNvPr id="186408" name="Text Box 40"/>
          <p:cNvSpPr txBox="1">
            <a:spLocks noChangeArrowheads="1"/>
          </p:cNvSpPr>
          <p:nvPr/>
        </p:nvSpPr>
        <p:spPr bwMode="auto">
          <a:xfrm>
            <a:off x="7529513" y="42592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i="1">
                <a:solidFill>
                  <a:schemeClr val="accent2"/>
                </a:solidFill>
              </a:rPr>
              <a:t>b</a:t>
            </a:r>
          </a:p>
        </p:txBody>
      </p:sp>
      <p:sp>
        <p:nvSpPr>
          <p:cNvPr id="186409" name="Freeform 41"/>
          <p:cNvSpPr>
            <a:spLocks/>
          </p:cNvSpPr>
          <p:nvPr/>
        </p:nvSpPr>
        <p:spPr bwMode="auto">
          <a:xfrm>
            <a:off x="7697788" y="4279900"/>
            <a:ext cx="449262" cy="33338"/>
          </a:xfrm>
          <a:custGeom>
            <a:avLst/>
            <a:gdLst>
              <a:gd name="T0" fmla="*/ 0 w 283"/>
              <a:gd name="T1" fmla="*/ 0 h 21"/>
              <a:gd name="T2" fmla="*/ 2147483647 w 283"/>
              <a:gd name="T3" fmla="*/ 2147483647 h 21"/>
              <a:gd name="T4" fmla="*/ 0 60000 65536"/>
              <a:gd name="T5" fmla="*/ 0 60000 65536"/>
              <a:gd name="T6" fmla="*/ 0 w 283"/>
              <a:gd name="T7" fmla="*/ 0 h 21"/>
              <a:gd name="T8" fmla="*/ 283 w 283"/>
              <a:gd name="T9" fmla="*/ 21 h 21"/>
            </a:gdLst>
            <a:ahLst/>
            <a:cxnLst>
              <a:cxn ang="T4">
                <a:pos x="T0" y="T1"/>
              </a:cxn>
              <a:cxn ang="T5">
                <a:pos x="T2" y="T3"/>
              </a:cxn>
            </a:cxnLst>
            <a:rect l="T6" t="T7" r="T8" b="T9"/>
            <a:pathLst>
              <a:path w="283" h="21">
                <a:moveTo>
                  <a:pt x="0" y="0"/>
                </a:moveTo>
                <a:lnTo>
                  <a:pt x="283" y="21"/>
                </a:lnTo>
              </a:path>
            </a:pathLst>
          </a:custGeom>
          <a:noFill/>
          <a:ln w="76200" cap="flat" cmpd="sng">
            <a:solidFill>
              <a:srgbClr val="FF9933"/>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6410" name="Freeform 42"/>
          <p:cNvSpPr>
            <a:spLocks/>
          </p:cNvSpPr>
          <p:nvPr/>
        </p:nvSpPr>
        <p:spPr bwMode="auto">
          <a:xfrm>
            <a:off x="4929188" y="4313238"/>
            <a:ext cx="447675" cy="7937"/>
          </a:xfrm>
          <a:custGeom>
            <a:avLst/>
            <a:gdLst>
              <a:gd name="T0" fmla="*/ 2147483647 w 282"/>
              <a:gd name="T1" fmla="*/ 2147483647 h 5"/>
              <a:gd name="T2" fmla="*/ 0 w 282"/>
              <a:gd name="T3" fmla="*/ 0 h 5"/>
              <a:gd name="T4" fmla="*/ 0 60000 65536"/>
              <a:gd name="T5" fmla="*/ 0 60000 65536"/>
              <a:gd name="T6" fmla="*/ 0 w 282"/>
              <a:gd name="T7" fmla="*/ 0 h 5"/>
              <a:gd name="T8" fmla="*/ 282 w 282"/>
              <a:gd name="T9" fmla="*/ 5 h 5"/>
            </a:gdLst>
            <a:ahLst/>
            <a:cxnLst>
              <a:cxn ang="T4">
                <a:pos x="T0" y="T1"/>
              </a:cxn>
              <a:cxn ang="T5">
                <a:pos x="T2" y="T3"/>
              </a:cxn>
            </a:cxnLst>
            <a:rect l="T6" t="T7" r="T8" b="T9"/>
            <a:pathLst>
              <a:path w="282" h="5">
                <a:moveTo>
                  <a:pt x="282" y="5"/>
                </a:moveTo>
                <a:lnTo>
                  <a:pt x="0" y="0"/>
                </a:lnTo>
              </a:path>
            </a:pathLst>
          </a:custGeom>
          <a:noFill/>
          <a:ln w="7620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6411" name="Freeform 43"/>
          <p:cNvSpPr>
            <a:spLocks/>
          </p:cNvSpPr>
          <p:nvPr/>
        </p:nvSpPr>
        <p:spPr bwMode="auto">
          <a:xfrm>
            <a:off x="5940425" y="3711575"/>
            <a:ext cx="350838" cy="153988"/>
          </a:xfrm>
          <a:custGeom>
            <a:avLst/>
            <a:gdLst>
              <a:gd name="T0" fmla="*/ 0 w 221"/>
              <a:gd name="T1" fmla="*/ 2147483647 h 97"/>
              <a:gd name="T2" fmla="*/ 2147483647 w 221"/>
              <a:gd name="T3" fmla="*/ 2147483647 h 97"/>
              <a:gd name="T4" fmla="*/ 2147483647 w 221"/>
              <a:gd name="T5" fmla="*/ 0 h 97"/>
              <a:gd name="T6" fmla="*/ 0 60000 65536"/>
              <a:gd name="T7" fmla="*/ 0 60000 65536"/>
              <a:gd name="T8" fmla="*/ 0 60000 65536"/>
              <a:gd name="T9" fmla="*/ 0 w 221"/>
              <a:gd name="T10" fmla="*/ 0 h 97"/>
              <a:gd name="T11" fmla="*/ 221 w 221"/>
              <a:gd name="T12" fmla="*/ 97 h 97"/>
            </a:gdLst>
            <a:ahLst/>
            <a:cxnLst>
              <a:cxn ang="T6">
                <a:pos x="T0" y="T1"/>
              </a:cxn>
              <a:cxn ang="T7">
                <a:pos x="T2" y="T3"/>
              </a:cxn>
              <a:cxn ang="T8">
                <a:pos x="T4" y="T5"/>
              </a:cxn>
            </a:cxnLst>
            <a:rect l="T9" t="T10" r="T11" b="T12"/>
            <a:pathLst>
              <a:path w="221" h="97">
                <a:moveTo>
                  <a:pt x="0" y="97"/>
                </a:moveTo>
                <a:lnTo>
                  <a:pt x="57" y="48"/>
                </a:lnTo>
                <a:lnTo>
                  <a:pt x="221" y="0"/>
                </a:lnTo>
              </a:path>
            </a:pathLst>
          </a:custGeom>
          <a:noFill/>
          <a:ln w="76200" cap="flat" cmpd="sng">
            <a:solidFill>
              <a:srgbClr val="6600CC"/>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6412" name="Text Box 44"/>
          <p:cNvSpPr txBox="1">
            <a:spLocks noChangeArrowheads="1"/>
          </p:cNvSpPr>
          <p:nvPr/>
        </p:nvSpPr>
        <p:spPr bwMode="auto">
          <a:xfrm>
            <a:off x="8186738" y="38846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x</a:t>
            </a:r>
            <a:endParaRPr lang="en-US" altLang="zh-CN">
              <a:solidFill>
                <a:schemeClr val="accent2"/>
              </a:solidFill>
            </a:endParaRPr>
          </a:p>
        </p:txBody>
      </p:sp>
      <p:sp>
        <p:nvSpPr>
          <p:cNvPr id="186413" name="Text Box 45"/>
          <p:cNvSpPr txBox="1">
            <a:spLocks noChangeArrowheads="1"/>
          </p:cNvSpPr>
          <p:nvPr/>
        </p:nvSpPr>
        <p:spPr bwMode="auto">
          <a:xfrm>
            <a:off x="4876800" y="289560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y</a:t>
            </a:r>
            <a:endParaRPr lang="en-US" altLang="zh-CN">
              <a:solidFill>
                <a:schemeClr val="accent2"/>
              </a:solidFill>
            </a:endParaRPr>
          </a:p>
        </p:txBody>
      </p:sp>
      <p:graphicFrame>
        <p:nvGraphicFramePr>
          <p:cNvPr id="186414" name="Object 46"/>
          <p:cNvGraphicFramePr>
            <a:graphicFrameLocks noChangeAspect="1"/>
          </p:cNvGraphicFramePr>
          <p:nvPr/>
        </p:nvGraphicFramePr>
        <p:xfrm>
          <a:off x="5672138" y="3198813"/>
          <a:ext cx="334962" cy="354012"/>
        </p:xfrm>
        <a:graphic>
          <a:graphicData uri="http://schemas.openxmlformats.org/presentationml/2006/ole">
            <mc:AlternateContent xmlns:mc="http://schemas.openxmlformats.org/markup-compatibility/2006">
              <mc:Choice xmlns:v="urn:schemas-microsoft-com:vml" Requires="v">
                <p:oleObj name="公式" r:id="rId18" imgW="190440" imgH="203040" progId="Equation.3">
                  <p:embed/>
                </p:oleObj>
              </mc:Choice>
              <mc:Fallback>
                <p:oleObj name="公式" r:id="rId18" imgW="190440" imgH="203040" progId="Equation.3">
                  <p:embed/>
                  <p:pic>
                    <p:nvPicPr>
                      <p:cNvPr id="186414" name="Object 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72138" y="3198813"/>
                        <a:ext cx="3349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415" name="Object 47"/>
          <p:cNvGraphicFramePr>
            <a:graphicFrameLocks noChangeAspect="1"/>
          </p:cNvGraphicFramePr>
          <p:nvPr/>
        </p:nvGraphicFramePr>
        <p:xfrm>
          <a:off x="6002338" y="3159125"/>
          <a:ext cx="1270000" cy="422275"/>
        </p:xfrm>
        <a:graphic>
          <a:graphicData uri="http://schemas.openxmlformats.org/presentationml/2006/ole">
            <mc:AlternateContent xmlns:mc="http://schemas.openxmlformats.org/markup-compatibility/2006">
              <mc:Choice xmlns:v="urn:schemas-microsoft-com:vml" Requires="v">
                <p:oleObj name="公式" r:id="rId20" imgW="723600" imgH="241200" progId="Equation.3">
                  <p:embed/>
                </p:oleObj>
              </mc:Choice>
              <mc:Fallback>
                <p:oleObj name="公式" r:id="rId20" imgW="723600" imgH="241200" progId="Equation.3">
                  <p:embed/>
                  <p:pic>
                    <p:nvPicPr>
                      <p:cNvPr id="186415" name="Object 4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002338" y="3159125"/>
                        <a:ext cx="12700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416" name="Object 48"/>
          <p:cNvGraphicFramePr>
            <a:graphicFrameLocks noChangeAspect="1"/>
          </p:cNvGraphicFramePr>
          <p:nvPr/>
        </p:nvGraphicFramePr>
        <p:xfrm>
          <a:off x="5349875" y="4876800"/>
          <a:ext cx="3489325" cy="882650"/>
        </p:xfrm>
        <a:graphic>
          <a:graphicData uri="http://schemas.openxmlformats.org/presentationml/2006/ole">
            <mc:AlternateContent xmlns:mc="http://schemas.openxmlformats.org/markup-compatibility/2006">
              <mc:Choice xmlns:v="urn:schemas-microsoft-com:vml" Requires="v">
                <p:oleObj name="公式" r:id="rId22" imgW="1854000" imgH="469800" progId="Equation.3">
                  <p:embed/>
                </p:oleObj>
              </mc:Choice>
              <mc:Fallback>
                <p:oleObj name="公式" r:id="rId22" imgW="1854000" imgH="469800" progId="Equation.3">
                  <p:embed/>
                  <p:pic>
                    <p:nvPicPr>
                      <p:cNvPr id="186416" name="Object 4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349875" y="4876800"/>
                        <a:ext cx="3489325"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417" name="Line 49"/>
          <p:cNvSpPr>
            <a:spLocks noChangeShapeType="1"/>
          </p:cNvSpPr>
          <p:nvPr/>
        </p:nvSpPr>
        <p:spPr bwMode="auto">
          <a:xfrm>
            <a:off x="5443538" y="4341813"/>
            <a:ext cx="2209800" cy="0"/>
          </a:xfrm>
          <a:prstGeom prst="line">
            <a:avLst/>
          </a:prstGeom>
          <a:noFill/>
          <a:ln w="28575">
            <a:solidFill>
              <a:srgbClr val="3333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6418" name="Object 50"/>
          <p:cNvGraphicFramePr>
            <a:graphicFrameLocks noChangeAspect="1"/>
          </p:cNvGraphicFramePr>
          <p:nvPr/>
        </p:nvGraphicFramePr>
        <p:xfrm>
          <a:off x="6338888" y="4418013"/>
          <a:ext cx="220662" cy="354012"/>
        </p:xfrm>
        <a:graphic>
          <a:graphicData uri="http://schemas.openxmlformats.org/presentationml/2006/ole">
            <mc:AlternateContent xmlns:mc="http://schemas.openxmlformats.org/markup-compatibility/2006">
              <mc:Choice xmlns:v="urn:schemas-microsoft-com:vml" Requires="v">
                <p:oleObj name="公式" r:id="rId24" imgW="126720" imgH="203040" progId="Equation.3">
                  <p:embed/>
                </p:oleObj>
              </mc:Choice>
              <mc:Fallback>
                <p:oleObj name="公式" r:id="rId24" imgW="126720" imgH="203040" progId="Equation.3">
                  <p:embed/>
                  <p:pic>
                    <p:nvPicPr>
                      <p:cNvPr id="186418" name="Object 5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38888" y="4418013"/>
                        <a:ext cx="2206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419" name="Text Box 51"/>
          <p:cNvSpPr txBox="1">
            <a:spLocks noChangeArrowheads="1"/>
          </p:cNvSpPr>
          <p:nvPr/>
        </p:nvSpPr>
        <p:spPr bwMode="auto">
          <a:xfrm>
            <a:off x="4724400" y="396081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O</a:t>
            </a:r>
            <a:endParaRPr lang="en-US" altLang="zh-CN">
              <a:solidFill>
                <a:schemeClr val="accent2"/>
              </a:solidFill>
            </a:endParaRPr>
          </a:p>
        </p:txBody>
      </p:sp>
      <p:grpSp>
        <p:nvGrpSpPr>
          <p:cNvPr id="7" name="Group 52"/>
          <p:cNvGrpSpPr>
            <a:grpSpLocks/>
          </p:cNvGrpSpPr>
          <p:nvPr/>
        </p:nvGrpSpPr>
        <p:grpSpPr bwMode="auto">
          <a:xfrm>
            <a:off x="2074863" y="3841750"/>
            <a:ext cx="287337" cy="287338"/>
            <a:chOff x="1200" y="2699"/>
            <a:chExt cx="181" cy="181"/>
          </a:xfrm>
        </p:grpSpPr>
        <p:sp>
          <p:nvSpPr>
            <p:cNvPr id="3112" name="Oval 53"/>
            <p:cNvSpPr>
              <a:spLocks noChangeArrowheads="1"/>
            </p:cNvSpPr>
            <p:nvPr/>
          </p:nvSpPr>
          <p:spPr bwMode="auto">
            <a:xfrm>
              <a:off x="1268" y="2756"/>
              <a:ext cx="45" cy="45"/>
            </a:xfrm>
            <a:prstGeom prst="ellipse">
              <a:avLst/>
            </a:prstGeom>
            <a:solidFill>
              <a:srgbClr val="000000"/>
            </a:solidFill>
            <a:ln w="57150">
              <a:solidFill>
                <a:srgbClr val="000099"/>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13" name="Oval 54"/>
            <p:cNvSpPr>
              <a:spLocks noChangeArrowheads="1"/>
            </p:cNvSpPr>
            <p:nvPr/>
          </p:nvSpPr>
          <p:spPr bwMode="auto">
            <a:xfrm>
              <a:off x="1200" y="2699"/>
              <a:ext cx="181" cy="181"/>
            </a:xfrm>
            <a:prstGeom prst="ellipse">
              <a:avLst/>
            </a:prstGeom>
            <a:noFill/>
            <a:ln w="571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186423" name="Text Box 55"/>
          <p:cNvSpPr txBox="1">
            <a:spLocks noChangeArrowheads="1"/>
          </p:cNvSpPr>
          <p:nvPr/>
        </p:nvSpPr>
        <p:spPr bwMode="auto">
          <a:xfrm>
            <a:off x="485775" y="5151438"/>
            <a:ext cx="197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chemeClr val="accent2"/>
                </a:solidFill>
              </a:rPr>
              <a:t>若导线闭合</a:t>
            </a:r>
          </a:p>
        </p:txBody>
      </p:sp>
      <p:sp>
        <p:nvSpPr>
          <p:cNvPr id="186424" name="Text Box 56"/>
          <p:cNvSpPr txBox="1">
            <a:spLocks noChangeArrowheads="1"/>
          </p:cNvSpPr>
          <p:nvPr/>
        </p:nvSpPr>
        <p:spPr bwMode="auto">
          <a:xfrm>
            <a:off x="2743200" y="5105400"/>
            <a:ext cx="1093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i="1">
                <a:solidFill>
                  <a:schemeClr val="accent2"/>
                </a:solidFill>
              </a:rPr>
              <a:t>F</a:t>
            </a:r>
            <a:r>
              <a:rPr lang="en-US" altLang="zh-CN" sz="3200">
                <a:solidFill>
                  <a:schemeClr val="accent2"/>
                </a:solidFill>
              </a:rPr>
              <a:t> = 0</a:t>
            </a:r>
          </a:p>
        </p:txBody>
      </p:sp>
      <p:sp>
        <p:nvSpPr>
          <p:cNvPr id="186425" name="Text Box 57"/>
          <p:cNvSpPr txBox="1">
            <a:spLocks noChangeArrowheads="1"/>
          </p:cNvSpPr>
          <p:nvPr/>
        </p:nvSpPr>
        <p:spPr bwMode="auto">
          <a:xfrm>
            <a:off x="396371" y="6012577"/>
            <a:ext cx="8424101" cy="5847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dirty="0">
                <a:solidFill>
                  <a:srgbClr val="CC3300"/>
                </a:solidFill>
              </a:rPr>
              <a:t>闭合线圈</a:t>
            </a:r>
            <a:r>
              <a:rPr lang="zh-CN" altLang="en-US" sz="3200" dirty="0">
                <a:solidFill>
                  <a:schemeClr val="accent2"/>
                </a:solidFill>
              </a:rPr>
              <a:t>在</a:t>
            </a:r>
            <a:r>
              <a:rPr lang="zh-CN" altLang="en-US" sz="3200" dirty="0">
                <a:solidFill>
                  <a:srgbClr val="CC3300"/>
                </a:solidFill>
              </a:rPr>
              <a:t>均匀磁场</a:t>
            </a:r>
            <a:r>
              <a:rPr lang="zh-CN" altLang="en-US" sz="3200" dirty="0">
                <a:solidFill>
                  <a:schemeClr val="accent2"/>
                </a:solidFill>
              </a:rPr>
              <a:t>中受到的</a:t>
            </a:r>
            <a:r>
              <a:rPr lang="zh-CN" altLang="en-US" sz="3200" dirty="0">
                <a:solidFill>
                  <a:srgbClr val="CC3300"/>
                </a:solidFill>
              </a:rPr>
              <a:t>磁场力合力为零</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63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8637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8638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8638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6404"/>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186412"/>
                                        </p:tgtEl>
                                        <p:attrNameLst>
                                          <p:attrName>style.visibility</p:attrName>
                                        </p:attrNameLst>
                                      </p:cBhvr>
                                      <p:to>
                                        <p:strVal val="visible"/>
                                      </p:to>
                                    </p:set>
                                  </p:childTnLst>
                                </p:cTn>
                              </p:par>
                            </p:childTnLst>
                          </p:cTn>
                        </p:par>
                        <p:par>
                          <p:cTn id="34" fill="hold" nodeType="afterGroup">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186419"/>
                                        </p:tgtEl>
                                        <p:attrNameLst>
                                          <p:attrName>style.visibility</p:attrName>
                                        </p:attrNameLst>
                                      </p:cBhvr>
                                      <p:to>
                                        <p:strVal val="visible"/>
                                      </p:to>
                                    </p:set>
                                  </p:childTnLst>
                                </p:cTn>
                              </p:par>
                            </p:childTnLst>
                          </p:cTn>
                        </p:par>
                        <p:par>
                          <p:cTn id="37" fill="hold" nodeType="afterGroup">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186405"/>
                                        </p:tgtEl>
                                        <p:attrNameLst>
                                          <p:attrName>style.visibility</p:attrName>
                                        </p:attrNameLst>
                                      </p:cBhvr>
                                      <p:to>
                                        <p:strVal val="visible"/>
                                      </p:to>
                                    </p:set>
                                  </p:childTnLst>
                                </p:cTn>
                              </p:par>
                            </p:childTnLst>
                          </p:cTn>
                        </p:par>
                        <p:par>
                          <p:cTn id="40" fill="hold" nodeType="afterGroup">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18641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6410"/>
                                        </p:tgtEl>
                                        <p:attrNameLst>
                                          <p:attrName>style.visibility</p:attrName>
                                        </p:attrNameLst>
                                      </p:cBhvr>
                                      <p:to>
                                        <p:strVal val="visible"/>
                                      </p:to>
                                    </p:set>
                                    <p:animEffect transition="in" filter="wipe(left)">
                                      <p:cBhvr>
                                        <p:cTn id="47" dur="500"/>
                                        <p:tgtEl>
                                          <p:spTgt spid="186410"/>
                                        </p:tgtEl>
                                      </p:cBhvr>
                                    </p:animEffec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86406"/>
                                        </p:tgtEl>
                                        <p:attrNameLst>
                                          <p:attrName>style.visibility</p:attrName>
                                        </p:attrNameLst>
                                      </p:cBhvr>
                                      <p:to>
                                        <p:strVal val="visible"/>
                                      </p:to>
                                    </p:set>
                                    <p:animEffect transition="in" filter="wipe(left)">
                                      <p:cBhvr>
                                        <p:cTn id="51" dur="500"/>
                                        <p:tgtEl>
                                          <p:spTgt spid="186406"/>
                                        </p:tgtEl>
                                      </p:cBhvr>
                                    </p:animEffect>
                                  </p:childTnLst>
                                </p:cTn>
                              </p:par>
                            </p:childTnLst>
                          </p:cTn>
                        </p:par>
                        <p:par>
                          <p:cTn id="52" fill="hold" nodeType="afterGroup">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86409"/>
                                        </p:tgtEl>
                                        <p:attrNameLst>
                                          <p:attrName>style.visibility</p:attrName>
                                        </p:attrNameLst>
                                      </p:cBhvr>
                                      <p:to>
                                        <p:strVal val="visible"/>
                                      </p:to>
                                    </p:set>
                                    <p:animEffect transition="in" filter="wipe(left)">
                                      <p:cBhvr>
                                        <p:cTn id="55" dur="500"/>
                                        <p:tgtEl>
                                          <p:spTgt spid="186409"/>
                                        </p:tgtEl>
                                      </p:cBhvr>
                                    </p:animEffect>
                                  </p:childTnLst>
                                </p:cTn>
                              </p:par>
                            </p:childTnLst>
                          </p:cTn>
                        </p:par>
                        <p:par>
                          <p:cTn id="56" fill="hold" nodeType="afterGroup">
                            <p:stCondLst>
                              <p:cond delay="1500"/>
                            </p:stCondLst>
                            <p:childTnLst>
                              <p:par>
                                <p:cTn id="57" presetID="1" presetClass="entr" presetSubtype="0" fill="hold" grpId="0" nodeType="afterEffect">
                                  <p:stCondLst>
                                    <p:cond delay="0"/>
                                  </p:stCondLst>
                                  <p:childTnLst>
                                    <p:set>
                                      <p:cBhvr>
                                        <p:cTn id="58" dur="1" fill="hold">
                                          <p:stCondLst>
                                            <p:cond delay="499"/>
                                          </p:stCondLst>
                                        </p:cTn>
                                        <p:tgtEl>
                                          <p:spTgt spid="186407"/>
                                        </p:tgtEl>
                                        <p:attrNameLst>
                                          <p:attrName>style.visibility</p:attrName>
                                        </p:attrNameLst>
                                      </p:cBhvr>
                                      <p:to>
                                        <p:strVal val="visible"/>
                                      </p:to>
                                    </p:set>
                                  </p:childTnLst>
                                </p:cTn>
                              </p:par>
                            </p:childTnLst>
                          </p:cTn>
                        </p:par>
                        <p:par>
                          <p:cTn id="59" fill="hold" nodeType="afterGroup">
                            <p:stCondLst>
                              <p:cond delay="2000"/>
                            </p:stCondLst>
                            <p:childTnLst>
                              <p:par>
                                <p:cTn id="60" presetID="1" presetClass="entr" presetSubtype="0" fill="hold" grpId="0" nodeType="afterEffect">
                                  <p:stCondLst>
                                    <p:cond delay="0"/>
                                  </p:stCondLst>
                                  <p:childTnLst>
                                    <p:set>
                                      <p:cBhvr>
                                        <p:cTn id="61" dur="1" fill="hold">
                                          <p:stCondLst>
                                            <p:cond delay="499"/>
                                          </p:stCondLst>
                                        </p:cTn>
                                        <p:tgtEl>
                                          <p:spTgt spid="186408"/>
                                        </p:tgtEl>
                                        <p:attrNameLst>
                                          <p:attrName>style.visibility</p:attrName>
                                        </p:attrNameLst>
                                      </p:cBhvr>
                                      <p:to>
                                        <p:strVal val="visible"/>
                                      </p:to>
                                    </p:set>
                                  </p:childTnLst>
                                </p:cTn>
                              </p:par>
                            </p:childTnLst>
                          </p:cTn>
                        </p:par>
                        <p:par>
                          <p:cTn id="62" fill="hold" nodeType="afterGroup">
                            <p:stCondLst>
                              <p:cond delay="2500"/>
                            </p:stCondLst>
                            <p:childTnLst>
                              <p:par>
                                <p:cTn id="63" presetID="22" presetClass="entr" presetSubtype="8" fill="hold" grpId="0" nodeType="afterEffect">
                                  <p:stCondLst>
                                    <p:cond delay="0"/>
                                  </p:stCondLst>
                                  <p:childTnLst>
                                    <p:set>
                                      <p:cBhvr>
                                        <p:cTn id="64" dur="1" fill="hold">
                                          <p:stCondLst>
                                            <p:cond delay="0"/>
                                          </p:stCondLst>
                                        </p:cTn>
                                        <p:tgtEl>
                                          <p:spTgt spid="186411"/>
                                        </p:tgtEl>
                                        <p:attrNameLst>
                                          <p:attrName>style.visibility</p:attrName>
                                        </p:attrNameLst>
                                      </p:cBhvr>
                                      <p:to>
                                        <p:strVal val="visible"/>
                                      </p:to>
                                    </p:set>
                                    <p:animEffect transition="in" filter="wipe(left)">
                                      <p:cBhvr>
                                        <p:cTn id="65" dur="500"/>
                                        <p:tgtEl>
                                          <p:spTgt spid="186411"/>
                                        </p:tgtEl>
                                      </p:cBhvr>
                                    </p:animEffect>
                                  </p:childTnLst>
                                </p:cTn>
                              </p:par>
                            </p:childTnLst>
                          </p:cTn>
                        </p:par>
                        <p:par>
                          <p:cTn id="66" fill="hold" nodeType="afterGroup">
                            <p:stCondLst>
                              <p:cond delay="3000"/>
                            </p:stCondLst>
                            <p:childTnLst>
                              <p:par>
                                <p:cTn id="67" presetID="1" presetClass="entr" presetSubtype="0" fill="hold" nodeType="afterEffect">
                                  <p:stCondLst>
                                    <p:cond delay="0"/>
                                  </p:stCondLst>
                                  <p:childTnLst>
                                    <p:set>
                                      <p:cBhvr>
                                        <p:cTn id="68" dur="1" fill="hold">
                                          <p:stCondLst>
                                            <p:cond delay="499"/>
                                          </p:stCondLst>
                                        </p:cTn>
                                        <p:tgtEl>
                                          <p:spTgt spid="186414"/>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86415"/>
                                        </p:tgtEl>
                                        <p:attrNameLst>
                                          <p:attrName>style.visibility</p:attrName>
                                        </p:attrNameLst>
                                      </p:cBhvr>
                                      <p:to>
                                        <p:strVal val="visible"/>
                                      </p:to>
                                    </p:set>
                                    <p:animEffect transition="in" filter="wipe(left)">
                                      <p:cBhvr>
                                        <p:cTn id="73" dur="500"/>
                                        <p:tgtEl>
                                          <p:spTgt spid="18641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186416"/>
                                        </p:tgtEl>
                                        <p:attrNameLst>
                                          <p:attrName>style.visibility</p:attrName>
                                        </p:attrNameLst>
                                      </p:cBhvr>
                                      <p:to>
                                        <p:strVal val="visible"/>
                                      </p:to>
                                    </p:set>
                                    <p:animEffect transition="in" filter="wipe(left)">
                                      <p:cBhvr>
                                        <p:cTn id="78" dur="500"/>
                                        <p:tgtEl>
                                          <p:spTgt spid="18641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86417"/>
                                        </p:tgtEl>
                                        <p:attrNameLst>
                                          <p:attrName>style.visibility</p:attrName>
                                        </p:attrNameLst>
                                      </p:cBhvr>
                                      <p:to>
                                        <p:strVal val="visible"/>
                                      </p:to>
                                    </p:set>
                                    <p:animEffect transition="in" filter="wipe(left)">
                                      <p:cBhvr>
                                        <p:cTn id="83" dur="500"/>
                                        <p:tgtEl>
                                          <p:spTgt spid="186417"/>
                                        </p:tgtEl>
                                      </p:cBhvr>
                                    </p:animEffect>
                                  </p:childTnLst>
                                </p:cTn>
                              </p:par>
                            </p:childTnLst>
                          </p:cTn>
                        </p:par>
                        <p:par>
                          <p:cTn id="84" fill="hold" nodeType="afterGroup">
                            <p:stCondLst>
                              <p:cond delay="500"/>
                            </p:stCondLst>
                            <p:childTnLst>
                              <p:par>
                                <p:cTn id="85" presetID="22" presetClass="entr" presetSubtype="8" fill="hold" nodeType="afterEffect">
                                  <p:stCondLst>
                                    <p:cond delay="0"/>
                                  </p:stCondLst>
                                  <p:childTnLst>
                                    <p:set>
                                      <p:cBhvr>
                                        <p:cTn id="86" dur="1" fill="hold">
                                          <p:stCondLst>
                                            <p:cond delay="0"/>
                                          </p:stCondLst>
                                        </p:cTn>
                                        <p:tgtEl>
                                          <p:spTgt spid="186418"/>
                                        </p:tgtEl>
                                        <p:attrNameLst>
                                          <p:attrName>style.visibility</p:attrName>
                                        </p:attrNameLst>
                                      </p:cBhvr>
                                      <p:to>
                                        <p:strVal val="visible"/>
                                      </p:to>
                                    </p:set>
                                    <p:animEffect transition="in" filter="wipe(left)">
                                      <p:cBhvr>
                                        <p:cTn id="87" dur="500"/>
                                        <p:tgtEl>
                                          <p:spTgt spid="18641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499"/>
                                          </p:stCondLst>
                                        </p:cTn>
                                        <p:tgtEl>
                                          <p:spTgt spid="4"/>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nodeType="clickEffect">
                                  <p:stCondLst>
                                    <p:cond delay="0"/>
                                  </p:stCondLst>
                                  <p:childTnLst>
                                    <p:set>
                                      <p:cBhvr>
                                        <p:cTn id="95" dur="1" fill="hold">
                                          <p:stCondLst>
                                            <p:cond delay="499"/>
                                          </p:stCondLst>
                                        </p:cTn>
                                        <p:tgtEl>
                                          <p:spTgt spid="186392"/>
                                        </p:tgtEl>
                                        <p:attrNameLst>
                                          <p:attrName>style.visibility</p:attrName>
                                        </p:attrNameLst>
                                      </p:cBhvr>
                                      <p:to>
                                        <p:strVal val="visible"/>
                                      </p:to>
                                    </p:set>
                                  </p:childTnLst>
                                </p:cTn>
                              </p:par>
                            </p:childTnLst>
                          </p:cTn>
                        </p:par>
                        <p:par>
                          <p:cTn id="96" fill="hold" nodeType="afterGroup">
                            <p:stCondLst>
                              <p:cond delay="500"/>
                            </p:stCondLst>
                            <p:childTnLst>
                              <p:par>
                                <p:cTn id="97" presetID="1" presetClass="entr" presetSubtype="0" fill="hold" grpId="0" nodeType="afterEffect">
                                  <p:stCondLst>
                                    <p:cond delay="0"/>
                                  </p:stCondLst>
                                  <p:childTnLst>
                                    <p:set>
                                      <p:cBhvr>
                                        <p:cTn id="98" dur="1" fill="hold">
                                          <p:stCondLst>
                                            <p:cond delay="499"/>
                                          </p:stCondLst>
                                        </p:cTn>
                                        <p:tgtEl>
                                          <p:spTgt spid="186401"/>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186402"/>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5"/>
                                        </p:tgtEl>
                                        <p:attrNameLst>
                                          <p:attrName>style.visibility</p:attrName>
                                        </p:attrNameLst>
                                      </p:cBhvr>
                                      <p:to>
                                        <p:strVal val="visible"/>
                                      </p:to>
                                    </p:set>
                                  </p:childTnLst>
                                </p:cTn>
                              </p:par>
                            </p:childTnLst>
                          </p:cTn>
                        </p:par>
                        <p:par>
                          <p:cTn id="107" fill="hold" nodeType="afterGroup">
                            <p:stCondLst>
                              <p:cond delay="500"/>
                            </p:stCondLst>
                            <p:childTnLst>
                              <p:par>
                                <p:cTn id="108" presetID="1" presetClass="entr" presetSubtype="0" fill="hold" nodeType="afterEffect">
                                  <p:stCondLst>
                                    <p:cond delay="0"/>
                                  </p:stCondLst>
                                  <p:childTnLst>
                                    <p:set>
                                      <p:cBhvr>
                                        <p:cTn id="109" dur="1" fill="hold">
                                          <p:stCondLst>
                                            <p:cond delay="499"/>
                                          </p:stCondLst>
                                        </p:cTn>
                                        <p:tgtEl>
                                          <p:spTgt spid="7"/>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186403"/>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nodeType="clickEffect">
                                  <p:stCondLst>
                                    <p:cond delay="0"/>
                                  </p:stCondLst>
                                  <p:childTnLst>
                                    <p:set>
                                      <p:cBhvr>
                                        <p:cTn id="117" dur="1" fill="hold">
                                          <p:stCondLst>
                                            <p:cond delay="499"/>
                                          </p:stCondLst>
                                        </p:cTn>
                                        <p:tgtEl>
                                          <p:spTgt spid="6"/>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nodeType="clickEffect">
                                  <p:stCondLst>
                                    <p:cond delay="0"/>
                                  </p:stCondLst>
                                  <p:childTnLst>
                                    <p:set>
                                      <p:cBhvr>
                                        <p:cTn id="121" dur="1" fill="hold">
                                          <p:stCondLst>
                                            <p:cond delay="499"/>
                                          </p:stCondLst>
                                        </p:cTn>
                                        <p:tgtEl>
                                          <p:spTgt spid="186397"/>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0" nodeType="clickEffect">
                                  <p:stCondLst>
                                    <p:cond delay="0"/>
                                  </p:stCondLst>
                                  <p:childTnLst>
                                    <p:set>
                                      <p:cBhvr>
                                        <p:cTn id="125" dur="1" fill="hold">
                                          <p:stCondLst>
                                            <p:cond delay="499"/>
                                          </p:stCondLst>
                                        </p:cTn>
                                        <p:tgtEl>
                                          <p:spTgt spid="186423"/>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ntr" presetSubtype="0" fill="hold" grpId="0" nodeType="clickEffect">
                                  <p:stCondLst>
                                    <p:cond delay="0"/>
                                  </p:stCondLst>
                                  <p:childTnLst>
                                    <p:set>
                                      <p:cBhvr>
                                        <p:cTn id="129" dur="1" fill="hold">
                                          <p:stCondLst>
                                            <p:cond delay="499"/>
                                          </p:stCondLst>
                                        </p:cTn>
                                        <p:tgtEl>
                                          <p:spTgt spid="186424"/>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grpId="0" nodeType="clickEffect">
                                  <p:stCondLst>
                                    <p:cond delay="0"/>
                                  </p:stCondLst>
                                  <p:childTnLst>
                                    <p:set>
                                      <p:cBhvr>
                                        <p:cTn id="133" dur="1" fill="hold">
                                          <p:stCondLst>
                                            <p:cond delay="499"/>
                                          </p:stCondLst>
                                        </p:cTn>
                                        <p:tgtEl>
                                          <p:spTgt spid="186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8" grpId="0" autoUpdateAnimBg="0"/>
      <p:bldP spid="186401" grpId="0" animBg="1"/>
      <p:bldP spid="186402" grpId="0" autoUpdateAnimBg="0"/>
      <p:bldP spid="186403" grpId="0" autoUpdateAnimBg="0"/>
      <p:bldP spid="186404" grpId="0" animBg="1"/>
      <p:bldP spid="186405" grpId="0" animBg="1"/>
      <p:bldP spid="186406" grpId="0" animBg="1"/>
      <p:bldP spid="186407" grpId="0" autoUpdateAnimBg="0"/>
      <p:bldP spid="186408" grpId="0" autoUpdateAnimBg="0"/>
      <p:bldP spid="186409" grpId="0" animBg="1"/>
      <p:bldP spid="186410" grpId="0" animBg="1"/>
      <p:bldP spid="186411" grpId="0" animBg="1"/>
      <p:bldP spid="186412" grpId="0" autoUpdateAnimBg="0"/>
      <p:bldP spid="186413" grpId="0" autoUpdateAnimBg="0"/>
      <p:bldP spid="186417" grpId="0" animBg="1"/>
      <p:bldP spid="186419" grpId="0" autoUpdateAnimBg="0"/>
      <p:bldP spid="186423" grpId="0" autoUpdateAnimBg="0"/>
      <p:bldP spid="186424" grpId="0" autoUpdateAnimBg="0"/>
      <p:bldP spid="18642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Rectangle 72"/>
          <p:cNvSpPr>
            <a:spLocks noChangeArrowheads="1"/>
          </p:cNvSpPr>
          <p:nvPr/>
        </p:nvSpPr>
        <p:spPr bwMode="auto">
          <a:xfrm>
            <a:off x="4495800" y="3886200"/>
            <a:ext cx="4572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4106" name="Group 14"/>
          <p:cNvGrpSpPr>
            <a:grpSpLocks/>
          </p:cNvGrpSpPr>
          <p:nvPr/>
        </p:nvGrpSpPr>
        <p:grpSpPr bwMode="auto">
          <a:xfrm>
            <a:off x="5368925" y="4114800"/>
            <a:ext cx="3124200" cy="533400"/>
            <a:chOff x="3359" y="432"/>
            <a:chExt cx="1968" cy="336"/>
          </a:xfrm>
        </p:grpSpPr>
        <p:grpSp>
          <p:nvGrpSpPr>
            <p:cNvPr id="4155" name="Group 4"/>
            <p:cNvGrpSpPr>
              <a:grpSpLocks/>
            </p:cNvGrpSpPr>
            <p:nvPr/>
          </p:nvGrpSpPr>
          <p:grpSpPr bwMode="auto">
            <a:xfrm rot="2613353">
              <a:off x="3359" y="432"/>
              <a:ext cx="336" cy="336"/>
              <a:chOff x="4560" y="552"/>
              <a:chExt cx="336" cy="336"/>
            </a:xfrm>
          </p:grpSpPr>
          <p:sp>
            <p:nvSpPr>
              <p:cNvPr id="4165" name="Line 2"/>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6" name="Line 3"/>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156" name="Group 5"/>
            <p:cNvGrpSpPr>
              <a:grpSpLocks/>
            </p:cNvGrpSpPr>
            <p:nvPr/>
          </p:nvGrpSpPr>
          <p:grpSpPr bwMode="auto">
            <a:xfrm rot="2613353">
              <a:off x="3903" y="432"/>
              <a:ext cx="336" cy="336"/>
              <a:chOff x="4560" y="552"/>
              <a:chExt cx="336" cy="336"/>
            </a:xfrm>
          </p:grpSpPr>
          <p:sp>
            <p:nvSpPr>
              <p:cNvPr id="4163" name="Line 6"/>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4" name="Line 7"/>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157" name="Group 8"/>
            <p:cNvGrpSpPr>
              <a:grpSpLocks/>
            </p:cNvGrpSpPr>
            <p:nvPr/>
          </p:nvGrpSpPr>
          <p:grpSpPr bwMode="auto">
            <a:xfrm rot="2613353">
              <a:off x="4447" y="432"/>
              <a:ext cx="336" cy="336"/>
              <a:chOff x="4560" y="552"/>
              <a:chExt cx="336" cy="336"/>
            </a:xfrm>
          </p:grpSpPr>
          <p:sp>
            <p:nvSpPr>
              <p:cNvPr id="4161" name="Line 9"/>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2" name="Line 10"/>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158" name="Group 11"/>
            <p:cNvGrpSpPr>
              <a:grpSpLocks/>
            </p:cNvGrpSpPr>
            <p:nvPr/>
          </p:nvGrpSpPr>
          <p:grpSpPr bwMode="auto">
            <a:xfrm rot="2613353">
              <a:off x="4991" y="432"/>
              <a:ext cx="336" cy="336"/>
              <a:chOff x="4560" y="552"/>
              <a:chExt cx="336" cy="336"/>
            </a:xfrm>
          </p:grpSpPr>
          <p:sp>
            <p:nvSpPr>
              <p:cNvPr id="4159" name="Line 12"/>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0" name="Line 13"/>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4107" name="Group 15"/>
          <p:cNvGrpSpPr>
            <a:grpSpLocks/>
          </p:cNvGrpSpPr>
          <p:nvPr/>
        </p:nvGrpSpPr>
        <p:grpSpPr bwMode="auto">
          <a:xfrm>
            <a:off x="5370513" y="5105400"/>
            <a:ext cx="3124200" cy="533400"/>
            <a:chOff x="3359" y="432"/>
            <a:chExt cx="1968" cy="336"/>
          </a:xfrm>
        </p:grpSpPr>
        <p:grpSp>
          <p:nvGrpSpPr>
            <p:cNvPr id="4143" name="Group 16"/>
            <p:cNvGrpSpPr>
              <a:grpSpLocks/>
            </p:cNvGrpSpPr>
            <p:nvPr/>
          </p:nvGrpSpPr>
          <p:grpSpPr bwMode="auto">
            <a:xfrm rot="2613353">
              <a:off x="3359" y="432"/>
              <a:ext cx="336" cy="336"/>
              <a:chOff x="4560" y="552"/>
              <a:chExt cx="336" cy="336"/>
            </a:xfrm>
          </p:grpSpPr>
          <p:sp>
            <p:nvSpPr>
              <p:cNvPr id="4153" name="Line 17"/>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4" name="Line 18"/>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144" name="Group 19"/>
            <p:cNvGrpSpPr>
              <a:grpSpLocks/>
            </p:cNvGrpSpPr>
            <p:nvPr/>
          </p:nvGrpSpPr>
          <p:grpSpPr bwMode="auto">
            <a:xfrm rot="2613353">
              <a:off x="3903" y="432"/>
              <a:ext cx="336" cy="336"/>
              <a:chOff x="4560" y="552"/>
              <a:chExt cx="336" cy="336"/>
            </a:xfrm>
          </p:grpSpPr>
          <p:sp>
            <p:nvSpPr>
              <p:cNvPr id="4151" name="Line 20"/>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2" name="Line 21"/>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145" name="Group 22"/>
            <p:cNvGrpSpPr>
              <a:grpSpLocks/>
            </p:cNvGrpSpPr>
            <p:nvPr/>
          </p:nvGrpSpPr>
          <p:grpSpPr bwMode="auto">
            <a:xfrm rot="2613353">
              <a:off x="4447" y="432"/>
              <a:ext cx="336" cy="336"/>
              <a:chOff x="4560" y="552"/>
              <a:chExt cx="336" cy="336"/>
            </a:xfrm>
          </p:grpSpPr>
          <p:sp>
            <p:nvSpPr>
              <p:cNvPr id="4149" name="Line 23"/>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0" name="Line 24"/>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146" name="Group 25"/>
            <p:cNvGrpSpPr>
              <a:grpSpLocks/>
            </p:cNvGrpSpPr>
            <p:nvPr/>
          </p:nvGrpSpPr>
          <p:grpSpPr bwMode="auto">
            <a:xfrm rot="2613353">
              <a:off x="4991" y="432"/>
              <a:ext cx="336" cy="336"/>
              <a:chOff x="4560" y="552"/>
              <a:chExt cx="336" cy="336"/>
            </a:xfrm>
          </p:grpSpPr>
          <p:sp>
            <p:nvSpPr>
              <p:cNvPr id="4147" name="Line 26"/>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8" name="Line 27"/>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4108" name="Group 28"/>
          <p:cNvGrpSpPr>
            <a:grpSpLocks/>
          </p:cNvGrpSpPr>
          <p:nvPr/>
        </p:nvGrpSpPr>
        <p:grpSpPr bwMode="auto">
          <a:xfrm>
            <a:off x="5370513" y="6096000"/>
            <a:ext cx="3124200" cy="533400"/>
            <a:chOff x="3359" y="432"/>
            <a:chExt cx="1968" cy="336"/>
          </a:xfrm>
        </p:grpSpPr>
        <p:grpSp>
          <p:nvGrpSpPr>
            <p:cNvPr id="4131" name="Group 29"/>
            <p:cNvGrpSpPr>
              <a:grpSpLocks/>
            </p:cNvGrpSpPr>
            <p:nvPr/>
          </p:nvGrpSpPr>
          <p:grpSpPr bwMode="auto">
            <a:xfrm rot="2613353">
              <a:off x="3359" y="432"/>
              <a:ext cx="336" cy="336"/>
              <a:chOff x="4560" y="552"/>
              <a:chExt cx="336" cy="336"/>
            </a:xfrm>
          </p:grpSpPr>
          <p:sp>
            <p:nvSpPr>
              <p:cNvPr id="4141" name="Line 30"/>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2" name="Line 31"/>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132" name="Group 32"/>
            <p:cNvGrpSpPr>
              <a:grpSpLocks/>
            </p:cNvGrpSpPr>
            <p:nvPr/>
          </p:nvGrpSpPr>
          <p:grpSpPr bwMode="auto">
            <a:xfrm rot="2613353">
              <a:off x="3903" y="432"/>
              <a:ext cx="336" cy="336"/>
              <a:chOff x="4560" y="552"/>
              <a:chExt cx="336" cy="336"/>
            </a:xfrm>
          </p:grpSpPr>
          <p:sp>
            <p:nvSpPr>
              <p:cNvPr id="4139" name="Line 33"/>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0" name="Line 34"/>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133" name="Group 35"/>
            <p:cNvGrpSpPr>
              <a:grpSpLocks/>
            </p:cNvGrpSpPr>
            <p:nvPr/>
          </p:nvGrpSpPr>
          <p:grpSpPr bwMode="auto">
            <a:xfrm rot="2613353">
              <a:off x="4447" y="432"/>
              <a:ext cx="336" cy="336"/>
              <a:chOff x="4560" y="552"/>
              <a:chExt cx="336" cy="336"/>
            </a:xfrm>
          </p:grpSpPr>
          <p:sp>
            <p:nvSpPr>
              <p:cNvPr id="4137" name="Line 36"/>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8" name="Line 37"/>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134" name="Group 38"/>
            <p:cNvGrpSpPr>
              <a:grpSpLocks/>
            </p:cNvGrpSpPr>
            <p:nvPr/>
          </p:nvGrpSpPr>
          <p:grpSpPr bwMode="auto">
            <a:xfrm rot="2613353">
              <a:off x="4991" y="432"/>
              <a:ext cx="336" cy="336"/>
              <a:chOff x="4560" y="552"/>
              <a:chExt cx="336" cy="336"/>
            </a:xfrm>
          </p:grpSpPr>
          <p:sp>
            <p:nvSpPr>
              <p:cNvPr id="4135" name="Line 39"/>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6" name="Line 40"/>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109" name="Freeform 41"/>
          <p:cNvSpPr>
            <a:spLocks/>
          </p:cNvSpPr>
          <p:nvPr/>
        </p:nvSpPr>
        <p:spPr bwMode="auto">
          <a:xfrm>
            <a:off x="5507038" y="4495800"/>
            <a:ext cx="1836737" cy="1162050"/>
          </a:xfrm>
          <a:custGeom>
            <a:avLst/>
            <a:gdLst>
              <a:gd name="T0" fmla="*/ 0 w 1157"/>
              <a:gd name="T1" fmla="*/ 2147483647 h 732"/>
              <a:gd name="T2" fmla="*/ 2147483647 w 1157"/>
              <a:gd name="T3" fmla="*/ 0 h 732"/>
              <a:gd name="T4" fmla="*/ 2147483647 w 1157"/>
              <a:gd name="T5" fmla="*/ 2147483647 h 732"/>
              <a:gd name="T6" fmla="*/ 0 60000 65536"/>
              <a:gd name="T7" fmla="*/ 0 60000 65536"/>
              <a:gd name="T8" fmla="*/ 0 60000 65536"/>
              <a:gd name="T9" fmla="*/ 0 w 1157"/>
              <a:gd name="T10" fmla="*/ 0 h 732"/>
              <a:gd name="T11" fmla="*/ 1157 w 1157"/>
              <a:gd name="T12" fmla="*/ 732 h 732"/>
            </a:gdLst>
            <a:ahLst/>
            <a:cxnLst>
              <a:cxn ang="T6">
                <a:pos x="T0" y="T1"/>
              </a:cxn>
              <a:cxn ang="T7">
                <a:pos x="T2" y="T3"/>
              </a:cxn>
              <a:cxn ang="T8">
                <a:pos x="T4" y="T5"/>
              </a:cxn>
            </a:cxnLst>
            <a:rect l="T9" t="T10" r="T11" b="T12"/>
            <a:pathLst>
              <a:path w="1157" h="732">
                <a:moveTo>
                  <a:pt x="0" y="704"/>
                </a:moveTo>
                <a:lnTo>
                  <a:pt x="1157" y="0"/>
                </a:lnTo>
                <a:lnTo>
                  <a:pt x="1157" y="732"/>
                </a:ln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10" name="Freeform 43"/>
          <p:cNvSpPr>
            <a:spLocks/>
          </p:cNvSpPr>
          <p:nvPr/>
        </p:nvSpPr>
        <p:spPr bwMode="auto">
          <a:xfrm>
            <a:off x="7345363" y="5594350"/>
            <a:ext cx="919162" cy="466725"/>
          </a:xfrm>
          <a:custGeom>
            <a:avLst/>
            <a:gdLst>
              <a:gd name="T0" fmla="*/ 0 w 579"/>
              <a:gd name="T1" fmla="*/ 2147483647 h 294"/>
              <a:gd name="T2" fmla="*/ 2147483647 w 579"/>
              <a:gd name="T3" fmla="*/ 2147483647 h 294"/>
              <a:gd name="T4" fmla="*/ 2147483647 w 579"/>
              <a:gd name="T5" fmla="*/ 2147483647 h 294"/>
              <a:gd name="T6" fmla="*/ 2147483647 w 579"/>
              <a:gd name="T7" fmla="*/ 2147483647 h 294"/>
              <a:gd name="T8" fmla="*/ 2147483647 w 579"/>
              <a:gd name="T9" fmla="*/ 2147483647 h 294"/>
              <a:gd name="T10" fmla="*/ 2147483647 w 579"/>
              <a:gd name="T11" fmla="*/ 2147483647 h 294"/>
              <a:gd name="T12" fmla="*/ 2147483647 w 579"/>
              <a:gd name="T13" fmla="*/ 0 h 294"/>
              <a:gd name="T14" fmla="*/ 0 60000 65536"/>
              <a:gd name="T15" fmla="*/ 0 60000 65536"/>
              <a:gd name="T16" fmla="*/ 0 60000 65536"/>
              <a:gd name="T17" fmla="*/ 0 60000 65536"/>
              <a:gd name="T18" fmla="*/ 0 60000 65536"/>
              <a:gd name="T19" fmla="*/ 0 60000 65536"/>
              <a:gd name="T20" fmla="*/ 0 60000 65536"/>
              <a:gd name="T21" fmla="*/ 0 w 579"/>
              <a:gd name="T22" fmla="*/ 0 h 294"/>
              <a:gd name="T23" fmla="*/ 579 w 579"/>
              <a:gd name="T24" fmla="*/ 294 h 2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9" h="294">
                <a:moveTo>
                  <a:pt x="0" y="24"/>
                </a:moveTo>
                <a:cubicBezTo>
                  <a:pt x="5" y="42"/>
                  <a:pt x="11" y="96"/>
                  <a:pt x="33" y="132"/>
                </a:cubicBezTo>
                <a:cubicBezTo>
                  <a:pt x="55" y="168"/>
                  <a:pt x="84" y="214"/>
                  <a:pt x="129" y="240"/>
                </a:cubicBezTo>
                <a:cubicBezTo>
                  <a:pt x="174" y="266"/>
                  <a:pt x="246" y="294"/>
                  <a:pt x="303" y="291"/>
                </a:cubicBezTo>
                <a:cubicBezTo>
                  <a:pt x="360" y="288"/>
                  <a:pt x="431" y="249"/>
                  <a:pt x="471" y="222"/>
                </a:cubicBezTo>
                <a:cubicBezTo>
                  <a:pt x="511" y="195"/>
                  <a:pt x="528" y="163"/>
                  <a:pt x="546" y="126"/>
                </a:cubicBezTo>
                <a:cubicBezTo>
                  <a:pt x="564" y="89"/>
                  <a:pt x="572" y="26"/>
                  <a:pt x="579"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11" name="Freeform 44"/>
          <p:cNvSpPr>
            <a:spLocks/>
          </p:cNvSpPr>
          <p:nvPr/>
        </p:nvSpPr>
        <p:spPr bwMode="auto">
          <a:xfrm>
            <a:off x="4800600" y="5594350"/>
            <a:ext cx="4149725" cy="4763"/>
          </a:xfrm>
          <a:custGeom>
            <a:avLst/>
            <a:gdLst>
              <a:gd name="T0" fmla="*/ 0 w 2614"/>
              <a:gd name="T1" fmla="*/ 2147483647 h 3"/>
              <a:gd name="T2" fmla="*/ 2147483647 w 2614"/>
              <a:gd name="T3" fmla="*/ 0 h 3"/>
              <a:gd name="T4" fmla="*/ 0 60000 65536"/>
              <a:gd name="T5" fmla="*/ 0 60000 65536"/>
              <a:gd name="T6" fmla="*/ 0 w 2614"/>
              <a:gd name="T7" fmla="*/ 0 h 3"/>
              <a:gd name="T8" fmla="*/ 2614 w 2614"/>
              <a:gd name="T9" fmla="*/ 3 h 3"/>
            </a:gdLst>
            <a:ahLst/>
            <a:cxnLst>
              <a:cxn ang="T4">
                <a:pos x="T0" y="T1"/>
              </a:cxn>
              <a:cxn ang="T5">
                <a:pos x="T2" y="T3"/>
              </a:cxn>
            </a:cxnLst>
            <a:rect l="T6" t="T7" r="T8" b="T9"/>
            <a:pathLst>
              <a:path w="2614" h="3">
                <a:moveTo>
                  <a:pt x="0" y="3"/>
                </a:moveTo>
                <a:lnTo>
                  <a:pt x="2614" y="0"/>
                </a:lnTo>
              </a:path>
            </a:pathLst>
          </a:custGeom>
          <a:noFill/>
          <a:ln w="9525" cap="flat" cmpd="sng">
            <a:solidFill>
              <a:schemeClr val="tx1"/>
            </a:solidFill>
            <a:prstDash val="lgDash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12" name="Freeform 45"/>
          <p:cNvSpPr>
            <a:spLocks/>
          </p:cNvSpPr>
          <p:nvPr/>
        </p:nvSpPr>
        <p:spPr bwMode="auto">
          <a:xfrm>
            <a:off x="6054725" y="5029200"/>
            <a:ext cx="346075" cy="231775"/>
          </a:xfrm>
          <a:custGeom>
            <a:avLst/>
            <a:gdLst>
              <a:gd name="T0" fmla="*/ 0 w 218"/>
              <a:gd name="T1" fmla="*/ 2147483647 h 146"/>
              <a:gd name="T2" fmla="*/ 2147483647 w 218"/>
              <a:gd name="T3" fmla="*/ 0 h 146"/>
              <a:gd name="T4" fmla="*/ 0 60000 65536"/>
              <a:gd name="T5" fmla="*/ 0 60000 65536"/>
              <a:gd name="T6" fmla="*/ 0 w 218"/>
              <a:gd name="T7" fmla="*/ 0 h 146"/>
              <a:gd name="T8" fmla="*/ 218 w 218"/>
              <a:gd name="T9" fmla="*/ 146 h 146"/>
            </a:gdLst>
            <a:ahLst/>
            <a:cxnLst>
              <a:cxn ang="T4">
                <a:pos x="T0" y="T1"/>
              </a:cxn>
              <a:cxn ang="T5">
                <a:pos x="T2" y="T3"/>
              </a:cxn>
            </a:cxnLst>
            <a:rect l="T6" t="T7" r="T8" b="T9"/>
            <a:pathLst>
              <a:path w="218" h="146">
                <a:moveTo>
                  <a:pt x="0" y="146"/>
                </a:moveTo>
                <a:lnTo>
                  <a:pt x="218" y="0"/>
                </a:lnTo>
              </a:path>
            </a:pathLst>
          </a:custGeom>
          <a:noFill/>
          <a:ln w="9525"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13" name="Freeform 46"/>
          <p:cNvSpPr>
            <a:spLocks/>
          </p:cNvSpPr>
          <p:nvPr/>
        </p:nvSpPr>
        <p:spPr bwMode="auto">
          <a:xfrm>
            <a:off x="7369175" y="5715000"/>
            <a:ext cx="98425" cy="168275"/>
          </a:xfrm>
          <a:custGeom>
            <a:avLst/>
            <a:gdLst>
              <a:gd name="T0" fmla="*/ 0 w 62"/>
              <a:gd name="T1" fmla="*/ 0 h 106"/>
              <a:gd name="T2" fmla="*/ 2147483647 w 62"/>
              <a:gd name="T3" fmla="*/ 2147483647 h 106"/>
              <a:gd name="T4" fmla="*/ 2147483647 w 62"/>
              <a:gd name="T5" fmla="*/ 2147483647 h 106"/>
              <a:gd name="T6" fmla="*/ 0 60000 65536"/>
              <a:gd name="T7" fmla="*/ 0 60000 65536"/>
              <a:gd name="T8" fmla="*/ 0 60000 65536"/>
              <a:gd name="T9" fmla="*/ 0 w 62"/>
              <a:gd name="T10" fmla="*/ 0 h 106"/>
              <a:gd name="T11" fmla="*/ 62 w 62"/>
              <a:gd name="T12" fmla="*/ 106 h 106"/>
            </a:gdLst>
            <a:ahLst/>
            <a:cxnLst>
              <a:cxn ang="T6">
                <a:pos x="T0" y="T1"/>
              </a:cxn>
              <a:cxn ang="T7">
                <a:pos x="T2" y="T3"/>
              </a:cxn>
              <a:cxn ang="T8">
                <a:pos x="T4" y="T5"/>
              </a:cxn>
            </a:cxnLst>
            <a:rect l="T9" t="T10" r="T11" b="T12"/>
            <a:pathLst>
              <a:path w="62" h="106">
                <a:moveTo>
                  <a:pt x="0" y="0"/>
                </a:moveTo>
                <a:lnTo>
                  <a:pt x="20" y="50"/>
                </a:lnTo>
                <a:lnTo>
                  <a:pt x="62" y="106"/>
                </a:lnTo>
              </a:path>
            </a:pathLst>
          </a:custGeom>
          <a:noFill/>
          <a:ln w="9525"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14" name="Text Box 47"/>
          <p:cNvSpPr txBox="1">
            <a:spLocks noChangeArrowheads="1"/>
          </p:cNvSpPr>
          <p:nvPr/>
        </p:nvSpPr>
        <p:spPr bwMode="auto">
          <a:xfrm>
            <a:off x="5172075" y="55324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chemeClr val="accent2"/>
                </a:solidFill>
              </a:rPr>
              <a:t>a</a:t>
            </a:r>
            <a:endParaRPr lang="en-US" altLang="zh-CN" i="1">
              <a:solidFill>
                <a:schemeClr val="accent2"/>
              </a:solidFill>
            </a:endParaRPr>
          </a:p>
        </p:txBody>
      </p:sp>
      <p:sp>
        <p:nvSpPr>
          <p:cNvPr id="4115" name="Text Box 48"/>
          <p:cNvSpPr txBox="1">
            <a:spLocks noChangeArrowheads="1"/>
          </p:cNvSpPr>
          <p:nvPr/>
        </p:nvSpPr>
        <p:spPr bwMode="auto">
          <a:xfrm>
            <a:off x="7337425" y="43132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chemeClr val="accent2"/>
                </a:solidFill>
              </a:rPr>
              <a:t>b</a:t>
            </a:r>
          </a:p>
        </p:txBody>
      </p:sp>
      <p:sp>
        <p:nvSpPr>
          <p:cNvPr id="4116" name="Text Box 49"/>
          <p:cNvSpPr txBox="1">
            <a:spLocks noChangeArrowheads="1"/>
          </p:cNvSpPr>
          <p:nvPr/>
        </p:nvSpPr>
        <p:spPr bwMode="auto">
          <a:xfrm>
            <a:off x="6999288" y="5456238"/>
            <a:ext cx="3413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chemeClr val="accent2"/>
                </a:solidFill>
              </a:rPr>
              <a:t>c</a:t>
            </a:r>
          </a:p>
        </p:txBody>
      </p:sp>
      <p:sp>
        <p:nvSpPr>
          <p:cNvPr id="4117" name="Text Box 50"/>
          <p:cNvSpPr txBox="1">
            <a:spLocks noChangeArrowheads="1"/>
          </p:cNvSpPr>
          <p:nvPr/>
        </p:nvSpPr>
        <p:spPr bwMode="auto">
          <a:xfrm>
            <a:off x="8251825" y="51514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chemeClr val="accent2"/>
                </a:solidFill>
              </a:rPr>
              <a:t>d</a:t>
            </a:r>
          </a:p>
        </p:txBody>
      </p:sp>
      <p:sp>
        <p:nvSpPr>
          <p:cNvPr id="4118" name="Text Box 51"/>
          <p:cNvSpPr txBox="1">
            <a:spLocks noChangeArrowheads="1"/>
          </p:cNvSpPr>
          <p:nvPr/>
        </p:nvSpPr>
        <p:spPr bwMode="auto">
          <a:xfrm>
            <a:off x="7543800" y="54864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chemeClr val="accent2"/>
                </a:solidFill>
              </a:rPr>
              <a:t>o</a:t>
            </a:r>
          </a:p>
        </p:txBody>
      </p:sp>
      <p:sp>
        <p:nvSpPr>
          <p:cNvPr id="4119" name="Freeform 52"/>
          <p:cNvSpPr>
            <a:spLocks/>
          </p:cNvSpPr>
          <p:nvPr/>
        </p:nvSpPr>
        <p:spPr bwMode="auto">
          <a:xfrm>
            <a:off x="5486400" y="5410200"/>
            <a:ext cx="1876425" cy="1588"/>
          </a:xfrm>
          <a:custGeom>
            <a:avLst/>
            <a:gdLst>
              <a:gd name="T0" fmla="*/ 0 w 1182"/>
              <a:gd name="T1" fmla="*/ 0 h 1"/>
              <a:gd name="T2" fmla="*/ 2147483647 w 1182"/>
              <a:gd name="T3" fmla="*/ 0 h 1"/>
              <a:gd name="T4" fmla="*/ 0 60000 65536"/>
              <a:gd name="T5" fmla="*/ 0 60000 65536"/>
              <a:gd name="T6" fmla="*/ 0 w 1182"/>
              <a:gd name="T7" fmla="*/ 0 h 1"/>
              <a:gd name="T8" fmla="*/ 1182 w 1182"/>
              <a:gd name="T9" fmla="*/ 1 h 1"/>
            </a:gdLst>
            <a:ahLst/>
            <a:cxnLst>
              <a:cxn ang="T4">
                <a:pos x="T0" y="T1"/>
              </a:cxn>
              <a:cxn ang="T5">
                <a:pos x="T2" y="T3"/>
              </a:cxn>
            </a:cxnLst>
            <a:rect l="T6" t="T7" r="T8" b="T9"/>
            <a:pathLst>
              <a:path w="1182" h="1">
                <a:moveTo>
                  <a:pt x="0" y="0"/>
                </a:moveTo>
                <a:lnTo>
                  <a:pt x="1182" y="0"/>
                </a:lnTo>
              </a:path>
            </a:pathLst>
          </a:custGeom>
          <a:noFill/>
          <a:ln w="9525">
            <a:solidFill>
              <a:srgbClr val="3333FF"/>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20" name="Text Box 53"/>
          <p:cNvSpPr txBox="1">
            <a:spLocks noChangeArrowheads="1"/>
          </p:cNvSpPr>
          <p:nvPr/>
        </p:nvSpPr>
        <p:spPr bwMode="auto">
          <a:xfrm>
            <a:off x="6400800" y="5151438"/>
            <a:ext cx="346075"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chemeClr val="accent2"/>
                </a:solidFill>
              </a:rPr>
              <a:t>l</a:t>
            </a:r>
            <a:endParaRPr lang="en-US" altLang="zh-CN" sz="2800">
              <a:solidFill>
                <a:schemeClr val="accent2"/>
              </a:solidFill>
            </a:endParaRPr>
          </a:p>
        </p:txBody>
      </p:sp>
      <p:sp>
        <p:nvSpPr>
          <p:cNvPr id="4121" name="Line 54"/>
          <p:cNvSpPr>
            <a:spLocks noChangeShapeType="1"/>
          </p:cNvSpPr>
          <p:nvPr/>
        </p:nvSpPr>
        <p:spPr bwMode="auto">
          <a:xfrm>
            <a:off x="7807325" y="55626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2" name="Text Box 55"/>
          <p:cNvSpPr txBox="1">
            <a:spLocks noChangeArrowheads="1"/>
          </p:cNvSpPr>
          <p:nvPr/>
        </p:nvSpPr>
        <p:spPr bwMode="auto">
          <a:xfrm>
            <a:off x="7832725" y="6065838"/>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chemeClr val="accent2"/>
                </a:solidFill>
              </a:rPr>
              <a:t>R</a:t>
            </a:r>
          </a:p>
        </p:txBody>
      </p:sp>
      <p:sp>
        <p:nvSpPr>
          <p:cNvPr id="4123" name="Text Box 56"/>
          <p:cNvSpPr txBox="1">
            <a:spLocks noChangeArrowheads="1"/>
          </p:cNvSpPr>
          <p:nvPr/>
        </p:nvSpPr>
        <p:spPr bwMode="auto">
          <a:xfrm>
            <a:off x="5934075" y="4618038"/>
            <a:ext cx="322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chemeClr val="accent2"/>
                </a:solidFill>
              </a:rPr>
              <a:t>I</a:t>
            </a:r>
          </a:p>
        </p:txBody>
      </p:sp>
      <p:sp>
        <p:nvSpPr>
          <p:cNvPr id="4124" name="Text Box 58"/>
          <p:cNvSpPr txBox="1">
            <a:spLocks noChangeArrowheads="1"/>
          </p:cNvSpPr>
          <p:nvPr/>
        </p:nvSpPr>
        <p:spPr bwMode="auto">
          <a:xfrm>
            <a:off x="0" y="-22225"/>
            <a:ext cx="9144000" cy="1630363"/>
          </a:xfrm>
          <a:prstGeom prst="rect">
            <a:avLst/>
          </a:prstGeom>
          <a:solidFill>
            <a:srgbClr val="FFCCCC"/>
          </a:solidFill>
          <a:ln>
            <a:noFill/>
          </a:ln>
        </p:spPr>
        <p:txBody>
          <a:bodyPr wrap="squar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dirty="0">
                <a:solidFill>
                  <a:schemeClr val="accent2"/>
                </a:solidFill>
              </a:rPr>
              <a:t> </a:t>
            </a:r>
            <a:r>
              <a:rPr lang="zh-CN" altLang="en-US" sz="2800" dirty="0">
                <a:solidFill>
                  <a:schemeClr val="accent2"/>
                </a:solidFill>
              </a:rPr>
              <a:t>例 </a:t>
            </a:r>
            <a:r>
              <a:rPr lang="en-US" altLang="zh-CN" sz="2800" dirty="0">
                <a:solidFill>
                  <a:schemeClr val="accent2"/>
                </a:solidFill>
              </a:rPr>
              <a:t>2</a:t>
            </a:r>
            <a:r>
              <a:rPr lang="zh-CN" altLang="en-US" sz="2800" dirty="0">
                <a:solidFill>
                  <a:schemeClr val="accent2"/>
                </a:solidFill>
              </a:rPr>
              <a:t>：如图所示形状的导线，通电流</a:t>
            </a:r>
            <a:r>
              <a:rPr lang="zh-CN" altLang="en-US" sz="2800" i="1" dirty="0">
                <a:solidFill>
                  <a:schemeClr val="accent2"/>
                </a:solidFill>
              </a:rPr>
              <a:t> </a:t>
            </a:r>
            <a:r>
              <a:rPr lang="en-US" altLang="zh-CN" sz="2800" i="1" dirty="0">
                <a:solidFill>
                  <a:schemeClr val="accent2"/>
                </a:solidFill>
              </a:rPr>
              <a:t>I</a:t>
            </a:r>
            <a:r>
              <a:rPr lang="zh-CN" altLang="en-US" sz="2800" dirty="0">
                <a:solidFill>
                  <a:schemeClr val="accent2"/>
                </a:solidFill>
              </a:rPr>
              <a:t>。置于一个与均匀磁场</a:t>
            </a:r>
            <a:r>
              <a:rPr lang="en-US" altLang="zh-CN" sz="2800" dirty="0">
                <a:solidFill>
                  <a:schemeClr val="accent2"/>
                </a:solidFill>
              </a:rPr>
              <a:t>B</a:t>
            </a:r>
            <a:r>
              <a:rPr lang="zh-CN" altLang="en-US" sz="2800" dirty="0">
                <a:solidFill>
                  <a:schemeClr val="accent2"/>
                </a:solidFill>
              </a:rPr>
              <a:t>垂直的平面上，方向如图。求：此导线所受的磁场力的大小与方向。</a:t>
            </a:r>
          </a:p>
        </p:txBody>
      </p:sp>
      <p:graphicFrame>
        <p:nvGraphicFramePr>
          <p:cNvPr id="4098" name="Object 2"/>
          <p:cNvGraphicFramePr>
            <a:graphicFrameLocks noChangeAspect="1"/>
          </p:cNvGraphicFramePr>
          <p:nvPr/>
        </p:nvGraphicFramePr>
        <p:xfrm>
          <a:off x="8458200" y="3886200"/>
          <a:ext cx="395288" cy="461963"/>
        </p:xfrm>
        <a:graphic>
          <a:graphicData uri="http://schemas.openxmlformats.org/presentationml/2006/ole">
            <mc:AlternateContent xmlns:mc="http://schemas.openxmlformats.org/markup-compatibility/2006">
              <mc:Choice xmlns:v="urn:schemas-microsoft-com:vml" Requires="v">
                <p:oleObj name="公式" r:id="rId2" imgW="139680" imgH="164880" progId="Equation.3">
                  <p:embed/>
                </p:oleObj>
              </mc:Choice>
              <mc:Fallback>
                <p:oleObj name="公式" r:id="rId2" imgW="139680" imgH="164880" progId="Equation.3">
                  <p:embed/>
                  <p:pic>
                    <p:nvPicPr>
                      <p:cNvPr id="40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3886200"/>
                        <a:ext cx="3952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5" name="Text Box 60"/>
          <p:cNvSpPr txBox="1">
            <a:spLocks noChangeArrowheads="1"/>
          </p:cNvSpPr>
          <p:nvPr/>
        </p:nvSpPr>
        <p:spPr bwMode="auto">
          <a:xfrm>
            <a:off x="193675" y="1828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解：</a:t>
            </a:r>
          </a:p>
        </p:txBody>
      </p:sp>
      <p:graphicFrame>
        <p:nvGraphicFramePr>
          <p:cNvPr id="38973" name="Object 3"/>
          <p:cNvGraphicFramePr>
            <a:graphicFrameLocks noChangeAspect="1"/>
          </p:cNvGraphicFramePr>
          <p:nvPr/>
        </p:nvGraphicFramePr>
        <p:xfrm>
          <a:off x="1295400" y="1752600"/>
          <a:ext cx="2057400" cy="487363"/>
        </p:xfrm>
        <a:graphic>
          <a:graphicData uri="http://schemas.openxmlformats.org/presentationml/2006/ole">
            <mc:AlternateContent xmlns:mc="http://schemas.openxmlformats.org/markup-compatibility/2006">
              <mc:Choice xmlns:v="urn:schemas-microsoft-com:vml" Requires="v">
                <p:oleObj name="Equation" r:id="rId4" imgW="850680" imgH="203040" progId="Equation.DSMT4">
                  <p:embed/>
                </p:oleObj>
              </mc:Choice>
              <mc:Fallback>
                <p:oleObj name="Equation" r:id="rId4" imgW="850680" imgH="203040" progId="Equation.DSMT4">
                  <p:embed/>
                  <p:pic>
                    <p:nvPicPr>
                      <p:cNvPr id="3897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752600"/>
                        <a:ext cx="20574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74" name="Object 4"/>
          <p:cNvGraphicFramePr>
            <a:graphicFrameLocks noChangeAspect="1"/>
          </p:cNvGraphicFramePr>
          <p:nvPr/>
        </p:nvGraphicFramePr>
        <p:xfrm>
          <a:off x="601663" y="2357438"/>
          <a:ext cx="2141537" cy="1147762"/>
        </p:xfrm>
        <a:graphic>
          <a:graphicData uri="http://schemas.openxmlformats.org/presentationml/2006/ole">
            <mc:AlternateContent xmlns:mc="http://schemas.openxmlformats.org/markup-compatibility/2006">
              <mc:Choice xmlns:v="urn:schemas-microsoft-com:vml" Requires="v">
                <p:oleObj name="公式" r:id="rId6" imgW="876240" imgH="469800" progId="Equation.3">
                  <p:embed/>
                </p:oleObj>
              </mc:Choice>
              <mc:Fallback>
                <p:oleObj name="公式" r:id="rId6" imgW="876240" imgH="469800" progId="Equation.3">
                  <p:embed/>
                  <p:pic>
                    <p:nvPicPr>
                      <p:cNvPr id="3897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663" y="2357438"/>
                        <a:ext cx="2141537" cy="114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75" name="Object 5"/>
          <p:cNvGraphicFramePr>
            <a:graphicFrameLocks noChangeAspect="1"/>
          </p:cNvGraphicFramePr>
          <p:nvPr/>
        </p:nvGraphicFramePr>
        <p:xfrm>
          <a:off x="2722563" y="2362200"/>
          <a:ext cx="2078037" cy="1041400"/>
        </p:xfrm>
        <a:graphic>
          <a:graphicData uri="http://schemas.openxmlformats.org/presentationml/2006/ole">
            <mc:AlternateContent xmlns:mc="http://schemas.openxmlformats.org/markup-compatibility/2006">
              <mc:Choice xmlns:v="urn:schemas-microsoft-com:vml" Requires="v">
                <p:oleObj name="Equation" r:id="rId8" imgW="838080" imgH="469800" progId="Equation.DSMT4">
                  <p:embed/>
                </p:oleObj>
              </mc:Choice>
              <mc:Fallback>
                <p:oleObj name="Equation" r:id="rId8" imgW="838080" imgH="469800" progId="Equation.DSMT4">
                  <p:embed/>
                  <p:pic>
                    <p:nvPicPr>
                      <p:cNvPr id="3897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22563" y="2362200"/>
                        <a:ext cx="2078037"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76" name="Object 6"/>
          <p:cNvGraphicFramePr>
            <a:graphicFrameLocks noChangeAspect="1"/>
          </p:cNvGraphicFramePr>
          <p:nvPr/>
        </p:nvGraphicFramePr>
        <p:xfrm>
          <a:off x="4781550" y="2557463"/>
          <a:ext cx="1847850" cy="577850"/>
        </p:xfrm>
        <a:graphic>
          <a:graphicData uri="http://schemas.openxmlformats.org/presentationml/2006/ole">
            <mc:AlternateContent xmlns:mc="http://schemas.openxmlformats.org/markup-compatibility/2006">
              <mc:Choice xmlns:v="urn:schemas-microsoft-com:vml" Requires="v">
                <p:oleObj name="公式" r:id="rId10" imgW="660240" imgH="228600" progId="Equation.3">
                  <p:embed/>
                </p:oleObj>
              </mc:Choice>
              <mc:Fallback>
                <p:oleObj name="公式" r:id="rId10" imgW="660240" imgH="228600" progId="Equation.3">
                  <p:embed/>
                  <p:pic>
                    <p:nvPicPr>
                      <p:cNvPr id="38976"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81550" y="2557463"/>
                        <a:ext cx="184785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77" name="Freeform 65"/>
          <p:cNvSpPr>
            <a:spLocks/>
          </p:cNvSpPr>
          <p:nvPr/>
        </p:nvSpPr>
        <p:spPr bwMode="auto">
          <a:xfrm>
            <a:off x="5511800" y="5588000"/>
            <a:ext cx="2794000" cy="6350"/>
          </a:xfrm>
          <a:custGeom>
            <a:avLst/>
            <a:gdLst>
              <a:gd name="T0" fmla="*/ 0 w 1760"/>
              <a:gd name="T1" fmla="*/ 0 h 4"/>
              <a:gd name="T2" fmla="*/ 2147483647 w 1760"/>
              <a:gd name="T3" fmla="*/ 2147483647 h 4"/>
              <a:gd name="T4" fmla="*/ 0 60000 65536"/>
              <a:gd name="T5" fmla="*/ 0 60000 65536"/>
              <a:gd name="T6" fmla="*/ 0 w 1760"/>
              <a:gd name="T7" fmla="*/ 0 h 4"/>
              <a:gd name="T8" fmla="*/ 1760 w 1760"/>
              <a:gd name="T9" fmla="*/ 4 h 4"/>
            </a:gdLst>
            <a:ahLst/>
            <a:cxnLst>
              <a:cxn ang="T4">
                <a:pos x="T0" y="T1"/>
              </a:cxn>
              <a:cxn ang="T5">
                <a:pos x="T2" y="T3"/>
              </a:cxn>
            </a:cxnLst>
            <a:rect l="T6" t="T7" r="T8" b="T9"/>
            <a:pathLst>
              <a:path w="1760" h="4">
                <a:moveTo>
                  <a:pt x="0" y="0"/>
                </a:moveTo>
                <a:lnTo>
                  <a:pt x="1760" y="4"/>
                </a:lnTo>
              </a:path>
            </a:pathLst>
          </a:custGeom>
          <a:noFill/>
          <a:ln w="57150" cap="flat" cmpd="sng">
            <a:solidFill>
              <a:srgbClr val="3333FF"/>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79" name="Line 67"/>
          <p:cNvSpPr>
            <a:spLocks noChangeShapeType="1"/>
          </p:cNvSpPr>
          <p:nvPr/>
        </p:nvSpPr>
        <p:spPr bwMode="auto">
          <a:xfrm flipV="1">
            <a:off x="4800600" y="4572000"/>
            <a:ext cx="0" cy="1066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8980" name="Object 7"/>
          <p:cNvGraphicFramePr>
            <a:graphicFrameLocks noChangeAspect="1"/>
          </p:cNvGraphicFramePr>
          <p:nvPr/>
        </p:nvGraphicFramePr>
        <p:xfrm>
          <a:off x="4648200" y="3962400"/>
          <a:ext cx="466725" cy="546100"/>
        </p:xfrm>
        <a:graphic>
          <a:graphicData uri="http://schemas.openxmlformats.org/presentationml/2006/ole">
            <mc:AlternateContent xmlns:mc="http://schemas.openxmlformats.org/markup-compatibility/2006">
              <mc:Choice xmlns:v="urn:schemas-microsoft-com:vml" Requires="v">
                <p:oleObj name="公式" r:id="rId12" imgW="152280" imgH="177480" progId="Equation.3">
                  <p:embed/>
                </p:oleObj>
              </mc:Choice>
              <mc:Fallback>
                <p:oleObj name="公式" r:id="rId12" imgW="152280" imgH="177480" progId="Equation.3">
                  <p:embed/>
                  <p:pic>
                    <p:nvPicPr>
                      <p:cNvPr id="3898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8200" y="3962400"/>
                        <a:ext cx="4667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81" name="Text Box 69"/>
          <p:cNvSpPr txBox="1">
            <a:spLocks noChangeArrowheads="1"/>
          </p:cNvSpPr>
          <p:nvPr/>
        </p:nvSpPr>
        <p:spPr bwMode="auto">
          <a:xfrm>
            <a:off x="609600" y="3581400"/>
            <a:ext cx="233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a:solidFill>
                  <a:schemeClr val="accent2"/>
                </a:solidFill>
              </a:rPr>
              <a:t>方向：竖直向上</a:t>
            </a:r>
          </a:p>
        </p:txBody>
      </p:sp>
      <p:sp>
        <p:nvSpPr>
          <p:cNvPr id="38982" name="Text Box 70"/>
          <p:cNvSpPr txBox="1">
            <a:spLocks noChangeArrowheads="1"/>
          </p:cNvSpPr>
          <p:nvPr/>
        </p:nvSpPr>
        <p:spPr bwMode="auto">
          <a:xfrm>
            <a:off x="685800" y="4495800"/>
            <a:ext cx="110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a:solidFill>
                  <a:schemeClr val="accent2"/>
                </a:solidFill>
              </a:rPr>
              <a:t>大小：</a:t>
            </a:r>
          </a:p>
        </p:txBody>
      </p:sp>
      <p:graphicFrame>
        <p:nvGraphicFramePr>
          <p:cNvPr id="38983" name="Object 8"/>
          <p:cNvGraphicFramePr>
            <a:graphicFrameLocks noChangeAspect="1"/>
          </p:cNvGraphicFramePr>
          <p:nvPr/>
        </p:nvGraphicFramePr>
        <p:xfrm>
          <a:off x="914400" y="5408613"/>
          <a:ext cx="2514600" cy="512762"/>
        </p:xfrm>
        <a:graphic>
          <a:graphicData uri="http://schemas.openxmlformats.org/presentationml/2006/ole">
            <mc:AlternateContent xmlns:mc="http://schemas.openxmlformats.org/markup-compatibility/2006">
              <mc:Choice xmlns:v="urn:schemas-microsoft-com:vml" Requires="v">
                <p:oleObj name="公式" r:id="rId14" imgW="863280" imgH="177480" progId="Equation.3">
                  <p:embed/>
                </p:oleObj>
              </mc:Choice>
              <mc:Fallback>
                <p:oleObj name="公式" r:id="rId14" imgW="863280" imgH="177480" progId="Equation.3">
                  <p:embed/>
                  <p:pic>
                    <p:nvPicPr>
                      <p:cNvPr id="38983"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5408613"/>
                        <a:ext cx="251460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2" name="Text Box 2"/>
          <p:cNvSpPr txBox="1">
            <a:spLocks noChangeArrowheads="1"/>
          </p:cNvSpPr>
          <p:nvPr/>
        </p:nvSpPr>
        <p:spPr bwMode="auto">
          <a:xfrm>
            <a:off x="4716016" y="1819672"/>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CC3300"/>
                </a:solidFill>
              </a:rPr>
              <a:t>匀强磁场中的安培力</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 calcmode="lin" valueType="num">
                                      <p:cBhvr additive="base">
                                        <p:cTn id="7" dur="500" fill="hold"/>
                                        <p:tgtEl>
                                          <p:spTgt spid="87042"/>
                                        </p:tgtEl>
                                        <p:attrNameLst>
                                          <p:attrName>ppt_x</p:attrName>
                                        </p:attrNameLst>
                                      </p:cBhvr>
                                      <p:tavLst>
                                        <p:tav tm="0">
                                          <p:val>
                                            <p:strVal val="0-#ppt_w/2"/>
                                          </p:val>
                                        </p:tav>
                                        <p:tav tm="100000">
                                          <p:val>
                                            <p:strVal val="#ppt_x"/>
                                          </p:val>
                                        </p:tav>
                                      </p:tavLst>
                                    </p:anim>
                                    <p:anim calcmode="lin" valueType="num">
                                      <p:cBhvr additive="base">
                                        <p:cTn id="8" dur="500" fill="hold"/>
                                        <p:tgtEl>
                                          <p:spTgt spid="870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897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3897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897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897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3897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898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8979"/>
                                        </p:tgtEl>
                                        <p:attrNameLst>
                                          <p:attrName>style.visibility</p:attrName>
                                        </p:attrNameLst>
                                      </p:cBhvr>
                                      <p:to>
                                        <p:strVal val="visible"/>
                                      </p:to>
                                    </p:se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499"/>
                                          </p:stCondLst>
                                        </p:cTn>
                                        <p:tgtEl>
                                          <p:spTgt spid="3898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3898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38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77" grpId="0" animBg="1"/>
      <p:bldP spid="38979" grpId="0" animBg="1"/>
      <p:bldP spid="38981" grpId="0" autoUpdateAnimBg="0"/>
      <p:bldP spid="38982" grpId="0" autoUpdateAnimBg="0"/>
      <p:bldP spid="8704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 name="Text Box 2"/>
          <p:cNvSpPr txBox="1">
            <a:spLocks noChangeArrowheads="1"/>
          </p:cNvSpPr>
          <p:nvPr/>
        </p:nvSpPr>
        <p:spPr bwMode="auto">
          <a:xfrm>
            <a:off x="10211" y="27331"/>
            <a:ext cx="9144000" cy="1373187"/>
          </a:xfrm>
          <a:prstGeom prst="rect">
            <a:avLst/>
          </a:prstGeom>
          <a:solidFill>
            <a:srgbClr val="FFCCCC"/>
          </a:solidFill>
          <a:ln>
            <a:noFill/>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accent2"/>
                </a:solidFill>
              </a:rPr>
              <a:t>例 </a:t>
            </a:r>
            <a:r>
              <a:rPr lang="en-US" altLang="zh-CN" sz="2800" dirty="0">
                <a:solidFill>
                  <a:schemeClr val="accent2"/>
                </a:solidFill>
              </a:rPr>
              <a:t>3</a:t>
            </a:r>
            <a:r>
              <a:rPr lang="zh-CN" altLang="en-US" sz="2800" dirty="0">
                <a:solidFill>
                  <a:schemeClr val="accent2"/>
                </a:solidFill>
              </a:rPr>
              <a:t>：圆柱形磁铁 </a:t>
            </a:r>
            <a:r>
              <a:rPr lang="en-US" altLang="zh-CN" sz="2800" dirty="0">
                <a:solidFill>
                  <a:schemeClr val="accent2"/>
                </a:solidFill>
              </a:rPr>
              <a:t>N </a:t>
            </a:r>
            <a:r>
              <a:rPr lang="zh-CN" altLang="en-US" sz="2800" dirty="0">
                <a:solidFill>
                  <a:schemeClr val="accent2"/>
                </a:solidFill>
              </a:rPr>
              <a:t>极正上方放置一半径为 </a:t>
            </a:r>
            <a:r>
              <a:rPr lang="en-US" altLang="zh-CN" sz="2800" i="1" dirty="0">
                <a:solidFill>
                  <a:schemeClr val="accent2"/>
                </a:solidFill>
              </a:rPr>
              <a:t>R </a:t>
            </a:r>
            <a:r>
              <a:rPr lang="zh-CN" altLang="en-US" sz="2800" dirty="0">
                <a:solidFill>
                  <a:schemeClr val="accent2"/>
                </a:solidFill>
              </a:rPr>
              <a:t>的导线环，其中通有顺时针方向（俯视）电流 </a:t>
            </a:r>
            <a:r>
              <a:rPr lang="en-US" altLang="zh-CN" sz="2800" i="1" dirty="0">
                <a:solidFill>
                  <a:schemeClr val="accent2"/>
                </a:solidFill>
              </a:rPr>
              <a:t>I</a:t>
            </a:r>
            <a:r>
              <a:rPr lang="zh-CN" altLang="en-US" sz="2800" dirty="0">
                <a:solidFill>
                  <a:schemeClr val="accent2"/>
                </a:solidFill>
              </a:rPr>
              <a:t>，导线所在处磁感应强度的方向均与竖直方向成 </a:t>
            </a:r>
            <a:r>
              <a:rPr lang="zh-CN" altLang="en-US" sz="2800" dirty="0">
                <a:solidFill>
                  <a:schemeClr val="accent2"/>
                </a:solidFill>
                <a:sym typeface="Symbol" panose="05050102010706020507" pitchFamily="18" charset="2"/>
              </a:rPr>
              <a:t> 角，求</a:t>
            </a:r>
            <a:r>
              <a:rPr lang="en-US" altLang="zh-CN" sz="2800" dirty="0">
                <a:solidFill>
                  <a:schemeClr val="accent2"/>
                </a:solidFill>
                <a:sym typeface="Symbol" panose="05050102010706020507" pitchFamily="18" charset="2"/>
              </a:rPr>
              <a:t>:</a:t>
            </a:r>
            <a:r>
              <a:rPr lang="zh-CN" altLang="en-US" sz="2800" dirty="0">
                <a:solidFill>
                  <a:schemeClr val="accent2"/>
                </a:solidFill>
                <a:sym typeface="Symbol" panose="05050102010706020507" pitchFamily="18" charset="2"/>
              </a:rPr>
              <a:t>导线环受到的磁力。</a:t>
            </a:r>
          </a:p>
        </p:txBody>
      </p:sp>
      <p:grpSp>
        <p:nvGrpSpPr>
          <p:cNvPr id="2" name="Group 3"/>
          <p:cNvGrpSpPr>
            <a:grpSpLocks/>
          </p:cNvGrpSpPr>
          <p:nvPr/>
        </p:nvGrpSpPr>
        <p:grpSpPr bwMode="auto">
          <a:xfrm>
            <a:off x="7239000" y="3086100"/>
            <a:ext cx="762000" cy="952500"/>
            <a:chOff x="4512" y="1368"/>
            <a:chExt cx="480" cy="600"/>
          </a:xfrm>
        </p:grpSpPr>
        <p:sp>
          <p:nvSpPr>
            <p:cNvPr id="5170" name="Line 4"/>
            <p:cNvSpPr>
              <a:spLocks noChangeShapeType="1"/>
            </p:cNvSpPr>
            <p:nvPr/>
          </p:nvSpPr>
          <p:spPr bwMode="auto">
            <a:xfrm flipH="1" flipV="1">
              <a:off x="4704" y="1584"/>
              <a:ext cx="288" cy="384"/>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9" name="Object 5"/>
            <p:cNvGraphicFramePr>
              <a:graphicFrameLocks noChangeAspect="1"/>
            </p:cNvGraphicFramePr>
            <p:nvPr/>
          </p:nvGraphicFramePr>
          <p:xfrm>
            <a:off x="4512" y="1368"/>
            <a:ext cx="257" cy="216"/>
          </p:xfrm>
          <a:graphic>
            <a:graphicData uri="http://schemas.openxmlformats.org/presentationml/2006/ole">
              <mc:AlternateContent xmlns:mc="http://schemas.openxmlformats.org/markup-compatibility/2006">
                <mc:Choice xmlns:v="urn:schemas-microsoft-com:vml" Requires="v">
                  <p:oleObj name="公式" r:id="rId2" imgW="241200" imgH="203040" progId="Equation.3">
                    <p:embed/>
                  </p:oleObj>
                </mc:Choice>
                <mc:Fallback>
                  <p:oleObj name="公式" r:id="rId2" imgW="241200" imgH="203040" progId="Equation.3">
                    <p:embed/>
                    <p:pic>
                      <p:nvPicPr>
                        <p:cNvPr id="512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 y="1368"/>
                          <a:ext cx="25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
          <p:cNvGrpSpPr>
            <a:grpSpLocks/>
          </p:cNvGrpSpPr>
          <p:nvPr/>
        </p:nvGrpSpPr>
        <p:grpSpPr bwMode="auto">
          <a:xfrm>
            <a:off x="4648200" y="3581400"/>
            <a:ext cx="922338" cy="762000"/>
            <a:chOff x="2880" y="1680"/>
            <a:chExt cx="581" cy="480"/>
          </a:xfrm>
        </p:grpSpPr>
        <p:grpSp>
          <p:nvGrpSpPr>
            <p:cNvPr id="5166" name="Group 7"/>
            <p:cNvGrpSpPr>
              <a:grpSpLocks/>
            </p:cNvGrpSpPr>
            <p:nvPr/>
          </p:nvGrpSpPr>
          <p:grpSpPr bwMode="auto">
            <a:xfrm>
              <a:off x="3264" y="1987"/>
              <a:ext cx="197" cy="173"/>
              <a:chOff x="3052" y="2112"/>
              <a:chExt cx="197" cy="173"/>
            </a:xfrm>
          </p:grpSpPr>
          <p:sp>
            <p:nvSpPr>
              <p:cNvPr id="5168" name="Text Box 8"/>
              <p:cNvSpPr txBox="1">
                <a:spLocks noChangeArrowheads="1"/>
              </p:cNvSpPr>
              <p:nvPr/>
            </p:nvSpPr>
            <p:spPr bwMode="auto">
              <a:xfrm>
                <a:off x="3052" y="2112"/>
                <a:ext cx="19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200">
                    <a:solidFill>
                      <a:schemeClr val="accent2"/>
                    </a:solidFill>
                  </a:rPr>
                  <a:t>×</a:t>
                </a:r>
              </a:p>
            </p:txBody>
          </p:sp>
          <p:sp>
            <p:nvSpPr>
              <p:cNvPr id="5169" name="Oval 9"/>
              <p:cNvSpPr>
                <a:spLocks noChangeArrowheads="1"/>
              </p:cNvSpPr>
              <p:nvPr/>
            </p:nvSpPr>
            <p:spPr bwMode="auto">
              <a:xfrm>
                <a:off x="3083" y="2130"/>
                <a:ext cx="136" cy="136"/>
              </a:xfrm>
              <a:prstGeom prst="ellipse">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5167" name="Freeform 10"/>
            <p:cNvSpPr>
              <a:spLocks/>
            </p:cNvSpPr>
            <p:nvPr/>
          </p:nvSpPr>
          <p:spPr bwMode="auto">
            <a:xfrm flipH="1">
              <a:off x="3120" y="1776"/>
              <a:ext cx="240" cy="216"/>
            </a:xfrm>
            <a:custGeom>
              <a:avLst/>
              <a:gdLst>
                <a:gd name="T0" fmla="*/ 0 w 240"/>
                <a:gd name="T1" fmla="*/ 216 h 216"/>
                <a:gd name="T2" fmla="*/ 240 w 240"/>
                <a:gd name="T3" fmla="*/ 0 h 216"/>
                <a:gd name="T4" fmla="*/ 0 60000 65536"/>
                <a:gd name="T5" fmla="*/ 0 60000 65536"/>
                <a:gd name="T6" fmla="*/ 0 w 240"/>
                <a:gd name="T7" fmla="*/ 0 h 216"/>
                <a:gd name="T8" fmla="*/ 240 w 240"/>
                <a:gd name="T9" fmla="*/ 216 h 216"/>
              </a:gdLst>
              <a:ahLst/>
              <a:cxnLst>
                <a:cxn ang="T4">
                  <a:pos x="T0" y="T1"/>
                </a:cxn>
                <a:cxn ang="T5">
                  <a:pos x="T2" y="T3"/>
                </a:cxn>
              </a:cxnLst>
              <a:rect l="T6" t="T7" r="T8" b="T9"/>
              <a:pathLst>
                <a:path w="240" h="216">
                  <a:moveTo>
                    <a:pt x="0" y="216"/>
                  </a:moveTo>
                  <a:lnTo>
                    <a:pt x="240" y="0"/>
                  </a:lnTo>
                </a:path>
              </a:pathLst>
            </a:custGeom>
            <a:noFill/>
            <a:ln w="3810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128" name="Object 11"/>
            <p:cNvGraphicFramePr>
              <a:graphicFrameLocks noChangeAspect="1"/>
            </p:cNvGraphicFramePr>
            <p:nvPr/>
          </p:nvGraphicFramePr>
          <p:xfrm>
            <a:off x="2880" y="1680"/>
            <a:ext cx="175" cy="204"/>
          </p:xfrm>
          <a:graphic>
            <a:graphicData uri="http://schemas.openxmlformats.org/presentationml/2006/ole">
              <mc:AlternateContent xmlns:mc="http://schemas.openxmlformats.org/markup-compatibility/2006">
                <mc:Choice xmlns:v="urn:schemas-microsoft-com:vml" Requires="v">
                  <p:oleObj name="公式" r:id="rId4" imgW="164880" imgH="190440" progId="Equation.3">
                    <p:embed/>
                  </p:oleObj>
                </mc:Choice>
                <mc:Fallback>
                  <p:oleObj name="公式" r:id="rId4" imgW="164880" imgH="190440" progId="Equation.3">
                    <p:embed/>
                    <p:pic>
                      <p:nvPicPr>
                        <p:cNvPr id="5128"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 y="1680"/>
                          <a:ext cx="175"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2"/>
          <p:cNvGrpSpPr>
            <a:grpSpLocks/>
          </p:cNvGrpSpPr>
          <p:nvPr/>
        </p:nvGrpSpPr>
        <p:grpSpPr bwMode="auto">
          <a:xfrm>
            <a:off x="4895850" y="2819400"/>
            <a:ext cx="1844675" cy="1524000"/>
            <a:chOff x="3036" y="1200"/>
            <a:chExt cx="1162" cy="960"/>
          </a:xfrm>
        </p:grpSpPr>
        <p:sp>
          <p:nvSpPr>
            <p:cNvPr id="5161" name="Line 13"/>
            <p:cNvSpPr>
              <a:spLocks noChangeShapeType="1"/>
            </p:cNvSpPr>
            <p:nvPr/>
          </p:nvSpPr>
          <p:spPr bwMode="auto">
            <a:xfrm flipV="1">
              <a:off x="3408" y="1632"/>
              <a:ext cx="288" cy="384"/>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2" name="Freeform 14"/>
            <p:cNvSpPr>
              <a:spLocks/>
            </p:cNvSpPr>
            <p:nvPr/>
          </p:nvSpPr>
          <p:spPr bwMode="auto">
            <a:xfrm flipH="1">
              <a:off x="3408" y="1536"/>
              <a:ext cx="1" cy="444"/>
            </a:xfrm>
            <a:custGeom>
              <a:avLst/>
              <a:gdLst>
                <a:gd name="T0" fmla="*/ 0 w 1"/>
                <a:gd name="T1" fmla="*/ 0 h 444"/>
                <a:gd name="T2" fmla="*/ 1 w 1"/>
                <a:gd name="T3" fmla="*/ 444 h 444"/>
                <a:gd name="T4" fmla="*/ 0 60000 65536"/>
                <a:gd name="T5" fmla="*/ 0 60000 65536"/>
                <a:gd name="T6" fmla="*/ 0 w 1"/>
                <a:gd name="T7" fmla="*/ 0 h 444"/>
                <a:gd name="T8" fmla="*/ 1 w 1"/>
                <a:gd name="T9" fmla="*/ 444 h 444"/>
              </a:gdLst>
              <a:ahLst/>
              <a:cxnLst>
                <a:cxn ang="T4">
                  <a:pos x="T0" y="T1"/>
                </a:cxn>
                <a:cxn ang="T5">
                  <a:pos x="T2" y="T3"/>
                </a:cxn>
              </a:cxnLst>
              <a:rect l="T6" t="T7" r="T8" b="T9"/>
              <a:pathLst>
                <a:path w="1" h="444">
                  <a:moveTo>
                    <a:pt x="0" y="0"/>
                  </a:moveTo>
                  <a:lnTo>
                    <a:pt x="1" y="444"/>
                  </a:lnTo>
                </a:path>
              </a:pathLst>
            </a:custGeom>
            <a:noFill/>
            <a:ln w="38100" cap="flat" cmpd="sng">
              <a:solidFill>
                <a:schemeClr val="tx1"/>
              </a:solidFill>
              <a:prstDash val="solid"/>
              <a:round/>
              <a:headEnd type="arrow"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63" name="Freeform 15"/>
            <p:cNvSpPr>
              <a:spLocks/>
            </p:cNvSpPr>
            <p:nvPr/>
          </p:nvSpPr>
          <p:spPr bwMode="auto">
            <a:xfrm flipH="1">
              <a:off x="3486" y="2058"/>
              <a:ext cx="258" cy="6"/>
            </a:xfrm>
            <a:custGeom>
              <a:avLst/>
              <a:gdLst>
                <a:gd name="T0" fmla="*/ 0 w 258"/>
                <a:gd name="T1" fmla="*/ 6 h 6"/>
                <a:gd name="T2" fmla="*/ 258 w 258"/>
                <a:gd name="T3" fmla="*/ 0 h 6"/>
                <a:gd name="T4" fmla="*/ 0 60000 65536"/>
                <a:gd name="T5" fmla="*/ 0 60000 65536"/>
                <a:gd name="T6" fmla="*/ 0 w 258"/>
                <a:gd name="T7" fmla="*/ 0 h 6"/>
                <a:gd name="T8" fmla="*/ 258 w 258"/>
                <a:gd name="T9" fmla="*/ 6 h 6"/>
              </a:gdLst>
              <a:ahLst/>
              <a:cxnLst>
                <a:cxn ang="T4">
                  <a:pos x="T0" y="T1"/>
                </a:cxn>
                <a:cxn ang="T5">
                  <a:pos x="T2" y="T3"/>
                </a:cxn>
              </a:cxnLst>
              <a:rect l="T6" t="T7" r="T8" b="T9"/>
              <a:pathLst>
                <a:path w="258" h="6">
                  <a:moveTo>
                    <a:pt x="0" y="6"/>
                  </a:moveTo>
                  <a:lnTo>
                    <a:pt x="258" y="0"/>
                  </a:lnTo>
                </a:path>
              </a:pathLst>
            </a:custGeom>
            <a:noFill/>
            <a:ln w="38100" cap="flat" cmpd="sng">
              <a:solidFill>
                <a:schemeClr val="tx1"/>
              </a:solidFill>
              <a:prstDash val="solid"/>
              <a:round/>
              <a:headEnd type="arrow"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64" name="Text Box 16"/>
            <p:cNvSpPr txBox="1">
              <a:spLocks noChangeArrowheads="1"/>
            </p:cNvSpPr>
            <p:nvPr/>
          </p:nvSpPr>
          <p:spPr bwMode="auto">
            <a:xfrm>
              <a:off x="3744" y="1872"/>
              <a:ext cx="4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a:solidFill>
                    <a:schemeClr val="accent2"/>
                  </a:solidFill>
                </a:rPr>
                <a:t>dF</a:t>
              </a:r>
              <a:r>
                <a:rPr lang="en-US" altLang="zh-CN" i="1" baseline="-25000">
                  <a:solidFill>
                    <a:schemeClr val="accent2"/>
                  </a:solidFill>
                </a:rPr>
                <a:t>h</a:t>
              </a:r>
              <a:r>
                <a:rPr lang="en-US" altLang="zh-CN" i="1" baseline="30000">
                  <a:solidFill>
                    <a:schemeClr val="accent2"/>
                  </a:solidFill>
                </a:rPr>
                <a:t>’</a:t>
              </a:r>
              <a:endParaRPr lang="en-US" altLang="zh-CN" i="1">
                <a:solidFill>
                  <a:schemeClr val="accent2"/>
                </a:solidFill>
              </a:endParaRPr>
            </a:p>
          </p:txBody>
        </p:sp>
        <p:graphicFrame>
          <p:nvGraphicFramePr>
            <p:cNvPr id="5127" name="Object 17"/>
            <p:cNvGraphicFramePr>
              <a:graphicFrameLocks noChangeAspect="1"/>
            </p:cNvGraphicFramePr>
            <p:nvPr/>
          </p:nvGraphicFramePr>
          <p:xfrm>
            <a:off x="3627" y="1368"/>
            <a:ext cx="300" cy="216"/>
          </p:xfrm>
          <a:graphic>
            <a:graphicData uri="http://schemas.openxmlformats.org/presentationml/2006/ole">
              <mc:AlternateContent xmlns:mc="http://schemas.openxmlformats.org/markup-compatibility/2006">
                <mc:Choice xmlns:v="urn:schemas-microsoft-com:vml" Requires="v">
                  <p:oleObj name="公式" r:id="rId6" imgW="279360" imgH="203040" progId="Equation.3">
                    <p:embed/>
                  </p:oleObj>
                </mc:Choice>
                <mc:Fallback>
                  <p:oleObj name="公式" r:id="rId6" imgW="279360" imgH="203040" progId="Equation.3">
                    <p:embed/>
                    <p:pic>
                      <p:nvPicPr>
                        <p:cNvPr id="5127"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7" y="1368"/>
                          <a:ext cx="30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5" name="Text Box 18"/>
            <p:cNvSpPr txBox="1">
              <a:spLocks noChangeArrowheads="1"/>
            </p:cNvSpPr>
            <p:nvPr/>
          </p:nvSpPr>
          <p:spPr bwMode="auto">
            <a:xfrm>
              <a:off x="3036" y="1200"/>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a:solidFill>
                    <a:schemeClr val="accent2"/>
                  </a:solidFill>
                </a:rPr>
                <a:t>dF</a:t>
              </a:r>
              <a:r>
                <a:rPr lang="en-US" altLang="zh-CN" baseline="-25000">
                  <a:solidFill>
                    <a:schemeClr val="accent2"/>
                  </a:solidFill>
                </a:rPr>
                <a:t>Z</a:t>
              </a:r>
              <a:r>
                <a:rPr lang="en-US" altLang="zh-CN" baseline="30000">
                  <a:solidFill>
                    <a:schemeClr val="accent2"/>
                  </a:solidFill>
                </a:rPr>
                <a:t>’</a:t>
              </a:r>
              <a:endParaRPr lang="en-US" altLang="zh-CN">
                <a:solidFill>
                  <a:schemeClr val="accent2"/>
                </a:solidFill>
              </a:endParaRPr>
            </a:p>
          </p:txBody>
        </p:sp>
      </p:grpSp>
      <p:grpSp>
        <p:nvGrpSpPr>
          <p:cNvPr id="6" name="Group 19"/>
          <p:cNvGrpSpPr>
            <a:grpSpLocks/>
          </p:cNvGrpSpPr>
          <p:nvPr/>
        </p:nvGrpSpPr>
        <p:grpSpPr bwMode="auto">
          <a:xfrm>
            <a:off x="6858000" y="2743200"/>
            <a:ext cx="1665288" cy="1524000"/>
            <a:chOff x="4320" y="1728"/>
            <a:chExt cx="1049" cy="960"/>
          </a:xfrm>
        </p:grpSpPr>
        <p:sp>
          <p:nvSpPr>
            <p:cNvPr id="5155" name="Freeform 20"/>
            <p:cNvSpPr>
              <a:spLocks/>
            </p:cNvSpPr>
            <p:nvPr/>
          </p:nvSpPr>
          <p:spPr bwMode="auto">
            <a:xfrm>
              <a:off x="5088" y="2100"/>
              <a:ext cx="1" cy="444"/>
            </a:xfrm>
            <a:custGeom>
              <a:avLst/>
              <a:gdLst>
                <a:gd name="T0" fmla="*/ 0 w 1"/>
                <a:gd name="T1" fmla="*/ 0 h 444"/>
                <a:gd name="T2" fmla="*/ 1 w 1"/>
                <a:gd name="T3" fmla="*/ 444 h 444"/>
                <a:gd name="T4" fmla="*/ 0 60000 65536"/>
                <a:gd name="T5" fmla="*/ 0 60000 65536"/>
                <a:gd name="T6" fmla="*/ 0 w 1"/>
                <a:gd name="T7" fmla="*/ 0 h 444"/>
                <a:gd name="T8" fmla="*/ 1 w 1"/>
                <a:gd name="T9" fmla="*/ 444 h 444"/>
              </a:gdLst>
              <a:ahLst/>
              <a:cxnLst>
                <a:cxn ang="T4">
                  <a:pos x="T0" y="T1"/>
                </a:cxn>
                <a:cxn ang="T5">
                  <a:pos x="T2" y="T3"/>
                </a:cxn>
              </a:cxnLst>
              <a:rect l="T6" t="T7" r="T8" b="T9"/>
              <a:pathLst>
                <a:path w="1" h="444">
                  <a:moveTo>
                    <a:pt x="0" y="0"/>
                  </a:moveTo>
                  <a:lnTo>
                    <a:pt x="1" y="444"/>
                  </a:lnTo>
                </a:path>
              </a:pathLst>
            </a:custGeom>
            <a:noFill/>
            <a:ln w="38100" cap="flat" cmpd="sng">
              <a:solidFill>
                <a:schemeClr val="tx1"/>
              </a:solidFill>
              <a:prstDash val="solid"/>
              <a:round/>
              <a:headEnd type="arrow"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6" name="Freeform 21"/>
            <p:cNvSpPr>
              <a:spLocks/>
            </p:cNvSpPr>
            <p:nvPr/>
          </p:nvSpPr>
          <p:spPr bwMode="auto">
            <a:xfrm>
              <a:off x="4722" y="2616"/>
              <a:ext cx="258" cy="6"/>
            </a:xfrm>
            <a:custGeom>
              <a:avLst/>
              <a:gdLst>
                <a:gd name="T0" fmla="*/ 0 w 258"/>
                <a:gd name="T1" fmla="*/ 6 h 6"/>
                <a:gd name="T2" fmla="*/ 258 w 258"/>
                <a:gd name="T3" fmla="*/ 0 h 6"/>
                <a:gd name="T4" fmla="*/ 0 60000 65536"/>
                <a:gd name="T5" fmla="*/ 0 60000 65536"/>
                <a:gd name="T6" fmla="*/ 0 w 258"/>
                <a:gd name="T7" fmla="*/ 0 h 6"/>
                <a:gd name="T8" fmla="*/ 258 w 258"/>
                <a:gd name="T9" fmla="*/ 6 h 6"/>
              </a:gdLst>
              <a:ahLst/>
              <a:cxnLst>
                <a:cxn ang="T4">
                  <a:pos x="T0" y="T1"/>
                </a:cxn>
                <a:cxn ang="T5">
                  <a:pos x="T2" y="T3"/>
                </a:cxn>
              </a:cxnLst>
              <a:rect l="T6" t="T7" r="T8" b="T9"/>
              <a:pathLst>
                <a:path w="258" h="6">
                  <a:moveTo>
                    <a:pt x="0" y="6"/>
                  </a:moveTo>
                  <a:lnTo>
                    <a:pt x="258" y="0"/>
                  </a:lnTo>
                </a:path>
              </a:pathLst>
            </a:custGeom>
            <a:noFill/>
            <a:ln w="38100" cap="flat" cmpd="sng">
              <a:solidFill>
                <a:schemeClr val="tx1"/>
              </a:solidFill>
              <a:prstDash val="solid"/>
              <a:round/>
              <a:headEnd type="arrow"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7" name="Text Box 22"/>
            <p:cNvSpPr txBox="1">
              <a:spLocks noChangeArrowheads="1"/>
            </p:cNvSpPr>
            <p:nvPr/>
          </p:nvSpPr>
          <p:spPr bwMode="auto">
            <a:xfrm>
              <a:off x="4944" y="1728"/>
              <a:ext cx="4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a:solidFill>
                    <a:schemeClr val="accent2"/>
                  </a:solidFill>
                </a:rPr>
                <a:t>dF</a:t>
              </a:r>
              <a:r>
                <a:rPr lang="en-US" altLang="zh-CN" baseline="-25000">
                  <a:solidFill>
                    <a:schemeClr val="accent2"/>
                  </a:solidFill>
                </a:rPr>
                <a:t>Z</a:t>
              </a:r>
              <a:endParaRPr lang="en-US" altLang="zh-CN">
                <a:solidFill>
                  <a:schemeClr val="accent2"/>
                </a:solidFill>
              </a:endParaRPr>
            </a:p>
          </p:txBody>
        </p:sp>
        <p:sp>
          <p:nvSpPr>
            <p:cNvPr id="5158" name="Text Box 23"/>
            <p:cNvSpPr txBox="1">
              <a:spLocks noChangeArrowheads="1"/>
            </p:cNvSpPr>
            <p:nvPr/>
          </p:nvSpPr>
          <p:spPr bwMode="auto">
            <a:xfrm>
              <a:off x="4320" y="2400"/>
              <a:ext cx="4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a:solidFill>
                    <a:schemeClr val="accent2"/>
                  </a:solidFill>
                </a:rPr>
                <a:t>dF</a:t>
              </a:r>
              <a:r>
                <a:rPr lang="en-US" altLang="zh-CN" i="1" baseline="-25000">
                  <a:solidFill>
                    <a:schemeClr val="accent2"/>
                  </a:solidFill>
                </a:rPr>
                <a:t>h</a:t>
              </a:r>
              <a:endParaRPr lang="en-US" altLang="zh-CN" i="1">
                <a:solidFill>
                  <a:schemeClr val="accent2"/>
                </a:solidFill>
              </a:endParaRPr>
            </a:p>
          </p:txBody>
        </p:sp>
        <p:sp>
          <p:nvSpPr>
            <p:cNvPr id="5159" name="Freeform 24"/>
            <p:cNvSpPr>
              <a:spLocks/>
            </p:cNvSpPr>
            <p:nvPr/>
          </p:nvSpPr>
          <p:spPr bwMode="auto">
            <a:xfrm>
              <a:off x="4840" y="2400"/>
              <a:ext cx="104" cy="222"/>
            </a:xfrm>
            <a:custGeom>
              <a:avLst/>
              <a:gdLst>
                <a:gd name="T0" fmla="*/ 104 w 104"/>
                <a:gd name="T1" fmla="*/ 0 h 222"/>
                <a:gd name="T2" fmla="*/ 40 w 104"/>
                <a:gd name="T3" fmla="*/ 56 h 222"/>
                <a:gd name="T4" fmla="*/ 24 w 104"/>
                <a:gd name="T5" fmla="*/ 100 h 222"/>
                <a:gd name="T6" fmla="*/ 0 w 104"/>
                <a:gd name="T7" fmla="*/ 160 h 222"/>
                <a:gd name="T8" fmla="*/ 20 w 104"/>
                <a:gd name="T9" fmla="*/ 222 h 222"/>
                <a:gd name="T10" fmla="*/ 0 60000 65536"/>
                <a:gd name="T11" fmla="*/ 0 60000 65536"/>
                <a:gd name="T12" fmla="*/ 0 60000 65536"/>
                <a:gd name="T13" fmla="*/ 0 60000 65536"/>
                <a:gd name="T14" fmla="*/ 0 60000 65536"/>
                <a:gd name="T15" fmla="*/ 0 w 104"/>
                <a:gd name="T16" fmla="*/ 0 h 222"/>
                <a:gd name="T17" fmla="*/ 104 w 104"/>
                <a:gd name="T18" fmla="*/ 222 h 222"/>
              </a:gdLst>
              <a:ahLst/>
              <a:cxnLst>
                <a:cxn ang="T10">
                  <a:pos x="T0" y="T1"/>
                </a:cxn>
                <a:cxn ang="T11">
                  <a:pos x="T2" y="T3"/>
                </a:cxn>
                <a:cxn ang="T12">
                  <a:pos x="T4" y="T5"/>
                </a:cxn>
                <a:cxn ang="T13">
                  <a:pos x="T6" y="T7"/>
                </a:cxn>
                <a:cxn ang="T14">
                  <a:pos x="T8" y="T9"/>
                </a:cxn>
              </a:cxnLst>
              <a:rect l="T15" t="T16" r="T17" b="T18"/>
              <a:pathLst>
                <a:path w="104" h="222">
                  <a:moveTo>
                    <a:pt x="104" y="0"/>
                  </a:moveTo>
                  <a:lnTo>
                    <a:pt x="40" y="56"/>
                  </a:lnTo>
                  <a:lnTo>
                    <a:pt x="24" y="100"/>
                  </a:lnTo>
                  <a:lnTo>
                    <a:pt x="0" y="160"/>
                  </a:lnTo>
                  <a:lnTo>
                    <a:pt x="20" y="222"/>
                  </a:lnTo>
                </a:path>
              </a:pathLst>
            </a:custGeom>
            <a:noFill/>
            <a:ln w="38100" cap="flat" cmpd="sng">
              <a:solidFill>
                <a:srgbClr val="3399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60" name="Text Box 25"/>
            <p:cNvSpPr txBox="1">
              <a:spLocks noChangeArrowheads="1"/>
            </p:cNvSpPr>
            <p:nvPr/>
          </p:nvSpPr>
          <p:spPr bwMode="auto">
            <a:xfrm>
              <a:off x="4659" y="2224"/>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chemeClr val="accent2"/>
                  </a:solidFill>
                  <a:sym typeface="Symbol" panose="05050102010706020507" pitchFamily="18" charset="2"/>
                </a:rPr>
                <a:t></a:t>
              </a:r>
              <a:endParaRPr lang="en-US" altLang="zh-CN" sz="2800">
                <a:solidFill>
                  <a:schemeClr val="accent2"/>
                </a:solidFill>
              </a:endParaRPr>
            </a:p>
          </p:txBody>
        </p:sp>
      </p:grpSp>
      <p:grpSp>
        <p:nvGrpSpPr>
          <p:cNvPr id="7" name="Group 26"/>
          <p:cNvGrpSpPr>
            <a:grpSpLocks/>
          </p:cNvGrpSpPr>
          <p:nvPr/>
        </p:nvGrpSpPr>
        <p:grpSpPr bwMode="auto">
          <a:xfrm>
            <a:off x="8001000" y="3352800"/>
            <a:ext cx="838200" cy="1447800"/>
            <a:chOff x="5040" y="2112"/>
            <a:chExt cx="528" cy="912"/>
          </a:xfrm>
        </p:grpSpPr>
        <p:sp>
          <p:nvSpPr>
            <p:cNvPr id="5151" name="Line 27"/>
            <p:cNvSpPr>
              <a:spLocks noChangeShapeType="1"/>
            </p:cNvSpPr>
            <p:nvPr/>
          </p:nvSpPr>
          <p:spPr bwMode="auto">
            <a:xfrm>
              <a:off x="5088" y="2304"/>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2" name="Freeform 28"/>
            <p:cNvSpPr>
              <a:spLocks/>
            </p:cNvSpPr>
            <p:nvPr/>
          </p:nvSpPr>
          <p:spPr bwMode="auto">
            <a:xfrm>
              <a:off x="5100" y="2340"/>
              <a:ext cx="240" cy="216"/>
            </a:xfrm>
            <a:custGeom>
              <a:avLst/>
              <a:gdLst>
                <a:gd name="T0" fmla="*/ 0 w 240"/>
                <a:gd name="T1" fmla="*/ 216 h 216"/>
                <a:gd name="T2" fmla="*/ 240 w 240"/>
                <a:gd name="T3" fmla="*/ 0 h 216"/>
                <a:gd name="T4" fmla="*/ 0 60000 65536"/>
                <a:gd name="T5" fmla="*/ 0 60000 65536"/>
                <a:gd name="T6" fmla="*/ 0 w 240"/>
                <a:gd name="T7" fmla="*/ 0 h 216"/>
                <a:gd name="T8" fmla="*/ 240 w 240"/>
                <a:gd name="T9" fmla="*/ 216 h 216"/>
              </a:gdLst>
              <a:ahLst/>
              <a:cxnLst>
                <a:cxn ang="T4">
                  <a:pos x="T0" y="T1"/>
                </a:cxn>
                <a:cxn ang="T5">
                  <a:pos x="T2" y="T3"/>
                </a:cxn>
              </a:cxnLst>
              <a:rect l="T6" t="T7" r="T8" b="T9"/>
              <a:pathLst>
                <a:path w="240" h="216">
                  <a:moveTo>
                    <a:pt x="0" y="216"/>
                  </a:moveTo>
                  <a:lnTo>
                    <a:pt x="240" y="0"/>
                  </a:lnTo>
                </a:path>
              </a:pathLst>
            </a:custGeom>
            <a:noFill/>
            <a:ln w="3810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126" name="Object 29"/>
            <p:cNvGraphicFramePr>
              <a:graphicFrameLocks noChangeAspect="1"/>
            </p:cNvGraphicFramePr>
            <p:nvPr/>
          </p:nvGraphicFramePr>
          <p:xfrm>
            <a:off x="5393" y="2160"/>
            <a:ext cx="175" cy="204"/>
          </p:xfrm>
          <a:graphic>
            <a:graphicData uri="http://schemas.openxmlformats.org/presentationml/2006/ole">
              <mc:AlternateContent xmlns:mc="http://schemas.openxmlformats.org/markup-compatibility/2006">
                <mc:Choice xmlns:v="urn:schemas-microsoft-com:vml" Requires="v">
                  <p:oleObj name="公式" r:id="rId8" imgW="164880" imgH="190440" progId="Equation.3">
                    <p:embed/>
                  </p:oleObj>
                </mc:Choice>
                <mc:Fallback>
                  <p:oleObj name="公式" r:id="rId8" imgW="164880" imgH="190440" progId="Equation.3">
                    <p:embed/>
                    <p:pic>
                      <p:nvPicPr>
                        <p:cNvPr id="5126"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3" y="2160"/>
                          <a:ext cx="175"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3" name="Text Box 30"/>
            <p:cNvSpPr txBox="1">
              <a:spLocks noChangeArrowheads="1"/>
            </p:cNvSpPr>
            <p:nvPr/>
          </p:nvSpPr>
          <p:spPr bwMode="auto">
            <a:xfrm>
              <a:off x="5040" y="2112"/>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chemeClr val="accent2"/>
                  </a:solidFill>
                  <a:sym typeface="Symbol" panose="05050102010706020507" pitchFamily="18" charset="2"/>
                </a:rPr>
                <a:t></a:t>
              </a:r>
              <a:endParaRPr lang="en-US" altLang="zh-CN" sz="2800">
                <a:solidFill>
                  <a:schemeClr val="accent2"/>
                </a:solidFill>
              </a:endParaRPr>
            </a:p>
          </p:txBody>
        </p:sp>
        <p:sp>
          <p:nvSpPr>
            <p:cNvPr id="5154" name="Freeform 31"/>
            <p:cNvSpPr>
              <a:spLocks/>
            </p:cNvSpPr>
            <p:nvPr/>
          </p:nvSpPr>
          <p:spPr bwMode="auto">
            <a:xfrm>
              <a:off x="5092" y="2452"/>
              <a:ext cx="104" cy="24"/>
            </a:xfrm>
            <a:custGeom>
              <a:avLst/>
              <a:gdLst>
                <a:gd name="T0" fmla="*/ 0 w 104"/>
                <a:gd name="T1" fmla="*/ 12 h 24"/>
                <a:gd name="T2" fmla="*/ 48 w 104"/>
                <a:gd name="T3" fmla="*/ 0 h 24"/>
                <a:gd name="T4" fmla="*/ 104 w 104"/>
                <a:gd name="T5" fmla="*/ 24 h 24"/>
                <a:gd name="T6" fmla="*/ 0 60000 65536"/>
                <a:gd name="T7" fmla="*/ 0 60000 65536"/>
                <a:gd name="T8" fmla="*/ 0 60000 65536"/>
                <a:gd name="T9" fmla="*/ 0 w 104"/>
                <a:gd name="T10" fmla="*/ 0 h 24"/>
                <a:gd name="T11" fmla="*/ 104 w 104"/>
                <a:gd name="T12" fmla="*/ 24 h 24"/>
              </a:gdLst>
              <a:ahLst/>
              <a:cxnLst>
                <a:cxn ang="T6">
                  <a:pos x="T0" y="T1"/>
                </a:cxn>
                <a:cxn ang="T7">
                  <a:pos x="T2" y="T3"/>
                </a:cxn>
                <a:cxn ang="T8">
                  <a:pos x="T4" y="T5"/>
                </a:cxn>
              </a:cxnLst>
              <a:rect l="T9" t="T10" r="T11" b="T12"/>
              <a:pathLst>
                <a:path w="104" h="24">
                  <a:moveTo>
                    <a:pt x="0" y="12"/>
                  </a:moveTo>
                  <a:lnTo>
                    <a:pt x="48" y="0"/>
                  </a:lnTo>
                  <a:lnTo>
                    <a:pt x="104" y="24"/>
                  </a:lnTo>
                </a:path>
              </a:pathLst>
            </a:custGeom>
            <a:noFill/>
            <a:ln w="38100" cap="flat" cmpd="sng">
              <a:solidFill>
                <a:srgbClr val="3399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87424" name="Text Box 32"/>
          <p:cNvSpPr txBox="1">
            <a:spLocks noChangeArrowheads="1"/>
          </p:cNvSpPr>
          <p:nvPr/>
        </p:nvSpPr>
        <p:spPr bwMode="auto">
          <a:xfrm>
            <a:off x="2981325" y="2098675"/>
            <a:ext cx="2454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i="1">
                <a:solidFill>
                  <a:schemeClr val="accent2"/>
                </a:solidFill>
              </a:rPr>
              <a:t>dF</a:t>
            </a:r>
            <a:r>
              <a:rPr lang="en-US" altLang="zh-CN" sz="2800" baseline="-25000">
                <a:solidFill>
                  <a:schemeClr val="accent2"/>
                </a:solidFill>
              </a:rPr>
              <a:t>Z </a:t>
            </a:r>
            <a:r>
              <a:rPr lang="en-US" altLang="zh-CN" sz="2800">
                <a:solidFill>
                  <a:schemeClr val="accent2"/>
                </a:solidFill>
              </a:rPr>
              <a:t>= </a:t>
            </a:r>
            <a:r>
              <a:rPr lang="en-US" altLang="zh-CN" sz="2800" i="1">
                <a:solidFill>
                  <a:schemeClr val="accent2"/>
                </a:solidFill>
              </a:rPr>
              <a:t>dF </a:t>
            </a:r>
            <a:r>
              <a:rPr lang="en-US" altLang="zh-CN" sz="2800">
                <a:solidFill>
                  <a:schemeClr val="accent2"/>
                </a:solidFill>
              </a:rPr>
              <a:t>sin</a:t>
            </a:r>
            <a:r>
              <a:rPr lang="en-US" altLang="zh-CN" sz="2800" i="1">
                <a:solidFill>
                  <a:schemeClr val="accent2"/>
                </a:solidFill>
                <a:sym typeface="Symbol" panose="05050102010706020507" pitchFamily="18" charset="2"/>
              </a:rPr>
              <a:t></a:t>
            </a:r>
            <a:endParaRPr lang="en-US" altLang="zh-CN" sz="2800">
              <a:solidFill>
                <a:schemeClr val="accent2"/>
              </a:solidFill>
            </a:endParaRPr>
          </a:p>
        </p:txBody>
      </p:sp>
      <p:graphicFrame>
        <p:nvGraphicFramePr>
          <p:cNvPr id="187425" name="Object 33"/>
          <p:cNvGraphicFramePr>
            <a:graphicFrameLocks noChangeAspect="1"/>
          </p:cNvGraphicFramePr>
          <p:nvPr/>
        </p:nvGraphicFramePr>
        <p:xfrm>
          <a:off x="406400" y="3001963"/>
          <a:ext cx="4114800" cy="987425"/>
        </p:xfrm>
        <a:graphic>
          <a:graphicData uri="http://schemas.openxmlformats.org/presentationml/2006/ole">
            <mc:AlternateContent xmlns:mc="http://schemas.openxmlformats.org/markup-compatibility/2006">
              <mc:Choice xmlns:v="urn:schemas-microsoft-com:vml" Requires="v">
                <p:oleObj name="公式" r:id="rId9" imgW="1790640" imgH="406080" progId="Equation.3">
                  <p:embed/>
                </p:oleObj>
              </mc:Choice>
              <mc:Fallback>
                <p:oleObj name="公式" r:id="rId9" imgW="1790640" imgH="406080" progId="Equation.3">
                  <p:embed/>
                  <p:pic>
                    <p:nvPicPr>
                      <p:cNvPr id="187425"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400" y="3001963"/>
                        <a:ext cx="4114800"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26" name="Object 34"/>
          <p:cNvGraphicFramePr>
            <a:graphicFrameLocks noChangeAspect="1"/>
          </p:cNvGraphicFramePr>
          <p:nvPr/>
        </p:nvGraphicFramePr>
        <p:xfrm>
          <a:off x="711200" y="3762375"/>
          <a:ext cx="2895600" cy="1217613"/>
        </p:xfrm>
        <a:graphic>
          <a:graphicData uri="http://schemas.openxmlformats.org/presentationml/2006/ole">
            <mc:AlternateContent xmlns:mc="http://schemas.openxmlformats.org/markup-compatibility/2006">
              <mc:Choice xmlns:v="urn:schemas-microsoft-com:vml" Requires="v">
                <p:oleObj name="公式" r:id="rId11" imgW="876240" imgH="469800" progId="Equation.3">
                  <p:embed/>
                </p:oleObj>
              </mc:Choice>
              <mc:Fallback>
                <p:oleObj name="公式" r:id="rId11" imgW="876240" imgH="469800" progId="Equation.3">
                  <p:embed/>
                  <p:pic>
                    <p:nvPicPr>
                      <p:cNvPr id="187426"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1200" y="3762375"/>
                        <a:ext cx="2895600" cy="1217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27" name="Object 35"/>
          <p:cNvGraphicFramePr>
            <a:graphicFrameLocks noChangeAspect="1"/>
          </p:cNvGraphicFramePr>
          <p:nvPr/>
        </p:nvGraphicFramePr>
        <p:xfrm>
          <a:off x="669925" y="5132388"/>
          <a:ext cx="3106738" cy="457200"/>
        </p:xfrm>
        <a:graphic>
          <a:graphicData uri="http://schemas.openxmlformats.org/presentationml/2006/ole">
            <mc:AlternateContent xmlns:mc="http://schemas.openxmlformats.org/markup-compatibility/2006">
              <mc:Choice xmlns:v="urn:schemas-microsoft-com:vml" Requires="v">
                <p:oleObj name="Equation" r:id="rId13" imgW="939600" imgH="177480" progId="Equation.DSMT4">
                  <p:embed/>
                </p:oleObj>
              </mc:Choice>
              <mc:Fallback>
                <p:oleObj name="Equation" r:id="rId13" imgW="939600" imgH="177480" progId="Equation.DSMT4">
                  <p:embed/>
                  <p:pic>
                    <p:nvPicPr>
                      <p:cNvPr id="187427" name="Object 35"/>
                      <p:cNvPicPr>
                        <a:picLocks noChangeAspect="1" noChangeArrowheads="1"/>
                      </p:cNvPicPr>
                      <p:nvPr/>
                    </p:nvPicPr>
                    <p:blipFill>
                      <a:blip r:embed="rId14"/>
                      <a:srcRect/>
                      <a:stretch>
                        <a:fillRect/>
                      </a:stretch>
                    </p:blipFill>
                    <p:spPr bwMode="auto">
                      <a:xfrm>
                        <a:off x="669925" y="5132388"/>
                        <a:ext cx="31067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28" name="Object 36"/>
          <p:cNvGraphicFramePr>
            <a:graphicFrameLocks noChangeAspect="1"/>
          </p:cNvGraphicFramePr>
          <p:nvPr/>
        </p:nvGraphicFramePr>
        <p:xfrm>
          <a:off x="406400" y="2130425"/>
          <a:ext cx="2057400" cy="487363"/>
        </p:xfrm>
        <a:graphic>
          <a:graphicData uri="http://schemas.openxmlformats.org/presentationml/2006/ole">
            <mc:AlternateContent xmlns:mc="http://schemas.openxmlformats.org/markup-compatibility/2006">
              <mc:Choice xmlns:v="urn:schemas-microsoft-com:vml" Requires="v">
                <p:oleObj name="公式" r:id="rId15" imgW="850680" imgH="203040" progId="Equation.3">
                  <p:embed/>
                </p:oleObj>
              </mc:Choice>
              <mc:Fallback>
                <p:oleObj name="公式" r:id="rId15" imgW="850680" imgH="203040" progId="Equation.3">
                  <p:embed/>
                  <p:pic>
                    <p:nvPicPr>
                      <p:cNvPr id="187428"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400" y="2130425"/>
                        <a:ext cx="20574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37"/>
          <p:cNvGrpSpPr>
            <a:grpSpLocks/>
          </p:cNvGrpSpPr>
          <p:nvPr/>
        </p:nvGrpSpPr>
        <p:grpSpPr bwMode="auto">
          <a:xfrm>
            <a:off x="7937500" y="4051300"/>
            <a:ext cx="215900" cy="215900"/>
            <a:chOff x="3002" y="1202"/>
            <a:chExt cx="136" cy="136"/>
          </a:xfrm>
        </p:grpSpPr>
        <p:sp>
          <p:nvSpPr>
            <p:cNvPr id="5149" name="Oval 38"/>
            <p:cNvSpPr>
              <a:spLocks noChangeArrowheads="1"/>
            </p:cNvSpPr>
            <p:nvPr/>
          </p:nvSpPr>
          <p:spPr bwMode="auto">
            <a:xfrm>
              <a:off x="3048" y="1248"/>
              <a:ext cx="45" cy="45"/>
            </a:xfrm>
            <a:prstGeom prst="ellipse">
              <a:avLst/>
            </a:prstGeom>
            <a:solidFill>
              <a:srgbClr val="000000"/>
            </a:solidFill>
            <a:ln w="38100">
              <a:solidFill>
                <a:srgbClr val="CC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50" name="Oval 39"/>
            <p:cNvSpPr>
              <a:spLocks noChangeArrowheads="1"/>
            </p:cNvSpPr>
            <p:nvPr/>
          </p:nvSpPr>
          <p:spPr bwMode="auto">
            <a:xfrm>
              <a:off x="3002" y="1202"/>
              <a:ext cx="136" cy="136"/>
            </a:xfrm>
            <a:prstGeom prst="ellipse">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187432" name="Text Box 40"/>
          <p:cNvSpPr txBox="1">
            <a:spLocks noChangeArrowheads="1"/>
          </p:cNvSpPr>
          <p:nvPr/>
        </p:nvSpPr>
        <p:spPr bwMode="auto">
          <a:xfrm>
            <a:off x="385763" y="5913438"/>
            <a:ext cx="26844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chemeClr val="accent2"/>
                </a:solidFill>
              </a:rPr>
              <a:t>方向：竖直向上</a:t>
            </a:r>
          </a:p>
        </p:txBody>
      </p:sp>
      <p:sp>
        <p:nvSpPr>
          <p:cNvPr id="5139" name="Text Box 41"/>
          <p:cNvSpPr txBox="1">
            <a:spLocks noChangeArrowheads="1"/>
          </p:cNvSpPr>
          <p:nvPr/>
        </p:nvSpPr>
        <p:spPr bwMode="auto">
          <a:xfrm>
            <a:off x="100013" y="14176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chemeClr val="accent2"/>
                </a:solidFill>
                <a:sym typeface="Symbol" panose="05050102010706020507" pitchFamily="18" charset="2"/>
              </a:rPr>
              <a:t>解：</a:t>
            </a:r>
          </a:p>
        </p:txBody>
      </p:sp>
      <p:grpSp>
        <p:nvGrpSpPr>
          <p:cNvPr id="9" name="Group 42"/>
          <p:cNvGrpSpPr>
            <a:grpSpLocks/>
          </p:cNvGrpSpPr>
          <p:nvPr/>
        </p:nvGrpSpPr>
        <p:grpSpPr bwMode="auto">
          <a:xfrm>
            <a:off x="5181600" y="2286000"/>
            <a:ext cx="3124200" cy="3886200"/>
            <a:chOff x="3264" y="1440"/>
            <a:chExt cx="1968" cy="2448"/>
          </a:xfrm>
        </p:grpSpPr>
        <p:sp>
          <p:nvSpPr>
            <p:cNvPr id="5141" name="Line 43"/>
            <p:cNvSpPr>
              <a:spLocks noChangeShapeType="1"/>
            </p:cNvSpPr>
            <p:nvPr/>
          </p:nvSpPr>
          <p:spPr bwMode="auto">
            <a:xfrm flipV="1">
              <a:off x="4296" y="1632"/>
              <a:ext cx="0" cy="912"/>
            </a:xfrm>
            <a:prstGeom prst="line">
              <a:avLst/>
            </a:prstGeom>
            <a:noFill/>
            <a:ln w="28575">
              <a:solidFill>
                <a:schemeClr val="accent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2" name="Text Box 44"/>
            <p:cNvSpPr txBox="1">
              <a:spLocks noChangeArrowheads="1"/>
            </p:cNvSpPr>
            <p:nvPr/>
          </p:nvSpPr>
          <p:spPr bwMode="auto">
            <a:xfrm>
              <a:off x="4320" y="1440"/>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a:solidFill>
                    <a:schemeClr val="accent2"/>
                  </a:solidFill>
                </a:rPr>
                <a:t>Z</a:t>
              </a:r>
            </a:p>
          </p:txBody>
        </p:sp>
        <p:sp>
          <p:nvSpPr>
            <p:cNvPr id="5143" name="Oval 45"/>
            <p:cNvSpPr>
              <a:spLocks noChangeArrowheads="1"/>
            </p:cNvSpPr>
            <p:nvPr/>
          </p:nvSpPr>
          <p:spPr bwMode="auto">
            <a:xfrm>
              <a:off x="3504" y="2448"/>
              <a:ext cx="1488" cy="336"/>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44" name="Freeform 46"/>
            <p:cNvSpPr>
              <a:spLocks/>
            </p:cNvSpPr>
            <p:nvPr/>
          </p:nvSpPr>
          <p:spPr bwMode="auto">
            <a:xfrm>
              <a:off x="3936" y="2784"/>
              <a:ext cx="132" cy="4"/>
            </a:xfrm>
            <a:custGeom>
              <a:avLst/>
              <a:gdLst>
                <a:gd name="T0" fmla="*/ 132 w 132"/>
                <a:gd name="T1" fmla="*/ 4 h 4"/>
                <a:gd name="T2" fmla="*/ 0 w 132"/>
                <a:gd name="T3" fmla="*/ 0 h 4"/>
                <a:gd name="T4" fmla="*/ 0 60000 65536"/>
                <a:gd name="T5" fmla="*/ 0 60000 65536"/>
                <a:gd name="T6" fmla="*/ 0 w 132"/>
                <a:gd name="T7" fmla="*/ 0 h 4"/>
                <a:gd name="T8" fmla="*/ 132 w 132"/>
                <a:gd name="T9" fmla="*/ 4 h 4"/>
              </a:gdLst>
              <a:ahLst/>
              <a:cxnLst>
                <a:cxn ang="T4">
                  <a:pos x="T0" y="T1"/>
                </a:cxn>
                <a:cxn ang="T5">
                  <a:pos x="T2" y="T3"/>
                </a:cxn>
              </a:cxnLst>
              <a:rect l="T6" t="T7" r="T8" b="T9"/>
              <a:pathLst>
                <a:path w="132" h="4">
                  <a:moveTo>
                    <a:pt x="132" y="4"/>
                  </a:moveTo>
                  <a:lnTo>
                    <a:pt x="0" y="0"/>
                  </a:lnTo>
                </a:path>
              </a:pathLst>
            </a:custGeom>
            <a:noFill/>
            <a:ln w="38100" cap="flat" cmpd="sng">
              <a:solidFill>
                <a:schemeClr val="accent2"/>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7439" name="AutoShape 47"/>
            <p:cNvSpPr>
              <a:spLocks noChangeArrowheads="1"/>
            </p:cNvSpPr>
            <p:nvPr/>
          </p:nvSpPr>
          <p:spPr bwMode="auto">
            <a:xfrm>
              <a:off x="4032" y="3120"/>
              <a:ext cx="528" cy="768"/>
            </a:xfrm>
            <a:prstGeom prst="can">
              <a:avLst>
                <a:gd name="adj" fmla="val 36364"/>
              </a:avLst>
            </a:prstGeom>
            <a:gradFill rotWithShape="0">
              <a:gsLst>
                <a:gs pos="0">
                  <a:srgbClr val="FF99FF"/>
                </a:gs>
                <a:gs pos="50000">
                  <a:schemeClr val="accent2"/>
                </a:gs>
                <a:gs pos="100000">
                  <a:srgbClr val="FF99FF"/>
                </a:gs>
              </a:gsLst>
              <a:lin ang="0" scaled="1"/>
            </a:gradFill>
            <a:ln w="9525">
              <a:solidFill>
                <a:schemeClr val="tx1"/>
              </a:solidFill>
              <a:round/>
              <a:headEnd/>
              <a:tailEnd/>
            </a:ln>
            <a:effectLst/>
          </p:spPr>
          <p:txBody>
            <a:bodyPr wrap="none" anchor="ctr"/>
            <a:lstStyle/>
            <a:p>
              <a:pPr>
                <a:defRPr/>
              </a:pPr>
              <a:endParaRPr lang="zh-CN" altLang="en-US"/>
            </a:p>
          </p:txBody>
        </p:sp>
        <p:sp>
          <p:nvSpPr>
            <p:cNvPr id="5146" name="Text Box 48"/>
            <p:cNvSpPr txBox="1">
              <a:spLocks noChangeArrowheads="1"/>
            </p:cNvSpPr>
            <p:nvPr/>
          </p:nvSpPr>
          <p:spPr bwMode="auto">
            <a:xfrm>
              <a:off x="4176" y="342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rgbClr val="FFFF00"/>
                  </a:solidFill>
                </a:rPr>
                <a:t>N</a:t>
              </a:r>
            </a:p>
          </p:txBody>
        </p:sp>
        <p:sp>
          <p:nvSpPr>
            <p:cNvPr id="5147" name="Freeform 49"/>
            <p:cNvSpPr>
              <a:spLocks/>
            </p:cNvSpPr>
            <p:nvPr/>
          </p:nvSpPr>
          <p:spPr bwMode="auto">
            <a:xfrm>
              <a:off x="4440" y="2448"/>
              <a:ext cx="792" cy="768"/>
            </a:xfrm>
            <a:custGeom>
              <a:avLst/>
              <a:gdLst>
                <a:gd name="T0" fmla="*/ 0 w 792"/>
                <a:gd name="T1" fmla="*/ 768 h 768"/>
                <a:gd name="T2" fmla="*/ 132 w 792"/>
                <a:gd name="T3" fmla="*/ 540 h 768"/>
                <a:gd name="T4" fmla="*/ 792 w 792"/>
                <a:gd name="T5" fmla="*/ 0 h 768"/>
                <a:gd name="T6" fmla="*/ 0 60000 65536"/>
                <a:gd name="T7" fmla="*/ 0 60000 65536"/>
                <a:gd name="T8" fmla="*/ 0 60000 65536"/>
                <a:gd name="T9" fmla="*/ 0 w 792"/>
                <a:gd name="T10" fmla="*/ 0 h 768"/>
                <a:gd name="T11" fmla="*/ 792 w 792"/>
                <a:gd name="T12" fmla="*/ 768 h 768"/>
              </a:gdLst>
              <a:ahLst/>
              <a:cxnLst>
                <a:cxn ang="T6">
                  <a:pos x="T0" y="T1"/>
                </a:cxn>
                <a:cxn ang="T7">
                  <a:pos x="T2" y="T3"/>
                </a:cxn>
                <a:cxn ang="T8">
                  <a:pos x="T4" y="T5"/>
                </a:cxn>
              </a:cxnLst>
              <a:rect l="T9" t="T10" r="T11" b="T12"/>
              <a:pathLst>
                <a:path w="792" h="768">
                  <a:moveTo>
                    <a:pt x="0" y="768"/>
                  </a:moveTo>
                  <a:cubicBezTo>
                    <a:pt x="22" y="730"/>
                    <a:pt x="0" y="668"/>
                    <a:pt x="132" y="540"/>
                  </a:cubicBezTo>
                  <a:cubicBezTo>
                    <a:pt x="264" y="412"/>
                    <a:pt x="655" y="112"/>
                    <a:pt x="792" y="0"/>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48" name="Freeform 50"/>
            <p:cNvSpPr>
              <a:spLocks/>
            </p:cNvSpPr>
            <p:nvPr/>
          </p:nvSpPr>
          <p:spPr bwMode="auto">
            <a:xfrm>
              <a:off x="3264" y="2448"/>
              <a:ext cx="852" cy="798"/>
            </a:xfrm>
            <a:custGeom>
              <a:avLst/>
              <a:gdLst>
                <a:gd name="T0" fmla="*/ 852 w 852"/>
                <a:gd name="T1" fmla="*/ 798 h 798"/>
                <a:gd name="T2" fmla="*/ 660 w 852"/>
                <a:gd name="T3" fmla="*/ 540 h 798"/>
                <a:gd name="T4" fmla="*/ 0 w 852"/>
                <a:gd name="T5" fmla="*/ 0 h 798"/>
                <a:gd name="T6" fmla="*/ 0 60000 65536"/>
                <a:gd name="T7" fmla="*/ 0 60000 65536"/>
                <a:gd name="T8" fmla="*/ 0 60000 65536"/>
                <a:gd name="T9" fmla="*/ 0 w 852"/>
                <a:gd name="T10" fmla="*/ 0 h 798"/>
                <a:gd name="T11" fmla="*/ 852 w 852"/>
                <a:gd name="T12" fmla="*/ 798 h 798"/>
              </a:gdLst>
              <a:ahLst/>
              <a:cxnLst>
                <a:cxn ang="T6">
                  <a:pos x="T0" y="T1"/>
                </a:cxn>
                <a:cxn ang="T7">
                  <a:pos x="T2" y="T3"/>
                </a:cxn>
                <a:cxn ang="T8">
                  <a:pos x="T4" y="T5"/>
                </a:cxn>
              </a:cxnLst>
              <a:rect l="T9" t="T10" r="T11" b="T12"/>
              <a:pathLst>
                <a:path w="852" h="798">
                  <a:moveTo>
                    <a:pt x="852" y="798"/>
                  </a:moveTo>
                  <a:cubicBezTo>
                    <a:pt x="821" y="755"/>
                    <a:pt x="802" y="673"/>
                    <a:pt x="660" y="540"/>
                  </a:cubicBezTo>
                  <a:cubicBezTo>
                    <a:pt x="518" y="407"/>
                    <a:pt x="137" y="112"/>
                    <a:pt x="0" y="0"/>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874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8742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8742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8742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8742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87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24" grpId="0" autoUpdateAnimBg="0"/>
      <p:bldP spid="18743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8" name="Text Box 2"/>
          <p:cNvSpPr txBox="1">
            <a:spLocks noChangeArrowheads="1"/>
          </p:cNvSpPr>
          <p:nvPr/>
        </p:nvSpPr>
        <p:spPr bwMode="auto">
          <a:xfrm>
            <a:off x="0" y="27381"/>
            <a:ext cx="9144000" cy="615887"/>
          </a:xfrm>
          <a:prstGeom prst="rect">
            <a:avLst/>
          </a:prstGeom>
          <a:solidFill>
            <a:srgbClr val="FFCCCC"/>
          </a:solidFill>
          <a:ln>
            <a:noFill/>
          </a:ln>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dirty="0">
                <a:solidFill>
                  <a:schemeClr val="accent2"/>
                </a:solidFill>
              </a:rPr>
              <a:t>例 </a:t>
            </a:r>
            <a:r>
              <a:rPr lang="en-US" altLang="zh-CN" sz="2800" dirty="0">
                <a:solidFill>
                  <a:schemeClr val="accent2"/>
                </a:solidFill>
              </a:rPr>
              <a:t>4</a:t>
            </a:r>
            <a:r>
              <a:rPr lang="zh-CN" altLang="en-US" sz="2800" dirty="0">
                <a:solidFill>
                  <a:schemeClr val="accent2"/>
                </a:solidFill>
              </a:rPr>
              <a:t>：平行电流间的相互作用力</a:t>
            </a:r>
          </a:p>
        </p:txBody>
      </p:sp>
      <p:sp>
        <p:nvSpPr>
          <p:cNvPr id="188419" name="Text Box 3"/>
          <p:cNvSpPr txBox="1">
            <a:spLocks noChangeArrowheads="1"/>
          </p:cNvSpPr>
          <p:nvPr/>
        </p:nvSpPr>
        <p:spPr bwMode="auto">
          <a:xfrm>
            <a:off x="0" y="109061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解：</a:t>
            </a:r>
          </a:p>
        </p:txBody>
      </p:sp>
      <p:graphicFrame>
        <p:nvGraphicFramePr>
          <p:cNvPr id="188420" name="Object 4"/>
          <p:cNvGraphicFramePr>
            <a:graphicFrameLocks noChangeAspect="1"/>
          </p:cNvGraphicFramePr>
          <p:nvPr/>
        </p:nvGraphicFramePr>
        <p:xfrm>
          <a:off x="1008063" y="1143000"/>
          <a:ext cx="1811337" cy="839788"/>
        </p:xfrm>
        <a:graphic>
          <a:graphicData uri="http://schemas.openxmlformats.org/presentationml/2006/ole">
            <mc:AlternateContent xmlns:mc="http://schemas.openxmlformats.org/markup-compatibility/2006">
              <mc:Choice xmlns:v="urn:schemas-microsoft-com:vml" Requires="v">
                <p:oleObj name="Equation" r:id="rId2" imgW="672840" imgH="406080" progId="Equation.DSMT4">
                  <p:embed/>
                </p:oleObj>
              </mc:Choice>
              <mc:Fallback>
                <p:oleObj name="Equation" r:id="rId2" imgW="672840" imgH="406080" progId="Equation.DSMT4">
                  <p:embed/>
                  <p:pic>
                    <p:nvPicPr>
                      <p:cNvPr id="18842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1143000"/>
                        <a:ext cx="1811337"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1" name="Object 5"/>
          <p:cNvGraphicFramePr>
            <a:graphicFrameLocks noChangeAspect="1"/>
          </p:cNvGraphicFramePr>
          <p:nvPr/>
        </p:nvGraphicFramePr>
        <p:xfrm>
          <a:off x="914400" y="2185988"/>
          <a:ext cx="2090738" cy="481012"/>
        </p:xfrm>
        <a:graphic>
          <a:graphicData uri="http://schemas.openxmlformats.org/presentationml/2006/ole">
            <mc:AlternateContent xmlns:mc="http://schemas.openxmlformats.org/markup-compatibility/2006">
              <mc:Choice xmlns:v="urn:schemas-microsoft-com:vml" Requires="v">
                <p:oleObj name="Equation" r:id="rId4" imgW="990360" imgH="228600" progId="Equation.DSMT4">
                  <p:embed/>
                </p:oleObj>
              </mc:Choice>
              <mc:Fallback>
                <p:oleObj name="Equation" r:id="rId4" imgW="990360" imgH="228600" progId="Equation.DSMT4">
                  <p:embed/>
                  <p:pic>
                    <p:nvPicPr>
                      <p:cNvPr id="18842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185988"/>
                        <a:ext cx="20907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2" name="Text Box 6"/>
          <p:cNvSpPr txBox="1">
            <a:spLocks noChangeArrowheads="1"/>
          </p:cNvSpPr>
          <p:nvPr/>
        </p:nvSpPr>
        <p:spPr bwMode="auto">
          <a:xfrm>
            <a:off x="3489325" y="2147888"/>
            <a:ext cx="2225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i="1"/>
              <a:t>d f</a:t>
            </a:r>
            <a:r>
              <a:rPr lang="en-US" altLang="zh-CN" sz="2800" baseline="-25000"/>
              <a:t>21 </a:t>
            </a:r>
            <a:r>
              <a:rPr lang="en-US" altLang="zh-CN"/>
              <a:t>= </a:t>
            </a:r>
            <a:r>
              <a:rPr lang="en-US" altLang="zh-CN" i="1"/>
              <a:t>I</a:t>
            </a:r>
            <a:r>
              <a:rPr lang="en-US" altLang="zh-CN" baseline="-25000"/>
              <a:t>2</a:t>
            </a:r>
            <a:r>
              <a:rPr lang="en-US" altLang="zh-CN" i="1"/>
              <a:t>dl B</a:t>
            </a:r>
            <a:r>
              <a:rPr lang="en-US" altLang="zh-CN" baseline="-25000"/>
              <a:t>1</a:t>
            </a:r>
            <a:endParaRPr lang="en-US" altLang="zh-CN"/>
          </a:p>
        </p:txBody>
      </p:sp>
      <p:sp>
        <p:nvSpPr>
          <p:cNvPr id="188423" name="Text Box 7"/>
          <p:cNvSpPr txBox="1">
            <a:spLocks noChangeArrowheads="1"/>
          </p:cNvSpPr>
          <p:nvPr/>
        </p:nvSpPr>
        <p:spPr bwMode="auto">
          <a:xfrm>
            <a:off x="228600" y="2843213"/>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单位长度受力</a:t>
            </a:r>
          </a:p>
        </p:txBody>
      </p:sp>
      <p:graphicFrame>
        <p:nvGraphicFramePr>
          <p:cNvPr id="188424" name="Object 8"/>
          <p:cNvGraphicFramePr>
            <a:graphicFrameLocks noChangeAspect="1"/>
          </p:cNvGraphicFramePr>
          <p:nvPr/>
        </p:nvGraphicFramePr>
        <p:xfrm>
          <a:off x="838200" y="3605213"/>
          <a:ext cx="2438400" cy="903287"/>
        </p:xfrm>
        <a:graphic>
          <a:graphicData uri="http://schemas.openxmlformats.org/presentationml/2006/ole">
            <mc:AlternateContent xmlns:mc="http://schemas.openxmlformats.org/markup-compatibility/2006">
              <mc:Choice xmlns:v="urn:schemas-microsoft-com:vml" Requires="v">
                <p:oleObj name="Equation" r:id="rId6" imgW="1091880" imgH="406080" progId="Equation.DSMT4">
                  <p:embed/>
                </p:oleObj>
              </mc:Choice>
              <mc:Fallback>
                <p:oleObj name="Equation" r:id="rId6" imgW="1091880" imgH="406080" progId="Equation.DSMT4">
                  <p:embed/>
                  <p:pic>
                    <p:nvPicPr>
                      <p:cNvPr id="18842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605213"/>
                        <a:ext cx="2438400" cy="90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5" name="Object 9"/>
          <p:cNvGraphicFramePr>
            <a:graphicFrameLocks noChangeAspect="1"/>
          </p:cNvGraphicFramePr>
          <p:nvPr/>
        </p:nvGraphicFramePr>
        <p:xfrm>
          <a:off x="3276600" y="3581400"/>
          <a:ext cx="1676400" cy="985838"/>
        </p:xfrm>
        <a:graphic>
          <a:graphicData uri="http://schemas.openxmlformats.org/presentationml/2006/ole">
            <mc:AlternateContent xmlns:mc="http://schemas.openxmlformats.org/markup-compatibility/2006">
              <mc:Choice xmlns:v="urn:schemas-microsoft-com:vml" Requires="v">
                <p:oleObj name="Equation" r:id="rId8" imgW="609480" imgH="406080" progId="Equation.DSMT4">
                  <p:embed/>
                </p:oleObj>
              </mc:Choice>
              <mc:Fallback>
                <p:oleObj name="Equation" r:id="rId8" imgW="609480" imgH="406080" progId="Equation.DSMT4">
                  <p:embed/>
                  <p:pic>
                    <p:nvPicPr>
                      <p:cNvPr id="188425"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3581400"/>
                        <a:ext cx="1676400"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6" name="Text Box 10"/>
          <p:cNvSpPr txBox="1">
            <a:spLocks noChangeArrowheads="1"/>
          </p:cNvSpPr>
          <p:nvPr/>
        </p:nvSpPr>
        <p:spPr bwMode="auto">
          <a:xfrm>
            <a:off x="304800" y="467201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同理</a:t>
            </a:r>
          </a:p>
        </p:txBody>
      </p:sp>
      <p:graphicFrame>
        <p:nvGraphicFramePr>
          <p:cNvPr id="188427" name="Object 11"/>
          <p:cNvGraphicFramePr>
            <a:graphicFrameLocks noChangeAspect="1"/>
          </p:cNvGraphicFramePr>
          <p:nvPr/>
        </p:nvGraphicFramePr>
        <p:xfrm>
          <a:off x="914400" y="5154613"/>
          <a:ext cx="2667000" cy="989012"/>
        </p:xfrm>
        <a:graphic>
          <a:graphicData uri="http://schemas.openxmlformats.org/presentationml/2006/ole">
            <mc:AlternateContent xmlns:mc="http://schemas.openxmlformats.org/markup-compatibility/2006">
              <mc:Choice xmlns:v="urn:schemas-microsoft-com:vml" Requires="v">
                <p:oleObj name="Equation" r:id="rId10" imgW="1091880" imgH="406080" progId="Equation.DSMT4">
                  <p:embed/>
                </p:oleObj>
              </mc:Choice>
              <mc:Fallback>
                <p:oleObj name="Equation" r:id="rId10" imgW="1091880" imgH="406080" progId="Equation.DSMT4">
                  <p:embed/>
                  <p:pic>
                    <p:nvPicPr>
                      <p:cNvPr id="188427"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5154613"/>
                        <a:ext cx="2667000"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8" name="Object 12"/>
          <p:cNvGraphicFramePr>
            <a:graphicFrameLocks noChangeAspect="1"/>
          </p:cNvGraphicFramePr>
          <p:nvPr/>
        </p:nvGraphicFramePr>
        <p:xfrm>
          <a:off x="3505200" y="5159375"/>
          <a:ext cx="1447800" cy="936625"/>
        </p:xfrm>
        <a:graphic>
          <a:graphicData uri="http://schemas.openxmlformats.org/presentationml/2006/ole">
            <mc:AlternateContent xmlns:mc="http://schemas.openxmlformats.org/markup-compatibility/2006">
              <mc:Choice xmlns:v="urn:schemas-microsoft-com:vml" Requires="v">
                <p:oleObj name="Equation" r:id="rId12" imgW="609480" imgH="406080" progId="Equation.DSMT4">
                  <p:embed/>
                </p:oleObj>
              </mc:Choice>
              <mc:Fallback>
                <p:oleObj name="Equation" r:id="rId12" imgW="609480" imgH="406080" progId="Equation.DSMT4">
                  <p:embed/>
                  <p:pic>
                    <p:nvPicPr>
                      <p:cNvPr id="188428"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5200" y="5159375"/>
                        <a:ext cx="14478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7"/>
          <p:cNvGrpSpPr>
            <a:grpSpLocks/>
          </p:cNvGrpSpPr>
          <p:nvPr/>
        </p:nvGrpSpPr>
        <p:grpSpPr bwMode="auto">
          <a:xfrm>
            <a:off x="6075363" y="1690688"/>
            <a:ext cx="2078037" cy="3871912"/>
            <a:chOff x="3827" y="1152"/>
            <a:chExt cx="1309" cy="2439"/>
          </a:xfrm>
        </p:grpSpPr>
        <p:sp>
          <p:nvSpPr>
            <p:cNvPr id="6175" name="Text Box 21"/>
            <p:cNvSpPr txBox="1">
              <a:spLocks noChangeArrowheads="1"/>
            </p:cNvSpPr>
            <p:nvPr/>
          </p:nvSpPr>
          <p:spPr bwMode="auto">
            <a:xfrm>
              <a:off x="4294" y="32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a</a:t>
              </a:r>
            </a:p>
          </p:txBody>
        </p:sp>
        <p:grpSp>
          <p:nvGrpSpPr>
            <p:cNvPr id="6176" name="Group 46"/>
            <p:cNvGrpSpPr>
              <a:grpSpLocks/>
            </p:cNvGrpSpPr>
            <p:nvPr/>
          </p:nvGrpSpPr>
          <p:grpSpPr bwMode="auto">
            <a:xfrm>
              <a:off x="3827" y="1152"/>
              <a:ext cx="1309" cy="2352"/>
              <a:chOff x="3827" y="1152"/>
              <a:chExt cx="1309" cy="2352"/>
            </a:xfrm>
          </p:grpSpPr>
          <p:grpSp>
            <p:nvGrpSpPr>
              <p:cNvPr id="6177" name="Group 44"/>
              <p:cNvGrpSpPr>
                <a:grpSpLocks/>
              </p:cNvGrpSpPr>
              <p:nvPr/>
            </p:nvGrpSpPr>
            <p:grpSpPr bwMode="auto">
              <a:xfrm>
                <a:off x="3827" y="1152"/>
                <a:ext cx="1309" cy="2352"/>
                <a:chOff x="3827" y="1152"/>
                <a:chExt cx="1309" cy="2352"/>
              </a:xfrm>
            </p:grpSpPr>
            <p:sp>
              <p:nvSpPr>
                <p:cNvPr id="6179" name="AutoShape 15"/>
                <p:cNvSpPr>
                  <a:spLocks noChangeArrowheads="1"/>
                </p:cNvSpPr>
                <p:nvPr/>
              </p:nvSpPr>
              <p:spPr bwMode="auto">
                <a:xfrm>
                  <a:off x="3898" y="1777"/>
                  <a:ext cx="63" cy="1727"/>
                </a:xfrm>
                <a:prstGeom prst="can">
                  <a:avLst>
                    <a:gd name="adj" fmla="val 12703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80" name="Freeform 16"/>
                <p:cNvSpPr>
                  <a:spLocks/>
                </p:cNvSpPr>
                <p:nvPr/>
              </p:nvSpPr>
              <p:spPr bwMode="auto">
                <a:xfrm>
                  <a:off x="3936" y="1488"/>
                  <a:ext cx="1" cy="339"/>
                </a:xfrm>
                <a:custGeom>
                  <a:avLst/>
                  <a:gdLst>
                    <a:gd name="T0" fmla="*/ 0 w 1"/>
                    <a:gd name="T1" fmla="*/ 339 h 339"/>
                    <a:gd name="T2" fmla="*/ 0 w 1"/>
                    <a:gd name="T3" fmla="*/ 0 h 339"/>
                    <a:gd name="T4" fmla="*/ 0 60000 65536"/>
                    <a:gd name="T5" fmla="*/ 0 60000 65536"/>
                    <a:gd name="T6" fmla="*/ 0 w 1"/>
                    <a:gd name="T7" fmla="*/ 0 h 339"/>
                    <a:gd name="T8" fmla="*/ 1 w 1"/>
                    <a:gd name="T9" fmla="*/ 339 h 339"/>
                  </a:gdLst>
                  <a:ahLst/>
                  <a:cxnLst>
                    <a:cxn ang="T4">
                      <a:pos x="T0" y="T1"/>
                    </a:cxn>
                    <a:cxn ang="T5">
                      <a:pos x="T2" y="T3"/>
                    </a:cxn>
                  </a:cxnLst>
                  <a:rect l="T6" t="T7" r="T8" b="T9"/>
                  <a:pathLst>
                    <a:path w="1" h="339">
                      <a:moveTo>
                        <a:pt x="0" y="339"/>
                      </a:moveTo>
                      <a:lnTo>
                        <a:pt x="0" y="0"/>
                      </a:lnTo>
                    </a:path>
                  </a:pathLst>
                </a:custGeom>
                <a:noFill/>
                <a:ln w="3810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81" name="Text Box 17"/>
                <p:cNvSpPr txBox="1">
                  <a:spLocks noChangeArrowheads="1"/>
                </p:cNvSpPr>
                <p:nvPr/>
              </p:nvSpPr>
              <p:spPr bwMode="auto">
                <a:xfrm>
                  <a:off x="3827" y="117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a:t>I</a:t>
                  </a:r>
                  <a:r>
                    <a:rPr lang="en-US" altLang="zh-CN" baseline="-25000"/>
                    <a:t>1</a:t>
                  </a:r>
                  <a:endParaRPr lang="en-US" altLang="zh-CN"/>
                </a:p>
              </p:txBody>
            </p:sp>
            <p:sp>
              <p:nvSpPr>
                <p:cNvPr id="6182" name="AutoShape 18"/>
                <p:cNvSpPr>
                  <a:spLocks noChangeArrowheads="1"/>
                </p:cNvSpPr>
                <p:nvPr/>
              </p:nvSpPr>
              <p:spPr bwMode="auto">
                <a:xfrm>
                  <a:off x="4964" y="1776"/>
                  <a:ext cx="63" cy="1728"/>
                </a:xfrm>
                <a:prstGeom prst="can">
                  <a:avLst>
                    <a:gd name="adj" fmla="val 7936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83" name="Freeform 19"/>
                <p:cNvSpPr>
                  <a:spLocks/>
                </p:cNvSpPr>
                <p:nvPr/>
              </p:nvSpPr>
              <p:spPr bwMode="auto">
                <a:xfrm>
                  <a:off x="4992" y="1470"/>
                  <a:ext cx="1" cy="354"/>
                </a:xfrm>
                <a:custGeom>
                  <a:avLst/>
                  <a:gdLst>
                    <a:gd name="T0" fmla="*/ 0 w 1"/>
                    <a:gd name="T1" fmla="*/ 354 h 354"/>
                    <a:gd name="T2" fmla="*/ 0 w 1"/>
                    <a:gd name="T3" fmla="*/ 0 h 354"/>
                    <a:gd name="T4" fmla="*/ 0 60000 65536"/>
                    <a:gd name="T5" fmla="*/ 0 60000 65536"/>
                    <a:gd name="T6" fmla="*/ 0 w 1"/>
                    <a:gd name="T7" fmla="*/ 0 h 354"/>
                    <a:gd name="T8" fmla="*/ 1 w 1"/>
                    <a:gd name="T9" fmla="*/ 354 h 354"/>
                  </a:gdLst>
                  <a:ahLst/>
                  <a:cxnLst>
                    <a:cxn ang="T4">
                      <a:pos x="T0" y="T1"/>
                    </a:cxn>
                    <a:cxn ang="T5">
                      <a:pos x="T2" y="T3"/>
                    </a:cxn>
                  </a:cxnLst>
                  <a:rect l="T6" t="T7" r="T8" b="T9"/>
                  <a:pathLst>
                    <a:path w="1" h="354">
                      <a:moveTo>
                        <a:pt x="0" y="354"/>
                      </a:moveTo>
                      <a:lnTo>
                        <a:pt x="0" y="0"/>
                      </a:lnTo>
                    </a:path>
                  </a:pathLst>
                </a:custGeom>
                <a:noFill/>
                <a:ln w="3810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84" name="Text Box 20"/>
                <p:cNvSpPr txBox="1">
                  <a:spLocks noChangeArrowheads="1"/>
                </p:cNvSpPr>
                <p:nvPr/>
              </p:nvSpPr>
              <p:spPr bwMode="auto">
                <a:xfrm>
                  <a:off x="4881" y="115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a:t>I</a:t>
                  </a:r>
                  <a:r>
                    <a:rPr lang="en-US" altLang="zh-CN" baseline="-25000"/>
                    <a:t>2</a:t>
                  </a:r>
                  <a:endParaRPr lang="en-US" altLang="zh-CN"/>
                </a:p>
              </p:txBody>
            </p:sp>
          </p:grpSp>
          <p:sp>
            <p:nvSpPr>
              <p:cNvPr id="6178" name="Line 22"/>
              <p:cNvSpPr>
                <a:spLocks noChangeShapeType="1"/>
              </p:cNvSpPr>
              <p:nvPr/>
            </p:nvSpPr>
            <p:spPr bwMode="auto">
              <a:xfrm>
                <a:off x="3946" y="3360"/>
                <a:ext cx="1008"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5" name="Group 48"/>
          <p:cNvGrpSpPr>
            <a:grpSpLocks/>
          </p:cNvGrpSpPr>
          <p:nvPr/>
        </p:nvGrpSpPr>
        <p:grpSpPr bwMode="auto">
          <a:xfrm>
            <a:off x="7162800" y="3178175"/>
            <a:ext cx="1312863" cy="860425"/>
            <a:chOff x="4512" y="2098"/>
            <a:chExt cx="827" cy="542"/>
          </a:xfrm>
        </p:grpSpPr>
        <p:sp>
          <p:nvSpPr>
            <p:cNvPr id="6173" name="AutoShape 27"/>
            <p:cNvSpPr>
              <a:spLocks noChangeArrowheads="1"/>
            </p:cNvSpPr>
            <p:nvPr/>
          </p:nvSpPr>
          <p:spPr bwMode="auto">
            <a:xfrm>
              <a:off x="4896" y="2160"/>
              <a:ext cx="192" cy="192"/>
            </a:xfrm>
            <a:prstGeom prst="flowChartSummingJunction">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6156" name="Object 28"/>
            <p:cNvGraphicFramePr>
              <a:graphicFrameLocks noChangeAspect="1"/>
            </p:cNvGraphicFramePr>
            <p:nvPr/>
          </p:nvGraphicFramePr>
          <p:xfrm>
            <a:off x="5088" y="2098"/>
            <a:ext cx="251" cy="302"/>
          </p:xfrm>
          <a:graphic>
            <a:graphicData uri="http://schemas.openxmlformats.org/presentationml/2006/ole">
              <mc:AlternateContent xmlns:mc="http://schemas.openxmlformats.org/markup-compatibility/2006">
                <mc:Choice xmlns:v="urn:schemas-microsoft-com:vml" Requires="v">
                  <p:oleObj name="公式" r:id="rId13" imgW="190440" imgH="228600" progId="Equation.3">
                    <p:embed/>
                  </p:oleObj>
                </mc:Choice>
                <mc:Fallback>
                  <p:oleObj name="公式" r:id="rId13" imgW="190440" imgH="228600" progId="Equation.3">
                    <p:embed/>
                    <p:pic>
                      <p:nvPicPr>
                        <p:cNvPr id="6156"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8" y="2098"/>
                          <a:ext cx="251"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4" name="Line 30"/>
            <p:cNvSpPr>
              <a:spLocks noChangeShapeType="1"/>
            </p:cNvSpPr>
            <p:nvPr/>
          </p:nvSpPr>
          <p:spPr bwMode="auto">
            <a:xfrm flipH="1">
              <a:off x="4512" y="2256"/>
              <a:ext cx="432" cy="0"/>
            </a:xfrm>
            <a:prstGeom prst="line">
              <a:avLst/>
            </a:prstGeom>
            <a:noFill/>
            <a:ln w="57150">
              <a:solidFill>
                <a:srgbClr val="FF66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57" name="Object 31"/>
            <p:cNvGraphicFramePr>
              <a:graphicFrameLocks noChangeAspect="1"/>
            </p:cNvGraphicFramePr>
            <p:nvPr/>
          </p:nvGraphicFramePr>
          <p:xfrm>
            <a:off x="4608" y="2304"/>
            <a:ext cx="336" cy="336"/>
          </p:xfrm>
          <a:graphic>
            <a:graphicData uri="http://schemas.openxmlformats.org/presentationml/2006/ole">
              <mc:AlternateContent xmlns:mc="http://schemas.openxmlformats.org/markup-compatibility/2006">
                <mc:Choice xmlns:v="urn:schemas-microsoft-com:vml" Requires="v">
                  <p:oleObj name="公式" r:id="rId15" imgW="228600" imgH="228600" progId="Equation.3">
                    <p:embed/>
                  </p:oleObj>
                </mc:Choice>
                <mc:Fallback>
                  <p:oleObj name="公式" r:id="rId15" imgW="228600" imgH="228600" progId="Equation.3">
                    <p:embed/>
                    <p:pic>
                      <p:nvPicPr>
                        <p:cNvPr id="6157"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08" y="2304"/>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45"/>
          <p:cNvGrpSpPr>
            <a:grpSpLocks/>
          </p:cNvGrpSpPr>
          <p:nvPr/>
        </p:nvGrpSpPr>
        <p:grpSpPr bwMode="auto">
          <a:xfrm>
            <a:off x="5486400" y="4114800"/>
            <a:ext cx="3352800" cy="457200"/>
            <a:chOff x="3456" y="2688"/>
            <a:chExt cx="2112" cy="288"/>
          </a:xfrm>
        </p:grpSpPr>
        <p:sp>
          <p:nvSpPr>
            <p:cNvPr id="6171" name="Line 24"/>
            <p:cNvSpPr>
              <a:spLocks noChangeShapeType="1"/>
            </p:cNvSpPr>
            <p:nvPr/>
          </p:nvSpPr>
          <p:spPr bwMode="auto">
            <a:xfrm flipV="1">
              <a:off x="4992" y="2688"/>
              <a:ext cx="0" cy="288"/>
            </a:xfrm>
            <a:prstGeom prst="line">
              <a:avLst/>
            </a:prstGeom>
            <a:noFill/>
            <a:ln w="76200">
              <a:solidFill>
                <a:srgbClr val="CC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54" name="Object 25"/>
            <p:cNvGraphicFramePr>
              <a:graphicFrameLocks noChangeAspect="1"/>
            </p:cNvGraphicFramePr>
            <p:nvPr/>
          </p:nvGraphicFramePr>
          <p:xfrm>
            <a:off x="5136" y="2688"/>
            <a:ext cx="432" cy="285"/>
          </p:xfrm>
          <a:graphic>
            <a:graphicData uri="http://schemas.openxmlformats.org/presentationml/2006/ole">
              <mc:AlternateContent xmlns:mc="http://schemas.openxmlformats.org/markup-compatibility/2006">
                <mc:Choice xmlns:v="urn:schemas-microsoft-com:vml" Requires="v">
                  <p:oleObj name="公式" r:id="rId17" imgW="330120" imgH="228600" progId="Equation.3">
                    <p:embed/>
                  </p:oleObj>
                </mc:Choice>
                <mc:Fallback>
                  <p:oleObj name="公式" r:id="rId17" imgW="330120" imgH="228600" progId="Equation.3">
                    <p:embed/>
                    <p:pic>
                      <p:nvPicPr>
                        <p:cNvPr id="6154"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36" y="2688"/>
                          <a:ext cx="432"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2" name="Line 38"/>
            <p:cNvSpPr>
              <a:spLocks noChangeShapeType="1"/>
            </p:cNvSpPr>
            <p:nvPr/>
          </p:nvSpPr>
          <p:spPr bwMode="auto">
            <a:xfrm flipV="1">
              <a:off x="3936" y="2688"/>
              <a:ext cx="0" cy="288"/>
            </a:xfrm>
            <a:prstGeom prst="line">
              <a:avLst/>
            </a:prstGeom>
            <a:noFill/>
            <a:ln w="76200">
              <a:solidFill>
                <a:srgbClr val="CC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55" name="Object 39"/>
            <p:cNvGraphicFramePr>
              <a:graphicFrameLocks noChangeAspect="1"/>
            </p:cNvGraphicFramePr>
            <p:nvPr/>
          </p:nvGraphicFramePr>
          <p:xfrm>
            <a:off x="3456" y="2705"/>
            <a:ext cx="375" cy="271"/>
          </p:xfrm>
          <a:graphic>
            <a:graphicData uri="http://schemas.openxmlformats.org/presentationml/2006/ole">
              <mc:AlternateContent xmlns:mc="http://schemas.openxmlformats.org/markup-compatibility/2006">
                <mc:Choice xmlns:v="urn:schemas-microsoft-com:vml" Requires="v">
                  <p:oleObj name="公式" r:id="rId19" imgW="317160" imgH="228600" progId="Equation.3">
                    <p:embed/>
                  </p:oleObj>
                </mc:Choice>
                <mc:Fallback>
                  <p:oleObj name="公式" r:id="rId19" imgW="317160" imgH="228600" progId="Equation.3">
                    <p:embed/>
                    <p:pic>
                      <p:nvPicPr>
                        <p:cNvPr id="6155" name="Object 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56" y="2705"/>
                          <a:ext cx="375"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49"/>
          <p:cNvGrpSpPr>
            <a:grpSpLocks/>
          </p:cNvGrpSpPr>
          <p:nvPr/>
        </p:nvGrpSpPr>
        <p:grpSpPr bwMode="auto">
          <a:xfrm>
            <a:off x="5638800" y="3124200"/>
            <a:ext cx="1295400" cy="914400"/>
            <a:chOff x="3552" y="2064"/>
            <a:chExt cx="816" cy="576"/>
          </a:xfrm>
        </p:grpSpPr>
        <p:grpSp>
          <p:nvGrpSpPr>
            <p:cNvPr id="6167" name="Group 33"/>
            <p:cNvGrpSpPr>
              <a:grpSpLocks/>
            </p:cNvGrpSpPr>
            <p:nvPr/>
          </p:nvGrpSpPr>
          <p:grpSpPr bwMode="auto">
            <a:xfrm>
              <a:off x="3840" y="2160"/>
              <a:ext cx="181" cy="192"/>
              <a:chOff x="2452" y="2044"/>
              <a:chExt cx="181" cy="181"/>
            </a:xfrm>
          </p:grpSpPr>
          <p:sp>
            <p:nvSpPr>
              <p:cNvPr id="6169" name="Oval 34"/>
              <p:cNvSpPr>
                <a:spLocks noChangeArrowheads="1"/>
              </p:cNvSpPr>
              <p:nvPr/>
            </p:nvSpPr>
            <p:spPr bwMode="auto">
              <a:xfrm>
                <a:off x="2452" y="2044"/>
                <a:ext cx="181" cy="181"/>
              </a:xfrm>
              <a:prstGeom prst="ellipse">
                <a:avLst/>
              </a:prstGeom>
              <a:noFill/>
              <a:ln w="381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70" name="Oval 35"/>
              <p:cNvSpPr>
                <a:spLocks noChangeArrowheads="1"/>
              </p:cNvSpPr>
              <p:nvPr/>
            </p:nvSpPr>
            <p:spPr bwMode="auto">
              <a:xfrm>
                <a:off x="2520" y="2112"/>
                <a:ext cx="45" cy="45"/>
              </a:xfrm>
              <a:prstGeom prst="ellipse">
                <a:avLst/>
              </a:prstGeom>
              <a:solidFill>
                <a:schemeClr val="tx1"/>
              </a:solidFill>
              <a:ln w="38100">
                <a:solidFill>
                  <a:srgbClr val="339966"/>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aphicFrame>
          <p:nvGraphicFramePr>
            <p:cNvPr id="6152" name="Object 36"/>
            <p:cNvGraphicFramePr>
              <a:graphicFrameLocks noChangeAspect="1"/>
            </p:cNvGraphicFramePr>
            <p:nvPr/>
          </p:nvGraphicFramePr>
          <p:xfrm>
            <a:off x="3552" y="2064"/>
            <a:ext cx="275" cy="312"/>
          </p:xfrm>
          <a:graphic>
            <a:graphicData uri="http://schemas.openxmlformats.org/presentationml/2006/ole">
              <mc:AlternateContent xmlns:mc="http://schemas.openxmlformats.org/markup-compatibility/2006">
                <mc:Choice xmlns:v="urn:schemas-microsoft-com:vml" Requires="v">
                  <p:oleObj name="公式" r:id="rId21" imgW="203040" imgH="228600" progId="Equation.3">
                    <p:embed/>
                  </p:oleObj>
                </mc:Choice>
                <mc:Fallback>
                  <p:oleObj name="公式" r:id="rId21" imgW="203040" imgH="228600" progId="Equation.3">
                    <p:embed/>
                    <p:pic>
                      <p:nvPicPr>
                        <p:cNvPr id="6152" name="Object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52" y="2064"/>
                          <a:ext cx="27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8" name="Line 41"/>
            <p:cNvSpPr>
              <a:spLocks noChangeShapeType="1"/>
            </p:cNvSpPr>
            <p:nvPr/>
          </p:nvSpPr>
          <p:spPr bwMode="auto">
            <a:xfrm>
              <a:off x="3936" y="2256"/>
              <a:ext cx="432" cy="0"/>
            </a:xfrm>
            <a:prstGeom prst="line">
              <a:avLst/>
            </a:prstGeom>
            <a:noFill/>
            <a:ln w="57150">
              <a:solidFill>
                <a:srgbClr val="FF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53" name="Object 42"/>
            <p:cNvGraphicFramePr>
              <a:graphicFrameLocks noChangeAspect="1"/>
            </p:cNvGraphicFramePr>
            <p:nvPr/>
          </p:nvGraphicFramePr>
          <p:xfrm>
            <a:off x="3984" y="2304"/>
            <a:ext cx="336" cy="336"/>
          </p:xfrm>
          <a:graphic>
            <a:graphicData uri="http://schemas.openxmlformats.org/presentationml/2006/ole">
              <mc:AlternateContent xmlns:mc="http://schemas.openxmlformats.org/markup-compatibility/2006">
                <mc:Choice xmlns:v="urn:schemas-microsoft-com:vml" Requires="v">
                  <p:oleObj name="公式" r:id="rId23" imgW="228600" imgH="228600" progId="Equation.3">
                    <p:embed/>
                  </p:oleObj>
                </mc:Choice>
                <mc:Fallback>
                  <p:oleObj name="公式" r:id="rId23" imgW="228600" imgH="228600" progId="Equation.3">
                    <p:embed/>
                    <p:pic>
                      <p:nvPicPr>
                        <p:cNvPr id="6153" name="Object 4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84" y="2304"/>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84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884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884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8842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8842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8842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18842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8842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additive="base">
                                        <p:cTn id="57" dur="500" fill="hold"/>
                                        <p:tgtEl>
                                          <p:spTgt spid="7"/>
                                        </p:tgtEl>
                                        <p:attrNameLst>
                                          <p:attrName>ppt_x</p:attrName>
                                        </p:attrNameLst>
                                      </p:cBhvr>
                                      <p:tavLst>
                                        <p:tav tm="0">
                                          <p:val>
                                            <p:strVal val="0-#ppt_w/2"/>
                                          </p:val>
                                        </p:tav>
                                        <p:tav tm="100000">
                                          <p:val>
                                            <p:strVal val="#ppt_x"/>
                                          </p:val>
                                        </p:tav>
                                      </p:tavLst>
                                    </p:anim>
                                    <p:anim calcmode="lin" valueType="num">
                                      <p:cBhvr additive="base">
                                        <p:cTn id="5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8842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88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autoUpdateAnimBg="0"/>
      <p:bldP spid="188422" grpId="0" autoUpdateAnimBg="0"/>
      <p:bldP spid="188423" grpId="0" autoUpdateAnimBg="0"/>
      <p:bldP spid="18842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a:grpSpLocks/>
          </p:cNvGrpSpPr>
          <p:nvPr/>
        </p:nvGrpSpPr>
        <p:grpSpPr bwMode="auto">
          <a:xfrm>
            <a:off x="5791200" y="1412875"/>
            <a:ext cx="2209800" cy="4606925"/>
            <a:chOff x="3648" y="890"/>
            <a:chExt cx="1392" cy="2902"/>
          </a:xfrm>
        </p:grpSpPr>
        <p:sp>
          <p:nvSpPr>
            <p:cNvPr id="7187" name="Text Box 3"/>
            <p:cNvSpPr txBox="1">
              <a:spLocks noChangeArrowheads="1"/>
            </p:cNvSpPr>
            <p:nvPr/>
          </p:nvSpPr>
          <p:spPr bwMode="auto">
            <a:xfrm>
              <a:off x="4102" y="29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a</a:t>
              </a:r>
            </a:p>
          </p:txBody>
        </p:sp>
        <p:sp>
          <p:nvSpPr>
            <p:cNvPr id="7188" name="AutoShape 6"/>
            <p:cNvSpPr>
              <a:spLocks noChangeArrowheads="1"/>
            </p:cNvSpPr>
            <p:nvPr/>
          </p:nvSpPr>
          <p:spPr bwMode="auto">
            <a:xfrm>
              <a:off x="3719" y="1489"/>
              <a:ext cx="63" cy="1727"/>
            </a:xfrm>
            <a:prstGeom prst="can">
              <a:avLst>
                <a:gd name="adj" fmla="val 12703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89" name="Freeform 7"/>
            <p:cNvSpPr>
              <a:spLocks/>
            </p:cNvSpPr>
            <p:nvPr/>
          </p:nvSpPr>
          <p:spPr bwMode="auto">
            <a:xfrm>
              <a:off x="3757" y="1200"/>
              <a:ext cx="1" cy="339"/>
            </a:xfrm>
            <a:custGeom>
              <a:avLst/>
              <a:gdLst>
                <a:gd name="T0" fmla="*/ 0 w 1"/>
                <a:gd name="T1" fmla="*/ 339 h 339"/>
                <a:gd name="T2" fmla="*/ 0 w 1"/>
                <a:gd name="T3" fmla="*/ 0 h 339"/>
                <a:gd name="T4" fmla="*/ 0 60000 65536"/>
                <a:gd name="T5" fmla="*/ 0 60000 65536"/>
                <a:gd name="T6" fmla="*/ 0 w 1"/>
                <a:gd name="T7" fmla="*/ 0 h 339"/>
                <a:gd name="T8" fmla="*/ 1 w 1"/>
                <a:gd name="T9" fmla="*/ 339 h 339"/>
              </a:gdLst>
              <a:ahLst/>
              <a:cxnLst>
                <a:cxn ang="T4">
                  <a:pos x="T0" y="T1"/>
                </a:cxn>
                <a:cxn ang="T5">
                  <a:pos x="T2" y="T3"/>
                </a:cxn>
              </a:cxnLst>
              <a:rect l="T6" t="T7" r="T8" b="T9"/>
              <a:pathLst>
                <a:path w="1" h="339">
                  <a:moveTo>
                    <a:pt x="0" y="339"/>
                  </a:moveTo>
                  <a:lnTo>
                    <a:pt x="0" y="0"/>
                  </a:lnTo>
                </a:path>
              </a:pathLst>
            </a:custGeom>
            <a:noFill/>
            <a:ln w="3810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90" name="Text Box 8"/>
            <p:cNvSpPr txBox="1">
              <a:spLocks noChangeArrowheads="1"/>
            </p:cNvSpPr>
            <p:nvPr/>
          </p:nvSpPr>
          <p:spPr bwMode="auto">
            <a:xfrm>
              <a:off x="3648" y="89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a:t>I</a:t>
              </a:r>
              <a:r>
                <a:rPr lang="en-US" altLang="zh-CN" baseline="-25000"/>
                <a:t>1</a:t>
              </a:r>
              <a:endParaRPr lang="en-US" altLang="zh-CN"/>
            </a:p>
          </p:txBody>
        </p:sp>
        <p:sp>
          <p:nvSpPr>
            <p:cNvPr id="7191" name="AutoShape 9"/>
            <p:cNvSpPr>
              <a:spLocks noChangeArrowheads="1"/>
            </p:cNvSpPr>
            <p:nvPr/>
          </p:nvSpPr>
          <p:spPr bwMode="auto">
            <a:xfrm>
              <a:off x="4785" y="1488"/>
              <a:ext cx="63" cy="1728"/>
            </a:xfrm>
            <a:prstGeom prst="can">
              <a:avLst>
                <a:gd name="adj" fmla="val 7936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92" name="Freeform 10"/>
            <p:cNvSpPr>
              <a:spLocks/>
            </p:cNvSpPr>
            <p:nvPr/>
          </p:nvSpPr>
          <p:spPr bwMode="auto">
            <a:xfrm flipV="1">
              <a:off x="4813" y="3186"/>
              <a:ext cx="227" cy="366"/>
            </a:xfrm>
            <a:custGeom>
              <a:avLst/>
              <a:gdLst>
                <a:gd name="T0" fmla="*/ 0 w 1"/>
                <a:gd name="T1" fmla="*/ 391 h 354"/>
                <a:gd name="T2" fmla="*/ 0 w 1"/>
                <a:gd name="T3" fmla="*/ 0 h 354"/>
                <a:gd name="T4" fmla="*/ 0 60000 65536"/>
                <a:gd name="T5" fmla="*/ 0 60000 65536"/>
                <a:gd name="T6" fmla="*/ 0 w 1"/>
                <a:gd name="T7" fmla="*/ 0 h 354"/>
                <a:gd name="T8" fmla="*/ 1 w 1"/>
                <a:gd name="T9" fmla="*/ 354 h 354"/>
              </a:gdLst>
              <a:ahLst/>
              <a:cxnLst>
                <a:cxn ang="T4">
                  <a:pos x="T0" y="T1"/>
                </a:cxn>
                <a:cxn ang="T5">
                  <a:pos x="T2" y="T3"/>
                </a:cxn>
              </a:cxnLst>
              <a:rect l="T6" t="T7" r="T8" b="T9"/>
              <a:pathLst>
                <a:path w="1" h="354">
                  <a:moveTo>
                    <a:pt x="0" y="354"/>
                  </a:moveTo>
                  <a:lnTo>
                    <a:pt x="0" y="0"/>
                  </a:lnTo>
                </a:path>
              </a:pathLst>
            </a:custGeom>
            <a:noFill/>
            <a:ln w="3810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93" name="Text Box 11"/>
            <p:cNvSpPr txBox="1">
              <a:spLocks noChangeArrowheads="1"/>
            </p:cNvSpPr>
            <p:nvPr/>
          </p:nvSpPr>
          <p:spPr bwMode="auto">
            <a:xfrm>
              <a:off x="4704" y="350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a:t>I</a:t>
              </a:r>
              <a:r>
                <a:rPr lang="en-US" altLang="zh-CN" baseline="-25000"/>
                <a:t>2</a:t>
              </a:r>
              <a:endParaRPr lang="en-US" altLang="zh-CN"/>
            </a:p>
          </p:txBody>
        </p:sp>
        <p:sp>
          <p:nvSpPr>
            <p:cNvPr id="7194" name="Line 12"/>
            <p:cNvSpPr>
              <a:spLocks noChangeShapeType="1"/>
            </p:cNvSpPr>
            <p:nvPr/>
          </p:nvSpPr>
          <p:spPr bwMode="auto">
            <a:xfrm>
              <a:off x="3767" y="3072"/>
              <a:ext cx="1008"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34"/>
          <p:cNvGrpSpPr>
            <a:grpSpLocks/>
          </p:cNvGrpSpPr>
          <p:nvPr/>
        </p:nvGrpSpPr>
        <p:grpSpPr bwMode="auto">
          <a:xfrm>
            <a:off x="7086600" y="2873375"/>
            <a:ext cx="1219200" cy="860425"/>
            <a:chOff x="4464" y="1801"/>
            <a:chExt cx="768" cy="542"/>
          </a:xfrm>
        </p:grpSpPr>
        <p:sp>
          <p:nvSpPr>
            <p:cNvPr id="7185" name="AutoShape 14"/>
            <p:cNvSpPr>
              <a:spLocks noChangeArrowheads="1"/>
            </p:cNvSpPr>
            <p:nvPr/>
          </p:nvSpPr>
          <p:spPr bwMode="auto">
            <a:xfrm>
              <a:off x="4704" y="1863"/>
              <a:ext cx="192" cy="192"/>
            </a:xfrm>
            <a:prstGeom prst="flowChartSummingJunction">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7174" name="Object 15"/>
            <p:cNvGraphicFramePr>
              <a:graphicFrameLocks noChangeAspect="1"/>
            </p:cNvGraphicFramePr>
            <p:nvPr/>
          </p:nvGraphicFramePr>
          <p:xfrm>
            <a:off x="4464" y="1801"/>
            <a:ext cx="251" cy="302"/>
          </p:xfrm>
          <a:graphic>
            <a:graphicData uri="http://schemas.openxmlformats.org/presentationml/2006/ole">
              <mc:AlternateContent xmlns:mc="http://schemas.openxmlformats.org/markup-compatibility/2006">
                <mc:Choice xmlns:v="urn:schemas-microsoft-com:vml" Requires="v">
                  <p:oleObj name="公式" r:id="rId2" imgW="190440" imgH="228600" progId="Equation.3">
                    <p:embed/>
                  </p:oleObj>
                </mc:Choice>
                <mc:Fallback>
                  <p:oleObj name="公式" r:id="rId2" imgW="190440" imgH="228600" progId="Equation.3">
                    <p:embed/>
                    <p:pic>
                      <p:nvPicPr>
                        <p:cNvPr id="7174"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801"/>
                          <a:ext cx="251"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6" name="Line 16"/>
            <p:cNvSpPr>
              <a:spLocks noChangeShapeType="1"/>
            </p:cNvSpPr>
            <p:nvPr/>
          </p:nvSpPr>
          <p:spPr bwMode="auto">
            <a:xfrm>
              <a:off x="4752" y="1968"/>
              <a:ext cx="480" cy="0"/>
            </a:xfrm>
            <a:prstGeom prst="line">
              <a:avLst/>
            </a:prstGeom>
            <a:noFill/>
            <a:ln w="57150">
              <a:solidFill>
                <a:srgbClr val="FF66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175" name="Object 17"/>
            <p:cNvGraphicFramePr>
              <a:graphicFrameLocks noChangeAspect="1"/>
            </p:cNvGraphicFramePr>
            <p:nvPr/>
          </p:nvGraphicFramePr>
          <p:xfrm>
            <a:off x="4848" y="2007"/>
            <a:ext cx="336" cy="336"/>
          </p:xfrm>
          <a:graphic>
            <a:graphicData uri="http://schemas.openxmlformats.org/presentationml/2006/ole">
              <mc:AlternateContent xmlns:mc="http://schemas.openxmlformats.org/markup-compatibility/2006">
                <mc:Choice xmlns:v="urn:schemas-microsoft-com:vml" Requires="v">
                  <p:oleObj name="公式" r:id="rId4" imgW="228600" imgH="228600" progId="Equation.3">
                    <p:embed/>
                  </p:oleObj>
                </mc:Choice>
                <mc:Fallback>
                  <p:oleObj name="公式" r:id="rId4" imgW="228600" imgH="228600" progId="Equation.3">
                    <p:embed/>
                    <p:pic>
                      <p:nvPicPr>
                        <p:cNvPr id="7175"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8" y="2007"/>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36"/>
          <p:cNvGrpSpPr>
            <a:grpSpLocks/>
          </p:cNvGrpSpPr>
          <p:nvPr/>
        </p:nvGrpSpPr>
        <p:grpSpPr bwMode="auto">
          <a:xfrm>
            <a:off x="5181600" y="3733800"/>
            <a:ext cx="3352800" cy="547688"/>
            <a:chOff x="3264" y="2352"/>
            <a:chExt cx="2112" cy="345"/>
          </a:xfrm>
        </p:grpSpPr>
        <p:sp>
          <p:nvSpPr>
            <p:cNvPr id="7183" name="Line 19"/>
            <p:cNvSpPr>
              <a:spLocks noChangeShapeType="1"/>
            </p:cNvSpPr>
            <p:nvPr/>
          </p:nvSpPr>
          <p:spPr bwMode="auto">
            <a:xfrm>
              <a:off x="4800" y="2352"/>
              <a:ext cx="0" cy="345"/>
            </a:xfrm>
            <a:prstGeom prst="line">
              <a:avLst/>
            </a:prstGeom>
            <a:noFill/>
            <a:ln w="76200">
              <a:solidFill>
                <a:srgbClr val="CC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172" name="Object 20"/>
            <p:cNvGraphicFramePr>
              <a:graphicFrameLocks noChangeAspect="1"/>
            </p:cNvGraphicFramePr>
            <p:nvPr/>
          </p:nvGraphicFramePr>
          <p:xfrm>
            <a:off x="4944" y="2391"/>
            <a:ext cx="432" cy="285"/>
          </p:xfrm>
          <a:graphic>
            <a:graphicData uri="http://schemas.openxmlformats.org/presentationml/2006/ole">
              <mc:AlternateContent xmlns:mc="http://schemas.openxmlformats.org/markup-compatibility/2006">
                <mc:Choice xmlns:v="urn:schemas-microsoft-com:vml" Requires="v">
                  <p:oleObj name="公式" r:id="rId6" imgW="330120" imgH="228600" progId="Equation.3">
                    <p:embed/>
                  </p:oleObj>
                </mc:Choice>
                <mc:Fallback>
                  <p:oleObj name="公式" r:id="rId6" imgW="330120" imgH="228600" progId="Equation.3">
                    <p:embed/>
                    <p:pic>
                      <p:nvPicPr>
                        <p:cNvPr id="7172"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4" y="2391"/>
                          <a:ext cx="432"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4" name="Line 21"/>
            <p:cNvSpPr>
              <a:spLocks noChangeShapeType="1"/>
            </p:cNvSpPr>
            <p:nvPr/>
          </p:nvSpPr>
          <p:spPr bwMode="auto">
            <a:xfrm flipV="1">
              <a:off x="3744" y="2391"/>
              <a:ext cx="0" cy="288"/>
            </a:xfrm>
            <a:prstGeom prst="line">
              <a:avLst/>
            </a:prstGeom>
            <a:noFill/>
            <a:ln w="76200">
              <a:solidFill>
                <a:srgbClr val="CC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173" name="Object 22"/>
            <p:cNvGraphicFramePr>
              <a:graphicFrameLocks noChangeAspect="1"/>
            </p:cNvGraphicFramePr>
            <p:nvPr/>
          </p:nvGraphicFramePr>
          <p:xfrm>
            <a:off x="3264" y="2408"/>
            <a:ext cx="375" cy="271"/>
          </p:xfrm>
          <a:graphic>
            <a:graphicData uri="http://schemas.openxmlformats.org/presentationml/2006/ole">
              <mc:AlternateContent xmlns:mc="http://schemas.openxmlformats.org/markup-compatibility/2006">
                <mc:Choice xmlns:v="urn:schemas-microsoft-com:vml" Requires="v">
                  <p:oleObj name="公式" r:id="rId8" imgW="317160" imgH="228600" progId="Equation.3">
                    <p:embed/>
                  </p:oleObj>
                </mc:Choice>
                <mc:Fallback>
                  <p:oleObj name="公式" r:id="rId8" imgW="317160" imgH="228600" progId="Equation.3">
                    <p:embed/>
                    <p:pic>
                      <p:nvPicPr>
                        <p:cNvPr id="7173"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4" y="2408"/>
                          <a:ext cx="375"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6750" name="Text Box 30"/>
          <p:cNvSpPr txBox="1">
            <a:spLocks noChangeArrowheads="1"/>
          </p:cNvSpPr>
          <p:nvPr/>
        </p:nvSpPr>
        <p:spPr bwMode="auto">
          <a:xfrm>
            <a:off x="203142" y="2989401"/>
            <a:ext cx="3792794"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t>电流同方向：吸引</a:t>
            </a:r>
          </a:p>
          <a:p>
            <a:pPr>
              <a:spcBef>
                <a:spcPct val="50000"/>
              </a:spcBef>
            </a:pPr>
            <a:r>
              <a:rPr lang="zh-CN" altLang="en-US" sz="2800" dirty="0"/>
              <a:t>电流异方向：排斥</a:t>
            </a:r>
          </a:p>
        </p:txBody>
      </p:sp>
      <p:grpSp>
        <p:nvGrpSpPr>
          <p:cNvPr id="5" name="Group 35"/>
          <p:cNvGrpSpPr>
            <a:grpSpLocks/>
          </p:cNvGrpSpPr>
          <p:nvPr/>
        </p:nvGrpSpPr>
        <p:grpSpPr bwMode="auto">
          <a:xfrm>
            <a:off x="5257800" y="2857500"/>
            <a:ext cx="1274763" cy="862013"/>
            <a:chOff x="3312" y="1800"/>
            <a:chExt cx="803" cy="543"/>
          </a:xfrm>
        </p:grpSpPr>
        <p:graphicFrame>
          <p:nvGraphicFramePr>
            <p:cNvPr id="7170" name="Object 27"/>
            <p:cNvGraphicFramePr>
              <a:graphicFrameLocks noChangeAspect="1"/>
            </p:cNvGraphicFramePr>
            <p:nvPr/>
          </p:nvGraphicFramePr>
          <p:xfrm>
            <a:off x="3840" y="1800"/>
            <a:ext cx="275" cy="312"/>
          </p:xfrm>
          <a:graphic>
            <a:graphicData uri="http://schemas.openxmlformats.org/presentationml/2006/ole">
              <mc:AlternateContent xmlns:mc="http://schemas.openxmlformats.org/markup-compatibility/2006">
                <mc:Choice xmlns:v="urn:schemas-microsoft-com:vml" Requires="v">
                  <p:oleObj name="公式" r:id="rId10" imgW="203040" imgH="228600" progId="Equation.3">
                    <p:embed/>
                  </p:oleObj>
                </mc:Choice>
                <mc:Fallback>
                  <p:oleObj name="公式" r:id="rId10" imgW="203040" imgH="228600" progId="Equation.3">
                    <p:embed/>
                    <p:pic>
                      <p:nvPicPr>
                        <p:cNvPr id="717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0" y="1800"/>
                          <a:ext cx="27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1" name="Line 28"/>
            <p:cNvSpPr>
              <a:spLocks noChangeShapeType="1"/>
            </p:cNvSpPr>
            <p:nvPr/>
          </p:nvSpPr>
          <p:spPr bwMode="auto">
            <a:xfrm flipH="1">
              <a:off x="3312" y="1959"/>
              <a:ext cx="432" cy="9"/>
            </a:xfrm>
            <a:prstGeom prst="line">
              <a:avLst/>
            </a:prstGeom>
            <a:noFill/>
            <a:ln w="57150">
              <a:solidFill>
                <a:srgbClr val="FF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171" name="Object 29"/>
            <p:cNvGraphicFramePr>
              <a:graphicFrameLocks noChangeAspect="1"/>
            </p:cNvGraphicFramePr>
            <p:nvPr/>
          </p:nvGraphicFramePr>
          <p:xfrm>
            <a:off x="3408" y="2007"/>
            <a:ext cx="336" cy="336"/>
          </p:xfrm>
          <a:graphic>
            <a:graphicData uri="http://schemas.openxmlformats.org/presentationml/2006/ole">
              <mc:AlternateContent xmlns:mc="http://schemas.openxmlformats.org/markup-compatibility/2006">
                <mc:Choice xmlns:v="urn:schemas-microsoft-com:vml" Requires="v">
                  <p:oleObj name="公式" r:id="rId12" imgW="228600" imgH="228600" progId="Equation.3">
                    <p:embed/>
                  </p:oleObj>
                </mc:Choice>
                <mc:Fallback>
                  <p:oleObj name="公式" r:id="rId12" imgW="228600" imgH="228600" progId="Equation.3">
                    <p:embed/>
                    <p:pic>
                      <p:nvPicPr>
                        <p:cNvPr id="7171"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08" y="2007"/>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2" name="AutoShape 33"/>
            <p:cNvSpPr>
              <a:spLocks noChangeArrowheads="1"/>
            </p:cNvSpPr>
            <p:nvPr/>
          </p:nvSpPr>
          <p:spPr bwMode="auto">
            <a:xfrm>
              <a:off x="3648" y="1872"/>
              <a:ext cx="192" cy="192"/>
            </a:xfrm>
            <a:prstGeom prst="flowChartSummingJunction">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6750"/>
                                        </p:tgtEl>
                                        <p:attrNameLst>
                                          <p:attrName>style.visibility</p:attrName>
                                        </p:attrNameLst>
                                      </p:cBhvr>
                                      <p:to>
                                        <p:strVal val="visible"/>
                                      </p:to>
                                    </p:set>
                                    <p:anim calcmode="lin" valueType="num">
                                      <p:cBhvr additive="base">
                                        <p:cTn id="31" dur="500" fill="hold"/>
                                        <p:tgtEl>
                                          <p:spTgt spid="286750"/>
                                        </p:tgtEl>
                                        <p:attrNameLst>
                                          <p:attrName>ppt_x</p:attrName>
                                        </p:attrNameLst>
                                      </p:cBhvr>
                                      <p:tavLst>
                                        <p:tav tm="0">
                                          <p:val>
                                            <p:strVal val="0-#ppt_w/2"/>
                                          </p:val>
                                        </p:tav>
                                        <p:tav tm="100000">
                                          <p:val>
                                            <p:strVal val="#ppt_x"/>
                                          </p:val>
                                        </p:tav>
                                      </p:tavLst>
                                    </p:anim>
                                    <p:anim calcmode="lin" valueType="num">
                                      <p:cBhvr additive="base">
                                        <p:cTn id="32" dur="500" fill="hold"/>
                                        <p:tgtEl>
                                          <p:spTgt spid="2867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3" name="Object 25"/>
          <p:cNvGraphicFramePr>
            <a:graphicFrameLocks noChangeAspect="1"/>
          </p:cNvGraphicFramePr>
          <p:nvPr/>
        </p:nvGraphicFramePr>
        <p:xfrm>
          <a:off x="7104063" y="3309938"/>
          <a:ext cx="1627187" cy="428625"/>
        </p:xfrm>
        <a:graphic>
          <a:graphicData uri="http://schemas.openxmlformats.org/presentationml/2006/ole">
            <mc:AlternateContent xmlns:mc="http://schemas.openxmlformats.org/markup-compatibility/2006">
              <mc:Choice xmlns:v="urn:schemas-microsoft-com:vml" Requires="v">
                <p:oleObj name="Equation" r:id="rId2" imgW="812520" imgH="215640" progId="Equation.DSMT4">
                  <p:embed/>
                </p:oleObj>
              </mc:Choice>
              <mc:Fallback>
                <p:oleObj name="Equation" r:id="rId2" imgW="812520" imgH="215640" progId="Equation.DSMT4">
                  <p:embed/>
                  <p:pic>
                    <p:nvPicPr>
                      <p:cNvPr id="17433" name="Object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4063" y="3309938"/>
                        <a:ext cx="1627187" cy="42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0" name="Text Box 2"/>
          <p:cNvSpPr txBox="1">
            <a:spLocks noChangeArrowheads="1"/>
          </p:cNvSpPr>
          <p:nvPr/>
        </p:nvSpPr>
        <p:spPr bwMode="auto">
          <a:xfrm>
            <a:off x="76200" y="47625"/>
            <a:ext cx="71336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600" dirty="0">
                <a:solidFill>
                  <a:srgbClr val="CC3300"/>
                </a:solidFill>
              </a:rPr>
              <a:t>二、载流线圈在磁场中受到的力矩</a:t>
            </a:r>
          </a:p>
        </p:txBody>
      </p:sp>
      <p:grpSp>
        <p:nvGrpSpPr>
          <p:cNvPr id="2" name="Group 27"/>
          <p:cNvGrpSpPr>
            <a:grpSpLocks/>
          </p:cNvGrpSpPr>
          <p:nvPr/>
        </p:nvGrpSpPr>
        <p:grpSpPr bwMode="auto">
          <a:xfrm>
            <a:off x="4953000" y="2133600"/>
            <a:ext cx="1905000" cy="1524000"/>
            <a:chOff x="3504" y="624"/>
            <a:chExt cx="1200" cy="960"/>
          </a:xfrm>
        </p:grpSpPr>
        <p:sp>
          <p:nvSpPr>
            <p:cNvPr id="8247" name="Line 3"/>
            <p:cNvSpPr>
              <a:spLocks noChangeShapeType="1"/>
            </p:cNvSpPr>
            <p:nvPr/>
          </p:nvSpPr>
          <p:spPr bwMode="auto">
            <a:xfrm>
              <a:off x="3504" y="624"/>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8" name="Line 4"/>
            <p:cNvSpPr>
              <a:spLocks noChangeShapeType="1"/>
            </p:cNvSpPr>
            <p:nvPr/>
          </p:nvSpPr>
          <p:spPr bwMode="auto">
            <a:xfrm>
              <a:off x="3504" y="730"/>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9" name="Line 5"/>
            <p:cNvSpPr>
              <a:spLocks noChangeShapeType="1"/>
            </p:cNvSpPr>
            <p:nvPr/>
          </p:nvSpPr>
          <p:spPr bwMode="auto">
            <a:xfrm>
              <a:off x="3504" y="837"/>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0" name="Line 6"/>
            <p:cNvSpPr>
              <a:spLocks noChangeShapeType="1"/>
            </p:cNvSpPr>
            <p:nvPr/>
          </p:nvSpPr>
          <p:spPr bwMode="auto">
            <a:xfrm>
              <a:off x="3504" y="1050"/>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1" name="Line 7"/>
            <p:cNvSpPr>
              <a:spLocks noChangeShapeType="1"/>
            </p:cNvSpPr>
            <p:nvPr/>
          </p:nvSpPr>
          <p:spPr bwMode="auto">
            <a:xfrm>
              <a:off x="3504" y="1157"/>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2" name="Line 8"/>
            <p:cNvSpPr>
              <a:spLocks noChangeShapeType="1"/>
            </p:cNvSpPr>
            <p:nvPr/>
          </p:nvSpPr>
          <p:spPr bwMode="auto">
            <a:xfrm>
              <a:off x="3504" y="1264"/>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3" name="Line 9"/>
            <p:cNvSpPr>
              <a:spLocks noChangeShapeType="1"/>
            </p:cNvSpPr>
            <p:nvPr/>
          </p:nvSpPr>
          <p:spPr bwMode="auto">
            <a:xfrm>
              <a:off x="3504" y="1370"/>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4" name="Line 11"/>
            <p:cNvSpPr>
              <a:spLocks noChangeShapeType="1"/>
            </p:cNvSpPr>
            <p:nvPr/>
          </p:nvSpPr>
          <p:spPr bwMode="auto">
            <a:xfrm>
              <a:off x="3504" y="944"/>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5" name="Line 14"/>
            <p:cNvSpPr>
              <a:spLocks noChangeShapeType="1"/>
            </p:cNvSpPr>
            <p:nvPr/>
          </p:nvSpPr>
          <p:spPr bwMode="auto">
            <a:xfrm>
              <a:off x="3504" y="1477"/>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56" name="Line 15"/>
            <p:cNvSpPr>
              <a:spLocks noChangeShapeType="1"/>
            </p:cNvSpPr>
            <p:nvPr/>
          </p:nvSpPr>
          <p:spPr bwMode="auto">
            <a:xfrm>
              <a:off x="3504" y="1584"/>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32"/>
          <p:cNvGrpSpPr>
            <a:grpSpLocks/>
          </p:cNvGrpSpPr>
          <p:nvPr/>
        </p:nvGrpSpPr>
        <p:grpSpPr bwMode="auto">
          <a:xfrm>
            <a:off x="4784725" y="2057400"/>
            <a:ext cx="854075" cy="1600200"/>
            <a:chOff x="3350" y="576"/>
            <a:chExt cx="538" cy="1008"/>
          </a:xfrm>
        </p:grpSpPr>
        <p:sp>
          <p:nvSpPr>
            <p:cNvPr id="8244" name="Oval 10"/>
            <p:cNvSpPr>
              <a:spLocks noChangeArrowheads="1"/>
            </p:cNvSpPr>
            <p:nvPr/>
          </p:nvSpPr>
          <p:spPr bwMode="auto">
            <a:xfrm rot="888209">
              <a:off x="3648" y="576"/>
              <a:ext cx="240" cy="1008"/>
            </a:xfrm>
            <a:prstGeom prst="ellipse">
              <a:avLst/>
            </a:prstGeom>
            <a:noFill/>
            <a:ln w="38100">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245" name="Freeform 16"/>
            <p:cNvSpPr>
              <a:spLocks/>
            </p:cNvSpPr>
            <p:nvPr/>
          </p:nvSpPr>
          <p:spPr bwMode="auto">
            <a:xfrm>
              <a:off x="3656" y="872"/>
              <a:ext cx="52" cy="172"/>
            </a:xfrm>
            <a:custGeom>
              <a:avLst/>
              <a:gdLst>
                <a:gd name="T0" fmla="*/ 52 w 52"/>
                <a:gd name="T1" fmla="*/ 0 h 172"/>
                <a:gd name="T2" fmla="*/ 32 w 52"/>
                <a:gd name="T3" fmla="*/ 76 h 172"/>
                <a:gd name="T4" fmla="*/ 0 w 52"/>
                <a:gd name="T5" fmla="*/ 172 h 172"/>
                <a:gd name="T6" fmla="*/ 0 60000 65536"/>
                <a:gd name="T7" fmla="*/ 0 60000 65536"/>
                <a:gd name="T8" fmla="*/ 0 60000 65536"/>
                <a:gd name="T9" fmla="*/ 0 w 52"/>
                <a:gd name="T10" fmla="*/ 0 h 172"/>
                <a:gd name="T11" fmla="*/ 52 w 52"/>
                <a:gd name="T12" fmla="*/ 172 h 172"/>
              </a:gdLst>
              <a:ahLst/>
              <a:cxnLst>
                <a:cxn ang="T6">
                  <a:pos x="T0" y="T1"/>
                </a:cxn>
                <a:cxn ang="T7">
                  <a:pos x="T2" y="T3"/>
                </a:cxn>
                <a:cxn ang="T8">
                  <a:pos x="T4" y="T5"/>
                </a:cxn>
              </a:cxnLst>
              <a:rect l="T9" t="T10" r="T11" b="T12"/>
              <a:pathLst>
                <a:path w="52" h="172">
                  <a:moveTo>
                    <a:pt x="52" y="0"/>
                  </a:moveTo>
                  <a:lnTo>
                    <a:pt x="32" y="76"/>
                  </a:lnTo>
                  <a:lnTo>
                    <a:pt x="0" y="172"/>
                  </a:lnTo>
                </a:path>
              </a:pathLst>
            </a:custGeom>
            <a:noFill/>
            <a:ln w="38100" cap="flat" cmpd="sng">
              <a:solidFill>
                <a:srgbClr val="0066FF"/>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46" name="Text Box 26"/>
            <p:cNvSpPr txBox="1">
              <a:spLocks noChangeArrowheads="1"/>
            </p:cNvSpPr>
            <p:nvPr/>
          </p:nvSpPr>
          <p:spPr bwMode="auto">
            <a:xfrm>
              <a:off x="3350" y="762"/>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i="1">
                  <a:solidFill>
                    <a:schemeClr val="accent2"/>
                  </a:solidFill>
                </a:rPr>
                <a:t>I</a:t>
              </a:r>
            </a:p>
          </p:txBody>
        </p:sp>
      </p:grpSp>
      <p:grpSp>
        <p:nvGrpSpPr>
          <p:cNvPr id="4" name="Group 28"/>
          <p:cNvGrpSpPr>
            <a:grpSpLocks/>
          </p:cNvGrpSpPr>
          <p:nvPr/>
        </p:nvGrpSpPr>
        <p:grpSpPr bwMode="auto">
          <a:xfrm>
            <a:off x="5410200" y="2819400"/>
            <a:ext cx="1293813" cy="822325"/>
            <a:chOff x="3792" y="1056"/>
            <a:chExt cx="815" cy="518"/>
          </a:xfrm>
        </p:grpSpPr>
        <p:sp>
          <p:nvSpPr>
            <p:cNvPr id="8243" name="Line 22"/>
            <p:cNvSpPr>
              <a:spLocks noChangeShapeType="1"/>
            </p:cNvSpPr>
            <p:nvPr/>
          </p:nvSpPr>
          <p:spPr bwMode="auto">
            <a:xfrm>
              <a:off x="3792" y="1056"/>
              <a:ext cx="624"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209" name="Object 23"/>
            <p:cNvGraphicFramePr>
              <a:graphicFrameLocks noChangeAspect="1"/>
            </p:cNvGraphicFramePr>
            <p:nvPr/>
          </p:nvGraphicFramePr>
          <p:xfrm>
            <a:off x="4392" y="1271"/>
            <a:ext cx="215" cy="303"/>
          </p:xfrm>
          <a:graphic>
            <a:graphicData uri="http://schemas.openxmlformats.org/presentationml/2006/ole">
              <mc:AlternateContent xmlns:mc="http://schemas.openxmlformats.org/markup-compatibility/2006">
                <mc:Choice xmlns:v="urn:schemas-microsoft-com:vml" Requires="v">
                  <p:oleObj name="公式" r:id="rId4" imgW="164880" imgH="228600" progId="Equation.3">
                    <p:embed/>
                  </p:oleObj>
                </mc:Choice>
                <mc:Fallback>
                  <p:oleObj name="公式" r:id="rId4" imgW="164880" imgH="228600" progId="Equation.3">
                    <p:embed/>
                    <p:pic>
                      <p:nvPicPr>
                        <p:cNvPr id="8209"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2" y="1271"/>
                          <a:ext cx="215" cy="3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426" name="Freeform 18"/>
          <p:cNvSpPr>
            <a:spLocks/>
          </p:cNvSpPr>
          <p:nvPr/>
        </p:nvSpPr>
        <p:spPr bwMode="auto">
          <a:xfrm>
            <a:off x="5410201" y="2819400"/>
            <a:ext cx="502920" cy="269240"/>
          </a:xfrm>
          <a:custGeom>
            <a:avLst/>
            <a:gdLst>
              <a:gd name="T0" fmla="*/ 0 w 402"/>
              <a:gd name="T1" fmla="*/ 0 h 216"/>
              <a:gd name="T2" fmla="*/ 2147483647 w 402"/>
              <a:gd name="T3" fmla="*/ 2147483647 h 216"/>
              <a:gd name="T4" fmla="*/ 0 60000 65536"/>
              <a:gd name="T5" fmla="*/ 0 60000 65536"/>
              <a:gd name="T6" fmla="*/ 0 w 402"/>
              <a:gd name="T7" fmla="*/ 0 h 216"/>
              <a:gd name="T8" fmla="*/ 402 w 402"/>
              <a:gd name="T9" fmla="*/ 216 h 216"/>
            </a:gdLst>
            <a:ahLst/>
            <a:cxnLst>
              <a:cxn ang="T4">
                <a:pos x="T0" y="T1"/>
              </a:cxn>
              <a:cxn ang="T5">
                <a:pos x="T2" y="T3"/>
              </a:cxn>
            </a:cxnLst>
            <a:rect l="T6" t="T7" r="T8" b="T9"/>
            <a:pathLst>
              <a:path w="402" h="216">
                <a:moveTo>
                  <a:pt x="0" y="0"/>
                </a:moveTo>
                <a:lnTo>
                  <a:pt x="402" y="216"/>
                </a:lnTo>
              </a:path>
            </a:pathLst>
          </a:custGeom>
          <a:noFill/>
          <a:ln w="38100">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32" name="Object 24"/>
          <p:cNvGraphicFramePr>
            <a:graphicFrameLocks noChangeAspect="1"/>
          </p:cNvGraphicFramePr>
          <p:nvPr/>
        </p:nvGraphicFramePr>
        <p:xfrm>
          <a:off x="5503863" y="3233738"/>
          <a:ext cx="515937" cy="576262"/>
        </p:xfrm>
        <a:graphic>
          <a:graphicData uri="http://schemas.openxmlformats.org/presentationml/2006/ole">
            <mc:AlternateContent xmlns:mc="http://schemas.openxmlformats.org/markup-compatibility/2006">
              <mc:Choice xmlns:v="urn:schemas-microsoft-com:vml" Requires="v">
                <p:oleObj name="Equation" r:id="rId6" imgW="215640" imgH="241200" progId="Equation.DSMT4">
                  <p:embed/>
                </p:oleObj>
              </mc:Choice>
              <mc:Fallback>
                <p:oleObj name="Equation" r:id="rId6" imgW="215640" imgH="241200" progId="Equation.DSMT4">
                  <p:embed/>
                  <p:pic>
                    <p:nvPicPr>
                      <p:cNvPr id="17432"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3863" y="3233738"/>
                        <a:ext cx="515937" cy="576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5" name="Freeform 17"/>
          <p:cNvSpPr>
            <a:spLocks/>
          </p:cNvSpPr>
          <p:nvPr/>
        </p:nvSpPr>
        <p:spPr bwMode="auto">
          <a:xfrm>
            <a:off x="5410200" y="2819400"/>
            <a:ext cx="676275" cy="1588"/>
          </a:xfrm>
          <a:custGeom>
            <a:avLst/>
            <a:gdLst>
              <a:gd name="T0" fmla="*/ 0 w 426"/>
              <a:gd name="T1" fmla="*/ 0 h 1"/>
              <a:gd name="T2" fmla="*/ 2147483647 w 426"/>
              <a:gd name="T3" fmla="*/ 0 h 1"/>
              <a:gd name="T4" fmla="*/ 0 60000 65536"/>
              <a:gd name="T5" fmla="*/ 0 60000 65536"/>
              <a:gd name="T6" fmla="*/ 0 w 426"/>
              <a:gd name="T7" fmla="*/ 0 h 1"/>
              <a:gd name="T8" fmla="*/ 426 w 426"/>
              <a:gd name="T9" fmla="*/ 1 h 1"/>
            </a:gdLst>
            <a:ahLst/>
            <a:cxnLst>
              <a:cxn ang="T4">
                <a:pos x="T0" y="T1"/>
              </a:cxn>
              <a:cxn ang="T5">
                <a:pos x="T2" y="T3"/>
              </a:cxn>
            </a:cxnLst>
            <a:rect l="T6" t="T7" r="T8" b="T9"/>
            <a:pathLst>
              <a:path w="426" h="1">
                <a:moveTo>
                  <a:pt x="0" y="0"/>
                </a:moveTo>
                <a:lnTo>
                  <a:pt x="426" y="0"/>
                </a:lnTo>
              </a:path>
            </a:pathLst>
          </a:custGeom>
          <a:noFill/>
          <a:ln w="38100"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37" name="Object 29"/>
          <p:cNvGraphicFramePr>
            <a:graphicFrameLocks noChangeAspect="1"/>
          </p:cNvGraphicFramePr>
          <p:nvPr/>
        </p:nvGraphicFramePr>
        <p:xfrm>
          <a:off x="6248400" y="2667000"/>
          <a:ext cx="342900" cy="400050"/>
        </p:xfrm>
        <a:graphic>
          <a:graphicData uri="http://schemas.openxmlformats.org/presentationml/2006/ole">
            <mc:AlternateContent xmlns:mc="http://schemas.openxmlformats.org/markup-compatibility/2006">
              <mc:Choice xmlns:v="urn:schemas-microsoft-com:vml" Requires="v">
                <p:oleObj name="Equation" r:id="rId8" imgW="164880" imgH="190440" progId="Equation.DSMT4">
                  <p:embed/>
                </p:oleObj>
              </mc:Choice>
              <mc:Fallback>
                <p:oleObj name="Equation" r:id="rId8" imgW="164880" imgH="190440" progId="Equation.DSMT4">
                  <p:embed/>
                  <p:pic>
                    <p:nvPicPr>
                      <p:cNvPr id="17437"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2667000"/>
                        <a:ext cx="34290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7441" name="Text Box 33"/>
              <p:cNvSpPr txBox="1">
                <a:spLocks noChangeArrowheads="1"/>
              </p:cNvSpPr>
              <p:nvPr/>
            </p:nvSpPr>
            <p:spPr bwMode="auto">
              <a:xfrm>
                <a:off x="107504" y="928688"/>
                <a:ext cx="8906605" cy="584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dirty="0">
                    <a:solidFill>
                      <a:schemeClr val="accent2"/>
                    </a:solidFill>
                  </a:rPr>
                  <a:t>1. </a:t>
                </a:r>
                <a:r>
                  <a:rPr lang="zh-CN" altLang="en-US" sz="3200" dirty="0">
                    <a:solidFill>
                      <a:schemeClr val="accent2"/>
                    </a:solidFill>
                  </a:rPr>
                  <a:t>载流线圈的磁矩 </a:t>
                </a:r>
                <a14:m>
                  <m:oMath xmlns:m="http://schemas.openxmlformats.org/officeDocument/2006/math">
                    <m:acc>
                      <m:accPr>
                        <m:chr m:val="⃗"/>
                        <m:ctrlPr>
                          <a:rPr lang="en-US" altLang="zh-CN" sz="3200" b="1" i="1" smtClean="0">
                            <a:solidFill>
                              <a:schemeClr val="accent2"/>
                            </a:solidFill>
                            <a:latin typeface="Cambria Math" panose="02040503050406030204" pitchFamily="18" charset="0"/>
                          </a:rPr>
                        </m:ctrlPr>
                      </m:accPr>
                      <m:e>
                        <m:r>
                          <a:rPr lang="en-US" altLang="zh-CN" sz="3200" b="1" i="1" smtClean="0">
                            <a:solidFill>
                              <a:schemeClr val="accent2"/>
                            </a:solidFill>
                            <a:latin typeface="Cambria Math" panose="02040503050406030204" pitchFamily="18" charset="0"/>
                          </a:rPr>
                          <m:t>𝒎</m:t>
                        </m:r>
                      </m:e>
                    </m:acc>
                  </m:oMath>
                </a14:m>
                <a:r>
                  <a:rPr lang="zh-CN" altLang="en-US" sz="3200" dirty="0">
                    <a:solidFill>
                      <a:schemeClr val="accent2"/>
                    </a:solidFill>
                  </a:rPr>
                  <a:t>  </a:t>
                </a:r>
                <a:r>
                  <a:rPr lang="en-US" altLang="zh-CN" sz="3200" dirty="0">
                    <a:solidFill>
                      <a:schemeClr val="accent2"/>
                    </a:solidFill>
                  </a:rPr>
                  <a:t>(Magnetic Dipole Moment)</a:t>
                </a:r>
              </a:p>
            </p:txBody>
          </p:sp>
        </mc:Choice>
        <mc:Fallback xmlns="">
          <p:sp>
            <p:nvSpPr>
              <p:cNvPr id="17441" name="Text Box 33"/>
              <p:cNvSpPr txBox="1">
                <a:spLocks noRot="1" noChangeAspect="1" noMove="1" noResize="1" noEditPoints="1" noAdjustHandles="1" noChangeArrowheads="1" noChangeShapeType="1" noTextEdit="1"/>
              </p:cNvSpPr>
              <p:nvPr/>
            </p:nvSpPr>
            <p:spPr bwMode="auto">
              <a:xfrm>
                <a:off x="107504" y="928688"/>
                <a:ext cx="8906605" cy="584775"/>
              </a:xfrm>
              <a:prstGeom prst="rect">
                <a:avLst/>
              </a:prstGeom>
              <a:blipFill rotWithShape="0">
                <a:blip r:embed="rId11"/>
                <a:stretch>
                  <a:fillRect l="-1780" t="-17708" r="-684" b="-3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7442" name="Text Box 34"/>
          <p:cNvSpPr txBox="1">
            <a:spLocks noChangeArrowheads="1"/>
          </p:cNvSpPr>
          <p:nvPr/>
        </p:nvSpPr>
        <p:spPr bwMode="auto">
          <a:xfrm>
            <a:off x="585788" y="1628775"/>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accent2"/>
                </a:solidFill>
              </a:rPr>
              <a:t>定义：</a:t>
            </a:r>
          </a:p>
        </p:txBody>
      </p:sp>
      <p:graphicFrame>
        <p:nvGraphicFramePr>
          <p:cNvPr id="17443" name="Object 35"/>
          <p:cNvGraphicFramePr>
            <a:graphicFrameLocks noChangeAspect="1"/>
          </p:cNvGraphicFramePr>
          <p:nvPr/>
        </p:nvGraphicFramePr>
        <p:xfrm>
          <a:off x="1635125" y="1643063"/>
          <a:ext cx="1676400" cy="571500"/>
        </p:xfrm>
        <a:graphic>
          <a:graphicData uri="http://schemas.openxmlformats.org/presentationml/2006/ole">
            <mc:AlternateContent xmlns:mc="http://schemas.openxmlformats.org/markup-compatibility/2006">
              <mc:Choice xmlns:v="urn:schemas-microsoft-com:vml" Requires="v">
                <p:oleObj name="Equation" r:id="rId12" imgW="596880" imgH="228600" progId="Equation.DSMT4">
                  <p:embed/>
                </p:oleObj>
              </mc:Choice>
              <mc:Fallback>
                <p:oleObj name="Equation" r:id="rId12" imgW="596880" imgH="228600" progId="Equation.DSMT4">
                  <p:embed/>
                  <p:pic>
                    <p:nvPicPr>
                      <p:cNvPr id="17443" name="Object 35"/>
                      <p:cNvPicPr>
                        <a:picLocks noChangeAspect="1" noChangeArrowheads="1"/>
                      </p:cNvPicPr>
                      <p:nvPr/>
                    </p:nvPicPr>
                    <p:blipFill>
                      <a:blip r:embed="rId13"/>
                      <a:srcRect/>
                      <a:stretch>
                        <a:fillRect/>
                      </a:stretch>
                    </p:blipFill>
                    <p:spPr bwMode="auto">
                      <a:xfrm>
                        <a:off x="1635125" y="1643063"/>
                        <a:ext cx="16764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5" name="Text Box 37"/>
          <p:cNvSpPr txBox="1">
            <a:spLocks noChangeArrowheads="1"/>
          </p:cNvSpPr>
          <p:nvPr/>
        </p:nvSpPr>
        <p:spPr bwMode="auto">
          <a:xfrm>
            <a:off x="107504" y="3420289"/>
            <a:ext cx="38908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dirty="0">
                <a:solidFill>
                  <a:schemeClr val="accent2"/>
                </a:solidFill>
              </a:rPr>
              <a:t>2.</a:t>
            </a:r>
            <a:r>
              <a:rPr lang="zh-CN" altLang="en-US" sz="3200" dirty="0">
                <a:solidFill>
                  <a:schemeClr val="accent2"/>
                </a:solidFill>
              </a:rPr>
              <a:t>力矩 （匀强磁场）</a:t>
            </a:r>
          </a:p>
        </p:txBody>
      </p:sp>
      <p:grpSp>
        <p:nvGrpSpPr>
          <p:cNvPr id="5" name="Group 40"/>
          <p:cNvGrpSpPr>
            <a:grpSpLocks/>
          </p:cNvGrpSpPr>
          <p:nvPr/>
        </p:nvGrpSpPr>
        <p:grpSpPr bwMode="auto">
          <a:xfrm>
            <a:off x="6875463" y="1557338"/>
            <a:ext cx="685800" cy="914400"/>
            <a:chOff x="4800" y="240"/>
            <a:chExt cx="432" cy="576"/>
          </a:xfrm>
        </p:grpSpPr>
        <p:sp>
          <p:nvSpPr>
            <p:cNvPr id="8241" name="Text Box 38"/>
            <p:cNvSpPr txBox="1">
              <a:spLocks noChangeArrowheads="1"/>
            </p:cNvSpPr>
            <p:nvPr/>
          </p:nvSpPr>
          <p:spPr bwMode="auto">
            <a:xfrm>
              <a:off x="4896" y="290"/>
              <a:ext cx="2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chemeClr val="accent2"/>
                  </a:solidFill>
                  <a:sym typeface="Symbol" panose="05050102010706020507" pitchFamily="18" charset="2"/>
                </a:rPr>
                <a:t></a:t>
              </a:r>
              <a:endParaRPr lang="en-US" altLang="zh-CN" sz="2800">
                <a:solidFill>
                  <a:schemeClr val="accent2"/>
                </a:solidFill>
              </a:endParaRPr>
            </a:p>
          </p:txBody>
        </p:sp>
        <p:sp>
          <p:nvSpPr>
            <p:cNvPr id="8242" name="AutoShape 39"/>
            <p:cNvSpPr>
              <a:spLocks noChangeArrowheads="1"/>
            </p:cNvSpPr>
            <p:nvPr/>
          </p:nvSpPr>
          <p:spPr bwMode="auto">
            <a:xfrm>
              <a:off x="4800" y="240"/>
              <a:ext cx="432" cy="576"/>
            </a:xfrm>
            <a:prstGeom prst="wedgeEllipseCallout">
              <a:avLst>
                <a:gd name="adj1" fmla="val -235417"/>
                <a:gd name="adj2" fmla="val 97051"/>
              </a:avLst>
            </a:prstGeom>
            <a:noFill/>
            <a:ln w="1905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2800">
                <a:solidFill>
                  <a:schemeClr val="accent2"/>
                </a:solidFill>
              </a:endParaRPr>
            </a:p>
          </p:txBody>
        </p:sp>
      </p:grpSp>
      <p:grpSp>
        <p:nvGrpSpPr>
          <p:cNvPr id="6" name="Group 58"/>
          <p:cNvGrpSpPr>
            <a:grpSpLocks/>
          </p:cNvGrpSpPr>
          <p:nvPr/>
        </p:nvGrpSpPr>
        <p:grpSpPr bwMode="auto">
          <a:xfrm>
            <a:off x="719138" y="4076700"/>
            <a:ext cx="3276600" cy="550863"/>
            <a:chOff x="182" y="1792"/>
            <a:chExt cx="2064" cy="347"/>
          </a:xfrm>
        </p:grpSpPr>
        <p:sp>
          <p:nvSpPr>
            <p:cNvPr id="8240" name="Text Box 41"/>
            <p:cNvSpPr txBox="1">
              <a:spLocks noChangeArrowheads="1"/>
            </p:cNvSpPr>
            <p:nvPr/>
          </p:nvSpPr>
          <p:spPr bwMode="auto">
            <a:xfrm>
              <a:off x="182" y="1792"/>
              <a:ext cx="20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chemeClr val="accent2"/>
                  </a:solidFill>
                </a:rPr>
                <a:t>(1)      </a:t>
              </a:r>
              <a:r>
                <a:rPr lang="zh-CN" altLang="en-US" sz="2800">
                  <a:solidFill>
                    <a:schemeClr val="accent2"/>
                  </a:solidFill>
                </a:rPr>
                <a:t>对线圈的作用</a:t>
              </a:r>
            </a:p>
          </p:txBody>
        </p:sp>
        <p:graphicFrame>
          <p:nvGraphicFramePr>
            <p:cNvPr id="8208" name="Object 42"/>
            <p:cNvGraphicFramePr>
              <a:graphicFrameLocks noChangeAspect="1"/>
            </p:cNvGraphicFramePr>
            <p:nvPr/>
          </p:nvGraphicFramePr>
          <p:xfrm>
            <a:off x="558" y="1824"/>
            <a:ext cx="282" cy="315"/>
          </p:xfrm>
          <a:graphic>
            <a:graphicData uri="http://schemas.openxmlformats.org/presentationml/2006/ole">
              <mc:AlternateContent xmlns:mc="http://schemas.openxmlformats.org/markup-compatibility/2006">
                <mc:Choice xmlns:v="urn:schemas-microsoft-com:vml" Requires="v">
                  <p:oleObj name="Equation" r:id="rId14" imgW="215640" imgH="241200" progId="Equation.DSMT4">
                    <p:embed/>
                  </p:oleObj>
                </mc:Choice>
                <mc:Fallback>
                  <p:oleObj name="Equation" r:id="rId14" imgW="215640" imgH="241200" progId="Equation.DSMT4">
                    <p:embed/>
                    <p:pic>
                      <p:nvPicPr>
                        <p:cNvPr id="8208" name="Object 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8" y="1824"/>
                          <a:ext cx="28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8"/>
          <p:cNvGrpSpPr>
            <a:grpSpLocks/>
          </p:cNvGrpSpPr>
          <p:nvPr/>
        </p:nvGrpSpPr>
        <p:grpSpPr bwMode="auto">
          <a:xfrm>
            <a:off x="5029200" y="4876800"/>
            <a:ext cx="1382713" cy="1382713"/>
            <a:chOff x="3360" y="3072"/>
            <a:chExt cx="871" cy="871"/>
          </a:xfrm>
        </p:grpSpPr>
        <p:sp>
          <p:nvSpPr>
            <p:cNvPr id="8235" name="Oval 43"/>
            <p:cNvSpPr>
              <a:spLocks noChangeArrowheads="1"/>
            </p:cNvSpPr>
            <p:nvPr/>
          </p:nvSpPr>
          <p:spPr bwMode="auto">
            <a:xfrm>
              <a:off x="3360" y="3072"/>
              <a:ext cx="871" cy="871"/>
            </a:xfrm>
            <a:prstGeom prst="ellipse">
              <a:avLst/>
            </a:pr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8236" name="Group 7"/>
            <p:cNvGrpSpPr>
              <a:grpSpLocks/>
            </p:cNvGrpSpPr>
            <p:nvPr/>
          </p:nvGrpSpPr>
          <p:grpSpPr bwMode="auto">
            <a:xfrm>
              <a:off x="3456" y="3352"/>
              <a:ext cx="405" cy="360"/>
              <a:chOff x="3456" y="3352"/>
              <a:chExt cx="405" cy="360"/>
            </a:xfrm>
          </p:grpSpPr>
          <p:grpSp>
            <p:nvGrpSpPr>
              <p:cNvPr id="8237" name="Group 47"/>
              <p:cNvGrpSpPr>
                <a:grpSpLocks/>
              </p:cNvGrpSpPr>
              <p:nvPr/>
            </p:nvGrpSpPr>
            <p:grpSpPr bwMode="auto">
              <a:xfrm>
                <a:off x="3725" y="3445"/>
                <a:ext cx="136" cy="136"/>
                <a:chOff x="2885" y="2809"/>
                <a:chExt cx="136" cy="136"/>
              </a:xfrm>
            </p:grpSpPr>
            <p:sp>
              <p:nvSpPr>
                <p:cNvPr id="8238" name="Oval 44"/>
                <p:cNvSpPr>
                  <a:spLocks noChangeArrowheads="1"/>
                </p:cNvSpPr>
                <p:nvPr/>
              </p:nvSpPr>
              <p:spPr bwMode="auto">
                <a:xfrm>
                  <a:off x="2930" y="2854"/>
                  <a:ext cx="45" cy="45"/>
                </a:xfrm>
                <a:prstGeom prst="ellipse">
                  <a:avLst/>
                </a:prstGeom>
                <a:solidFill>
                  <a:srgbClr val="000000"/>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239" name="Oval 45"/>
                <p:cNvSpPr>
                  <a:spLocks noChangeArrowheads="1"/>
                </p:cNvSpPr>
                <p:nvPr/>
              </p:nvSpPr>
              <p:spPr bwMode="auto">
                <a:xfrm>
                  <a:off x="2885" y="2809"/>
                  <a:ext cx="136" cy="1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aphicFrame>
            <p:nvGraphicFramePr>
              <p:cNvPr id="8207" name="Object 48"/>
              <p:cNvGraphicFramePr>
                <a:graphicFrameLocks noChangeAspect="1"/>
              </p:cNvGraphicFramePr>
              <p:nvPr/>
            </p:nvGraphicFramePr>
            <p:xfrm>
              <a:off x="3456" y="3352"/>
              <a:ext cx="257" cy="360"/>
            </p:xfrm>
            <a:graphic>
              <a:graphicData uri="http://schemas.openxmlformats.org/presentationml/2006/ole">
                <mc:AlternateContent xmlns:mc="http://schemas.openxmlformats.org/markup-compatibility/2006">
                  <mc:Choice xmlns:v="urn:schemas-microsoft-com:vml" Requires="v">
                    <p:oleObj name="Equation" r:id="rId16" imgW="164880" imgH="228600" progId="Equation.DSMT4">
                      <p:embed/>
                    </p:oleObj>
                  </mc:Choice>
                  <mc:Fallback>
                    <p:oleObj name="Equation" r:id="rId16" imgW="164880" imgH="228600" progId="Equation.DSMT4">
                      <p:embed/>
                      <p:pic>
                        <p:nvPicPr>
                          <p:cNvPr id="8207" name="Object 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56" y="3352"/>
                            <a:ext cx="257"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7460" name="Freeform 52"/>
          <p:cNvSpPr>
            <a:spLocks/>
          </p:cNvSpPr>
          <p:nvPr/>
        </p:nvSpPr>
        <p:spPr bwMode="auto">
          <a:xfrm>
            <a:off x="6319520" y="5937345"/>
            <a:ext cx="434848" cy="262287"/>
          </a:xfrm>
          <a:custGeom>
            <a:avLst/>
            <a:gdLst>
              <a:gd name="T0" fmla="*/ 0 w 276"/>
              <a:gd name="T1" fmla="*/ 0 h 198"/>
              <a:gd name="T2" fmla="*/ 2147483647 w 276"/>
              <a:gd name="T3" fmla="*/ 2147483647 h 198"/>
              <a:gd name="T4" fmla="*/ 0 60000 65536"/>
              <a:gd name="T5" fmla="*/ 0 60000 65536"/>
              <a:gd name="T6" fmla="*/ 0 w 276"/>
              <a:gd name="T7" fmla="*/ 0 h 198"/>
              <a:gd name="T8" fmla="*/ 276 w 276"/>
              <a:gd name="T9" fmla="*/ 198 h 198"/>
            </a:gdLst>
            <a:ahLst/>
            <a:cxnLst>
              <a:cxn ang="T4">
                <a:pos x="T0" y="T1"/>
              </a:cxn>
              <a:cxn ang="T5">
                <a:pos x="T2" y="T3"/>
              </a:cxn>
            </a:cxnLst>
            <a:rect l="T6" t="T7" r="T8" b="T9"/>
            <a:pathLst>
              <a:path w="276" h="198">
                <a:moveTo>
                  <a:pt x="0" y="0"/>
                </a:moveTo>
                <a:lnTo>
                  <a:pt x="276" y="198"/>
                </a:lnTo>
              </a:path>
            </a:pathLst>
          </a:custGeom>
          <a:noFill/>
          <a:ln w="3810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61" name="Object 53"/>
          <p:cNvGraphicFramePr>
            <a:graphicFrameLocks noChangeAspect="1"/>
          </p:cNvGraphicFramePr>
          <p:nvPr/>
        </p:nvGraphicFramePr>
        <p:xfrm>
          <a:off x="6705600" y="6096000"/>
          <a:ext cx="501650" cy="422275"/>
        </p:xfrm>
        <a:graphic>
          <a:graphicData uri="http://schemas.openxmlformats.org/presentationml/2006/ole">
            <mc:AlternateContent xmlns:mc="http://schemas.openxmlformats.org/markup-compatibility/2006">
              <mc:Choice xmlns:v="urn:schemas-microsoft-com:vml" Requires="v">
                <p:oleObj name="Equation" r:id="rId18" imgW="241200" imgH="203040" progId="Equation.DSMT4">
                  <p:embed/>
                </p:oleObj>
              </mc:Choice>
              <mc:Fallback>
                <p:oleObj name="Equation" r:id="rId18" imgW="241200" imgH="203040" progId="Equation.DSMT4">
                  <p:embed/>
                  <p:pic>
                    <p:nvPicPr>
                      <p:cNvPr id="17461" name="Object 5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05600" y="6096000"/>
                        <a:ext cx="50165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59" name="Freeform 51"/>
          <p:cNvSpPr>
            <a:spLocks/>
          </p:cNvSpPr>
          <p:nvPr/>
        </p:nvSpPr>
        <p:spPr bwMode="auto">
          <a:xfrm>
            <a:off x="6306185" y="5754464"/>
            <a:ext cx="104775" cy="180975"/>
          </a:xfrm>
          <a:custGeom>
            <a:avLst/>
            <a:gdLst>
              <a:gd name="T0" fmla="*/ 0 w 66"/>
              <a:gd name="T1" fmla="*/ 2147483647 h 114"/>
              <a:gd name="T2" fmla="*/ 2147483647 w 66"/>
              <a:gd name="T3" fmla="*/ 0 h 114"/>
              <a:gd name="T4" fmla="*/ 0 60000 65536"/>
              <a:gd name="T5" fmla="*/ 0 60000 65536"/>
              <a:gd name="T6" fmla="*/ 0 w 66"/>
              <a:gd name="T7" fmla="*/ 0 h 114"/>
              <a:gd name="T8" fmla="*/ 66 w 66"/>
              <a:gd name="T9" fmla="*/ 114 h 114"/>
            </a:gdLst>
            <a:ahLst/>
            <a:cxnLst>
              <a:cxn ang="T4">
                <a:pos x="T0" y="T1"/>
              </a:cxn>
              <a:cxn ang="T5">
                <a:pos x="T2" y="T3"/>
              </a:cxn>
            </a:cxnLst>
            <a:rect l="T6" t="T7" r="T8" b="T9"/>
            <a:pathLst>
              <a:path w="66" h="114">
                <a:moveTo>
                  <a:pt x="0" y="114"/>
                </a:moveTo>
                <a:lnTo>
                  <a:pt x="66" y="0"/>
                </a:lnTo>
              </a:path>
            </a:pathLst>
          </a:custGeom>
          <a:noFill/>
          <a:ln w="38100" cap="flat" cmpd="sng">
            <a:solidFill>
              <a:srgbClr val="FF00FF"/>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62" name="Object 54"/>
          <p:cNvGraphicFramePr>
            <a:graphicFrameLocks noChangeAspect="1"/>
          </p:cNvGraphicFramePr>
          <p:nvPr/>
        </p:nvGraphicFramePr>
        <p:xfrm>
          <a:off x="6477000" y="5445125"/>
          <a:ext cx="590550" cy="449263"/>
        </p:xfrm>
        <a:graphic>
          <a:graphicData uri="http://schemas.openxmlformats.org/presentationml/2006/ole">
            <mc:AlternateContent xmlns:mc="http://schemas.openxmlformats.org/markup-compatibility/2006">
              <mc:Choice xmlns:v="urn:schemas-microsoft-com:vml" Requires="v">
                <p:oleObj name="Equation" r:id="rId20" imgW="266400" imgH="203040" progId="Equation.DSMT4">
                  <p:embed/>
                </p:oleObj>
              </mc:Choice>
              <mc:Fallback>
                <p:oleObj name="Equation" r:id="rId20" imgW="266400" imgH="203040" progId="Equation.DSMT4">
                  <p:embed/>
                  <p:pic>
                    <p:nvPicPr>
                      <p:cNvPr id="17462" name="Object 5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77000" y="5445125"/>
                        <a:ext cx="590550" cy="449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57" name="Freeform 49"/>
          <p:cNvSpPr>
            <a:spLocks/>
          </p:cNvSpPr>
          <p:nvPr/>
        </p:nvSpPr>
        <p:spPr bwMode="auto">
          <a:xfrm>
            <a:off x="4990014" y="5217894"/>
            <a:ext cx="131762" cy="247650"/>
          </a:xfrm>
          <a:custGeom>
            <a:avLst/>
            <a:gdLst>
              <a:gd name="T0" fmla="*/ 2147483647 w 83"/>
              <a:gd name="T1" fmla="*/ 0 h 156"/>
              <a:gd name="T2" fmla="*/ 0 w 83"/>
              <a:gd name="T3" fmla="*/ 2147483647 h 156"/>
              <a:gd name="T4" fmla="*/ 0 60000 65536"/>
              <a:gd name="T5" fmla="*/ 0 60000 65536"/>
              <a:gd name="T6" fmla="*/ 0 w 83"/>
              <a:gd name="T7" fmla="*/ 0 h 156"/>
              <a:gd name="T8" fmla="*/ 83 w 83"/>
              <a:gd name="T9" fmla="*/ 156 h 156"/>
            </a:gdLst>
            <a:ahLst/>
            <a:cxnLst>
              <a:cxn ang="T4">
                <a:pos x="T0" y="T1"/>
              </a:cxn>
              <a:cxn ang="T5">
                <a:pos x="T2" y="T3"/>
              </a:cxn>
            </a:cxnLst>
            <a:rect l="T6" t="T7" r="T8" b="T9"/>
            <a:pathLst>
              <a:path w="83" h="156">
                <a:moveTo>
                  <a:pt x="83" y="0"/>
                </a:moveTo>
                <a:lnTo>
                  <a:pt x="0" y="156"/>
                </a:lnTo>
              </a:path>
            </a:pathLst>
          </a:custGeom>
          <a:noFill/>
          <a:ln w="38100" cap="flat" cmpd="sng">
            <a:solidFill>
              <a:srgbClr val="FF00FF"/>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63" name="Object 55"/>
          <p:cNvGraphicFramePr>
            <a:graphicFrameLocks noChangeAspect="1"/>
          </p:cNvGraphicFramePr>
          <p:nvPr/>
        </p:nvGraphicFramePr>
        <p:xfrm>
          <a:off x="4294128" y="5124737"/>
          <a:ext cx="676275" cy="449263"/>
        </p:xfrm>
        <a:graphic>
          <a:graphicData uri="http://schemas.openxmlformats.org/presentationml/2006/ole">
            <mc:AlternateContent xmlns:mc="http://schemas.openxmlformats.org/markup-compatibility/2006">
              <mc:Choice xmlns:v="urn:schemas-microsoft-com:vml" Requires="v">
                <p:oleObj name="公式" r:id="rId22" imgW="304560" imgH="203040" progId="Equation.3">
                  <p:embed/>
                </p:oleObj>
              </mc:Choice>
              <mc:Fallback>
                <p:oleObj name="公式" r:id="rId22" imgW="304560" imgH="203040" progId="Equation.3">
                  <p:embed/>
                  <p:pic>
                    <p:nvPicPr>
                      <p:cNvPr id="17463" name="Object 5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94128" y="5124737"/>
                        <a:ext cx="676275" cy="449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72" name="Text Box 64"/>
          <p:cNvSpPr txBox="1">
            <a:spLocks noChangeArrowheads="1"/>
          </p:cNvSpPr>
          <p:nvPr/>
        </p:nvSpPr>
        <p:spPr bwMode="auto">
          <a:xfrm>
            <a:off x="1158900" y="5013176"/>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accent2"/>
                </a:solidFill>
              </a:rPr>
              <a:t>合力为零</a:t>
            </a:r>
          </a:p>
        </p:txBody>
      </p:sp>
      <p:sp>
        <p:nvSpPr>
          <p:cNvPr id="17474" name="Text Box 66"/>
          <p:cNvSpPr txBox="1">
            <a:spLocks noChangeArrowheads="1"/>
          </p:cNvSpPr>
          <p:nvPr/>
        </p:nvSpPr>
        <p:spPr bwMode="auto">
          <a:xfrm>
            <a:off x="1161753" y="5718175"/>
            <a:ext cx="197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accent2"/>
                </a:solidFill>
              </a:rPr>
              <a:t>合力矩为零</a:t>
            </a:r>
          </a:p>
        </p:txBody>
      </p:sp>
      <p:sp>
        <p:nvSpPr>
          <p:cNvPr id="17475" name="Text Box 67"/>
          <p:cNvSpPr txBox="1">
            <a:spLocks noChangeArrowheads="1"/>
          </p:cNvSpPr>
          <p:nvPr/>
        </p:nvSpPr>
        <p:spPr bwMode="auto">
          <a:xfrm>
            <a:off x="525463" y="2286000"/>
            <a:ext cx="4191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accent2"/>
                </a:solidFill>
              </a:rPr>
              <a:t>方向：与电流成右手螺旋关系</a:t>
            </a:r>
          </a:p>
        </p:txBody>
      </p:sp>
      <p:sp>
        <p:nvSpPr>
          <p:cNvPr id="17476" name="Text Box 68"/>
          <p:cNvSpPr txBox="1">
            <a:spLocks noChangeArrowheads="1"/>
          </p:cNvSpPr>
          <p:nvPr/>
        </p:nvSpPr>
        <p:spPr bwMode="auto">
          <a:xfrm>
            <a:off x="5029200" y="3049588"/>
            <a:ext cx="322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i="1">
                <a:solidFill>
                  <a:schemeClr val="accent2"/>
                </a:solidFill>
              </a:rPr>
              <a:t>s</a:t>
            </a:r>
          </a:p>
        </p:txBody>
      </p:sp>
      <p:sp>
        <p:nvSpPr>
          <p:cNvPr id="17429" name="Freeform 21"/>
          <p:cNvSpPr>
            <a:spLocks/>
          </p:cNvSpPr>
          <p:nvPr/>
        </p:nvSpPr>
        <p:spPr bwMode="auto">
          <a:xfrm>
            <a:off x="5410200" y="2524125"/>
            <a:ext cx="304800" cy="295275"/>
          </a:xfrm>
          <a:custGeom>
            <a:avLst/>
            <a:gdLst>
              <a:gd name="T0" fmla="*/ 0 w 192"/>
              <a:gd name="T1" fmla="*/ 2147483647 h 186"/>
              <a:gd name="T2" fmla="*/ 2147483647 w 192"/>
              <a:gd name="T3" fmla="*/ 0 h 186"/>
              <a:gd name="T4" fmla="*/ 0 60000 65536"/>
              <a:gd name="T5" fmla="*/ 0 60000 65536"/>
              <a:gd name="T6" fmla="*/ 0 w 192"/>
              <a:gd name="T7" fmla="*/ 0 h 186"/>
              <a:gd name="T8" fmla="*/ 192 w 192"/>
              <a:gd name="T9" fmla="*/ 186 h 186"/>
            </a:gdLst>
            <a:ahLst/>
            <a:cxnLst>
              <a:cxn ang="T4">
                <a:pos x="T0" y="T1"/>
              </a:cxn>
              <a:cxn ang="T5">
                <a:pos x="T2" y="T3"/>
              </a:cxn>
            </a:cxnLst>
            <a:rect l="T6" t="T7" r="T8" b="T9"/>
            <a:pathLst>
              <a:path w="192" h="186">
                <a:moveTo>
                  <a:pt x="0" y="186"/>
                </a:moveTo>
                <a:lnTo>
                  <a:pt x="192" y="0"/>
                </a:lnTo>
              </a:path>
            </a:pathLst>
          </a:custGeom>
          <a:noFill/>
          <a:ln w="38100" cap="flat" cmpd="sng">
            <a:solidFill>
              <a:srgbClr val="FF3300"/>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78" name="Object 70"/>
          <p:cNvGraphicFramePr>
            <a:graphicFrameLocks noChangeAspect="1"/>
          </p:cNvGraphicFramePr>
          <p:nvPr/>
        </p:nvGraphicFramePr>
        <p:xfrm>
          <a:off x="7104063" y="2730500"/>
          <a:ext cx="1600200" cy="442913"/>
        </p:xfrm>
        <a:graphic>
          <a:graphicData uri="http://schemas.openxmlformats.org/presentationml/2006/ole">
            <mc:AlternateContent xmlns:mc="http://schemas.openxmlformats.org/markup-compatibility/2006">
              <mc:Choice xmlns:v="urn:schemas-microsoft-com:vml" Requires="v">
                <p:oleObj name="Equation" r:id="rId24" imgW="825480" imgH="228600" progId="Equation.DSMT4">
                  <p:embed/>
                </p:oleObj>
              </mc:Choice>
              <mc:Fallback>
                <p:oleObj name="Equation" r:id="rId24" imgW="825480" imgH="228600" progId="Equation.DSMT4">
                  <p:embed/>
                  <p:pic>
                    <p:nvPicPr>
                      <p:cNvPr id="17478" name="Object 7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104063" y="2730500"/>
                        <a:ext cx="1600200" cy="4429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79" name="Object 71"/>
          <p:cNvGraphicFramePr>
            <a:graphicFrameLocks noChangeAspect="1"/>
          </p:cNvGraphicFramePr>
          <p:nvPr/>
        </p:nvGraphicFramePr>
        <p:xfrm>
          <a:off x="5761038" y="2152650"/>
          <a:ext cx="428625" cy="457200"/>
        </p:xfrm>
        <a:graphic>
          <a:graphicData uri="http://schemas.openxmlformats.org/presentationml/2006/ole">
            <mc:AlternateContent xmlns:mc="http://schemas.openxmlformats.org/markup-compatibility/2006">
              <mc:Choice xmlns:v="urn:schemas-microsoft-com:vml" Requires="v">
                <p:oleObj name="Equation" r:id="rId26" imgW="215640" imgH="228600" progId="Equation.DSMT4">
                  <p:embed/>
                </p:oleObj>
              </mc:Choice>
              <mc:Fallback>
                <p:oleObj name="Equation" r:id="rId26" imgW="215640" imgH="228600" progId="Equation.DSMT4">
                  <p:embed/>
                  <p:pic>
                    <p:nvPicPr>
                      <p:cNvPr id="17479" name="Object 7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761038" y="2152650"/>
                        <a:ext cx="4286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80" name="Object 72"/>
          <p:cNvGraphicFramePr>
            <a:graphicFrameLocks noChangeAspect="1"/>
          </p:cNvGraphicFramePr>
          <p:nvPr/>
        </p:nvGraphicFramePr>
        <p:xfrm>
          <a:off x="5791200" y="4267200"/>
          <a:ext cx="515938" cy="576263"/>
        </p:xfrm>
        <a:graphic>
          <a:graphicData uri="http://schemas.openxmlformats.org/presentationml/2006/ole">
            <mc:AlternateContent xmlns:mc="http://schemas.openxmlformats.org/markup-compatibility/2006">
              <mc:Choice xmlns:v="urn:schemas-microsoft-com:vml" Requires="v">
                <p:oleObj name="Equation" r:id="rId28" imgW="215640" imgH="241200" progId="Equation.DSMT4">
                  <p:embed/>
                </p:oleObj>
              </mc:Choice>
              <mc:Fallback>
                <p:oleObj name="Equation" r:id="rId28" imgW="215640" imgH="241200" progId="Equation.DSMT4">
                  <p:embed/>
                  <p:pic>
                    <p:nvPicPr>
                      <p:cNvPr id="17480" name="Object 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267200"/>
                        <a:ext cx="515938" cy="5762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64" name="Freeform 56"/>
          <p:cNvSpPr>
            <a:spLocks/>
          </p:cNvSpPr>
          <p:nvPr/>
        </p:nvSpPr>
        <p:spPr bwMode="auto">
          <a:xfrm>
            <a:off x="4620895" y="4900270"/>
            <a:ext cx="479425" cy="323850"/>
          </a:xfrm>
          <a:custGeom>
            <a:avLst/>
            <a:gdLst>
              <a:gd name="T0" fmla="*/ 0 w 302"/>
              <a:gd name="T1" fmla="*/ 0 h 204"/>
              <a:gd name="T2" fmla="*/ 2147483647 w 302"/>
              <a:gd name="T3" fmla="*/ 2147483647 h 204"/>
              <a:gd name="T4" fmla="*/ 0 60000 65536"/>
              <a:gd name="T5" fmla="*/ 0 60000 65536"/>
              <a:gd name="T6" fmla="*/ 0 w 302"/>
              <a:gd name="T7" fmla="*/ 0 h 204"/>
              <a:gd name="T8" fmla="*/ 302 w 302"/>
              <a:gd name="T9" fmla="*/ 204 h 204"/>
            </a:gdLst>
            <a:ahLst/>
            <a:cxnLst>
              <a:cxn ang="T4">
                <a:pos x="T0" y="T1"/>
              </a:cxn>
              <a:cxn ang="T5">
                <a:pos x="T2" y="T3"/>
              </a:cxn>
            </a:cxnLst>
            <a:rect l="T6" t="T7" r="T8" b="T9"/>
            <a:pathLst>
              <a:path w="302" h="204">
                <a:moveTo>
                  <a:pt x="0" y="0"/>
                </a:moveTo>
                <a:lnTo>
                  <a:pt x="302" y="204"/>
                </a:lnTo>
              </a:path>
            </a:pathLst>
          </a:custGeom>
          <a:noFill/>
          <a:ln w="38100" cap="flat" cmpd="sng">
            <a:solidFill>
              <a:schemeClr val="tx1"/>
            </a:solidFill>
            <a:prstDash val="solid"/>
            <a:round/>
            <a:headEnd type="arrow"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65" name="Object 57"/>
          <p:cNvGraphicFramePr>
            <a:graphicFrameLocks noChangeAspect="1"/>
          </p:cNvGraphicFramePr>
          <p:nvPr/>
        </p:nvGraphicFramePr>
        <p:xfrm>
          <a:off x="4419600" y="4343400"/>
          <a:ext cx="585788" cy="422275"/>
        </p:xfrm>
        <a:graphic>
          <a:graphicData uri="http://schemas.openxmlformats.org/presentationml/2006/ole">
            <mc:AlternateContent xmlns:mc="http://schemas.openxmlformats.org/markup-compatibility/2006">
              <mc:Choice xmlns:v="urn:schemas-microsoft-com:vml" Requires="v">
                <p:oleObj name="Equation" r:id="rId29" imgW="279360" imgH="203040" progId="Equation.DSMT4">
                  <p:embed/>
                </p:oleObj>
              </mc:Choice>
              <mc:Fallback>
                <p:oleObj name="Equation" r:id="rId29" imgW="279360" imgH="203040" progId="Equation.DSMT4">
                  <p:embed/>
                  <p:pic>
                    <p:nvPicPr>
                      <p:cNvPr id="17465" name="Object 5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419600" y="4343400"/>
                        <a:ext cx="585788" cy="422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81" name="Freeform 73"/>
          <p:cNvSpPr>
            <a:spLocks/>
          </p:cNvSpPr>
          <p:nvPr/>
        </p:nvSpPr>
        <p:spPr bwMode="auto">
          <a:xfrm>
            <a:off x="5081588" y="5201568"/>
            <a:ext cx="1243012" cy="747712"/>
          </a:xfrm>
          <a:custGeom>
            <a:avLst/>
            <a:gdLst>
              <a:gd name="T0" fmla="*/ 0 w 783"/>
              <a:gd name="T1" fmla="*/ 0 h 471"/>
              <a:gd name="T2" fmla="*/ 2147483647 w 783"/>
              <a:gd name="T3" fmla="*/ 2147483647 h 471"/>
              <a:gd name="T4" fmla="*/ 0 60000 65536"/>
              <a:gd name="T5" fmla="*/ 0 60000 65536"/>
              <a:gd name="T6" fmla="*/ 0 w 783"/>
              <a:gd name="T7" fmla="*/ 0 h 471"/>
              <a:gd name="T8" fmla="*/ 783 w 783"/>
              <a:gd name="T9" fmla="*/ 471 h 471"/>
            </a:gdLst>
            <a:ahLst/>
            <a:cxnLst>
              <a:cxn ang="T4">
                <a:pos x="T0" y="T1"/>
              </a:cxn>
              <a:cxn ang="T5">
                <a:pos x="T2" y="T3"/>
              </a:cxn>
            </a:cxnLst>
            <a:rect l="T6" t="T7" r="T8" b="T9"/>
            <a:pathLst>
              <a:path w="783" h="471">
                <a:moveTo>
                  <a:pt x="0" y="0"/>
                </a:moveTo>
                <a:lnTo>
                  <a:pt x="783" y="471"/>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0" name="Group 4"/>
          <p:cNvGrpSpPr>
            <a:grpSpLocks/>
          </p:cNvGrpSpPr>
          <p:nvPr/>
        </p:nvGrpSpPr>
        <p:grpSpPr bwMode="auto">
          <a:xfrm>
            <a:off x="6337300" y="4432300"/>
            <a:ext cx="215900" cy="215900"/>
            <a:chOff x="2904" y="2820"/>
            <a:chExt cx="136" cy="136"/>
          </a:xfrm>
        </p:grpSpPr>
        <p:sp>
          <p:nvSpPr>
            <p:cNvPr id="8233" name="Oval 5"/>
            <p:cNvSpPr>
              <a:spLocks noChangeArrowheads="1"/>
            </p:cNvSpPr>
            <p:nvPr/>
          </p:nvSpPr>
          <p:spPr bwMode="auto">
            <a:xfrm>
              <a:off x="2949" y="2865"/>
              <a:ext cx="45" cy="45"/>
            </a:xfrm>
            <a:prstGeom prst="ellipse">
              <a:avLst/>
            </a:prstGeom>
            <a:solidFill>
              <a:srgbClr val="000000"/>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234" name="Oval 6"/>
            <p:cNvSpPr>
              <a:spLocks noChangeArrowheads="1"/>
            </p:cNvSpPr>
            <p:nvPr/>
          </p:nvSpPr>
          <p:spPr bwMode="auto">
            <a:xfrm>
              <a:off x="2904" y="2820"/>
              <a:ext cx="136" cy="1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aphicFrame>
        <p:nvGraphicFramePr>
          <p:cNvPr id="36873" name="Object 9"/>
          <p:cNvGraphicFramePr>
            <a:graphicFrameLocks noChangeAspect="1"/>
          </p:cNvGraphicFramePr>
          <p:nvPr/>
        </p:nvGraphicFramePr>
        <p:xfrm>
          <a:off x="7240588" y="4843463"/>
          <a:ext cx="1354137" cy="393700"/>
        </p:xfrm>
        <a:graphic>
          <a:graphicData uri="http://schemas.openxmlformats.org/presentationml/2006/ole">
            <mc:AlternateContent xmlns:mc="http://schemas.openxmlformats.org/markup-compatibility/2006">
              <mc:Choice xmlns:v="urn:schemas-microsoft-com:vml" Requires="v">
                <p:oleObj name="Equation" r:id="rId31" imgW="698400" imgH="203040" progId="Equation.DSMT4">
                  <p:embed/>
                </p:oleObj>
              </mc:Choice>
              <mc:Fallback>
                <p:oleObj name="Equation" r:id="rId31" imgW="698400" imgH="203040" progId="Equation.DSMT4">
                  <p:embed/>
                  <p:pic>
                    <p:nvPicPr>
                      <p:cNvPr id="36873" name="Object 9"/>
                      <p:cNvPicPr>
                        <a:picLocks noChangeAspect="1" noChangeArrowheads="1"/>
                      </p:cNvPicPr>
                      <p:nvPr/>
                    </p:nvPicPr>
                    <p:blipFill>
                      <a:blip r:embed="rId32"/>
                      <a:srcRect/>
                      <a:stretch>
                        <a:fillRect/>
                      </a:stretch>
                    </p:blipFill>
                    <p:spPr bwMode="auto">
                      <a:xfrm>
                        <a:off x="7240588" y="4843463"/>
                        <a:ext cx="1354137"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74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17476"/>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744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7425"/>
                                        </p:tgtEl>
                                        <p:attrNameLst>
                                          <p:attrName>style.visibility</p:attrName>
                                        </p:attrNameLst>
                                      </p:cBhvr>
                                      <p:to>
                                        <p:strVal val="visible"/>
                                      </p:to>
                                    </p:set>
                                  </p:childTnLst>
                                </p:cTn>
                              </p:par>
                            </p:childTnLst>
                          </p:cTn>
                        </p:par>
                        <p:par>
                          <p:cTn id="42" fill="hold" nodeType="afterGroup">
                            <p:stCondLst>
                              <p:cond delay="500"/>
                            </p:stCondLst>
                            <p:childTnLst>
                              <p:par>
                                <p:cTn id="43" presetID="1" presetClass="entr" presetSubtype="0" fill="hold" nodeType="afterEffect">
                                  <p:stCondLst>
                                    <p:cond delay="0"/>
                                  </p:stCondLst>
                                  <p:childTnLst>
                                    <p:set>
                                      <p:cBhvr>
                                        <p:cTn id="44" dur="1" fill="hold">
                                          <p:stCondLst>
                                            <p:cond delay="499"/>
                                          </p:stCondLst>
                                        </p:cTn>
                                        <p:tgtEl>
                                          <p:spTgt spid="1743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7426"/>
                                        </p:tgtEl>
                                        <p:attrNameLst>
                                          <p:attrName>style.visibility</p:attrName>
                                        </p:attrNameLst>
                                      </p:cBhvr>
                                      <p:to>
                                        <p:strVal val="visible"/>
                                      </p:to>
                                    </p:set>
                                  </p:childTnLst>
                                </p:cTn>
                              </p:par>
                            </p:childTnLst>
                          </p:cTn>
                        </p:par>
                        <p:par>
                          <p:cTn id="49" fill="hold" nodeType="afterGroup">
                            <p:stCondLst>
                              <p:cond delay="500"/>
                            </p:stCondLst>
                            <p:childTnLst>
                              <p:par>
                                <p:cTn id="50" presetID="1" presetClass="entr" presetSubtype="0" fill="hold" nodeType="afterEffect">
                                  <p:stCondLst>
                                    <p:cond delay="0"/>
                                  </p:stCondLst>
                                  <p:childTnLst>
                                    <p:set>
                                      <p:cBhvr>
                                        <p:cTn id="51" dur="1" fill="hold">
                                          <p:stCondLst>
                                            <p:cond delay="499"/>
                                          </p:stCondLst>
                                        </p:cTn>
                                        <p:tgtEl>
                                          <p:spTgt spid="17432"/>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7429"/>
                                        </p:tgtEl>
                                        <p:attrNameLst>
                                          <p:attrName>style.visibility</p:attrName>
                                        </p:attrNameLst>
                                      </p:cBhvr>
                                      <p:to>
                                        <p:strVal val="visible"/>
                                      </p:to>
                                    </p:set>
                                  </p:childTnLst>
                                </p:cTn>
                              </p:par>
                            </p:childTnLst>
                          </p:cTn>
                        </p:par>
                        <p:par>
                          <p:cTn id="56" fill="hold" nodeType="afterGroup">
                            <p:stCondLst>
                              <p:cond delay="500"/>
                            </p:stCondLst>
                            <p:childTnLst>
                              <p:par>
                                <p:cTn id="57" presetID="1" presetClass="entr" presetSubtype="0" fill="hold" nodeType="afterEffect">
                                  <p:stCondLst>
                                    <p:cond delay="0"/>
                                  </p:stCondLst>
                                  <p:childTnLst>
                                    <p:set>
                                      <p:cBhvr>
                                        <p:cTn id="58" dur="1" fill="hold">
                                          <p:stCondLst>
                                            <p:cond delay="499"/>
                                          </p:stCondLst>
                                        </p:cTn>
                                        <p:tgtEl>
                                          <p:spTgt spid="17479"/>
                                        </p:tgtEl>
                                        <p:attrNameLst>
                                          <p:attrName>style.visibility</p:attrName>
                                        </p:attrNameLst>
                                      </p:cBhvr>
                                      <p:to>
                                        <p:strVal val="visible"/>
                                      </p:to>
                                    </p:set>
                                  </p:childTnLst>
                                </p:cTn>
                              </p:par>
                            </p:childTnLst>
                          </p:cTn>
                        </p:par>
                        <p:par>
                          <p:cTn id="59" fill="hold" nodeType="afterGroup">
                            <p:stCondLst>
                              <p:cond delay="1000"/>
                            </p:stCondLst>
                            <p:childTnLst>
                              <p:par>
                                <p:cTn id="60" presetID="1" presetClass="entr" presetSubtype="0" fill="hold" nodeType="afterEffect">
                                  <p:stCondLst>
                                    <p:cond delay="0"/>
                                  </p:stCondLst>
                                  <p:childTnLst>
                                    <p:set>
                                      <p:cBhvr>
                                        <p:cTn id="61" dur="1" fill="hold">
                                          <p:stCondLst>
                                            <p:cond delay="499"/>
                                          </p:stCondLst>
                                        </p:cTn>
                                        <p:tgtEl>
                                          <p:spTgt spid="5"/>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499"/>
                                          </p:stCondLst>
                                        </p:cTn>
                                        <p:tgtEl>
                                          <p:spTgt spid="17478"/>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499"/>
                                          </p:stCondLst>
                                        </p:cTn>
                                        <p:tgtEl>
                                          <p:spTgt spid="17433"/>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6"/>
                                        </p:tgtEl>
                                        <p:attrNameLst>
                                          <p:attrName>style.visibility</p:attrName>
                                        </p:attrNameLst>
                                      </p:cBhvr>
                                      <p:to>
                                        <p:strVal val="visible"/>
                                      </p:to>
                                    </p:set>
                                  </p:childTnLst>
                                </p:cTn>
                              </p:par>
                            </p:childTnLst>
                          </p:cTn>
                        </p:par>
                        <p:par>
                          <p:cTn id="74" fill="hold" nodeType="afterGroup">
                            <p:stCondLst>
                              <p:cond delay="500"/>
                            </p:stCondLst>
                            <p:childTnLst>
                              <p:par>
                                <p:cTn id="75" presetID="1" presetClass="entr" presetSubtype="0" fill="hold" nodeType="afterEffect">
                                  <p:stCondLst>
                                    <p:cond delay="0"/>
                                  </p:stCondLst>
                                  <p:childTnLst>
                                    <p:set>
                                      <p:cBhvr>
                                        <p:cTn id="76" dur="1" fill="hold">
                                          <p:stCondLst>
                                            <p:cond delay="499"/>
                                          </p:stCondLst>
                                        </p:cTn>
                                        <p:tgtEl>
                                          <p:spTgt spid="17480"/>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nodeType="clickEffect">
                                  <p:stCondLst>
                                    <p:cond delay="0"/>
                                  </p:stCondLst>
                                  <p:childTnLst>
                                    <p:set>
                                      <p:cBhvr>
                                        <p:cTn id="80" dur="1" fill="hold">
                                          <p:stCondLst>
                                            <p:cond delay="0"/>
                                          </p:stCondLst>
                                        </p:cTn>
                                        <p:tgtEl>
                                          <p:spTgt spid="10"/>
                                        </p:tgtEl>
                                        <p:attrNameLst>
                                          <p:attrName>style.visibility</p:attrName>
                                        </p:attrNameLst>
                                      </p:cBhvr>
                                      <p:to>
                                        <p:strVal val="visible"/>
                                      </p:to>
                                    </p:set>
                                    <p:anim calcmode="lin" valueType="num">
                                      <p:cBhvr additive="base">
                                        <p:cTn id="81" dur="500" fill="hold"/>
                                        <p:tgtEl>
                                          <p:spTgt spid="10"/>
                                        </p:tgtEl>
                                        <p:attrNameLst>
                                          <p:attrName>ppt_x</p:attrName>
                                        </p:attrNameLst>
                                      </p:cBhvr>
                                      <p:tavLst>
                                        <p:tav tm="0">
                                          <p:val>
                                            <p:strVal val="0-#ppt_w/2"/>
                                          </p:val>
                                        </p:tav>
                                        <p:tav tm="100000">
                                          <p:val>
                                            <p:strVal val="#ppt_x"/>
                                          </p:val>
                                        </p:tav>
                                      </p:tavLst>
                                    </p:anim>
                                    <p:anim calcmode="lin" valueType="num">
                                      <p:cBhvr additive="base">
                                        <p:cTn id="8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8"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 calcmode="lin" valueType="num">
                                      <p:cBhvr additive="base">
                                        <p:cTn id="87" dur="500" fill="hold"/>
                                        <p:tgtEl>
                                          <p:spTgt spid="7"/>
                                        </p:tgtEl>
                                        <p:attrNameLst>
                                          <p:attrName>ppt_x</p:attrName>
                                        </p:attrNameLst>
                                      </p:cBhvr>
                                      <p:tavLst>
                                        <p:tav tm="0">
                                          <p:val>
                                            <p:strVal val="0-#ppt_w/2"/>
                                          </p:val>
                                        </p:tav>
                                        <p:tav tm="100000">
                                          <p:val>
                                            <p:strVal val="#ppt_x"/>
                                          </p:val>
                                        </p:tav>
                                      </p:tavLst>
                                    </p:anim>
                                    <p:anim calcmode="lin" valueType="num">
                                      <p:cBhvr additive="base">
                                        <p:cTn id="8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7459"/>
                                        </p:tgtEl>
                                        <p:attrNameLst>
                                          <p:attrName>style.visibility</p:attrName>
                                        </p:attrNameLst>
                                      </p:cBhvr>
                                      <p:to>
                                        <p:strVal val="visible"/>
                                      </p:to>
                                    </p:set>
                                  </p:childTnLst>
                                </p:cTn>
                              </p:par>
                            </p:childTnLst>
                          </p:cTn>
                        </p:par>
                        <p:par>
                          <p:cTn id="93" fill="hold" nodeType="afterGroup">
                            <p:stCondLst>
                              <p:cond delay="500"/>
                            </p:stCondLst>
                            <p:childTnLst>
                              <p:par>
                                <p:cTn id="94" presetID="1" presetClass="entr" presetSubtype="0" fill="hold" nodeType="afterEffect">
                                  <p:stCondLst>
                                    <p:cond delay="0"/>
                                  </p:stCondLst>
                                  <p:childTnLst>
                                    <p:set>
                                      <p:cBhvr>
                                        <p:cTn id="95" dur="1" fill="hold">
                                          <p:stCondLst>
                                            <p:cond delay="499"/>
                                          </p:stCondLst>
                                        </p:cTn>
                                        <p:tgtEl>
                                          <p:spTgt spid="17462"/>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17460"/>
                                        </p:tgtEl>
                                        <p:attrNameLst>
                                          <p:attrName>style.visibility</p:attrName>
                                        </p:attrNameLst>
                                      </p:cBhvr>
                                      <p:to>
                                        <p:strVal val="visible"/>
                                      </p:to>
                                    </p:set>
                                  </p:childTnLst>
                                </p:cTn>
                              </p:par>
                            </p:childTnLst>
                          </p:cTn>
                        </p:par>
                        <p:par>
                          <p:cTn id="100" fill="hold" nodeType="afterGroup">
                            <p:stCondLst>
                              <p:cond delay="500"/>
                            </p:stCondLst>
                            <p:childTnLst>
                              <p:par>
                                <p:cTn id="101" presetID="1" presetClass="entr" presetSubtype="0" fill="hold" nodeType="afterEffect">
                                  <p:stCondLst>
                                    <p:cond delay="0"/>
                                  </p:stCondLst>
                                  <p:childTnLst>
                                    <p:set>
                                      <p:cBhvr>
                                        <p:cTn id="102" dur="1" fill="hold">
                                          <p:stCondLst>
                                            <p:cond delay="499"/>
                                          </p:stCondLst>
                                        </p:cTn>
                                        <p:tgtEl>
                                          <p:spTgt spid="17461"/>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17457"/>
                                        </p:tgtEl>
                                        <p:attrNameLst>
                                          <p:attrName>style.visibility</p:attrName>
                                        </p:attrNameLst>
                                      </p:cBhvr>
                                      <p:to>
                                        <p:strVal val="visible"/>
                                      </p:to>
                                    </p:set>
                                  </p:childTnLst>
                                </p:cTn>
                              </p:par>
                            </p:childTnLst>
                          </p:cTn>
                        </p:par>
                        <p:par>
                          <p:cTn id="107" fill="hold" nodeType="afterGroup">
                            <p:stCondLst>
                              <p:cond delay="500"/>
                            </p:stCondLst>
                            <p:childTnLst>
                              <p:par>
                                <p:cTn id="108" presetID="1" presetClass="entr" presetSubtype="0" fill="hold" grpId="0" nodeType="afterEffect">
                                  <p:stCondLst>
                                    <p:cond delay="0"/>
                                  </p:stCondLst>
                                  <p:childTnLst>
                                    <p:set>
                                      <p:cBhvr>
                                        <p:cTn id="109" dur="1" fill="hold">
                                          <p:stCondLst>
                                            <p:cond delay="499"/>
                                          </p:stCondLst>
                                        </p:cTn>
                                        <p:tgtEl>
                                          <p:spTgt spid="17481"/>
                                        </p:tgtEl>
                                        <p:attrNameLst>
                                          <p:attrName>style.visibility</p:attrName>
                                        </p:attrNameLst>
                                      </p:cBhvr>
                                      <p:to>
                                        <p:strVal val="visible"/>
                                      </p:to>
                                    </p:set>
                                  </p:childTnLst>
                                </p:cTn>
                              </p:par>
                            </p:childTnLst>
                          </p:cTn>
                        </p:par>
                        <p:par>
                          <p:cTn id="110" fill="hold" nodeType="afterGroup">
                            <p:stCondLst>
                              <p:cond delay="1000"/>
                            </p:stCondLst>
                            <p:childTnLst>
                              <p:par>
                                <p:cTn id="111" presetID="1" presetClass="entr" presetSubtype="0" fill="hold" nodeType="afterEffect">
                                  <p:stCondLst>
                                    <p:cond delay="0"/>
                                  </p:stCondLst>
                                  <p:childTnLst>
                                    <p:set>
                                      <p:cBhvr>
                                        <p:cTn id="112" dur="1" fill="hold">
                                          <p:stCondLst>
                                            <p:cond delay="499"/>
                                          </p:stCondLst>
                                        </p:cTn>
                                        <p:tgtEl>
                                          <p:spTgt spid="17463"/>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17464"/>
                                        </p:tgtEl>
                                        <p:attrNameLst>
                                          <p:attrName>style.visibility</p:attrName>
                                        </p:attrNameLst>
                                      </p:cBhvr>
                                      <p:to>
                                        <p:strVal val="visible"/>
                                      </p:to>
                                    </p:set>
                                  </p:childTnLst>
                                </p:cTn>
                              </p:par>
                            </p:childTnLst>
                          </p:cTn>
                        </p:par>
                        <p:par>
                          <p:cTn id="117" fill="hold" nodeType="afterGroup">
                            <p:stCondLst>
                              <p:cond delay="500"/>
                            </p:stCondLst>
                            <p:childTnLst>
                              <p:par>
                                <p:cTn id="118" presetID="1" presetClass="entr" presetSubtype="0" fill="hold" nodeType="afterEffect">
                                  <p:stCondLst>
                                    <p:cond delay="0"/>
                                  </p:stCondLst>
                                  <p:childTnLst>
                                    <p:set>
                                      <p:cBhvr>
                                        <p:cTn id="119" dur="1" fill="hold">
                                          <p:stCondLst>
                                            <p:cond delay="499"/>
                                          </p:stCondLst>
                                        </p:cTn>
                                        <p:tgtEl>
                                          <p:spTgt spid="17465"/>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grpId="0" nodeType="clickEffect">
                                  <p:stCondLst>
                                    <p:cond delay="0"/>
                                  </p:stCondLst>
                                  <p:childTnLst>
                                    <p:set>
                                      <p:cBhvr>
                                        <p:cTn id="123" dur="1" fill="hold">
                                          <p:stCondLst>
                                            <p:cond delay="499"/>
                                          </p:stCondLst>
                                        </p:cTn>
                                        <p:tgtEl>
                                          <p:spTgt spid="17472"/>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nodeType="clickEffect">
                                  <p:stCondLst>
                                    <p:cond delay="0"/>
                                  </p:stCondLst>
                                  <p:childTnLst>
                                    <p:set>
                                      <p:cBhvr>
                                        <p:cTn id="127" dur="1" fill="hold">
                                          <p:stCondLst>
                                            <p:cond delay="499"/>
                                          </p:stCondLst>
                                        </p:cTn>
                                        <p:tgtEl>
                                          <p:spTgt spid="36873"/>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499"/>
                                          </p:stCondLst>
                                        </p:cTn>
                                        <p:tgtEl>
                                          <p:spTgt spid="17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6" grpId="0" animBg="1"/>
      <p:bldP spid="17425" grpId="0" animBg="1"/>
      <p:bldP spid="17441" grpId="0" autoUpdateAnimBg="0"/>
      <p:bldP spid="17442" grpId="0" autoUpdateAnimBg="0"/>
      <p:bldP spid="17445" grpId="0" autoUpdateAnimBg="0"/>
      <p:bldP spid="17460" grpId="0" animBg="1"/>
      <p:bldP spid="17459" grpId="0" animBg="1"/>
      <p:bldP spid="17457" grpId="0" animBg="1"/>
      <p:bldP spid="17472" grpId="0" autoUpdateAnimBg="0"/>
      <p:bldP spid="17474" grpId="0" autoUpdateAnimBg="0"/>
      <p:bldP spid="17475" grpId="0" autoUpdateAnimBg="0"/>
      <p:bldP spid="17476" grpId="0" autoUpdateAnimBg="0"/>
      <p:bldP spid="17429" grpId="0" animBg="1"/>
      <p:bldP spid="17464" grpId="0" animBg="1"/>
      <p:bldP spid="1748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5220072" y="76200"/>
            <a:ext cx="2362200" cy="2667000"/>
            <a:chOff x="3888" y="96"/>
            <a:chExt cx="1488" cy="1680"/>
          </a:xfrm>
        </p:grpSpPr>
        <p:sp>
          <p:nvSpPr>
            <p:cNvPr id="9260" name="Oval 4"/>
            <p:cNvSpPr>
              <a:spLocks noChangeArrowheads="1"/>
            </p:cNvSpPr>
            <p:nvPr/>
          </p:nvSpPr>
          <p:spPr bwMode="auto">
            <a:xfrm>
              <a:off x="4032" y="384"/>
              <a:ext cx="1161" cy="116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61" name="Line 5"/>
            <p:cNvSpPr>
              <a:spLocks noChangeShapeType="1"/>
            </p:cNvSpPr>
            <p:nvPr/>
          </p:nvSpPr>
          <p:spPr bwMode="auto">
            <a:xfrm>
              <a:off x="4613" y="96"/>
              <a:ext cx="0" cy="1680"/>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2" name="Line 6"/>
            <p:cNvSpPr>
              <a:spLocks noChangeShapeType="1"/>
            </p:cNvSpPr>
            <p:nvPr/>
          </p:nvSpPr>
          <p:spPr bwMode="auto">
            <a:xfrm>
              <a:off x="3888" y="288"/>
              <a:ext cx="14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3" name="Line 7"/>
            <p:cNvSpPr>
              <a:spLocks noChangeShapeType="1"/>
            </p:cNvSpPr>
            <p:nvPr/>
          </p:nvSpPr>
          <p:spPr bwMode="auto">
            <a:xfrm>
              <a:off x="3888" y="528"/>
              <a:ext cx="14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4" name="Line 8"/>
            <p:cNvSpPr>
              <a:spLocks noChangeShapeType="1"/>
            </p:cNvSpPr>
            <p:nvPr/>
          </p:nvSpPr>
          <p:spPr bwMode="auto">
            <a:xfrm>
              <a:off x="3888" y="768"/>
              <a:ext cx="14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5" name="Line 9"/>
            <p:cNvSpPr>
              <a:spLocks noChangeShapeType="1"/>
            </p:cNvSpPr>
            <p:nvPr/>
          </p:nvSpPr>
          <p:spPr bwMode="auto">
            <a:xfrm>
              <a:off x="3888" y="1008"/>
              <a:ext cx="14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6" name="Line 10"/>
            <p:cNvSpPr>
              <a:spLocks noChangeShapeType="1"/>
            </p:cNvSpPr>
            <p:nvPr/>
          </p:nvSpPr>
          <p:spPr bwMode="auto">
            <a:xfrm>
              <a:off x="3888" y="1248"/>
              <a:ext cx="14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7" name="Line 11"/>
            <p:cNvSpPr>
              <a:spLocks noChangeShapeType="1"/>
            </p:cNvSpPr>
            <p:nvPr/>
          </p:nvSpPr>
          <p:spPr bwMode="auto">
            <a:xfrm>
              <a:off x="3888" y="1488"/>
              <a:ext cx="14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8" name="Freeform 25"/>
            <p:cNvSpPr>
              <a:spLocks/>
            </p:cNvSpPr>
            <p:nvPr/>
          </p:nvSpPr>
          <p:spPr bwMode="auto">
            <a:xfrm>
              <a:off x="4626" y="1020"/>
              <a:ext cx="282" cy="432"/>
            </a:xfrm>
            <a:custGeom>
              <a:avLst/>
              <a:gdLst>
                <a:gd name="T0" fmla="*/ 0 w 282"/>
                <a:gd name="T1" fmla="*/ 0 h 432"/>
                <a:gd name="T2" fmla="*/ 282 w 282"/>
                <a:gd name="T3" fmla="*/ 432 h 432"/>
                <a:gd name="T4" fmla="*/ 0 60000 65536"/>
                <a:gd name="T5" fmla="*/ 0 60000 65536"/>
                <a:gd name="T6" fmla="*/ 0 w 282"/>
                <a:gd name="T7" fmla="*/ 0 h 432"/>
                <a:gd name="T8" fmla="*/ 282 w 282"/>
                <a:gd name="T9" fmla="*/ 432 h 432"/>
              </a:gdLst>
              <a:ahLst/>
              <a:cxnLst>
                <a:cxn ang="T4">
                  <a:pos x="T0" y="T1"/>
                </a:cxn>
                <a:cxn ang="T5">
                  <a:pos x="T2" y="T3"/>
                </a:cxn>
              </a:cxnLst>
              <a:rect l="T6" t="T7" r="T8" b="T9"/>
              <a:pathLst>
                <a:path w="282" h="432">
                  <a:moveTo>
                    <a:pt x="0" y="0"/>
                  </a:moveTo>
                  <a:lnTo>
                    <a:pt x="282" y="432"/>
                  </a:lnTo>
                </a:path>
              </a:pathLst>
            </a:custGeom>
            <a:noFill/>
            <a:ln w="28575" cap="flat" cmpd="sng">
              <a:solidFill>
                <a:srgbClr val="0066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69" name="Text Box 27"/>
            <p:cNvSpPr txBox="1">
              <a:spLocks noChangeArrowheads="1"/>
            </p:cNvSpPr>
            <p:nvPr/>
          </p:nvSpPr>
          <p:spPr bwMode="auto">
            <a:xfrm>
              <a:off x="4731" y="102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a:solidFill>
                    <a:schemeClr val="accent2"/>
                  </a:solidFill>
                </a:rPr>
                <a:t>R</a:t>
              </a:r>
            </a:p>
          </p:txBody>
        </p:sp>
      </p:grpSp>
      <p:grpSp>
        <p:nvGrpSpPr>
          <p:cNvPr id="5" name="组合 4"/>
          <p:cNvGrpSpPr/>
          <p:nvPr/>
        </p:nvGrpSpPr>
        <p:grpSpPr>
          <a:xfrm>
            <a:off x="107404" y="66675"/>
            <a:ext cx="2592388" cy="519113"/>
            <a:chOff x="212725" y="66675"/>
            <a:chExt cx="2592388" cy="519113"/>
          </a:xfrm>
        </p:grpSpPr>
        <p:sp>
          <p:nvSpPr>
            <p:cNvPr id="9236" name="Text Box 2"/>
            <p:cNvSpPr txBox="1">
              <a:spLocks noChangeArrowheads="1"/>
            </p:cNvSpPr>
            <p:nvPr/>
          </p:nvSpPr>
          <p:spPr bwMode="auto">
            <a:xfrm>
              <a:off x="212725" y="66675"/>
              <a:ext cx="2592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accent2"/>
                  </a:solidFill>
                </a:rPr>
                <a:t>（</a:t>
              </a:r>
              <a:r>
                <a:rPr lang="en-US" altLang="zh-CN" sz="2800">
                  <a:solidFill>
                    <a:schemeClr val="accent2"/>
                  </a:solidFill>
                </a:rPr>
                <a:t>2</a:t>
              </a:r>
              <a:r>
                <a:rPr lang="zh-CN" altLang="en-US" sz="2800">
                  <a:solidFill>
                    <a:schemeClr val="accent2"/>
                  </a:solidFill>
                </a:rPr>
                <a:t>）     的作用</a:t>
              </a:r>
            </a:p>
          </p:txBody>
        </p:sp>
        <p:graphicFrame>
          <p:nvGraphicFramePr>
            <p:cNvPr id="9218" name="Object 3"/>
            <p:cNvGraphicFramePr>
              <a:graphicFrameLocks noChangeAspect="1"/>
            </p:cNvGraphicFramePr>
            <p:nvPr/>
          </p:nvGraphicFramePr>
          <p:xfrm>
            <a:off x="1077470" y="76506"/>
            <a:ext cx="591630" cy="507111"/>
          </p:xfrm>
          <a:graphic>
            <a:graphicData uri="http://schemas.openxmlformats.org/presentationml/2006/ole">
              <mc:AlternateContent xmlns:mc="http://schemas.openxmlformats.org/markup-compatibility/2006">
                <mc:Choice xmlns:v="urn:schemas-microsoft-com:vml" Requires="v">
                  <p:oleObj name="Equation" r:id="rId3" imgW="215640" imgH="228600" progId="Equation.DSMT4">
                    <p:embed/>
                  </p:oleObj>
                </mc:Choice>
                <mc:Fallback>
                  <p:oleObj name="Equation" r:id="rId3" imgW="215640" imgH="228600" progId="Equation.DSMT4">
                    <p:embed/>
                    <p:pic>
                      <p:nvPicPr>
                        <p:cNvPr id="921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470" y="76506"/>
                          <a:ext cx="591630" cy="507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444" name="Freeform 12"/>
          <p:cNvSpPr>
            <a:spLocks/>
          </p:cNvSpPr>
          <p:nvPr/>
        </p:nvSpPr>
        <p:spPr bwMode="auto">
          <a:xfrm>
            <a:off x="6725022" y="2095500"/>
            <a:ext cx="314325" cy="228600"/>
          </a:xfrm>
          <a:custGeom>
            <a:avLst/>
            <a:gdLst>
              <a:gd name="T0" fmla="*/ 0 w 198"/>
              <a:gd name="T1" fmla="*/ 2147483647 h 144"/>
              <a:gd name="T2" fmla="*/ 2147483647 w 198"/>
              <a:gd name="T3" fmla="*/ 0 h 144"/>
              <a:gd name="T4" fmla="*/ 0 60000 65536"/>
              <a:gd name="T5" fmla="*/ 0 60000 65536"/>
              <a:gd name="T6" fmla="*/ 0 w 198"/>
              <a:gd name="T7" fmla="*/ 0 h 144"/>
              <a:gd name="T8" fmla="*/ 198 w 198"/>
              <a:gd name="T9" fmla="*/ 144 h 144"/>
            </a:gdLst>
            <a:ahLst/>
            <a:cxnLst>
              <a:cxn ang="T4">
                <a:pos x="T0" y="T1"/>
              </a:cxn>
              <a:cxn ang="T5">
                <a:pos x="T2" y="T3"/>
              </a:cxn>
            </a:cxnLst>
            <a:rect l="T6" t="T7" r="T8" b="T9"/>
            <a:pathLst>
              <a:path w="198" h="144">
                <a:moveTo>
                  <a:pt x="0" y="144"/>
                </a:moveTo>
                <a:lnTo>
                  <a:pt x="198" y="0"/>
                </a:lnTo>
              </a:path>
            </a:pathLst>
          </a:custGeom>
          <a:noFill/>
          <a:ln w="38100" cap="flat" cmpd="sng">
            <a:solidFill>
              <a:srgbClr val="FF3300"/>
            </a:solidFill>
            <a:prstDash val="solid"/>
            <a:round/>
            <a:headEnd type="none" w="med" len="med"/>
            <a:tailEnd type="arrow"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5" name="AutoShape 13"/>
          <p:cNvSpPr>
            <a:spLocks noChangeArrowheads="1"/>
          </p:cNvSpPr>
          <p:nvPr/>
        </p:nvSpPr>
        <p:spPr bwMode="auto">
          <a:xfrm>
            <a:off x="6667872" y="2362200"/>
            <a:ext cx="228600" cy="228600"/>
          </a:xfrm>
          <a:prstGeom prst="flowChartSummingJunction">
            <a:avLst/>
          </a:pr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3" name="Group 16"/>
          <p:cNvGrpSpPr>
            <a:grpSpLocks/>
          </p:cNvGrpSpPr>
          <p:nvPr/>
        </p:nvGrpSpPr>
        <p:grpSpPr bwMode="auto">
          <a:xfrm>
            <a:off x="5753472" y="2360613"/>
            <a:ext cx="230188" cy="230187"/>
            <a:chOff x="3792" y="1632"/>
            <a:chExt cx="145" cy="145"/>
          </a:xfrm>
        </p:grpSpPr>
        <p:sp>
          <p:nvSpPr>
            <p:cNvPr id="9258" name="Oval 14"/>
            <p:cNvSpPr>
              <a:spLocks noChangeArrowheads="1"/>
            </p:cNvSpPr>
            <p:nvPr/>
          </p:nvSpPr>
          <p:spPr bwMode="auto">
            <a:xfrm>
              <a:off x="3792" y="1632"/>
              <a:ext cx="145" cy="145"/>
            </a:xfrm>
            <a:prstGeom prst="ellipse">
              <a:avLst/>
            </a:pr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59" name="Oval 15"/>
            <p:cNvSpPr>
              <a:spLocks noChangeArrowheads="1"/>
            </p:cNvSpPr>
            <p:nvPr/>
          </p:nvSpPr>
          <p:spPr bwMode="auto">
            <a:xfrm>
              <a:off x="3842" y="1682"/>
              <a:ext cx="45" cy="45"/>
            </a:xfrm>
            <a:prstGeom prst="ellipse">
              <a:avLst/>
            </a:prstGeom>
            <a:solidFill>
              <a:srgbClr val="000000"/>
            </a:solidFill>
            <a:ln w="38100">
              <a:solidFill>
                <a:srgbClr val="0033CC"/>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18455" name="Text Box 23"/>
          <p:cNvSpPr txBox="1">
            <a:spLocks noChangeArrowheads="1"/>
          </p:cNvSpPr>
          <p:nvPr/>
        </p:nvSpPr>
        <p:spPr bwMode="auto">
          <a:xfrm>
            <a:off x="7658472" y="152400"/>
            <a:ext cx="14221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a:solidFill>
                  <a:schemeClr val="accent2"/>
                </a:solidFill>
              </a:rPr>
              <a:t>合力为零</a:t>
            </a:r>
            <a:endParaRPr lang="en-US" altLang="zh-CN">
              <a:solidFill>
                <a:schemeClr val="accent2"/>
              </a:solidFill>
            </a:endParaRPr>
          </a:p>
          <a:p>
            <a:pPr algn="l" eaLnBrk="1" hangingPunct="1"/>
            <a:r>
              <a:rPr lang="zh-CN" altLang="en-US">
                <a:solidFill>
                  <a:schemeClr val="accent2"/>
                </a:solidFill>
              </a:rPr>
              <a:t>定轴转动</a:t>
            </a:r>
          </a:p>
        </p:txBody>
      </p:sp>
      <p:grpSp>
        <p:nvGrpSpPr>
          <p:cNvPr id="4" name="Group 58"/>
          <p:cNvGrpSpPr>
            <a:grpSpLocks/>
          </p:cNvGrpSpPr>
          <p:nvPr/>
        </p:nvGrpSpPr>
        <p:grpSpPr bwMode="auto">
          <a:xfrm>
            <a:off x="6363072" y="1839914"/>
            <a:ext cx="1428750" cy="1716089"/>
            <a:chOff x="4620" y="1223"/>
            <a:chExt cx="900" cy="1081"/>
          </a:xfrm>
        </p:grpSpPr>
        <p:sp>
          <p:nvSpPr>
            <p:cNvPr id="9252" name="Freeform 18"/>
            <p:cNvSpPr>
              <a:spLocks/>
            </p:cNvSpPr>
            <p:nvPr/>
          </p:nvSpPr>
          <p:spPr bwMode="auto">
            <a:xfrm>
              <a:off x="5000" y="1420"/>
              <a:ext cx="40" cy="68"/>
            </a:xfrm>
            <a:custGeom>
              <a:avLst/>
              <a:gdLst>
                <a:gd name="T0" fmla="*/ 0 w 40"/>
                <a:gd name="T1" fmla="*/ 0 h 68"/>
                <a:gd name="T2" fmla="*/ 40 w 40"/>
                <a:gd name="T3" fmla="*/ 32 h 68"/>
                <a:gd name="T4" fmla="*/ 28 w 40"/>
                <a:gd name="T5" fmla="*/ 68 h 68"/>
                <a:gd name="T6" fmla="*/ 0 60000 65536"/>
                <a:gd name="T7" fmla="*/ 0 60000 65536"/>
                <a:gd name="T8" fmla="*/ 0 60000 65536"/>
                <a:gd name="T9" fmla="*/ 0 w 40"/>
                <a:gd name="T10" fmla="*/ 0 h 68"/>
                <a:gd name="T11" fmla="*/ 40 w 40"/>
                <a:gd name="T12" fmla="*/ 68 h 68"/>
              </a:gdLst>
              <a:ahLst/>
              <a:cxnLst>
                <a:cxn ang="T6">
                  <a:pos x="T0" y="T1"/>
                </a:cxn>
                <a:cxn ang="T7">
                  <a:pos x="T2" y="T3"/>
                </a:cxn>
                <a:cxn ang="T8">
                  <a:pos x="T4" y="T5"/>
                </a:cxn>
              </a:cxnLst>
              <a:rect l="T9" t="T10" r="T11" b="T12"/>
              <a:pathLst>
                <a:path w="40" h="68">
                  <a:moveTo>
                    <a:pt x="0" y="0"/>
                  </a:moveTo>
                  <a:lnTo>
                    <a:pt x="40" y="32"/>
                  </a:lnTo>
                  <a:lnTo>
                    <a:pt x="28" y="68"/>
                  </a:lnTo>
                </a:path>
              </a:pathLst>
            </a:custGeom>
            <a:noFill/>
            <a:ln w="38100" cap="flat" cmpd="sng">
              <a:solidFill>
                <a:srgbClr val="3399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3" name="Freeform 26"/>
            <p:cNvSpPr>
              <a:spLocks/>
            </p:cNvSpPr>
            <p:nvPr/>
          </p:nvSpPr>
          <p:spPr bwMode="auto">
            <a:xfrm>
              <a:off x="4620" y="1446"/>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cap="flat" cmpd="sng">
              <a:solidFill>
                <a:srgbClr val="0066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4" name="Text Box 28"/>
            <p:cNvSpPr txBox="1">
              <a:spLocks noChangeArrowheads="1"/>
            </p:cNvSpPr>
            <p:nvPr/>
          </p:nvSpPr>
          <p:spPr bwMode="auto">
            <a:xfrm>
              <a:off x="4658" y="1223"/>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i="1"/>
                <a:t>x</a:t>
              </a:r>
              <a:endParaRPr lang="en-US" altLang="zh-CN" sz="2800" i="1" dirty="0"/>
            </a:p>
          </p:txBody>
        </p:sp>
        <p:grpSp>
          <p:nvGrpSpPr>
            <p:cNvPr id="9255" name="Group 22"/>
            <p:cNvGrpSpPr>
              <a:grpSpLocks/>
            </p:cNvGrpSpPr>
            <p:nvPr/>
          </p:nvGrpSpPr>
          <p:grpSpPr bwMode="auto">
            <a:xfrm>
              <a:off x="5088" y="1872"/>
              <a:ext cx="432" cy="432"/>
              <a:chOff x="5088" y="1680"/>
              <a:chExt cx="432" cy="432"/>
            </a:xfrm>
          </p:grpSpPr>
          <p:sp>
            <p:nvSpPr>
              <p:cNvPr id="9256" name="Text Box 20"/>
              <p:cNvSpPr txBox="1">
                <a:spLocks noChangeArrowheads="1"/>
              </p:cNvSpPr>
              <p:nvPr/>
            </p:nvSpPr>
            <p:spPr bwMode="auto">
              <a:xfrm>
                <a:off x="5136" y="1699"/>
                <a:ext cx="2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chemeClr val="accent2"/>
                    </a:solidFill>
                    <a:sym typeface="Symbol" panose="05050102010706020507" pitchFamily="18" charset="2"/>
                  </a:rPr>
                  <a:t></a:t>
                </a:r>
                <a:endParaRPr lang="en-US" altLang="zh-CN" sz="3200">
                  <a:solidFill>
                    <a:schemeClr val="accent2"/>
                  </a:solidFill>
                </a:endParaRPr>
              </a:p>
            </p:txBody>
          </p:sp>
          <p:sp>
            <p:nvSpPr>
              <p:cNvPr id="9257" name="AutoShape 21"/>
              <p:cNvSpPr>
                <a:spLocks noChangeArrowheads="1"/>
              </p:cNvSpPr>
              <p:nvPr/>
            </p:nvSpPr>
            <p:spPr bwMode="auto">
              <a:xfrm>
                <a:off x="5088" y="1680"/>
                <a:ext cx="432" cy="432"/>
              </a:xfrm>
              <a:prstGeom prst="wedgeEllipseCallout">
                <a:avLst>
                  <a:gd name="adj1" fmla="val -54861"/>
                  <a:gd name="adj2" fmla="val -151157"/>
                </a:avLst>
              </a:prstGeom>
              <a:noFill/>
              <a:ln w="1905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chemeClr val="accent2"/>
                  </a:solidFill>
                </a:endParaRPr>
              </a:p>
            </p:txBody>
          </p:sp>
        </p:grpSp>
      </p:grpSp>
      <p:grpSp>
        <p:nvGrpSpPr>
          <p:cNvPr id="6" name="Group 57"/>
          <p:cNvGrpSpPr>
            <a:grpSpLocks/>
          </p:cNvGrpSpPr>
          <p:nvPr/>
        </p:nvGrpSpPr>
        <p:grpSpPr bwMode="auto">
          <a:xfrm>
            <a:off x="6248400" y="3352800"/>
            <a:ext cx="2606675" cy="2362200"/>
            <a:chOff x="3936" y="2112"/>
            <a:chExt cx="1642" cy="1488"/>
          </a:xfrm>
        </p:grpSpPr>
        <p:sp>
          <p:nvSpPr>
            <p:cNvPr id="9245" name="Freeform 29"/>
            <p:cNvSpPr>
              <a:spLocks/>
            </p:cNvSpPr>
            <p:nvPr/>
          </p:nvSpPr>
          <p:spPr bwMode="auto">
            <a:xfrm>
              <a:off x="4416" y="2784"/>
              <a:ext cx="624" cy="384"/>
            </a:xfrm>
            <a:custGeom>
              <a:avLst/>
              <a:gdLst>
                <a:gd name="T0" fmla="*/ 0 w 198"/>
                <a:gd name="T1" fmla="*/ 2731 h 144"/>
                <a:gd name="T2" fmla="*/ 6199 w 198"/>
                <a:gd name="T3" fmla="*/ 0 h 144"/>
                <a:gd name="T4" fmla="*/ 0 60000 65536"/>
                <a:gd name="T5" fmla="*/ 0 60000 65536"/>
                <a:gd name="T6" fmla="*/ 0 w 198"/>
                <a:gd name="T7" fmla="*/ 0 h 144"/>
                <a:gd name="T8" fmla="*/ 198 w 198"/>
                <a:gd name="T9" fmla="*/ 144 h 144"/>
              </a:gdLst>
              <a:ahLst/>
              <a:cxnLst>
                <a:cxn ang="T4">
                  <a:pos x="T0" y="T1"/>
                </a:cxn>
                <a:cxn ang="T5">
                  <a:pos x="T2" y="T3"/>
                </a:cxn>
              </a:cxnLst>
              <a:rect l="T6" t="T7" r="T8" b="T9"/>
              <a:pathLst>
                <a:path w="198" h="144">
                  <a:moveTo>
                    <a:pt x="0" y="144"/>
                  </a:moveTo>
                  <a:lnTo>
                    <a:pt x="198" y="0"/>
                  </a:lnTo>
                </a:path>
              </a:pathLst>
            </a:custGeom>
            <a:noFill/>
            <a:ln w="38100" cap="flat" cmpd="sng">
              <a:solidFill>
                <a:srgbClr val="FF3300"/>
              </a:solidFill>
              <a:prstDash val="solid"/>
              <a:round/>
              <a:headEnd type="none" w="med" len="med"/>
              <a:tailEnd type="arrow"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6" name="Line 30"/>
            <p:cNvSpPr>
              <a:spLocks noChangeShapeType="1"/>
            </p:cNvSpPr>
            <p:nvPr/>
          </p:nvSpPr>
          <p:spPr bwMode="auto">
            <a:xfrm>
              <a:off x="4464" y="3168"/>
              <a:ext cx="86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7" name="Text Box 32"/>
            <p:cNvSpPr txBox="1">
              <a:spLocks noChangeArrowheads="1"/>
            </p:cNvSpPr>
            <p:nvPr/>
          </p:nvSpPr>
          <p:spPr bwMode="auto">
            <a:xfrm>
              <a:off x="4625" y="2215"/>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zh-CN" sz="3200" i="1">
                <a:solidFill>
                  <a:schemeClr val="accent2"/>
                </a:solidFill>
              </a:endParaRPr>
            </a:p>
          </p:txBody>
        </p:sp>
        <p:sp>
          <p:nvSpPr>
            <p:cNvPr id="9248" name="Line 34"/>
            <p:cNvSpPr>
              <a:spLocks noChangeShapeType="1"/>
            </p:cNvSpPr>
            <p:nvPr/>
          </p:nvSpPr>
          <p:spPr bwMode="auto">
            <a:xfrm flipH="1" flipV="1">
              <a:off x="3984" y="2304"/>
              <a:ext cx="432"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9" name="Line 35"/>
            <p:cNvSpPr>
              <a:spLocks noChangeShapeType="1"/>
            </p:cNvSpPr>
            <p:nvPr/>
          </p:nvSpPr>
          <p:spPr bwMode="auto">
            <a:xfrm>
              <a:off x="3984" y="2112"/>
              <a:ext cx="0" cy="1488"/>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0" name="Text Box 36"/>
            <p:cNvSpPr txBox="1">
              <a:spLocks noChangeArrowheads="1"/>
            </p:cNvSpPr>
            <p:nvPr/>
          </p:nvSpPr>
          <p:spPr bwMode="auto">
            <a:xfrm>
              <a:off x="3936" y="2544"/>
              <a:ext cx="2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i="1">
                  <a:solidFill>
                    <a:schemeClr val="accent2"/>
                  </a:solidFill>
                  <a:sym typeface="Symbol" panose="05050102010706020507" pitchFamily="18" charset="2"/>
                </a:rPr>
                <a:t></a:t>
              </a:r>
              <a:endParaRPr lang="en-US" altLang="zh-CN" sz="3200" i="1">
                <a:solidFill>
                  <a:schemeClr val="accent2"/>
                </a:solidFill>
              </a:endParaRPr>
            </a:p>
          </p:txBody>
        </p:sp>
        <p:graphicFrame>
          <p:nvGraphicFramePr>
            <p:cNvPr id="9233" name="Object 37"/>
            <p:cNvGraphicFramePr>
              <a:graphicFrameLocks noChangeAspect="1"/>
            </p:cNvGraphicFramePr>
            <p:nvPr/>
          </p:nvGraphicFramePr>
          <p:xfrm>
            <a:off x="5240" y="3234"/>
            <a:ext cx="338" cy="360"/>
          </p:xfrm>
          <a:graphic>
            <a:graphicData uri="http://schemas.openxmlformats.org/presentationml/2006/ole">
              <mc:AlternateContent xmlns:mc="http://schemas.openxmlformats.org/markup-compatibility/2006">
                <mc:Choice xmlns:v="urn:schemas-microsoft-com:vml" Requires="v">
                  <p:oleObj name="公式" r:id="rId5" imgW="215640" imgH="228600" progId="Equation.3">
                    <p:embed/>
                  </p:oleObj>
                </mc:Choice>
                <mc:Fallback>
                  <p:oleObj name="公式" r:id="rId5" imgW="215640" imgH="228600" progId="Equation.3">
                    <p:embed/>
                    <p:pic>
                      <p:nvPicPr>
                        <p:cNvPr id="9233"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0" y="3234"/>
                          <a:ext cx="338"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4" name="Object 38"/>
            <p:cNvGraphicFramePr>
              <a:graphicFrameLocks noChangeAspect="1"/>
            </p:cNvGraphicFramePr>
            <p:nvPr/>
          </p:nvGraphicFramePr>
          <p:xfrm>
            <a:off x="4574" y="2544"/>
            <a:ext cx="418" cy="317"/>
          </p:xfrm>
          <a:graphic>
            <a:graphicData uri="http://schemas.openxmlformats.org/presentationml/2006/ole">
              <mc:AlternateContent xmlns:mc="http://schemas.openxmlformats.org/markup-compatibility/2006">
                <mc:Choice xmlns:v="urn:schemas-microsoft-com:vml" Requires="v">
                  <p:oleObj name="公式" r:id="rId7" imgW="266400" imgH="203040" progId="Equation.3">
                    <p:embed/>
                  </p:oleObj>
                </mc:Choice>
                <mc:Fallback>
                  <p:oleObj name="公式" r:id="rId7" imgW="266400" imgH="203040" progId="Equation.3">
                    <p:embed/>
                    <p:pic>
                      <p:nvPicPr>
                        <p:cNvPr id="9234"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4" y="2544"/>
                          <a:ext cx="418"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1" name="Text Box 39"/>
            <p:cNvSpPr txBox="1">
              <a:spLocks noChangeArrowheads="1"/>
            </p:cNvSpPr>
            <p:nvPr/>
          </p:nvSpPr>
          <p:spPr bwMode="auto">
            <a:xfrm>
              <a:off x="4625" y="2851"/>
              <a:ext cx="2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i="1">
                  <a:solidFill>
                    <a:schemeClr val="accent2"/>
                  </a:solidFill>
                  <a:sym typeface="Symbol" panose="05050102010706020507" pitchFamily="18" charset="2"/>
                </a:rPr>
                <a:t></a:t>
              </a:r>
              <a:endParaRPr lang="en-US" altLang="zh-CN" sz="3200" i="1">
                <a:solidFill>
                  <a:schemeClr val="accent2"/>
                </a:solidFill>
              </a:endParaRPr>
            </a:p>
          </p:txBody>
        </p:sp>
      </p:grpSp>
      <mc:AlternateContent xmlns:mc="http://schemas.openxmlformats.org/markup-compatibility/2006" xmlns:a14="http://schemas.microsoft.com/office/drawing/2010/main">
        <mc:Choice Requires="a14">
          <p:sp>
            <p:nvSpPr>
              <p:cNvPr id="18473" name="Object 41"/>
              <p:cNvSpPr txBox="1"/>
              <p:nvPr/>
            </p:nvSpPr>
            <p:spPr bwMode="auto">
              <a:xfrm>
                <a:off x="82550" y="615950"/>
                <a:ext cx="4935538" cy="581025"/>
              </a:xfrm>
              <a:prstGeom prst="rect">
                <a:avLst/>
              </a:prstGeom>
              <a:noFill/>
              <a:ln>
                <a:noFill/>
              </a:ln>
              <a:effectLst/>
            </p:spPr>
            <p:txBody>
              <a:bodyPr>
                <a:normAutofit fontScale="92500"/>
              </a:bodyPr>
              <a:lstStyle/>
              <a:p>
                <a:pPr/>
                <a14:m>
                  <m:oMathPara xmlns:m="http://schemas.openxmlformats.org/officeDocument/2006/math">
                    <m:oMathParaPr>
                      <m:jc m:val="centerGroup"/>
                    </m:oMathParaPr>
                    <m:oMath xmlns:m="http://schemas.openxmlformats.org/officeDocument/2006/math">
                      <m:r>
                        <a:rPr lang="zh-CN" altLang="en-US" b="1" i="1">
                          <a:solidFill>
                            <a:srgbClr val="000000"/>
                          </a:solidFill>
                          <a:latin typeface="Cambria Math" panose="02040503050406030204" pitchFamily="18" charset="0"/>
                        </a:rPr>
                        <m:t>𝒅</m:t>
                      </m:r>
                      <m:acc>
                        <m:accPr>
                          <m:chr m:val="⃗"/>
                          <m:ctrlPr>
                            <a:rPr lang="zh-CN" altLang="en-US"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𝑴</m:t>
                          </m:r>
                        </m:e>
                      </m:acc>
                      <m:r>
                        <a:rPr lang="zh-CN" altLang="en-US" b="1"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𝒓</m:t>
                          </m:r>
                        </m:e>
                      </m:acc>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𝒅</m:t>
                      </m:r>
                      <m:acc>
                        <m:accPr>
                          <m:chr m:val="⃗"/>
                          <m:ctrlPr>
                            <a:rPr lang="zh-CN" altLang="en-US"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𝑭</m:t>
                          </m:r>
                        </m:e>
                      </m:acc>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𝒙</m:t>
                      </m:r>
                      <m:d>
                        <m:dPr>
                          <m:ctrlPr>
                            <a:rPr lang="zh-CN" altLang="en-US" i="1">
                              <a:solidFill>
                                <a:srgbClr val="000000"/>
                              </a:solidFill>
                              <a:latin typeface="Cambria Math" panose="02040503050406030204" pitchFamily="18" charset="0"/>
                            </a:rPr>
                          </m:ctrlPr>
                        </m:dPr>
                        <m:e>
                          <m:r>
                            <a:rPr lang="zh-CN" altLang="en-US" b="1" i="1">
                              <a:solidFill>
                                <a:srgbClr val="000000"/>
                              </a:solidFill>
                              <a:latin typeface="Cambria Math" panose="02040503050406030204" pitchFamily="18" charset="0"/>
                            </a:rPr>
                            <m:t>𝑰𝒅𝒍</m:t>
                          </m:r>
                          <m:sSub>
                            <m:sSubPr>
                              <m:ctrlPr>
                                <a:rPr lang="zh-CN" altLang="en-US"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𝑩</m:t>
                              </m:r>
                            </m:e>
                            <m:sub>
                              <m:r>
                                <a:rPr lang="zh-CN" altLang="en-US" b="1" i="1">
                                  <a:solidFill>
                                    <a:srgbClr val="000000"/>
                                  </a:solidFill>
                                  <a:latin typeface="Cambria Math" panose="02040503050406030204" pitchFamily="18" charset="0"/>
                                </a:rPr>
                                <m:t>⊥</m:t>
                              </m:r>
                            </m:sub>
                          </m:sSub>
                          <m:func>
                            <m:funcPr>
                              <m:ctrlPr>
                                <a:rPr lang="zh-CN" altLang="en-US" i="1">
                                  <a:solidFill>
                                    <a:srgbClr val="000000"/>
                                  </a:solidFill>
                                  <a:latin typeface="Cambria Math" panose="02040503050406030204" pitchFamily="18" charset="0"/>
                                </a:rPr>
                              </m:ctrlPr>
                            </m:funcPr>
                            <m:fName>
                              <m:r>
                                <a:rPr lang="zh-CN" altLang="en-US" b="1" i="0">
                                  <a:solidFill>
                                    <a:srgbClr val="000000"/>
                                  </a:solidFill>
                                  <a:latin typeface="Cambria Math" panose="02040503050406030204" pitchFamily="18" charset="0"/>
                                </a:rPr>
                                <m:t>𝐬𝐢𝐧</m:t>
                              </m:r>
                            </m:fName>
                            <m:e>
                              <m:r>
                                <a:rPr lang="zh-CN" altLang="en-US" b="1" i="1">
                                  <a:solidFill>
                                    <a:srgbClr val="000000"/>
                                  </a:solidFill>
                                  <a:latin typeface="Cambria Math" panose="02040503050406030204" pitchFamily="18" charset="0"/>
                                </a:rPr>
                                <m:t>𝝋</m:t>
                              </m:r>
                            </m:e>
                          </m:func>
                        </m:e>
                      </m:d>
                    </m:oMath>
                  </m:oMathPara>
                </a14:m>
                <a:endParaRPr lang="zh-CN" altLang="en-US" dirty="0"/>
              </a:p>
            </p:txBody>
          </p:sp>
        </mc:Choice>
        <mc:Fallback xmlns="">
          <p:sp>
            <p:nvSpPr>
              <p:cNvPr id="18473" name="Object 41"/>
              <p:cNvSpPr txBox="1">
                <a:spLocks noRot="1" noChangeAspect="1" noMove="1" noResize="1" noEditPoints="1" noAdjustHandles="1" noChangeArrowheads="1" noChangeShapeType="1" noTextEdit="1"/>
              </p:cNvSpPr>
              <p:nvPr/>
            </p:nvSpPr>
            <p:spPr bwMode="auto">
              <a:xfrm>
                <a:off x="82550" y="615950"/>
                <a:ext cx="4935538" cy="581025"/>
              </a:xfrm>
              <a:prstGeom prst="rect">
                <a:avLst/>
              </a:prstGeom>
              <a:blipFill>
                <a:blip r:embed="rId9"/>
                <a:stretch>
                  <a:fillRect/>
                </a:stretch>
              </a:blipFill>
              <a:ln>
                <a:noFill/>
              </a:ln>
              <a:effectLst/>
            </p:spPr>
            <p:txBody>
              <a:bodyPr/>
              <a:lstStyle/>
              <a:p>
                <a:r>
                  <a:rPr lang="zh-CN" altLang="en-US">
                    <a:noFill/>
                  </a:rPr>
                  <a:t> </a:t>
                </a:r>
              </a:p>
            </p:txBody>
          </p:sp>
        </mc:Fallback>
      </mc:AlternateContent>
      <p:graphicFrame>
        <p:nvGraphicFramePr>
          <p:cNvPr id="18476" name="Object 44"/>
          <p:cNvGraphicFramePr>
            <a:graphicFrameLocks noChangeAspect="1"/>
          </p:cNvGraphicFramePr>
          <p:nvPr/>
        </p:nvGraphicFramePr>
        <p:xfrm>
          <a:off x="671736" y="1268760"/>
          <a:ext cx="1524000" cy="485775"/>
        </p:xfrm>
        <a:graphic>
          <a:graphicData uri="http://schemas.openxmlformats.org/presentationml/2006/ole">
            <mc:AlternateContent xmlns:mc="http://schemas.openxmlformats.org/markup-compatibility/2006">
              <mc:Choice xmlns:v="urn:schemas-microsoft-com:vml" Requires="v">
                <p:oleObj name="Equation" r:id="rId10" imgW="634680" imgH="203040" progId="Equation.DSMT4">
                  <p:embed/>
                </p:oleObj>
              </mc:Choice>
              <mc:Fallback>
                <p:oleObj name="Equation" r:id="rId10" imgW="634680" imgH="203040" progId="Equation.DSMT4">
                  <p:embed/>
                  <p:pic>
                    <p:nvPicPr>
                      <p:cNvPr id="18476"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1736" y="1268760"/>
                        <a:ext cx="15240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7" name="Object 45"/>
          <p:cNvGraphicFramePr>
            <a:graphicFrameLocks noChangeAspect="1"/>
          </p:cNvGraphicFramePr>
          <p:nvPr/>
        </p:nvGraphicFramePr>
        <p:xfrm>
          <a:off x="2459806" y="1316385"/>
          <a:ext cx="1608138" cy="455613"/>
        </p:xfrm>
        <a:graphic>
          <a:graphicData uri="http://schemas.openxmlformats.org/presentationml/2006/ole">
            <mc:AlternateContent xmlns:mc="http://schemas.openxmlformats.org/markup-compatibility/2006">
              <mc:Choice xmlns:v="urn:schemas-microsoft-com:vml" Requires="v">
                <p:oleObj name="Equation" r:id="rId12" imgW="711000" imgH="203040" progId="Equation.DSMT4">
                  <p:embed/>
                </p:oleObj>
              </mc:Choice>
              <mc:Fallback>
                <p:oleObj name="Equation" r:id="rId12" imgW="711000" imgH="203040" progId="Equation.DSMT4">
                  <p:embed/>
                  <p:pic>
                    <p:nvPicPr>
                      <p:cNvPr id="18477" name="Object 45"/>
                      <p:cNvPicPr>
                        <a:picLocks noChangeAspect="1" noChangeArrowheads="1"/>
                      </p:cNvPicPr>
                      <p:nvPr/>
                    </p:nvPicPr>
                    <p:blipFill>
                      <a:blip r:embed="rId13"/>
                      <a:srcRect/>
                      <a:stretch>
                        <a:fillRect/>
                      </a:stretch>
                    </p:blipFill>
                    <p:spPr bwMode="auto">
                      <a:xfrm>
                        <a:off x="2459806" y="1316385"/>
                        <a:ext cx="160813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8" name="Object 46"/>
          <p:cNvGraphicFramePr>
            <a:graphicFrameLocks noChangeAspect="1"/>
          </p:cNvGraphicFramePr>
          <p:nvPr/>
        </p:nvGraphicFramePr>
        <p:xfrm>
          <a:off x="262384" y="1966218"/>
          <a:ext cx="4165600" cy="536575"/>
        </p:xfrm>
        <a:graphic>
          <a:graphicData uri="http://schemas.openxmlformats.org/presentationml/2006/ole">
            <mc:AlternateContent xmlns:mc="http://schemas.openxmlformats.org/markup-compatibility/2006">
              <mc:Choice xmlns:v="urn:schemas-microsoft-com:vml" Requires="v">
                <p:oleObj name="Equation" r:id="rId14" imgW="1752480" imgH="228600" progId="Equation.DSMT4">
                  <p:embed/>
                </p:oleObj>
              </mc:Choice>
              <mc:Fallback>
                <p:oleObj name="Equation" r:id="rId14" imgW="1752480" imgH="228600" progId="Equation.DSMT4">
                  <p:embed/>
                  <p:pic>
                    <p:nvPicPr>
                      <p:cNvPr id="18478" name="Object 46"/>
                      <p:cNvPicPr>
                        <a:picLocks noChangeAspect="1" noChangeArrowheads="1"/>
                      </p:cNvPicPr>
                      <p:nvPr/>
                    </p:nvPicPr>
                    <p:blipFill>
                      <a:blip r:embed="rId15"/>
                      <a:srcRect/>
                      <a:stretch>
                        <a:fillRect/>
                      </a:stretch>
                    </p:blipFill>
                    <p:spPr bwMode="auto">
                      <a:xfrm>
                        <a:off x="262384" y="1966218"/>
                        <a:ext cx="4165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9" name="Object 47"/>
          <p:cNvGraphicFramePr>
            <a:graphicFrameLocks noChangeAspect="1"/>
          </p:cNvGraphicFramePr>
          <p:nvPr/>
        </p:nvGraphicFramePr>
        <p:xfrm>
          <a:off x="843409" y="2566293"/>
          <a:ext cx="2735262" cy="574675"/>
        </p:xfrm>
        <a:graphic>
          <a:graphicData uri="http://schemas.openxmlformats.org/presentationml/2006/ole">
            <mc:AlternateContent xmlns:mc="http://schemas.openxmlformats.org/markup-compatibility/2006">
              <mc:Choice xmlns:v="urn:schemas-microsoft-com:vml" Requires="v">
                <p:oleObj name="Equation" r:id="rId16" imgW="1206360" imgH="253800" progId="Equation.DSMT4">
                  <p:embed/>
                </p:oleObj>
              </mc:Choice>
              <mc:Fallback>
                <p:oleObj name="Equation" r:id="rId16" imgW="1206360" imgH="253800" progId="Equation.DSMT4">
                  <p:embed/>
                  <p:pic>
                    <p:nvPicPr>
                      <p:cNvPr id="18479" name="Object 4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43409" y="2566293"/>
                        <a:ext cx="2735262"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81" name="Object 49"/>
          <p:cNvGraphicFramePr>
            <a:graphicFrameLocks noChangeAspect="1"/>
          </p:cNvGraphicFramePr>
          <p:nvPr/>
        </p:nvGraphicFramePr>
        <p:xfrm>
          <a:off x="260350" y="3284984"/>
          <a:ext cx="4730750" cy="758825"/>
        </p:xfrm>
        <a:graphic>
          <a:graphicData uri="http://schemas.openxmlformats.org/presentationml/2006/ole">
            <mc:AlternateContent xmlns:mc="http://schemas.openxmlformats.org/markup-compatibility/2006">
              <mc:Choice xmlns:v="urn:schemas-microsoft-com:vml" Requires="v">
                <p:oleObj name="Equation" r:id="rId18" imgW="2057400" imgH="330120" progId="Equation.DSMT4">
                  <p:embed/>
                </p:oleObj>
              </mc:Choice>
              <mc:Fallback>
                <p:oleObj name="Equation" r:id="rId18" imgW="2057400" imgH="330120" progId="Equation.DSMT4">
                  <p:embed/>
                  <p:pic>
                    <p:nvPicPr>
                      <p:cNvPr id="18481" name="Object 49"/>
                      <p:cNvPicPr>
                        <a:picLocks noChangeAspect="1" noChangeArrowheads="1"/>
                      </p:cNvPicPr>
                      <p:nvPr/>
                    </p:nvPicPr>
                    <p:blipFill>
                      <a:blip r:embed="rId19"/>
                      <a:srcRect/>
                      <a:stretch>
                        <a:fillRect/>
                      </a:stretch>
                    </p:blipFill>
                    <p:spPr bwMode="auto">
                      <a:xfrm>
                        <a:off x="260350" y="3284984"/>
                        <a:ext cx="473075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83" name="Object 51"/>
          <p:cNvGraphicFramePr>
            <a:graphicFrameLocks noChangeAspect="1"/>
          </p:cNvGraphicFramePr>
          <p:nvPr/>
        </p:nvGraphicFramePr>
        <p:xfrm>
          <a:off x="229170" y="4686300"/>
          <a:ext cx="4414838" cy="903288"/>
        </p:xfrm>
        <a:graphic>
          <a:graphicData uri="http://schemas.openxmlformats.org/presentationml/2006/ole">
            <mc:AlternateContent xmlns:mc="http://schemas.openxmlformats.org/markup-compatibility/2006">
              <mc:Choice xmlns:v="urn:schemas-microsoft-com:vml" Requires="v">
                <p:oleObj name="Equation" r:id="rId20" imgW="1815840" imgH="393480" progId="Equation.DSMT4">
                  <p:embed/>
                </p:oleObj>
              </mc:Choice>
              <mc:Fallback>
                <p:oleObj name="Equation" r:id="rId20" imgW="1815840" imgH="393480" progId="Equation.DSMT4">
                  <p:embed/>
                  <p:pic>
                    <p:nvPicPr>
                      <p:cNvPr id="18483" name="Object 51"/>
                      <p:cNvPicPr>
                        <a:picLocks noChangeAspect="1" noChangeArrowheads="1"/>
                      </p:cNvPicPr>
                      <p:nvPr/>
                    </p:nvPicPr>
                    <p:blipFill>
                      <a:blip r:embed="rId21"/>
                      <a:srcRect/>
                      <a:stretch>
                        <a:fillRect/>
                      </a:stretch>
                    </p:blipFill>
                    <p:spPr bwMode="auto">
                      <a:xfrm>
                        <a:off x="229170" y="4686300"/>
                        <a:ext cx="4414838"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84" name="Object 52"/>
          <p:cNvGraphicFramePr>
            <a:graphicFrameLocks noChangeAspect="1"/>
          </p:cNvGraphicFramePr>
          <p:nvPr/>
        </p:nvGraphicFramePr>
        <p:xfrm>
          <a:off x="251520" y="5517232"/>
          <a:ext cx="4056062" cy="552450"/>
        </p:xfrm>
        <a:graphic>
          <a:graphicData uri="http://schemas.openxmlformats.org/presentationml/2006/ole">
            <mc:AlternateContent xmlns:mc="http://schemas.openxmlformats.org/markup-compatibility/2006">
              <mc:Choice xmlns:v="urn:schemas-microsoft-com:vml" Requires="v">
                <p:oleObj name="Equation" r:id="rId22" imgW="1650960" imgH="241200" progId="Equation.DSMT4">
                  <p:embed/>
                </p:oleObj>
              </mc:Choice>
              <mc:Fallback>
                <p:oleObj name="Equation" r:id="rId22" imgW="1650960" imgH="241200" progId="Equation.DSMT4">
                  <p:embed/>
                  <p:pic>
                    <p:nvPicPr>
                      <p:cNvPr id="18484" name="Object 52"/>
                      <p:cNvPicPr>
                        <a:picLocks noChangeAspect="1" noChangeArrowheads="1"/>
                      </p:cNvPicPr>
                      <p:nvPr/>
                    </p:nvPicPr>
                    <p:blipFill>
                      <a:blip r:embed="rId23"/>
                      <a:srcRect/>
                      <a:stretch>
                        <a:fillRect/>
                      </a:stretch>
                    </p:blipFill>
                    <p:spPr bwMode="auto">
                      <a:xfrm>
                        <a:off x="251520" y="5517232"/>
                        <a:ext cx="4056062"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85" name="Object 53"/>
          <p:cNvGraphicFramePr>
            <a:graphicFrameLocks noChangeAspect="1"/>
          </p:cNvGraphicFramePr>
          <p:nvPr/>
        </p:nvGraphicFramePr>
        <p:xfrm>
          <a:off x="251520" y="6197873"/>
          <a:ext cx="2328863" cy="471487"/>
        </p:xfrm>
        <a:graphic>
          <a:graphicData uri="http://schemas.openxmlformats.org/presentationml/2006/ole">
            <mc:AlternateContent xmlns:mc="http://schemas.openxmlformats.org/markup-compatibility/2006">
              <mc:Choice xmlns:v="urn:schemas-microsoft-com:vml" Requires="v">
                <p:oleObj name="Equation" r:id="rId24" imgW="1091880" imgH="203040" progId="Equation.DSMT4">
                  <p:embed/>
                </p:oleObj>
              </mc:Choice>
              <mc:Fallback>
                <p:oleObj name="Equation" r:id="rId24" imgW="1091880" imgH="203040" progId="Equation.DSMT4">
                  <p:embed/>
                  <p:pic>
                    <p:nvPicPr>
                      <p:cNvPr id="18485" name="Object 5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1520" y="6197873"/>
                        <a:ext cx="2328863"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86" name="Object 54"/>
          <p:cNvGraphicFramePr>
            <a:graphicFrameLocks noChangeAspect="1"/>
          </p:cNvGraphicFramePr>
          <p:nvPr/>
        </p:nvGraphicFramePr>
        <p:xfrm>
          <a:off x="5464695" y="5877272"/>
          <a:ext cx="2779713" cy="865188"/>
        </p:xfrm>
        <a:graphic>
          <a:graphicData uri="http://schemas.openxmlformats.org/presentationml/2006/ole">
            <mc:AlternateContent xmlns:mc="http://schemas.openxmlformats.org/markup-compatibility/2006">
              <mc:Choice xmlns:v="urn:schemas-microsoft-com:vml" Requires="v">
                <p:oleObj name="Equation" r:id="rId26" imgW="736560" imgH="203040" progId="Equation.DSMT4">
                  <p:embed/>
                </p:oleObj>
              </mc:Choice>
              <mc:Fallback>
                <p:oleObj name="Equation" r:id="rId26" imgW="736560" imgH="203040" progId="Equation.DSMT4">
                  <p:embed/>
                  <p:pic>
                    <p:nvPicPr>
                      <p:cNvPr id="18486" name="Object 5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464695" y="5877272"/>
                        <a:ext cx="2779713" cy="865188"/>
                      </a:xfrm>
                      <a:prstGeom prst="rect">
                        <a:avLst/>
                      </a:prstGeom>
                      <a:solidFill>
                        <a:srgbClr val="FFFFCC"/>
                      </a:solidFill>
                      <a:ln w="28575">
                        <a:solidFill>
                          <a:srgbClr val="3333FF"/>
                        </a:solidFill>
                        <a:miter lim="800000"/>
                        <a:headEnd/>
                        <a:tailEnd/>
                      </a:ln>
                      <a:effectLst/>
                    </p:spPr>
                  </p:pic>
                </p:oleObj>
              </mc:Fallback>
            </mc:AlternateContent>
          </a:graphicData>
        </a:graphic>
      </p:graphicFrame>
      <p:graphicFrame>
        <p:nvGraphicFramePr>
          <p:cNvPr id="18492" name="Object 60"/>
          <p:cNvGraphicFramePr>
            <a:graphicFrameLocks noChangeAspect="1"/>
          </p:cNvGraphicFramePr>
          <p:nvPr/>
        </p:nvGraphicFramePr>
        <p:xfrm>
          <a:off x="7201272" y="228600"/>
          <a:ext cx="428625" cy="457200"/>
        </p:xfrm>
        <a:graphic>
          <a:graphicData uri="http://schemas.openxmlformats.org/presentationml/2006/ole">
            <mc:AlternateContent xmlns:mc="http://schemas.openxmlformats.org/markup-compatibility/2006">
              <mc:Choice xmlns:v="urn:schemas-microsoft-com:vml" Requires="v">
                <p:oleObj name="Equation" r:id="rId28" imgW="215640" imgH="228600" progId="Equation.DSMT4">
                  <p:embed/>
                </p:oleObj>
              </mc:Choice>
              <mc:Fallback>
                <p:oleObj name="Equation" r:id="rId28" imgW="215640" imgH="228600" progId="Equation.DSMT4">
                  <p:embed/>
                  <p:pic>
                    <p:nvPicPr>
                      <p:cNvPr id="18492" name="Object 6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201272" y="228600"/>
                        <a:ext cx="428625"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93" name="Text Box 61"/>
          <p:cNvSpPr txBox="1">
            <a:spLocks noChangeArrowheads="1"/>
          </p:cNvSpPr>
          <p:nvPr/>
        </p:nvSpPr>
        <p:spPr bwMode="auto">
          <a:xfrm>
            <a:off x="6255122" y="1524000"/>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sym typeface="Symbol" panose="05050102010706020507" pitchFamily="18" charset="2"/>
              </a:rPr>
              <a:t></a:t>
            </a:r>
          </a:p>
        </p:txBody>
      </p:sp>
      <p:graphicFrame>
        <p:nvGraphicFramePr>
          <p:cNvPr id="18494" name="Object 62"/>
          <p:cNvGraphicFramePr>
            <a:graphicFrameLocks noChangeAspect="1"/>
          </p:cNvGraphicFramePr>
          <p:nvPr/>
        </p:nvGraphicFramePr>
        <p:xfrm>
          <a:off x="7277472" y="1905000"/>
          <a:ext cx="1752600" cy="415925"/>
        </p:xfrm>
        <a:graphic>
          <a:graphicData uri="http://schemas.openxmlformats.org/presentationml/2006/ole">
            <mc:AlternateContent xmlns:mc="http://schemas.openxmlformats.org/markup-compatibility/2006">
              <mc:Choice xmlns:v="urn:schemas-microsoft-com:vml" Requires="v">
                <p:oleObj name="Equation" r:id="rId30" imgW="850680" imgH="203040" progId="Equation.DSMT4">
                  <p:embed/>
                </p:oleObj>
              </mc:Choice>
              <mc:Fallback>
                <p:oleObj name="Equation" r:id="rId30" imgW="850680" imgH="203040" progId="Equation.DSMT4">
                  <p:embed/>
                  <p:pic>
                    <p:nvPicPr>
                      <p:cNvPr id="18494" name="Object 6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277472" y="1905000"/>
                        <a:ext cx="17526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83" name="Freeform 35"/>
          <p:cNvSpPr>
            <a:spLocks/>
          </p:cNvSpPr>
          <p:nvPr/>
        </p:nvSpPr>
        <p:spPr bwMode="auto">
          <a:xfrm flipV="1">
            <a:off x="5753472" y="2133600"/>
            <a:ext cx="304800" cy="228600"/>
          </a:xfrm>
          <a:custGeom>
            <a:avLst/>
            <a:gdLst>
              <a:gd name="T0" fmla="*/ 0 w 198"/>
              <a:gd name="T1" fmla="*/ 2147483647 h 144"/>
              <a:gd name="T2" fmla="*/ 2147483647 w 198"/>
              <a:gd name="T3" fmla="*/ 0 h 144"/>
              <a:gd name="T4" fmla="*/ 0 60000 65536"/>
              <a:gd name="T5" fmla="*/ 0 60000 65536"/>
              <a:gd name="T6" fmla="*/ 0 w 198"/>
              <a:gd name="T7" fmla="*/ 0 h 144"/>
              <a:gd name="T8" fmla="*/ 198 w 198"/>
              <a:gd name="T9" fmla="*/ 144 h 144"/>
            </a:gdLst>
            <a:ahLst/>
            <a:cxnLst>
              <a:cxn ang="T4">
                <a:pos x="T0" y="T1"/>
              </a:cxn>
              <a:cxn ang="T5">
                <a:pos x="T2" y="T3"/>
              </a:cxn>
            </a:cxnLst>
            <a:rect l="T6" t="T7" r="T8" b="T9"/>
            <a:pathLst>
              <a:path w="198" h="144">
                <a:moveTo>
                  <a:pt x="0" y="144"/>
                </a:moveTo>
                <a:lnTo>
                  <a:pt x="198" y="0"/>
                </a:lnTo>
              </a:path>
            </a:pathLst>
          </a:custGeom>
          <a:noFill/>
          <a:ln w="38100" cap="flat" cmpd="sng">
            <a:solidFill>
              <a:srgbClr val="FF3300"/>
            </a:solidFill>
            <a:prstDash val="solid"/>
            <a:round/>
            <a:headEnd type="none" w="med" len="med"/>
            <a:tailEnd type="arrow"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 name="组合 7"/>
          <p:cNvGrpSpPr/>
          <p:nvPr/>
        </p:nvGrpSpPr>
        <p:grpSpPr>
          <a:xfrm>
            <a:off x="8085720" y="2834610"/>
            <a:ext cx="1073143" cy="1342545"/>
            <a:chOff x="8085720" y="2834610"/>
            <a:chExt cx="1073143" cy="1342545"/>
          </a:xfrm>
        </p:grpSpPr>
        <p:sp>
          <p:nvSpPr>
            <p:cNvPr id="55" name="Line 30"/>
            <p:cNvSpPr>
              <a:spLocks noChangeShapeType="1"/>
            </p:cNvSpPr>
            <p:nvPr/>
          </p:nvSpPr>
          <p:spPr bwMode="auto">
            <a:xfrm>
              <a:off x="8382795" y="3789040"/>
              <a:ext cx="58169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30"/>
            <p:cNvSpPr>
              <a:spLocks noChangeShapeType="1"/>
            </p:cNvSpPr>
            <p:nvPr/>
          </p:nvSpPr>
          <p:spPr bwMode="auto">
            <a:xfrm flipV="1">
              <a:off x="8388424" y="3272124"/>
              <a:ext cx="1196" cy="51758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7" name="Group 16"/>
            <p:cNvGrpSpPr>
              <a:grpSpLocks noChangeAspect="1"/>
            </p:cNvGrpSpPr>
            <p:nvPr/>
          </p:nvGrpSpPr>
          <p:grpSpPr bwMode="auto">
            <a:xfrm>
              <a:off x="8339276" y="3726761"/>
              <a:ext cx="108000" cy="107999"/>
              <a:chOff x="3792" y="1632"/>
              <a:chExt cx="145" cy="145"/>
            </a:xfrm>
          </p:grpSpPr>
          <p:sp>
            <p:nvSpPr>
              <p:cNvPr id="58" name="Oval 14"/>
              <p:cNvSpPr>
                <a:spLocks noChangeArrowheads="1"/>
              </p:cNvSpPr>
              <p:nvPr/>
            </p:nvSpPr>
            <p:spPr bwMode="auto">
              <a:xfrm>
                <a:off x="3792" y="1632"/>
                <a:ext cx="145" cy="145"/>
              </a:xfrm>
              <a:prstGeom prst="ellipse">
                <a:avLst/>
              </a:prstGeom>
              <a:noFill/>
              <a:ln w="19050">
                <a:solidFill>
                  <a:srgbClr val="00B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9" name="Oval 15"/>
              <p:cNvSpPr>
                <a:spLocks noChangeArrowheads="1"/>
              </p:cNvSpPr>
              <p:nvPr/>
            </p:nvSpPr>
            <p:spPr bwMode="auto">
              <a:xfrm>
                <a:off x="3842" y="1682"/>
                <a:ext cx="45" cy="45"/>
              </a:xfrm>
              <a:prstGeom prst="ellipse">
                <a:avLst/>
              </a:prstGeom>
              <a:solidFill>
                <a:srgbClr val="000000"/>
              </a:solidFill>
              <a:ln w="19050">
                <a:solidFill>
                  <a:srgbClr val="00B05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mc:AlternateContent xmlns:mc="http://schemas.openxmlformats.org/markup-compatibility/2006" xmlns:a14="http://schemas.microsoft.com/office/drawing/2010/main">
          <mc:Choice Requires="a14">
            <p:sp>
              <p:nvSpPr>
                <p:cNvPr id="7" name="文本框 6"/>
                <p:cNvSpPr txBox="1"/>
                <p:nvPr/>
              </p:nvSpPr>
              <p:spPr>
                <a:xfrm>
                  <a:off x="8719319" y="3715490"/>
                  <a:ext cx="43954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𝒙</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8719319" y="3715490"/>
                  <a:ext cx="439544" cy="461665"/>
                </a:xfrm>
                <a:prstGeom prst="rect">
                  <a:avLst/>
                </a:prstGeom>
                <a:blipFill rotWithShape="0">
                  <a:blip r:embed="rId3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8212868" y="2834610"/>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𝒚</m:t>
                        </m:r>
                      </m:oMath>
                    </m:oMathPara>
                  </a14:m>
                  <a:endParaRPr lang="zh-CN" altLang="en-US" dirty="0"/>
                </a:p>
              </p:txBody>
            </p:sp>
          </mc:Choice>
          <mc:Fallback xmlns="">
            <p:sp>
              <p:nvSpPr>
                <p:cNvPr id="61" name="文本框 60"/>
                <p:cNvSpPr txBox="1">
                  <a:spLocks noRot="1" noChangeAspect="1" noMove="1" noResize="1" noEditPoints="1" noAdjustHandles="1" noChangeArrowheads="1" noChangeShapeType="1" noTextEdit="1"/>
                </p:cNvSpPr>
                <p:nvPr/>
              </p:nvSpPr>
              <p:spPr>
                <a:xfrm>
                  <a:off x="8212868" y="2834610"/>
                  <a:ext cx="445955" cy="461665"/>
                </a:xfrm>
                <a:prstGeom prst="rect">
                  <a:avLst/>
                </a:prstGeom>
                <a:blipFill rotWithShape="0">
                  <a:blip r:embed="rId35"/>
                  <a:stretch>
                    <a:fillRect l="-2740" b="-118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8085720" y="3659528"/>
                  <a:ext cx="42030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B050"/>
                            </a:solidFill>
                            <a:latin typeface="Cambria Math" panose="02040503050406030204" pitchFamily="18" charset="0"/>
                          </a:rPr>
                          <m:t>𝒛</m:t>
                        </m:r>
                      </m:oMath>
                    </m:oMathPara>
                  </a14:m>
                  <a:endParaRPr lang="zh-CN" altLang="en-US" dirty="0"/>
                </a:p>
              </p:txBody>
            </p:sp>
          </mc:Choice>
          <mc:Fallback xmlns="">
            <p:sp>
              <p:nvSpPr>
                <p:cNvPr id="62" name="文本框 61"/>
                <p:cNvSpPr txBox="1">
                  <a:spLocks noRot="1" noChangeAspect="1" noMove="1" noResize="1" noEditPoints="1" noAdjustHandles="1" noChangeArrowheads="1" noChangeShapeType="1" noTextEdit="1"/>
                </p:cNvSpPr>
                <p:nvPr/>
              </p:nvSpPr>
              <p:spPr>
                <a:xfrm>
                  <a:off x="8085720" y="3659528"/>
                  <a:ext cx="420307" cy="461665"/>
                </a:xfrm>
                <a:prstGeom prst="rect">
                  <a:avLst/>
                </a:prstGeom>
                <a:blipFill rotWithShape="0">
                  <a:blip r:embed="rId36"/>
                  <a:stretch>
                    <a:fillRect/>
                  </a:stretch>
                </a:blipFill>
              </p:spPr>
              <p:txBody>
                <a:bodyPr/>
                <a:lstStyle/>
                <a:p>
                  <a:r>
                    <a:rPr lang="zh-CN" altLang="en-US">
                      <a:noFill/>
                    </a:rPr>
                    <a:t> </a:t>
                  </a:r>
                </a:p>
              </p:txBody>
            </p:sp>
          </mc:Fallback>
        </mc:AlternateContent>
      </p:grpSp>
      <p:graphicFrame>
        <p:nvGraphicFramePr>
          <p:cNvPr id="65" name="Object 49"/>
          <p:cNvGraphicFramePr>
            <a:graphicFrameLocks noChangeAspect="1"/>
          </p:cNvGraphicFramePr>
          <p:nvPr/>
        </p:nvGraphicFramePr>
        <p:xfrm>
          <a:off x="251520" y="4038327"/>
          <a:ext cx="4846637" cy="758825"/>
        </p:xfrm>
        <a:graphic>
          <a:graphicData uri="http://schemas.openxmlformats.org/presentationml/2006/ole">
            <mc:AlternateContent xmlns:mc="http://schemas.openxmlformats.org/markup-compatibility/2006">
              <mc:Choice xmlns:v="urn:schemas-microsoft-com:vml" Requires="v">
                <p:oleObj name="Equation" r:id="rId37" imgW="2108160" imgH="330120" progId="Equation.DSMT4">
                  <p:embed/>
                </p:oleObj>
              </mc:Choice>
              <mc:Fallback>
                <p:oleObj name="Equation" r:id="rId37" imgW="2108160" imgH="330120" progId="Equation.DSMT4">
                  <p:embed/>
                  <p:pic>
                    <p:nvPicPr>
                      <p:cNvPr id="65" name="Object 49"/>
                      <p:cNvPicPr>
                        <a:picLocks noChangeAspect="1" noChangeArrowheads="1"/>
                      </p:cNvPicPr>
                      <p:nvPr/>
                    </p:nvPicPr>
                    <p:blipFill>
                      <a:blip r:embed="rId38"/>
                      <a:srcRect/>
                      <a:stretch>
                        <a:fillRect/>
                      </a:stretch>
                    </p:blipFill>
                    <p:spPr bwMode="auto">
                      <a:xfrm>
                        <a:off x="251520" y="4038327"/>
                        <a:ext cx="4846637"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2" name="文本框 11"/>
              <p:cNvSpPr txBox="1"/>
              <p:nvPr/>
            </p:nvSpPr>
            <p:spPr>
              <a:xfrm>
                <a:off x="3145388" y="6165304"/>
                <a:ext cx="1210588" cy="523220"/>
              </a:xfrm>
              <a:prstGeom prst="rect">
                <a:avLst/>
              </a:prstGeom>
              <a:noFill/>
            </p:spPr>
            <p:txBody>
              <a:bodyPr wrap="none" rtlCol="0">
                <a:spAutoFit/>
              </a:bodyPr>
              <a:lstStyle/>
              <a:p>
                <a:r>
                  <a:rPr lang="zh-CN" altLang="en-US" sz="2800" dirty="0"/>
                  <a:t>方向 </a:t>
                </a:r>
                <a14:m>
                  <m:oMath xmlns:m="http://schemas.openxmlformats.org/officeDocument/2006/math">
                    <m:acc>
                      <m:accPr>
                        <m:chr m:val="̂"/>
                        <m:ctrlPr>
                          <a:rPr lang="en-US" altLang="zh-CN" sz="2800" b="1" i="1" smtClean="0">
                            <a:latin typeface="Cambria Math" panose="02040503050406030204" pitchFamily="18" charset="0"/>
                          </a:rPr>
                        </m:ctrlPr>
                      </m:accPr>
                      <m:e>
                        <m:r>
                          <a:rPr lang="en-US" altLang="zh-CN" sz="2800" b="1" i="1" smtClean="0">
                            <a:latin typeface="Cambria Math" panose="02040503050406030204" pitchFamily="18" charset="0"/>
                          </a:rPr>
                          <m:t>𝒚</m:t>
                        </m:r>
                      </m:e>
                    </m:acc>
                  </m:oMath>
                </a14:m>
                <a:endParaRPr lang="zh-CN" altLang="en-US" sz="28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3145388" y="6165304"/>
                <a:ext cx="1210588" cy="523220"/>
              </a:xfrm>
              <a:prstGeom prst="rect">
                <a:avLst/>
              </a:prstGeom>
              <a:blipFill rotWithShape="0">
                <a:blip r:embed="rId40"/>
                <a:stretch>
                  <a:fillRect l="-10050" t="-15116" b="-27907"/>
                </a:stretch>
              </a:blipFill>
            </p:spPr>
            <p:txBody>
              <a:bodyPr/>
              <a:lstStyle/>
              <a:p>
                <a:r>
                  <a:rPr lang="zh-CN" altLang="en-US">
                    <a:noFill/>
                  </a:rPr>
                  <a:t> </a:t>
                </a:r>
              </a:p>
            </p:txBody>
          </p:sp>
        </mc:Fallback>
      </mc:AlternateContent>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849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844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844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5328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845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18494"/>
                                        </p:tgtEl>
                                        <p:attrNameLst>
                                          <p:attrName>style.visibility</p:attrName>
                                        </p:attrNameLst>
                                      </p:cBhvr>
                                      <p:to>
                                        <p:strVal val="visible"/>
                                      </p:to>
                                    </p:set>
                                    <p:anim calcmode="lin" valueType="num">
                                      <p:cBhvr additive="base">
                                        <p:cTn id="34" dur="500" fill="hold"/>
                                        <p:tgtEl>
                                          <p:spTgt spid="18494"/>
                                        </p:tgtEl>
                                        <p:attrNameLst>
                                          <p:attrName>ppt_x</p:attrName>
                                        </p:attrNameLst>
                                      </p:cBhvr>
                                      <p:tavLst>
                                        <p:tav tm="0">
                                          <p:val>
                                            <p:strVal val="0-#ppt_w/2"/>
                                          </p:val>
                                        </p:tav>
                                        <p:tav tm="100000">
                                          <p:val>
                                            <p:strVal val="#ppt_x"/>
                                          </p:val>
                                        </p:tav>
                                      </p:tavLst>
                                    </p:anim>
                                    <p:anim calcmode="lin" valueType="num">
                                      <p:cBhvr additive="base">
                                        <p:cTn id="35" dur="500" fill="hold"/>
                                        <p:tgtEl>
                                          <p:spTgt spid="18494"/>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4"/>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184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847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847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847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847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848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6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1848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1848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1848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3" presetClass="entr" presetSubtype="16" fill="hold" nodeType="clickEffect">
                                  <p:stCondLst>
                                    <p:cond delay="0"/>
                                  </p:stCondLst>
                                  <p:childTnLst>
                                    <p:set>
                                      <p:cBhvr>
                                        <p:cTn id="92" dur="1" fill="hold">
                                          <p:stCondLst>
                                            <p:cond delay="0"/>
                                          </p:stCondLst>
                                        </p:cTn>
                                        <p:tgtEl>
                                          <p:spTgt spid="18486"/>
                                        </p:tgtEl>
                                        <p:attrNameLst>
                                          <p:attrName>style.visibility</p:attrName>
                                        </p:attrNameLst>
                                      </p:cBhvr>
                                      <p:to>
                                        <p:strVal val="visible"/>
                                      </p:to>
                                    </p:set>
                                    <p:anim calcmode="lin" valueType="num">
                                      <p:cBhvr>
                                        <p:cTn id="93" dur="500" fill="hold"/>
                                        <p:tgtEl>
                                          <p:spTgt spid="18486"/>
                                        </p:tgtEl>
                                        <p:attrNameLst>
                                          <p:attrName>ppt_w</p:attrName>
                                        </p:attrNameLst>
                                      </p:cBhvr>
                                      <p:tavLst>
                                        <p:tav tm="0">
                                          <p:val>
                                            <p:fltVal val="0"/>
                                          </p:val>
                                        </p:tav>
                                        <p:tav tm="100000">
                                          <p:val>
                                            <p:strVal val="#ppt_w"/>
                                          </p:val>
                                        </p:tav>
                                      </p:tavLst>
                                    </p:anim>
                                    <p:anim calcmode="lin" valueType="num">
                                      <p:cBhvr>
                                        <p:cTn id="94" dur="500" fill="hold"/>
                                        <p:tgtEl>
                                          <p:spTgt spid="184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4" grpId="0" animBg="1"/>
      <p:bldP spid="18445" grpId="0" animBg="1"/>
      <p:bldP spid="18455" grpId="0" autoUpdateAnimBg="0"/>
      <p:bldP spid="18493" grpId="0" autoUpdateAnimBg="0"/>
      <p:bldP spid="53283" grpId="0" animBg="1"/>
      <p:bldP spid="12" grpId="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二节 20240912-电场和电场强度" id="{31A34FD1-D6CC-4A83-A7CC-ACC52CDA780E}" vid="{4B3E695F-41C6-4F5D-A814-6721AEA0A69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Template>
  <TotalTime>289</TotalTime>
  <Words>1056</Words>
  <Application>Microsoft Office PowerPoint</Application>
  <PresentationFormat>全屏显示(4:3)</PresentationFormat>
  <Paragraphs>186</Paragraphs>
  <Slides>16</Slides>
  <Notes>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25" baseType="lpstr">
      <vt:lpstr>等线</vt:lpstr>
      <vt:lpstr>宋体</vt:lpstr>
      <vt:lpstr>微软雅黑</vt:lpstr>
      <vt:lpstr>Cambria Math</vt:lpstr>
      <vt:lpstr>Symbol</vt:lpstr>
      <vt:lpstr>Times New Roman</vt:lpstr>
      <vt:lpstr>Default Design</vt:lpstr>
      <vt:lpstr>Equation</vt:lpstr>
      <vt:lpstr>公式</vt:lpstr>
      <vt:lpstr>§3.5 磁场对载流导线的作用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jiabin qiao</dc:creator>
  <cp:lastModifiedBy>jiabin qiao</cp:lastModifiedBy>
  <cp:revision>27</cp:revision>
  <dcterms:created xsi:type="dcterms:W3CDTF">2024-09-10T06:08:35Z</dcterms:created>
  <dcterms:modified xsi:type="dcterms:W3CDTF">2024-10-29T10:22:18Z</dcterms:modified>
</cp:coreProperties>
</file>